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51"/>
  </p:notesMasterIdLst>
  <p:sldIdLst>
    <p:sldId id="1442" r:id="rId5"/>
    <p:sldId id="442" r:id="rId6"/>
    <p:sldId id="444" r:id="rId7"/>
    <p:sldId id="446" r:id="rId8"/>
    <p:sldId id="447" r:id="rId9"/>
    <p:sldId id="485" r:id="rId10"/>
    <p:sldId id="448" r:id="rId11"/>
    <p:sldId id="449" r:id="rId12"/>
    <p:sldId id="450" r:id="rId13"/>
    <p:sldId id="451" r:id="rId14"/>
    <p:sldId id="486" r:id="rId15"/>
    <p:sldId id="452" r:id="rId16"/>
    <p:sldId id="454" r:id="rId17"/>
    <p:sldId id="455" r:id="rId18"/>
    <p:sldId id="456" r:id="rId19"/>
    <p:sldId id="457" r:id="rId20"/>
    <p:sldId id="458" r:id="rId21"/>
    <p:sldId id="459" r:id="rId22"/>
    <p:sldId id="487" r:id="rId23"/>
    <p:sldId id="460" r:id="rId24"/>
    <p:sldId id="488" r:id="rId25"/>
    <p:sldId id="489" r:id="rId26"/>
    <p:sldId id="490" r:id="rId27"/>
    <p:sldId id="491" r:id="rId28"/>
    <p:sldId id="492" r:id="rId29"/>
    <p:sldId id="493" r:id="rId30"/>
    <p:sldId id="494" r:id="rId31"/>
    <p:sldId id="495" r:id="rId32"/>
    <p:sldId id="496" r:id="rId33"/>
    <p:sldId id="497" r:id="rId34"/>
    <p:sldId id="498" r:id="rId35"/>
    <p:sldId id="499" r:id="rId36"/>
    <p:sldId id="500" r:id="rId37"/>
    <p:sldId id="501" r:id="rId38"/>
    <p:sldId id="502" r:id="rId39"/>
    <p:sldId id="503" r:id="rId40"/>
    <p:sldId id="504" r:id="rId41"/>
    <p:sldId id="505" r:id="rId42"/>
    <p:sldId id="506" r:id="rId43"/>
    <p:sldId id="461" r:id="rId44"/>
    <p:sldId id="531" r:id="rId45"/>
    <p:sldId id="532" r:id="rId46"/>
    <p:sldId id="463" r:id="rId47"/>
    <p:sldId id="464" r:id="rId48"/>
    <p:sldId id="445" r:id="rId49"/>
    <p:sldId id="441"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501" autoAdjust="0"/>
  </p:normalViewPr>
  <p:slideViewPr>
    <p:cSldViewPr snapToGrid="0">
      <p:cViewPr varScale="1">
        <p:scale>
          <a:sx n="72" d="100"/>
          <a:sy n="72" d="100"/>
        </p:scale>
        <p:origin x="666" y="66"/>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t>5/26/2023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t>‹#›</a:t>
            </a:fld>
            <a:endParaRPr lang="en-US" dirty="0"/>
          </a:p>
        </p:txBody>
      </p:sp>
    </p:spTree>
    <p:extLst>
      <p:ext uri="{BB962C8B-B14F-4D97-AF65-F5344CB8AC3E}">
        <p14:creationId xmlns:p14="http://schemas.microsoft.com/office/powerpoint/2010/main"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19B3FFB1-84D2-482B-B3B4-B5D79B5C6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a:extLst>
              <a:ext uri="{FF2B5EF4-FFF2-40B4-BE49-F238E27FC236}">
                <a16:creationId xmlns:a16="http://schemas.microsoft.com/office/drawing/2014/main" id="{BA7B0FB9-2BE7-4CE0-8CBD-3E8AF11F71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ZA" altLang="af-ZA" dirty="0"/>
              <a:t>Using the Children’s Commissioner and Police Ombudsman as a norm, the cost of establishing the Commissioner for the Environment amounts to:</a:t>
            </a:r>
          </a:p>
          <a:p>
            <a:pPr eaLnBrk="1" hangingPunct="1">
              <a:spcBef>
                <a:spcPct val="0"/>
              </a:spcBef>
            </a:pPr>
            <a:r>
              <a:rPr lang="en-ZA" altLang="af-ZA" dirty="0"/>
              <a:t>R13,018,834m in year 1,</a:t>
            </a:r>
          </a:p>
          <a:p>
            <a:pPr eaLnBrk="1" hangingPunct="1">
              <a:spcBef>
                <a:spcPct val="0"/>
              </a:spcBef>
            </a:pPr>
            <a:r>
              <a:rPr lang="en-ZA" altLang="af-ZA" dirty="0"/>
              <a:t>R10.398,430m in year 2, and</a:t>
            </a:r>
          </a:p>
          <a:p>
            <a:pPr eaLnBrk="1" hangingPunct="1">
              <a:spcBef>
                <a:spcPct val="0"/>
              </a:spcBef>
            </a:pPr>
            <a:r>
              <a:rPr lang="en-ZA" altLang="af-ZA" dirty="0"/>
              <a:t>R10,921,564m in year 3.</a:t>
            </a:r>
          </a:p>
          <a:p>
            <a:pPr eaLnBrk="1" hangingPunct="1">
              <a:spcBef>
                <a:spcPct val="0"/>
              </a:spcBef>
            </a:pPr>
            <a:r>
              <a:rPr lang="en-ZA" altLang="en-US" sz="1200" dirty="0"/>
              <a:t>Start up costs of about R3m is included in first year of establishment.</a:t>
            </a:r>
            <a:endParaRPr lang="en-ZA" altLang="af-ZA" dirty="0"/>
          </a:p>
        </p:txBody>
      </p:sp>
      <p:sp>
        <p:nvSpPr>
          <p:cNvPr id="158724" name="Slide Number Placeholder 3">
            <a:extLst>
              <a:ext uri="{FF2B5EF4-FFF2-40B4-BE49-F238E27FC236}">
                <a16:creationId xmlns:a16="http://schemas.microsoft.com/office/drawing/2014/main" id="{7341BFE5-23C6-47A5-AB09-04F8802252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23B3B132-B814-4DE6-8E6B-CC6CD21B8FE7}" type="slidenum">
              <a:rPr kumimoji="0" lang="en-ZA" altLang="af-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41</a:t>
            </a:fld>
            <a:endParaRPr kumimoji="0" lang="en-ZA" altLang="af-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C83EE3D-04B2-43BE-A9C1-DA5D08907B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93701" y="180976"/>
            <a:ext cx="11341100" cy="876300"/>
          </a:xfrm>
          <a:prstGeom prst="rect">
            <a:avLst/>
          </a:prstGeom>
        </p:spPr>
        <p:txBody>
          <a:bodyPr>
            <a:normAutofit/>
          </a:bodyPr>
          <a:lstStyle>
            <a:lvl1pPr algn="l">
              <a:defRPr sz="2800" b="1">
                <a:solidFill>
                  <a:srgbClr val="003399"/>
                </a:solidFill>
                <a:latin typeface="Century Gothic" pitchFamily="34" charset="0"/>
              </a:defRPr>
            </a:lvl1pPr>
          </a:lstStyle>
          <a:p>
            <a:r>
              <a:rPr lang="en-US" dirty="0"/>
              <a:t>Click to edit Master title style</a:t>
            </a:r>
            <a:endParaRPr lang="en-ZA" dirty="0"/>
          </a:p>
        </p:txBody>
      </p:sp>
      <p:sp>
        <p:nvSpPr>
          <p:cNvPr id="3" name="Subtitle 2"/>
          <p:cNvSpPr>
            <a:spLocks noGrp="1"/>
          </p:cNvSpPr>
          <p:nvPr>
            <p:ph type="subTitle" idx="1"/>
          </p:nvPr>
        </p:nvSpPr>
        <p:spPr>
          <a:xfrm>
            <a:off x="393701" y="1266826"/>
            <a:ext cx="11341100"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p>
        </p:txBody>
      </p:sp>
      <p:sp>
        <p:nvSpPr>
          <p:cNvPr id="5" name="Slide Number Placeholder 5">
            <a:extLst>
              <a:ext uri="{FF2B5EF4-FFF2-40B4-BE49-F238E27FC236}">
                <a16:creationId xmlns:a16="http://schemas.microsoft.com/office/drawing/2014/main" id="{B7BAFFB5-6EE9-4A96-B903-5824B91ED614}"/>
              </a:ext>
            </a:extLst>
          </p:cNvPr>
          <p:cNvSpPr>
            <a:spLocks noGrp="1"/>
          </p:cNvSpPr>
          <p:nvPr>
            <p:ph type="sldNum" sz="quarter" idx="10"/>
          </p:nvPr>
        </p:nvSpPr>
        <p:spPr>
          <a:xfrm>
            <a:off x="8991600" y="6173789"/>
            <a:ext cx="2743200" cy="365125"/>
          </a:xfrm>
        </p:spPr>
        <p:txBody>
          <a:bodyPr lIns="91440" tIns="45720" rIns="91440" bIns="45720"/>
          <a:lstStyle>
            <a:lvl1pPr>
              <a:defRPr sz="1200">
                <a:solidFill>
                  <a:srgbClr val="898989"/>
                </a:solidFill>
              </a:defRPr>
            </a:lvl1pPr>
          </a:lstStyle>
          <a:p>
            <a:fld id="{8BC92FE2-7470-40C1-936E-2263B9146BD9}" type="slidenum">
              <a:rPr lang="en-ZA" altLang="en-US"/>
              <a:pPr/>
              <a:t>‹#›</a:t>
            </a:fld>
            <a:endParaRPr lang="en-ZA" altLang="en-US"/>
          </a:p>
        </p:txBody>
      </p:sp>
    </p:spTree>
    <p:extLst>
      <p:ext uri="{BB962C8B-B14F-4D97-AF65-F5344CB8AC3E}">
        <p14:creationId xmlns:p14="http://schemas.microsoft.com/office/powerpoint/2010/main" val="325504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none">
            <a:noAutofit/>
          </a:bodyPr>
          <a:lstStyle>
            <a:lvl1pPr>
              <a:defRPr>
                <a:solidFill>
                  <a:srgbClr val="001484"/>
                </a:solidFill>
              </a:defRPr>
            </a:lvl1pPr>
          </a:lstStyle>
          <a:p>
            <a:r>
              <a:rPr lang="en-US" dirty="0"/>
              <a:t>Title/Headline – keep it short/concise</a:t>
            </a:r>
            <a:endParaRPr lang="en-ZA" dirty="0"/>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r">
              <a:defRPr sz="900">
                <a:solidFill>
                  <a:schemeClr val="tx1"/>
                </a:solidFill>
              </a:defRPr>
            </a:lvl1pPr>
          </a:lstStyle>
          <a:p>
            <a:r>
              <a:rPr lang="en-US"/>
              <a:t>SC: P&amp;CM - Commissioner for the Environment – 26 May 2023</a:t>
            </a:r>
            <a:endParaRPr lang="en-GB" dirty="0"/>
          </a:p>
        </p:txBody>
      </p:sp>
      <p:sp>
        <p:nvSpPr>
          <p:cNvPr id="10" name="Text Placeholder 4"/>
          <p:cNvSpPr>
            <a:spLocks noGrp="1"/>
          </p:cNvSpPr>
          <p:nvPr>
            <p:ph type="body" sz="quarter" idx="10" hasCustomPrompt="1"/>
          </p:nvPr>
        </p:nvSpPr>
        <p:spPr>
          <a:xfrm>
            <a:off x="393701" y="1196753"/>
            <a:ext cx="11462940" cy="4896073"/>
          </a:xfrm>
        </p:spPr>
        <p:txBody>
          <a:bodyPr/>
          <a:lstStyle>
            <a:lvl3pPr>
              <a:buClr>
                <a:schemeClr val="tx1"/>
              </a:buClr>
              <a:defRPr/>
            </a:lvl3pPr>
            <a:lvl4pPr>
              <a:buClr>
                <a:schemeClr val="tx1"/>
              </a:buClr>
              <a:defRPr/>
            </a:lvl4pPr>
            <a:lvl5pPr>
              <a:defRPr>
                <a:solidFill>
                  <a:srgbClr val="001484"/>
                </a:solidFill>
              </a:defRPr>
            </a:lvl5pPr>
          </a:lstStyle>
          <a:p>
            <a:pPr lvl="0"/>
            <a:r>
              <a:rPr lang="en-US" dirty="0"/>
              <a:t>Heading</a:t>
            </a:r>
          </a:p>
          <a:p>
            <a:endParaRPr lang="en-US" dirty="0"/>
          </a:p>
          <a:p>
            <a:r>
              <a:rPr lang="en-US" b="0" dirty="0"/>
              <a:t>Body copy</a:t>
            </a:r>
            <a:endParaRPr lang="en-GB" b="0" dirty="0"/>
          </a:p>
          <a:p>
            <a:pPr lvl="0"/>
            <a:endParaRPr lang="en-US" dirty="0"/>
          </a:p>
          <a:p>
            <a:pPr lvl="1"/>
            <a:r>
              <a:rPr lang="en-US" dirty="0"/>
              <a:t>Second level</a:t>
            </a:r>
          </a:p>
          <a:p>
            <a:pPr lvl="2">
              <a:buClr>
                <a:schemeClr val="tx1"/>
              </a:buClr>
            </a:pPr>
            <a:r>
              <a:rPr lang="en-US" dirty="0"/>
              <a:t>Third level</a:t>
            </a:r>
          </a:p>
          <a:p>
            <a:pPr lvl="3">
              <a:buClr>
                <a:schemeClr val="tx1"/>
              </a:buClr>
            </a:pPr>
            <a:r>
              <a:rPr lang="en-US" dirty="0"/>
              <a:t>Fourth level</a:t>
            </a:r>
          </a:p>
        </p:txBody>
      </p:sp>
    </p:spTree>
    <p:extLst>
      <p:ext uri="{BB962C8B-B14F-4D97-AF65-F5344CB8AC3E}">
        <p14:creationId xmlns:p14="http://schemas.microsoft.com/office/powerpoint/2010/main" val="310677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3701" y="180976"/>
            <a:ext cx="11462940" cy="559256"/>
          </a:xfrm>
        </p:spPr>
        <p:txBody>
          <a:bodyPr wrap="none">
            <a:noAutofit/>
          </a:bodyPr>
          <a:lstStyle/>
          <a:p>
            <a:r>
              <a:rPr lang="en-US" dirty="0"/>
              <a:t>Title/Headline – keep it short/concise</a:t>
            </a:r>
            <a:endParaRPr lang="en-ZA" dirty="0"/>
          </a:p>
        </p:txBody>
      </p:sp>
      <p:sp>
        <p:nvSpPr>
          <p:cNvPr id="14" name="Text Placeholder 4"/>
          <p:cNvSpPr>
            <a:spLocks noGrp="1"/>
          </p:cNvSpPr>
          <p:nvPr>
            <p:ph type="body" sz="quarter" idx="10" hasCustomPrompt="1"/>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dirty="0"/>
              <a:t>Heading</a:t>
            </a:r>
          </a:p>
          <a:p>
            <a:endParaRPr lang="en-US" dirty="0"/>
          </a:p>
          <a:p>
            <a:r>
              <a:rPr lang="en-US" b="0" dirty="0"/>
              <a:t>Body copy</a:t>
            </a:r>
            <a:endParaRPr lang="en-GB" b="0" dirty="0"/>
          </a:p>
          <a:p>
            <a:pPr lvl="0"/>
            <a:endParaRPr lang="en-US" dirty="0"/>
          </a:p>
          <a:p>
            <a:pPr lvl="1"/>
            <a:r>
              <a:rPr lang="en-US" dirty="0"/>
              <a:t>Second level</a:t>
            </a:r>
          </a:p>
          <a:p>
            <a:pPr lvl="2">
              <a:buClr>
                <a:schemeClr val="tx1"/>
              </a:buClr>
            </a:pPr>
            <a:r>
              <a:rPr lang="en-US" dirty="0"/>
              <a:t>Third level</a:t>
            </a:r>
          </a:p>
          <a:p>
            <a:pPr lvl="3">
              <a:buClr>
                <a:schemeClr val="tx1"/>
              </a:buClr>
            </a:pPr>
            <a:r>
              <a:rPr lang="en-US" dirty="0"/>
              <a:t>Fourth level</a:t>
            </a:r>
          </a:p>
        </p:txBody>
      </p:sp>
      <p:sp>
        <p:nvSpPr>
          <p:cNvPr id="15" name="Text Placeholder 4"/>
          <p:cNvSpPr>
            <a:spLocks noGrp="1"/>
          </p:cNvSpPr>
          <p:nvPr>
            <p:ph type="body" sz="quarter" idx="11" hasCustomPrompt="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dirty="0"/>
              <a:t>Heading</a:t>
            </a:r>
          </a:p>
          <a:p>
            <a:endParaRPr lang="en-US" dirty="0"/>
          </a:p>
          <a:p>
            <a:r>
              <a:rPr lang="en-US" b="0" dirty="0"/>
              <a:t>Body copy</a:t>
            </a:r>
            <a:endParaRPr lang="en-GB" b="0" dirty="0"/>
          </a:p>
          <a:p>
            <a:pPr lvl="0"/>
            <a:endParaRPr lang="en-US" dirty="0"/>
          </a:p>
          <a:p>
            <a:pPr lvl="1"/>
            <a:r>
              <a:rPr lang="en-US" dirty="0"/>
              <a:t>Second level</a:t>
            </a:r>
          </a:p>
          <a:p>
            <a:pPr lvl="2">
              <a:buClr>
                <a:schemeClr val="tx1"/>
              </a:buClr>
            </a:pPr>
            <a:r>
              <a:rPr lang="en-US" dirty="0"/>
              <a:t>Third level</a:t>
            </a:r>
          </a:p>
          <a:p>
            <a:pPr lvl="3">
              <a:buClr>
                <a:schemeClr val="tx1"/>
              </a:buClr>
            </a:pPr>
            <a:r>
              <a:rPr lang="en-US" dirty="0"/>
              <a:t>Fourth level</a:t>
            </a:r>
          </a:p>
        </p:txBody>
      </p:sp>
      <p:sp>
        <p:nvSpPr>
          <p:cNvPr id="9" name="Slide Number Placeholder 5">
            <a:extLst>
              <a:ext uri="{FF2B5EF4-FFF2-40B4-BE49-F238E27FC236}">
                <a16:creationId xmlns:a16="http://schemas.microsoft.com/office/drawing/2014/main" id="{59880233-DCCF-42AC-86EE-29FE8578669F}"/>
              </a:ext>
            </a:extLst>
          </p:cNvPr>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11" name="Footer Placeholder 4">
            <a:extLst>
              <a:ext uri="{FF2B5EF4-FFF2-40B4-BE49-F238E27FC236}">
                <a16:creationId xmlns:a16="http://schemas.microsoft.com/office/drawing/2014/main" id="{E664701E-DC34-45D4-A6AF-23DA2C7F0B03}"/>
              </a:ext>
            </a:extLst>
          </p:cNvPr>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r">
              <a:defRPr sz="900">
                <a:solidFill>
                  <a:schemeClr val="tx1"/>
                </a:solidFill>
              </a:defRPr>
            </a:lvl1pPr>
          </a:lstStyle>
          <a:p>
            <a:r>
              <a:rPr lang="en-US"/>
              <a:t>SC: P&amp;CM - Commissioner for the Environment – 26 May 2023</a:t>
            </a:r>
            <a:endParaRPr lang="en-GB" dirty="0"/>
          </a:p>
        </p:txBody>
      </p:sp>
    </p:spTree>
    <p:extLst>
      <p:ext uri="{BB962C8B-B14F-4D97-AF65-F5344CB8AC3E}">
        <p14:creationId xmlns:p14="http://schemas.microsoft.com/office/powerpoint/2010/main"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wrap="none">
            <a:noAutofit/>
          </a:bodyPr>
          <a:lstStyle/>
          <a:p>
            <a:r>
              <a:rPr lang="en-US" dirty="0"/>
              <a:t>Title/Headline – keep it short/concise</a:t>
            </a:r>
            <a:endParaRPr lang="en-ZA" dirty="0"/>
          </a:p>
        </p:txBody>
      </p:sp>
      <p:sp>
        <p:nvSpPr>
          <p:cNvPr id="8" name="Slide Number Placeholder 5">
            <a:extLst>
              <a:ext uri="{FF2B5EF4-FFF2-40B4-BE49-F238E27FC236}">
                <a16:creationId xmlns:a16="http://schemas.microsoft.com/office/drawing/2014/main" id="{D72AB260-47EA-436D-8893-141AD277A885}"/>
              </a:ext>
            </a:extLst>
          </p:cNvPr>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9" name="Footer Placeholder 4">
            <a:extLst>
              <a:ext uri="{FF2B5EF4-FFF2-40B4-BE49-F238E27FC236}">
                <a16:creationId xmlns:a16="http://schemas.microsoft.com/office/drawing/2014/main" id="{23E9F3C4-28E5-470D-898C-8E1B033F51B1}"/>
              </a:ext>
            </a:extLst>
          </p:cNvPr>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r">
              <a:defRPr sz="900">
                <a:solidFill>
                  <a:schemeClr val="tx1"/>
                </a:solidFill>
              </a:defRPr>
            </a:lvl1pPr>
          </a:lstStyle>
          <a:p>
            <a:r>
              <a:rPr lang="en-US"/>
              <a:t>SC: P&amp;CM - Commissioner for the Environment – 26 May 2023</a:t>
            </a:r>
            <a:endParaRPr lang="en-GB" dirty="0"/>
          </a:p>
        </p:txBody>
      </p:sp>
    </p:spTree>
    <p:extLst>
      <p:ext uri="{BB962C8B-B14F-4D97-AF65-F5344CB8AC3E}">
        <p14:creationId xmlns:p14="http://schemas.microsoft.com/office/powerpoint/2010/main"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3701" y="180976"/>
            <a:ext cx="11462940" cy="559256"/>
          </a:xfrm>
        </p:spPr>
        <p:txBody>
          <a:bodyPr/>
          <a:lstStyle/>
          <a:p>
            <a:r>
              <a:rPr lang="en-US" dirty="0"/>
              <a:t>Title/Headline – keep it short/concise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hasCustomPrompt="1"/>
          </p:nvPr>
        </p:nvSpPr>
        <p:spPr>
          <a:xfrm>
            <a:off x="393701" y="1412777"/>
            <a:ext cx="11462940" cy="4680049"/>
          </a:xfrm>
        </p:spPr>
        <p:txBody>
          <a:bodyPr/>
          <a:lstStyle/>
          <a:p>
            <a:pPr lvl="0"/>
            <a:r>
              <a:rPr lang="en-US" dirty="0"/>
              <a:t>Heading</a:t>
            </a:r>
          </a:p>
          <a:p>
            <a:endParaRPr lang="en-US" dirty="0"/>
          </a:p>
          <a:p>
            <a:r>
              <a:rPr lang="en-US" b="0" dirty="0"/>
              <a:t>Body copy</a:t>
            </a:r>
            <a:endParaRPr lang="en-GB" b="0" dirty="0"/>
          </a:p>
          <a:p>
            <a:pPr lvl="0"/>
            <a:endParaRPr lang="en-US" dirty="0"/>
          </a:p>
          <a:p>
            <a:pPr lvl="1"/>
            <a:r>
              <a:rPr lang="en-US" dirty="0"/>
              <a:t>Second level</a:t>
            </a:r>
          </a:p>
          <a:p>
            <a:pPr lvl="2">
              <a:buClr>
                <a:schemeClr val="tx1"/>
              </a:buClr>
            </a:pPr>
            <a:r>
              <a:rPr lang="en-US" dirty="0"/>
              <a:t>Third level</a:t>
            </a:r>
          </a:p>
          <a:p>
            <a:pPr lvl="3">
              <a:buClr>
                <a:schemeClr val="tx1"/>
              </a:buClr>
            </a:pPr>
            <a:r>
              <a:rPr lang="en-US" dirty="0"/>
              <a:t>Fourth level</a:t>
            </a:r>
          </a:p>
        </p:txBody>
      </p:sp>
      <p:sp>
        <p:nvSpPr>
          <p:cNvPr id="10" name="Slide Number Placeholder 5">
            <a:extLst>
              <a:ext uri="{FF2B5EF4-FFF2-40B4-BE49-F238E27FC236}">
                <a16:creationId xmlns:a16="http://schemas.microsoft.com/office/drawing/2014/main" id="{257FE31E-95B2-4A79-BA40-C61569D6F161}"/>
              </a:ext>
            </a:extLst>
          </p:cNvPr>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12" name="Footer Placeholder 4">
            <a:extLst>
              <a:ext uri="{FF2B5EF4-FFF2-40B4-BE49-F238E27FC236}">
                <a16:creationId xmlns:a16="http://schemas.microsoft.com/office/drawing/2014/main" id="{3906FBFB-2649-4470-984D-4E28A2D1FD90}"/>
              </a:ext>
            </a:extLst>
          </p:cNvPr>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r">
              <a:defRPr sz="900">
                <a:solidFill>
                  <a:schemeClr val="tx1"/>
                </a:solidFill>
              </a:defRPr>
            </a:lvl1pPr>
          </a:lstStyle>
          <a:p>
            <a:r>
              <a:rPr lang="en-US"/>
              <a:t>SC: P&amp;CM - Commissioner for the Environment – 26 May 2023</a:t>
            </a:r>
            <a:endParaRPr lang="en-GB" dirty="0"/>
          </a:p>
        </p:txBody>
      </p:sp>
    </p:spTree>
    <p:extLst>
      <p:ext uri="{BB962C8B-B14F-4D97-AF65-F5344CB8AC3E}">
        <p14:creationId xmlns:p14="http://schemas.microsoft.com/office/powerpoint/2010/main"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90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val="6063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val="390449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a:t>SC: P&amp;CM - Commissioner for the Environment – 26 May 2023</a:t>
            </a:r>
            <a:endParaRPr lang="en-GB" dirty="0"/>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9341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tags" Target="../tags/tag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12"/>
            </p:custDataLst>
          </p:nvPr>
        </p:nvGraphicFramePr>
        <p:xfrm>
          <a:off x="0" y="0"/>
          <a:ext cx="211667" cy="158750"/>
        </p:xfrm>
        <a:graphic>
          <a:graphicData uri="http://schemas.openxmlformats.org/presentationml/2006/ole">
            <mc:AlternateContent xmlns:mc="http://schemas.openxmlformats.org/markup-compatibility/2006">
              <mc:Choice xmlns:v="urn:schemas-microsoft-com:vml" Requires="v">
                <p:oleObj name="think-cell Slide" r:id="rId17" imgW="360" imgH="360" progId="">
                  <p:embed/>
                </p:oleObj>
              </mc:Choice>
              <mc:Fallback>
                <p:oleObj name="think-cell Slide" r:id="rId17" imgW="360" imgH="360" progId="">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211667"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custDataLst>
              <p:tags r:id="rId13"/>
            </p:custDataLst>
          </p:nvPr>
        </p:nvSpPr>
        <p:spPr>
          <a:xfrm>
            <a:off x="393701" y="180976"/>
            <a:ext cx="11462940"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r>
              <a:rPr lang="en-US" dirty="0"/>
              <a:t>Title/Headline – keep it short/concise</a:t>
            </a:r>
          </a:p>
        </p:txBody>
      </p:sp>
      <p:sp>
        <p:nvSpPr>
          <p:cNvPr id="3" name="Text Placeholder 2"/>
          <p:cNvSpPr>
            <a:spLocks noGrp="1"/>
          </p:cNvSpPr>
          <p:nvPr>
            <p:ph type="body" idx="1"/>
            <p:custDataLst>
              <p:tags r:id="rId14"/>
            </p:custDataLst>
          </p:nvPr>
        </p:nvSpPr>
        <p:spPr>
          <a:xfrm>
            <a:off x="393701" y="1196752"/>
            <a:ext cx="11462940" cy="4883466"/>
          </a:xfrm>
          <a:prstGeom prst="rect">
            <a:avLst/>
          </a:prstGeom>
        </p:spPr>
        <p:txBody>
          <a:bodyPr vert="horz" lIns="72000" tIns="72000" rIns="72000" bIns="72000" rtlCol="0">
            <a:normAutofit/>
          </a:bodyPr>
          <a:lstStyle/>
          <a:p>
            <a:pPr lvl="0"/>
            <a:r>
              <a:rPr lang="en-US" dirty="0"/>
              <a:t>Heading</a:t>
            </a:r>
          </a:p>
          <a:p>
            <a:endParaRPr lang="en-US" dirty="0"/>
          </a:p>
          <a:p>
            <a:r>
              <a:rPr lang="en-US" b="0" dirty="0"/>
              <a:t>Body copy</a:t>
            </a:r>
            <a:endParaRPr lang="en-GB" b="0" dirty="0"/>
          </a:p>
          <a:p>
            <a:pPr lvl="0"/>
            <a:endParaRPr lang="en-US" dirty="0"/>
          </a:p>
          <a:p>
            <a:pPr lvl="1"/>
            <a:r>
              <a:rPr lang="en-US" dirty="0"/>
              <a:t>Second level</a:t>
            </a:r>
          </a:p>
          <a:p>
            <a:pPr lvl="2">
              <a:buClr>
                <a:schemeClr val="tx1"/>
              </a:buClr>
            </a:pPr>
            <a:r>
              <a:rPr lang="en-US" dirty="0"/>
              <a:t>Third level</a:t>
            </a:r>
          </a:p>
          <a:p>
            <a:pPr lvl="3">
              <a:buClr>
                <a:schemeClr val="tx1"/>
              </a:buClr>
            </a:pPr>
            <a:r>
              <a:rPr lang="en-US" dirty="0"/>
              <a:t>Fourth level</a:t>
            </a:r>
          </a:p>
        </p:txBody>
      </p:sp>
      <p:sp>
        <p:nvSpPr>
          <p:cNvPr id="6" name="Slide Number Placeholder 5"/>
          <p:cNvSpPr>
            <a:spLocks noGrp="1"/>
          </p:cNvSpPr>
          <p:nvPr>
            <p:ph type="sldNum" sz="quarter" idx="4"/>
            <p:custDataLst>
              <p:tags r:id="rId15"/>
            </p:custDataLst>
          </p:nvPr>
        </p:nvSpPr>
        <p:spPr>
          <a:xfrm>
            <a:off x="11170773" y="6468150"/>
            <a:ext cx="685867"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pic>
        <p:nvPicPr>
          <p:cNvPr id="11" name="Picture 11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id="{F3003D39-787E-4DD7-BD33-D06DC937071E}"/>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93700" y="931933"/>
            <a:ext cx="11798299" cy="64104"/>
          </a:xfrm>
          <a:prstGeom prst="rect">
            <a:avLst/>
          </a:prstGeom>
        </p:spPr>
      </p:pic>
      <p:sp>
        <p:nvSpPr>
          <p:cNvPr id="8" name="Footer Placeholder 4">
            <a:extLst>
              <a:ext uri="{FF2B5EF4-FFF2-40B4-BE49-F238E27FC236}">
                <a16:creationId xmlns:a16="http://schemas.microsoft.com/office/drawing/2014/main" id="{BB630461-A98A-4796-8CD2-61B5059C0E69}"/>
              </a:ext>
            </a:extLst>
          </p:cNvPr>
          <p:cNvSpPr>
            <a:spLocks noGrp="1"/>
          </p:cNvSpPr>
          <p:nvPr>
            <p:ph type="ftr" sz="quarter" idx="3"/>
            <p:custDataLst>
              <p:tags r:id="rId16"/>
            </p:custDataLst>
          </p:nvPr>
        </p:nvSpPr>
        <p:spPr>
          <a:xfrm>
            <a:off x="5390774" y="6468150"/>
            <a:ext cx="5518097" cy="230832"/>
          </a:xfrm>
          <a:prstGeom prst="rect">
            <a:avLst/>
          </a:prstGeom>
        </p:spPr>
        <p:txBody>
          <a:bodyPr vert="horz" lIns="0" tIns="72000" rIns="72000" bIns="0" rtlCol="0" anchor="b"/>
          <a:lstStyle>
            <a:lvl1pPr algn="r">
              <a:defRPr sz="900">
                <a:solidFill>
                  <a:schemeClr val="tx1"/>
                </a:solidFill>
              </a:defRPr>
            </a:lvl1pPr>
          </a:lstStyle>
          <a:p>
            <a:r>
              <a:rPr lang="en-US"/>
              <a:t>SC: P&amp;CM - Commissioner for the Environment – 26 May 2023</a:t>
            </a:r>
            <a:endParaRPr lang="en-GB" dirty="0"/>
          </a:p>
        </p:txBody>
      </p:sp>
    </p:spTree>
    <p:extLst>
      <p:ext uri="{BB962C8B-B14F-4D97-AF65-F5344CB8AC3E}">
        <p14:creationId xmlns:p14="http://schemas.microsoft.com/office/powerpoint/2010/main"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5" r:id="rId6"/>
    <p:sldLayoutId id="2147483684" r:id="rId7"/>
    <p:sldLayoutId id="2147483685" r:id="rId8"/>
    <p:sldLayoutId id="2147483686" r:id="rId9"/>
    <p:sldLayoutId id="2147483687" r:id="rId10"/>
  </p:sldLayoutIdLst>
  <p:hf hdr="0" dt="0"/>
  <p:txStyles>
    <p:titleStyle>
      <a:lvl1pPr algn="l" defTabSz="914400" rtl="0" eaLnBrk="1" latinLnBrk="0" hangingPunct="1">
        <a:spcBef>
          <a:spcPct val="0"/>
        </a:spcBef>
        <a:buNone/>
        <a:defRPr sz="2400" b="1" kern="1200">
          <a:solidFill>
            <a:srgbClr val="001484"/>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2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8.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0.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5.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6.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8.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49.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0.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18.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5.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6.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5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5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ags" Target="../tags/tag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813345"/>
            <a:ext cx="10945216" cy="1873674"/>
          </a:xfrm>
        </p:spPr>
        <p:txBody>
          <a:bodyPr>
            <a:normAutofit fontScale="77500" lnSpcReduction="20000"/>
          </a:bodyPr>
          <a:lstStyle/>
          <a:p>
            <a:r>
              <a:rPr lang="en-US" sz="3600" b="1" dirty="0"/>
              <a:t>STANDING COMMITTEE ON THE PREMIER AND CONSTITUTIONAL MATTERS:</a:t>
            </a:r>
            <a:br>
              <a:rPr lang="en-US" sz="3600" b="1" dirty="0"/>
            </a:br>
            <a:endParaRPr lang="en-US" sz="3600" b="1" dirty="0"/>
          </a:p>
          <a:p>
            <a:r>
              <a:rPr lang="en-US" sz="3600" b="1" dirty="0"/>
              <a:t>Constitution of the Western Cape First Amendment Bill</a:t>
            </a:r>
            <a:br>
              <a:rPr lang="en-US" sz="3600" b="1" dirty="0"/>
            </a:br>
            <a:r>
              <a:rPr lang="en-US" sz="3600" b="1" dirty="0"/>
              <a:t>[B1 -2021]:</a:t>
            </a:r>
            <a:endParaRPr lang="en-ZA" sz="3600" b="1" dirty="0"/>
          </a:p>
          <a:p>
            <a:endParaRPr lang="en-ZA" sz="3200" b="0" dirty="0"/>
          </a:p>
          <a:p>
            <a:endParaRPr lang="en-ZA" sz="2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26 May 2023</a:t>
            </a:r>
          </a:p>
        </p:txBody>
      </p:sp>
      <p:sp>
        <p:nvSpPr>
          <p:cNvPr id="4" name="TextBox 3">
            <a:extLst>
              <a:ext uri="{FF2B5EF4-FFF2-40B4-BE49-F238E27FC236}">
                <a16:creationId xmlns:a16="http://schemas.microsoft.com/office/drawing/2014/main" id="{2E5602CD-A313-43E5-8AB4-3FEDB048D88F}"/>
              </a:ext>
            </a:extLst>
          </p:cNvPr>
          <p:cNvSpPr txBox="1"/>
          <p:nvPr/>
        </p:nvSpPr>
        <p:spPr>
          <a:xfrm>
            <a:off x="1750423" y="2675324"/>
            <a:ext cx="9818185" cy="369332"/>
          </a:xfrm>
          <a:prstGeom prst="rect">
            <a:avLst/>
          </a:prstGeom>
          <a:noFill/>
        </p:spPr>
        <p:txBody>
          <a:bodyPr wrap="square" rtlCol="0">
            <a:spAutoFit/>
          </a:bodyPr>
          <a:lstStyle/>
          <a:p>
            <a:pPr algn="r"/>
            <a:r>
              <a:rPr lang="en-ZA" dirty="0">
                <a:solidFill>
                  <a:schemeClr val="bg1"/>
                </a:solidFill>
              </a:rPr>
              <a:t>Department of Environmental Affairs and Development Planning</a:t>
            </a:r>
          </a:p>
        </p:txBody>
      </p:sp>
    </p:spTree>
    <p:extLst>
      <p:ext uri="{BB962C8B-B14F-4D97-AF65-F5344CB8AC3E}">
        <p14:creationId xmlns:p14="http://schemas.microsoft.com/office/powerpoint/2010/main"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History (4)</a:t>
            </a:r>
            <a:endParaRPr lang="en-GB" dirty="0"/>
          </a:p>
        </p:txBody>
      </p:sp>
      <p:sp>
        <p:nvSpPr>
          <p:cNvPr id="11" name="Footer Placeholder 10"/>
          <p:cNvSpPr>
            <a:spLocks noGrp="1"/>
          </p:cNvSpPr>
          <p:nvPr>
            <p:ph type="ftr" sz="quarter" idx="3"/>
          </p:nvPr>
        </p:nvSpPr>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
        <p:nvSpPr>
          <p:cNvPr id="12" name="Slide Number Placeholder 11"/>
          <p:cNvSpPr>
            <a:spLocks noGrp="1"/>
          </p:cNvSpPr>
          <p:nvPr>
            <p:ph type="sldNum" sz="quarter" idx="4"/>
          </p:nvPr>
        </p:nvSpPr>
        <p:spPr/>
        <p:txBody>
          <a:bodyPr/>
          <a:lstStyle/>
          <a:p>
            <a:fld id="{8406839F-D7A4-4E5D-B93D-768AD4D1DB36}" type="slidenum">
              <a:rPr lang="en-ZA" smtClean="0"/>
              <a:pPr/>
              <a:t>10</a:t>
            </a:fld>
            <a:endParaRPr lang="en-ZA" dirty="0"/>
          </a:p>
        </p:txBody>
      </p:sp>
      <p:sp>
        <p:nvSpPr>
          <p:cNvPr id="2" name="Subtitle 2">
            <a:extLst>
              <a:ext uri="{FF2B5EF4-FFF2-40B4-BE49-F238E27FC236}">
                <a16:creationId xmlns:a16="http://schemas.microsoft.com/office/drawing/2014/main" id="{196E4FB6-6526-94A7-9905-DF45D54B5CA3}"/>
              </a:ext>
            </a:extLst>
          </p:cNvPr>
          <p:cNvSpPr txBox="1">
            <a:spLocks/>
          </p:cNvSpPr>
          <p:nvPr/>
        </p:nvSpPr>
        <p:spPr bwMode="auto">
          <a:xfrm>
            <a:off x="1819276" y="946150"/>
            <a:ext cx="8505825" cy="525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marL="285750" lvl="0" indent="-285750" algn="just" fontAlgn="base">
              <a:spcAft>
                <a:spcPct val="0"/>
              </a:spcAft>
              <a:buFont typeface="Arial" panose="020B0604020202020204" pitchFamily="34" charset="0"/>
              <a:buChar char="•"/>
              <a:defRPr/>
            </a:pPr>
            <a:r>
              <a:rPr lang="en-ZA" altLang="en-US" sz="1800" b="0" dirty="0">
                <a:solidFill>
                  <a:prstClr val="black"/>
                </a:solidFill>
                <a:cs typeface="Arial" panose="020B0604020202020204" pitchFamily="34" charset="0"/>
              </a:rPr>
              <a:t>2018:	Draft Bill published for public comment.</a:t>
            </a:r>
          </a:p>
          <a:p>
            <a:pPr lvl="0" algn="just" fontAlgn="base">
              <a:spcAft>
                <a:spcPct val="0"/>
              </a:spcAft>
              <a:defRPr/>
            </a:pPr>
            <a:endParaRPr lang="en-ZA" altLang="en-US" sz="1800" b="0" dirty="0">
              <a:solidFill>
                <a:prstClr val="black"/>
              </a:solidFill>
              <a:cs typeface="Arial" panose="020B0604020202020204" pitchFamily="34" charset="0"/>
            </a:endParaRPr>
          </a:p>
          <a:p>
            <a:pPr marL="285750" indent="-285750" algn="just" fontAlgn="base">
              <a:spcAft>
                <a:spcPct val="0"/>
              </a:spcAft>
              <a:buFont typeface="Arial" panose="020B0604020202020204" pitchFamily="34" charset="0"/>
              <a:buChar char="•"/>
              <a:defRPr/>
            </a:pPr>
            <a:r>
              <a:rPr lang="en-ZA" altLang="en-US" sz="1800" b="0" dirty="0">
                <a:solidFill>
                  <a:prstClr val="black"/>
                </a:solidFill>
                <a:cs typeface="Arial" panose="020B0604020202020204" pitchFamily="34" charset="0"/>
              </a:rPr>
              <a:t>2019:	</a:t>
            </a:r>
            <a:r>
              <a:rPr lang="en-US" sz="1800" b="0" dirty="0">
                <a:solidFill>
                  <a:prstClr val="black"/>
                </a:solidFill>
                <a:cs typeface="Arial" panose="020B0604020202020204" pitchFamily="34" charset="0"/>
              </a:rPr>
              <a:t>The Standing Committee resolved to not proceed with 	the process (27/02/2019).		</a:t>
            </a:r>
          </a:p>
          <a:p>
            <a:pPr marL="882650" lvl="3" indent="-342900" algn="just" defTabSz="457200" eaLnBrk="0" fontAlgn="base" hangingPunct="0">
              <a:spcAft>
                <a:spcPct val="0"/>
              </a:spcAft>
              <a:buClrTx/>
              <a:defRPr/>
            </a:pPr>
            <a:r>
              <a:rPr lang="en-US" sz="1800" dirty="0">
                <a:solidFill>
                  <a:prstClr val="black"/>
                </a:solidFill>
                <a:cs typeface="Arial" panose="020B0604020202020204" pitchFamily="34" charset="0"/>
              </a:rPr>
              <a:t>5</a:t>
            </a:r>
            <a:r>
              <a:rPr lang="en-US" sz="1800" baseline="30000" dirty="0">
                <a:solidFill>
                  <a:prstClr val="black"/>
                </a:solidFill>
                <a:cs typeface="Arial" panose="020B0604020202020204" pitchFamily="34" charset="0"/>
              </a:rPr>
              <a:t>th</a:t>
            </a:r>
            <a:r>
              <a:rPr lang="en-US" sz="1800" dirty="0">
                <a:solidFill>
                  <a:prstClr val="black"/>
                </a:solidFill>
                <a:cs typeface="Arial" panose="020B0604020202020204" pitchFamily="34" charset="0"/>
              </a:rPr>
              <a:t> Western Cape Provincial Parliament dissolved on 04/05/2019 and thus the Bill lapsed.</a:t>
            </a:r>
          </a:p>
          <a:p>
            <a:pPr marL="882650" lvl="3" indent="-342900" algn="just" defTabSz="457200" eaLnBrk="0" fontAlgn="base" hangingPunct="0">
              <a:spcAft>
                <a:spcPct val="0"/>
              </a:spcAft>
              <a:buClrTx/>
              <a:defRPr/>
            </a:pPr>
            <a:endParaRPr lang="en-US" sz="1800" dirty="0">
              <a:solidFill>
                <a:prstClr val="black"/>
              </a:solidFill>
              <a:cs typeface="Arial" panose="020B0604020202020204" pitchFamily="34" charset="0"/>
            </a:endParaRPr>
          </a:p>
          <a:p>
            <a:pPr marL="0" lvl="3" indent="0" algn="ctr" defTabSz="457200" eaLnBrk="0" fontAlgn="base" hangingPunct="0">
              <a:spcAft>
                <a:spcPct val="0"/>
              </a:spcAft>
              <a:buClrTx/>
              <a:buNone/>
              <a:defRPr/>
            </a:pPr>
            <a:r>
              <a:rPr lang="en-ZA" sz="1800" dirty="0">
                <a:solidFill>
                  <a:prstClr val="black"/>
                </a:solidFill>
              </a:rPr>
              <a:t>The Commissioner for the Environment has </a:t>
            </a:r>
            <a:r>
              <a:rPr lang="en-ZA" sz="1800" b="1" dirty="0">
                <a:solidFill>
                  <a:prstClr val="black"/>
                </a:solidFill>
              </a:rPr>
              <a:t>never been appointed</a:t>
            </a:r>
            <a:r>
              <a:rPr lang="en-ZA" sz="1800" dirty="0">
                <a:solidFill>
                  <a:prstClr val="black"/>
                </a:solidFill>
              </a:rPr>
              <a:t> since then</a:t>
            </a:r>
            <a:r>
              <a:rPr lang="en-US" sz="1800" dirty="0">
                <a:solidFill>
                  <a:prstClr val="black"/>
                </a:solidFill>
                <a:cs typeface="Arial" panose="020B0604020202020204" pitchFamily="34" charset="0"/>
              </a:rPr>
              <a:t>.</a:t>
            </a:r>
          </a:p>
          <a:p>
            <a:pPr marL="0" lvl="3" indent="0" defTabSz="457200" eaLnBrk="0" fontAlgn="base" hangingPunct="0">
              <a:spcAft>
                <a:spcPct val="0"/>
              </a:spcAft>
              <a:buClrTx/>
              <a:buNone/>
              <a:defRPr/>
            </a:pPr>
            <a:endParaRPr lang="en-US" sz="1800" dirty="0">
              <a:solidFill>
                <a:prstClr val="black"/>
              </a:solidFill>
              <a:cs typeface="Arial" panose="020B0604020202020204" pitchFamily="34" charset="0"/>
            </a:endParaRPr>
          </a:p>
          <a:p>
            <a:pPr marL="285750" lvl="3" indent="-285750" defTabSz="457200" eaLnBrk="0" fontAlgn="base" hangingPunct="0">
              <a:spcAft>
                <a:spcPct val="0"/>
              </a:spcAft>
              <a:buClrTx/>
              <a:buFont typeface="Arial" panose="020B0604020202020204" pitchFamily="34" charset="0"/>
              <a:buChar char="•"/>
              <a:defRPr/>
            </a:pPr>
            <a:r>
              <a:rPr lang="en-US" sz="1800" dirty="0">
                <a:solidFill>
                  <a:prstClr val="black"/>
                </a:solidFill>
                <a:cs typeface="Arial" panose="020B0604020202020204" pitchFamily="34" charset="0"/>
              </a:rPr>
              <a:t>2021:	Current Provincial Parliament has introduced a Bill for 			consideration with the provision to </a:t>
            </a:r>
            <a:r>
              <a:rPr lang="en-US" sz="1800" b="1" dirty="0">
                <a:solidFill>
                  <a:prstClr val="black"/>
                </a:solidFill>
                <a:cs typeface="Arial" panose="020B0604020202020204" pitchFamily="34" charset="0"/>
              </a:rPr>
              <a:t>repeal</a:t>
            </a:r>
            <a:r>
              <a:rPr lang="en-US" sz="1800" dirty="0">
                <a:solidFill>
                  <a:prstClr val="black"/>
                </a:solidFill>
                <a:cs typeface="Arial" panose="020B0604020202020204" pitchFamily="34" charset="0"/>
              </a:rPr>
              <a:t> sections 71 to 77.</a:t>
            </a:r>
          </a:p>
        </p:txBody>
      </p:sp>
    </p:spTree>
    <p:custDataLst>
      <p:tags r:id="rId1"/>
    </p:custDataLst>
    <p:extLst>
      <p:ext uri="{BB962C8B-B14F-4D97-AF65-F5344CB8AC3E}">
        <p14:creationId xmlns:p14="http://schemas.microsoft.com/office/powerpoint/2010/main" val="102462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normAutofit fontScale="92500"/>
          </a:bodyPr>
          <a:lstStyle/>
          <a:p>
            <a:r>
              <a:rPr lang="en-US" b="1" kern="0" dirty="0">
                <a:solidFill>
                  <a:prstClr val="white"/>
                </a:solidFill>
                <a:latin typeface="Century Gothic"/>
              </a:rPr>
              <a:t>3. </a:t>
            </a:r>
            <a:r>
              <a:rPr lang="en-US" b="1" dirty="0">
                <a:solidFill>
                  <a:prstClr val="white"/>
                </a:solidFill>
                <a:latin typeface="Century Gothic"/>
              </a:rPr>
              <a:t>Commissioner for the Environment – Functions &amp; Duties</a:t>
            </a:r>
            <a:endParaRPr lang="en-US" b="1" kern="0" dirty="0">
              <a:solidFill>
                <a:prstClr val="white"/>
              </a:solidFill>
              <a:latin typeface="Century Gothic"/>
            </a:endParaRPr>
          </a:p>
        </p:txBody>
      </p:sp>
    </p:spTree>
    <p:custDataLst>
      <p:tags r:id="rId1"/>
    </p:custDataLst>
    <p:extLst>
      <p:ext uri="{BB962C8B-B14F-4D97-AF65-F5344CB8AC3E}">
        <p14:creationId xmlns:p14="http://schemas.microsoft.com/office/powerpoint/2010/main" val="202158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(1)</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12</a:t>
            </a:fld>
            <a:endParaRPr lang="en-ZA" dirty="0"/>
          </a:p>
        </p:txBody>
      </p:sp>
      <p:sp>
        <p:nvSpPr>
          <p:cNvPr id="2" name="Subtitle 2">
            <a:extLst>
              <a:ext uri="{FF2B5EF4-FFF2-40B4-BE49-F238E27FC236}">
                <a16:creationId xmlns:a16="http://schemas.microsoft.com/office/drawing/2014/main" id="{A0C50B43-3D70-42B0-AB25-16872DD1ACA9}"/>
              </a:ext>
            </a:extLst>
          </p:cNvPr>
          <p:cNvSpPr txBox="1">
            <a:spLocks/>
          </p:cNvSpPr>
          <p:nvPr/>
        </p:nvSpPr>
        <p:spPr>
          <a:xfrm>
            <a:off x="1819275" y="1196753"/>
            <a:ext cx="9234207" cy="4906963"/>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en-US" sz="1800" dirty="0"/>
              <a:t>Sections 71 to 77 of the </a:t>
            </a:r>
            <a:r>
              <a:rPr lang="en-US" altLang="en-US" sz="1800" dirty="0"/>
              <a:t>Constitution of the Western Cape</a:t>
            </a:r>
          </a:p>
          <a:p>
            <a:pPr algn="just">
              <a:spcBef>
                <a:spcPts val="0"/>
              </a:spcBef>
              <a:defRPr/>
            </a:pPr>
            <a:endParaRPr lang="en-US" sz="1800" dirty="0"/>
          </a:p>
          <a:p>
            <a:pPr marL="466725" lvl="1" indent="-285750">
              <a:spcBef>
                <a:spcPts val="0"/>
              </a:spcBef>
              <a:defRPr/>
            </a:pPr>
            <a:r>
              <a:rPr lang="en-US" altLang="en-US" sz="1800" b="1" dirty="0"/>
              <a:t>s 71(1) </a:t>
            </a:r>
            <a:r>
              <a:rPr lang="en-US" altLang="en-US" sz="1800" dirty="0">
                <a:solidFill>
                  <a:schemeClr val="bg1">
                    <a:lumMod val="65000"/>
                  </a:schemeClr>
                </a:solidFill>
              </a:rPr>
              <a:t>There is a provincial Commissioner for the Environment.</a:t>
            </a:r>
            <a:endParaRPr lang="en-US" altLang="en-US" sz="1800" dirty="0"/>
          </a:p>
          <a:p>
            <a:pPr marL="466725" lvl="1" indent="-285750">
              <a:spcBef>
                <a:spcPts val="0"/>
              </a:spcBef>
              <a:defRPr/>
            </a:pPr>
            <a:endParaRPr lang="en-US" altLang="en-US" sz="1800" b="1" dirty="0"/>
          </a:p>
          <a:p>
            <a:pPr marL="466725" lvl="1" indent="-285750">
              <a:spcBef>
                <a:spcPts val="0"/>
              </a:spcBef>
              <a:defRPr/>
            </a:pPr>
            <a:r>
              <a:rPr lang="en-US" altLang="en-US" sz="1800" b="1" dirty="0"/>
              <a:t>s 72(1)(a)</a:t>
            </a:r>
          </a:p>
          <a:p>
            <a:pPr marL="914400" lvl="2" indent="0">
              <a:spcBef>
                <a:spcPts val="0"/>
              </a:spcBef>
              <a:buNone/>
              <a:defRPr/>
            </a:pPr>
            <a:r>
              <a:rPr lang="en-US" altLang="en-US" sz="1800" b="1" dirty="0"/>
              <a:t>The Commissioner must —</a:t>
            </a:r>
          </a:p>
          <a:p>
            <a:pPr marL="1428750" lvl="2" indent="-514350">
              <a:spcBef>
                <a:spcPts val="0"/>
              </a:spcBef>
              <a:buFont typeface="Arial" pitchFamily="34" charset="0"/>
              <a:buAutoNum type="alphaLcParenBoth"/>
              <a:defRPr/>
            </a:pPr>
            <a:r>
              <a:rPr lang="en-US" altLang="en-US" sz="1800" b="1" dirty="0"/>
              <a:t>monitor urban and rural development which may impact on the environment;”</a:t>
            </a:r>
          </a:p>
          <a:p>
            <a:pPr marL="1436688" lvl="2" indent="-522288">
              <a:spcBef>
                <a:spcPts val="0"/>
              </a:spcBef>
              <a:defRPr/>
            </a:pPr>
            <a:r>
              <a:rPr lang="en-US" sz="1800" dirty="0"/>
              <a:t>(b)	</a:t>
            </a:r>
            <a:r>
              <a:rPr lang="en-US" sz="1800" b="1" dirty="0"/>
              <a:t>investigate complaints in respect of environmental administration;</a:t>
            </a:r>
            <a:endParaRPr lang="en-US" altLang="en-US" sz="1800" b="1" dirty="0"/>
          </a:p>
          <a:p>
            <a:pPr marL="1436688" lvl="2" indent="-522288">
              <a:spcBef>
                <a:spcPts val="0"/>
              </a:spcBef>
              <a:buFont typeface="Arial" pitchFamily="34" charset="0"/>
              <a:buAutoNum type="alphaLcParenBoth" startAt="3"/>
              <a:defRPr/>
            </a:pPr>
            <a:r>
              <a:rPr lang="en-US" sz="1800" b="1" dirty="0"/>
              <a:t>recommend a course of conduct to any provincial organ of state or municipality whose activities have been investigated; and</a:t>
            </a:r>
            <a:endParaRPr lang="en-US" altLang="en-US" sz="1800" b="1" dirty="0"/>
          </a:p>
          <a:p>
            <a:pPr marL="1436688" lvl="2" indent="-522288">
              <a:spcBef>
                <a:spcPts val="0"/>
              </a:spcBef>
              <a:buFont typeface="Arial" pitchFamily="34" charset="0"/>
              <a:buAutoNum type="alphaLcParenBoth" startAt="3"/>
              <a:defRPr/>
            </a:pPr>
            <a:r>
              <a:rPr lang="en-US" sz="1800" b="1" dirty="0"/>
              <a:t>act in accordance with the principles of co-operative government and intergovernmental relations referred to in Chapter 2.</a:t>
            </a:r>
            <a:endParaRPr lang="en-US" altLang="en-US" sz="1800" b="1" dirty="0"/>
          </a:p>
          <a:p>
            <a:pPr marL="466725" lvl="1" indent="-285750">
              <a:spcBef>
                <a:spcPts val="0"/>
              </a:spcBef>
              <a:defRPr/>
            </a:pPr>
            <a:r>
              <a:rPr lang="en-US" altLang="en-US" sz="1800" b="1" dirty="0"/>
              <a:t>s 71(2) </a:t>
            </a:r>
          </a:p>
          <a:p>
            <a:pPr lvl="1" indent="0" algn="just">
              <a:spcBef>
                <a:spcPts val="0"/>
              </a:spcBef>
              <a:buNone/>
              <a:defRPr/>
            </a:pPr>
            <a:r>
              <a:rPr lang="en-US" sz="1800" b="1" dirty="0">
                <a:solidFill>
                  <a:schemeClr val="bg1">
                    <a:lumMod val="65000"/>
                  </a:schemeClr>
                </a:solidFill>
              </a:rPr>
              <a:t>	</a:t>
            </a:r>
            <a:r>
              <a:rPr lang="en-US" sz="1800" dirty="0">
                <a:solidFill>
                  <a:schemeClr val="bg1">
                    <a:lumMod val="65000"/>
                  </a:schemeClr>
                </a:solidFill>
              </a:rPr>
              <a:t>In the exercise of his or her powers and functions the Commissioner must 	ensure the conservation of the environment in the Western Cape and must 	give attention to the need to balance the goals of environmental 			conservation and sustainable development.”</a:t>
            </a:r>
          </a:p>
          <a:p>
            <a:pPr marL="1200150" lvl="2" indent="-285750">
              <a:spcBef>
                <a:spcPts val="0"/>
              </a:spcBef>
              <a:defRPr/>
            </a:pPr>
            <a:endParaRPr lang="en-US" altLang="en-US" sz="1800" dirty="0"/>
          </a:p>
        </p:txBody>
      </p:sp>
      <p:sp>
        <p:nvSpPr>
          <p:cNvPr id="3" name="Footer Placeholder 10">
            <a:extLst>
              <a:ext uri="{FF2B5EF4-FFF2-40B4-BE49-F238E27FC236}">
                <a16:creationId xmlns:a16="http://schemas.microsoft.com/office/drawing/2014/main" id="{818D14A8-690C-4C45-32F3-082044F3350C}"/>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416017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(2)</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13</a:t>
            </a:fld>
            <a:endParaRPr lang="en-ZA" dirty="0"/>
          </a:p>
        </p:txBody>
      </p:sp>
      <p:sp>
        <p:nvSpPr>
          <p:cNvPr id="3" name="Subtitle 2">
            <a:extLst>
              <a:ext uri="{FF2B5EF4-FFF2-40B4-BE49-F238E27FC236}">
                <a16:creationId xmlns:a16="http://schemas.microsoft.com/office/drawing/2014/main" id="{2698216D-3A27-633C-0C0C-C8ED7D404D15}"/>
              </a:ext>
            </a:extLst>
          </p:cNvPr>
          <p:cNvSpPr txBox="1">
            <a:spLocks/>
          </p:cNvSpPr>
          <p:nvPr/>
        </p:nvSpPr>
        <p:spPr>
          <a:xfrm>
            <a:off x="1819276" y="1266825"/>
            <a:ext cx="8505825" cy="5272088"/>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6725" lvl="1" indent="-285750">
              <a:defRPr/>
            </a:pPr>
            <a:r>
              <a:rPr lang="en-US" altLang="en-US" sz="1800" b="1" dirty="0"/>
              <a:t>s 72(1)(d)</a:t>
            </a:r>
          </a:p>
          <a:p>
            <a:pPr marL="914400" lvl="2" indent="0">
              <a:buNone/>
              <a:defRPr/>
            </a:pPr>
            <a:r>
              <a:rPr lang="en-US" altLang="en-US" sz="1800" b="1" dirty="0"/>
              <a:t>“</a:t>
            </a:r>
            <a:r>
              <a:rPr lang="en-US" sz="1800" dirty="0"/>
              <a:t>(d) act in accordance with the principles of co-operative government and intergovernmental relations referred to in Chapter 2.”</a:t>
            </a:r>
          </a:p>
          <a:p>
            <a:pPr marL="914400" lvl="2" indent="0">
              <a:buNone/>
              <a:defRPr/>
            </a:pPr>
            <a:endParaRPr lang="en-US" altLang="en-US" sz="1800" b="1" dirty="0"/>
          </a:p>
          <a:p>
            <a:pPr lvl="2">
              <a:defRPr/>
            </a:pPr>
            <a:r>
              <a:rPr lang="en-US" altLang="en-US" sz="1800" dirty="0"/>
              <a:t>The Commissioner is bound to carry out its functions within the ambit of Chapter 2 of the Constitution, 1996, as given effect to in </a:t>
            </a:r>
            <a:r>
              <a:rPr lang="en-US" altLang="en-US" sz="1800" i="1" dirty="0"/>
              <a:t>the Intergovernmental Regulations Framework Act (No. 13 of 2005)</a:t>
            </a:r>
            <a:r>
              <a:rPr lang="en-US" altLang="en-US" sz="1800" dirty="0"/>
              <a:t>, and relevant published regulations.</a:t>
            </a:r>
          </a:p>
          <a:p>
            <a:pPr marL="1200150" lvl="2" indent="-285750">
              <a:defRPr/>
            </a:pPr>
            <a:endParaRPr lang="en-US" altLang="en-US" sz="1800" b="1" dirty="0"/>
          </a:p>
          <a:p>
            <a:pPr marL="466725" lvl="1" indent="-285750">
              <a:defRPr/>
            </a:pPr>
            <a:r>
              <a:rPr lang="en-US" altLang="en-US" sz="1800" b="1" dirty="0"/>
              <a:t>s 72(2)</a:t>
            </a:r>
          </a:p>
          <a:p>
            <a:pPr marL="914400" lvl="2" indent="0">
              <a:buNone/>
              <a:defRPr/>
            </a:pPr>
            <a:r>
              <a:rPr lang="en-US" altLang="en-US" sz="1800" b="1" dirty="0"/>
              <a:t>“</a:t>
            </a:r>
            <a:r>
              <a:rPr lang="en-US" sz="1800" dirty="0"/>
              <a:t>The Commissioner has the additional powers and functions as may be provided for in provincial legislation.</a:t>
            </a:r>
            <a:r>
              <a:rPr lang="en-US" altLang="en-US" sz="1800" b="1" dirty="0"/>
              <a:t>”</a:t>
            </a:r>
          </a:p>
          <a:p>
            <a:pPr marL="914400" lvl="2" indent="0">
              <a:buNone/>
              <a:defRPr/>
            </a:pPr>
            <a:endParaRPr lang="en-US" altLang="en-US" sz="1800" b="1" dirty="0"/>
          </a:p>
          <a:p>
            <a:pPr lvl="2">
              <a:defRPr/>
            </a:pPr>
            <a:r>
              <a:rPr lang="en-US" altLang="en-US" sz="1800" dirty="0"/>
              <a:t>There is no legislation in place. </a:t>
            </a:r>
          </a:p>
          <a:p>
            <a:pPr lvl="2">
              <a:defRPr/>
            </a:pPr>
            <a:r>
              <a:rPr lang="en-US" altLang="en-US" sz="1800" dirty="0"/>
              <a:t>Such legislation cannot conflict with the constitutional foundation set in sections 71-77 of the CWC.</a:t>
            </a:r>
          </a:p>
        </p:txBody>
      </p:sp>
      <p:sp>
        <p:nvSpPr>
          <p:cNvPr id="2" name="Footer Placeholder 10">
            <a:extLst>
              <a:ext uri="{FF2B5EF4-FFF2-40B4-BE49-F238E27FC236}">
                <a16:creationId xmlns:a16="http://schemas.microsoft.com/office/drawing/2014/main" id="{1E3D32AB-9E67-064D-4B1C-6892E57E22A9}"/>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125195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(3)</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14</a:t>
            </a:fld>
            <a:endParaRPr lang="en-ZA" dirty="0"/>
          </a:p>
        </p:txBody>
      </p:sp>
      <p:sp>
        <p:nvSpPr>
          <p:cNvPr id="2" name="Subtitle 2">
            <a:extLst>
              <a:ext uri="{FF2B5EF4-FFF2-40B4-BE49-F238E27FC236}">
                <a16:creationId xmlns:a16="http://schemas.microsoft.com/office/drawing/2014/main" id="{75F8FABC-B052-C6E9-C328-3DBDC6D2DF5F}"/>
              </a:ext>
            </a:extLst>
          </p:cNvPr>
          <p:cNvSpPr txBox="1">
            <a:spLocks/>
          </p:cNvSpPr>
          <p:nvPr/>
        </p:nvSpPr>
        <p:spPr>
          <a:xfrm>
            <a:off x="1819276" y="1247775"/>
            <a:ext cx="8505825" cy="5272088"/>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6725" lvl="1" indent="-285750">
              <a:defRPr/>
            </a:pPr>
            <a:r>
              <a:rPr lang="en-US" altLang="en-US" sz="1800" b="1" dirty="0"/>
              <a:t>s 73(1)</a:t>
            </a:r>
          </a:p>
          <a:p>
            <a:pPr marL="914400" lvl="2" indent="0">
              <a:buNone/>
              <a:defRPr/>
            </a:pPr>
            <a:r>
              <a:rPr lang="en-US" altLang="en-US" sz="1800" b="1" dirty="0"/>
              <a:t>“</a:t>
            </a:r>
            <a:r>
              <a:rPr lang="en-US" sz="1800" dirty="0"/>
              <a:t>Where the Commissioner has made recommendations to a provincial organ of state, that organ must report to the Commissioner on its actions in response to those recommendations within a reasonable time.”</a:t>
            </a:r>
            <a:endParaRPr lang="en-US" altLang="en-US" sz="1800" b="1" dirty="0"/>
          </a:p>
          <a:p>
            <a:pPr lvl="2">
              <a:defRPr/>
            </a:pPr>
            <a:endParaRPr lang="en-US" altLang="en-US" sz="1800" dirty="0"/>
          </a:p>
          <a:p>
            <a:pPr lvl="2">
              <a:defRPr/>
            </a:pPr>
            <a:r>
              <a:rPr lang="en-US" altLang="en-US" sz="1800" dirty="0"/>
              <a:t>Such time period would be determined by the Commissioner in the recommendations (course of conduct) made to the provincial organ of state (which includes provincial public entities).</a:t>
            </a:r>
          </a:p>
          <a:p>
            <a:pPr lvl="2">
              <a:defRPr/>
            </a:pPr>
            <a:r>
              <a:rPr lang="en-US" altLang="en-US" sz="1800" dirty="0"/>
              <a:t>It means that the Commissioner is obligated to monitor adherence to its recommendations (Note: provincial organ of state)</a:t>
            </a:r>
          </a:p>
          <a:p>
            <a:pPr marL="180000" lvl="2" indent="0">
              <a:buNone/>
              <a:defRPr/>
            </a:pPr>
            <a:endParaRPr lang="en-US" altLang="en-US" sz="1800" b="1" dirty="0"/>
          </a:p>
          <a:p>
            <a:pPr marL="466725" lvl="1" indent="-285750">
              <a:defRPr/>
            </a:pPr>
            <a:r>
              <a:rPr lang="en-US" altLang="en-US" sz="1800" b="1" dirty="0"/>
              <a:t>s 73(2)</a:t>
            </a:r>
          </a:p>
          <a:p>
            <a:pPr marL="914400" lvl="2" indent="0">
              <a:buNone/>
              <a:defRPr/>
            </a:pPr>
            <a:r>
              <a:rPr lang="en-US" altLang="en-US" sz="1800" b="1" dirty="0"/>
              <a:t>“</a:t>
            </a:r>
            <a:r>
              <a:rPr lang="en-US" sz="1800" dirty="0"/>
              <a:t>Any provincial organ of state which refuses or fails to implement the Commissioner’s recommendations must upon request furnish the Commissioner with written reasons for that refusal or failure.</a:t>
            </a:r>
            <a:r>
              <a:rPr lang="en-US" altLang="en-US" sz="1800" b="1" dirty="0"/>
              <a:t>”</a:t>
            </a:r>
          </a:p>
          <a:p>
            <a:pPr lvl="2">
              <a:defRPr/>
            </a:pPr>
            <a:r>
              <a:rPr lang="en-US" altLang="en-US" sz="1800" dirty="0"/>
              <a:t>It means that the Commissioner is obligated to monitor adherence of Provincial Organs of State to its recommendations.</a:t>
            </a:r>
          </a:p>
        </p:txBody>
      </p:sp>
      <p:sp>
        <p:nvSpPr>
          <p:cNvPr id="3" name="Footer Placeholder 10">
            <a:extLst>
              <a:ext uri="{FF2B5EF4-FFF2-40B4-BE49-F238E27FC236}">
                <a16:creationId xmlns:a16="http://schemas.microsoft.com/office/drawing/2014/main" id="{530AE8F0-BEC9-9C7A-83A1-D3DD37C5CB57}"/>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743792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(4)</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15</a:t>
            </a:fld>
            <a:endParaRPr lang="en-ZA" dirty="0"/>
          </a:p>
        </p:txBody>
      </p:sp>
      <p:sp>
        <p:nvSpPr>
          <p:cNvPr id="2" name="Subtitle 2">
            <a:extLst>
              <a:ext uri="{FF2B5EF4-FFF2-40B4-BE49-F238E27FC236}">
                <a16:creationId xmlns:a16="http://schemas.microsoft.com/office/drawing/2014/main" id="{A39B2D0C-E8B7-625B-FD38-09D3CC392F0C}"/>
              </a:ext>
            </a:extLst>
          </p:cNvPr>
          <p:cNvSpPr txBox="1">
            <a:spLocks/>
          </p:cNvSpPr>
          <p:nvPr/>
        </p:nvSpPr>
        <p:spPr>
          <a:xfrm>
            <a:off x="1819276" y="1052736"/>
            <a:ext cx="10162053" cy="5272088"/>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6725" lvl="1" indent="-285750">
              <a:defRPr/>
            </a:pPr>
            <a:r>
              <a:rPr lang="en-US" altLang="en-US" sz="1800" b="1" dirty="0"/>
              <a:t>s 74 </a:t>
            </a:r>
          </a:p>
          <a:p>
            <a:pPr marL="914400" lvl="2" indent="0">
              <a:buNone/>
              <a:defRPr/>
            </a:pPr>
            <a:r>
              <a:rPr lang="en-US" altLang="en-US" sz="1800" b="1" dirty="0"/>
              <a:t>“</a:t>
            </a:r>
            <a:r>
              <a:rPr lang="en-US" sz="1800" dirty="0"/>
              <a:t>The Commissioner —</a:t>
            </a:r>
          </a:p>
          <a:p>
            <a:pPr marL="914400" lvl="2" indent="0">
              <a:buNone/>
              <a:defRPr/>
            </a:pPr>
            <a:r>
              <a:rPr lang="en-US" sz="1800" dirty="0"/>
              <a:t>(a) 	must report to the Provincial Parliament annually on his or her 	activities and on environmental matters in the Western Cape;</a:t>
            </a:r>
          </a:p>
          <a:p>
            <a:pPr marL="914400" lvl="2" indent="0">
              <a:buNone/>
              <a:defRPr/>
            </a:pPr>
            <a:r>
              <a:rPr lang="en-US" sz="1800" dirty="0"/>
              <a:t>(b) 	must submit any recommendations made by him or her to the 	Provincial Parliament; and </a:t>
            </a:r>
          </a:p>
          <a:p>
            <a:pPr marL="914400" lvl="2" indent="0">
              <a:buNone/>
              <a:defRPr/>
            </a:pPr>
            <a:r>
              <a:rPr lang="en-US" sz="1800" dirty="0"/>
              <a:t>(c) 	may report to the Provincial Parliament at any other time.”</a:t>
            </a:r>
            <a:endParaRPr lang="en-US" sz="1800" b="1" dirty="0"/>
          </a:p>
          <a:p>
            <a:pPr marL="1200150" lvl="2" indent="-285750">
              <a:defRPr/>
            </a:pPr>
            <a:endParaRPr lang="en-US" altLang="en-US" sz="1800" b="1" dirty="0"/>
          </a:p>
          <a:p>
            <a:pPr marL="169863" lvl="2">
              <a:defRPr/>
            </a:pPr>
            <a:r>
              <a:rPr lang="en-US" altLang="en-US" sz="1800" dirty="0"/>
              <a:t>This section deals with the reporting by the Commissioner to the Provincial Parliament - </a:t>
            </a:r>
          </a:p>
          <a:p>
            <a:pPr marL="455613" lvl="2" indent="-285750">
              <a:defRPr/>
            </a:pPr>
            <a:r>
              <a:rPr lang="en-US" altLang="en-US" sz="1800" dirty="0"/>
              <a:t>needs to submit an annual report to the Provincial Parliament, e.g. its activities, environmental matters within the Western Cape Province.</a:t>
            </a:r>
          </a:p>
          <a:p>
            <a:pPr marL="455613" lvl="2" indent="-285750">
              <a:defRPr/>
            </a:pPr>
            <a:r>
              <a:rPr lang="en-US" altLang="en-US" sz="1800" dirty="0"/>
              <a:t>needs to submit all recommendations made regarding activities of provincial and local sphere of government investigated.</a:t>
            </a:r>
          </a:p>
          <a:p>
            <a:pPr marL="169863" lvl="2">
              <a:defRPr/>
            </a:pPr>
            <a:r>
              <a:rPr lang="en-US" altLang="en-US" sz="1800" dirty="0"/>
              <a:t>Provincial Parliament may call upon the Commissioner to report at any other time as well, e.g. commenting on a draft Bill that might have implications for the environment of the Western Cape.</a:t>
            </a:r>
          </a:p>
          <a:p>
            <a:pPr lvl="2">
              <a:defRPr/>
            </a:pPr>
            <a:r>
              <a:rPr lang="en-US" altLang="en-US" sz="1800" dirty="0"/>
              <a:t>The Commissioner is accountable to the Provincial Parliament, who is therefore obligated to monitor (and evaluate) the performance of the Commissioner.</a:t>
            </a:r>
            <a:endParaRPr lang="en-US" sz="1800" dirty="0">
              <a:latin typeface="Calibri" pitchFamily="34" charset="0"/>
            </a:endParaRPr>
          </a:p>
        </p:txBody>
      </p:sp>
      <p:sp>
        <p:nvSpPr>
          <p:cNvPr id="3" name="Footer Placeholder 10">
            <a:extLst>
              <a:ext uri="{FF2B5EF4-FFF2-40B4-BE49-F238E27FC236}">
                <a16:creationId xmlns:a16="http://schemas.microsoft.com/office/drawing/2014/main" id="{3D20E75B-B9EE-8701-C117-E2AA195744AF}"/>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58078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(5)</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16</a:t>
            </a:fld>
            <a:endParaRPr lang="en-ZA" dirty="0"/>
          </a:p>
        </p:txBody>
      </p:sp>
      <p:sp>
        <p:nvSpPr>
          <p:cNvPr id="2" name="Subtitle 2">
            <a:extLst>
              <a:ext uri="{FF2B5EF4-FFF2-40B4-BE49-F238E27FC236}">
                <a16:creationId xmlns:a16="http://schemas.microsoft.com/office/drawing/2014/main" id="{F81C03B8-BDEF-0D1C-900E-144347C52F94}"/>
              </a:ext>
            </a:extLst>
          </p:cNvPr>
          <p:cNvSpPr txBox="1">
            <a:spLocks/>
          </p:cNvSpPr>
          <p:nvPr/>
        </p:nvSpPr>
        <p:spPr>
          <a:xfrm>
            <a:off x="1824247" y="970815"/>
            <a:ext cx="10224318" cy="5272088"/>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6725" lvl="1" indent="-285750">
              <a:spcBef>
                <a:spcPts val="0"/>
              </a:spcBef>
              <a:defRPr/>
            </a:pPr>
            <a:r>
              <a:rPr lang="en-US" altLang="en-US" sz="1800" b="1" dirty="0"/>
              <a:t>s 75(2) and (3)</a:t>
            </a:r>
          </a:p>
          <a:p>
            <a:pPr marL="1200150" lvl="2" indent="-285750">
              <a:spcBef>
                <a:spcPts val="0"/>
              </a:spcBef>
              <a:defRPr/>
            </a:pPr>
            <a:r>
              <a:rPr lang="en-US" altLang="en-US" sz="1800" b="1" dirty="0"/>
              <a:t>“</a:t>
            </a:r>
            <a:r>
              <a:rPr lang="en-US" altLang="en-US" sz="1800" dirty="0"/>
              <a:t>(2) </a:t>
            </a:r>
            <a:r>
              <a:rPr lang="en-US" sz="1800" dirty="0"/>
              <a:t>The Premier must appoint as the Commissioner a person —</a:t>
            </a:r>
          </a:p>
          <a:p>
            <a:pPr marL="1200150" lvl="2" indent="-285750">
              <a:spcBef>
                <a:spcPts val="0"/>
              </a:spcBef>
              <a:defRPr/>
            </a:pPr>
            <a:r>
              <a:rPr lang="en-US" sz="1800" dirty="0"/>
              <a:t> (a) nominated by a committee composed of all parties represented in the Provincial Parliament and which decide to participate; and</a:t>
            </a:r>
          </a:p>
          <a:p>
            <a:pPr marL="1200150" lvl="2" indent="-285750">
              <a:spcBef>
                <a:spcPts val="0"/>
              </a:spcBef>
              <a:defRPr/>
            </a:pPr>
            <a:r>
              <a:rPr lang="en-US" sz="1800" dirty="0"/>
              <a:t> (b) approved by the Provincial Parliament by a resolution adopted with a supporting vote of at least </a:t>
            </a:r>
            <a:r>
              <a:rPr lang="en-US" sz="1800" u="sng" dirty="0"/>
              <a:t>60 per cent </a:t>
            </a:r>
            <a:r>
              <a:rPr lang="en-US" sz="1800" dirty="0"/>
              <a:t>of the members of the Provincial Parliament.</a:t>
            </a:r>
          </a:p>
          <a:p>
            <a:pPr marL="1200150" lvl="2" indent="-285750">
              <a:spcBef>
                <a:spcPts val="0"/>
              </a:spcBef>
              <a:defRPr/>
            </a:pPr>
            <a:r>
              <a:rPr lang="en-US" sz="1800" dirty="0"/>
              <a:t>(3) The rules and orders of the Provincial Parliament must provide for the involvement of civil society in the nomination process.”</a:t>
            </a:r>
            <a:endParaRPr lang="en-US" sz="1800" b="1" dirty="0"/>
          </a:p>
          <a:p>
            <a:pPr marL="1200150" lvl="2" indent="-285750">
              <a:spcBef>
                <a:spcPts val="0"/>
              </a:spcBef>
              <a:defRPr/>
            </a:pPr>
            <a:endParaRPr lang="en-US" altLang="en-US" sz="1800" b="1" dirty="0"/>
          </a:p>
          <a:p>
            <a:pPr marL="750888" lvl="2" indent="-285750">
              <a:spcBef>
                <a:spcPts val="0"/>
              </a:spcBef>
              <a:defRPr/>
            </a:pPr>
            <a:r>
              <a:rPr lang="en-US" altLang="en-US" sz="1800" dirty="0"/>
              <a:t>The Provincial Parliament will need to plan and implement a process by which to invite nominations for the Commissioner and conduct an interview process accordingly, before making a recommendation to the Premier.</a:t>
            </a:r>
          </a:p>
          <a:p>
            <a:pPr marL="750888" lvl="2" indent="-285750">
              <a:spcBef>
                <a:spcPts val="0"/>
              </a:spcBef>
              <a:defRPr/>
            </a:pPr>
            <a:r>
              <a:rPr lang="en-US" altLang="en-US" sz="1800" dirty="0"/>
              <a:t>The Provincial Parliament recommendation to the Premier should be done in accordance with the formula set out in subsection (2)(b) and civil society must be involved in the nomination process.</a:t>
            </a:r>
          </a:p>
          <a:p>
            <a:pPr marL="750888" lvl="2" indent="-285750">
              <a:spcBef>
                <a:spcPts val="0"/>
              </a:spcBef>
              <a:defRPr/>
            </a:pPr>
            <a:r>
              <a:rPr lang="en-US" altLang="en-US" sz="1800" dirty="0"/>
              <a:t>The Premier appoints the Commissioner.</a:t>
            </a:r>
          </a:p>
          <a:p>
            <a:pPr marL="750888" lvl="2" indent="-285750">
              <a:spcBef>
                <a:spcPts val="0"/>
              </a:spcBef>
              <a:defRPr/>
            </a:pPr>
            <a:endParaRPr lang="en-US" altLang="en-US" sz="1800" dirty="0"/>
          </a:p>
          <a:p>
            <a:pPr marL="58738" lvl="2" indent="0">
              <a:spcBef>
                <a:spcPts val="0"/>
              </a:spcBef>
              <a:buNone/>
              <a:defRPr/>
            </a:pPr>
            <a:r>
              <a:rPr lang="en-US" altLang="en-US" sz="1800" dirty="0"/>
              <a:t>Note: Section 80 of the CWC does not prescribe the same detailed process for the appointment of the Commissioner for Children.</a:t>
            </a:r>
            <a:endParaRPr lang="en-US" sz="1800" dirty="0">
              <a:latin typeface="Calibri" pitchFamily="34" charset="0"/>
            </a:endParaRPr>
          </a:p>
        </p:txBody>
      </p:sp>
      <p:sp>
        <p:nvSpPr>
          <p:cNvPr id="3" name="Footer Placeholder 10">
            <a:extLst>
              <a:ext uri="{FF2B5EF4-FFF2-40B4-BE49-F238E27FC236}">
                <a16:creationId xmlns:a16="http://schemas.microsoft.com/office/drawing/2014/main" id="{64F76210-7BCB-CEA4-7E75-E9098BDF9B32}"/>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76357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(6)</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17</a:t>
            </a:fld>
            <a:endParaRPr lang="en-ZA" dirty="0"/>
          </a:p>
        </p:txBody>
      </p:sp>
      <p:sp>
        <p:nvSpPr>
          <p:cNvPr id="2" name="Subtitle 2">
            <a:extLst>
              <a:ext uri="{FF2B5EF4-FFF2-40B4-BE49-F238E27FC236}">
                <a16:creationId xmlns:a16="http://schemas.microsoft.com/office/drawing/2014/main" id="{D81520A5-FAE6-B69B-B8B3-8B3AE5A85012}"/>
              </a:ext>
            </a:extLst>
          </p:cNvPr>
          <p:cNvSpPr txBox="1">
            <a:spLocks/>
          </p:cNvSpPr>
          <p:nvPr/>
        </p:nvSpPr>
        <p:spPr>
          <a:xfrm>
            <a:off x="1819276" y="1084263"/>
            <a:ext cx="8678863" cy="5454650"/>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6725" lvl="1" indent="-285750">
              <a:defRPr/>
            </a:pPr>
            <a:r>
              <a:rPr lang="en-US" altLang="en-US" sz="1800" b="1" dirty="0"/>
              <a:t>s 76</a:t>
            </a:r>
          </a:p>
          <a:p>
            <a:pPr marL="180000" lvl="2" indent="0">
              <a:spcBef>
                <a:spcPts val="0"/>
              </a:spcBef>
              <a:buNone/>
              <a:defRPr/>
            </a:pPr>
            <a:r>
              <a:rPr lang="en-US" sz="1800" dirty="0"/>
              <a:t>	“The Commissioner is appointed for a term of three years, renewable once.”</a:t>
            </a:r>
            <a:endParaRPr lang="en-US" sz="1800" b="1" dirty="0"/>
          </a:p>
          <a:p>
            <a:pPr lvl="2">
              <a:spcBef>
                <a:spcPts val="0"/>
              </a:spcBef>
              <a:defRPr/>
            </a:pPr>
            <a:endParaRPr lang="en-US" altLang="en-US" sz="1800" dirty="0"/>
          </a:p>
          <a:p>
            <a:pPr marL="466725" lvl="1" indent="-285750">
              <a:defRPr/>
            </a:pPr>
            <a:r>
              <a:rPr lang="en-US" altLang="en-US" sz="1800" b="1" dirty="0"/>
              <a:t>s 77(1)</a:t>
            </a:r>
          </a:p>
          <a:p>
            <a:pPr marL="180000" lvl="2" indent="0">
              <a:buNone/>
              <a:defRPr/>
            </a:pPr>
            <a:r>
              <a:rPr lang="en-US" sz="1800" dirty="0"/>
              <a:t>	“(1) The Commissioner may be removed from office only on — </a:t>
            </a:r>
          </a:p>
          <a:p>
            <a:pPr marL="1257300" lvl="2" indent="-342900">
              <a:buFont typeface="Arial" pitchFamily="34" charset="0"/>
              <a:buAutoNum type="alphaLcParenBoth"/>
              <a:defRPr/>
            </a:pPr>
            <a:r>
              <a:rPr lang="en-US" sz="1800" dirty="0"/>
              <a:t>	the ground of misconduct, incapacity or incompetence; </a:t>
            </a:r>
          </a:p>
          <a:p>
            <a:pPr marL="1257300" lvl="2" indent="-342900">
              <a:buFont typeface="Arial" pitchFamily="34" charset="0"/>
              <a:buAutoNum type="alphaLcParenBoth"/>
              <a:defRPr/>
            </a:pPr>
            <a:r>
              <a:rPr lang="en-US" sz="1800" dirty="0"/>
              <a:t>	a finding to that effect by a committee composed of all parties 	represented in the Provincial Parliament and which decide to 	participate; and </a:t>
            </a:r>
          </a:p>
          <a:p>
            <a:pPr marL="1257300" lvl="2" indent="-342900">
              <a:buFont typeface="Arial" pitchFamily="34" charset="0"/>
              <a:buAutoNum type="alphaLcParenBoth"/>
              <a:defRPr/>
            </a:pPr>
            <a:r>
              <a:rPr lang="en-US" sz="1800" dirty="0"/>
              <a:t>	the adoption by the Provincial Parliament of a resolution calling for 	that person’s removal from office with a supporting vote of at least 	</a:t>
            </a:r>
            <a:r>
              <a:rPr lang="en-US" sz="1800" u="sng" dirty="0"/>
              <a:t>two thirds </a:t>
            </a:r>
            <a:r>
              <a:rPr lang="en-US" sz="1800" dirty="0"/>
              <a:t>of the members of the Provincial Parliament.”</a:t>
            </a:r>
            <a:endParaRPr lang="en-US" sz="1800" b="1" dirty="0"/>
          </a:p>
          <a:p>
            <a:pPr marL="465138" lvl="2" algn="just">
              <a:defRPr/>
            </a:pPr>
            <a:endParaRPr lang="en-US" altLang="en-US" sz="1800" dirty="0">
              <a:solidFill>
                <a:prstClr val="black"/>
              </a:solidFill>
            </a:endParaRPr>
          </a:p>
          <a:p>
            <a:pPr marL="465138" lvl="2" algn="just">
              <a:defRPr/>
            </a:pPr>
            <a:r>
              <a:rPr lang="en-US" altLang="en-US" sz="1800" dirty="0">
                <a:solidFill>
                  <a:prstClr val="black"/>
                </a:solidFill>
              </a:rPr>
              <a:t>Although the Premier appoints the Commissioner, based on the recommendation of the Provincial Parliament, the latter has to determine whether the incumbent is fit to hold office and prescribes formula for such removal.</a:t>
            </a:r>
            <a:endParaRPr lang="en-US" sz="1800" dirty="0">
              <a:latin typeface="Calibri" pitchFamily="34" charset="0"/>
            </a:endParaRPr>
          </a:p>
        </p:txBody>
      </p:sp>
      <p:sp>
        <p:nvSpPr>
          <p:cNvPr id="3" name="Footer Placeholder 10">
            <a:extLst>
              <a:ext uri="{FF2B5EF4-FFF2-40B4-BE49-F238E27FC236}">
                <a16:creationId xmlns:a16="http://schemas.microsoft.com/office/drawing/2014/main" id="{0C6341ED-7559-E1E1-B564-95CD10F6D9DA}"/>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640309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base">
              <a:spcAft>
                <a:spcPct val="0"/>
              </a:spcAft>
              <a:defRPr/>
            </a:pPr>
            <a:r>
              <a:rPr lang="en-US" altLang="en-US" dirty="0">
                <a:solidFill>
                  <a:srgbClr val="003399"/>
                </a:solidFill>
                <a:ea typeface="+mn-ea"/>
                <a:cs typeface="Arial" panose="020B0604020202020204" pitchFamily="34" charset="0"/>
              </a:rPr>
              <a:t>Commissioner for the Environment – Functions &amp; Duties (7)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18</a:t>
            </a:fld>
            <a:endParaRPr lang="en-ZA" dirty="0"/>
          </a:p>
        </p:txBody>
      </p:sp>
      <p:sp>
        <p:nvSpPr>
          <p:cNvPr id="2" name="Subtitle 2">
            <a:extLst>
              <a:ext uri="{FF2B5EF4-FFF2-40B4-BE49-F238E27FC236}">
                <a16:creationId xmlns:a16="http://schemas.microsoft.com/office/drawing/2014/main" id="{9A8BD374-275C-32BC-4383-2765ACF7D234}"/>
              </a:ext>
            </a:extLst>
          </p:cNvPr>
          <p:cNvSpPr txBox="1">
            <a:spLocks/>
          </p:cNvSpPr>
          <p:nvPr/>
        </p:nvSpPr>
        <p:spPr>
          <a:xfrm>
            <a:off x="1819276" y="1084264"/>
            <a:ext cx="8505825" cy="5272087"/>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endParaRPr lang="en-US" sz="1800" dirty="0"/>
          </a:p>
          <a:p>
            <a:pPr marL="466725" lvl="1" indent="-285750">
              <a:defRPr/>
            </a:pPr>
            <a:r>
              <a:rPr lang="en-US" altLang="en-US" sz="1800" b="1" dirty="0"/>
              <a:t>s 77(2)</a:t>
            </a:r>
          </a:p>
          <a:p>
            <a:pPr marL="180000" lvl="2" indent="0">
              <a:buNone/>
              <a:defRPr/>
            </a:pPr>
            <a:r>
              <a:rPr lang="en-US" sz="1800" dirty="0"/>
              <a:t>“The Premier — </a:t>
            </a:r>
          </a:p>
          <a:p>
            <a:pPr marL="1257300" lvl="2" indent="-342900">
              <a:buFont typeface="Arial" pitchFamily="34" charset="0"/>
              <a:buAutoNum type="alphaLcParenBoth"/>
              <a:defRPr/>
            </a:pPr>
            <a:r>
              <a:rPr lang="en-US" sz="1800" dirty="0"/>
              <a:t>may suspend the Commissioner from office at any time after the start of the proceedings of a committee of the Provincial Parliament for the removal of that person; and </a:t>
            </a:r>
          </a:p>
          <a:p>
            <a:pPr marL="1257300" lvl="2" indent="-342900">
              <a:buFont typeface="Arial" pitchFamily="34" charset="0"/>
              <a:buAutoNum type="alphaLcParenBoth"/>
              <a:defRPr/>
            </a:pPr>
            <a:r>
              <a:rPr lang="en-US" sz="1800" dirty="0"/>
              <a:t>must remove a person from office upon adoption by the Provincial Parliament of the resolution calling for that person’s removal.”</a:t>
            </a:r>
            <a:endParaRPr lang="en-US" sz="1800" b="1" dirty="0"/>
          </a:p>
          <a:p>
            <a:pPr lvl="2">
              <a:spcBef>
                <a:spcPts val="0"/>
              </a:spcBef>
              <a:defRPr/>
            </a:pPr>
            <a:endParaRPr lang="en-US" altLang="en-US" sz="1800" dirty="0">
              <a:solidFill>
                <a:prstClr val="black"/>
              </a:solidFill>
            </a:endParaRPr>
          </a:p>
          <a:p>
            <a:pPr lvl="2" algn="just">
              <a:spcBef>
                <a:spcPts val="0"/>
              </a:spcBef>
              <a:defRPr/>
            </a:pPr>
            <a:r>
              <a:rPr lang="en-US" altLang="en-US" sz="1800" dirty="0">
                <a:solidFill>
                  <a:prstClr val="black"/>
                </a:solidFill>
              </a:rPr>
              <a:t>This section sets out the obligations of the Premier regarding the removal and suspension of the Commissioner.</a:t>
            </a:r>
            <a:endParaRPr lang="en-US" sz="1800" dirty="0">
              <a:latin typeface="Calibri" pitchFamily="34" charset="0"/>
            </a:endParaRPr>
          </a:p>
        </p:txBody>
      </p:sp>
      <p:sp>
        <p:nvSpPr>
          <p:cNvPr id="3" name="Footer Placeholder 10">
            <a:extLst>
              <a:ext uri="{FF2B5EF4-FFF2-40B4-BE49-F238E27FC236}">
                <a16:creationId xmlns:a16="http://schemas.microsoft.com/office/drawing/2014/main" id="{44C644AA-3439-B0BB-C6AC-E0BEC0C2E9A0}"/>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725304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normAutofit/>
          </a:bodyPr>
          <a:lstStyle/>
          <a:p>
            <a:pPr>
              <a:spcBef>
                <a:spcPts val="0"/>
              </a:spcBef>
              <a:defRPr/>
            </a:pPr>
            <a:r>
              <a:rPr lang="en-US" b="1" kern="0" dirty="0">
                <a:solidFill>
                  <a:prstClr val="white"/>
                </a:solidFill>
                <a:latin typeface="Century Gothic"/>
              </a:rPr>
              <a:t>4. Response to Functions &amp; Duties</a:t>
            </a:r>
          </a:p>
        </p:txBody>
      </p:sp>
    </p:spTree>
    <p:custDataLst>
      <p:tags r:id="rId1"/>
    </p:custDataLst>
    <p:extLst>
      <p:ext uri="{BB962C8B-B14F-4D97-AF65-F5344CB8AC3E}">
        <p14:creationId xmlns:p14="http://schemas.microsoft.com/office/powerpoint/2010/main" val="362659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Overview of the Presentation</a:t>
            </a:r>
            <a:endParaRPr lang="en-GB" dirty="0"/>
          </a:p>
        </p:txBody>
      </p:sp>
      <p:sp>
        <p:nvSpPr>
          <p:cNvPr id="8" name="Footer Placeholder 7"/>
          <p:cNvSpPr>
            <a:spLocks noGrp="1"/>
          </p:cNvSpPr>
          <p:nvPr>
            <p:ph type="ftr" sz="quarter" idx="3"/>
          </p:nvPr>
        </p:nvSpPr>
        <p:spPr/>
        <p:txBody>
          <a:bodyPr/>
          <a:lstStyle/>
          <a:p>
            <a:r>
              <a:rPr lang="en-US"/>
              <a:t>SC: P&amp;CM - Commissioner for the Environment – 26 May 2023</a:t>
            </a:r>
            <a:endParaRPr lang="en-GB" dirty="0"/>
          </a:p>
        </p:txBody>
      </p:sp>
      <p:sp>
        <p:nvSpPr>
          <p:cNvPr id="9" name="Slide Number Placeholder 8"/>
          <p:cNvSpPr>
            <a:spLocks noGrp="1"/>
          </p:cNvSpPr>
          <p:nvPr>
            <p:ph type="sldNum" sz="quarter" idx="4"/>
          </p:nvPr>
        </p:nvSpPr>
        <p:spPr/>
        <p:txBody>
          <a:bodyPr/>
          <a:lstStyle/>
          <a:p>
            <a:fld id="{8406839F-D7A4-4E5D-B93D-768AD4D1DB36}" type="slidenum">
              <a:rPr lang="en-ZA" smtClean="0"/>
              <a:pPr/>
              <a:t>2</a:t>
            </a:fld>
            <a:endParaRPr lang="en-ZA" dirty="0"/>
          </a:p>
        </p:txBody>
      </p:sp>
      <p:grpSp>
        <p:nvGrpSpPr>
          <p:cNvPr id="37" name="Group 4">
            <a:extLst>
              <a:ext uri="{FF2B5EF4-FFF2-40B4-BE49-F238E27FC236}">
                <a16:creationId xmlns:a16="http://schemas.microsoft.com/office/drawing/2014/main" id="{E1ECC8A1-A0D7-14C7-37CB-0D43C2CB2C3C}"/>
              </a:ext>
            </a:extLst>
          </p:cNvPr>
          <p:cNvGrpSpPr>
            <a:grpSpLocks/>
          </p:cNvGrpSpPr>
          <p:nvPr/>
        </p:nvGrpSpPr>
        <p:grpSpPr bwMode="auto">
          <a:xfrm>
            <a:off x="1845968" y="1096963"/>
            <a:ext cx="3993409" cy="1144112"/>
            <a:chOff x="279375" y="1402566"/>
            <a:chExt cx="3993642" cy="1144025"/>
          </a:xfrm>
        </p:grpSpPr>
        <p:sp>
          <p:nvSpPr>
            <p:cNvPr id="38" name="Content Placeholder 5">
              <a:extLst>
                <a:ext uri="{FF2B5EF4-FFF2-40B4-BE49-F238E27FC236}">
                  <a16:creationId xmlns:a16="http://schemas.microsoft.com/office/drawing/2014/main" id="{22D6A4D2-AE24-2F87-C051-9247BAEC7DD1}"/>
                </a:ext>
              </a:extLst>
            </p:cNvPr>
            <p:cNvSpPr txBox="1">
              <a:spLocks/>
            </p:cNvSpPr>
            <p:nvPr/>
          </p:nvSpPr>
          <p:spPr bwMode="auto">
            <a:xfrm>
              <a:off x="279671" y="1762901"/>
              <a:ext cx="3989620" cy="784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spcBef>
                  <a:spcPts val="600"/>
                </a:spcBef>
                <a:spcAft>
                  <a:spcPct val="0"/>
                </a:spcAft>
                <a:defRPr/>
              </a:pPr>
              <a:r>
                <a:rPr lang="en-US" altLang="en-US" sz="1100" dirty="0">
                  <a:solidFill>
                    <a:prstClr val="black"/>
                  </a:solidFill>
                  <a:cs typeface="Arial" panose="020B0604020202020204" pitchFamily="34" charset="0"/>
                </a:rPr>
                <a:t>This section provides a summary of the status of the Commissioner for the Environment </a:t>
              </a:r>
            </a:p>
            <a:p>
              <a:pPr marL="0" lvl="1" indent="0" fontAlgn="base">
                <a:spcBef>
                  <a:spcPts val="600"/>
                </a:spcBef>
                <a:spcAft>
                  <a:spcPct val="0"/>
                </a:spcAft>
                <a:buNone/>
                <a:defRPr/>
              </a:pPr>
              <a:endParaRPr lang="en-US" altLang="en-US" sz="1100" dirty="0">
                <a:solidFill>
                  <a:prstClr val="black"/>
                </a:solidFill>
                <a:cs typeface="Arial" panose="020B0604020202020204" pitchFamily="34" charset="0"/>
              </a:endParaRPr>
            </a:p>
          </p:txBody>
        </p:sp>
        <p:sp>
          <p:nvSpPr>
            <p:cNvPr id="39" name="Rectangle: Diagonal Corners Rounded 38">
              <a:extLst>
                <a:ext uri="{FF2B5EF4-FFF2-40B4-BE49-F238E27FC236}">
                  <a16:creationId xmlns:a16="http://schemas.microsoft.com/office/drawing/2014/main" id="{EE87365A-7D09-0500-275F-08FB70829C50}"/>
                </a:ext>
              </a:extLst>
            </p:cNvPr>
            <p:cNvSpPr/>
            <p:nvPr/>
          </p:nvSpPr>
          <p:spPr>
            <a:xfrm>
              <a:off x="282846" y="1402566"/>
              <a:ext cx="3989620" cy="347636"/>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kern="0" dirty="0">
                  <a:solidFill>
                    <a:prstClr val="white"/>
                  </a:solidFill>
                  <a:latin typeface="Century Gothic"/>
                </a:rPr>
                <a:t>1. Background &amp; Status</a:t>
              </a:r>
            </a:p>
          </p:txBody>
        </p:sp>
      </p:grpSp>
      <p:grpSp>
        <p:nvGrpSpPr>
          <p:cNvPr id="40" name="Group 40">
            <a:extLst>
              <a:ext uri="{FF2B5EF4-FFF2-40B4-BE49-F238E27FC236}">
                <a16:creationId xmlns:a16="http://schemas.microsoft.com/office/drawing/2014/main" id="{56597FC7-3DA9-2929-8EAD-139FB040E798}"/>
              </a:ext>
            </a:extLst>
          </p:cNvPr>
          <p:cNvGrpSpPr>
            <a:grpSpLocks/>
          </p:cNvGrpSpPr>
          <p:nvPr/>
        </p:nvGrpSpPr>
        <p:grpSpPr bwMode="auto">
          <a:xfrm>
            <a:off x="1847481" y="2837477"/>
            <a:ext cx="3990975" cy="1127124"/>
            <a:chOff x="283747" y="1332537"/>
            <a:chExt cx="3991208" cy="1127038"/>
          </a:xfrm>
        </p:grpSpPr>
        <p:sp>
          <p:nvSpPr>
            <p:cNvPr id="41" name="Content Placeholder 5">
              <a:extLst>
                <a:ext uri="{FF2B5EF4-FFF2-40B4-BE49-F238E27FC236}">
                  <a16:creationId xmlns:a16="http://schemas.microsoft.com/office/drawing/2014/main" id="{732AD8BB-64D3-3418-1C96-3485DA668F96}"/>
                </a:ext>
              </a:extLst>
            </p:cNvPr>
            <p:cNvSpPr txBox="1">
              <a:spLocks/>
            </p:cNvSpPr>
            <p:nvPr/>
          </p:nvSpPr>
          <p:spPr bwMode="auto">
            <a:xfrm>
              <a:off x="283747" y="1675410"/>
              <a:ext cx="3991208" cy="784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spcBef>
                  <a:spcPts val="600"/>
                </a:spcBef>
                <a:spcAft>
                  <a:spcPct val="0"/>
                </a:spcAft>
                <a:defRPr/>
              </a:pPr>
              <a:r>
                <a:rPr lang="en-ZA" altLang="en-US" sz="1100" dirty="0">
                  <a:solidFill>
                    <a:prstClr val="black"/>
                  </a:solidFill>
                  <a:cs typeface="Arial" panose="020B0604020202020204" pitchFamily="34" charset="0"/>
                </a:rPr>
                <a:t>The section deals with establishment, functions and duties imposed by the Constitution of the Western Cape</a:t>
              </a:r>
            </a:p>
            <a:p>
              <a:pPr marL="0" lvl="1" indent="0" fontAlgn="base">
                <a:spcBef>
                  <a:spcPts val="600"/>
                </a:spcBef>
                <a:spcAft>
                  <a:spcPct val="0"/>
                </a:spcAft>
                <a:buNone/>
                <a:defRPr/>
              </a:pPr>
              <a:endParaRPr lang="en-ZA" altLang="en-US" sz="1100" dirty="0">
                <a:solidFill>
                  <a:prstClr val="black"/>
                </a:solidFill>
                <a:cs typeface="Arial" panose="020B0604020202020204" pitchFamily="34" charset="0"/>
              </a:endParaRPr>
            </a:p>
            <a:p>
              <a:pPr lvl="1" fontAlgn="base">
                <a:lnSpc>
                  <a:spcPct val="200000"/>
                </a:lnSpc>
                <a:spcBef>
                  <a:spcPts val="600"/>
                </a:spcBef>
                <a:spcAft>
                  <a:spcPct val="0"/>
                </a:spcAft>
                <a:defRPr/>
              </a:pPr>
              <a:endParaRPr lang="en-US" altLang="en-US" sz="1200" dirty="0">
                <a:solidFill>
                  <a:prstClr val="black"/>
                </a:solidFill>
                <a:cs typeface="Arial" panose="020B0604020202020204" pitchFamily="34" charset="0"/>
              </a:endParaRPr>
            </a:p>
          </p:txBody>
        </p:sp>
        <p:sp>
          <p:nvSpPr>
            <p:cNvPr id="42" name="Rectangle: Diagonal Corners Rounded 41">
              <a:extLst>
                <a:ext uri="{FF2B5EF4-FFF2-40B4-BE49-F238E27FC236}">
                  <a16:creationId xmlns:a16="http://schemas.microsoft.com/office/drawing/2014/main" id="{E0D10CF0-EB9A-D073-FF2C-34DFCC51C938}"/>
                </a:ext>
              </a:extLst>
            </p:cNvPr>
            <p:cNvSpPr/>
            <p:nvPr/>
          </p:nvSpPr>
          <p:spPr>
            <a:xfrm>
              <a:off x="283747" y="1332537"/>
              <a:ext cx="3991208" cy="347635"/>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kern="0" dirty="0">
                  <a:solidFill>
                    <a:prstClr val="white"/>
                  </a:solidFill>
                  <a:latin typeface="Century Gothic"/>
                </a:rPr>
                <a:t>3. Commissioner for Environment – Functions &amp;</a:t>
              </a:r>
            </a:p>
            <a:p>
              <a:pPr>
                <a:defRPr/>
              </a:pPr>
              <a:r>
                <a:rPr lang="en-US" sz="1200" b="1" kern="0" dirty="0">
                  <a:solidFill>
                    <a:prstClr val="white"/>
                  </a:solidFill>
                  <a:latin typeface="Century Gothic"/>
                </a:rPr>
                <a:t>Duties</a:t>
              </a:r>
            </a:p>
          </p:txBody>
        </p:sp>
      </p:grpSp>
      <p:grpSp>
        <p:nvGrpSpPr>
          <p:cNvPr id="43" name="Group 46">
            <a:extLst>
              <a:ext uri="{FF2B5EF4-FFF2-40B4-BE49-F238E27FC236}">
                <a16:creationId xmlns:a16="http://schemas.microsoft.com/office/drawing/2014/main" id="{B0B3FB94-FF35-B0A0-EA92-4419205ADB56}"/>
              </a:ext>
            </a:extLst>
          </p:cNvPr>
          <p:cNvGrpSpPr>
            <a:grpSpLocks/>
          </p:cNvGrpSpPr>
          <p:nvPr/>
        </p:nvGrpSpPr>
        <p:grpSpPr bwMode="auto">
          <a:xfrm>
            <a:off x="1819276" y="3721267"/>
            <a:ext cx="8258282" cy="1706716"/>
            <a:chOff x="279375" y="840005"/>
            <a:chExt cx="8258764" cy="1706586"/>
          </a:xfrm>
        </p:grpSpPr>
        <p:sp>
          <p:nvSpPr>
            <p:cNvPr id="44" name="Content Placeholder 5">
              <a:extLst>
                <a:ext uri="{FF2B5EF4-FFF2-40B4-BE49-F238E27FC236}">
                  <a16:creationId xmlns:a16="http://schemas.microsoft.com/office/drawing/2014/main" id="{4B562B5F-33C4-7B38-AC03-23AF89A617C4}"/>
                </a:ext>
              </a:extLst>
            </p:cNvPr>
            <p:cNvSpPr txBox="1">
              <a:spLocks/>
            </p:cNvSpPr>
            <p:nvPr/>
          </p:nvSpPr>
          <p:spPr bwMode="auto">
            <a:xfrm>
              <a:off x="279375" y="1762724"/>
              <a:ext cx="3990783" cy="78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marL="342900" indent="-342900">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lnSpc>
                  <a:spcPct val="200000"/>
                </a:lnSpc>
                <a:spcBef>
                  <a:spcPts val="600"/>
                </a:spcBef>
                <a:spcAft>
                  <a:spcPct val="0"/>
                </a:spcAft>
                <a:defRPr/>
              </a:pPr>
              <a:endParaRPr lang="en-US" altLang="en-US" sz="1200">
                <a:solidFill>
                  <a:prstClr val="black"/>
                </a:solidFill>
                <a:cs typeface="Arial" panose="020B0604020202020204" pitchFamily="34" charset="0"/>
              </a:endParaRPr>
            </a:p>
          </p:txBody>
        </p:sp>
        <p:sp>
          <p:nvSpPr>
            <p:cNvPr id="45" name="Rectangle: Diagonal Corners Rounded 44">
              <a:extLst>
                <a:ext uri="{FF2B5EF4-FFF2-40B4-BE49-F238E27FC236}">
                  <a16:creationId xmlns:a16="http://schemas.microsoft.com/office/drawing/2014/main" id="{472C1065-5D58-F731-DD24-B38EA19F176D}"/>
                </a:ext>
              </a:extLst>
            </p:cNvPr>
            <p:cNvSpPr/>
            <p:nvPr/>
          </p:nvSpPr>
          <p:spPr>
            <a:xfrm>
              <a:off x="4546931" y="840005"/>
              <a:ext cx="3991208" cy="347635"/>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kern="0" dirty="0">
                  <a:solidFill>
                    <a:prstClr val="white"/>
                  </a:solidFill>
                  <a:latin typeface="Century Gothic"/>
                </a:rPr>
                <a:t>4. Response to Functions &amp; Duties</a:t>
              </a:r>
            </a:p>
          </p:txBody>
        </p:sp>
      </p:grpSp>
      <p:sp>
        <p:nvSpPr>
          <p:cNvPr id="46" name="Content Placeholder 5">
            <a:extLst>
              <a:ext uri="{FF2B5EF4-FFF2-40B4-BE49-F238E27FC236}">
                <a16:creationId xmlns:a16="http://schemas.microsoft.com/office/drawing/2014/main" id="{21794B33-187D-C67A-E1AE-72894A4B80F4}"/>
              </a:ext>
            </a:extLst>
          </p:cNvPr>
          <p:cNvSpPr txBox="1">
            <a:spLocks/>
          </p:cNvSpPr>
          <p:nvPr/>
        </p:nvSpPr>
        <p:spPr bwMode="auto">
          <a:xfrm>
            <a:off x="1847885" y="5212062"/>
            <a:ext cx="3990550" cy="78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marL="342900" indent="-342900">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lnSpc>
                <a:spcPct val="200000"/>
              </a:lnSpc>
              <a:spcBef>
                <a:spcPts val="600"/>
              </a:spcBef>
              <a:spcAft>
                <a:spcPct val="0"/>
              </a:spcAft>
              <a:defRPr/>
            </a:pPr>
            <a:endParaRPr lang="en-US" altLang="en-US" sz="1200">
              <a:solidFill>
                <a:prstClr val="black"/>
              </a:solidFill>
              <a:cs typeface="Arial" panose="020B0604020202020204" pitchFamily="34" charset="0"/>
            </a:endParaRPr>
          </a:p>
        </p:txBody>
      </p:sp>
      <p:sp>
        <p:nvSpPr>
          <p:cNvPr id="47" name="Rectangle: Diagonal Corners Rounded 46">
            <a:extLst>
              <a:ext uri="{FF2B5EF4-FFF2-40B4-BE49-F238E27FC236}">
                <a16:creationId xmlns:a16="http://schemas.microsoft.com/office/drawing/2014/main" id="{7F0F7EC5-6957-8C8F-1785-BFECC91D1716}"/>
              </a:ext>
            </a:extLst>
          </p:cNvPr>
          <p:cNvSpPr/>
          <p:nvPr/>
        </p:nvSpPr>
        <p:spPr bwMode="auto">
          <a:xfrm>
            <a:off x="6128492" y="5725001"/>
            <a:ext cx="3990975" cy="347663"/>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kern="0" dirty="0">
                <a:solidFill>
                  <a:prstClr val="white"/>
                </a:solidFill>
                <a:latin typeface="Century Gothic"/>
              </a:rPr>
              <a:t>6. Conclusion</a:t>
            </a:r>
          </a:p>
        </p:txBody>
      </p:sp>
      <p:sp>
        <p:nvSpPr>
          <p:cNvPr id="48" name="Rectangle: Diagonal Corners Rounded 54">
            <a:extLst>
              <a:ext uri="{FF2B5EF4-FFF2-40B4-BE49-F238E27FC236}">
                <a16:creationId xmlns:a16="http://schemas.microsoft.com/office/drawing/2014/main" id="{0A31B59E-5040-37B1-BD38-236F5C1E040B}"/>
              </a:ext>
            </a:extLst>
          </p:cNvPr>
          <p:cNvSpPr/>
          <p:nvPr/>
        </p:nvSpPr>
        <p:spPr>
          <a:xfrm>
            <a:off x="1846420" y="4681675"/>
            <a:ext cx="3990975" cy="347662"/>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kern="0" dirty="0">
                <a:solidFill>
                  <a:prstClr val="white"/>
                </a:solidFill>
                <a:latin typeface="Century Gothic"/>
              </a:rPr>
              <a:t>5. Costing</a:t>
            </a:r>
          </a:p>
        </p:txBody>
      </p:sp>
      <p:sp>
        <p:nvSpPr>
          <p:cNvPr id="49" name="Content Placeholder 5">
            <a:extLst>
              <a:ext uri="{FF2B5EF4-FFF2-40B4-BE49-F238E27FC236}">
                <a16:creationId xmlns:a16="http://schemas.microsoft.com/office/drawing/2014/main" id="{3DB9DA17-9A7E-E78A-28DA-063F28B74670}"/>
              </a:ext>
            </a:extLst>
          </p:cNvPr>
          <p:cNvSpPr txBox="1">
            <a:spLocks/>
          </p:cNvSpPr>
          <p:nvPr/>
        </p:nvSpPr>
        <p:spPr bwMode="auto">
          <a:xfrm>
            <a:off x="6092827" y="2134704"/>
            <a:ext cx="399097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spcBef>
                <a:spcPts val="600"/>
              </a:spcBef>
              <a:spcAft>
                <a:spcPct val="0"/>
              </a:spcAft>
              <a:defRPr/>
            </a:pPr>
            <a:r>
              <a:rPr lang="en-US" altLang="en-US" sz="1100" dirty="0">
                <a:solidFill>
                  <a:prstClr val="black"/>
                </a:solidFill>
                <a:cs typeface="Arial" panose="020B0604020202020204" pitchFamily="34" charset="0"/>
              </a:rPr>
              <a:t>The section provides an overview of the history of the processes conducted to date: </a:t>
            </a:r>
          </a:p>
          <a:p>
            <a:pPr lvl="2" fontAlgn="base">
              <a:spcBef>
                <a:spcPts val="600"/>
              </a:spcBef>
              <a:spcAft>
                <a:spcPct val="0"/>
              </a:spcAft>
              <a:defRPr/>
            </a:pPr>
            <a:r>
              <a:rPr lang="en-US" altLang="en-US" sz="1100" dirty="0">
                <a:solidFill>
                  <a:prstClr val="black"/>
                </a:solidFill>
                <a:cs typeface="Arial" panose="020B0604020202020204" pitchFamily="34" charset="0"/>
              </a:rPr>
              <a:t>Amendment proposals</a:t>
            </a:r>
          </a:p>
          <a:p>
            <a:pPr marL="0" lvl="1" indent="0" fontAlgn="base">
              <a:spcBef>
                <a:spcPts val="600"/>
              </a:spcBef>
              <a:spcAft>
                <a:spcPct val="0"/>
              </a:spcAft>
              <a:buNone/>
              <a:defRPr/>
            </a:pPr>
            <a:endParaRPr lang="en-US" altLang="en-US" sz="1100" dirty="0">
              <a:solidFill>
                <a:prstClr val="black"/>
              </a:solidFill>
              <a:cs typeface="Arial" panose="020B0604020202020204" pitchFamily="34" charset="0"/>
            </a:endParaRPr>
          </a:p>
        </p:txBody>
      </p:sp>
      <p:sp>
        <p:nvSpPr>
          <p:cNvPr id="50" name="Rectangle: Diagonal Corners Rounded 7">
            <a:extLst>
              <a:ext uri="{FF2B5EF4-FFF2-40B4-BE49-F238E27FC236}">
                <a16:creationId xmlns:a16="http://schemas.microsoft.com/office/drawing/2014/main" id="{3DDC9FF4-5AE5-F2FB-481E-F913AAD738D3}"/>
              </a:ext>
            </a:extLst>
          </p:cNvPr>
          <p:cNvSpPr/>
          <p:nvPr/>
        </p:nvSpPr>
        <p:spPr>
          <a:xfrm>
            <a:off x="6094414" y="1771166"/>
            <a:ext cx="3990975" cy="347663"/>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ZA" sz="1200" b="1" kern="0" dirty="0">
                <a:solidFill>
                  <a:prstClr val="white"/>
                </a:solidFill>
                <a:latin typeface="Century Gothic"/>
              </a:rPr>
              <a:t>2. History</a:t>
            </a:r>
          </a:p>
        </p:txBody>
      </p:sp>
      <p:sp>
        <p:nvSpPr>
          <p:cNvPr id="51" name="Content Placeholder 5">
            <a:extLst>
              <a:ext uri="{FF2B5EF4-FFF2-40B4-BE49-F238E27FC236}">
                <a16:creationId xmlns:a16="http://schemas.microsoft.com/office/drawing/2014/main" id="{C66692C3-33F4-D3AF-6A6F-377E4BD8F34D}"/>
              </a:ext>
            </a:extLst>
          </p:cNvPr>
          <p:cNvSpPr txBox="1">
            <a:spLocks/>
          </p:cNvSpPr>
          <p:nvPr/>
        </p:nvSpPr>
        <p:spPr bwMode="auto">
          <a:xfrm>
            <a:off x="6092826" y="4123631"/>
            <a:ext cx="39909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spcBef>
                <a:spcPts val="600"/>
              </a:spcBef>
              <a:spcAft>
                <a:spcPct val="0"/>
              </a:spcAft>
              <a:defRPr/>
            </a:pPr>
            <a:r>
              <a:rPr lang="en-ZA" altLang="en-US" sz="1100" dirty="0">
                <a:solidFill>
                  <a:prstClr val="black"/>
                </a:solidFill>
                <a:cs typeface="Arial" panose="020B0604020202020204" pitchFamily="34" charset="0"/>
              </a:rPr>
              <a:t>This section provides a response to the duties and functions of the Commissioner for the Environment in relation to the prevailing legislative and policy regime </a:t>
            </a:r>
          </a:p>
          <a:p>
            <a:pPr marL="0" lvl="1" indent="0" fontAlgn="base">
              <a:spcBef>
                <a:spcPts val="600"/>
              </a:spcBef>
              <a:spcAft>
                <a:spcPct val="0"/>
              </a:spcAft>
              <a:buNone/>
              <a:defRPr/>
            </a:pPr>
            <a:endParaRPr lang="en-ZA" altLang="en-US" sz="1100" dirty="0">
              <a:solidFill>
                <a:prstClr val="black"/>
              </a:solidFill>
              <a:cs typeface="Arial" panose="020B0604020202020204" pitchFamily="34" charset="0"/>
            </a:endParaRPr>
          </a:p>
          <a:p>
            <a:pPr lvl="1" fontAlgn="base">
              <a:lnSpc>
                <a:spcPct val="200000"/>
              </a:lnSpc>
              <a:spcBef>
                <a:spcPts val="600"/>
              </a:spcBef>
              <a:spcAft>
                <a:spcPct val="0"/>
              </a:spcAft>
              <a:defRPr/>
            </a:pPr>
            <a:endParaRPr lang="en-US" altLang="en-US" sz="1200" dirty="0">
              <a:solidFill>
                <a:prstClr val="black"/>
              </a:solidFill>
              <a:cs typeface="Arial" panose="020B0604020202020204" pitchFamily="34" charset="0"/>
            </a:endParaRPr>
          </a:p>
        </p:txBody>
      </p:sp>
      <p:sp>
        <p:nvSpPr>
          <p:cNvPr id="52" name="Content Placeholder 5">
            <a:extLst>
              <a:ext uri="{FF2B5EF4-FFF2-40B4-BE49-F238E27FC236}">
                <a16:creationId xmlns:a16="http://schemas.microsoft.com/office/drawing/2014/main" id="{6B49A7B7-1150-7833-EDB5-6CBC4D2FBA8C}"/>
              </a:ext>
            </a:extLst>
          </p:cNvPr>
          <p:cNvSpPr txBox="1">
            <a:spLocks/>
          </p:cNvSpPr>
          <p:nvPr/>
        </p:nvSpPr>
        <p:spPr bwMode="auto">
          <a:xfrm>
            <a:off x="1844832" y="5042038"/>
            <a:ext cx="39909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lstStyle>
            <a:lvl1pPr marL="342900" indent="-342900">
              <a:spcBef>
                <a:spcPts val="300"/>
              </a:spcBef>
              <a:buFont typeface="Arial" panose="020B0604020202020204" pitchFamily="34" charset="0"/>
              <a:defRPr sz="1600" b="1">
                <a:solidFill>
                  <a:schemeClr val="tx1"/>
                </a:solidFill>
                <a:latin typeface="Century Gothic" panose="020B0502020202020204" pitchFamily="34" charset="0"/>
              </a:defRPr>
            </a:lvl1pPr>
            <a:lvl2pPr marL="179388" indent="-179388">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fontAlgn="base">
              <a:spcBef>
                <a:spcPts val="600"/>
              </a:spcBef>
              <a:spcAft>
                <a:spcPct val="0"/>
              </a:spcAft>
              <a:defRPr/>
            </a:pPr>
            <a:r>
              <a:rPr lang="en-ZA" altLang="en-US" sz="1100" dirty="0">
                <a:solidFill>
                  <a:prstClr val="black"/>
                </a:solidFill>
                <a:cs typeface="Arial" panose="020B0604020202020204" pitchFamily="34" charset="0"/>
              </a:rPr>
              <a:t>This section provides a projected costing for the establishment of the Commissioner for the Environment over the MTEF</a:t>
            </a:r>
          </a:p>
          <a:p>
            <a:pPr lvl="1" fontAlgn="base">
              <a:lnSpc>
                <a:spcPct val="200000"/>
              </a:lnSpc>
              <a:spcBef>
                <a:spcPts val="600"/>
              </a:spcBef>
              <a:spcAft>
                <a:spcPct val="0"/>
              </a:spcAft>
              <a:defRPr/>
            </a:pPr>
            <a:endParaRPr lang="en-US" altLang="en-US" sz="1200" dirty="0">
              <a:solidFill>
                <a:prstClr val="black"/>
              </a:solidFill>
              <a:cs typeface="Arial" panose="020B0604020202020204" pitchFamily="34" charset="0"/>
            </a:endParaRPr>
          </a:p>
        </p:txBody>
      </p:sp>
    </p:spTree>
    <p:custDataLst>
      <p:tags r:id="rId1"/>
    </p:custDataLst>
    <p:extLst>
      <p:ext uri="{BB962C8B-B14F-4D97-AF65-F5344CB8AC3E}">
        <p14:creationId xmlns:p14="http://schemas.microsoft.com/office/powerpoint/2010/main" val="180100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20</a:t>
            </a:fld>
            <a:endParaRPr lang="en-ZA" dirty="0"/>
          </a:p>
        </p:txBody>
      </p:sp>
      <p:sp>
        <p:nvSpPr>
          <p:cNvPr id="2" name="Subtitle 2">
            <a:extLst>
              <a:ext uri="{FF2B5EF4-FFF2-40B4-BE49-F238E27FC236}">
                <a16:creationId xmlns:a16="http://schemas.microsoft.com/office/drawing/2014/main" id="{CFE2A8E2-C55B-E68B-1BBC-5C03084DC46E}"/>
              </a:ext>
            </a:extLst>
          </p:cNvPr>
          <p:cNvSpPr txBox="1">
            <a:spLocks/>
          </p:cNvSpPr>
          <p:nvPr/>
        </p:nvSpPr>
        <p:spPr>
          <a:xfrm>
            <a:off x="1819276" y="1384301"/>
            <a:ext cx="8505825" cy="3679825"/>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900"/>
              </a:spcAft>
              <a:defRPr/>
            </a:pPr>
            <a:r>
              <a:rPr lang="en-ZA" sz="1800" dirty="0"/>
              <a:t>Policy and law reform since the </a:t>
            </a:r>
            <a:r>
              <a:rPr lang="en-US" sz="1800" dirty="0"/>
              <a:t>Constitution of the Western Cape was enacted:</a:t>
            </a:r>
            <a:endParaRPr lang="en-ZA" sz="1800" dirty="0">
              <a:solidFill>
                <a:srgbClr val="0070C0"/>
              </a:solidFill>
            </a:endParaRPr>
          </a:p>
          <a:p>
            <a:pPr marL="214313" indent="-214313" algn="just">
              <a:spcBef>
                <a:spcPts val="0"/>
              </a:spcBef>
              <a:spcAft>
                <a:spcPts val="900"/>
              </a:spcAft>
              <a:buFont typeface="Arial" pitchFamily="34" charset="0"/>
              <a:buChar char="•"/>
              <a:defRPr/>
            </a:pPr>
            <a:r>
              <a:rPr lang="en-ZA" sz="1800" b="0" dirty="0"/>
              <a:t>Since the commencement of the Provincial Constitution, in 1998, numerous laws (along with extensive subordinate legislation) aimed at integrated environmental management and governance, spatial and land use planning (urban &amp; rural development) including intergovernmental coordination and administrative oversight, has been enacted.</a:t>
            </a:r>
          </a:p>
          <a:p>
            <a:pPr marL="214313" indent="-214313">
              <a:spcBef>
                <a:spcPts val="0"/>
              </a:spcBef>
              <a:spcAft>
                <a:spcPts val="900"/>
              </a:spcAft>
              <a:buFont typeface="Arial" pitchFamily="34" charset="0"/>
              <a:buChar char="•"/>
              <a:defRPr/>
            </a:pPr>
            <a:endParaRPr lang="en-ZA" sz="1800" dirty="0"/>
          </a:p>
          <a:p>
            <a:pPr marL="214313" indent="-214313">
              <a:spcBef>
                <a:spcPts val="0"/>
              </a:spcBef>
              <a:spcAft>
                <a:spcPts val="900"/>
              </a:spcAft>
              <a:buFont typeface="Arial" pitchFamily="34" charset="0"/>
              <a:buChar char="•"/>
              <a:defRPr/>
            </a:pPr>
            <a:r>
              <a:rPr lang="en-ZA" altLang="en-US" sz="1800" dirty="0"/>
              <a:t>National and provincial legislation provide adequately for the protection of the environment - </a:t>
            </a:r>
          </a:p>
          <a:p>
            <a:pPr lvl="1" indent="0" algn="ctr">
              <a:lnSpc>
                <a:spcPct val="160000"/>
              </a:lnSpc>
              <a:spcBef>
                <a:spcPts val="0"/>
              </a:spcBef>
              <a:spcAft>
                <a:spcPts val="900"/>
              </a:spcAft>
              <a:buNone/>
              <a:defRPr/>
            </a:pPr>
            <a:r>
              <a:rPr lang="en-ZA" altLang="en-US" sz="1800" dirty="0"/>
              <a:t>There is an overlap and duplication of roles and functions of the Commissioner as provided for in national and provincial legislation</a:t>
            </a:r>
            <a:endParaRPr lang="en-US" sz="1800" dirty="0"/>
          </a:p>
          <a:p>
            <a:pPr lvl="1" indent="0">
              <a:buNone/>
              <a:defRPr/>
            </a:pPr>
            <a:endParaRPr lang="en-US" sz="1800" dirty="0">
              <a:solidFill>
                <a:schemeClr val="accent6">
                  <a:lumMod val="50000"/>
                </a:schemeClr>
              </a:solidFill>
            </a:endParaRPr>
          </a:p>
        </p:txBody>
      </p:sp>
      <p:sp>
        <p:nvSpPr>
          <p:cNvPr id="3" name="Footer Placeholder 10">
            <a:extLst>
              <a:ext uri="{FF2B5EF4-FFF2-40B4-BE49-F238E27FC236}">
                <a16:creationId xmlns:a16="http://schemas.microsoft.com/office/drawing/2014/main" id="{06F28C36-4BA2-D808-595E-CCA9137A8F03}"/>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314567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(2)</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21</a:t>
            </a:fld>
            <a:endParaRPr lang="en-ZA" dirty="0"/>
          </a:p>
        </p:txBody>
      </p:sp>
      <p:sp>
        <p:nvSpPr>
          <p:cNvPr id="30" name="TextBox 2">
            <a:extLst>
              <a:ext uri="{FF2B5EF4-FFF2-40B4-BE49-F238E27FC236}">
                <a16:creationId xmlns:a16="http://schemas.microsoft.com/office/drawing/2014/main" id="{F62189B6-2D87-447D-35EA-986C41387EC2}"/>
              </a:ext>
            </a:extLst>
          </p:cNvPr>
          <p:cNvSpPr txBox="1">
            <a:spLocks noChangeArrowheads="1"/>
          </p:cNvSpPr>
          <p:nvPr/>
        </p:nvSpPr>
        <p:spPr bwMode="auto">
          <a:xfrm>
            <a:off x="6960097" y="313349"/>
            <a:ext cx="38639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457200" eaLnBrk="0" fontAlgn="base" hangingPunct="0">
              <a:spcBef>
                <a:spcPct val="0"/>
              </a:spcBef>
              <a:spcAft>
                <a:spcPct val="0"/>
              </a:spcAft>
              <a:defRPr/>
            </a:pPr>
            <a:r>
              <a:rPr lang="en-US" altLang="en-US" dirty="0">
                <a:solidFill>
                  <a:prstClr val="black"/>
                </a:solidFill>
              </a:rPr>
              <a:t>Legislation since 1989</a:t>
            </a:r>
          </a:p>
        </p:txBody>
      </p:sp>
      <p:grpSp>
        <p:nvGrpSpPr>
          <p:cNvPr id="60" name="Group 59">
            <a:extLst>
              <a:ext uri="{FF2B5EF4-FFF2-40B4-BE49-F238E27FC236}">
                <a16:creationId xmlns:a16="http://schemas.microsoft.com/office/drawing/2014/main" id="{640507CD-91D0-DB9B-2B58-733259C2B8A1}"/>
              </a:ext>
            </a:extLst>
          </p:cNvPr>
          <p:cNvGrpSpPr/>
          <p:nvPr/>
        </p:nvGrpSpPr>
        <p:grpSpPr>
          <a:xfrm>
            <a:off x="1819276" y="1052736"/>
            <a:ext cx="8512175" cy="5592762"/>
            <a:chOff x="276225" y="1265238"/>
            <a:chExt cx="8512175" cy="5592762"/>
          </a:xfrm>
        </p:grpSpPr>
        <p:sp>
          <p:nvSpPr>
            <p:cNvPr id="61" name="Down Arrow 27">
              <a:extLst>
                <a:ext uri="{FF2B5EF4-FFF2-40B4-BE49-F238E27FC236}">
                  <a16:creationId xmlns:a16="http://schemas.microsoft.com/office/drawing/2014/main" id="{730012BC-26AA-4D01-9D9A-2F3EE8942B48}"/>
                </a:ext>
              </a:extLst>
            </p:cNvPr>
            <p:cNvSpPr/>
            <p:nvPr/>
          </p:nvSpPr>
          <p:spPr bwMode="auto">
            <a:xfrm>
              <a:off x="4170363" y="1419224"/>
              <a:ext cx="692150" cy="5250135"/>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defTabSz="457200" eaLnBrk="0" fontAlgn="base" hangingPunct="0">
                <a:spcBef>
                  <a:spcPct val="0"/>
                </a:spcBef>
                <a:spcAft>
                  <a:spcPct val="0"/>
                </a:spcAft>
                <a:defRPr/>
              </a:pPr>
              <a:endParaRPr lang="en-ZA">
                <a:solidFill>
                  <a:prstClr val="white"/>
                </a:solidFill>
                <a:latin typeface="Century Gothic"/>
              </a:endParaRPr>
            </a:p>
          </p:txBody>
        </p:sp>
        <p:sp>
          <p:nvSpPr>
            <p:cNvPr id="62" name="Rectangular Callout 26">
              <a:extLst>
                <a:ext uri="{FF2B5EF4-FFF2-40B4-BE49-F238E27FC236}">
                  <a16:creationId xmlns:a16="http://schemas.microsoft.com/office/drawing/2014/main" id="{567C5FCC-CB46-5A31-5FFA-16E411E87EA3}"/>
                </a:ext>
              </a:extLst>
            </p:cNvPr>
            <p:cNvSpPr>
              <a:spLocks noChangeArrowheads="1"/>
            </p:cNvSpPr>
            <p:nvPr/>
          </p:nvSpPr>
          <p:spPr bwMode="auto">
            <a:xfrm>
              <a:off x="307975" y="1643881"/>
              <a:ext cx="3679825" cy="271868"/>
            </a:xfrm>
            <a:prstGeom prst="wedgeRectCallout">
              <a:avLst>
                <a:gd name="adj1" fmla="val 58609"/>
                <a:gd name="adj2" fmla="val 25590"/>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9 June 1989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Environment Conservation Act (73 of 1989) </a:t>
              </a:r>
              <a:endParaRPr lang="en-US" altLang="en-US" dirty="0">
                <a:solidFill>
                  <a:prstClr val="black"/>
                </a:solidFill>
                <a:latin typeface="Arial" panose="020B0604020202020204" pitchFamily="34" charset="0"/>
                <a:cs typeface="Arial" panose="020B0604020202020204" pitchFamily="34" charset="0"/>
              </a:endParaRPr>
            </a:p>
          </p:txBody>
        </p:sp>
        <p:sp>
          <p:nvSpPr>
            <p:cNvPr id="63" name="Rectangular Callout 17">
              <a:extLst>
                <a:ext uri="{FF2B5EF4-FFF2-40B4-BE49-F238E27FC236}">
                  <a16:creationId xmlns:a16="http://schemas.microsoft.com/office/drawing/2014/main" id="{81AD0780-130D-40BC-E341-59D729C9884C}"/>
                </a:ext>
              </a:extLst>
            </p:cNvPr>
            <p:cNvSpPr>
              <a:spLocks noChangeArrowheads="1"/>
            </p:cNvSpPr>
            <p:nvPr/>
          </p:nvSpPr>
          <p:spPr bwMode="auto">
            <a:xfrm>
              <a:off x="307975" y="2539253"/>
              <a:ext cx="3694113" cy="395592"/>
            </a:xfrm>
            <a:prstGeom prst="wedgeRectCallout">
              <a:avLst>
                <a:gd name="adj1" fmla="val 59639"/>
                <a:gd name="adj2" fmla="val -18684"/>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70372" indent="-1070372"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14 November 1998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 </a:t>
              </a:r>
            </a:p>
            <a:p>
              <a:pPr marL="1070372" indent="-1070372" defTabSz="342900" eaLnBrk="0" fontAlgn="base" hangingPunct="0">
                <a:spcBef>
                  <a:spcPct val="0"/>
                </a:spcBef>
                <a:spcAft>
                  <a:spcPct val="0"/>
                </a:spcAft>
                <a:defRPr/>
              </a:pP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29 January 1999)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Management Act (109 of 1998) </a:t>
              </a:r>
              <a:endParaRPr lang="en-US" altLang="en-US" dirty="0">
                <a:solidFill>
                  <a:prstClr val="black"/>
                </a:solidFill>
                <a:latin typeface="Arial" panose="020B0604020202020204" pitchFamily="34" charset="0"/>
                <a:cs typeface="Arial" panose="020B0604020202020204" pitchFamily="34" charset="0"/>
              </a:endParaRPr>
            </a:p>
          </p:txBody>
        </p:sp>
        <p:sp>
          <p:nvSpPr>
            <p:cNvPr id="64" name="Rectangular Callout 23">
              <a:extLst>
                <a:ext uri="{FF2B5EF4-FFF2-40B4-BE49-F238E27FC236}">
                  <a16:creationId xmlns:a16="http://schemas.microsoft.com/office/drawing/2014/main" id="{E5142349-779F-50F2-7212-93ABD224B701}"/>
                </a:ext>
              </a:extLst>
            </p:cNvPr>
            <p:cNvSpPr>
              <a:spLocks noChangeArrowheads="1"/>
            </p:cNvSpPr>
            <p:nvPr/>
          </p:nvSpPr>
          <p:spPr bwMode="auto">
            <a:xfrm>
              <a:off x="307975" y="1985750"/>
              <a:ext cx="3687763" cy="424896"/>
            </a:xfrm>
            <a:prstGeom prst="wedgeRectCallout">
              <a:avLst>
                <a:gd name="adj1" fmla="val 59177"/>
                <a:gd name="adj2" fmla="val -23449"/>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marL="1070372" indent="-1070372"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5 September 1997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Environmental Impact Assessment Regulations promulgated under ECA </a:t>
              </a:r>
              <a:endParaRPr lang="en-US" altLang="en-US" dirty="0">
                <a:solidFill>
                  <a:prstClr val="black"/>
                </a:solidFill>
                <a:latin typeface="Arial" panose="020B0604020202020204" pitchFamily="34" charset="0"/>
                <a:cs typeface="Arial" panose="020B0604020202020204" pitchFamily="34" charset="0"/>
              </a:endParaRPr>
            </a:p>
          </p:txBody>
        </p:sp>
        <p:sp>
          <p:nvSpPr>
            <p:cNvPr id="65" name="Rectangular Callout 25">
              <a:extLst>
                <a:ext uri="{FF2B5EF4-FFF2-40B4-BE49-F238E27FC236}">
                  <a16:creationId xmlns:a16="http://schemas.microsoft.com/office/drawing/2014/main" id="{3456A0DE-4CFC-5014-4A16-61C670026C76}"/>
                </a:ext>
              </a:extLst>
            </p:cNvPr>
            <p:cNvSpPr>
              <a:spLocks noChangeArrowheads="1"/>
            </p:cNvSpPr>
            <p:nvPr/>
          </p:nvSpPr>
          <p:spPr bwMode="auto">
            <a:xfrm>
              <a:off x="5064125" y="1892958"/>
              <a:ext cx="3724275" cy="330473"/>
            </a:xfrm>
            <a:prstGeom prst="wedgeRectCallout">
              <a:avLst>
                <a:gd name="adj1" fmla="val -59208"/>
                <a:gd name="adj2" fmla="val -21134"/>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1 July 1986 -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Land Use Planning Ordinance (15 of 1985)</a:t>
              </a:r>
              <a:endParaRPr lang="en-US" altLang="en-US" dirty="0">
                <a:solidFill>
                  <a:prstClr val="black"/>
                </a:solidFill>
                <a:latin typeface="Arial" panose="020B0604020202020204" pitchFamily="34" charset="0"/>
                <a:cs typeface="Arial" panose="020B0604020202020204" pitchFamily="34" charset="0"/>
              </a:endParaRPr>
            </a:p>
          </p:txBody>
        </p:sp>
        <p:sp>
          <p:nvSpPr>
            <p:cNvPr id="66" name="Rectangular Callout 22">
              <a:extLst>
                <a:ext uri="{FF2B5EF4-FFF2-40B4-BE49-F238E27FC236}">
                  <a16:creationId xmlns:a16="http://schemas.microsoft.com/office/drawing/2014/main" id="{A7A570E2-C6BF-C58D-1C93-01885280B9B7}"/>
                </a:ext>
              </a:extLst>
            </p:cNvPr>
            <p:cNvSpPr>
              <a:spLocks noChangeArrowheads="1"/>
            </p:cNvSpPr>
            <p:nvPr/>
          </p:nvSpPr>
          <p:spPr bwMode="auto">
            <a:xfrm>
              <a:off x="5064125" y="2285292"/>
              <a:ext cx="3724275" cy="273495"/>
            </a:xfrm>
            <a:prstGeom prst="wedgeRectCallout">
              <a:avLst>
                <a:gd name="adj1" fmla="val -58911"/>
                <a:gd name="adj2" fmla="val -19102"/>
              </a:avLst>
            </a:prstGeom>
            <a:solidFill>
              <a:schemeClr val="accent5">
                <a:lumMod val="40000"/>
                <a:lumOff val="6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US" altLang="en-US" sz="900" b="1" dirty="0">
                  <a:solidFill>
                    <a:srgbClr val="C00000"/>
                  </a:solidFill>
                  <a:latin typeface="Arial" panose="020B0604020202020204" pitchFamily="34" charset="0"/>
                  <a:ea typeface="Calibri" panose="020F0502020204030204" pitchFamily="34" charset="0"/>
                  <a:cs typeface="Arial" panose="020B0604020202020204" pitchFamily="34" charset="0"/>
                </a:rPr>
                <a:t>15 January 1998 </a:t>
              </a:r>
              <a:r>
                <a:rPr lang="en-US" altLang="en-US" sz="900" b="1" dirty="0">
                  <a:solidFill>
                    <a:srgbClr val="000000"/>
                  </a:solidFill>
                  <a:latin typeface="Arial" panose="020B0604020202020204" pitchFamily="34" charset="0"/>
                  <a:ea typeface="Calibri" panose="020F0502020204030204" pitchFamily="34" charset="0"/>
                  <a:cs typeface="Arial" panose="020B0604020202020204" pitchFamily="34" charset="0"/>
                </a:rPr>
                <a:t>– Constitution of the Western Cape</a:t>
              </a:r>
              <a:endParaRPr lang="en-US" altLang="en-US" dirty="0">
                <a:solidFill>
                  <a:prstClr val="black"/>
                </a:solidFill>
                <a:latin typeface="Arial" panose="020B0604020202020204" pitchFamily="34" charset="0"/>
                <a:cs typeface="Arial" panose="020B0604020202020204" pitchFamily="34" charset="0"/>
              </a:endParaRPr>
            </a:p>
          </p:txBody>
        </p:sp>
        <p:sp>
          <p:nvSpPr>
            <p:cNvPr id="67" name="Rectangular Callout 16">
              <a:extLst>
                <a:ext uri="{FF2B5EF4-FFF2-40B4-BE49-F238E27FC236}">
                  <a16:creationId xmlns:a16="http://schemas.microsoft.com/office/drawing/2014/main" id="{6AA9FCD2-ADF5-AF7A-3E43-A74B6DDC7DB9}"/>
                </a:ext>
              </a:extLst>
            </p:cNvPr>
            <p:cNvSpPr>
              <a:spLocks noChangeArrowheads="1"/>
            </p:cNvSpPr>
            <p:nvPr/>
          </p:nvSpPr>
          <p:spPr bwMode="auto">
            <a:xfrm>
              <a:off x="5074218" y="3403764"/>
              <a:ext cx="3714181" cy="325237"/>
            </a:xfrm>
            <a:prstGeom prst="wedgeRectCallout">
              <a:avLst>
                <a:gd name="adj1" fmla="val -59204"/>
                <a:gd name="adj2" fmla="val -16704"/>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3 February 2000 </a:t>
              </a:r>
              <a:r>
                <a:rPr lang="en-US" altLang="en-US" sz="900" dirty="0">
                  <a:solidFill>
                    <a:srgbClr val="000000"/>
                  </a:solidFill>
                  <a:cs typeface="Calibri" panose="020F0502020204030204" pitchFamily="34" charset="0"/>
                </a:rPr>
                <a:t>– Promotion of Administrative Justice Act (3 of 2000)</a:t>
              </a:r>
              <a:endParaRPr lang="en-US" altLang="en-US" dirty="0">
                <a:solidFill>
                  <a:prstClr val="black"/>
                </a:solidFill>
              </a:endParaRPr>
            </a:p>
          </p:txBody>
        </p:sp>
        <p:sp>
          <p:nvSpPr>
            <p:cNvPr id="68" name="Rectangular Callout 13">
              <a:extLst>
                <a:ext uri="{FF2B5EF4-FFF2-40B4-BE49-F238E27FC236}">
                  <a16:creationId xmlns:a16="http://schemas.microsoft.com/office/drawing/2014/main" id="{3610638D-CEEB-098D-7F36-93DAA9300009}"/>
                </a:ext>
              </a:extLst>
            </p:cNvPr>
            <p:cNvSpPr>
              <a:spLocks noChangeArrowheads="1"/>
            </p:cNvSpPr>
            <p:nvPr/>
          </p:nvSpPr>
          <p:spPr bwMode="auto">
            <a:xfrm>
              <a:off x="307975" y="4526979"/>
              <a:ext cx="3716338" cy="444430"/>
            </a:xfrm>
            <a:prstGeom prst="wedgeRectCallout">
              <a:avLst>
                <a:gd name="adj1" fmla="val 58383"/>
                <a:gd name="adj2" fmla="val 22815"/>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11 February 2009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 Management: </a:t>
              </a:r>
            </a:p>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1 May 2005)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Integrated Coastal Management Act (24 of 				2008) </a:t>
              </a:r>
              <a:endParaRPr lang="en-US" altLang="en-US" dirty="0">
                <a:solidFill>
                  <a:prstClr val="black"/>
                </a:solidFill>
                <a:latin typeface="Arial" panose="020B0604020202020204" pitchFamily="34" charset="0"/>
                <a:cs typeface="Arial" panose="020B0604020202020204" pitchFamily="34" charset="0"/>
              </a:endParaRPr>
            </a:p>
          </p:txBody>
        </p:sp>
        <p:sp>
          <p:nvSpPr>
            <p:cNvPr id="69" name="Rectangle 24">
              <a:extLst>
                <a:ext uri="{FF2B5EF4-FFF2-40B4-BE49-F238E27FC236}">
                  <a16:creationId xmlns:a16="http://schemas.microsoft.com/office/drawing/2014/main" id="{6587F584-7DBC-A197-A7EE-31F7FDD6A4CB}"/>
                </a:ext>
              </a:extLst>
            </p:cNvPr>
            <p:cNvSpPr>
              <a:spLocks noChangeArrowheads="1"/>
            </p:cNvSpPr>
            <p:nvPr/>
          </p:nvSpPr>
          <p:spPr bwMode="auto">
            <a:xfrm>
              <a:off x="4344988" y="1432247"/>
              <a:ext cx="342900" cy="910023"/>
            </a:xfrm>
            <a:prstGeom prst="rect">
              <a:avLst/>
            </a:prstGeom>
            <a:solidFill>
              <a:srgbClr val="C5E0B3"/>
            </a:solidFill>
            <a:ln w="12700">
              <a:solidFill>
                <a:srgbClr val="1F4D78"/>
              </a:solidFill>
              <a:miter lim="800000"/>
              <a:headEnd/>
              <a:tailEnd/>
            </a:ln>
          </p:spPr>
          <p:txBody>
            <a:bodyPr vert="vert" lIns="68580" tIns="34290" rIns="68580" bIns="34290"/>
            <a:lstStyle/>
            <a:p>
              <a:pPr algn="ctr" defTabSz="342900" eaLnBrk="0" fontAlgn="base" hangingPunct="0">
                <a:spcBef>
                  <a:spcPct val="0"/>
                </a:spcBef>
                <a:spcAft>
                  <a:spcPct val="0"/>
                </a:spcAft>
                <a:defRPr/>
              </a:pPr>
              <a:r>
                <a:rPr lang="en-US" altLang="en-US" sz="1050" dirty="0">
                  <a:solidFill>
                    <a:srgbClr val="C00000"/>
                  </a:solidFill>
                  <a:latin typeface="Arial" panose="020B0604020202020204" pitchFamily="34" charset="0"/>
                  <a:ea typeface="Calibri" panose="020F0502020204030204" pitchFamily="34" charset="0"/>
                  <a:cs typeface="Arial" panose="020B0604020202020204" pitchFamily="34" charset="0"/>
                </a:rPr>
                <a:t>Pre-1997</a:t>
              </a:r>
              <a:endParaRPr lang="en-US" altLang="en-US" dirty="0">
                <a:solidFill>
                  <a:prstClr val="black"/>
                </a:solidFill>
                <a:latin typeface="Arial" panose="020B0604020202020204" pitchFamily="34" charset="0"/>
                <a:cs typeface="Arial" panose="020B0604020202020204" pitchFamily="34" charset="0"/>
              </a:endParaRPr>
            </a:p>
          </p:txBody>
        </p:sp>
        <p:sp>
          <p:nvSpPr>
            <p:cNvPr id="70" name="Rectangle 20">
              <a:extLst>
                <a:ext uri="{FF2B5EF4-FFF2-40B4-BE49-F238E27FC236}">
                  <a16:creationId xmlns:a16="http://schemas.microsoft.com/office/drawing/2014/main" id="{25C610F8-AA6B-32F9-3384-6861C9705730}"/>
                </a:ext>
              </a:extLst>
            </p:cNvPr>
            <p:cNvSpPr>
              <a:spLocks noChangeArrowheads="1"/>
            </p:cNvSpPr>
            <p:nvPr/>
          </p:nvSpPr>
          <p:spPr bwMode="auto">
            <a:xfrm>
              <a:off x="4344988" y="2356922"/>
              <a:ext cx="342900" cy="936071"/>
            </a:xfrm>
            <a:prstGeom prst="rect">
              <a:avLst/>
            </a:prstGeom>
            <a:solidFill>
              <a:schemeClr val="accent4">
                <a:lumMod val="40000"/>
                <a:lumOff val="60000"/>
              </a:schemeClr>
            </a:solidFill>
            <a:ln w="12700">
              <a:solidFill>
                <a:srgbClr val="1F4D78"/>
              </a:solidFill>
              <a:miter lim="800000"/>
              <a:headEnd/>
              <a:tailEnd/>
            </a:ln>
          </p:spPr>
          <p:txBody>
            <a:bodyPr vert="vert" lIns="68580" tIns="34290" rIns="68580" bIns="34290"/>
            <a:lstStyle/>
            <a:p>
              <a:pPr algn="ctr" defTabSz="342900" eaLnBrk="0" fontAlgn="base" hangingPunct="0">
                <a:spcBef>
                  <a:spcPct val="0"/>
                </a:spcBef>
                <a:spcAft>
                  <a:spcPct val="0"/>
                </a:spcAft>
                <a:defRPr/>
              </a:pPr>
              <a:r>
                <a:rPr lang="en-US" altLang="en-US" sz="1050" dirty="0">
                  <a:solidFill>
                    <a:srgbClr val="C00000"/>
                  </a:solidFill>
                  <a:latin typeface="Arial" panose="020B0604020202020204" pitchFamily="34" charset="0"/>
                  <a:ea typeface="Calibri" panose="020F0502020204030204" pitchFamily="34" charset="0"/>
                  <a:cs typeface="Arial" panose="020B0604020202020204" pitchFamily="34" charset="0"/>
                </a:rPr>
                <a:t>1998 - 1999</a:t>
              </a:r>
              <a:endParaRPr lang="en-US" altLang="en-US" sz="600" dirty="0">
                <a:solidFill>
                  <a:prstClr val="black"/>
                </a:solidFill>
                <a:latin typeface="Arial" panose="020B0604020202020204" pitchFamily="34" charset="0"/>
                <a:cs typeface="Arial" panose="020B0604020202020204" pitchFamily="34" charset="0"/>
              </a:endParaRPr>
            </a:p>
            <a:p>
              <a:pPr defTabSz="342900" eaLnBrk="0" fontAlgn="base" hangingPunct="0">
                <a:spcBef>
                  <a:spcPct val="0"/>
                </a:spcBef>
                <a:spcAft>
                  <a:spcPct val="0"/>
                </a:spcAft>
                <a:defRPr/>
              </a:pPr>
              <a:endParaRPr lang="en-US" altLang="en-US" dirty="0">
                <a:solidFill>
                  <a:prstClr val="black"/>
                </a:solidFill>
                <a:latin typeface="Arial" panose="020B0604020202020204" pitchFamily="34" charset="0"/>
                <a:cs typeface="Arial" panose="020B0604020202020204" pitchFamily="34" charset="0"/>
              </a:endParaRPr>
            </a:p>
          </p:txBody>
        </p:sp>
        <p:sp>
          <p:nvSpPr>
            <p:cNvPr id="71" name="Rectangle 18">
              <a:extLst>
                <a:ext uri="{FF2B5EF4-FFF2-40B4-BE49-F238E27FC236}">
                  <a16:creationId xmlns:a16="http://schemas.microsoft.com/office/drawing/2014/main" id="{AC76A604-BE3F-FEDC-3E03-74D71A144C96}"/>
                </a:ext>
              </a:extLst>
            </p:cNvPr>
            <p:cNvSpPr>
              <a:spLocks noChangeArrowheads="1"/>
            </p:cNvSpPr>
            <p:nvPr/>
          </p:nvSpPr>
          <p:spPr bwMode="auto">
            <a:xfrm>
              <a:off x="4355976" y="3259620"/>
              <a:ext cx="342900" cy="784672"/>
            </a:xfrm>
            <a:prstGeom prst="rect">
              <a:avLst/>
            </a:prstGeom>
            <a:solidFill>
              <a:schemeClr val="accent4">
                <a:lumMod val="40000"/>
                <a:lumOff val="60000"/>
              </a:schemeClr>
            </a:solidFill>
            <a:ln w="12700">
              <a:solidFill>
                <a:srgbClr val="1F4D78"/>
              </a:solidFill>
              <a:miter lim="800000"/>
              <a:headEnd/>
              <a:tailEnd/>
            </a:ln>
          </p:spPr>
          <p:txBody>
            <a:bodyPr vert="vert" lIns="68580" tIns="34290" rIns="68580" bIns="34290"/>
            <a:lstStyle/>
            <a:p>
              <a:pPr algn="ctr" defTabSz="342900" eaLnBrk="0" fontAlgn="base" hangingPunct="0">
                <a:spcBef>
                  <a:spcPct val="0"/>
                </a:spcBef>
                <a:spcAft>
                  <a:spcPct val="0"/>
                </a:spcAft>
                <a:defRPr/>
              </a:pPr>
              <a:r>
                <a:rPr lang="en-US" altLang="en-US" sz="800" dirty="0">
                  <a:solidFill>
                    <a:srgbClr val="C00000"/>
                  </a:solidFill>
                  <a:latin typeface="Arial" panose="020B0604020202020204" pitchFamily="34" charset="0"/>
                  <a:ea typeface="Calibri" panose="020F0502020204030204" pitchFamily="34" charset="0"/>
                  <a:cs typeface="Arial" panose="020B0604020202020204" pitchFamily="34" charset="0"/>
                </a:rPr>
                <a:t>2000 - 2004</a:t>
              </a:r>
              <a:endParaRPr lang="en-US" altLang="en-US" sz="800" dirty="0">
                <a:solidFill>
                  <a:prstClr val="black"/>
                </a:solidFill>
                <a:latin typeface="Arial" panose="020B0604020202020204" pitchFamily="34" charset="0"/>
                <a:cs typeface="Arial" panose="020B0604020202020204" pitchFamily="34" charset="0"/>
              </a:endParaRPr>
            </a:p>
            <a:p>
              <a:pPr defTabSz="342900" eaLnBrk="0" fontAlgn="base" hangingPunct="0">
                <a:spcBef>
                  <a:spcPct val="0"/>
                </a:spcBef>
                <a:spcAft>
                  <a:spcPct val="0"/>
                </a:spcAft>
                <a:defRPr/>
              </a:pPr>
              <a:endParaRPr lang="en-US" altLang="en-US" dirty="0">
                <a:solidFill>
                  <a:prstClr val="black"/>
                </a:solidFill>
                <a:latin typeface="Arial" panose="020B0604020202020204" pitchFamily="34" charset="0"/>
                <a:cs typeface="Arial" panose="020B0604020202020204" pitchFamily="34" charset="0"/>
              </a:endParaRPr>
            </a:p>
          </p:txBody>
        </p:sp>
        <p:sp>
          <p:nvSpPr>
            <p:cNvPr id="72" name="Rectangular Callout 15">
              <a:extLst>
                <a:ext uri="{FF2B5EF4-FFF2-40B4-BE49-F238E27FC236}">
                  <a16:creationId xmlns:a16="http://schemas.microsoft.com/office/drawing/2014/main" id="{92793F43-37B5-9672-5BD8-AA24A8B65366}"/>
                </a:ext>
              </a:extLst>
            </p:cNvPr>
            <p:cNvSpPr>
              <a:spLocks noChangeArrowheads="1"/>
            </p:cNvSpPr>
            <p:nvPr/>
          </p:nvSpPr>
          <p:spPr bwMode="auto">
            <a:xfrm>
              <a:off x="295275" y="3094384"/>
              <a:ext cx="3705225" cy="428150"/>
            </a:xfrm>
            <a:prstGeom prst="wedgeRectCallout">
              <a:avLst>
                <a:gd name="adj1" fmla="val 58610"/>
                <a:gd name="adj2" fmla="val 16016"/>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11 February 2004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a:t>
              </a:r>
            </a:p>
            <a:p>
              <a:pPr marL="1010841" indent="-1010841" defTabSz="342900" eaLnBrk="0" fontAlgn="base" hangingPunct="0">
                <a:spcBef>
                  <a:spcPct val="0"/>
                </a:spcBef>
                <a:spcAft>
                  <a:spcPct val="0"/>
                </a:spcAft>
                <a:defRPr/>
              </a:pP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01 November 2004)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Management: Protected Areas Act 				(75 of 2003) </a:t>
              </a:r>
              <a:endParaRPr lang="en-US" altLang="en-US" dirty="0">
                <a:solidFill>
                  <a:prstClr val="black"/>
                </a:solidFill>
                <a:latin typeface="Arial" panose="020B0604020202020204" pitchFamily="34" charset="0"/>
                <a:cs typeface="Arial" panose="020B0604020202020204" pitchFamily="34" charset="0"/>
              </a:endParaRPr>
            </a:p>
          </p:txBody>
        </p:sp>
        <p:sp>
          <p:nvSpPr>
            <p:cNvPr id="73" name="Rectangle 10">
              <a:extLst>
                <a:ext uri="{FF2B5EF4-FFF2-40B4-BE49-F238E27FC236}">
                  <a16:creationId xmlns:a16="http://schemas.microsoft.com/office/drawing/2014/main" id="{026962C3-0F44-9672-103C-AC91315DD2B4}"/>
                </a:ext>
              </a:extLst>
            </p:cNvPr>
            <p:cNvSpPr>
              <a:spLocks noChangeArrowheads="1"/>
            </p:cNvSpPr>
            <p:nvPr/>
          </p:nvSpPr>
          <p:spPr bwMode="auto">
            <a:xfrm>
              <a:off x="4364038" y="4686517"/>
              <a:ext cx="306387" cy="1085841"/>
            </a:xfrm>
            <a:prstGeom prst="rect">
              <a:avLst/>
            </a:prstGeom>
            <a:solidFill>
              <a:schemeClr val="accent4">
                <a:lumMod val="40000"/>
                <a:lumOff val="60000"/>
              </a:schemeClr>
            </a:solidFill>
            <a:ln>
              <a:noFill/>
            </a:ln>
          </p:spPr>
          <p:txBody>
            <a:bodyPr vert="vert" lIns="68580" tIns="34290" rIns="68580" bIns="34290"/>
            <a:lstStyle/>
            <a:p>
              <a:pPr algn="ctr" defTabSz="342900" eaLnBrk="0" fontAlgn="base" hangingPunct="0">
                <a:spcBef>
                  <a:spcPct val="0"/>
                </a:spcBef>
                <a:spcAft>
                  <a:spcPct val="0"/>
                </a:spcAft>
                <a:defRPr/>
              </a:pPr>
              <a:r>
                <a:rPr lang="en-US" altLang="en-US" sz="1050" dirty="0">
                  <a:solidFill>
                    <a:srgbClr val="C00000"/>
                  </a:solidFill>
                  <a:latin typeface="Arial" panose="020B0604020202020204" pitchFamily="34" charset="0"/>
                  <a:ea typeface="Calibri" panose="020F0502020204030204" pitchFamily="34" charset="0"/>
                  <a:cs typeface="Arial" panose="020B0604020202020204" pitchFamily="34" charset="0"/>
                </a:rPr>
                <a:t>2005 onwards</a:t>
              </a:r>
              <a:endParaRPr lang="en-US" altLang="en-US" sz="600" dirty="0">
                <a:solidFill>
                  <a:prstClr val="black"/>
                </a:solidFill>
                <a:latin typeface="Arial" panose="020B0604020202020204" pitchFamily="34" charset="0"/>
                <a:cs typeface="Arial" panose="020B0604020202020204" pitchFamily="34" charset="0"/>
              </a:endParaRPr>
            </a:p>
            <a:p>
              <a:pPr defTabSz="342900" eaLnBrk="0" fontAlgn="base" hangingPunct="0">
                <a:spcBef>
                  <a:spcPct val="0"/>
                </a:spcBef>
                <a:spcAft>
                  <a:spcPct val="0"/>
                </a:spcAft>
                <a:defRPr/>
              </a:pPr>
              <a:endParaRPr lang="en-US" altLang="en-US" dirty="0">
                <a:solidFill>
                  <a:prstClr val="black"/>
                </a:solidFill>
                <a:latin typeface="Arial" panose="020B0604020202020204" pitchFamily="34" charset="0"/>
                <a:cs typeface="Arial" panose="020B0604020202020204" pitchFamily="34" charset="0"/>
              </a:endParaRPr>
            </a:p>
          </p:txBody>
        </p:sp>
        <p:sp>
          <p:nvSpPr>
            <p:cNvPr id="74" name="Rectangular Callout 14">
              <a:extLst>
                <a:ext uri="{FF2B5EF4-FFF2-40B4-BE49-F238E27FC236}">
                  <a16:creationId xmlns:a16="http://schemas.microsoft.com/office/drawing/2014/main" id="{324E7E3D-25F6-E398-448E-8EC557A48149}"/>
                </a:ext>
              </a:extLst>
            </p:cNvPr>
            <p:cNvSpPr>
              <a:spLocks noChangeArrowheads="1"/>
            </p:cNvSpPr>
            <p:nvPr/>
          </p:nvSpPr>
          <p:spPr bwMode="auto">
            <a:xfrm>
              <a:off x="307975" y="3563233"/>
              <a:ext cx="3705225" cy="449314"/>
            </a:xfrm>
            <a:prstGeom prst="wedgeRectCallout">
              <a:avLst>
                <a:gd name="adj1" fmla="val 58672"/>
                <a:gd name="adj2" fmla="val 20266"/>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31 May 2004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 Management:</a:t>
              </a:r>
            </a:p>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07 June 2004) </a:t>
              </a:r>
              <a:r>
                <a:rPr lang="en-US" altLang="en-US" sz="9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Biodiversity Act (10 of 2004)  </a:t>
              </a:r>
              <a:endParaRPr lang="en-US" altLang="en-US" dirty="0">
                <a:solidFill>
                  <a:prstClr val="black"/>
                </a:solidFill>
                <a:latin typeface="Arial" panose="020B0604020202020204" pitchFamily="34" charset="0"/>
                <a:cs typeface="Arial" panose="020B0604020202020204" pitchFamily="34" charset="0"/>
              </a:endParaRPr>
            </a:p>
          </p:txBody>
        </p:sp>
        <p:sp>
          <p:nvSpPr>
            <p:cNvPr id="75" name="Rectangular Callout 21">
              <a:extLst>
                <a:ext uri="{FF2B5EF4-FFF2-40B4-BE49-F238E27FC236}">
                  <a16:creationId xmlns:a16="http://schemas.microsoft.com/office/drawing/2014/main" id="{A02B4836-D894-FD2C-4B03-FE1B65C76C7D}"/>
                </a:ext>
              </a:extLst>
            </p:cNvPr>
            <p:cNvSpPr>
              <a:spLocks noChangeArrowheads="1"/>
            </p:cNvSpPr>
            <p:nvPr/>
          </p:nvSpPr>
          <p:spPr bwMode="auto">
            <a:xfrm>
              <a:off x="5067074" y="2610629"/>
              <a:ext cx="3721325" cy="316692"/>
            </a:xfrm>
            <a:prstGeom prst="wedgeRectCallout">
              <a:avLst>
                <a:gd name="adj1" fmla="val -59218"/>
                <a:gd name="adj2" fmla="val -19472"/>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a:solidFill>
                    <a:srgbClr val="C00000"/>
                  </a:solidFill>
                  <a:cs typeface="Calibri" panose="020F0502020204030204" pitchFamily="34" charset="0"/>
                </a:rPr>
                <a:t>26 August 1998 – </a:t>
              </a:r>
              <a:r>
                <a:rPr lang="en-US" altLang="en-US" sz="900">
                  <a:solidFill>
                    <a:srgbClr val="000000"/>
                  </a:solidFill>
                  <a:cs typeface="Calibri" panose="020F0502020204030204" pitchFamily="34" charset="0"/>
                </a:rPr>
                <a:t>National Water Act (36 of 1998)</a:t>
              </a:r>
              <a:endParaRPr lang="en-US" altLang="en-US">
                <a:solidFill>
                  <a:prstClr val="black"/>
                </a:solidFill>
              </a:endParaRPr>
            </a:p>
          </p:txBody>
        </p:sp>
        <p:sp>
          <p:nvSpPr>
            <p:cNvPr id="76" name="Rectangular Callout 19">
              <a:extLst>
                <a:ext uri="{FF2B5EF4-FFF2-40B4-BE49-F238E27FC236}">
                  <a16:creationId xmlns:a16="http://schemas.microsoft.com/office/drawing/2014/main" id="{398666D6-F11B-C8BE-F770-D107B75F7CD4}"/>
                </a:ext>
              </a:extLst>
            </p:cNvPr>
            <p:cNvSpPr>
              <a:spLocks noChangeArrowheads="1"/>
            </p:cNvSpPr>
            <p:nvPr/>
          </p:nvSpPr>
          <p:spPr bwMode="auto">
            <a:xfrm>
              <a:off x="5063502" y="3023062"/>
              <a:ext cx="3724898" cy="317930"/>
            </a:xfrm>
            <a:prstGeom prst="wedgeRectCallout">
              <a:avLst>
                <a:gd name="adj1" fmla="val -58671"/>
                <a:gd name="adj2" fmla="val 24949"/>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3 February 2000 </a:t>
              </a:r>
              <a:r>
                <a:rPr lang="en-US" altLang="en-US" sz="900" dirty="0">
                  <a:solidFill>
                    <a:srgbClr val="000000"/>
                  </a:solidFill>
                  <a:cs typeface="Calibri" panose="020F0502020204030204" pitchFamily="34" charset="0"/>
                </a:rPr>
                <a:t>– Promotion of Access to Information Act (2 of 2000)</a:t>
              </a:r>
              <a:endParaRPr lang="en-US" altLang="en-US" dirty="0">
                <a:solidFill>
                  <a:prstClr val="black"/>
                </a:solidFill>
              </a:endParaRPr>
            </a:p>
          </p:txBody>
        </p:sp>
        <p:sp>
          <p:nvSpPr>
            <p:cNvPr id="77" name="Rectangular Callout 12">
              <a:extLst>
                <a:ext uri="{FF2B5EF4-FFF2-40B4-BE49-F238E27FC236}">
                  <a16:creationId xmlns:a16="http://schemas.microsoft.com/office/drawing/2014/main" id="{DFC06A88-8520-8EE2-CC81-904B77854764}"/>
                </a:ext>
              </a:extLst>
            </p:cNvPr>
            <p:cNvSpPr>
              <a:spLocks noChangeArrowheads="1"/>
            </p:cNvSpPr>
            <p:nvPr/>
          </p:nvSpPr>
          <p:spPr bwMode="auto">
            <a:xfrm>
              <a:off x="307975" y="4063012"/>
              <a:ext cx="3705225" cy="400475"/>
            </a:xfrm>
            <a:prstGeom prst="wedgeRectCallout">
              <a:avLst>
                <a:gd name="adj1" fmla="val 58871"/>
                <a:gd name="adj2" fmla="val -20837"/>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24 February 2005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 Management:</a:t>
              </a:r>
            </a:p>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11 September 2005)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Air Quality Act (39 of 2004)</a:t>
              </a:r>
              <a:endParaRPr lang="en-US" altLang="en-US" dirty="0">
                <a:solidFill>
                  <a:prstClr val="black"/>
                </a:solidFill>
                <a:latin typeface="Arial" panose="020B0604020202020204" pitchFamily="34" charset="0"/>
                <a:cs typeface="Arial" panose="020B0604020202020204" pitchFamily="34" charset="0"/>
              </a:endParaRPr>
            </a:p>
          </p:txBody>
        </p:sp>
        <p:sp>
          <p:nvSpPr>
            <p:cNvPr id="78" name="Rectangular Callout 11">
              <a:extLst>
                <a:ext uri="{FF2B5EF4-FFF2-40B4-BE49-F238E27FC236}">
                  <a16:creationId xmlns:a16="http://schemas.microsoft.com/office/drawing/2014/main" id="{AA8AA01A-0DE0-781B-261D-C6620911EB18}"/>
                </a:ext>
              </a:extLst>
            </p:cNvPr>
            <p:cNvSpPr>
              <a:spLocks noChangeArrowheads="1"/>
            </p:cNvSpPr>
            <p:nvPr/>
          </p:nvSpPr>
          <p:spPr bwMode="auto">
            <a:xfrm>
              <a:off x="307975" y="5013735"/>
              <a:ext cx="3694113" cy="351637"/>
            </a:xfrm>
            <a:prstGeom prst="wedgeRectCallout">
              <a:avLst>
                <a:gd name="adj1" fmla="val 58967"/>
                <a:gd name="adj2" fmla="val -23164"/>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878681" indent="-87868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06 March 2009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National Environmental Management:</a:t>
              </a:r>
            </a:p>
            <a:p>
              <a:pPr marL="878681" indent="-87868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(Commenced 01 July 2009)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Waste Management Act (59 of 2008)</a:t>
              </a:r>
              <a:endParaRPr lang="en-US" altLang="en-US" dirty="0">
                <a:solidFill>
                  <a:prstClr val="black"/>
                </a:solidFill>
                <a:latin typeface="Arial" panose="020B0604020202020204" pitchFamily="34" charset="0"/>
                <a:cs typeface="Arial" panose="020B0604020202020204" pitchFamily="34" charset="0"/>
              </a:endParaRPr>
            </a:p>
          </p:txBody>
        </p:sp>
        <p:sp>
          <p:nvSpPr>
            <p:cNvPr id="79" name="Rectangular Callout 8">
              <a:extLst>
                <a:ext uri="{FF2B5EF4-FFF2-40B4-BE49-F238E27FC236}">
                  <a16:creationId xmlns:a16="http://schemas.microsoft.com/office/drawing/2014/main" id="{208E62C0-2FF6-AA4D-C986-138B4F25C6AD}"/>
                </a:ext>
              </a:extLst>
            </p:cNvPr>
            <p:cNvSpPr>
              <a:spLocks noChangeArrowheads="1"/>
            </p:cNvSpPr>
            <p:nvPr/>
          </p:nvSpPr>
          <p:spPr bwMode="auto">
            <a:xfrm>
              <a:off x="5074218" y="5588341"/>
              <a:ext cx="3714181" cy="325236"/>
            </a:xfrm>
            <a:prstGeom prst="wedgeRectCallout">
              <a:avLst>
                <a:gd name="adj1" fmla="val -59458"/>
                <a:gd name="adj2" fmla="val 46194"/>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5 August 2013 </a:t>
              </a:r>
              <a:r>
                <a:rPr lang="en-US" altLang="en-US" sz="900" dirty="0">
                  <a:solidFill>
                    <a:srgbClr val="000000"/>
                  </a:solidFill>
                  <a:cs typeface="Calibri" panose="020F0502020204030204" pitchFamily="34" charset="0"/>
                </a:rPr>
                <a:t>– Spatial Planning and Land Use Management Act (16 of 2013) </a:t>
              </a:r>
              <a:endParaRPr lang="en-US" altLang="en-US" dirty="0">
                <a:solidFill>
                  <a:prstClr val="black"/>
                </a:solidFill>
              </a:endParaRPr>
            </a:p>
          </p:txBody>
        </p:sp>
        <p:sp>
          <p:nvSpPr>
            <p:cNvPr id="80" name="Rectangular Callout 7">
              <a:extLst>
                <a:ext uri="{FF2B5EF4-FFF2-40B4-BE49-F238E27FC236}">
                  <a16:creationId xmlns:a16="http://schemas.microsoft.com/office/drawing/2014/main" id="{7908EB48-0160-BD7C-0887-14453FD9FFFA}"/>
                </a:ext>
              </a:extLst>
            </p:cNvPr>
            <p:cNvSpPr>
              <a:spLocks noChangeArrowheads="1"/>
            </p:cNvSpPr>
            <p:nvPr/>
          </p:nvSpPr>
          <p:spPr bwMode="auto">
            <a:xfrm>
              <a:off x="5074218" y="5976350"/>
              <a:ext cx="3714181" cy="281392"/>
            </a:xfrm>
            <a:prstGeom prst="wedgeRectCallout">
              <a:avLst>
                <a:gd name="adj1" fmla="val -59676"/>
                <a:gd name="adj2" fmla="val -18699"/>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7 April 2014 </a:t>
              </a:r>
              <a:r>
                <a:rPr lang="en-US" altLang="en-US" sz="900" dirty="0">
                  <a:solidFill>
                    <a:srgbClr val="000000"/>
                  </a:solidFill>
                  <a:cs typeface="Calibri" panose="020F0502020204030204" pitchFamily="34" charset="0"/>
                </a:rPr>
                <a:t>– Western Cape Land Use Planning Act (3 of 2014)</a:t>
              </a:r>
              <a:endParaRPr lang="en-US" altLang="en-US" dirty="0">
                <a:solidFill>
                  <a:prstClr val="black"/>
                </a:solidFill>
              </a:endParaRPr>
            </a:p>
          </p:txBody>
        </p:sp>
        <p:sp>
          <p:nvSpPr>
            <p:cNvPr id="81" name="Rectangular Callout 25">
              <a:extLst>
                <a:ext uri="{FF2B5EF4-FFF2-40B4-BE49-F238E27FC236}">
                  <a16:creationId xmlns:a16="http://schemas.microsoft.com/office/drawing/2014/main" id="{1FF4ED40-FB91-E6D6-537D-DB6A6605C5F2}"/>
                </a:ext>
              </a:extLst>
            </p:cNvPr>
            <p:cNvSpPr>
              <a:spLocks noChangeArrowheads="1"/>
            </p:cNvSpPr>
            <p:nvPr/>
          </p:nvSpPr>
          <p:spPr bwMode="auto">
            <a:xfrm>
              <a:off x="5064125" y="1560856"/>
              <a:ext cx="3724275" cy="309310"/>
            </a:xfrm>
            <a:prstGeom prst="wedgeRectCallout">
              <a:avLst>
                <a:gd name="adj1" fmla="val -58870"/>
                <a:gd name="adj2" fmla="val -17192"/>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25 November 1994 - </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Public Protector Act, 1994 (23 of 1994)</a:t>
              </a:r>
              <a:endParaRPr lang="en-US" altLang="en-US" dirty="0">
                <a:solidFill>
                  <a:prstClr val="black"/>
                </a:solidFill>
                <a:latin typeface="Arial" panose="020B0604020202020204" pitchFamily="34" charset="0"/>
                <a:cs typeface="Arial" panose="020B0604020202020204" pitchFamily="34" charset="0"/>
              </a:endParaRPr>
            </a:p>
          </p:txBody>
        </p:sp>
        <p:sp>
          <p:nvSpPr>
            <p:cNvPr id="82" name="Rectangular Callout 16">
              <a:extLst>
                <a:ext uri="{FF2B5EF4-FFF2-40B4-BE49-F238E27FC236}">
                  <a16:creationId xmlns:a16="http://schemas.microsoft.com/office/drawing/2014/main" id="{60E2326C-53DB-493D-8615-FBDCD99C3662}"/>
                </a:ext>
              </a:extLst>
            </p:cNvPr>
            <p:cNvSpPr>
              <a:spLocks noChangeArrowheads="1"/>
            </p:cNvSpPr>
            <p:nvPr/>
          </p:nvSpPr>
          <p:spPr bwMode="auto">
            <a:xfrm>
              <a:off x="5074218" y="4238980"/>
              <a:ext cx="3714181" cy="350135"/>
            </a:xfrm>
            <a:prstGeom prst="wedgeRectCallout">
              <a:avLst>
                <a:gd name="adj1" fmla="val -58884"/>
                <a:gd name="adj2" fmla="val 19190"/>
              </a:avLst>
            </a:prstGeom>
            <a:solidFill>
              <a:srgbClr val="FFD966"/>
            </a:solidFill>
            <a:ln w="12700">
              <a:solidFill>
                <a:srgbClr val="1F4D78"/>
              </a:solidFill>
              <a:miter lim="800000"/>
              <a:headEnd/>
              <a:tailEnd/>
            </a:ln>
          </p:spPr>
          <p:txBody>
            <a:bodyPr lIns="68580" tIns="34290" rIns="68580" bIns="34290" anchor="ctr"/>
            <a:lstStyle>
              <a:lvl1pPr marL="938213" indent="-938213"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3 February 2005 </a:t>
              </a:r>
              <a:r>
                <a:rPr lang="en-US" altLang="en-US" sz="900" dirty="0">
                  <a:solidFill>
                    <a:srgbClr val="000000"/>
                  </a:solidFill>
                  <a:cs typeface="Calibri" panose="020F0502020204030204" pitchFamily="34" charset="0"/>
                </a:rPr>
                <a:t>– Intergovernmental Relations Framework Act </a:t>
              </a:r>
              <a:br>
                <a:rPr lang="en-US" altLang="en-US" sz="900" dirty="0">
                  <a:solidFill>
                    <a:srgbClr val="000000"/>
                  </a:solidFill>
                  <a:cs typeface="Calibri" panose="020F0502020204030204" pitchFamily="34" charset="0"/>
                </a:rPr>
              </a:br>
              <a:r>
                <a:rPr lang="en-US" altLang="en-US" sz="900" dirty="0">
                  <a:solidFill>
                    <a:srgbClr val="000000"/>
                  </a:solidFill>
                  <a:cs typeface="Calibri" panose="020F0502020204030204" pitchFamily="34" charset="0"/>
                </a:rPr>
                <a:t>(3 of 2005)</a:t>
              </a:r>
              <a:endParaRPr lang="en-US" altLang="en-US" dirty="0">
                <a:solidFill>
                  <a:prstClr val="black"/>
                </a:solidFill>
              </a:endParaRPr>
            </a:p>
          </p:txBody>
        </p:sp>
        <p:sp>
          <p:nvSpPr>
            <p:cNvPr id="83" name="Rectangular Callout 16">
              <a:extLst>
                <a:ext uri="{FF2B5EF4-FFF2-40B4-BE49-F238E27FC236}">
                  <a16:creationId xmlns:a16="http://schemas.microsoft.com/office/drawing/2014/main" id="{A0950523-AE4E-E8F7-4545-F17C17A4AB00}"/>
                </a:ext>
              </a:extLst>
            </p:cNvPr>
            <p:cNvSpPr>
              <a:spLocks noChangeArrowheads="1"/>
            </p:cNvSpPr>
            <p:nvPr/>
          </p:nvSpPr>
          <p:spPr bwMode="auto">
            <a:xfrm>
              <a:off x="5074218" y="4651885"/>
              <a:ext cx="3714181" cy="371130"/>
            </a:xfrm>
            <a:prstGeom prst="wedgeRectCallout">
              <a:avLst>
                <a:gd name="adj1" fmla="val -58884"/>
                <a:gd name="adj2" fmla="val 22681"/>
              </a:avLst>
            </a:prstGeom>
            <a:solidFill>
              <a:srgbClr val="FFD966"/>
            </a:solidFill>
            <a:ln w="12700">
              <a:solidFill>
                <a:srgbClr val="1F4D78"/>
              </a:solidFill>
              <a:miter lim="800000"/>
              <a:headEnd/>
              <a:tailEnd/>
            </a:ln>
          </p:spPr>
          <p:txBody>
            <a:bodyPr lIns="68580" tIns="34290" rIns="68580" bIns="34290" anchor="ctr"/>
            <a:lstStyle>
              <a:lvl1pPr marL="1069975" indent="-1069975"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a:solidFill>
                    <a:srgbClr val="C00000"/>
                  </a:solidFill>
                  <a:cs typeface="Calibri" panose="020F0502020204030204" pitchFamily="34" charset="0"/>
                </a:rPr>
                <a:t>18 December 2007 </a:t>
              </a:r>
              <a:r>
                <a:rPr lang="en-US" altLang="en-US" sz="900">
                  <a:solidFill>
                    <a:srgbClr val="000000"/>
                  </a:solidFill>
                  <a:cs typeface="Calibri" panose="020F0502020204030204" pitchFamily="34" charset="0"/>
                </a:rPr>
                <a:t>– Western Cape Health Care Waste Management Act  (7 of 2007)</a:t>
              </a:r>
            </a:p>
          </p:txBody>
        </p:sp>
        <p:sp>
          <p:nvSpPr>
            <p:cNvPr id="84" name="Rectangular Callout 16">
              <a:extLst>
                <a:ext uri="{FF2B5EF4-FFF2-40B4-BE49-F238E27FC236}">
                  <a16:creationId xmlns:a16="http://schemas.microsoft.com/office/drawing/2014/main" id="{E79FF42E-2F3A-CB5F-A0BF-8C866BBE931E}"/>
                </a:ext>
              </a:extLst>
            </p:cNvPr>
            <p:cNvSpPr>
              <a:spLocks noChangeArrowheads="1"/>
            </p:cNvSpPr>
            <p:nvPr/>
          </p:nvSpPr>
          <p:spPr bwMode="auto">
            <a:xfrm>
              <a:off x="5068860" y="5085786"/>
              <a:ext cx="3714181" cy="371130"/>
            </a:xfrm>
            <a:prstGeom prst="wedgeRectCallout">
              <a:avLst>
                <a:gd name="adj1" fmla="val -59852"/>
                <a:gd name="adj2" fmla="val -22704"/>
              </a:avLst>
            </a:prstGeom>
            <a:solidFill>
              <a:srgbClr val="FFD966"/>
            </a:solidFill>
            <a:ln w="12700">
              <a:solidFill>
                <a:srgbClr val="1F4D78"/>
              </a:solidFill>
              <a:miter lim="800000"/>
              <a:headEnd/>
              <a:tailEnd/>
            </a:ln>
          </p:spPr>
          <p:txBody>
            <a:bodyPr lIns="68580" tIns="34290" rIns="68580" bIns="34290" anchor="ctr"/>
            <a:lstStyle>
              <a:lvl1pPr marL="1069975" indent="-1069975"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13 December 2011 </a:t>
              </a:r>
              <a:r>
                <a:rPr lang="en-US" altLang="en-US" sz="900" dirty="0">
                  <a:solidFill>
                    <a:srgbClr val="000000"/>
                  </a:solidFill>
                  <a:cs typeface="Calibri" panose="020F0502020204030204" pitchFamily="34" charset="0"/>
                </a:rPr>
                <a:t>– Western Cape Biosphere Reserves Act</a:t>
              </a:r>
              <a:br>
                <a:rPr lang="en-US" altLang="en-US" sz="900" dirty="0">
                  <a:solidFill>
                    <a:srgbClr val="000000"/>
                  </a:solidFill>
                  <a:cs typeface="Calibri" panose="020F0502020204030204" pitchFamily="34" charset="0"/>
                </a:rPr>
              </a:br>
              <a:r>
                <a:rPr lang="en-US" altLang="en-US" sz="900" dirty="0">
                  <a:solidFill>
                    <a:srgbClr val="000000"/>
                  </a:solidFill>
                  <a:cs typeface="Calibri" panose="020F0502020204030204" pitchFamily="34" charset="0"/>
                </a:rPr>
                <a:t>(6 of 2011)</a:t>
              </a:r>
            </a:p>
          </p:txBody>
        </p:sp>
        <p:sp>
          <p:nvSpPr>
            <p:cNvPr id="85" name="Rectangular Callout 14">
              <a:extLst>
                <a:ext uri="{FF2B5EF4-FFF2-40B4-BE49-F238E27FC236}">
                  <a16:creationId xmlns:a16="http://schemas.microsoft.com/office/drawing/2014/main" id="{BAA54E44-7472-D1F3-29D7-30F96BC46099}"/>
                </a:ext>
              </a:extLst>
            </p:cNvPr>
            <p:cNvSpPr>
              <a:spLocks noChangeArrowheads="1"/>
            </p:cNvSpPr>
            <p:nvPr/>
          </p:nvSpPr>
          <p:spPr bwMode="auto">
            <a:xfrm>
              <a:off x="295275" y="5297488"/>
              <a:ext cx="3698875" cy="269875"/>
            </a:xfrm>
            <a:prstGeom prst="wedgeRectCallout">
              <a:avLst>
                <a:gd name="adj1" fmla="val 58672"/>
                <a:gd name="adj2" fmla="val 20266"/>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733425" indent="-733425" algn="r"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06 May 2018 </a:t>
              </a:r>
              <a:r>
                <a:rPr lang="en-ZA" sz="900" dirty="0">
                  <a:solidFill>
                    <a:prstClr val="black"/>
                  </a:solidFill>
                  <a:latin typeface="Arial" panose="020B0604020202020204" pitchFamily="34" charset="0"/>
                  <a:cs typeface="Arial" panose="020B0604020202020204" pitchFamily="34" charset="0"/>
                </a:rPr>
                <a:t>– Marine Spatial Planning Act (16 of 2018)</a:t>
              </a:r>
              <a:endParaRPr lang="en-US" altLang="en-US" sz="200" dirty="0">
                <a:solidFill>
                  <a:prstClr val="black"/>
                </a:solidFill>
                <a:latin typeface="Arial" panose="020B0604020202020204" pitchFamily="34" charset="0"/>
                <a:cs typeface="Arial" panose="020B0604020202020204" pitchFamily="34" charset="0"/>
              </a:endParaRPr>
            </a:p>
          </p:txBody>
        </p:sp>
        <p:sp>
          <p:nvSpPr>
            <p:cNvPr id="86" name="Rectangular Callout 14">
              <a:extLst>
                <a:ext uri="{FF2B5EF4-FFF2-40B4-BE49-F238E27FC236}">
                  <a16:creationId xmlns:a16="http://schemas.microsoft.com/office/drawing/2014/main" id="{6972EBB1-A11B-A21A-0DEB-F16845296712}"/>
                </a:ext>
              </a:extLst>
            </p:cNvPr>
            <p:cNvSpPr>
              <a:spLocks noChangeArrowheads="1"/>
            </p:cNvSpPr>
            <p:nvPr/>
          </p:nvSpPr>
          <p:spPr bwMode="auto">
            <a:xfrm>
              <a:off x="306388" y="5594349"/>
              <a:ext cx="3698875" cy="314325"/>
            </a:xfrm>
            <a:prstGeom prst="wedgeRectCallout">
              <a:avLst>
                <a:gd name="adj1" fmla="val 58672"/>
                <a:gd name="adj2" fmla="val 20266"/>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733425" indent="-733425" algn="r"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22 May 2019 </a:t>
              </a:r>
              <a:r>
                <a:rPr lang="en-ZA" sz="900" dirty="0">
                  <a:solidFill>
                    <a:prstClr val="black"/>
                  </a:solidFill>
                  <a:latin typeface="Arial" panose="020B0604020202020204" pitchFamily="34" charset="0"/>
                  <a:cs typeface="Arial" panose="020B0604020202020204" pitchFamily="34" charset="0"/>
                </a:rPr>
                <a:t>– Carbon Tax Act (15 of 2019)</a:t>
              </a:r>
            </a:p>
            <a:p>
              <a:pPr marL="457200" indent="-457200"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	(Commenced 01 June 2019)</a:t>
              </a:r>
              <a:endParaRPr lang="en-ZA" sz="900" dirty="0">
                <a:solidFill>
                  <a:prstClr val="black"/>
                </a:solidFill>
                <a:latin typeface="Arial" panose="020B0604020202020204" pitchFamily="34" charset="0"/>
                <a:cs typeface="Arial" panose="020B0604020202020204" pitchFamily="34" charset="0"/>
              </a:endParaRPr>
            </a:p>
            <a:p>
              <a:pPr marL="733425" indent="-733425" algn="r" defTabSz="342900" eaLnBrk="0" fontAlgn="base" hangingPunct="0">
                <a:spcBef>
                  <a:spcPct val="0"/>
                </a:spcBef>
                <a:spcAft>
                  <a:spcPct val="0"/>
                </a:spcAft>
                <a:defRPr/>
              </a:pPr>
              <a:endParaRPr lang="en-US" altLang="en-US" sz="100" dirty="0">
                <a:solidFill>
                  <a:prstClr val="black"/>
                </a:solidFill>
                <a:latin typeface="Arial" panose="020B0604020202020204" pitchFamily="34" charset="0"/>
                <a:cs typeface="Arial" panose="020B0604020202020204" pitchFamily="34" charset="0"/>
              </a:endParaRPr>
            </a:p>
          </p:txBody>
        </p:sp>
        <p:sp>
          <p:nvSpPr>
            <p:cNvPr id="87" name="Rectangular Callout 26">
              <a:extLst>
                <a:ext uri="{FF2B5EF4-FFF2-40B4-BE49-F238E27FC236}">
                  <a16:creationId xmlns:a16="http://schemas.microsoft.com/office/drawing/2014/main" id="{32C04F5E-65C5-9AD7-953B-515AB7F3D91B}"/>
                </a:ext>
              </a:extLst>
            </p:cNvPr>
            <p:cNvSpPr>
              <a:spLocks noChangeArrowheads="1"/>
            </p:cNvSpPr>
            <p:nvPr/>
          </p:nvSpPr>
          <p:spPr bwMode="auto">
            <a:xfrm>
              <a:off x="276225" y="1265238"/>
              <a:ext cx="3679825" cy="265112"/>
            </a:xfrm>
            <a:prstGeom prst="wedgeRectCallout">
              <a:avLst>
                <a:gd name="adj1" fmla="val 58609"/>
                <a:gd name="adj2" fmla="val 25590"/>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ZA" sz="1050" i="1" dirty="0">
                  <a:solidFill>
                    <a:prstClr val="black"/>
                  </a:solidFill>
                  <a:latin typeface="Arial" panose="020B0604020202020204" pitchFamily="34" charset="0"/>
                  <a:cs typeface="Arial" panose="020B0604020202020204" pitchFamily="34" charset="0"/>
                </a:rPr>
                <a:t>Nature Conservation Ordinance, 1974 ( No. 19 of 1974</a:t>
              </a:r>
              <a:r>
                <a:rPr lang="en-ZA" sz="1050" dirty="0">
                  <a:solidFill>
                    <a:prstClr val="black"/>
                  </a:solidFill>
                  <a:latin typeface="Arial" panose="020B0604020202020204" pitchFamily="34" charset="0"/>
                  <a:cs typeface="Arial" panose="020B0604020202020204" pitchFamily="34" charset="0"/>
                </a:rPr>
                <a:t>)</a:t>
              </a:r>
              <a:r>
                <a:rPr lang="en-US" altLang="en-US" sz="9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altLang="en-US" dirty="0">
                <a:solidFill>
                  <a:prstClr val="black"/>
                </a:solidFill>
                <a:latin typeface="Arial" panose="020B0604020202020204" pitchFamily="34" charset="0"/>
                <a:cs typeface="Arial" panose="020B0604020202020204" pitchFamily="34" charset="0"/>
              </a:endParaRPr>
            </a:p>
          </p:txBody>
        </p:sp>
        <p:sp>
          <p:nvSpPr>
            <p:cNvPr id="88" name="Rectangular Callout 14">
              <a:extLst>
                <a:ext uri="{FF2B5EF4-FFF2-40B4-BE49-F238E27FC236}">
                  <a16:creationId xmlns:a16="http://schemas.microsoft.com/office/drawing/2014/main" id="{0E56853F-332F-BDD1-BBA8-EC1F43807854}"/>
                </a:ext>
              </a:extLst>
            </p:cNvPr>
            <p:cNvSpPr>
              <a:spLocks noChangeArrowheads="1"/>
            </p:cNvSpPr>
            <p:nvPr/>
          </p:nvSpPr>
          <p:spPr bwMode="auto">
            <a:xfrm>
              <a:off x="306388" y="5957267"/>
              <a:ext cx="3698875" cy="407989"/>
            </a:xfrm>
            <a:prstGeom prst="wedgeRectCallout">
              <a:avLst>
                <a:gd name="adj1" fmla="val 58672"/>
                <a:gd name="adj2" fmla="val 20266"/>
              </a:avLst>
            </a:prstGeom>
            <a:solidFill>
              <a:schemeClr val="accent6">
                <a:lumMod val="40000"/>
                <a:lumOff val="60000"/>
              </a:schemeClr>
            </a:solidFill>
            <a:ln w="12700">
              <a:solidFill>
                <a:srgbClr val="1F4D78"/>
              </a:solidFill>
              <a:miter lim="800000"/>
              <a:headEnd/>
              <a:tailEnd/>
            </a:ln>
          </p:spPr>
          <p:txBody>
            <a:bodyPr lIns="68580" tIns="34290" rIns="68580" bIns="34290" anchor="ctr"/>
            <a:lstStyle/>
            <a:p>
              <a:pPr marL="733425" indent="-733425"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Assented to 14 December 2021 </a:t>
              </a:r>
              <a:r>
                <a:rPr lang="en-US" altLang="en-US" sz="900" dirty="0">
                  <a:latin typeface="Arial" panose="020B0604020202020204" pitchFamily="34" charset="0"/>
                  <a:ea typeface="Calibri" panose="020F0502020204030204" pitchFamily="34" charset="0"/>
                  <a:cs typeface="Arial" panose="020B0604020202020204" pitchFamily="34" charset="0"/>
                </a:rPr>
                <a:t>– Western Cape Biodiversity Act (6 of </a:t>
              </a: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(Phased Commencement)</a:t>
              </a:r>
              <a:r>
                <a:rPr lang="en-US" altLang="en-US" sz="900" dirty="0">
                  <a:latin typeface="Arial" panose="020B0604020202020204" pitchFamily="34" charset="0"/>
                  <a:ea typeface="Calibri" panose="020F0502020204030204" pitchFamily="34" charset="0"/>
                  <a:cs typeface="Arial" panose="020B0604020202020204" pitchFamily="34" charset="0"/>
                </a:rPr>
                <a:t> 2021) </a:t>
              </a:r>
              <a:endParaRPr lang="en-ZA" sz="900" dirty="0">
                <a:solidFill>
                  <a:prstClr val="black"/>
                </a:solidFill>
                <a:latin typeface="Arial" panose="020B0604020202020204" pitchFamily="34" charset="0"/>
                <a:cs typeface="Arial" panose="020B0604020202020204" pitchFamily="34" charset="0"/>
              </a:endParaRPr>
            </a:p>
            <a:p>
              <a:pPr marL="733425" indent="-733425" algn="r" defTabSz="342900" eaLnBrk="0" fontAlgn="base" hangingPunct="0">
                <a:spcBef>
                  <a:spcPct val="0"/>
                </a:spcBef>
                <a:spcAft>
                  <a:spcPct val="0"/>
                </a:spcAft>
                <a:defRPr/>
              </a:pPr>
              <a:endParaRPr lang="en-US" altLang="en-US" sz="100" dirty="0">
                <a:solidFill>
                  <a:prstClr val="black"/>
                </a:solidFill>
                <a:latin typeface="Arial" panose="020B0604020202020204" pitchFamily="34" charset="0"/>
                <a:cs typeface="Arial" panose="020B0604020202020204" pitchFamily="34" charset="0"/>
              </a:endParaRPr>
            </a:p>
          </p:txBody>
        </p:sp>
        <p:sp>
          <p:nvSpPr>
            <p:cNvPr id="89" name="Rectangular Callout 14">
              <a:extLst>
                <a:ext uri="{FF2B5EF4-FFF2-40B4-BE49-F238E27FC236}">
                  <a16:creationId xmlns:a16="http://schemas.microsoft.com/office/drawing/2014/main" id="{A898FC0E-1867-BC6A-9EC9-DCC76BC06427}"/>
                </a:ext>
              </a:extLst>
            </p:cNvPr>
            <p:cNvSpPr>
              <a:spLocks noChangeArrowheads="1"/>
            </p:cNvSpPr>
            <p:nvPr/>
          </p:nvSpPr>
          <p:spPr bwMode="auto">
            <a:xfrm>
              <a:off x="311149" y="6421756"/>
              <a:ext cx="3698875" cy="436244"/>
            </a:xfrm>
            <a:prstGeom prst="wedgeRectCallout">
              <a:avLst>
                <a:gd name="adj1" fmla="val 58672"/>
                <a:gd name="adj2" fmla="val 20266"/>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733425" indent="-733425" defTabSz="342900" eaLnBrk="0" fontAlgn="base" hangingPunct="0">
                <a:spcBef>
                  <a:spcPct val="0"/>
                </a:spcBef>
                <a:spcAft>
                  <a:spcPct val="0"/>
                </a:spcAft>
                <a:defRPr/>
              </a:pPr>
              <a:r>
                <a:rPr lang="en-US" sz="900" dirty="0">
                  <a:solidFill>
                    <a:srgbClr val="C00000"/>
                  </a:solidFill>
                  <a:latin typeface="Arial" panose="020B0604020202020204" pitchFamily="34" charset="0"/>
                  <a:cs typeface="Arial" panose="020B0604020202020204" pitchFamily="34" charset="0"/>
                </a:rPr>
                <a:t>Assented to 24 June 2022 </a:t>
              </a:r>
              <a:r>
                <a:rPr lang="en-US" sz="900" dirty="0">
                  <a:latin typeface="Arial" panose="020B0604020202020204" pitchFamily="34" charset="0"/>
                  <a:cs typeface="Arial" panose="020B0604020202020204" pitchFamily="34" charset="0"/>
                </a:rPr>
                <a:t>–</a:t>
              </a:r>
              <a:r>
                <a:rPr lang="en-US" sz="900" dirty="0">
                  <a:solidFill>
                    <a:srgbClr val="C00000"/>
                  </a:solidFill>
                  <a:latin typeface="Arial" panose="020B0604020202020204" pitchFamily="34" charset="0"/>
                  <a:cs typeface="Arial" panose="020B0604020202020204" pitchFamily="34" charset="0"/>
                </a:rPr>
                <a:t> </a:t>
              </a:r>
              <a:r>
                <a:rPr lang="en-US" sz="900" dirty="0">
                  <a:latin typeface="Arial" panose="020B0604020202020204" pitchFamily="34" charset="0"/>
                  <a:cs typeface="Arial" panose="020B0604020202020204" pitchFamily="34" charset="0"/>
                </a:rPr>
                <a:t>National Environmental Management Laws Amendment Act</a:t>
              </a:r>
              <a:r>
                <a:rPr lang="en-ZA" sz="900" dirty="0">
                  <a:latin typeface="Arial" panose="020B0604020202020204" pitchFamily="34" charset="0"/>
                  <a:cs typeface="Arial" panose="020B0604020202020204" pitchFamily="34" charset="0"/>
                </a:rPr>
                <a:t> </a:t>
              </a:r>
              <a:r>
                <a:rPr lang="en-ZA" sz="900" dirty="0">
                  <a:solidFill>
                    <a:prstClr val="black"/>
                  </a:solidFill>
                  <a:latin typeface="Arial" panose="020B0604020202020204" pitchFamily="34" charset="0"/>
                  <a:cs typeface="Arial" panose="020B0604020202020204" pitchFamily="34" charset="0"/>
                </a:rPr>
                <a:t>(2 of 2022)</a:t>
              </a:r>
              <a:endParaRPr lang="en-US" sz="900" dirty="0">
                <a:latin typeface="Arial" panose="020B0604020202020204" pitchFamily="34" charset="0"/>
                <a:cs typeface="Arial" panose="020B0604020202020204" pitchFamily="34" charset="0"/>
              </a:endParaRPr>
            </a:p>
            <a:p>
              <a:pPr marL="733425" indent="-733425" algn="ctr" defTabSz="342900" eaLnBrk="0" fontAlgn="base" hangingPunct="0">
                <a:spcBef>
                  <a:spcPct val="0"/>
                </a:spcBef>
                <a:spcAft>
                  <a:spcPct val="0"/>
                </a:spcAft>
                <a:defRPr/>
              </a:pPr>
              <a:r>
                <a:rPr lang="en-US" sz="900" dirty="0">
                  <a:solidFill>
                    <a:srgbClr val="C00000"/>
                  </a:solidFill>
                  <a:latin typeface="Arial" panose="020B0604020202020204" pitchFamily="34" charset="0"/>
                  <a:cs typeface="Arial" panose="020B0604020202020204" pitchFamily="34" charset="0"/>
                </a:rPr>
                <a:t>(To commence through publication of Proclamation)</a:t>
              </a:r>
              <a:r>
                <a:rPr lang="en-US" sz="900" dirty="0">
                  <a:latin typeface="Arial" panose="020B0604020202020204" pitchFamily="34" charset="0"/>
                  <a:cs typeface="Arial" panose="020B0604020202020204" pitchFamily="34" charset="0"/>
                </a:rPr>
                <a:t> </a:t>
              </a: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	</a:t>
              </a:r>
              <a:endParaRPr lang="en-US" altLang="en-US" sz="100" dirty="0">
                <a:solidFill>
                  <a:prstClr val="black"/>
                </a:solidFill>
                <a:latin typeface="Arial" panose="020B0604020202020204" pitchFamily="34" charset="0"/>
                <a:cs typeface="Arial" panose="020B0604020202020204" pitchFamily="34" charset="0"/>
              </a:endParaRPr>
            </a:p>
          </p:txBody>
        </p:sp>
      </p:grpSp>
    </p:spTree>
    <p:custDataLst>
      <p:tags r:id="rId1"/>
    </p:custDataLst>
    <p:extLst>
      <p:ext uri="{BB962C8B-B14F-4D97-AF65-F5344CB8AC3E}">
        <p14:creationId xmlns:p14="http://schemas.microsoft.com/office/powerpoint/2010/main" val="149792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(3)</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22</a:t>
            </a:fld>
            <a:endParaRPr lang="en-ZA" dirty="0"/>
          </a:p>
        </p:txBody>
      </p:sp>
      <p:grpSp>
        <p:nvGrpSpPr>
          <p:cNvPr id="14" name="Group 13">
            <a:extLst>
              <a:ext uri="{FF2B5EF4-FFF2-40B4-BE49-F238E27FC236}">
                <a16:creationId xmlns:a16="http://schemas.microsoft.com/office/drawing/2014/main" id="{8D212925-8FB0-C958-B87B-ECF436163BD9}"/>
              </a:ext>
            </a:extLst>
          </p:cNvPr>
          <p:cNvGrpSpPr/>
          <p:nvPr/>
        </p:nvGrpSpPr>
        <p:grpSpPr>
          <a:xfrm>
            <a:off x="1641474" y="1844824"/>
            <a:ext cx="8505988" cy="2719388"/>
            <a:chOff x="117474" y="1844824"/>
            <a:chExt cx="8505988" cy="2719388"/>
          </a:xfrm>
        </p:grpSpPr>
        <p:grpSp>
          <p:nvGrpSpPr>
            <p:cNvPr id="15" name="Group 1">
              <a:extLst>
                <a:ext uri="{FF2B5EF4-FFF2-40B4-BE49-F238E27FC236}">
                  <a16:creationId xmlns:a16="http://schemas.microsoft.com/office/drawing/2014/main" id="{B3264DD7-1589-8C8C-DAC9-163C8A669925}"/>
                </a:ext>
              </a:extLst>
            </p:cNvPr>
            <p:cNvGrpSpPr>
              <a:grpSpLocks/>
            </p:cNvGrpSpPr>
            <p:nvPr/>
          </p:nvGrpSpPr>
          <p:grpSpPr bwMode="auto">
            <a:xfrm>
              <a:off x="145769" y="1844824"/>
              <a:ext cx="8477693" cy="2719388"/>
              <a:chOff x="297868" y="1795713"/>
              <a:chExt cx="8476100" cy="2719137"/>
            </a:xfrm>
          </p:grpSpPr>
          <p:sp>
            <p:nvSpPr>
              <p:cNvPr id="20" name="Down Arrow 27">
                <a:extLst>
                  <a:ext uri="{FF2B5EF4-FFF2-40B4-BE49-F238E27FC236}">
                    <a16:creationId xmlns:a16="http://schemas.microsoft.com/office/drawing/2014/main" id="{E888BF9A-BBD5-088B-7DB4-E035E51C9B25}"/>
                  </a:ext>
                </a:extLst>
              </p:cNvPr>
              <p:cNvSpPr/>
              <p:nvPr/>
            </p:nvSpPr>
            <p:spPr>
              <a:xfrm>
                <a:off x="4151594" y="1795713"/>
                <a:ext cx="692020" cy="2719137"/>
              </a:xfrm>
              <a:prstGeom prst="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defTabSz="457200" eaLnBrk="0" fontAlgn="base" hangingPunct="0">
                  <a:spcBef>
                    <a:spcPct val="0"/>
                  </a:spcBef>
                  <a:spcAft>
                    <a:spcPct val="0"/>
                  </a:spcAft>
                  <a:defRPr/>
                </a:pPr>
                <a:endParaRPr lang="en-ZA" sz="900">
                  <a:solidFill>
                    <a:prstClr val="white"/>
                  </a:solidFill>
                  <a:latin typeface="Century Gothic"/>
                </a:endParaRPr>
              </a:p>
            </p:txBody>
          </p:sp>
          <p:sp>
            <p:nvSpPr>
              <p:cNvPr id="21" name="Rectangle 10">
                <a:extLst>
                  <a:ext uri="{FF2B5EF4-FFF2-40B4-BE49-F238E27FC236}">
                    <a16:creationId xmlns:a16="http://schemas.microsoft.com/office/drawing/2014/main" id="{46D7EB90-CC59-5630-8F3C-BEABE9EF0941}"/>
                  </a:ext>
                </a:extLst>
              </p:cNvPr>
              <p:cNvSpPr>
                <a:spLocks noChangeArrowheads="1"/>
              </p:cNvSpPr>
              <p:nvPr/>
            </p:nvSpPr>
            <p:spPr bwMode="auto">
              <a:xfrm>
                <a:off x="4345233" y="2241760"/>
                <a:ext cx="306330" cy="1430205"/>
              </a:xfrm>
              <a:prstGeom prst="rect">
                <a:avLst/>
              </a:prstGeom>
              <a:solidFill>
                <a:schemeClr val="accent4">
                  <a:lumMod val="40000"/>
                  <a:lumOff val="60000"/>
                </a:schemeClr>
              </a:solidFill>
              <a:ln>
                <a:noFill/>
              </a:ln>
            </p:spPr>
            <p:txBody>
              <a:bodyPr vert="vert" lIns="68580" tIns="34290" rIns="68580" bIns="34290"/>
              <a:lstStyle/>
              <a:p>
                <a:pPr algn="ctr" defTabSz="342900" eaLnBrk="0" fontAlgn="base" hangingPunct="0">
                  <a:spcBef>
                    <a:spcPct val="0"/>
                  </a:spcBef>
                  <a:spcAft>
                    <a:spcPct val="0"/>
                  </a:spcAft>
                  <a:defRPr/>
                </a:pPr>
                <a:r>
                  <a:rPr lang="en-US" altLang="en-US" sz="1200" dirty="0">
                    <a:solidFill>
                      <a:srgbClr val="C00000"/>
                    </a:solidFill>
                    <a:latin typeface="Arial" panose="020B0604020202020204" pitchFamily="34" charset="0"/>
                    <a:ea typeface="Calibri" panose="020F0502020204030204" pitchFamily="34" charset="0"/>
                    <a:cs typeface="Arial" panose="020B0604020202020204" pitchFamily="34" charset="0"/>
                  </a:rPr>
                  <a:t>2016 onwards</a:t>
                </a:r>
                <a:endParaRPr lang="en-US" altLang="en-US" sz="1200" dirty="0">
                  <a:solidFill>
                    <a:prstClr val="black"/>
                  </a:solidFill>
                  <a:latin typeface="Arial" panose="020B0604020202020204" pitchFamily="34" charset="0"/>
                  <a:cs typeface="Arial" panose="020B0604020202020204" pitchFamily="34" charset="0"/>
                </a:endParaRPr>
              </a:p>
              <a:p>
                <a:pPr defTabSz="342900" eaLnBrk="0" fontAlgn="base" hangingPunct="0">
                  <a:spcBef>
                    <a:spcPct val="0"/>
                  </a:spcBef>
                  <a:spcAft>
                    <a:spcPct val="0"/>
                  </a:spcAft>
                  <a:defRPr/>
                </a:pPr>
                <a:endParaRPr lang="en-US" altLang="en-US" sz="900" dirty="0">
                  <a:solidFill>
                    <a:prstClr val="black"/>
                  </a:solidFill>
                  <a:latin typeface="Arial" panose="020B0604020202020204" pitchFamily="34" charset="0"/>
                  <a:cs typeface="Arial" panose="020B0604020202020204" pitchFamily="34" charset="0"/>
                </a:endParaRPr>
              </a:p>
            </p:txBody>
          </p:sp>
          <p:sp>
            <p:nvSpPr>
              <p:cNvPr id="22" name="Rectangular Callout 12">
                <a:extLst>
                  <a:ext uri="{FF2B5EF4-FFF2-40B4-BE49-F238E27FC236}">
                    <a16:creationId xmlns:a16="http://schemas.microsoft.com/office/drawing/2014/main" id="{8A6B842D-70A2-B692-8E8D-F6A519EB7BE0}"/>
                  </a:ext>
                </a:extLst>
              </p:cNvPr>
              <p:cNvSpPr>
                <a:spLocks noChangeArrowheads="1"/>
              </p:cNvSpPr>
              <p:nvPr/>
            </p:nvSpPr>
            <p:spPr bwMode="auto">
              <a:xfrm>
                <a:off x="297868" y="2675752"/>
                <a:ext cx="3706116" cy="369853"/>
              </a:xfrm>
              <a:prstGeom prst="wedgeRectCallout">
                <a:avLst>
                  <a:gd name="adj1" fmla="val 58871"/>
                  <a:gd name="adj2" fmla="val -20837"/>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ea typeface="Calibri" panose="020F0502020204030204" pitchFamily="34" charset="0"/>
                    <a:cs typeface="Arial" panose="020B0604020202020204" pitchFamily="34" charset="0"/>
                  </a:rPr>
                  <a:t>Draft Aquaculture Development Bill, 2018</a:t>
                </a:r>
                <a:endParaRPr lang="en-US" altLang="en-US" sz="900" dirty="0">
                  <a:solidFill>
                    <a:prstClr val="black"/>
                  </a:solidFill>
                  <a:latin typeface="Arial" panose="020B0604020202020204" pitchFamily="34" charset="0"/>
                  <a:cs typeface="Arial" panose="020B0604020202020204" pitchFamily="34" charset="0"/>
                </a:endParaRPr>
              </a:p>
            </p:txBody>
          </p:sp>
          <p:sp>
            <p:nvSpPr>
              <p:cNvPr id="23" name="Rectangular Callout 8">
                <a:extLst>
                  <a:ext uri="{FF2B5EF4-FFF2-40B4-BE49-F238E27FC236}">
                    <a16:creationId xmlns:a16="http://schemas.microsoft.com/office/drawing/2014/main" id="{5D667246-B761-576D-BDB0-A7F54E4D94AF}"/>
                  </a:ext>
                </a:extLst>
              </p:cNvPr>
              <p:cNvSpPr>
                <a:spLocks noChangeArrowheads="1"/>
              </p:cNvSpPr>
              <p:nvPr/>
            </p:nvSpPr>
            <p:spPr bwMode="auto">
              <a:xfrm>
                <a:off x="5054766" y="1876113"/>
                <a:ext cx="3713999" cy="338156"/>
              </a:xfrm>
              <a:prstGeom prst="wedgeRectCallout">
                <a:avLst>
                  <a:gd name="adj1" fmla="val -58810"/>
                  <a:gd name="adj2" fmla="val 24847"/>
                </a:avLst>
              </a:prstGeom>
              <a:solidFill>
                <a:srgbClr val="FFD966"/>
              </a:solidFill>
              <a:ln w="12700">
                <a:solidFill>
                  <a:srgbClr val="1F4D78"/>
                </a:solidFill>
                <a:miter lim="800000"/>
                <a:headEnd/>
                <a:tailEnd/>
              </a:ln>
            </p:spPr>
            <p:txBody>
              <a:bodyPr lIns="68580" tIns="34290" rIns="68580" bIns="34290" anchor="ct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Preservation and Development of Agricultural Land Bill, 2021</a:t>
                </a:r>
                <a:endParaRPr lang="en-US" altLang="en-US" sz="900" dirty="0">
                  <a:solidFill>
                    <a:prstClr val="black"/>
                  </a:solidFill>
                </a:endParaRPr>
              </a:p>
            </p:txBody>
          </p:sp>
          <p:sp>
            <p:nvSpPr>
              <p:cNvPr id="24" name="Rectangular Callout 16">
                <a:extLst>
                  <a:ext uri="{FF2B5EF4-FFF2-40B4-BE49-F238E27FC236}">
                    <a16:creationId xmlns:a16="http://schemas.microsoft.com/office/drawing/2014/main" id="{B9691378-3DA0-E326-9C78-E2C49D571CCD}"/>
                  </a:ext>
                </a:extLst>
              </p:cNvPr>
              <p:cNvSpPr>
                <a:spLocks noChangeArrowheads="1"/>
              </p:cNvSpPr>
              <p:nvPr/>
            </p:nvSpPr>
            <p:spPr bwMode="auto">
              <a:xfrm>
                <a:off x="5054766" y="2490061"/>
                <a:ext cx="3713999" cy="375238"/>
              </a:xfrm>
              <a:prstGeom prst="wedgeRectCallout">
                <a:avLst>
                  <a:gd name="adj1" fmla="val -59204"/>
                  <a:gd name="adj2" fmla="val -22491"/>
                </a:avLst>
              </a:prstGeom>
              <a:solidFill>
                <a:srgbClr val="FFD966"/>
              </a:solidFill>
              <a:ln w="12700">
                <a:solidFill>
                  <a:srgbClr val="1F4D78"/>
                </a:solidFill>
                <a:miter lim="800000"/>
                <a:headEnd/>
                <a:tailEnd/>
              </a:ln>
            </p:spPr>
            <p:txBody>
              <a:bodyPr lIns="68580" tIns="34290" rIns="68580" bIns="34290" anchor="ctr"/>
              <a:lstStyle>
                <a:lvl1pPr marL="938213" indent="-938213"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Draft Climate Change Bill, 2021</a:t>
                </a:r>
                <a:endParaRPr lang="en-US" altLang="en-US" sz="900" dirty="0">
                  <a:solidFill>
                    <a:prstClr val="black"/>
                  </a:solidFill>
                </a:endParaRPr>
              </a:p>
            </p:txBody>
          </p:sp>
          <p:sp>
            <p:nvSpPr>
              <p:cNvPr id="25" name="Rectangular Callout 16">
                <a:extLst>
                  <a:ext uri="{FF2B5EF4-FFF2-40B4-BE49-F238E27FC236}">
                    <a16:creationId xmlns:a16="http://schemas.microsoft.com/office/drawing/2014/main" id="{2652840F-27C7-9526-5008-C0F43C812680}"/>
                  </a:ext>
                </a:extLst>
              </p:cNvPr>
              <p:cNvSpPr>
                <a:spLocks noChangeArrowheads="1"/>
              </p:cNvSpPr>
              <p:nvPr/>
            </p:nvSpPr>
            <p:spPr bwMode="auto">
              <a:xfrm>
                <a:off x="5059969" y="3093374"/>
                <a:ext cx="3713999" cy="415917"/>
              </a:xfrm>
              <a:prstGeom prst="wedgeRectCallout">
                <a:avLst>
                  <a:gd name="adj1" fmla="val -59852"/>
                  <a:gd name="adj2" fmla="val -22704"/>
                </a:avLst>
              </a:prstGeom>
              <a:solidFill>
                <a:srgbClr val="FFD966"/>
              </a:solidFill>
              <a:ln w="12700">
                <a:solidFill>
                  <a:srgbClr val="1F4D78"/>
                </a:solidFill>
                <a:miter lim="800000"/>
                <a:headEnd/>
                <a:tailEnd/>
              </a:ln>
            </p:spPr>
            <p:txBody>
              <a:bodyPr lIns="68580" tIns="34290" rIns="68580" bIns="34290" anchor="ctr"/>
              <a:lstStyle>
                <a:lvl1pPr marL="1069975" indent="-1069975"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Draft Integrated Planning Framework Bill, 2018</a:t>
                </a:r>
                <a:endParaRPr lang="en-US" altLang="en-US" sz="900" dirty="0">
                  <a:solidFill>
                    <a:srgbClr val="000000"/>
                  </a:solidFill>
                  <a:cs typeface="Calibri" panose="020F0502020204030204" pitchFamily="34" charset="0"/>
                </a:endParaRPr>
              </a:p>
            </p:txBody>
          </p:sp>
        </p:grpSp>
        <p:sp>
          <p:nvSpPr>
            <p:cNvPr id="16" name="Rectangular Callout 7">
              <a:extLst>
                <a:ext uri="{FF2B5EF4-FFF2-40B4-BE49-F238E27FC236}">
                  <a16:creationId xmlns:a16="http://schemas.microsoft.com/office/drawing/2014/main" id="{76C44F62-8CB4-34F2-AAB3-C651FAFC1473}"/>
                </a:ext>
              </a:extLst>
            </p:cNvPr>
            <p:cNvSpPr>
              <a:spLocks noChangeArrowheads="1"/>
            </p:cNvSpPr>
            <p:nvPr/>
          </p:nvSpPr>
          <p:spPr bwMode="auto">
            <a:xfrm>
              <a:off x="145769" y="3292475"/>
              <a:ext cx="3716339" cy="415925"/>
            </a:xfrm>
            <a:prstGeom prst="wedgeRectCallout">
              <a:avLst>
                <a:gd name="adj1" fmla="val 57917"/>
                <a:gd name="adj2" fmla="val -21999"/>
              </a:avLst>
            </a:prstGeom>
            <a:solidFill>
              <a:schemeClr val="accent6">
                <a:lumMod val="20000"/>
                <a:lumOff val="80000"/>
              </a:schemeClr>
            </a:solidFill>
            <a:ln w="12700">
              <a:solidFill>
                <a:srgbClr val="1F4D78"/>
              </a:solidFill>
              <a:miter lim="800000"/>
              <a:headEnd/>
              <a:tailEnd/>
            </a:ln>
          </p:spPr>
          <p:txBody>
            <a:bodyPr lIns="68580" tIns="34290" rIns="68580" bIns="34290" anchor="ctr"/>
            <a:lstStyle/>
            <a:p>
              <a:pPr defTabSz="342900" eaLnBrk="0" fontAlgn="base" hangingPunct="0">
                <a:spcBef>
                  <a:spcPct val="0"/>
                </a:spcBef>
                <a:spcAft>
                  <a:spcPct val="0"/>
                </a:spcAft>
                <a:defRPr/>
              </a:pPr>
              <a:r>
                <a:rPr lang="en-ZA" sz="900" dirty="0">
                  <a:solidFill>
                    <a:srgbClr val="C00000"/>
                  </a:solidFill>
                  <a:latin typeface="Arial" panose="020B0604020202020204" pitchFamily="34" charset="0"/>
                  <a:cs typeface="Arial" panose="020B0604020202020204" pitchFamily="34" charset="0"/>
                </a:rPr>
                <a:t>Draft Western Cape Land Use Planning Amendment Bill, 2023</a:t>
              </a:r>
              <a:endParaRPr lang="en-US" altLang="en-US" sz="900" dirty="0">
                <a:solidFill>
                  <a:srgbClr val="C00000"/>
                </a:solidFill>
                <a:latin typeface="Arial" panose="020B0604020202020204" pitchFamily="34" charset="0"/>
                <a:cs typeface="Arial" panose="020B0604020202020204" pitchFamily="34" charset="0"/>
              </a:endParaRPr>
            </a:p>
          </p:txBody>
        </p:sp>
        <p:sp>
          <p:nvSpPr>
            <p:cNvPr id="17" name="Rectangular Callout 13">
              <a:extLst>
                <a:ext uri="{FF2B5EF4-FFF2-40B4-BE49-F238E27FC236}">
                  <a16:creationId xmlns:a16="http://schemas.microsoft.com/office/drawing/2014/main" id="{13D4957E-9FB5-D1B9-BA3F-3F0E7F120632}"/>
                </a:ext>
              </a:extLst>
            </p:cNvPr>
            <p:cNvSpPr>
              <a:spLocks noChangeArrowheads="1"/>
            </p:cNvSpPr>
            <p:nvPr/>
          </p:nvSpPr>
          <p:spPr bwMode="auto">
            <a:xfrm>
              <a:off x="117474" y="2100263"/>
              <a:ext cx="3716337" cy="358775"/>
            </a:xfrm>
            <a:prstGeom prst="wedgeRectCallout">
              <a:avLst>
                <a:gd name="adj1" fmla="val 58383"/>
                <a:gd name="adj2" fmla="val 22815"/>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ZA" sz="900" dirty="0">
                  <a:solidFill>
                    <a:srgbClr val="C00000"/>
                  </a:solidFill>
                  <a:latin typeface="Arial" panose="020B0604020202020204" pitchFamily="34" charset="0"/>
                  <a:cs typeface="Arial" panose="020B0604020202020204" pitchFamily="34" charset="0"/>
                </a:rPr>
                <a:t>Draft National Forests Amendment Bill, 2016</a:t>
              </a:r>
              <a:endParaRPr lang="en-US" altLang="en-US" sz="900" dirty="0">
                <a:solidFill>
                  <a:srgbClr val="C00000"/>
                </a:solidFill>
                <a:latin typeface="Arial" panose="020B0604020202020204" pitchFamily="34" charset="0"/>
                <a:cs typeface="Arial" panose="020B0604020202020204" pitchFamily="34" charset="0"/>
              </a:endParaRPr>
            </a:p>
          </p:txBody>
        </p:sp>
        <p:sp>
          <p:nvSpPr>
            <p:cNvPr id="18" name="Rectangular Callout 16">
              <a:extLst>
                <a:ext uri="{FF2B5EF4-FFF2-40B4-BE49-F238E27FC236}">
                  <a16:creationId xmlns:a16="http://schemas.microsoft.com/office/drawing/2014/main" id="{E7D62F1A-829C-CBB3-64C4-B1AC8A582617}"/>
                </a:ext>
              </a:extLst>
            </p:cNvPr>
            <p:cNvSpPr>
              <a:spLocks noChangeArrowheads="1"/>
            </p:cNvSpPr>
            <p:nvPr/>
          </p:nvSpPr>
          <p:spPr bwMode="auto">
            <a:xfrm>
              <a:off x="4903561" y="3802648"/>
              <a:ext cx="3714697" cy="415955"/>
            </a:xfrm>
            <a:prstGeom prst="wedgeRectCallout">
              <a:avLst>
                <a:gd name="adj1" fmla="val -59852"/>
                <a:gd name="adj2" fmla="val -22704"/>
              </a:avLst>
            </a:prstGeom>
            <a:solidFill>
              <a:srgbClr val="FFD966"/>
            </a:solidFill>
            <a:ln w="12700">
              <a:solidFill>
                <a:srgbClr val="1F4D78"/>
              </a:solidFill>
              <a:miter lim="800000"/>
              <a:headEnd/>
              <a:tailEnd/>
            </a:ln>
          </p:spPr>
          <p:txBody>
            <a:bodyPr lIns="68580" tIns="34290" rIns="68580" bIns="34290" anchor="ctr"/>
            <a:lstStyle>
              <a:lvl1pPr marL="1069975" indent="-1069975"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r>
                <a:rPr lang="en-US" altLang="en-US" sz="900" dirty="0">
                  <a:solidFill>
                    <a:srgbClr val="C00000"/>
                  </a:solidFill>
                  <a:cs typeface="Calibri" panose="020F0502020204030204" pitchFamily="34" charset="0"/>
                </a:rPr>
                <a:t>Upstream Petroleum Resources Development Bill, 2021</a:t>
              </a:r>
              <a:endParaRPr lang="en-US" altLang="en-US" sz="900" dirty="0">
                <a:solidFill>
                  <a:srgbClr val="000000"/>
                </a:solidFill>
                <a:cs typeface="Calibri" panose="020F0502020204030204" pitchFamily="34" charset="0"/>
              </a:endParaRPr>
            </a:p>
          </p:txBody>
        </p:sp>
        <p:sp>
          <p:nvSpPr>
            <p:cNvPr id="19" name="Rectangular Callout 12">
              <a:extLst>
                <a:ext uri="{FF2B5EF4-FFF2-40B4-BE49-F238E27FC236}">
                  <a16:creationId xmlns:a16="http://schemas.microsoft.com/office/drawing/2014/main" id="{A66E76D1-3541-3C8E-8FDD-093E0779C53A}"/>
                </a:ext>
              </a:extLst>
            </p:cNvPr>
            <p:cNvSpPr>
              <a:spLocks noChangeArrowheads="1"/>
            </p:cNvSpPr>
            <p:nvPr/>
          </p:nvSpPr>
          <p:spPr bwMode="auto">
            <a:xfrm>
              <a:off x="155295" y="3906044"/>
              <a:ext cx="3706813" cy="369887"/>
            </a:xfrm>
            <a:prstGeom prst="wedgeRectCallout">
              <a:avLst>
                <a:gd name="adj1" fmla="val 58871"/>
                <a:gd name="adj2" fmla="val -20837"/>
              </a:avLst>
            </a:prstGeom>
            <a:solidFill>
              <a:schemeClr val="accent4">
                <a:lumMod val="60000"/>
                <a:lumOff val="40000"/>
              </a:schemeClr>
            </a:solidFill>
            <a:ln w="12700">
              <a:solidFill>
                <a:srgbClr val="1F4D78"/>
              </a:solidFill>
              <a:miter lim="800000"/>
              <a:headEnd/>
              <a:tailEnd/>
            </a:ln>
          </p:spPr>
          <p:txBody>
            <a:bodyPr lIns="68580" tIns="34290" rIns="68580" bIns="34290" anchor="ctr"/>
            <a:lstStyle/>
            <a:p>
              <a:pPr marL="1010841" indent="-1010841" defTabSz="342900" eaLnBrk="0" fontAlgn="base" hangingPunct="0">
                <a:spcBef>
                  <a:spcPct val="0"/>
                </a:spcBef>
                <a:spcAft>
                  <a:spcPct val="0"/>
                </a:spcAft>
                <a:defRPr/>
              </a:pPr>
              <a:r>
                <a:rPr lang="en-US" altLang="en-US" sz="900" dirty="0">
                  <a:solidFill>
                    <a:srgbClr val="C00000"/>
                  </a:solidFill>
                  <a:latin typeface="Arial" panose="020B0604020202020204" pitchFamily="34" charset="0"/>
                  <a:cs typeface="Arial" panose="020B0604020202020204" pitchFamily="34" charset="0"/>
                </a:rPr>
                <a:t>Draft National Environmental Administrative Penalties Amendment Bill, 2022 </a:t>
              </a:r>
              <a:endParaRPr lang="en-US" altLang="en-US" sz="900" dirty="0">
                <a:solidFill>
                  <a:prstClr val="black"/>
                </a:solidFill>
                <a:latin typeface="Arial" panose="020B0604020202020204" pitchFamily="34" charset="0"/>
                <a:cs typeface="Arial" panose="020B0604020202020204" pitchFamily="34" charset="0"/>
              </a:endParaRPr>
            </a:p>
          </p:txBody>
        </p:sp>
      </p:grpSp>
      <p:sp>
        <p:nvSpPr>
          <p:cNvPr id="27" name="TextBox 26">
            <a:extLst>
              <a:ext uri="{FF2B5EF4-FFF2-40B4-BE49-F238E27FC236}">
                <a16:creationId xmlns:a16="http://schemas.microsoft.com/office/drawing/2014/main" id="{EBB12F6B-D23C-C782-0446-9FA63A017739}"/>
              </a:ext>
            </a:extLst>
          </p:cNvPr>
          <p:cNvSpPr txBox="1"/>
          <p:nvPr/>
        </p:nvSpPr>
        <p:spPr>
          <a:xfrm>
            <a:off x="1829401" y="1025395"/>
            <a:ext cx="4608512" cy="369332"/>
          </a:xfrm>
          <a:prstGeom prst="rect">
            <a:avLst/>
          </a:prstGeom>
          <a:noFill/>
        </p:spPr>
        <p:txBody>
          <a:bodyPr wrap="square">
            <a:spAutoFit/>
          </a:bodyPr>
          <a:lstStyle/>
          <a:p>
            <a:pPr defTabSz="457200" eaLnBrk="0" fontAlgn="base" hangingPunct="0">
              <a:spcBef>
                <a:spcPct val="0"/>
              </a:spcBef>
              <a:spcAft>
                <a:spcPct val="0"/>
              </a:spcAft>
              <a:defRPr/>
            </a:pPr>
            <a:r>
              <a:rPr lang="en-ZA" altLang="en-US" dirty="0">
                <a:solidFill>
                  <a:prstClr val="black"/>
                </a:solidFill>
                <a:latin typeface="Arial" panose="020B0604020202020204" pitchFamily="34" charset="0"/>
                <a:cs typeface="Arial" panose="020B0604020202020204" pitchFamily="34" charset="0"/>
              </a:rPr>
              <a:t>Relevant draft legislation, include…</a:t>
            </a:r>
          </a:p>
        </p:txBody>
      </p:sp>
    </p:spTree>
    <p:custDataLst>
      <p:tags r:id="rId1"/>
    </p:custDataLst>
    <p:extLst>
      <p:ext uri="{BB962C8B-B14F-4D97-AF65-F5344CB8AC3E}">
        <p14:creationId xmlns:p14="http://schemas.microsoft.com/office/powerpoint/2010/main" val="1580165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(4)</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23</a:t>
            </a:fld>
            <a:endParaRPr lang="en-ZA" dirty="0"/>
          </a:p>
        </p:txBody>
      </p:sp>
      <p:sp>
        <p:nvSpPr>
          <p:cNvPr id="2" name="Subtitle 2">
            <a:extLst>
              <a:ext uri="{FF2B5EF4-FFF2-40B4-BE49-F238E27FC236}">
                <a16:creationId xmlns:a16="http://schemas.microsoft.com/office/drawing/2014/main" id="{E9F5EA8D-4AD6-4EAF-0DC8-4126107D1692}"/>
              </a:ext>
            </a:extLst>
          </p:cNvPr>
          <p:cNvSpPr txBox="1">
            <a:spLocks/>
          </p:cNvSpPr>
          <p:nvPr/>
        </p:nvSpPr>
        <p:spPr>
          <a:xfrm>
            <a:off x="1819276" y="1282700"/>
            <a:ext cx="8505825" cy="4708524"/>
          </a:xfrm>
          <a:prstGeom prst="rect">
            <a:avLst/>
          </a:prstGeom>
        </p:spPr>
        <p:txBody>
          <a:bodyPr>
            <a:normAutofit fontScale="77500" lnSpcReduction="2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en-ZA" sz="1900" dirty="0"/>
              <a:t>Strategic policies governing the environment management, including:</a:t>
            </a:r>
            <a:endParaRPr lang="en-ZA" dirty="0">
              <a:latin typeface="Calibri" pitchFamily="34" charset="0"/>
            </a:endParaRPr>
          </a:p>
          <a:p>
            <a:pPr lvl="1" indent="0">
              <a:buNone/>
              <a:defRPr/>
            </a:pPr>
            <a:r>
              <a:rPr lang="en-US" dirty="0">
                <a:latin typeface="Calibri" pitchFamily="34" charset="0"/>
              </a:rPr>
              <a:t>•</a:t>
            </a:r>
            <a:r>
              <a:rPr lang="en-US" dirty="0">
                <a:solidFill>
                  <a:srgbClr val="0070C0"/>
                </a:solidFill>
              </a:rPr>
              <a:t>White Paper on Environmental Management (1997)</a:t>
            </a:r>
          </a:p>
          <a:p>
            <a:pPr lvl="1" indent="0">
              <a:buNone/>
              <a:defRPr/>
            </a:pPr>
            <a:r>
              <a:rPr lang="en-US" dirty="0">
                <a:solidFill>
                  <a:srgbClr val="0070C0"/>
                </a:solidFill>
              </a:rPr>
              <a:t>•White Paper on Conservation and Sustainable Use of Biodiversity (1997)</a:t>
            </a:r>
          </a:p>
          <a:p>
            <a:pPr lvl="1" indent="0">
              <a:buNone/>
              <a:defRPr/>
            </a:pPr>
            <a:r>
              <a:rPr lang="en-US" dirty="0">
                <a:solidFill>
                  <a:schemeClr val="accent6">
                    <a:lumMod val="50000"/>
                  </a:schemeClr>
                </a:solidFill>
              </a:rPr>
              <a:t>•White Paper for Sustainable Coastal Development in South Africa (2000)</a:t>
            </a:r>
          </a:p>
          <a:p>
            <a:pPr lvl="1" indent="0">
              <a:buNone/>
              <a:defRPr/>
            </a:pPr>
            <a:r>
              <a:rPr lang="en-US" dirty="0">
                <a:solidFill>
                  <a:schemeClr val="accent6">
                    <a:lumMod val="50000"/>
                  </a:schemeClr>
                </a:solidFill>
              </a:rPr>
              <a:t>•White Paper on Integrated Pollution and Waste Management (2000)</a:t>
            </a:r>
          </a:p>
          <a:p>
            <a:pPr lvl="1" indent="0">
              <a:buNone/>
              <a:defRPr/>
            </a:pPr>
            <a:r>
              <a:rPr lang="en-US" dirty="0">
                <a:solidFill>
                  <a:schemeClr val="accent6">
                    <a:lumMod val="50000"/>
                  </a:schemeClr>
                </a:solidFill>
              </a:rPr>
              <a:t>•White Paper on Spatial Planning and Land Use Management (2001)</a:t>
            </a:r>
          </a:p>
          <a:p>
            <a:pPr lvl="1" indent="0">
              <a:buNone/>
              <a:defRPr/>
            </a:pPr>
            <a:r>
              <a:rPr lang="en-US" dirty="0">
                <a:solidFill>
                  <a:schemeClr val="accent6">
                    <a:lumMod val="50000"/>
                  </a:schemeClr>
                </a:solidFill>
              </a:rPr>
              <a:t>•National Framework Strategy for Sustainable Development (2009)</a:t>
            </a:r>
          </a:p>
          <a:p>
            <a:pPr lvl="1" indent="0">
              <a:buNone/>
              <a:defRPr/>
            </a:pPr>
            <a:r>
              <a:rPr lang="en-US" dirty="0">
                <a:solidFill>
                  <a:schemeClr val="accent6">
                    <a:lumMod val="50000"/>
                  </a:schemeClr>
                </a:solidFill>
              </a:rPr>
              <a:t>•National Strategy for Sustainable Development (2011)</a:t>
            </a:r>
          </a:p>
          <a:p>
            <a:pPr lvl="1" indent="0">
              <a:buNone/>
              <a:defRPr/>
            </a:pPr>
            <a:r>
              <a:rPr lang="en-US" dirty="0">
                <a:solidFill>
                  <a:schemeClr val="accent6">
                    <a:lumMod val="50000"/>
                  </a:schemeClr>
                </a:solidFill>
              </a:rPr>
              <a:t>•National Waste Management Strategy (2011)</a:t>
            </a:r>
          </a:p>
          <a:p>
            <a:pPr lvl="1" indent="0">
              <a:buNone/>
              <a:defRPr/>
            </a:pPr>
            <a:r>
              <a:rPr lang="en-US" dirty="0">
                <a:solidFill>
                  <a:schemeClr val="accent6">
                    <a:lumMod val="50000"/>
                  </a:schemeClr>
                </a:solidFill>
              </a:rPr>
              <a:t>•National Climate Change Response White Paper (2011)</a:t>
            </a:r>
          </a:p>
          <a:p>
            <a:pPr lvl="1" indent="0">
              <a:buNone/>
              <a:defRPr/>
            </a:pPr>
            <a:r>
              <a:rPr lang="en-US" dirty="0">
                <a:solidFill>
                  <a:schemeClr val="accent6">
                    <a:lumMod val="50000"/>
                  </a:schemeClr>
                </a:solidFill>
              </a:rPr>
              <a:t>•National Development Plan 2030 (2012)</a:t>
            </a:r>
          </a:p>
          <a:p>
            <a:pPr lvl="1" indent="0">
              <a:buNone/>
              <a:defRPr/>
            </a:pPr>
            <a:r>
              <a:rPr lang="en-US" dirty="0">
                <a:solidFill>
                  <a:schemeClr val="accent6">
                    <a:lumMod val="50000"/>
                  </a:schemeClr>
                </a:solidFill>
              </a:rPr>
              <a:t>•White Paper on the National Environmental Management of the Ocean Policy (2013)</a:t>
            </a:r>
          </a:p>
          <a:p>
            <a:pPr lvl="1" indent="0">
              <a:buNone/>
              <a:defRPr/>
            </a:pPr>
            <a:r>
              <a:rPr lang="en-US" dirty="0">
                <a:solidFill>
                  <a:schemeClr val="accent6">
                    <a:lumMod val="50000"/>
                  </a:schemeClr>
                </a:solidFill>
              </a:rPr>
              <a:t>•Environmental Impact Assessment Management Strategy for South Africa (2014)</a:t>
            </a:r>
          </a:p>
          <a:p>
            <a:pPr lvl="1" indent="0">
              <a:buNone/>
              <a:defRPr/>
            </a:pPr>
            <a:r>
              <a:rPr lang="en-US" dirty="0">
                <a:solidFill>
                  <a:schemeClr val="accent6">
                    <a:lumMod val="50000"/>
                  </a:schemeClr>
                </a:solidFill>
              </a:rPr>
              <a:t>•</a:t>
            </a:r>
            <a:r>
              <a:rPr lang="en-US" sz="1500" dirty="0">
                <a:solidFill>
                  <a:schemeClr val="accent6">
                    <a:lumMod val="50000"/>
                  </a:schemeClr>
                </a:solidFill>
              </a:rPr>
              <a:t>Provincial Spatial Development Framework (PSDF) (2014)</a:t>
            </a:r>
          </a:p>
          <a:p>
            <a:pPr lvl="1" indent="0">
              <a:buNone/>
              <a:defRPr/>
            </a:pPr>
            <a:r>
              <a:rPr lang="en-US" sz="1500" dirty="0">
                <a:solidFill>
                  <a:schemeClr val="accent6">
                    <a:lumMod val="50000"/>
                  </a:schemeClr>
                </a:solidFill>
              </a:rPr>
              <a:t>•Integrated Urban Development Framework (2016)</a:t>
            </a:r>
          </a:p>
          <a:p>
            <a:pPr lvl="1" indent="0">
              <a:buNone/>
              <a:defRPr/>
            </a:pPr>
            <a:r>
              <a:rPr lang="en-US" dirty="0">
                <a:solidFill>
                  <a:schemeClr val="accent6">
                    <a:lumMod val="50000"/>
                  </a:schemeClr>
                </a:solidFill>
              </a:rPr>
              <a:t>•</a:t>
            </a:r>
            <a:r>
              <a:rPr lang="en-US" sz="1500" dirty="0">
                <a:solidFill>
                  <a:schemeClr val="accent6">
                    <a:lumMod val="50000"/>
                  </a:schemeClr>
                </a:solidFill>
              </a:rPr>
              <a:t>National Biodiversity Strategy and Action Plan 2015 – 2025 (2016)</a:t>
            </a:r>
          </a:p>
          <a:p>
            <a:pPr lvl="1" indent="0">
              <a:buNone/>
              <a:defRPr/>
            </a:pPr>
            <a:r>
              <a:rPr lang="en-US" sz="1500" dirty="0">
                <a:solidFill>
                  <a:schemeClr val="accent6">
                    <a:lumMod val="50000"/>
                  </a:schemeClr>
                </a:solidFill>
              </a:rPr>
              <a:t>•</a:t>
            </a:r>
            <a:r>
              <a:rPr lang="en-ZA" sz="1500" dirty="0">
                <a:solidFill>
                  <a:schemeClr val="accent6">
                    <a:lumMod val="50000"/>
                  </a:schemeClr>
                </a:solidFill>
              </a:rPr>
              <a:t>National Protected Area Expansion Strategy for South Africa (2016)</a:t>
            </a:r>
            <a:endParaRPr lang="en-US" sz="1500" dirty="0">
              <a:solidFill>
                <a:schemeClr val="accent6">
                  <a:lumMod val="50000"/>
                </a:schemeClr>
              </a:solidFill>
            </a:endParaRPr>
          </a:p>
          <a:p>
            <a:pPr lvl="1" indent="0">
              <a:buNone/>
              <a:defRPr/>
            </a:pPr>
            <a:r>
              <a:rPr lang="en-US" sz="1500" dirty="0">
                <a:solidFill>
                  <a:schemeClr val="accent6">
                    <a:lumMod val="50000"/>
                  </a:schemeClr>
                </a:solidFill>
              </a:rPr>
              <a:t>•</a:t>
            </a:r>
            <a:r>
              <a:rPr lang="en-ZA" sz="1500" dirty="0">
                <a:solidFill>
                  <a:schemeClr val="accent6">
                    <a:lumMod val="50000"/>
                  </a:schemeClr>
                </a:solidFill>
              </a:rPr>
              <a:t>The 2017 National Framework for Air Quality Management in the Republic of South Africa (2017)</a:t>
            </a:r>
          </a:p>
          <a:p>
            <a:pPr lvl="1" indent="0">
              <a:buNone/>
              <a:defRPr/>
            </a:pPr>
            <a:r>
              <a:rPr lang="en-US" sz="1500" dirty="0">
                <a:solidFill>
                  <a:schemeClr val="accent6">
                    <a:lumMod val="50000"/>
                  </a:schemeClr>
                </a:solidFill>
              </a:rPr>
              <a:t>•</a:t>
            </a:r>
            <a:r>
              <a:rPr lang="en-ZA" sz="1500" dirty="0">
                <a:solidFill>
                  <a:schemeClr val="accent6">
                    <a:lumMod val="50000"/>
                  </a:schemeClr>
                </a:solidFill>
              </a:rPr>
              <a:t>Strategy to Address Air Pollution in Dense Low- Income Settlements (2018)</a:t>
            </a:r>
            <a:endParaRPr lang="en-US" sz="1500" dirty="0">
              <a:solidFill>
                <a:schemeClr val="accent6">
                  <a:lumMod val="50000"/>
                </a:schemeClr>
              </a:solidFill>
            </a:endParaRPr>
          </a:p>
          <a:p>
            <a:pPr lvl="1" indent="0">
              <a:buNone/>
              <a:defRPr/>
            </a:pPr>
            <a:r>
              <a:rPr lang="en-US" sz="1500" dirty="0">
                <a:solidFill>
                  <a:schemeClr val="accent6">
                    <a:lumMod val="50000"/>
                  </a:schemeClr>
                </a:solidFill>
              </a:rPr>
              <a:t>•South African Strategy for the Biosphere Reserve </a:t>
            </a:r>
            <a:r>
              <a:rPr lang="en-US" sz="1500" dirty="0" err="1">
                <a:solidFill>
                  <a:schemeClr val="accent6">
                    <a:lumMod val="50000"/>
                  </a:schemeClr>
                </a:solidFill>
              </a:rPr>
              <a:t>Programme</a:t>
            </a:r>
            <a:r>
              <a:rPr lang="en-US" sz="1500" dirty="0">
                <a:solidFill>
                  <a:schemeClr val="accent6">
                    <a:lumMod val="50000"/>
                  </a:schemeClr>
                </a:solidFill>
              </a:rPr>
              <a:t> (2016 – 2020)</a:t>
            </a:r>
            <a:endParaRPr lang="en-ZA" sz="1500" dirty="0">
              <a:solidFill>
                <a:schemeClr val="accent6">
                  <a:lumMod val="50000"/>
                </a:schemeClr>
              </a:solidFill>
            </a:endParaRPr>
          </a:p>
          <a:p>
            <a:pPr lvl="1" indent="0">
              <a:buNone/>
              <a:defRPr/>
            </a:pPr>
            <a:r>
              <a:rPr lang="en-US" sz="1500" dirty="0">
                <a:solidFill>
                  <a:schemeClr val="accent6">
                    <a:lumMod val="50000"/>
                  </a:schemeClr>
                </a:solidFill>
              </a:rPr>
              <a:t>•United Nations: Sustainable Development Goals 2015 </a:t>
            </a:r>
          </a:p>
          <a:p>
            <a:pPr marL="180975" lvl="1" indent="0" fontAlgn="base">
              <a:spcAft>
                <a:spcPct val="0"/>
              </a:spcAft>
              <a:buClr>
                <a:srgbClr val="F89728">
                  <a:lumMod val="75000"/>
                </a:srgbClr>
              </a:buClr>
              <a:buNone/>
              <a:defRPr/>
            </a:pPr>
            <a:r>
              <a:rPr lang="en-US" sz="1500" dirty="0">
                <a:solidFill>
                  <a:srgbClr val="F89728">
                    <a:lumMod val="50000"/>
                  </a:srgbClr>
                </a:solidFill>
              </a:rPr>
              <a:t>•Integrated Resource Pan 2019</a:t>
            </a:r>
          </a:p>
          <a:p>
            <a:pPr marL="180975" lvl="1" indent="0" fontAlgn="base">
              <a:spcAft>
                <a:spcPct val="0"/>
              </a:spcAft>
              <a:buClr>
                <a:srgbClr val="F89728">
                  <a:lumMod val="75000"/>
                </a:srgbClr>
              </a:buClr>
              <a:buNone/>
              <a:defRPr/>
            </a:pPr>
            <a:r>
              <a:rPr lang="en-US" sz="1500" dirty="0">
                <a:solidFill>
                  <a:srgbClr val="F89728">
                    <a:lumMod val="50000"/>
                  </a:srgbClr>
                </a:solidFill>
              </a:rPr>
              <a:t>•National Climate Change Adaptation Strategy 2019</a:t>
            </a:r>
            <a:endParaRPr lang="en-US" sz="1500" dirty="0">
              <a:solidFill>
                <a:schemeClr val="accent6">
                  <a:lumMod val="50000"/>
                </a:schemeClr>
              </a:solidFill>
            </a:endParaRPr>
          </a:p>
          <a:p>
            <a:pPr lvl="1" indent="0">
              <a:buClr>
                <a:schemeClr val="accent6">
                  <a:lumMod val="75000"/>
                </a:schemeClr>
              </a:buClr>
              <a:buNone/>
              <a:defRPr/>
            </a:pPr>
            <a:r>
              <a:rPr lang="en-US" sz="1500" dirty="0">
                <a:solidFill>
                  <a:schemeClr val="accent6">
                    <a:lumMod val="50000"/>
                  </a:schemeClr>
                </a:solidFill>
              </a:rPr>
              <a:t>•National Biodiversity Framework 2019-2024</a:t>
            </a:r>
          </a:p>
          <a:p>
            <a:pPr lvl="1" indent="0">
              <a:buClr>
                <a:schemeClr val="accent6">
                  <a:lumMod val="75000"/>
                </a:schemeClr>
              </a:buClr>
              <a:buNone/>
              <a:defRPr/>
            </a:pPr>
            <a:endParaRPr lang="en-US" sz="1500" dirty="0">
              <a:solidFill>
                <a:schemeClr val="accent6">
                  <a:lumMod val="50000"/>
                </a:schemeClr>
              </a:solidFill>
            </a:endParaRPr>
          </a:p>
          <a:p>
            <a:pPr lvl="1" indent="0">
              <a:buClr>
                <a:schemeClr val="accent6">
                  <a:lumMod val="75000"/>
                </a:schemeClr>
              </a:buClr>
              <a:buNone/>
              <a:defRPr/>
            </a:pPr>
            <a:endParaRPr lang="en-US" sz="1500" dirty="0">
              <a:solidFill>
                <a:schemeClr val="accent6">
                  <a:lumMod val="50000"/>
                </a:schemeClr>
              </a:solidFill>
            </a:endParaRPr>
          </a:p>
          <a:p>
            <a:pPr lvl="1" indent="0">
              <a:buNone/>
              <a:defRPr/>
            </a:pPr>
            <a:endParaRPr lang="en-ZA" sz="1200" dirty="0">
              <a:latin typeface="Calibri" pitchFamily="34" charset="0"/>
            </a:endParaRPr>
          </a:p>
        </p:txBody>
      </p:sp>
      <p:sp>
        <p:nvSpPr>
          <p:cNvPr id="3" name="TextBox 2">
            <a:extLst>
              <a:ext uri="{FF2B5EF4-FFF2-40B4-BE49-F238E27FC236}">
                <a16:creationId xmlns:a16="http://schemas.microsoft.com/office/drawing/2014/main" id="{A9C7A472-3751-B9FB-BC94-C6FF9217966C}"/>
              </a:ext>
            </a:extLst>
          </p:cNvPr>
          <p:cNvSpPr txBox="1"/>
          <p:nvPr/>
        </p:nvSpPr>
        <p:spPr>
          <a:xfrm>
            <a:off x="9521826" y="1122364"/>
            <a:ext cx="1046163" cy="4708525"/>
          </a:xfrm>
          <a:prstGeom prst="rect">
            <a:avLst/>
          </a:prstGeom>
          <a:noFill/>
        </p:spPr>
        <p:txBody>
          <a:bodyPr>
            <a:spAutoFit/>
          </a:bodyPr>
          <a:lstStyle/>
          <a:p>
            <a:pPr defTabSz="457200" eaLnBrk="0" fontAlgn="base" hangingPunct="0">
              <a:spcBef>
                <a:spcPct val="0"/>
              </a:spcBef>
              <a:spcAft>
                <a:spcPct val="0"/>
              </a:spcAft>
              <a:defRPr/>
            </a:pPr>
            <a:r>
              <a:rPr lang="en-ZA" sz="30000" dirty="0">
                <a:solidFill>
                  <a:srgbClr val="F89728">
                    <a:lumMod val="60000"/>
                    <a:lumOff val="40000"/>
                  </a:srgbClr>
                </a:solidFill>
                <a:latin typeface="Baskerville Old Face" panose="02020602080505020303" pitchFamily="18" charset="0"/>
                <a:cs typeface="Arial" panose="020B0604020202020204" pitchFamily="34" charset="0"/>
              </a:rPr>
              <a:t>}</a:t>
            </a:r>
          </a:p>
        </p:txBody>
      </p:sp>
      <p:sp>
        <p:nvSpPr>
          <p:cNvPr id="4" name="TextBox 3">
            <a:extLst>
              <a:ext uri="{FF2B5EF4-FFF2-40B4-BE49-F238E27FC236}">
                <a16:creationId xmlns:a16="http://schemas.microsoft.com/office/drawing/2014/main" id="{1DCBE3BB-E32F-733D-BCAE-5C66C53A388B}"/>
              </a:ext>
            </a:extLst>
          </p:cNvPr>
          <p:cNvSpPr txBox="1"/>
          <p:nvPr/>
        </p:nvSpPr>
        <p:spPr>
          <a:xfrm>
            <a:off x="10238086" y="2813050"/>
            <a:ext cx="461665" cy="1485900"/>
          </a:xfrm>
          <a:prstGeom prst="rect">
            <a:avLst/>
          </a:prstGeom>
          <a:noFill/>
        </p:spPr>
        <p:txBody>
          <a:bodyPr vert="vert">
            <a:spAutoFit/>
          </a:bodyPr>
          <a:lstStyle/>
          <a:p>
            <a:pPr defTabSz="457200" eaLnBrk="0" fontAlgn="base" hangingPunct="0">
              <a:spcBef>
                <a:spcPct val="0"/>
              </a:spcBef>
              <a:spcAft>
                <a:spcPct val="0"/>
              </a:spcAft>
              <a:defRPr/>
            </a:pPr>
            <a:r>
              <a:rPr lang="en-ZA" dirty="0">
                <a:solidFill>
                  <a:srgbClr val="F89728">
                    <a:lumMod val="75000"/>
                  </a:srgbClr>
                </a:solidFill>
                <a:latin typeface="Arial" panose="020B0604020202020204" pitchFamily="34" charset="0"/>
                <a:cs typeface="Arial" panose="020B0604020202020204" pitchFamily="34" charset="0"/>
              </a:rPr>
              <a:t>Since    2000</a:t>
            </a:r>
          </a:p>
        </p:txBody>
      </p:sp>
    </p:spTree>
    <p:custDataLst>
      <p:tags r:id="rId1"/>
    </p:custDataLst>
    <p:extLst>
      <p:ext uri="{BB962C8B-B14F-4D97-AF65-F5344CB8AC3E}">
        <p14:creationId xmlns:p14="http://schemas.microsoft.com/office/powerpoint/2010/main" val="716286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(5)</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24</a:t>
            </a:fld>
            <a:endParaRPr lang="en-ZA" dirty="0"/>
          </a:p>
        </p:txBody>
      </p:sp>
      <p:sp>
        <p:nvSpPr>
          <p:cNvPr id="4" name="Subtitle 2">
            <a:extLst>
              <a:ext uri="{FF2B5EF4-FFF2-40B4-BE49-F238E27FC236}">
                <a16:creationId xmlns:a16="http://schemas.microsoft.com/office/drawing/2014/main" id="{1C3E49D1-A968-506C-8705-470E60B32F80}"/>
              </a:ext>
            </a:extLst>
          </p:cNvPr>
          <p:cNvSpPr txBox="1">
            <a:spLocks/>
          </p:cNvSpPr>
          <p:nvPr/>
        </p:nvSpPr>
        <p:spPr>
          <a:xfrm>
            <a:off x="753035" y="1296989"/>
            <a:ext cx="11103605" cy="4503737"/>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0"/>
              </a:spcBef>
              <a:spcAft>
                <a:spcPts val="300"/>
              </a:spcAft>
              <a:defRPr/>
            </a:pPr>
            <a:r>
              <a:rPr lang="en-US" b="0"/>
              <a:t>There is a Provincial Commissioner for the Environment</a:t>
            </a:r>
            <a:r>
              <a:rPr lang="en-ZA" b="0"/>
              <a:t>…</a:t>
            </a:r>
            <a:r>
              <a:rPr lang="en-US" b="0"/>
              <a:t>This function is currently catered for in:</a:t>
            </a:r>
            <a:endParaRPr lang="en-US"/>
          </a:p>
          <a:p>
            <a:pPr marL="214313" indent="-214313">
              <a:lnSpc>
                <a:spcPct val="120000"/>
              </a:lnSpc>
              <a:spcBef>
                <a:spcPts val="0"/>
              </a:spcBef>
              <a:spcAft>
                <a:spcPts val="300"/>
              </a:spcAft>
              <a:buFont typeface="Arial" pitchFamily="34" charset="0"/>
              <a:buChar char="•"/>
              <a:defRPr/>
            </a:pPr>
            <a:r>
              <a:rPr lang="en-ZA"/>
              <a:t>National Environmental Management Act, 1998 –</a:t>
            </a:r>
            <a:r>
              <a:rPr lang="en-ZA" b="0"/>
              <a:t> </a:t>
            </a:r>
          </a:p>
          <a:p>
            <a:pPr marL="395288" lvl="1" indent="-214313">
              <a:lnSpc>
                <a:spcPct val="120000"/>
              </a:lnSpc>
              <a:spcBef>
                <a:spcPts val="0"/>
              </a:spcBef>
              <a:spcAft>
                <a:spcPts val="300"/>
              </a:spcAft>
              <a:defRPr/>
            </a:pPr>
            <a:r>
              <a:rPr lang="en-ZA"/>
              <a:t>Provides for the </a:t>
            </a:r>
            <a:r>
              <a:rPr lang="en-US"/>
              <a:t>establishment of fora or advisory committees</a:t>
            </a:r>
          </a:p>
          <a:p>
            <a:pPr marL="214313" indent="-214313">
              <a:lnSpc>
                <a:spcPct val="120000"/>
              </a:lnSpc>
              <a:spcBef>
                <a:spcPts val="0"/>
              </a:spcBef>
              <a:spcAft>
                <a:spcPts val="300"/>
              </a:spcAft>
              <a:buFont typeface="Arial" pitchFamily="34" charset="0"/>
              <a:buChar char="•"/>
              <a:defRPr/>
            </a:pPr>
            <a:r>
              <a:rPr lang="en-US"/>
              <a:t>National Environmental Management: Waste Act, 2008 – </a:t>
            </a:r>
          </a:p>
          <a:p>
            <a:pPr marL="395288" lvl="1" indent="-214313">
              <a:lnSpc>
                <a:spcPct val="120000"/>
              </a:lnSpc>
              <a:spcBef>
                <a:spcPts val="0"/>
              </a:spcBef>
              <a:spcAft>
                <a:spcPts val="300"/>
              </a:spcAft>
              <a:defRPr/>
            </a:pPr>
            <a:r>
              <a:rPr lang="en-US"/>
              <a:t>Provides for the appointment of a Provincial/National Waste Management Officer to </a:t>
            </a:r>
            <a:r>
              <a:rPr lang="en-US" u="sng"/>
              <a:t>coordinate waste management matters</a:t>
            </a:r>
            <a:r>
              <a:rPr lang="en-US"/>
              <a:t>.  </a:t>
            </a:r>
          </a:p>
          <a:p>
            <a:pPr marL="395288" lvl="1" indent="-214313">
              <a:lnSpc>
                <a:spcPct val="120000"/>
              </a:lnSpc>
              <a:spcBef>
                <a:spcPts val="0"/>
              </a:spcBef>
              <a:spcAft>
                <a:spcPts val="300"/>
              </a:spcAft>
              <a:defRPr/>
            </a:pPr>
            <a:r>
              <a:rPr lang="en-US"/>
              <a:t>The Act requires the development of Provincial Norms and Standards. The Act also provides for the establishment of a Waste Management Bureau.</a:t>
            </a:r>
          </a:p>
          <a:p>
            <a:pPr marL="214313" indent="-214313">
              <a:lnSpc>
                <a:spcPct val="120000"/>
              </a:lnSpc>
              <a:spcBef>
                <a:spcPts val="0"/>
              </a:spcBef>
              <a:spcAft>
                <a:spcPts val="300"/>
              </a:spcAft>
              <a:buFont typeface="Arial" pitchFamily="34" charset="0"/>
              <a:buChar char="•"/>
              <a:defRPr/>
            </a:pPr>
            <a:r>
              <a:rPr lang="en-US"/>
              <a:t>National Environmental Management: Air Quality, 2004 – </a:t>
            </a:r>
          </a:p>
          <a:p>
            <a:pPr marL="395288" lvl="1" indent="-214313">
              <a:lnSpc>
                <a:spcPct val="120000"/>
              </a:lnSpc>
              <a:spcBef>
                <a:spcPts val="0"/>
              </a:spcBef>
              <a:spcAft>
                <a:spcPts val="300"/>
              </a:spcAft>
              <a:defRPr/>
            </a:pPr>
            <a:r>
              <a:rPr lang="en-US"/>
              <a:t>Provides for the appointment of Provincial/National Air Quality Officer to </a:t>
            </a:r>
            <a:r>
              <a:rPr lang="en-US" u="sng"/>
              <a:t>coordinate air quality management matters</a:t>
            </a:r>
            <a:r>
              <a:rPr lang="en-US"/>
              <a:t>.  </a:t>
            </a:r>
          </a:p>
          <a:p>
            <a:pPr marL="395288" lvl="1" indent="-214313">
              <a:lnSpc>
                <a:spcPct val="120000"/>
              </a:lnSpc>
              <a:spcBef>
                <a:spcPts val="0"/>
              </a:spcBef>
              <a:spcAft>
                <a:spcPts val="300"/>
              </a:spcAft>
              <a:defRPr/>
            </a:pPr>
            <a:r>
              <a:rPr lang="en-US"/>
              <a:t>The Act also makes provision for the establishment of a National Air Quality Advisory Committee </a:t>
            </a:r>
            <a:r>
              <a:rPr lang="en-ZA"/>
              <a:t>to advise the Minister on any air quality related matters.</a:t>
            </a:r>
          </a:p>
          <a:p>
            <a:pPr marL="214313" indent="-214313">
              <a:lnSpc>
                <a:spcPct val="120000"/>
              </a:lnSpc>
              <a:spcBef>
                <a:spcPts val="0"/>
              </a:spcBef>
              <a:spcAft>
                <a:spcPts val="300"/>
              </a:spcAft>
              <a:buFont typeface="Arial" pitchFamily="34" charset="0"/>
              <a:buChar char="•"/>
              <a:defRPr/>
            </a:pPr>
            <a:r>
              <a:rPr lang="en-US"/>
              <a:t>National Environmental Management: Integrated Coastal Management Act, 2008 –</a:t>
            </a:r>
          </a:p>
          <a:p>
            <a:pPr marL="395288" lvl="1" indent="-214313">
              <a:lnSpc>
                <a:spcPct val="120000"/>
              </a:lnSpc>
              <a:spcBef>
                <a:spcPts val="0"/>
              </a:spcBef>
              <a:spcAft>
                <a:spcPts val="300"/>
              </a:spcAft>
              <a:defRPr/>
            </a:pPr>
            <a:r>
              <a:rPr lang="en-US"/>
              <a:t>Provides for the appointment of national and provincial Coastal Management Committees </a:t>
            </a:r>
            <a:r>
              <a:rPr lang="en-US" u="sng"/>
              <a:t>to promote integrated coastal management and effective co-operative governance</a:t>
            </a:r>
            <a:r>
              <a:rPr lang="en-US"/>
              <a:t>.</a:t>
            </a:r>
            <a:endParaRPr lang="en-ZA" dirty="0"/>
          </a:p>
        </p:txBody>
      </p:sp>
    </p:spTree>
    <p:custDataLst>
      <p:tags r:id="rId1"/>
    </p:custDataLst>
    <p:extLst>
      <p:ext uri="{BB962C8B-B14F-4D97-AF65-F5344CB8AC3E}">
        <p14:creationId xmlns:p14="http://schemas.microsoft.com/office/powerpoint/2010/main" val="949673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(6)</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25</a:t>
            </a:fld>
            <a:endParaRPr lang="en-ZA" dirty="0"/>
          </a:p>
        </p:txBody>
      </p:sp>
      <p:sp>
        <p:nvSpPr>
          <p:cNvPr id="2" name="Subtitle 2">
            <a:extLst>
              <a:ext uri="{FF2B5EF4-FFF2-40B4-BE49-F238E27FC236}">
                <a16:creationId xmlns:a16="http://schemas.microsoft.com/office/drawing/2014/main" id="{0FFC306E-BA67-513C-DFB0-D56D20154DD2}"/>
              </a:ext>
            </a:extLst>
          </p:cNvPr>
          <p:cNvSpPr txBox="1">
            <a:spLocks/>
          </p:cNvSpPr>
          <p:nvPr/>
        </p:nvSpPr>
        <p:spPr>
          <a:xfrm>
            <a:off x="1819275" y="1228726"/>
            <a:ext cx="8667750" cy="4657725"/>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14313" indent="-214313">
              <a:spcBef>
                <a:spcPts val="0"/>
              </a:spcBef>
              <a:spcAft>
                <a:spcPts val="750"/>
              </a:spcAft>
              <a:buFont typeface="Arial" pitchFamily="34" charset="0"/>
              <a:buChar char="•"/>
              <a:defRPr/>
            </a:pPr>
            <a:r>
              <a:rPr lang="en-US" dirty="0"/>
              <a:t>National Environmental Management: Biodiversity Act, 2004 – </a:t>
            </a:r>
          </a:p>
          <a:p>
            <a:pPr marL="395288" lvl="1" indent="-214313">
              <a:spcBef>
                <a:spcPts val="0"/>
              </a:spcBef>
              <a:spcAft>
                <a:spcPts val="750"/>
              </a:spcAft>
              <a:defRPr/>
            </a:pPr>
            <a:r>
              <a:rPr lang="en-US" dirty="0"/>
              <a:t>Provides for the appointment of the South African Biodiversity Institute (SANBI) to</a:t>
            </a:r>
          </a:p>
          <a:p>
            <a:pPr marL="469106" lvl="1" indent="-204788">
              <a:spcBef>
                <a:spcPts val="0"/>
              </a:spcBef>
              <a:spcAft>
                <a:spcPts val="750"/>
              </a:spcAft>
              <a:buFont typeface="Courier New" panose="02070309020205020404" pitchFamily="49" charset="0"/>
              <a:buChar char="o"/>
              <a:defRPr/>
            </a:pPr>
            <a:r>
              <a:rPr lang="en-US" dirty="0"/>
              <a:t>monitor and report on biodiversity matters, the conservation status of all listed threatened or protected species and listed ecosystems and the status of all listed invasive species, the impacts of all categories of genetically modified organisms; </a:t>
            </a:r>
          </a:p>
          <a:p>
            <a:pPr marL="469106" lvl="1" indent="-204788">
              <a:spcBef>
                <a:spcPts val="0"/>
              </a:spcBef>
              <a:spcAft>
                <a:spcPts val="750"/>
              </a:spcAft>
              <a:buFont typeface="Courier New" panose="02070309020205020404" pitchFamily="49" charset="0"/>
              <a:buChar char="o"/>
              <a:defRPr/>
            </a:pPr>
            <a:r>
              <a:rPr lang="en-US" dirty="0"/>
              <a:t>act as an advisory and consultative body on matters relating to biodiversity and national botanical gardens </a:t>
            </a:r>
          </a:p>
          <a:p>
            <a:pPr marL="240506" indent="-285750">
              <a:spcBef>
                <a:spcPts val="0"/>
              </a:spcBef>
              <a:spcAft>
                <a:spcPts val="750"/>
              </a:spcAft>
              <a:buFont typeface="Arial" pitchFamily="34" charset="0"/>
              <a:buChar char="•"/>
              <a:defRPr/>
            </a:pPr>
            <a:r>
              <a:rPr lang="en-US" dirty="0"/>
              <a:t>National Environmental Management: Protected Areas Act, 2003 –</a:t>
            </a:r>
          </a:p>
          <a:p>
            <a:pPr marL="395288" lvl="2" indent="-217488">
              <a:spcBef>
                <a:spcPts val="0"/>
              </a:spcBef>
              <a:spcAft>
                <a:spcPts val="750"/>
              </a:spcAft>
              <a:defRPr/>
            </a:pPr>
            <a:r>
              <a:rPr lang="en-US" dirty="0"/>
              <a:t>Provides for the assignment of the management of a national park/provincial nature reserves to management authorities (e.g. SANParks and CapeNature) and assigning the management of a marine protected area to a national organ of state.</a:t>
            </a:r>
          </a:p>
          <a:p>
            <a:pPr marL="350044" lvl="1" indent="-214313">
              <a:spcBef>
                <a:spcPts val="0"/>
              </a:spcBef>
              <a:spcAft>
                <a:spcPts val="750"/>
              </a:spcAft>
              <a:defRPr/>
            </a:pPr>
            <a:r>
              <a:rPr lang="en-US" b="1" dirty="0"/>
              <a:t>National Water Act, 1998 </a:t>
            </a:r>
            <a:r>
              <a:rPr lang="en-US" dirty="0"/>
              <a:t>– </a:t>
            </a:r>
          </a:p>
          <a:p>
            <a:pPr marL="421481" lvl="1" indent="-285750">
              <a:spcBef>
                <a:spcPts val="0"/>
              </a:spcBef>
              <a:spcAft>
                <a:spcPts val="750"/>
              </a:spcAft>
              <a:defRPr/>
            </a:pPr>
            <a:r>
              <a:rPr lang="en-US" dirty="0"/>
              <a:t>Provides for the establishment of Water Catchment Management Agencies, Water User Associations and a Water Tribunal </a:t>
            </a:r>
          </a:p>
          <a:p>
            <a:pPr marL="350044" lvl="1" indent="-214313">
              <a:spcBef>
                <a:spcPts val="0"/>
              </a:spcBef>
              <a:spcAft>
                <a:spcPts val="750"/>
              </a:spcAft>
              <a:defRPr/>
            </a:pPr>
            <a:r>
              <a:rPr lang="en-US" b="1" dirty="0"/>
              <a:t>Spatial Planning and Land Use Management Act, 2013 – </a:t>
            </a:r>
          </a:p>
          <a:p>
            <a:pPr marL="421481" lvl="1" indent="-285750">
              <a:spcBef>
                <a:spcPts val="0"/>
              </a:spcBef>
              <a:spcAft>
                <a:spcPts val="750"/>
              </a:spcAft>
              <a:defRPr/>
            </a:pPr>
            <a:r>
              <a:rPr lang="en-US" dirty="0"/>
              <a:t>Provides for the establishment of Municipal Tribunals</a:t>
            </a:r>
          </a:p>
          <a:p>
            <a:pPr marL="421481" lvl="1" indent="-285750">
              <a:spcBef>
                <a:spcPts val="0"/>
              </a:spcBef>
              <a:spcAft>
                <a:spcPts val="750"/>
              </a:spcAft>
              <a:defRPr/>
            </a:pPr>
            <a:endParaRPr lang="en-US" dirty="0"/>
          </a:p>
        </p:txBody>
      </p:sp>
      <p:sp>
        <p:nvSpPr>
          <p:cNvPr id="3" name="Footer Placeholder 10">
            <a:extLst>
              <a:ext uri="{FF2B5EF4-FFF2-40B4-BE49-F238E27FC236}">
                <a16:creationId xmlns:a16="http://schemas.microsoft.com/office/drawing/2014/main" id="{80607E7F-74BF-3E86-DC02-5C44561EB8E6}"/>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065510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26</a:t>
            </a:fld>
            <a:endParaRPr lang="en-ZA" dirty="0"/>
          </a:p>
        </p:txBody>
      </p:sp>
      <p:sp>
        <p:nvSpPr>
          <p:cNvPr id="2" name="Subtitle 2">
            <a:extLst>
              <a:ext uri="{FF2B5EF4-FFF2-40B4-BE49-F238E27FC236}">
                <a16:creationId xmlns:a16="http://schemas.microsoft.com/office/drawing/2014/main" id="{24DA1FE4-DFEC-FF77-4CB6-368989FDBA15}"/>
              </a:ext>
            </a:extLst>
          </p:cNvPr>
          <p:cNvSpPr txBox="1">
            <a:spLocks/>
          </p:cNvSpPr>
          <p:nvPr/>
        </p:nvSpPr>
        <p:spPr>
          <a:xfrm>
            <a:off x="1819275" y="1268761"/>
            <a:ext cx="8667750" cy="4657725"/>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14313" indent="-214313">
              <a:spcBef>
                <a:spcPts val="0"/>
              </a:spcBef>
              <a:spcAft>
                <a:spcPts val="750"/>
              </a:spcAft>
              <a:buFont typeface="Arial" pitchFamily="34" charset="0"/>
              <a:buChar char="•"/>
              <a:defRPr/>
            </a:pPr>
            <a:r>
              <a:rPr lang="en-ZA" dirty="0"/>
              <a:t>Western Cape Land Use Planning Act, 2014 – </a:t>
            </a:r>
          </a:p>
          <a:p>
            <a:pPr algn="just">
              <a:defRPr/>
            </a:pPr>
            <a:r>
              <a:rPr lang="en-US" b="0" dirty="0"/>
              <a:t>The Provincial Minister must monitor provincial land use planning and the impact of one or more of the following matters on provincial land use planning:</a:t>
            </a:r>
          </a:p>
          <a:p>
            <a:pPr marL="0" lvl="1" indent="0">
              <a:buNone/>
              <a:defRPr/>
            </a:pPr>
            <a:r>
              <a:rPr lang="en-US" i="1" dirty="0"/>
              <a:t>(a) </a:t>
            </a:r>
            <a:r>
              <a:rPr lang="en-US" dirty="0"/>
              <a:t>disaster management;</a:t>
            </a:r>
          </a:p>
          <a:p>
            <a:pPr marL="0" lvl="1" indent="0">
              <a:buNone/>
              <a:defRPr/>
            </a:pPr>
            <a:r>
              <a:rPr lang="en-US" i="1" dirty="0"/>
              <a:t>(b) </a:t>
            </a:r>
            <a:r>
              <a:rPr lang="en-US" dirty="0"/>
              <a:t>housing;</a:t>
            </a:r>
          </a:p>
          <a:p>
            <a:pPr marL="0" lvl="1" indent="0">
              <a:buNone/>
              <a:defRPr/>
            </a:pPr>
            <a:r>
              <a:rPr lang="en-US" i="1" dirty="0"/>
              <a:t>(c) </a:t>
            </a:r>
            <a:r>
              <a:rPr lang="en-US" dirty="0"/>
              <a:t>regional planning and development;</a:t>
            </a:r>
          </a:p>
          <a:p>
            <a:pPr marL="0" lvl="1" indent="0">
              <a:buNone/>
              <a:defRPr/>
            </a:pPr>
            <a:r>
              <a:rPr lang="en-US" i="1" dirty="0"/>
              <a:t>(d) </a:t>
            </a:r>
            <a:r>
              <a:rPr lang="en-US" u="sng" dirty="0"/>
              <a:t>urban and rural development</a:t>
            </a:r>
            <a:r>
              <a:rPr lang="en-US" dirty="0"/>
              <a:t>;</a:t>
            </a:r>
          </a:p>
          <a:p>
            <a:pPr marL="0" lvl="1" indent="0">
              <a:buNone/>
              <a:defRPr/>
            </a:pPr>
            <a:r>
              <a:rPr lang="en-US" i="1" dirty="0"/>
              <a:t>(e) </a:t>
            </a:r>
            <a:r>
              <a:rPr lang="en-US" dirty="0"/>
              <a:t>provincial tourism;</a:t>
            </a:r>
          </a:p>
          <a:p>
            <a:pPr marL="0" lvl="1" indent="0">
              <a:buNone/>
              <a:defRPr/>
            </a:pPr>
            <a:r>
              <a:rPr lang="en-US" i="1" dirty="0"/>
              <a:t>(f) </a:t>
            </a:r>
            <a:r>
              <a:rPr lang="en-US" u="sng" dirty="0"/>
              <a:t>protection of biodiversity</a:t>
            </a:r>
            <a:r>
              <a:rPr lang="en-US" dirty="0"/>
              <a:t>, heritage and agricultural resources;</a:t>
            </a:r>
          </a:p>
          <a:p>
            <a:pPr marL="0" lvl="1" indent="0">
              <a:buNone/>
              <a:defRPr/>
            </a:pPr>
            <a:r>
              <a:rPr lang="en-US" i="1" dirty="0"/>
              <a:t>(g) </a:t>
            </a:r>
            <a:r>
              <a:rPr lang="en-US" dirty="0"/>
              <a:t>main public infrastructure facilities and services;</a:t>
            </a:r>
          </a:p>
          <a:p>
            <a:pPr marL="0" lvl="1" indent="0">
              <a:buNone/>
              <a:defRPr/>
            </a:pPr>
            <a:r>
              <a:rPr lang="en-US" i="1" dirty="0"/>
              <a:t>(h) </a:t>
            </a:r>
            <a:r>
              <a:rPr lang="en-US" dirty="0"/>
              <a:t>water and energy resources;</a:t>
            </a:r>
          </a:p>
          <a:p>
            <a:pPr marL="0" lvl="1" indent="0">
              <a:buNone/>
              <a:defRPr/>
            </a:pPr>
            <a:r>
              <a:rPr lang="en-US" i="1" dirty="0"/>
              <a:t>(i) </a:t>
            </a:r>
            <a:r>
              <a:rPr lang="en-US" dirty="0"/>
              <a:t>adaptation to climate change and the mitigation of the impact of climate change;</a:t>
            </a:r>
          </a:p>
          <a:p>
            <a:pPr marL="0" lvl="1" indent="0">
              <a:buNone/>
              <a:defRPr/>
            </a:pPr>
            <a:r>
              <a:rPr lang="en-US" i="1" dirty="0"/>
              <a:t>(j) </a:t>
            </a:r>
            <a:r>
              <a:rPr lang="en-US" dirty="0"/>
              <a:t>renewable energy production and energy conservation; or</a:t>
            </a:r>
          </a:p>
          <a:p>
            <a:pPr marL="0" lvl="1" indent="0">
              <a:buNone/>
              <a:defRPr/>
            </a:pPr>
            <a:r>
              <a:rPr lang="en-US" i="1" dirty="0"/>
              <a:t>(k) </a:t>
            </a:r>
            <a:r>
              <a:rPr lang="en-US" dirty="0"/>
              <a:t>economic development.</a:t>
            </a:r>
          </a:p>
        </p:txBody>
      </p:sp>
      <p:sp>
        <p:nvSpPr>
          <p:cNvPr id="3" name="Footer Placeholder 10">
            <a:extLst>
              <a:ext uri="{FF2B5EF4-FFF2-40B4-BE49-F238E27FC236}">
                <a16:creationId xmlns:a16="http://schemas.microsoft.com/office/drawing/2014/main" id="{AB201DD4-F9FF-EB6B-5284-FC6AF305D8EA}"/>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097991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(8)</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27</a:t>
            </a:fld>
            <a:endParaRPr lang="en-ZA" dirty="0"/>
          </a:p>
        </p:txBody>
      </p:sp>
      <p:sp>
        <p:nvSpPr>
          <p:cNvPr id="2" name="Subtitle 2">
            <a:extLst>
              <a:ext uri="{FF2B5EF4-FFF2-40B4-BE49-F238E27FC236}">
                <a16:creationId xmlns:a16="http://schemas.microsoft.com/office/drawing/2014/main" id="{1D8BD735-D864-A58F-DAA7-4D4DC4070628}"/>
              </a:ext>
            </a:extLst>
          </p:cNvPr>
          <p:cNvSpPr txBox="1">
            <a:spLocks/>
          </p:cNvSpPr>
          <p:nvPr/>
        </p:nvSpPr>
        <p:spPr>
          <a:xfrm>
            <a:off x="1819276" y="1255713"/>
            <a:ext cx="8505825" cy="5283200"/>
          </a:xfrm>
          <a:prstGeom prst="rect">
            <a:avLst/>
          </a:prstGeom>
        </p:spPr>
        <p:txBody>
          <a:bodyPr>
            <a:normAutofit lnSpcReduction="1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b="0" dirty="0"/>
              <a:t>The Commissioner … </a:t>
            </a:r>
            <a:r>
              <a:rPr lang="en-US" sz="1650" dirty="0"/>
              <a:t>must ensure the conservation of the environment in the Western Cape, and give attention to the need to balance the goals of environmental conservation and </a:t>
            </a:r>
            <a:r>
              <a:rPr lang="en-US" sz="1650" u="sng" dirty="0"/>
              <a:t>sustainable development</a:t>
            </a:r>
            <a:r>
              <a:rPr lang="en-US" sz="1650" dirty="0"/>
              <a:t>…</a:t>
            </a:r>
            <a:r>
              <a:rPr lang="en-ZA" sz="1650" dirty="0"/>
              <a:t>: </a:t>
            </a:r>
          </a:p>
          <a:p>
            <a:pPr>
              <a:spcBef>
                <a:spcPts val="0"/>
              </a:spcBef>
              <a:spcAft>
                <a:spcPts val="900"/>
              </a:spcAft>
              <a:defRPr/>
            </a:pPr>
            <a:r>
              <a:rPr lang="en-US" sz="1650" b="0" dirty="0"/>
              <a:t>This function is currently catered for:</a:t>
            </a:r>
            <a:endParaRPr lang="en-ZA" sz="1650" b="0" dirty="0">
              <a:solidFill>
                <a:srgbClr val="0070C0"/>
              </a:solidFill>
            </a:endParaRPr>
          </a:p>
          <a:p>
            <a:pPr marL="350044" lvl="1" indent="-214313">
              <a:spcBef>
                <a:spcPts val="0"/>
              </a:spcBef>
              <a:spcAft>
                <a:spcPts val="750"/>
              </a:spcAft>
              <a:defRPr/>
            </a:pPr>
            <a:r>
              <a:rPr lang="en-US" sz="1500" dirty="0"/>
              <a:t>National Environmental Management Act, 1998 provides </a:t>
            </a:r>
            <a:r>
              <a:rPr lang="en-US" sz="1500" b="1" dirty="0"/>
              <a:t>sustainable development principles </a:t>
            </a:r>
            <a:r>
              <a:rPr lang="en-US" sz="1500" dirty="0"/>
              <a:t>that apply throughout the Republic to the actions of all organs of state that may significantly affect the environment.</a:t>
            </a:r>
          </a:p>
          <a:p>
            <a:pPr marL="350044" lvl="1" indent="-214313">
              <a:spcBef>
                <a:spcPts val="0"/>
              </a:spcBef>
              <a:spcAft>
                <a:spcPts val="750"/>
              </a:spcAft>
              <a:defRPr/>
            </a:pPr>
            <a:r>
              <a:rPr lang="en-US" sz="1500" dirty="0"/>
              <a:t>Sustainable development is defined in the National Environmental Management Act, 1998 and is aligned to all statutes governing the environment and development.</a:t>
            </a:r>
            <a:endParaRPr lang="en-ZA" sz="1500" dirty="0"/>
          </a:p>
          <a:p>
            <a:pPr marL="350044" lvl="1" indent="-214313">
              <a:spcBef>
                <a:spcPts val="0"/>
              </a:spcBef>
              <a:spcAft>
                <a:spcPts val="750"/>
              </a:spcAft>
              <a:defRPr/>
            </a:pPr>
            <a:r>
              <a:rPr lang="en-ZA" sz="1500" dirty="0"/>
              <a:t>Spatial Planning and Land Use Management Act, 2013  </a:t>
            </a:r>
            <a:r>
              <a:rPr lang="en-US" sz="1500" dirty="0"/>
              <a:t>provides </a:t>
            </a:r>
            <a:r>
              <a:rPr lang="en-US" sz="1500" b="1" dirty="0"/>
              <a:t>principles</a:t>
            </a:r>
            <a:r>
              <a:rPr lang="en-US" sz="1500" dirty="0"/>
              <a:t> which apply to spatial planning, land development and land use management,</a:t>
            </a:r>
          </a:p>
          <a:p>
            <a:pPr marL="350044" lvl="1" indent="-214313">
              <a:spcBef>
                <a:spcPts val="0"/>
              </a:spcBef>
              <a:spcAft>
                <a:spcPts val="750"/>
              </a:spcAft>
              <a:defRPr/>
            </a:pPr>
            <a:r>
              <a:rPr lang="en-US" sz="1500" dirty="0"/>
              <a:t>The National Environmental Management Act, 1998, the various Specific Environmental Management Acts, Spatial Planning and Land Use Management Act, 2013 provide for </a:t>
            </a:r>
            <a:r>
              <a:rPr lang="en-US" sz="1500" b="1" dirty="0"/>
              <a:t>regulatory application procedures for listed and specified activities which may impact negatively on the environment</a:t>
            </a:r>
          </a:p>
          <a:p>
            <a:pPr marL="350044" lvl="1" indent="-214313">
              <a:spcBef>
                <a:spcPts val="0"/>
              </a:spcBef>
              <a:spcAft>
                <a:spcPts val="750"/>
              </a:spcAft>
              <a:defRPr/>
            </a:pPr>
            <a:r>
              <a:rPr lang="en-ZA" sz="1500" dirty="0"/>
              <a:t>The Spatial Planning and Land Use Management Act, 2013 and Western Cape Land Use Planning Act, 2014, provide for the compilation of </a:t>
            </a:r>
            <a:r>
              <a:rPr lang="en-ZA" sz="1500" b="1" dirty="0"/>
              <a:t>Spatial Development Frameworks </a:t>
            </a:r>
            <a:r>
              <a:rPr lang="en-ZA" sz="1500" dirty="0"/>
              <a:t>at various geographical scales/spheres of government</a:t>
            </a:r>
          </a:p>
          <a:p>
            <a:pPr marL="350044" lvl="1" indent="-214313">
              <a:spcBef>
                <a:spcPts val="0"/>
              </a:spcBef>
              <a:spcAft>
                <a:spcPts val="750"/>
              </a:spcAft>
              <a:defRPr/>
            </a:pPr>
            <a:r>
              <a:rPr lang="en-US" sz="1500" dirty="0"/>
              <a:t>National Environmental Management Act, 1998 provides for the compilation of </a:t>
            </a:r>
            <a:r>
              <a:rPr lang="en-US" sz="1500" b="1" dirty="0"/>
              <a:t>Environmental Management Frameworks</a:t>
            </a:r>
            <a:r>
              <a:rPr lang="en-US" dirty="0"/>
              <a:t>.</a:t>
            </a:r>
          </a:p>
        </p:txBody>
      </p:sp>
      <p:sp>
        <p:nvSpPr>
          <p:cNvPr id="3" name="Footer Placeholder 10">
            <a:extLst>
              <a:ext uri="{FF2B5EF4-FFF2-40B4-BE49-F238E27FC236}">
                <a16:creationId xmlns:a16="http://schemas.microsoft.com/office/drawing/2014/main" id="{8F897485-F130-88A0-A5EE-0763E5375564}"/>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5987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(9)</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28</a:t>
            </a:fld>
            <a:endParaRPr lang="en-ZA" dirty="0"/>
          </a:p>
        </p:txBody>
      </p:sp>
      <p:sp>
        <p:nvSpPr>
          <p:cNvPr id="2" name="Subtitle 2">
            <a:extLst>
              <a:ext uri="{FF2B5EF4-FFF2-40B4-BE49-F238E27FC236}">
                <a16:creationId xmlns:a16="http://schemas.microsoft.com/office/drawing/2014/main" id="{DDD8E690-7A62-A96B-6C5D-447762266C78}"/>
              </a:ext>
            </a:extLst>
          </p:cNvPr>
          <p:cNvSpPr txBox="1">
            <a:spLocks/>
          </p:cNvSpPr>
          <p:nvPr/>
        </p:nvSpPr>
        <p:spPr>
          <a:xfrm>
            <a:off x="1819276" y="1245506"/>
            <a:ext cx="8505825" cy="4366989"/>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900"/>
              </a:spcAft>
              <a:defRPr/>
            </a:pPr>
            <a:r>
              <a:rPr lang="en-US" dirty="0"/>
              <a:t>The Commissioner is independent and impartial…</a:t>
            </a:r>
          </a:p>
          <a:p>
            <a:pPr>
              <a:spcBef>
                <a:spcPts val="0"/>
              </a:spcBef>
              <a:spcAft>
                <a:spcPts val="900"/>
              </a:spcAft>
              <a:defRPr/>
            </a:pPr>
            <a:r>
              <a:rPr lang="en-US" b="0" dirty="0"/>
              <a:t>This function is currently catered for in</a:t>
            </a:r>
            <a:r>
              <a:rPr lang="en-ZA" b="0" dirty="0"/>
              <a:t>:</a:t>
            </a:r>
            <a:r>
              <a:rPr lang="en-ZA" dirty="0"/>
              <a:t>  </a:t>
            </a:r>
          </a:p>
          <a:p>
            <a:pPr marL="350044" lvl="1" indent="-214313" algn="just">
              <a:spcBef>
                <a:spcPts val="0"/>
              </a:spcBef>
              <a:spcAft>
                <a:spcPts val="750"/>
              </a:spcAft>
              <a:defRPr/>
            </a:pPr>
            <a:r>
              <a:rPr lang="en-US" dirty="0"/>
              <a:t>The requirement of independence and impartiality of decision-makers is provided for in the </a:t>
            </a:r>
            <a:r>
              <a:rPr lang="en-US" b="1" dirty="0"/>
              <a:t>Promotion of Administrative Justice Act, 2000 </a:t>
            </a:r>
            <a:r>
              <a:rPr lang="en-US" dirty="0"/>
              <a:t>– administrative actions are reviewable if it is taken </a:t>
            </a:r>
            <a:r>
              <a:rPr lang="en-US" i="1" dirty="0"/>
              <a:t>inter alia </a:t>
            </a:r>
            <a:r>
              <a:rPr lang="en-US" dirty="0"/>
              <a:t>because of the </a:t>
            </a:r>
            <a:r>
              <a:rPr lang="en-US" dirty="0" err="1"/>
              <a:t>unauthorised</a:t>
            </a:r>
            <a:r>
              <a:rPr lang="en-US" dirty="0"/>
              <a:t> or unwarranted dictates of another person or body, or if the administrator who took it was biased or reasonably suspected of bias.</a:t>
            </a:r>
          </a:p>
          <a:p>
            <a:pPr marL="350044" lvl="1" indent="-214313">
              <a:spcBef>
                <a:spcPts val="0"/>
              </a:spcBef>
              <a:spcAft>
                <a:spcPts val="750"/>
              </a:spcAft>
              <a:defRPr/>
            </a:pPr>
            <a:r>
              <a:rPr lang="en-US" dirty="0"/>
              <a:t>In terms of the </a:t>
            </a:r>
            <a:r>
              <a:rPr lang="en-US" b="1" dirty="0"/>
              <a:t>Public Protector Act, 1994</a:t>
            </a:r>
            <a:endParaRPr lang="en-US" dirty="0"/>
          </a:p>
          <a:p>
            <a:pPr marL="530044" lvl="2" indent="-214313" algn="just">
              <a:spcBef>
                <a:spcPts val="0"/>
              </a:spcBef>
              <a:spcAft>
                <a:spcPts val="750"/>
              </a:spcAft>
              <a:defRPr/>
            </a:pPr>
            <a:r>
              <a:rPr lang="en-US" dirty="0"/>
              <a:t>the office of the Public Protector must serve impartially and independently and perform his or her functions in good faith and without fear, </a:t>
            </a:r>
            <a:r>
              <a:rPr lang="en-US" dirty="0" err="1"/>
              <a:t>favour</a:t>
            </a:r>
            <a:r>
              <a:rPr lang="en-US" dirty="0"/>
              <a:t>, bias or prejudice.</a:t>
            </a:r>
            <a:endParaRPr lang="en-US" sz="1200" dirty="0"/>
          </a:p>
          <a:p>
            <a:pPr marL="530044" lvl="2" indent="-214313" algn="just">
              <a:spcBef>
                <a:spcPts val="0"/>
              </a:spcBef>
              <a:spcAft>
                <a:spcPts val="750"/>
              </a:spcAft>
              <a:defRPr/>
            </a:pPr>
            <a:r>
              <a:rPr lang="en-US" dirty="0"/>
              <a:t>…to investigate any conduct in state affairs, or in public administration in any sphere of government, that is alleged or suspected to be improper or to have resulted in any impropriety or prejudice, to report on that conduct and to take appropriate remedial action…</a:t>
            </a:r>
            <a:endParaRPr lang="en-US" sz="1200" dirty="0"/>
          </a:p>
          <a:p>
            <a:pPr marL="350044" lvl="1" indent="-214313">
              <a:spcBef>
                <a:spcPts val="0"/>
              </a:spcBef>
              <a:spcAft>
                <a:spcPts val="750"/>
              </a:spcAft>
              <a:defRPr/>
            </a:pPr>
            <a:endParaRPr lang="en-US" sz="1200" dirty="0"/>
          </a:p>
        </p:txBody>
      </p:sp>
      <p:sp>
        <p:nvSpPr>
          <p:cNvPr id="3" name="Footer Placeholder 10">
            <a:extLst>
              <a:ext uri="{FF2B5EF4-FFF2-40B4-BE49-F238E27FC236}">
                <a16:creationId xmlns:a16="http://schemas.microsoft.com/office/drawing/2014/main" id="{920D2FCF-6FF9-1B16-6363-B5589A3F805A}"/>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589367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(10)</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29</a:t>
            </a:fld>
            <a:endParaRPr lang="en-ZA" dirty="0"/>
          </a:p>
        </p:txBody>
      </p:sp>
      <p:sp>
        <p:nvSpPr>
          <p:cNvPr id="2" name="Subtitle 2">
            <a:extLst>
              <a:ext uri="{FF2B5EF4-FFF2-40B4-BE49-F238E27FC236}">
                <a16:creationId xmlns:a16="http://schemas.microsoft.com/office/drawing/2014/main" id="{4B4295C6-68CA-1191-80E1-489014080E5B}"/>
              </a:ext>
            </a:extLst>
          </p:cNvPr>
          <p:cNvSpPr txBox="1">
            <a:spLocks/>
          </p:cNvSpPr>
          <p:nvPr/>
        </p:nvSpPr>
        <p:spPr>
          <a:xfrm>
            <a:off x="1819276" y="1052737"/>
            <a:ext cx="8597205" cy="3811557"/>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400" b="0" dirty="0"/>
              <a:t>The Commissioner </a:t>
            </a:r>
            <a:r>
              <a:rPr lang="en-US" sz="1400" dirty="0"/>
              <a:t>must monitor urban and rural development which may impact on the environment…</a:t>
            </a:r>
          </a:p>
          <a:p>
            <a:pPr>
              <a:spcBef>
                <a:spcPts val="0"/>
              </a:spcBef>
              <a:spcAft>
                <a:spcPts val="900"/>
              </a:spcAft>
              <a:defRPr/>
            </a:pPr>
            <a:r>
              <a:rPr lang="en-US" sz="1400" b="0" dirty="0"/>
              <a:t>This function is currently catered for in:</a:t>
            </a:r>
            <a:endParaRPr lang="en-ZA" sz="1400" b="0" dirty="0">
              <a:solidFill>
                <a:srgbClr val="0070C0"/>
              </a:solidFill>
            </a:endParaRPr>
          </a:p>
          <a:p>
            <a:pPr marL="350044" lvl="1" indent="-214313">
              <a:spcBef>
                <a:spcPts val="0"/>
              </a:spcBef>
              <a:spcAft>
                <a:spcPts val="750"/>
              </a:spcAft>
              <a:defRPr/>
            </a:pPr>
            <a:r>
              <a:rPr lang="en-US" sz="1400" dirty="0"/>
              <a:t>The </a:t>
            </a:r>
            <a:r>
              <a:rPr lang="en-US" sz="1400" b="1" dirty="0"/>
              <a:t>National Environmental Management Act, 1998 </a:t>
            </a:r>
            <a:r>
              <a:rPr lang="en-US" sz="1400" dirty="0"/>
              <a:t>provides that:</a:t>
            </a:r>
          </a:p>
          <a:p>
            <a:pPr marL="541735" lvl="1" indent="-204788">
              <a:spcBef>
                <a:spcPts val="0"/>
              </a:spcBef>
              <a:spcAft>
                <a:spcPts val="900"/>
              </a:spcAft>
              <a:buFont typeface="Courier New" panose="02070309020205020404" pitchFamily="49" charset="0"/>
              <a:buChar char="o"/>
              <a:defRPr/>
            </a:pPr>
            <a:r>
              <a:rPr lang="en-US" sz="1400" dirty="0"/>
              <a:t>Each provincial government must ensure that municipalities adhere to the relevant environmental implementation and management plans, and the principles contained in section 2 in the preparation of any policy, </a:t>
            </a:r>
            <a:r>
              <a:rPr lang="en-US" sz="1400" dirty="0" err="1"/>
              <a:t>programme</a:t>
            </a:r>
            <a:r>
              <a:rPr lang="en-US" sz="1400" dirty="0"/>
              <a:t> or plan, including the establishment of integrated development plans and land development objectives </a:t>
            </a:r>
          </a:p>
          <a:p>
            <a:pPr marL="541735" lvl="1" indent="-204788">
              <a:spcBef>
                <a:spcPts val="0"/>
              </a:spcBef>
              <a:spcAft>
                <a:spcPts val="900"/>
              </a:spcAft>
              <a:buFont typeface="Courier New" panose="02070309020205020404" pitchFamily="49" charset="0"/>
              <a:buChar char="o"/>
              <a:defRPr/>
            </a:pPr>
            <a:r>
              <a:rPr lang="en-US" sz="1400" dirty="0"/>
              <a:t>State of Environment Reports must be compiled by national and provincial spheres of government</a:t>
            </a:r>
          </a:p>
          <a:p>
            <a:pPr marL="541735" lvl="1" indent="-204788">
              <a:spcBef>
                <a:spcPts val="0"/>
              </a:spcBef>
              <a:spcAft>
                <a:spcPts val="900"/>
              </a:spcAft>
              <a:buFont typeface="Courier New" panose="02070309020205020404" pitchFamily="49" charset="0"/>
              <a:buChar char="o"/>
              <a:defRPr/>
            </a:pPr>
            <a:r>
              <a:rPr lang="en-US" sz="1400" dirty="0"/>
              <a:t>Environmental Implementation Plans are compiled and annually reported by national and provincial spheres of government</a:t>
            </a:r>
          </a:p>
          <a:p>
            <a:pPr marL="541735" lvl="1" indent="-204788">
              <a:spcBef>
                <a:spcPts val="0"/>
              </a:spcBef>
              <a:spcAft>
                <a:spcPts val="900"/>
              </a:spcAft>
              <a:buFont typeface="Courier New" panose="02070309020205020404" pitchFamily="49" charset="0"/>
              <a:buChar char="o"/>
              <a:defRPr/>
            </a:pPr>
            <a:r>
              <a:rPr lang="en-US" sz="1400" dirty="0"/>
              <a:t>The Medium-Term Strategic Framework for the environmental sector contains objectives and targets associated with urban and rural development</a:t>
            </a:r>
          </a:p>
          <a:p>
            <a:pPr marL="350044" lvl="1" indent="-214313">
              <a:spcBef>
                <a:spcPts val="0"/>
              </a:spcBef>
              <a:spcAft>
                <a:spcPts val="750"/>
              </a:spcAft>
              <a:defRPr/>
            </a:pPr>
            <a:r>
              <a:rPr lang="en-US" sz="1400" dirty="0"/>
              <a:t>In terms of the </a:t>
            </a:r>
            <a:r>
              <a:rPr lang="en-US" sz="1400" b="1" dirty="0"/>
              <a:t>Western Cape Biosphere Reserves Act</a:t>
            </a:r>
            <a:r>
              <a:rPr lang="en-US" sz="1400" dirty="0"/>
              <a:t>, all land uses and land use plans within a biosphere reserve must comply or be consistent with the framework plan concerned </a:t>
            </a:r>
          </a:p>
          <a:p>
            <a:pPr marL="421481" lvl="1" indent="-285750">
              <a:spcBef>
                <a:spcPts val="0"/>
              </a:spcBef>
              <a:spcAft>
                <a:spcPts val="750"/>
              </a:spcAft>
              <a:defRPr/>
            </a:pPr>
            <a:r>
              <a:rPr lang="en-US" sz="1400" dirty="0"/>
              <a:t>In terms of the </a:t>
            </a:r>
            <a:r>
              <a:rPr lang="en-US" sz="1400" b="1" dirty="0"/>
              <a:t>LUPA, </a:t>
            </a:r>
            <a:r>
              <a:rPr lang="en-US" sz="1400" dirty="0"/>
              <a:t>the Provincial Minister must monitor</a:t>
            </a:r>
            <a:r>
              <a:rPr lang="en-US" sz="1400" b="1" dirty="0"/>
              <a:t>:</a:t>
            </a:r>
          </a:p>
          <a:p>
            <a:pPr marL="2069306" lvl="4" indent="-285750">
              <a:spcBef>
                <a:spcPts val="0"/>
              </a:spcBef>
              <a:spcAft>
                <a:spcPts val="750"/>
              </a:spcAft>
              <a:buFont typeface="Courier New" panose="02070309020205020404" pitchFamily="49" charset="0"/>
              <a:buChar char="o"/>
              <a:defRPr/>
            </a:pPr>
            <a:r>
              <a:rPr lang="en-US" sz="1400" dirty="0">
                <a:solidFill>
                  <a:schemeClr val="tx1"/>
                </a:solidFill>
                <a:latin typeface="Century Gothic" pitchFamily="34" charset="0"/>
              </a:rPr>
              <a:t>Regional planning and development;</a:t>
            </a:r>
          </a:p>
          <a:p>
            <a:pPr marL="2057400" lvl="4" indent="-288925">
              <a:buFont typeface="Courier New" panose="02070309020205020404" pitchFamily="49" charset="0"/>
              <a:buChar char="o"/>
              <a:defRPr/>
            </a:pPr>
            <a:r>
              <a:rPr lang="en-US" sz="1400" dirty="0">
                <a:solidFill>
                  <a:schemeClr val="tx1"/>
                </a:solidFill>
                <a:latin typeface="Century Gothic" pitchFamily="34" charset="0"/>
              </a:rPr>
              <a:t>Urban and rural development.</a:t>
            </a:r>
          </a:p>
          <a:p>
            <a:pPr marL="350044" lvl="1" indent="-214313">
              <a:spcBef>
                <a:spcPts val="0"/>
              </a:spcBef>
              <a:spcAft>
                <a:spcPts val="750"/>
              </a:spcAft>
              <a:defRPr/>
            </a:pPr>
            <a:endParaRPr lang="en-US" sz="1400" dirty="0"/>
          </a:p>
        </p:txBody>
      </p:sp>
      <p:sp>
        <p:nvSpPr>
          <p:cNvPr id="3" name="Footer Placeholder 10">
            <a:extLst>
              <a:ext uri="{FF2B5EF4-FFF2-40B4-BE49-F238E27FC236}">
                <a16:creationId xmlns:a16="http://schemas.microsoft.com/office/drawing/2014/main" id="{66BE3274-DC12-148A-51E3-4D2E52FC0091}"/>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32326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US" b="1" kern="0" dirty="0">
                <a:solidFill>
                  <a:prstClr val="white"/>
                </a:solidFill>
                <a:latin typeface="Century Gothic"/>
              </a:rPr>
              <a:t>1. Background &amp; Status</a:t>
            </a:r>
          </a:p>
        </p:txBody>
      </p:sp>
    </p:spTree>
    <p:custDataLst>
      <p:tags r:id="rId1"/>
    </p:custDataLst>
    <p:extLst>
      <p:ext uri="{BB962C8B-B14F-4D97-AF65-F5344CB8AC3E}">
        <p14:creationId xmlns:p14="http://schemas.microsoft.com/office/powerpoint/2010/main" val="2759426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(11)</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30</a:t>
            </a:fld>
            <a:endParaRPr lang="en-ZA" dirty="0"/>
          </a:p>
        </p:txBody>
      </p:sp>
      <p:sp>
        <p:nvSpPr>
          <p:cNvPr id="2" name="Subtitle 2">
            <a:extLst>
              <a:ext uri="{FF2B5EF4-FFF2-40B4-BE49-F238E27FC236}">
                <a16:creationId xmlns:a16="http://schemas.microsoft.com/office/drawing/2014/main" id="{A2AF0179-3FA1-ADF4-D79A-79ABCD2AD8CC}"/>
              </a:ext>
            </a:extLst>
          </p:cNvPr>
          <p:cNvSpPr txBox="1">
            <a:spLocks/>
          </p:cNvSpPr>
          <p:nvPr/>
        </p:nvSpPr>
        <p:spPr>
          <a:xfrm>
            <a:off x="1819276" y="1338264"/>
            <a:ext cx="8505825" cy="4149725"/>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dirty="0"/>
              <a:t>The Commissioner must investigate complaints in respect of environmental administration…</a:t>
            </a:r>
          </a:p>
          <a:p>
            <a:pPr>
              <a:spcBef>
                <a:spcPts val="0"/>
              </a:spcBef>
              <a:spcAft>
                <a:spcPts val="900"/>
              </a:spcAft>
              <a:defRPr/>
            </a:pPr>
            <a:r>
              <a:rPr lang="en-US" b="0" dirty="0"/>
              <a:t>This function is currently catered for in:</a:t>
            </a:r>
            <a:endParaRPr lang="en-US" b="0" dirty="0">
              <a:solidFill>
                <a:srgbClr val="0070C0"/>
              </a:solidFill>
            </a:endParaRPr>
          </a:p>
          <a:p>
            <a:pPr marL="350044" lvl="1" indent="-214313">
              <a:spcBef>
                <a:spcPts val="0"/>
              </a:spcBef>
              <a:spcAft>
                <a:spcPts val="750"/>
              </a:spcAft>
              <a:defRPr/>
            </a:pPr>
            <a:r>
              <a:rPr lang="en-US" dirty="0"/>
              <a:t>In terms of the </a:t>
            </a:r>
            <a:r>
              <a:rPr lang="en-US" b="1" dirty="0"/>
              <a:t>Western Cape Monitoring and Support of Municipalities Act</a:t>
            </a:r>
            <a:r>
              <a:rPr lang="en-US" dirty="0"/>
              <a:t>:</a:t>
            </a:r>
          </a:p>
          <a:p>
            <a:pPr marL="541735" lvl="1" indent="-204788">
              <a:spcBef>
                <a:spcPts val="0"/>
              </a:spcBef>
              <a:spcAft>
                <a:spcPts val="900"/>
              </a:spcAft>
              <a:buFont typeface="Courier New" panose="02070309020205020404" pitchFamily="49" charset="0"/>
              <a:buChar char="o"/>
              <a:defRPr/>
            </a:pPr>
            <a:r>
              <a:rPr lang="en-US" dirty="0"/>
              <a:t>If the Provincial Minister has reason to believe, based on an assessment, that a municipality cannot or does not fulfil a statutory obligation or that maladministration, fraud, corruption or any other serious malpractice has occurred or is occurring in the municipality, the Provincial Minister must in writing inform the municipality of his or her view and the reasons for that view and – </a:t>
            </a:r>
          </a:p>
          <a:p>
            <a:pPr marL="1010841" lvl="2" indent="-325041">
              <a:spcBef>
                <a:spcPts val="0"/>
              </a:spcBef>
              <a:spcAft>
                <a:spcPts val="750"/>
              </a:spcAft>
              <a:defRPr/>
            </a:pPr>
            <a:r>
              <a:rPr lang="en-US" dirty="0"/>
              <a:t>(a) 	by written notice to the municipality, request the municipal council or municipal manager concerned to provide the Provincial Minister with the information required in the notice; or</a:t>
            </a:r>
          </a:p>
          <a:p>
            <a:pPr marL="1010841" lvl="2" indent="-325041">
              <a:spcBef>
                <a:spcPts val="0"/>
              </a:spcBef>
              <a:spcAft>
                <a:spcPts val="750"/>
              </a:spcAft>
              <a:defRPr/>
            </a:pPr>
            <a:r>
              <a:rPr lang="en-US" dirty="0"/>
              <a:t>(b) 	if the Provincial Minister considers it necessary, cause the matter to be investigated.</a:t>
            </a:r>
          </a:p>
          <a:p>
            <a:pPr marL="352425" lvl="1" indent="-171450">
              <a:spcBef>
                <a:spcPts val="0"/>
              </a:spcBef>
              <a:spcAft>
                <a:spcPts val="750"/>
              </a:spcAft>
              <a:defRPr/>
            </a:pPr>
            <a:r>
              <a:rPr lang="en-US" dirty="0"/>
              <a:t>Nationally, a draft proposed </a:t>
            </a:r>
            <a:r>
              <a:rPr lang="en-US" b="1" dirty="0"/>
              <a:t>Intergovernmental Monitoring, Support and Interventions Bill, 2021 </a:t>
            </a:r>
            <a:r>
              <a:rPr lang="en-US" dirty="0"/>
              <a:t>was made available through COGTA, requesting inputs</a:t>
            </a:r>
            <a:r>
              <a:rPr lang="en-US" b="1" dirty="0"/>
              <a:t>. </a:t>
            </a:r>
          </a:p>
          <a:p>
            <a:pPr lvl="1" indent="0">
              <a:spcBef>
                <a:spcPts val="0"/>
              </a:spcBef>
              <a:spcAft>
                <a:spcPts val="750"/>
              </a:spcAft>
              <a:buNone/>
              <a:defRPr/>
            </a:pPr>
            <a:endParaRPr lang="en-US" dirty="0"/>
          </a:p>
        </p:txBody>
      </p:sp>
      <p:sp>
        <p:nvSpPr>
          <p:cNvPr id="3" name="Footer Placeholder 10">
            <a:extLst>
              <a:ext uri="{FF2B5EF4-FFF2-40B4-BE49-F238E27FC236}">
                <a16:creationId xmlns:a16="http://schemas.microsoft.com/office/drawing/2014/main" id="{FA1C1E6E-8A1F-DB74-A4DD-859824DBA2B8}"/>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991609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(12)</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31</a:t>
            </a:fld>
            <a:endParaRPr lang="en-ZA" dirty="0"/>
          </a:p>
        </p:txBody>
      </p:sp>
      <p:sp>
        <p:nvSpPr>
          <p:cNvPr id="2" name="Subtitle 2">
            <a:extLst>
              <a:ext uri="{FF2B5EF4-FFF2-40B4-BE49-F238E27FC236}">
                <a16:creationId xmlns:a16="http://schemas.microsoft.com/office/drawing/2014/main" id="{3FDCCF16-A0CE-720A-7CD3-1A74812FD3F4}"/>
              </a:ext>
            </a:extLst>
          </p:cNvPr>
          <p:cNvSpPr txBox="1">
            <a:spLocks/>
          </p:cNvSpPr>
          <p:nvPr/>
        </p:nvSpPr>
        <p:spPr>
          <a:xfrm>
            <a:off x="1819276" y="1196752"/>
            <a:ext cx="8632825" cy="5112568"/>
          </a:xfrm>
          <a:prstGeom prst="rect">
            <a:avLst/>
          </a:prstGeom>
        </p:spPr>
        <p:txBody>
          <a:bodyPr>
            <a:normAutofit fontScale="92500" lnSpcReduction="20000"/>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900"/>
              </a:spcAft>
              <a:defRPr/>
            </a:pPr>
            <a:r>
              <a:rPr lang="en-US" sz="1650" dirty="0"/>
              <a:t>The Commissioner must investigate complaints in respect of environmental administration…</a:t>
            </a:r>
          </a:p>
          <a:p>
            <a:pPr>
              <a:spcBef>
                <a:spcPts val="0"/>
              </a:spcBef>
              <a:spcAft>
                <a:spcPts val="900"/>
              </a:spcAft>
              <a:defRPr/>
            </a:pPr>
            <a:r>
              <a:rPr lang="en-US" sz="1650" b="0" dirty="0"/>
              <a:t>This function is currently catered for in:</a:t>
            </a:r>
            <a:endParaRPr lang="en-US" sz="1650" b="0" dirty="0">
              <a:solidFill>
                <a:srgbClr val="0070C0"/>
              </a:solidFill>
            </a:endParaRPr>
          </a:p>
          <a:p>
            <a:pPr marL="350044" lvl="1" indent="-214313">
              <a:spcBef>
                <a:spcPts val="0"/>
              </a:spcBef>
              <a:spcAft>
                <a:spcPts val="750"/>
              </a:spcAft>
              <a:defRPr/>
            </a:pPr>
            <a:r>
              <a:rPr lang="en-US" sz="1900" dirty="0"/>
              <a:t>In terms of the </a:t>
            </a:r>
            <a:r>
              <a:rPr lang="en-US" sz="1900" b="1" dirty="0"/>
              <a:t>Public Protector Act, 1994</a:t>
            </a:r>
            <a:r>
              <a:rPr lang="en-US" sz="1900" dirty="0"/>
              <a:t>, the Public Protector may -</a:t>
            </a:r>
          </a:p>
          <a:p>
            <a:pPr marL="541735" lvl="1" indent="-204788">
              <a:spcBef>
                <a:spcPts val="0"/>
              </a:spcBef>
              <a:spcAft>
                <a:spcPts val="900"/>
              </a:spcAft>
              <a:buFont typeface="Courier New" panose="02070309020205020404" pitchFamily="49" charset="0"/>
              <a:buChar char="o"/>
              <a:defRPr/>
            </a:pPr>
            <a:r>
              <a:rPr lang="en-US" sz="1900" dirty="0"/>
              <a:t>investigate, on his or her own initiative or on receipt of a complaint, any alleged-</a:t>
            </a:r>
          </a:p>
          <a:p>
            <a:pPr marL="756047" lvl="2" indent="-214313">
              <a:spcBef>
                <a:spcPts val="0"/>
              </a:spcBef>
              <a:spcAft>
                <a:spcPts val="900"/>
              </a:spcAft>
              <a:buFont typeface="Wingdings" panose="05000000000000000000" pitchFamily="2" charset="2"/>
              <a:buChar char="§"/>
              <a:defRPr/>
            </a:pPr>
            <a:r>
              <a:rPr lang="en-US" sz="1700" dirty="0"/>
              <a:t>maladministration in connection with the </a:t>
            </a:r>
            <a:r>
              <a:rPr lang="en-US" sz="1700" i="1" dirty="0"/>
              <a:t>affairs of government at any level;</a:t>
            </a:r>
          </a:p>
          <a:p>
            <a:pPr marL="756047" lvl="2" indent="-214313">
              <a:spcBef>
                <a:spcPts val="0"/>
              </a:spcBef>
              <a:spcAft>
                <a:spcPts val="900"/>
              </a:spcAft>
              <a:buFont typeface="Wingdings" panose="05000000000000000000" pitchFamily="2" charset="2"/>
              <a:buChar char="§"/>
              <a:defRPr/>
            </a:pPr>
            <a:r>
              <a:rPr lang="en-US" sz="1700" dirty="0"/>
              <a:t>abuse or unjustifiable exercise of power or unfair, capricious, discourteous or other improper conduct or undue delay by a person performing a public function; </a:t>
            </a:r>
          </a:p>
          <a:p>
            <a:pPr marL="756047" lvl="2" indent="-214313">
              <a:spcBef>
                <a:spcPts val="0"/>
              </a:spcBef>
              <a:spcAft>
                <a:spcPts val="900"/>
              </a:spcAft>
              <a:buFont typeface="Wingdings" panose="05000000000000000000" pitchFamily="2" charset="2"/>
              <a:buChar char="§"/>
              <a:defRPr/>
            </a:pPr>
            <a:r>
              <a:rPr lang="en-US" sz="1700" dirty="0"/>
              <a:t>improper or dishonest act, or omission or offences referred to in certain sections of the Prevention and Combating of Corrupt Activities Act 12 of 2004, with respect to public money;</a:t>
            </a:r>
          </a:p>
          <a:p>
            <a:pPr marL="756047" lvl="2" indent="-214313">
              <a:spcBef>
                <a:spcPts val="0"/>
              </a:spcBef>
              <a:spcAft>
                <a:spcPts val="900"/>
              </a:spcAft>
              <a:buFont typeface="Wingdings" panose="05000000000000000000" pitchFamily="2" charset="2"/>
              <a:buChar char="§"/>
              <a:defRPr/>
            </a:pPr>
            <a:r>
              <a:rPr lang="en-US" sz="1700" dirty="0"/>
              <a:t>improper or unlawful enrichment, or receipt of any improper advantage, or promise of such enrichment or advantage, by a person as a result of an act or omission in the public administration or in connection with the affairs of government at any level or of a person performing a public function; or</a:t>
            </a:r>
          </a:p>
          <a:p>
            <a:pPr marL="756047" lvl="2" indent="-214313">
              <a:spcBef>
                <a:spcPts val="0"/>
              </a:spcBef>
              <a:spcAft>
                <a:spcPts val="900"/>
              </a:spcAft>
              <a:buFont typeface="Wingdings" panose="05000000000000000000" pitchFamily="2" charset="2"/>
              <a:buChar char="§"/>
              <a:defRPr/>
            </a:pPr>
            <a:r>
              <a:rPr lang="en-US" sz="1700" dirty="0"/>
              <a:t>act or omission by a person in the employ of government at any level, or a person performing a public function, which results in unlawful or improper prejudice to any other person;</a:t>
            </a:r>
          </a:p>
          <a:p>
            <a:pPr lvl="1" indent="0">
              <a:spcBef>
                <a:spcPts val="0"/>
              </a:spcBef>
              <a:spcAft>
                <a:spcPts val="750"/>
              </a:spcAft>
              <a:buNone/>
              <a:defRPr/>
            </a:pPr>
            <a:endParaRPr lang="en-US" sz="1200" dirty="0"/>
          </a:p>
        </p:txBody>
      </p:sp>
      <p:sp>
        <p:nvSpPr>
          <p:cNvPr id="3" name="Footer Placeholder 10">
            <a:extLst>
              <a:ext uri="{FF2B5EF4-FFF2-40B4-BE49-F238E27FC236}">
                <a16:creationId xmlns:a16="http://schemas.microsoft.com/office/drawing/2014/main" id="{C7D7E7AD-66D9-55F5-7EA9-22744F601C6E}"/>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351083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(13)</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32</a:t>
            </a:fld>
            <a:endParaRPr lang="en-ZA" dirty="0"/>
          </a:p>
        </p:txBody>
      </p:sp>
      <p:sp>
        <p:nvSpPr>
          <p:cNvPr id="2" name="Subtitle 2">
            <a:extLst>
              <a:ext uri="{FF2B5EF4-FFF2-40B4-BE49-F238E27FC236}">
                <a16:creationId xmlns:a16="http://schemas.microsoft.com/office/drawing/2014/main" id="{70B4E205-2FBE-DACE-4984-07258286E026}"/>
              </a:ext>
            </a:extLst>
          </p:cNvPr>
          <p:cNvSpPr txBox="1">
            <a:spLocks/>
          </p:cNvSpPr>
          <p:nvPr/>
        </p:nvSpPr>
        <p:spPr>
          <a:xfrm>
            <a:off x="1819276" y="1019175"/>
            <a:ext cx="8505825" cy="4819650"/>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b="0" dirty="0"/>
              <a:t>The Commissioner </a:t>
            </a:r>
            <a:r>
              <a:rPr lang="en-US" dirty="0"/>
              <a:t>must investigate complaints in respect of environmental administration…</a:t>
            </a:r>
          </a:p>
          <a:p>
            <a:pPr>
              <a:spcBef>
                <a:spcPts val="0"/>
              </a:spcBef>
              <a:spcAft>
                <a:spcPts val="900"/>
              </a:spcAft>
              <a:defRPr/>
            </a:pPr>
            <a:r>
              <a:rPr lang="en-ZA" b="0" dirty="0"/>
              <a:t> </a:t>
            </a:r>
            <a:r>
              <a:rPr lang="en-US" b="0" dirty="0"/>
              <a:t>This function is currently catered for in:</a:t>
            </a:r>
            <a:endParaRPr lang="en-ZA" b="0" dirty="0">
              <a:solidFill>
                <a:srgbClr val="0070C0"/>
              </a:solidFill>
            </a:endParaRPr>
          </a:p>
          <a:p>
            <a:pPr marL="350044" lvl="1" indent="-214313">
              <a:spcBef>
                <a:spcPts val="0"/>
              </a:spcBef>
              <a:spcAft>
                <a:spcPts val="750"/>
              </a:spcAft>
              <a:defRPr/>
            </a:pPr>
            <a:r>
              <a:rPr lang="en-US" dirty="0"/>
              <a:t>The </a:t>
            </a:r>
            <a:r>
              <a:rPr lang="en-US" b="1" dirty="0"/>
              <a:t>National Environmental Management Act, 1998 </a:t>
            </a:r>
            <a:r>
              <a:rPr lang="en-US" dirty="0"/>
              <a:t>provides for:</a:t>
            </a:r>
          </a:p>
          <a:p>
            <a:pPr marL="541735" lvl="1" indent="-204788">
              <a:spcBef>
                <a:spcPts val="0"/>
              </a:spcBef>
              <a:spcAft>
                <a:spcPts val="900"/>
              </a:spcAft>
              <a:buFont typeface="Courier New" panose="02070309020205020404" pitchFamily="49" charset="0"/>
              <a:buChar char="o"/>
              <a:defRPr/>
            </a:pPr>
            <a:r>
              <a:rPr lang="en-US" dirty="0"/>
              <a:t>Any Minister, MEC or Municipal Council may refer for </a:t>
            </a:r>
            <a:r>
              <a:rPr lang="en-US" b="1" dirty="0"/>
              <a:t>conciliation</a:t>
            </a:r>
            <a:r>
              <a:rPr lang="en-US" dirty="0"/>
              <a:t> under NEMA a difference or disagreement concerning the exercise of any of its functions which may significantly affect the environment, or any appeal brought in relation to a difference or disagreement regarding the protection of the environment; and the (national) Director-General may appoint a conciliator if requested to do so </a:t>
            </a:r>
          </a:p>
          <a:p>
            <a:pPr marL="541735" lvl="1" indent="-204788">
              <a:spcBef>
                <a:spcPts val="0"/>
              </a:spcBef>
              <a:spcAft>
                <a:spcPts val="900"/>
              </a:spcAft>
              <a:buFont typeface="Courier New" panose="02070309020205020404" pitchFamily="49" charset="0"/>
              <a:buChar char="o"/>
              <a:defRPr/>
            </a:pPr>
            <a:r>
              <a:rPr lang="en-US" dirty="0"/>
              <a:t>A difference or disagreement regarding the protection of the environment may be referred to </a:t>
            </a:r>
            <a:r>
              <a:rPr lang="en-US" b="1" dirty="0"/>
              <a:t>arbitration</a:t>
            </a:r>
          </a:p>
          <a:p>
            <a:pPr marL="541735" lvl="1" indent="-204788">
              <a:spcBef>
                <a:spcPts val="0"/>
              </a:spcBef>
              <a:spcAft>
                <a:spcPts val="900"/>
              </a:spcAft>
              <a:buFont typeface="Courier New" panose="02070309020205020404" pitchFamily="49" charset="0"/>
              <a:buChar char="o"/>
              <a:defRPr/>
            </a:pPr>
            <a:r>
              <a:rPr lang="en-US" dirty="0"/>
              <a:t>The Minister and certain other ministers and MECs may designate persons in organs of state as </a:t>
            </a:r>
            <a:r>
              <a:rPr lang="en-US" b="1" dirty="0"/>
              <a:t>environmental management inspectors </a:t>
            </a:r>
            <a:r>
              <a:rPr lang="en-US" dirty="0"/>
              <a:t>or environmental mineral resource inspectors.  Such inspectors </a:t>
            </a:r>
            <a:r>
              <a:rPr lang="en-US" b="1" dirty="0"/>
              <a:t>must monitor and enforce</a:t>
            </a:r>
            <a:r>
              <a:rPr lang="en-US" dirty="0"/>
              <a:t> compliance with the laws for which they have been designated and may investigate any act or omission which is reasonably suspected to constitute a breach of the law. </a:t>
            </a:r>
          </a:p>
          <a:p>
            <a:pPr marL="347472" lvl="1" indent="-210312">
              <a:spcBef>
                <a:spcPts val="0"/>
              </a:spcBef>
              <a:spcAft>
                <a:spcPts val="900"/>
              </a:spcAft>
              <a:defRPr/>
            </a:pPr>
            <a:r>
              <a:rPr lang="en-US" dirty="0"/>
              <a:t>Proposed </a:t>
            </a:r>
            <a:r>
              <a:rPr lang="en-US" b="1" dirty="0"/>
              <a:t>National Environmental Administrative Penalties Amendment Bill, 2022</a:t>
            </a:r>
          </a:p>
        </p:txBody>
      </p:sp>
      <p:sp>
        <p:nvSpPr>
          <p:cNvPr id="3" name="Footer Placeholder 10">
            <a:extLst>
              <a:ext uri="{FF2B5EF4-FFF2-40B4-BE49-F238E27FC236}">
                <a16:creationId xmlns:a16="http://schemas.microsoft.com/office/drawing/2014/main" id="{0CE80094-D17E-9E01-14DB-841AD4576347}"/>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871704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(14)</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33</a:t>
            </a:fld>
            <a:endParaRPr lang="en-ZA" dirty="0"/>
          </a:p>
        </p:txBody>
      </p:sp>
      <p:sp>
        <p:nvSpPr>
          <p:cNvPr id="2" name="Subtitle 2">
            <a:extLst>
              <a:ext uri="{FF2B5EF4-FFF2-40B4-BE49-F238E27FC236}">
                <a16:creationId xmlns:a16="http://schemas.microsoft.com/office/drawing/2014/main" id="{028F6E1B-4878-54DE-8119-A37DB7ADB50B}"/>
              </a:ext>
            </a:extLst>
          </p:cNvPr>
          <p:cNvSpPr txBox="1">
            <a:spLocks/>
          </p:cNvSpPr>
          <p:nvPr/>
        </p:nvSpPr>
        <p:spPr>
          <a:xfrm>
            <a:off x="1843088" y="1152297"/>
            <a:ext cx="8505825" cy="4903788"/>
          </a:xfrm>
          <a:prstGeom prst="rect">
            <a:avLst/>
          </a:prstGeom>
        </p:spPr>
        <p:txBody>
          <a:bodyPr>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b="0" dirty="0"/>
              <a:t>The Commissioner </a:t>
            </a:r>
            <a:r>
              <a:rPr lang="en-US" sz="1650" dirty="0"/>
              <a:t>must investigate complaints in respect of environmental administration…</a:t>
            </a:r>
            <a:r>
              <a:rPr lang="en-ZA" altLang="en-US" dirty="0">
                <a:solidFill>
                  <a:prstClr val="black"/>
                </a:solidFill>
                <a:cs typeface="Arial" panose="020B0604020202020204" pitchFamily="34" charset="0"/>
              </a:rPr>
              <a:t> </a:t>
            </a:r>
            <a:r>
              <a:rPr lang="en-ZA" altLang="en-US" sz="1650" dirty="0"/>
              <a:t>where “environmental administration” as means any action, omission or decision by an organ of state which significantly affects the environment in an adverse manner</a:t>
            </a:r>
            <a:endParaRPr lang="en-US" sz="1650" dirty="0"/>
          </a:p>
          <a:p>
            <a:pPr>
              <a:spcBef>
                <a:spcPts val="0"/>
              </a:spcBef>
              <a:spcAft>
                <a:spcPts val="900"/>
              </a:spcAft>
              <a:defRPr/>
            </a:pPr>
            <a:r>
              <a:rPr lang="en-US" sz="1650" b="0" dirty="0"/>
              <a:t>This function is currently catered for in:</a:t>
            </a:r>
            <a:endParaRPr lang="en-ZA" sz="1650" b="0" dirty="0">
              <a:solidFill>
                <a:srgbClr val="0070C0"/>
              </a:solidFill>
            </a:endParaRPr>
          </a:p>
          <a:p>
            <a:pPr marL="350044" lvl="1" indent="-214313">
              <a:spcBef>
                <a:spcPts val="0"/>
              </a:spcBef>
              <a:spcAft>
                <a:spcPts val="750"/>
              </a:spcAft>
              <a:defRPr/>
            </a:pPr>
            <a:r>
              <a:rPr lang="en-US" dirty="0"/>
              <a:t>The </a:t>
            </a:r>
            <a:r>
              <a:rPr lang="en-US" b="1" dirty="0"/>
              <a:t>National Environmental Management Act, 1998 </a:t>
            </a:r>
            <a:r>
              <a:rPr lang="en-US" dirty="0"/>
              <a:t>provides for:</a:t>
            </a:r>
          </a:p>
          <a:p>
            <a:pPr marL="541735" lvl="1" indent="-204788">
              <a:spcBef>
                <a:spcPts val="0"/>
              </a:spcBef>
              <a:spcAft>
                <a:spcPts val="900"/>
              </a:spcAft>
              <a:buFont typeface="Courier New" panose="02070309020205020404" pitchFamily="49" charset="0"/>
              <a:buChar char="o"/>
              <a:defRPr/>
            </a:pPr>
            <a:r>
              <a:rPr lang="en-US" dirty="0"/>
              <a:t>Section 23: </a:t>
            </a:r>
            <a:r>
              <a:rPr lang="en-ZA" dirty="0"/>
              <a:t>Promote the application of appropriate environmental management tools in order to ensure the integrated environmental management of activities</a:t>
            </a:r>
            <a:endParaRPr lang="en-US" dirty="0"/>
          </a:p>
          <a:p>
            <a:pPr marL="541735" lvl="1" indent="-204788">
              <a:spcBef>
                <a:spcPts val="0"/>
              </a:spcBef>
              <a:spcAft>
                <a:spcPts val="900"/>
              </a:spcAft>
              <a:buFont typeface="Courier New" panose="02070309020205020404" pitchFamily="49" charset="0"/>
              <a:buChar char="o"/>
              <a:defRPr/>
            </a:pPr>
            <a:r>
              <a:rPr lang="en-US" dirty="0"/>
              <a:t>Section 24: </a:t>
            </a:r>
            <a:r>
              <a:rPr lang="en-ZA" dirty="0"/>
              <a:t> The potential consequences for or impacts on the environment of listed activities or specified activities must be considered, investigated, assessed and reported on to the competent authority.</a:t>
            </a:r>
          </a:p>
          <a:p>
            <a:pPr marL="541735" lvl="1" indent="-204788">
              <a:spcBef>
                <a:spcPts val="0"/>
              </a:spcBef>
              <a:spcAft>
                <a:spcPts val="900"/>
              </a:spcAft>
              <a:buFont typeface="Courier New" panose="02070309020205020404" pitchFamily="49" charset="0"/>
              <a:buChar char="o"/>
              <a:defRPr/>
            </a:pPr>
            <a:endParaRPr lang="en-ZA" alt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541735" lvl="1" indent="-204788">
              <a:spcBef>
                <a:spcPts val="0"/>
              </a:spcBef>
              <a:spcAft>
                <a:spcPts val="900"/>
              </a:spcAft>
              <a:buFont typeface="Courier New" panose="02070309020205020404" pitchFamily="49" charset="0"/>
              <a:buChar char="o"/>
              <a:defRPr/>
            </a:pPr>
            <a:r>
              <a:rPr lang="en-US" altLang="en-US" u="sng" dirty="0">
                <a:solidFill>
                  <a:srgbClr val="000000"/>
                </a:solidFill>
                <a:latin typeface="Arial" panose="020B0604020202020204" pitchFamily="34" charset="0"/>
                <a:ea typeface="Calibri" panose="020F0502020204030204" pitchFamily="34" charset="0"/>
                <a:cs typeface="Arial" panose="020B0604020202020204" pitchFamily="34" charset="0"/>
              </a:rPr>
              <a:t>Environmental Impact Assessment Regulations </a:t>
            </a:r>
            <a:r>
              <a:rPr lang="en-US" altLang="en-US" dirty="0">
                <a:solidFill>
                  <a:srgbClr val="000000"/>
                </a:solidFill>
                <a:latin typeface="Arial" panose="020B0604020202020204" pitchFamily="34" charset="0"/>
                <a:ea typeface="Calibri" panose="020F0502020204030204" pitchFamily="34" charset="0"/>
                <a:cs typeface="Arial" panose="020B0604020202020204" pitchFamily="34" charset="0"/>
              </a:rPr>
              <a:t>promulgated under (ECA (repealed)) and NEMA</a:t>
            </a:r>
            <a:endParaRPr lang="en-US" altLang="en-US" sz="3600" dirty="0">
              <a:solidFill>
                <a:prstClr val="black"/>
              </a:solidFill>
              <a:latin typeface="Arial" panose="020B0604020202020204" pitchFamily="34" charset="0"/>
              <a:cs typeface="Arial" panose="020B0604020202020204" pitchFamily="34" charset="0"/>
            </a:endParaRPr>
          </a:p>
          <a:p>
            <a:pPr marL="541735" lvl="1" indent="-204788">
              <a:spcBef>
                <a:spcPts val="0"/>
              </a:spcBef>
              <a:spcAft>
                <a:spcPts val="900"/>
              </a:spcAft>
              <a:buFont typeface="Courier New" panose="02070309020205020404" pitchFamily="49" charset="0"/>
              <a:buChar char="o"/>
              <a:defRPr/>
            </a:pPr>
            <a:endParaRPr lang="en-US" dirty="0"/>
          </a:p>
        </p:txBody>
      </p:sp>
      <p:sp>
        <p:nvSpPr>
          <p:cNvPr id="3" name="Footer Placeholder 10">
            <a:extLst>
              <a:ext uri="{FF2B5EF4-FFF2-40B4-BE49-F238E27FC236}">
                <a16:creationId xmlns:a16="http://schemas.microsoft.com/office/drawing/2014/main" id="{C5206F25-4734-D5C1-C5B6-6A14455B8BB4}"/>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635366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(15)</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34</a:t>
            </a:fld>
            <a:endParaRPr lang="en-ZA" dirty="0"/>
          </a:p>
        </p:txBody>
      </p:sp>
      <p:sp>
        <p:nvSpPr>
          <p:cNvPr id="2" name="Subtitle 2">
            <a:extLst>
              <a:ext uri="{FF2B5EF4-FFF2-40B4-BE49-F238E27FC236}">
                <a16:creationId xmlns:a16="http://schemas.microsoft.com/office/drawing/2014/main" id="{B3A1A240-583D-0ED5-653B-B11A9D1A09C5}"/>
              </a:ext>
            </a:extLst>
          </p:cNvPr>
          <p:cNvSpPr txBox="1">
            <a:spLocks/>
          </p:cNvSpPr>
          <p:nvPr/>
        </p:nvSpPr>
        <p:spPr>
          <a:xfrm>
            <a:off x="1910656" y="977106"/>
            <a:ext cx="8505825" cy="4903788"/>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b="0" dirty="0"/>
              <a:t>The Commissioner </a:t>
            </a:r>
            <a:r>
              <a:rPr lang="en-US" sz="1650" dirty="0"/>
              <a:t>must investigate complaints in respect of environmental administration…</a:t>
            </a:r>
          </a:p>
          <a:p>
            <a:pPr>
              <a:spcBef>
                <a:spcPts val="0"/>
              </a:spcBef>
              <a:spcAft>
                <a:spcPts val="900"/>
              </a:spcAft>
              <a:defRPr/>
            </a:pPr>
            <a:r>
              <a:rPr lang="en-US" sz="1650" b="0" dirty="0"/>
              <a:t>This function is currently catered for in:</a:t>
            </a:r>
            <a:endParaRPr lang="en-US" sz="1650" b="0" dirty="0">
              <a:solidFill>
                <a:srgbClr val="0070C0"/>
              </a:solidFill>
            </a:endParaRPr>
          </a:p>
          <a:p>
            <a:pPr marL="350044" lvl="1" indent="-214313">
              <a:spcBef>
                <a:spcPts val="0"/>
              </a:spcBef>
              <a:spcAft>
                <a:spcPts val="750"/>
              </a:spcAft>
              <a:defRPr/>
            </a:pPr>
            <a:r>
              <a:rPr lang="en-US" dirty="0"/>
              <a:t>The </a:t>
            </a:r>
            <a:r>
              <a:rPr lang="en-US" b="1" dirty="0"/>
              <a:t>National Environmental Management Act, 1998 </a:t>
            </a:r>
            <a:r>
              <a:rPr lang="en-US" dirty="0"/>
              <a:t>provides for:</a:t>
            </a:r>
          </a:p>
          <a:p>
            <a:pPr marL="541735" lvl="1" indent="-204788">
              <a:spcBef>
                <a:spcPts val="0"/>
              </a:spcBef>
              <a:spcAft>
                <a:spcPts val="900"/>
              </a:spcAft>
              <a:buFont typeface="Courier New" panose="02070309020205020404" pitchFamily="49" charset="0"/>
              <a:buChar char="o"/>
              <a:defRPr/>
            </a:pPr>
            <a:r>
              <a:rPr lang="en-US" dirty="0"/>
              <a:t>A duty of care (s28)</a:t>
            </a:r>
          </a:p>
          <a:p>
            <a:pPr marL="336947" lvl="1" indent="0" algn="just">
              <a:spcBef>
                <a:spcPts val="0"/>
              </a:spcBef>
              <a:spcAft>
                <a:spcPts val="900"/>
              </a:spcAft>
              <a:buNone/>
              <a:defRPr/>
            </a:pPr>
            <a:r>
              <a:rPr lang="en-US" dirty="0"/>
              <a:t>The Director-General, the Director-General of the department responsible for mineral resources or a provincial head of department may direct any person who is causing, has caused or may cause significant pollution or degradation to the environment to –</a:t>
            </a:r>
          </a:p>
          <a:p>
            <a:pPr marL="1347788" lvl="2" indent="-460772">
              <a:spcBef>
                <a:spcPts val="0"/>
              </a:spcBef>
              <a:spcAft>
                <a:spcPts val="900"/>
              </a:spcAft>
              <a:defRPr/>
            </a:pPr>
            <a:r>
              <a:rPr lang="en-US" sz="1400" dirty="0"/>
              <a:t> </a:t>
            </a:r>
            <a:r>
              <a:rPr lang="en-US" sz="1400" dirty="0">
                <a:solidFill>
                  <a:schemeClr val="bg1">
                    <a:lumMod val="50000"/>
                  </a:schemeClr>
                </a:solidFill>
              </a:rPr>
              <a:t>a)</a:t>
            </a:r>
            <a:r>
              <a:rPr lang="en-US" sz="1400" dirty="0"/>
              <a:t>	cease any activity, operation or undertaking; </a:t>
            </a:r>
          </a:p>
          <a:p>
            <a:pPr marL="1347788" lvl="2" indent="-460772">
              <a:spcBef>
                <a:spcPts val="0"/>
              </a:spcBef>
              <a:spcAft>
                <a:spcPts val="900"/>
              </a:spcAft>
              <a:buFont typeface="Arial" pitchFamily="34" charset="0"/>
              <a:buAutoNum type="alphaLcParenR" startAt="2"/>
              <a:defRPr/>
            </a:pPr>
            <a:r>
              <a:rPr lang="en-US" sz="1400" dirty="0"/>
              <a:t>investigate, evaluate and assess the impact of specific activities and report thereon; </a:t>
            </a:r>
          </a:p>
          <a:p>
            <a:pPr marL="1347788" lvl="2" indent="-460772">
              <a:spcBef>
                <a:spcPts val="0"/>
              </a:spcBef>
              <a:spcAft>
                <a:spcPts val="900"/>
              </a:spcAft>
              <a:buFont typeface="Arial" pitchFamily="34" charset="0"/>
              <a:buAutoNum type="alphaLcParenR" startAt="2"/>
              <a:defRPr/>
            </a:pPr>
            <a:r>
              <a:rPr lang="en-US" sz="1400" dirty="0"/>
              <a:t>commence taking specific measures before a given date; </a:t>
            </a:r>
          </a:p>
          <a:p>
            <a:pPr marL="1347788" lvl="2" indent="-460772">
              <a:spcBef>
                <a:spcPts val="0"/>
              </a:spcBef>
              <a:spcAft>
                <a:spcPts val="900"/>
              </a:spcAft>
              <a:buFont typeface="Arial" pitchFamily="34" charset="0"/>
              <a:buAutoNum type="alphaLcParenR" startAt="2"/>
              <a:defRPr/>
            </a:pPr>
            <a:r>
              <a:rPr lang="en-US" sz="1400" dirty="0"/>
              <a:t>diligently continue with those measures; and </a:t>
            </a:r>
          </a:p>
          <a:p>
            <a:pPr marL="1347788" lvl="2" indent="-460772">
              <a:spcBef>
                <a:spcPts val="0"/>
              </a:spcBef>
              <a:spcAft>
                <a:spcPts val="900"/>
              </a:spcAft>
              <a:buFont typeface="Arial" pitchFamily="34" charset="0"/>
              <a:buAutoNum type="alphaLcParenR" startAt="2"/>
              <a:defRPr/>
            </a:pPr>
            <a:r>
              <a:rPr lang="en-US" sz="1400" dirty="0"/>
              <a:t>complete those measures before a specified reasonable date </a:t>
            </a:r>
          </a:p>
          <a:p>
            <a:pPr marL="541735" lvl="1" indent="-204788" algn="just">
              <a:spcBef>
                <a:spcPts val="0"/>
              </a:spcBef>
              <a:spcAft>
                <a:spcPts val="900"/>
              </a:spcAft>
              <a:buFont typeface="Courier New" panose="02070309020205020404" pitchFamily="49" charset="0"/>
              <a:buChar char="o"/>
              <a:defRPr/>
            </a:pPr>
            <a:r>
              <a:rPr lang="en-US" dirty="0"/>
              <a:t>Interested parties, or groups of persons, may apply to court in respect of an environmental breach, or institute private prosecutions etc.</a:t>
            </a:r>
          </a:p>
        </p:txBody>
      </p:sp>
      <p:sp>
        <p:nvSpPr>
          <p:cNvPr id="3" name="Footer Placeholder 10">
            <a:extLst>
              <a:ext uri="{FF2B5EF4-FFF2-40B4-BE49-F238E27FC236}">
                <a16:creationId xmlns:a16="http://schemas.microsoft.com/office/drawing/2014/main" id="{4029EFF8-1B6D-7E65-D011-FAA231B96085}"/>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217931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(16)</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35</a:t>
            </a:fld>
            <a:endParaRPr lang="en-ZA" dirty="0"/>
          </a:p>
        </p:txBody>
      </p:sp>
      <p:sp>
        <p:nvSpPr>
          <p:cNvPr id="3" name="Subtitle 2">
            <a:extLst>
              <a:ext uri="{FF2B5EF4-FFF2-40B4-BE49-F238E27FC236}">
                <a16:creationId xmlns:a16="http://schemas.microsoft.com/office/drawing/2014/main" id="{665F3185-DB26-CA07-5763-865C0CFFFA3D}"/>
              </a:ext>
            </a:extLst>
          </p:cNvPr>
          <p:cNvSpPr txBox="1">
            <a:spLocks/>
          </p:cNvSpPr>
          <p:nvPr/>
        </p:nvSpPr>
        <p:spPr>
          <a:xfrm>
            <a:off x="1819276" y="1160463"/>
            <a:ext cx="8632825" cy="4735512"/>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b="0"/>
              <a:t>The Commissioner</a:t>
            </a:r>
            <a:r>
              <a:rPr lang="en-US" sz="1650"/>
              <a:t> must act in accordance with the principles of co-operative government and intergovernmental relations…:  </a:t>
            </a:r>
          </a:p>
          <a:p>
            <a:pPr>
              <a:spcBef>
                <a:spcPts val="0"/>
              </a:spcBef>
              <a:spcAft>
                <a:spcPts val="900"/>
              </a:spcAft>
              <a:defRPr/>
            </a:pPr>
            <a:r>
              <a:rPr lang="en-US" sz="1650" b="0"/>
              <a:t>This function is currently catered for in:</a:t>
            </a:r>
            <a:endParaRPr lang="en-US" sz="1650" b="0">
              <a:solidFill>
                <a:srgbClr val="0070C0"/>
              </a:solidFill>
            </a:endParaRPr>
          </a:p>
          <a:p>
            <a:pPr marL="350044" lvl="1" indent="-214313">
              <a:spcBef>
                <a:spcPts val="0"/>
              </a:spcBef>
              <a:spcAft>
                <a:spcPts val="600"/>
              </a:spcAft>
              <a:defRPr/>
            </a:pPr>
            <a:r>
              <a:rPr lang="en-US"/>
              <a:t>In terms of the </a:t>
            </a:r>
            <a:r>
              <a:rPr lang="en-US" b="1"/>
              <a:t>National Environmental Management Act, 1998, which, </a:t>
            </a:r>
            <a:r>
              <a:rPr lang="en-US"/>
              <a:t>provides for:</a:t>
            </a:r>
          </a:p>
          <a:p>
            <a:pPr marL="541735" lvl="1" indent="-204788">
              <a:spcBef>
                <a:spcPts val="0"/>
              </a:spcBef>
              <a:spcAft>
                <a:spcPts val="600"/>
              </a:spcAft>
              <a:buFont typeface="Courier New" panose="02070309020205020404" pitchFamily="49" charset="0"/>
              <a:buChar char="o"/>
              <a:defRPr/>
            </a:pPr>
            <a:r>
              <a:rPr lang="en-US" b="1"/>
              <a:t>Environmental Implementation Plans and Environmental Management Plans </a:t>
            </a:r>
            <a:r>
              <a:rPr lang="en-US"/>
              <a:t>to coordinate and harmonise the environmental policies, plans, programmes and decisions of the various national and provincial departments that exercise functions that may affect the environment or are entrusted with powers and duties aimed at the achievement, promotion, and protection of a sustainable environment, and of provincial and local spheres of government.</a:t>
            </a:r>
          </a:p>
          <a:p>
            <a:pPr marL="541735" lvl="1" indent="-204788">
              <a:spcBef>
                <a:spcPts val="0"/>
              </a:spcBef>
              <a:spcAft>
                <a:spcPts val="600"/>
              </a:spcAft>
              <a:buFont typeface="Courier New" panose="02070309020205020404" pitchFamily="49" charset="0"/>
              <a:buChar char="o"/>
              <a:defRPr/>
            </a:pPr>
            <a:r>
              <a:rPr lang="en-US" b="1"/>
              <a:t>Environmental management co-operation agreements</a:t>
            </a:r>
            <a:r>
              <a:rPr lang="en-US"/>
              <a:t>, where the Minister and every MEC and municipality, may enter into environmental management co-operation agreements with any person or community for the purpose of promoting compliance with the principles laid down in this Act, including -</a:t>
            </a:r>
          </a:p>
          <a:p>
            <a:pPr marL="756047" lvl="2" indent="-214313">
              <a:spcBef>
                <a:spcPts val="0"/>
              </a:spcBef>
              <a:spcAft>
                <a:spcPts val="600"/>
              </a:spcAft>
              <a:buFont typeface="Wingdings" panose="05000000000000000000" pitchFamily="2" charset="2"/>
              <a:buChar char="§"/>
              <a:defRPr/>
            </a:pPr>
            <a:r>
              <a:rPr lang="en-US" sz="1400"/>
              <a:t>standards for the protection of the environment;</a:t>
            </a:r>
          </a:p>
          <a:p>
            <a:pPr marL="756047" lvl="2" indent="-214313">
              <a:spcBef>
                <a:spcPts val="0"/>
              </a:spcBef>
              <a:spcAft>
                <a:spcPts val="600"/>
              </a:spcAft>
              <a:buFont typeface="Wingdings" panose="05000000000000000000" pitchFamily="2" charset="2"/>
              <a:buChar char="§"/>
              <a:defRPr/>
            </a:pPr>
            <a:r>
              <a:rPr lang="en-US" sz="1400"/>
              <a:t>set of measurable targets and </a:t>
            </a:r>
          </a:p>
          <a:p>
            <a:pPr marL="756047" lvl="2" indent="-214313">
              <a:spcBef>
                <a:spcPts val="0"/>
              </a:spcBef>
              <a:spcAft>
                <a:spcPts val="600"/>
              </a:spcAft>
              <a:buFont typeface="Wingdings" panose="05000000000000000000" pitchFamily="2" charset="2"/>
              <a:buChar char="§"/>
              <a:defRPr/>
            </a:pPr>
            <a:r>
              <a:rPr lang="en-US" sz="1400"/>
              <a:t>monitoring and reporting requirements</a:t>
            </a:r>
          </a:p>
        </p:txBody>
      </p:sp>
      <p:sp>
        <p:nvSpPr>
          <p:cNvPr id="2" name="Footer Placeholder 10">
            <a:extLst>
              <a:ext uri="{FF2B5EF4-FFF2-40B4-BE49-F238E27FC236}">
                <a16:creationId xmlns:a16="http://schemas.microsoft.com/office/drawing/2014/main" id="{ACB9B37B-311C-945D-DABD-892FE5291523}"/>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060467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(17)</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36</a:t>
            </a:fld>
            <a:endParaRPr lang="en-ZA" dirty="0"/>
          </a:p>
        </p:txBody>
      </p:sp>
      <p:sp>
        <p:nvSpPr>
          <p:cNvPr id="2" name="Subtitle 2">
            <a:extLst>
              <a:ext uri="{FF2B5EF4-FFF2-40B4-BE49-F238E27FC236}">
                <a16:creationId xmlns:a16="http://schemas.microsoft.com/office/drawing/2014/main" id="{BC48D913-3D1B-11B7-F9A3-1178B1CFA95F}"/>
              </a:ext>
            </a:extLst>
          </p:cNvPr>
          <p:cNvSpPr txBox="1">
            <a:spLocks/>
          </p:cNvSpPr>
          <p:nvPr/>
        </p:nvSpPr>
        <p:spPr>
          <a:xfrm>
            <a:off x="1819276" y="1372718"/>
            <a:ext cx="8632825" cy="4448175"/>
          </a:xfrm>
          <a:prstGeom prst="rect">
            <a:avLst/>
          </a:prstGeom>
        </p:spPr>
        <p:txBody>
          <a:bodyPr>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b="0" dirty="0"/>
              <a:t>The Commissioner</a:t>
            </a:r>
            <a:r>
              <a:rPr lang="en-US" sz="1650" dirty="0"/>
              <a:t> must act in accordance with the principles of co-operative government and intergovernmental relations…</a:t>
            </a:r>
            <a:r>
              <a:rPr lang="en-ZA" sz="1650" dirty="0"/>
              <a:t>:  </a:t>
            </a:r>
          </a:p>
          <a:p>
            <a:pPr marL="350044" lvl="1" indent="-214313" algn="just">
              <a:spcBef>
                <a:spcPts val="0"/>
              </a:spcBef>
              <a:spcAft>
                <a:spcPts val="600"/>
              </a:spcAft>
              <a:defRPr/>
            </a:pPr>
            <a:r>
              <a:rPr lang="en-US" dirty="0"/>
              <a:t>The </a:t>
            </a:r>
            <a:r>
              <a:rPr lang="en-US" b="1" dirty="0"/>
              <a:t>Intergovernmental Relations Framework Act, 2005 </a:t>
            </a:r>
            <a:r>
              <a:rPr lang="en-US" dirty="0"/>
              <a:t>, provides for the establishment of intergovernmental coordination structures across all spheres of government.  The environmental sector has established such coordination structures that meet quarterly:</a:t>
            </a:r>
          </a:p>
          <a:p>
            <a:pPr marL="733425" lvl="1" indent="-323850">
              <a:spcBef>
                <a:spcPts val="0"/>
              </a:spcBef>
              <a:spcAft>
                <a:spcPts val="900"/>
              </a:spcAft>
              <a:buFont typeface="Courier New" panose="02070309020205020404" pitchFamily="49" charset="0"/>
              <a:buChar char="o"/>
              <a:defRPr/>
            </a:pPr>
            <a:r>
              <a:rPr lang="en-ZA" dirty="0" err="1"/>
              <a:t>MinMec</a:t>
            </a:r>
            <a:r>
              <a:rPr lang="en-ZA" dirty="0"/>
              <a:t> – Minister, MECs, Municipalities and SOEs</a:t>
            </a:r>
          </a:p>
          <a:p>
            <a:pPr marL="733425" lvl="1" indent="-323850">
              <a:spcBef>
                <a:spcPts val="0"/>
              </a:spcBef>
              <a:spcAft>
                <a:spcPts val="900"/>
              </a:spcAft>
              <a:buFont typeface="Courier New" panose="02070309020205020404" pitchFamily="49" charset="0"/>
              <a:buChar char="o"/>
              <a:defRPr/>
            </a:pPr>
            <a:r>
              <a:rPr lang="en-ZA" dirty="0" err="1"/>
              <a:t>MinTech</a:t>
            </a:r>
            <a:r>
              <a:rPr lang="en-ZA" dirty="0"/>
              <a:t> – DG of Environmental Affairs and provincial HODs, Municipalities and SOEs</a:t>
            </a:r>
          </a:p>
          <a:p>
            <a:pPr marL="733425" lvl="1" indent="-323850" algn="just">
              <a:spcBef>
                <a:spcPts val="0"/>
              </a:spcBef>
              <a:spcAft>
                <a:spcPts val="900"/>
              </a:spcAft>
              <a:buFont typeface="Courier New" panose="02070309020205020404" pitchFamily="49" charset="0"/>
              <a:buChar char="o"/>
              <a:defRPr/>
            </a:pPr>
            <a:r>
              <a:rPr lang="en-ZA" dirty="0" err="1"/>
              <a:t>MinTech</a:t>
            </a:r>
            <a:r>
              <a:rPr lang="en-ZA" dirty="0"/>
              <a:t> Working Groups – 10 Working groups consisting of technical experts across the various functional fields (e.g. climate change, air quality, waste management, biodiversity, coastal management, etc.)</a:t>
            </a:r>
          </a:p>
          <a:p>
            <a:pPr marL="350044" lvl="1" indent="-214313" algn="just">
              <a:spcBef>
                <a:spcPts val="0"/>
              </a:spcBef>
              <a:spcAft>
                <a:spcPts val="600"/>
              </a:spcAft>
              <a:defRPr/>
            </a:pPr>
            <a:r>
              <a:rPr lang="en-ZA" dirty="0"/>
              <a:t>The various </a:t>
            </a:r>
            <a:r>
              <a:rPr lang="en-US" dirty="0"/>
              <a:t>Specific Environmental Management Acts</a:t>
            </a:r>
            <a:r>
              <a:rPr lang="en-ZA" dirty="0"/>
              <a:t> also make provision for various governance structures across all spheres of government and with non-governmental stakeholders.</a:t>
            </a:r>
            <a:endParaRPr lang="en-US" dirty="0"/>
          </a:p>
          <a:p>
            <a:pPr marL="350044" lvl="1" indent="-214313">
              <a:spcBef>
                <a:spcPts val="0"/>
              </a:spcBef>
              <a:spcAft>
                <a:spcPts val="600"/>
              </a:spcAft>
              <a:defRPr/>
            </a:pPr>
            <a:endParaRPr lang="en-US" sz="1200" dirty="0"/>
          </a:p>
        </p:txBody>
      </p:sp>
      <p:sp>
        <p:nvSpPr>
          <p:cNvPr id="4" name="Footer Placeholder 10">
            <a:extLst>
              <a:ext uri="{FF2B5EF4-FFF2-40B4-BE49-F238E27FC236}">
                <a16:creationId xmlns:a16="http://schemas.microsoft.com/office/drawing/2014/main" id="{DF23BB7F-8534-83AE-2EF5-F1ADFB657751}"/>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2851172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0"/>
              </a:spcBef>
              <a:defRPr/>
            </a:pPr>
            <a:r>
              <a:rPr lang="en-US" kern="0" dirty="0">
                <a:solidFill>
                  <a:srgbClr val="3377FF">
                    <a:lumMod val="50000"/>
                  </a:srgbClr>
                </a:solidFill>
              </a:rPr>
              <a:t>Response to Functions &amp; Duties (18)</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37</a:t>
            </a:fld>
            <a:endParaRPr lang="en-ZA" dirty="0"/>
          </a:p>
        </p:txBody>
      </p:sp>
      <p:sp>
        <p:nvSpPr>
          <p:cNvPr id="2" name="Subtitle 2">
            <a:extLst>
              <a:ext uri="{FF2B5EF4-FFF2-40B4-BE49-F238E27FC236}">
                <a16:creationId xmlns:a16="http://schemas.microsoft.com/office/drawing/2014/main" id="{DF05E17A-B75A-774D-DAD6-8BC23C7B1712}"/>
              </a:ext>
            </a:extLst>
          </p:cNvPr>
          <p:cNvSpPr txBox="1">
            <a:spLocks/>
          </p:cNvSpPr>
          <p:nvPr/>
        </p:nvSpPr>
        <p:spPr>
          <a:xfrm>
            <a:off x="1819276" y="1228726"/>
            <a:ext cx="8632825" cy="4652963"/>
          </a:xfrm>
          <a:prstGeom prst="rect">
            <a:avLst/>
          </a:prstGeom>
        </p:spPr>
        <p:txBody>
          <a:bodyPr>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spcAft>
                <a:spcPts val="900"/>
              </a:spcAft>
              <a:defRPr/>
            </a:pPr>
            <a:r>
              <a:rPr lang="en-US" sz="1650" dirty="0"/>
              <a:t>Environmental and Development Planning oversight exercised by </a:t>
            </a:r>
            <a:r>
              <a:rPr lang="en-ZA" sz="1650" dirty="0"/>
              <a:t>Provincial Parliament, </a:t>
            </a:r>
            <a:r>
              <a:rPr lang="en-ZA" sz="1650" dirty="0" err="1"/>
              <a:t>ito</a:t>
            </a:r>
            <a:r>
              <a:rPr lang="en-ZA" sz="1650" b="0" dirty="0"/>
              <a:t>:</a:t>
            </a:r>
            <a:endParaRPr lang="en-ZA" sz="1650" b="0" dirty="0">
              <a:solidFill>
                <a:srgbClr val="0070C0"/>
              </a:solidFill>
            </a:endParaRPr>
          </a:p>
          <a:p>
            <a:pPr marL="135731" lvl="1" indent="0">
              <a:spcBef>
                <a:spcPts val="0"/>
              </a:spcBef>
              <a:spcAft>
                <a:spcPts val="600"/>
              </a:spcAft>
              <a:buNone/>
              <a:defRPr/>
            </a:pPr>
            <a:r>
              <a:rPr lang="en-ZA" dirty="0"/>
              <a:t>The </a:t>
            </a:r>
            <a:r>
              <a:rPr lang="en-ZA" b="1" dirty="0"/>
              <a:t>Public Finance Management Act, 1999 </a:t>
            </a:r>
            <a:r>
              <a:rPr lang="en-ZA" dirty="0"/>
              <a:t>includes specific reporting requirements</a:t>
            </a:r>
            <a:endParaRPr lang="en-US" dirty="0"/>
          </a:p>
          <a:p>
            <a:pPr marL="350044" lvl="1" indent="-214313" algn="just">
              <a:spcBef>
                <a:spcPts val="0"/>
              </a:spcBef>
              <a:spcAft>
                <a:spcPts val="600"/>
              </a:spcAft>
              <a:defRPr/>
            </a:pPr>
            <a:r>
              <a:rPr lang="en-US" dirty="0"/>
              <a:t>All organs of state report (quarterly) on their performance in terms of the objectives and targets set in their Medium-Term Strategic Framework (5-year cycle). </a:t>
            </a:r>
          </a:p>
          <a:p>
            <a:pPr marL="240506" indent="-285750">
              <a:spcBef>
                <a:spcPts val="0"/>
              </a:spcBef>
              <a:spcAft>
                <a:spcPts val="600"/>
              </a:spcAft>
              <a:defRPr/>
            </a:pPr>
            <a:endParaRPr lang="en-US" sz="1650" dirty="0"/>
          </a:p>
          <a:p>
            <a:pPr marL="240506" indent="-285750">
              <a:spcBef>
                <a:spcPts val="0"/>
              </a:spcBef>
              <a:spcAft>
                <a:spcPts val="600"/>
              </a:spcAft>
              <a:defRPr/>
            </a:pPr>
            <a:r>
              <a:rPr lang="en-US" sz="1650" dirty="0"/>
              <a:t>Standing Committee/Members oversight </a:t>
            </a:r>
            <a:r>
              <a:rPr lang="en-US" sz="1650" dirty="0" err="1"/>
              <a:t>ito</a:t>
            </a:r>
            <a:r>
              <a:rPr lang="en-US" sz="1650" dirty="0"/>
              <a:t> their portfolios.</a:t>
            </a:r>
            <a:endParaRPr lang="en-US" sz="2000" dirty="0"/>
          </a:p>
        </p:txBody>
      </p:sp>
      <p:sp>
        <p:nvSpPr>
          <p:cNvPr id="3" name="Footer Placeholder 10">
            <a:extLst>
              <a:ext uri="{FF2B5EF4-FFF2-40B4-BE49-F238E27FC236}">
                <a16:creationId xmlns:a16="http://schemas.microsoft.com/office/drawing/2014/main" id="{201F5EC4-4314-5095-5AC4-0938FF4A2080}"/>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914621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spcBef>
                <a:spcPts val="0"/>
              </a:spcBef>
              <a:defRPr/>
            </a:pPr>
            <a:r>
              <a:rPr lang="en-US" kern="0" dirty="0">
                <a:solidFill>
                  <a:srgbClr val="3377FF">
                    <a:lumMod val="50000"/>
                  </a:srgbClr>
                </a:solidFill>
              </a:rPr>
              <a:t>Response to Functions &amp; Duties (19): Limitation of </a:t>
            </a:r>
            <a:br>
              <a:rPr lang="en-US" kern="0" dirty="0">
                <a:solidFill>
                  <a:srgbClr val="3377FF">
                    <a:lumMod val="50000"/>
                  </a:srgbClr>
                </a:solidFill>
              </a:rPr>
            </a:br>
            <a:r>
              <a:rPr lang="en-US" kern="0" dirty="0">
                <a:solidFill>
                  <a:srgbClr val="3377FF">
                    <a:lumMod val="50000"/>
                  </a:srgbClr>
                </a:solidFill>
              </a:rPr>
              <a:t>competence of the Commissioner</a:t>
            </a:r>
          </a:p>
        </p:txBody>
      </p:sp>
      <p:sp>
        <p:nvSpPr>
          <p:cNvPr id="12" name="Slide Number Placeholder 11"/>
          <p:cNvSpPr>
            <a:spLocks noGrp="1"/>
          </p:cNvSpPr>
          <p:nvPr>
            <p:ph type="sldNum" sz="quarter" idx="4"/>
          </p:nvPr>
        </p:nvSpPr>
        <p:spPr/>
        <p:txBody>
          <a:bodyPr/>
          <a:lstStyle/>
          <a:p>
            <a:fld id="{8406839F-D7A4-4E5D-B93D-768AD4D1DB36}" type="slidenum">
              <a:rPr lang="en-ZA" smtClean="0"/>
              <a:pPr/>
              <a:t>38</a:t>
            </a:fld>
            <a:endParaRPr lang="en-ZA" dirty="0"/>
          </a:p>
        </p:txBody>
      </p:sp>
      <p:sp>
        <p:nvSpPr>
          <p:cNvPr id="2" name="Subtitle 2">
            <a:extLst>
              <a:ext uri="{FF2B5EF4-FFF2-40B4-BE49-F238E27FC236}">
                <a16:creationId xmlns:a16="http://schemas.microsoft.com/office/drawing/2014/main" id="{1DDB3B73-9F29-589A-BA11-C8508E34547D}"/>
              </a:ext>
            </a:extLst>
          </p:cNvPr>
          <p:cNvSpPr txBox="1">
            <a:spLocks/>
          </p:cNvSpPr>
          <p:nvPr/>
        </p:nvSpPr>
        <p:spPr>
          <a:xfrm>
            <a:off x="1777263" y="882482"/>
            <a:ext cx="8505825" cy="5585669"/>
          </a:xfrm>
          <a:prstGeom prst="rect">
            <a:avLst/>
          </a:prstGeom>
        </p:spPr>
        <p:txBody>
          <a:bodyPr>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spcBef>
                <a:spcPts val="0"/>
              </a:spcBef>
              <a:spcAft>
                <a:spcPts val="900"/>
              </a:spcAft>
              <a:defRPr/>
            </a:pPr>
            <a:r>
              <a:rPr lang="en-US" dirty="0"/>
              <a:t>No competence over matters of National Legislation</a:t>
            </a:r>
          </a:p>
          <a:p>
            <a:pPr marL="285750" indent="-285750">
              <a:spcBef>
                <a:spcPts val="0"/>
              </a:spcBef>
              <a:spcAft>
                <a:spcPts val="900"/>
              </a:spcAft>
              <a:buFont typeface="Arial" pitchFamily="34" charset="0"/>
              <a:buChar char="•"/>
              <a:defRPr/>
            </a:pPr>
            <a:r>
              <a:rPr lang="en-US" b="0" dirty="0"/>
              <a:t>Environmental Commissioner has no jurisdiction to investigate any matters which do not constitute a provincial competence, such as:</a:t>
            </a:r>
          </a:p>
          <a:p>
            <a:pPr marL="360000" lvl="3" indent="-285750">
              <a:spcBef>
                <a:spcPts val="0"/>
              </a:spcBef>
              <a:defRPr/>
            </a:pPr>
            <a:r>
              <a:rPr lang="en-US" i="1" dirty="0"/>
              <a:t>Water</a:t>
            </a:r>
          </a:p>
          <a:p>
            <a:pPr marL="360000" lvl="3" indent="-285750">
              <a:spcBef>
                <a:spcPts val="0"/>
              </a:spcBef>
              <a:defRPr/>
            </a:pPr>
            <a:r>
              <a:rPr lang="en-US" i="1" dirty="0"/>
              <a:t>Forestry</a:t>
            </a:r>
          </a:p>
          <a:p>
            <a:pPr marL="360000" lvl="3" indent="-285750">
              <a:spcBef>
                <a:spcPts val="0"/>
              </a:spcBef>
              <a:defRPr/>
            </a:pPr>
            <a:r>
              <a:rPr lang="en-US" i="1" dirty="0"/>
              <a:t>Fisheries</a:t>
            </a:r>
          </a:p>
          <a:p>
            <a:pPr marL="360000" lvl="3" indent="-285750">
              <a:spcBef>
                <a:spcPts val="0"/>
              </a:spcBef>
              <a:defRPr/>
            </a:pPr>
            <a:r>
              <a:rPr lang="en-US" i="1" dirty="0"/>
              <a:t>Poaching - abalone</a:t>
            </a:r>
            <a:endParaRPr lang="en-US" dirty="0"/>
          </a:p>
          <a:p>
            <a:pPr>
              <a:defRPr/>
            </a:pPr>
            <a:r>
              <a:rPr lang="en-US" dirty="0"/>
              <a:t>Unclear competence over Municipal matters</a:t>
            </a:r>
          </a:p>
          <a:p>
            <a:pPr marL="466725" lvl="1" indent="-285750">
              <a:defRPr/>
            </a:pPr>
            <a:r>
              <a:rPr lang="en-US" altLang="en-US" i="1" dirty="0"/>
              <a:t>s 72(1)(c)	The Commissioner must -</a:t>
            </a:r>
          </a:p>
          <a:p>
            <a:pPr marL="1649412" lvl="3" indent="0">
              <a:buNone/>
              <a:defRPr/>
            </a:pPr>
            <a:r>
              <a:rPr lang="en-US" sz="1400" i="1" dirty="0"/>
              <a:t>	recommend a course of conduct to any </a:t>
            </a:r>
            <a:r>
              <a:rPr lang="en-US" sz="1400" i="1" u="sng" dirty="0"/>
              <a:t>provincial organ of state </a:t>
            </a:r>
            <a:r>
              <a:rPr lang="en-US" sz="1400" i="1" dirty="0"/>
              <a:t>or 	</a:t>
            </a:r>
            <a:r>
              <a:rPr lang="en-US" sz="1400" i="1" u="sng" dirty="0"/>
              <a:t>municipality</a:t>
            </a:r>
            <a:r>
              <a:rPr lang="en-US" sz="1400" i="1" dirty="0"/>
              <a:t> whose activities have been investigated.</a:t>
            </a:r>
          </a:p>
          <a:p>
            <a:pPr marL="466725" lvl="1" indent="-285750">
              <a:defRPr/>
            </a:pPr>
            <a:r>
              <a:rPr lang="en-US" altLang="en-US" i="1" dirty="0"/>
              <a:t>s 73(1) 	</a:t>
            </a:r>
            <a:r>
              <a:rPr lang="en-US" sz="1400" i="1" dirty="0"/>
              <a:t>Where the Commissioner has made recommendations to a </a:t>
            </a:r>
            <a:r>
              <a:rPr lang="en-US" sz="1400" i="1" u="sng" dirty="0"/>
              <a:t>provincial </a:t>
            </a:r>
            <a:r>
              <a:rPr lang="en-US" sz="1400" i="1" dirty="0"/>
              <a:t>			</a:t>
            </a:r>
            <a:r>
              <a:rPr lang="en-US" sz="1400" i="1" u="sng" dirty="0"/>
              <a:t>organ of state</a:t>
            </a:r>
            <a:r>
              <a:rPr lang="en-US" sz="1400" i="1" dirty="0"/>
              <a:t>, that organ must report to the Commissioner on its actions in 		response to those recommendations within a reasonable time.</a:t>
            </a:r>
            <a:endParaRPr lang="en-US" altLang="en-US" sz="1400" i="1" dirty="0"/>
          </a:p>
          <a:p>
            <a:pPr marL="466725" lvl="1" indent="-285750">
              <a:defRPr/>
            </a:pPr>
            <a:r>
              <a:rPr lang="en-US" altLang="en-US" i="1" dirty="0"/>
              <a:t>s 73(2)	</a:t>
            </a:r>
            <a:r>
              <a:rPr lang="en-US" sz="1400" i="1" u="sng" dirty="0"/>
              <a:t>Any provincial organ of state </a:t>
            </a:r>
            <a:r>
              <a:rPr lang="en-US" sz="1400" i="1" dirty="0"/>
              <a:t>which refuses or fails to implement the 			Commissioner’s recommendations must upon request furnish the 			Commissioner with written reasons for that refusal or failure.</a:t>
            </a:r>
          </a:p>
          <a:p>
            <a:pPr marL="466725" lvl="1" indent="-285750">
              <a:defRPr/>
            </a:pPr>
            <a:endParaRPr lang="en-US" altLang="en-US" sz="1400" b="1" i="1" dirty="0"/>
          </a:p>
          <a:p>
            <a:pPr marL="466725" lvl="1" indent="-285750" algn="ctr">
              <a:defRPr/>
            </a:pPr>
            <a:r>
              <a:rPr lang="en-US" altLang="en-US" sz="1400" b="1" dirty="0"/>
              <a:t>There is no constitutional obligation placed on municipalities, even though the Commissioner could investigate activities of a municipality.</a:t>
            </a:r>
            <a:endParaRPr lang="en-US" sz="1400" b="1" dirty="0"/>
          </a:p>
          <a:p>
            <a:pPr marL="466725" lvl="1" indent="-285750">
              <a:defRPr/>
            </a:pPr>
            <a:endParaRPr lang="en-US" altLang="en-US" sz="1400" i="1" dirty="0"/>
          </a:p>
        </p:txBody>
      </p:sp>
      <p:sp>
        <p:nvSpPr>
          <p:cNvPr id="3" name="Footer Placeholder 10">
            <a:extLst>
              <a:ext uri="{FF2B5EF4-FFF2-40B4-BE49-F238E27FC236}">
                <a16:creationId xmlns:a16="http://schemas.microsoft.com/office/drawing/2014/main" id="{A76742BD-37C8-AC21-1373-2E13D4D3E8F0}"/>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632330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normAutofit/>
          </a:bodyPr>
          <a:lstStyle/>
          <a:p>
            <a:pPr>
              <a:spcBef>
                <a:spcPts val="0"/>
              </a:spcBef>
              <a:defRPr/>
            </a:pPr>
            <a:r>
              <a:rPr lang="en-US" b="1" kern="0" dirty="0">
                <a:solidFill>
                  <a:prstClr val="white"/>
                </a:solidFill>
                <a:latin typeface="Century Gothic"/>
              </a:rPr>
              <a:t>5. Costing</a:t>
            </a:r>
          </a:p>
        </p:txBody>
      </p:sp>
    </p:spTree>
    <p:custDataLst>
      <p:tags r:id="rId1"/>
    </p:custDataLst>
    <p:extLst>
      <p:ext uri="{BB962C8B-B14F-4D97-AF65-F5344CB8AC3E}">
        <p14:creationId xmlns:p14="http://schemas.microsoft.com/office/powerpoint/2010/main" val="105214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Background (1)</a:t>
            </a:r>
            <a:endParaRPr lang="en-GB" dirty="0"/>
          </a:p>
        </p:txBody>
      </p:sp>
      <p:sp>
        <p:nvSpPr>
          <p:cNvPr id="11" name="Footer Placeholder 10"/>
          <p:cNvSpPr>
            <a:spLocks noGrp="1"/>
          </p:cNvSpPr>
          <p:nvPr>
            <p:ph type="ftr" sz="quarter" idx="3"/>
          </p:nvPr>
        </p:nvSpPr>
        <p:spPr/>
        <p:txBody>
          <a:bodyPr/>
          <a:lstStyle/>
          <a:p>
            <a:r>
              <a:rPr lang="en-US"/>
              <a:t>SC: P&amp;CM - Commissioner for the Environment – 26 May 2023</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4</a:t>
            </a:fld>
            <a:endParaRPr lang="en-ZA" dirty="0"/>
          </a:p>
        </p:txBody>
      </p:sp>
      <p:sp>
        <p:nvSpPr>
          <p:cNvPr id="15" name="Subtitle 2">
            <a:extLst>
              <a:ext uri="{FF2B5EF4-FFF2-40B4-BE49-F238E27FC236}">
                <a16:creationId xmlns:a16="http://schemas.microsoft.com/office/drawing/2014/main" id="{614AE70E-3E2E-EE9E-7ABB-66B3D4BD47EF}"/>
              </a:ext>
            </a:extLst>
          </p:cNvPr>
          <p:cNvSpPr txBox="1">
            <a:spLocks/>
          </p:cNvSpPr>
          <p:nvPr/>
        </p:nvSpPr>
        <p:spPr bwMode="auto">
          <a:xfrm>
            <a:off x="1865314" y="1027113"/>
            <a:ext cx="8505825"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a:spcBef>
                <a:spcPts val="300"/>
              </a:spcBef>
              <a:buFont typeface="Arial" panose="020B0604020202020204" pitchFamily="34" charset="0"/>
              <a:defRPr sz="1600" b="1">
                <a:solidFill>
                  <a:schemeClr val="tx1"/>
                </a:solidFill>
                <a:latin typeface="Century Gothic" panose="020B0502020202020204" pitchFamily="34" charset="0"/>
              </a:defRPr>
            </a:lvl1pPr>
            <a:lvl2pPr marL="541338" indent="-361950">
              <a:spcBef>
                <a:spcPts val="300"/>
              </a:spcBef>
              <a:buClr>
                <a:srgbClr val="002060"/>
              </a:buClr>
              <a:buBlip>
                <a:blip r:embed="rId3"/>
              </a:buBlip>
              <a:defRPr sz="1600">
                <a:solidFill>
                  <a:schemeClr val="tx1"/>
                </a:solidFill>
                <a:latin typeface="Century Gothic" panose="020B0502020202020204" pitchFamily="34" charset="0"/>
              </a:defRPr>
            </a:lvl2pPr>
            <a:lvl3pPr marL="720725" indent="-36195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901700" indent="-36195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lgn="ctr" fontAlgn="base">
              <a:spcAft>
                <a:spcPct val="0"/>
              </a:spcAft>
              <a:buClr>
                <a:srgbClr val="002060"/>
              </a:buClr>
              <a:buBlip>
                <a:blip r:embed="rId3"/>
              </a:buBlip>
              <a:defRPr/>
            </a:pPr>
            <a:r>
              <a:rPr lang="en-ZA" altLang="en-US" sz="1800" dirty="0">
                <a:solidFill>
                  <a:prstClr val="black"/>
                </a:solidFill>
                <a:cs typeface="Arial" panose="020B0604020202020204" pitchFamily="34" charset="0"/>
              </a:rPr>
              <a:t>Section 71</a:t>
            </a:r>
            <a:r>
              <a:rPr lang="en-ZA" altLang="en-US" sz="1800" b="0" dirty="0">
                <a:solidFill>
                  <a:prstClr val="black"/>
                </a:solidFill>
                <a:cs typeface="Arial" panose="020B0604020202020204" pitchFamily="34" charset="0"/>
              </a:rPr>
              <a:t> of Chapter 9 of the Provincial Constitution establishes the </a:t>
            </a:r>
            <a:r>
              <a:rPr lang="en-ZA" altLang="en-US" sz="1800" dirty="0">
                <a:solidFill>
                  <a:prstClr val="black"/>
                </a:solidFill>
                <a:cs typeface="Arial" panose="020B0604020202020204" pitchFamily="34" charset="0"/>
              </a:rPr>
              <a:t>Commissioner for the Environment</a:t>
            </a:r>
          </a:p>
          <a:p>
            <a:pPr marL="882650" lvl="3" indent="-342900" algn="just" fontAlgn="base">
              <a:spcAft>
                <a:spcPct val="0"/>
              </a:spcAft>
              <a:defRPr/>
            </a:pPr>
            <a:endParaRPr lang="en-ZA" altLang="en-US" sz="1800" dirty="0">
              <a:solidFill>
                <a:prstClr val="black"/>
              </a:solidFill>
              <a:cs typeface="Arial" panose="020B0604020202020204" pitchFamily="34" charset="0"/>
            </a:endParaRPr>
          </a:p>
          <a:p>
            <a:pPr marL="882650" lvl="3" indent="-342900" algn="just" fontAlgn="base">
              <a:spcAft>
                <a:spcPct val="0"/>
              </a:spcAft>
              <a:defRPr/>
            </a:pPr>
            <a:r>
              <a:rPr lang="en-ZA" altLang="en-US" sz="1800" dirty="0">
                <a:solidFill>
                  <a:prstClr val="black"/>
                </a:solidFill>
                <a:cs typeface="Arial" panose="020B0604020202020204" pitchFamily="34" charset="0"/>
              </a:rPr>
              <a:t>Part of Chapter 9 “Other Constitutional entities” including:</a:t>
            </a:r>
          </a:p>
          <a:p>
            <a:pPr marL="1779588" lvl="4" indent="-342900" algn="just" fontAlgn="base">
              <a:spcAft>
                <a:spcPct val="0"/>
              </a:spcAft>
              <a:buClr>
                <a:srgbClr val="998F86"/>
              </a:buClr>
              <a:buFont typeface="Arial" panose="020B0604020202020204" pitchFamily="34" charset="0"/>
              <a:buChar char="–"/>
              <a:defRPr/>
            </a:pPr>
            <a:r>
              <a:rPr lang="en-ZA" altLang="en-US" sz="1800" dirty="0">
                <a:solidFill>
                  <a:prstClr val="black"/>
                </a:solidFill>
                <a:cs typeface="Arial" panose="020B0604020202020204" pitchFamily="34" charset="0"/>
              </a:rPr>
              <a:t>Cultural Council</a:t>
            </a:r>
          </a:p>
          <a:p>
            <a:pPr marL="1779588" lvl="4" indent="-342900" algn="just" fontAlgn="base">
              <a:spcAft>
                <a:spcPct val="0"/>
              </a:spcAft>
              <a:buClr>
                <a:srgbClr val="998F86"/>
              </a:buClr>
              <a:buFont typeface="Arial" panose="020B0604020202020204" pitchFamily="34" charset="0"/>
              <a:buChar char="–"/>
              <a:defRPr/>
            </a:pPr>
            <a:r>
              <a:rPr lang="en-ZA" altLang="en-US" sz="1800" dirty="0">
                <a:solidFill>
                  <a:prstClr val="black"/>
                </a:solidFill>
                <a:cs typeface="Arial" panose="020B0604020202020204" pitchFamily="34" charset="0"/>
              </a:rPr>
              <a:t>Commissioner for Children</a:t>
            </a:r>
          </a:p>
          <a:p>
            <a:pPr marL="1779588" lvl="4" indent="-342900" algn="just" fontAlgn="base">
              <a:spcAft>
                <a:spcPct val="0"/>
              </a:spcAft>
              <a:buClr>
                <a:srgbClr val="998F86"/>
              </a:buClr>
              <a:buFont typeface="Arial" panose="020B0604020202020204" pitchFamily="34" charset="0"/>
              <a:buChar char="–"/>
              <a:defRPr/>
            </a:pPr>
            <a:endParaRPr lang="en-ZA" altLang="en-US" sz="1800" b="1" dirty="0">
              <a:solidFill>
                <a:prstClr val="black"/>
              </a:solidFill>
              <a:cs typeface="Arial" panose="020B0604020202020204" pitchFamily="34" charset="0"/>
            </a:endParaRPr>
          </a:p>
          <a:p>
            <a:pPr lvl="1" algn="just" fontAlgn="base">
              <a:spcAft>
                <a:spcPct val="0"/>
              </a:spcAft>
              <a:defRPr/>
            </a:pPr>
            <a:r>
              <a:rPr lang="en-ZA" altLang="en-US" sz="1800" dirty="0">
                <a:solidFill>
                  <a:prstClr val="black"/>
                </a:solidFill>
                <a:cs typeface="Arial" panose="020B0604020202020204" pitchFamily="34" charset="0"/>
              </a:rPr>
              <a:t>Sections 72 – 77 deals with the Powers and Functions; Obligations of provincial organs of state, Reports, Appointment, Tenure, Removal and suspension.</a:t>
            </a:r>
          </a:p>
          <a:p>
            <a:pPr marL="179388" lvl="1" indent="0" algn="just" fontAlgn="base">
              <a:spcAft>
                <a:spcPct val="0"/>
              </a:spcAft>
              <a:buNone/>
              <a:defRPr/>
            </a:pPr>
            <a:endParaRPr lang="en-ZA" altLang="en-US" sz="1800" b="1" dirty="0">
              <a:solidFill>
                <a:prstClr val="black"/>
              </a:solidFill>
              <a:cs typeface="Arial" panose="020B0604020202020204" pitchFamily="34" charset="0"/>
            </a:endParaRPr>
          </a:p>
          <a:p>
            <a:pPr lvl="1" algn="just" fontAlgn="base">
              <a:spcAft>
                <a:spcPct val="0"/>
              </a:spcAft>
              <a:defRPr/>
            </a:pPr>
            <a:r>
              <a:rPr lang="en-ZA" altLang="en-US" sz="1800" dirty="0">
                <a:solidFill>
                  <a:prstClr val="black"/>
                </a:solidFill>
                <a:cs typeface="Arial" panose="020B0604020202020204" pitchFamily="34" charset="0"/>
              </a:rPr>
              <a:t>It is</a:t>
            </a:r>
            <a:r>
              <a:rPr lang="en-ZA" altLang="en-US" sz="1800" b="1" dirty="0">
                <a:solidFill>
                  <a:prstClr val="black"/>
                </a:solidFill>
                <a:cs typeface="Arial" panose="020B0604020202020204" pitchFamily="34" charset="0"/>
              </a:rPr>
              <a:t> binding on the Provincial Legislature and Executive</a:t>
            </a:r>
            <a:r>
              <a:rPr lang="en-ZA" altLang="en-US" sz="1800" dirty="0">
                <a:solidFill>
                  <a:prstClr val="black"/>
                </a:solidFill>
                <a:cs typeface="Arial" panose="020B0604020202020204" pitchFamily="34" charset="0"/>
              </a:rPr>
              <a:t> in terms of sections 104(3), 125(6)(b) of the National Constitution and sections 9(2) and 35(3) of the Provincial Constitution…</a:t>
            </a:r>
            <a:endParaRPr lang="en-ZA" altLang="en-US" sz="1800" b="1" dirty="0">
              <a:solidFill>
                <a:prstClr val="black"/>
              </a:solidFill>
              <a:cs typeface="Arial" panose="020B0604020202020204" pitchFamily="34" charset="0"/>
            </a:endParaRPr>
          </a:p>
          <a:p>
            <a:pPr marL="179388" lvl="1" indent="0" algn="just" fontAlgn="base">
              <a:spcAft>
                <a:spcPct val="0"/>
              </a:spcAft>
              <a:buNone/>
              <a:defRPr/>
            </a:pPr>
            <a:r>
              <a:rPr lang="en-ZA" altLang="en-US" sz="1800" i="1" dirty="0">
                <a:solidFill>
                  <a:prstClr val="black"/>
                </a:solidFill>
                <a:cs typeface="Arial" panose="020B0604020202020204" pitchFamily="34" charset="0"/>
              </a:rPr>
              <a:t>	…unless and until the relevant sections of Chapter 9 of the 	Provincial Constitution </a:t>
            </a:r>
            <a:r>
              <a:rPr lang="en-ZA" altLang="en-US" sz="1800" i="1" u="sng" dirty="0">
                <a:solidFill>
                  <a:prstClr val="black"/>
                </a:solidFill>
                <a:cs typeface="Arial" panose="020B0604020202020204" pitchFamily="34" charset="0"/>
              </a:rPr>
              <a:t>are repealed</a:t>
            </a:r>
            <a:r>
              <a:rPr lang="en-ZA" altLang="en-US" sz="1800" i="1" dirty="0">
                <a:solidFill>
                  <a:prstClr val="black"/>
                </a:solidFill>
                <a:cs typeface="Arial" panose="020B0604020202020204" pitchFamily="34" charset="0"/>
              </a:rPr>
              <a:t>, or rendered 	inoperative or inconsistent by national legislation</a:t>
            </a:r>
            <a:endParaRPr lang="en-ZA" altLang="en-US" sz="1800" b="1" i="1" dirty="0">
              <a:solidFill>
                <a:prstClr val="black"/>
              </a:solidFill>
              <a:cs typeface="Arial" panose="020B0604020202020204" pitchFamily="34" charset="0"/>
            </a:endParaRPr>
          </a:p>
          <a:p>
            <a:pPr lvl="1" algn="just" fontAlgn="base">
              <a:spcAft>
                <a:spcPct val="0"/>
              </a:spcAft>
              <a:defRPr/>
            </a:pPr>
            <a:endParaRPr lang="en-ZA" altLang="en-US" sz="1800" dirty="0">
              <a:solidFill>
                <a:prstClr val="black"/>
              </a:solidFill>
              <a:cs typeface="Arial" panose="020B0604020202020204" pitchFamily="34" charset="0"/>
            </a:endParaRPr>
          </a:p>
        </p:txBody>
      </p:sp>
    </p:spTree>
    <p:custDataLst>
      <p:tags r:id="rId1"/>
    </p:custDataLst>
    <p:extLst>
      <p:ext uri="{BB962C8B-B14F-4D97-AF65-F5344CB8AC3E}">
        <p14:creationId xmlns:p14="http://schemas.microsoft.com/office/powerpoint/2010/main" val="4066777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75521" y="180976"/>
            <a:ext cx="8640960" cy="559256"/>
          </a:xfrm>
        </p:spPr>
        <p:txBody>
          <a:bodyPr/>
          <a:lstStyle/>
          <a:p>
            <a:r>
              <a:rPr lang="en-ZA" altLang="en-US" dirty="0">
                <a:solidFill>
                  <a:srgbClr val="003399"/>
                </a:solidFill>
                <a:ea typeface="+mn-ea"/>
                <a:cs typeface="Arial" panose="020B0604020202020204" pitchFamily="34" charset="0"/>
              </a:rPr>
              <a:t>Costing (1)</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40</a:t>
            </a:fld>
            <a:endParaRPr lang="en-ZA" dirty="0"/>
          </a:p>
        </p:txBody>
      </p:sp>
      <p:sp>
        <p:nvSpPr>
          <p:cNvPr id="2" name="Subtitle 2">
            <a:extLst>
              <a:ext uri="{FF2B5EF4-FFF2-40B4-BE49-F238E27FC236}">
                <a16:creationId xmlns:a16="http://schemas.microsoft.com/office/drawing/2014/main" id="{3E94E70C-AD28-5DEF-EE96-90B41E664EDA}"/>
              </a:ext>
            </a:extLst>
          </p:cNvPr>
          <p:cNvSpPr txBox="1">
            <a:spLocks/>
          </p:cNvSpPr>
          <p:nvPr/>
        </p:nvSpPr>
        <p:spPr bwMode="auto">
          <a:xfrm>
            <a:off x="1916446" y="1181968"/>
            <a:ext cx="8082805" cy="449406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lgn="just">
              <a:buFont typeface="Arial" pitchFamily="34" charset="0"/>
              <a:buChar char="•"/>
              <a:defRPr/>
            </a:pPr>
            <a:r>
              <a:rPr lang="en-ZA" sz="1800" dirty="0"/>
              <a:t>2001: Organisational Design proposed:</a:t>
            </a:r>
          </a:p>
          <a:p>
            <a:pPr marL="721950" lvl="2" indent="-361950" algn="just">
              <a:defRPr/>
            </a:pPr>
            <a:r>
              <a:rPr lang="en-ZA" sz="1800" dirty="0"/>
              <a:t>	1 x Deputy Director-General; </a:t>
            </a:r>
          </a:p>
          <a:p>
            <a:pPr marL="721950" lvl="2" indent="-361950" algn="just">
              <a:defRPr/>
            </a:pPr>
            <a:r>
              <a:rPr lang="en-ZA" sz="1800" dirty="0"/>
              <a:t>	2 x Assistant Director;</a:t>
            </a:r>
          </a:p>
          <a:p>
            <a:pPr marL="342900" lvl="2" indent="0" algn="just">
              <a:defRPr/>
            </a:pPr>
            <a:r>
              <a:rPr lang="en-ZA" sz="1800" dirty="0"/>
              <a:t>	1 x Administration Clerk.</a:t>
            </a:r>
            <a:endParaRPr lang="en-ZA" altLang="en-US" sz="1800" dirty="0"/>
          </a:p>
          <a:p>
            <a:pPr marL="534988" indent="-354013" algn="just">
              <a:lnSpc>
                <a:spcPct val="120000"/>
              </a:lnSpc>
              <a:buFont typeface="Arial" pitchFamily="34" charset="0"/>
              <a:buChar char="•"/>
              <a:defRPr/>
            </a:pPr>
            <a:endParaRPr lang="en-ZA" altLang="en-US" sz="1800" dirty="0"/>
          </a:p>
          <a:p>
            <a:pPr marL="534988" indent="-354013" algn="just">
              <a:lnSpc>
                <a:spcPct val="120000"/>
              </a:lnSpc>
              <a:buFont typeface="Arial" pitchFamily="34" charset="0"/>
              <a:buChar char="•"/>
              <a:defRPr/>
            </a:pPr>
            <a:r>
              <a:rPr lang="en-ZA" altLang="en-US" sz="1800" dirty="0"/>
              <a:t>Comparison with other structures based on Constitution of the Western Cape:</a:t>
            </a:r>
          </a:p>
          <a:p>
            <a:pPr marL="715963" lvl="1" indent="-354013" algn="just">
              <a:lnSpc>
                <a:spcPct val="120000"/>
              </a:lnSpc>
              <a:buFont typeface="Courier New" panose="02070309020205020404" pitchFamily="49" charset="0"/>
              <a:buChar char="o"/>
              <a:defRPr/>
            </a:pPr>
            <a:r>
              <a:rPr lang="en-ZA" altLang="en-US" sz="1800" dirty="0"/>
              <a:t>WC Police Ombudsman</a:t>
            </a:r>
          </a:p>
          <a:p>
            <a:pPr marL="715963" lvl="1" indent="-354013" algn="just">
              <a:lnSpc>
                <a:spcPct val="120000"/>
              </a:lnSpc>
              <a:buFont typeface="Courier New" panose="02070309020205020404" pitchFamily="49" charset="0"/>
              <a:buChar char="o"/>
              <a:defRPr/>
            </a:pPr>
            <a:r>
              <a:rPr lang="en-ZA" altLang="en-US" sz="1800" dirty="0"/>
              <a:t>Children’s Commissioner</a:t>
            </a:r>
          </a:p>
          <a:p>
            <a:pPr marL="1449388" lvl="2" indent="-354013" algn="just">
              <a:lnSpc>
                <a:spcPct val="120000"/>
              </a:lnSpc>
              <a:buFont typeface="Courier New" panose="02070309020205020404" pitchFamily="49" charset="0"/>
              <a:buChar char="o"/>
              <a:defRPr/>
            </a:pPr>
            <a:r>
              <a:rPr lang="en-ZA" altLang="en-US" sz="1800" dirty="0"/>
              <a:t> Both at DDG levels;</a:t>
            </a:r>
          </a:p>
          <a:p>
            <a:pPr marL="1449388" lvl="2" indent="-354013" algn="just">
              <a:lnSpc>
                <a:spcPct val="120000"/>
              </a:lnSpc>
              <a:buFont typeface="Courier New" panose="02070309020205020404" pitchFamily="49" charset="0"/>
              <a:buChar char="o"/>
              <a:defRPr/>
            </a:pPr>
            <a:r>
              <a:rPr lang="en-ZA" altLang="en-US" sz="1800" dirty="0"/>
              <a:t> Have a staff complement of ± 12</a:t>
            </a:r>
          </a:p>
        </p:txBody>
      </p:sp>
      <p:sp>
        <p:nvSpPr>
          <p:cNvPr id="3" name="Footer Placeholder 10">
            <a:extLst>
              <a:ext uri="{FF2B5EF4-FFF2-40B4-BE49-F238E27FC236}">
                <a16:creationId xmlns:a16="http://schemas.microsoft.com/office/drawing/2014/main" id="{A903C4C6-7805-8B8A-6C38-E7046EEB284A}"/>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510224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3B92F4-687D-4414-AE5B-99C756344FE4}"/>
              </a:ext>
            </a:extLst>
          </p:cNvPr>
          <p:cNvSpPr>
            <a:spLocks noGrp="1"/>
          </p:cNvSpPr>
          <p:nvPr>
            <p:ph type="sldNum" sz="quarter" idx="10"/>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457200" eaLnBrk="0" fontAlgn="base" hangingPunct="0">
              <a:spcBef>
                <a:spcPct val="0"/>
              </a:spcBef>
              <a:spcAft>
                <a:spcPct val="0"/>
              </a:spcAft>
              <a:defRPr/>
            </a:pPr>
            <a:fld id="{F08FB541-FBF6-401C-9408-47D08258455D}" type="slidenum">
              <a:rPr lang="en-ZA" altLang="en-US">
                <a:solidFill>
                  <a:srgbClr val="898989"/>
                </a:solidFill>
              </a:rPr>
              <a:pPr defTabSz="457200" eaLnBrk="0" fontAlgn="base" hangingPunct="0">
                <a:spcBef>
                  <a:spcPct val="0"/>
                </a:spcBef>
                <a:spcAft>
                  <a:spcPct val="0"/>
                </a:spcAft>
                <a:defRPr/>
              </a:pPr>
              <a:t>41</a:t>
            </a:fld>
            <a:endParaRPr lang="en-ZA" altLang="en-US">
              <a:solidFill>
                <a:srgbClr val="898989"/>
              </a:solidFill>
            </a:endParaRPr>
          </a:p>
        </p:txBody>
      </p:sp>
      <p:graphicFrame>
        <p:nvGraphicFramePr>
          <p:cNvPr id="7" name="Table 6">
            <a:extLst>
              <a:ext uri="{FF2B5EF4-FFF2-40B4-BE49-F238E27FC236}">
                <a16:creationId xmlns:a16="http://schemas.microsoft.com/office/drawing/2014/main" id="{F9493E7B-E63E-43ED-8289-E905C1FBDA84}"/>
              </a:ext>
            </a:extLst>
          </p:cNvPr>
          <p:cNvGraphicFramePr>
            <a:graphicFrameLocks noGrp="1"/>
          </p:cNvGraphicFramePr>
          <p:nvPr/>
        </p:nvGraphicFramePr>
        <p:xfrm>
          <a:off x="2045995" y="1268761"/>
          <a:ext cx="8237163" cy="3690447"/>
        </p:xfrm>
        <a:graphic>
          <a:graphicData uri="http://schemas.openxmlformats.org/drawingml/2006/table">
            <a:tbl>
              <a:tblPr firstRow="1" lastCol="1" bandRow="1">
                <a:tableStyleId>{5C22544A-7EE6-4342-B048-85BDC9FD1C3A}</a:tableStyleId>
              </a:tblPr>
              <a:tblGrid>
                <a:gridCol w="4153857">
                  <a:extLst>
                    <a:ext uri="{9D8B030D-6E8A-4147-A177-3AD203B41FA5}">
                      <a16:colId xmlns:a16="http://schemas.microsoft.com/office/drawing/2014/main" val="615207032"/>
                    </a:ext>
                  </a:extLst>
                </a:gridCol>
                <a:gridCol w="1102972">
                  <a:extLst>
                    <a:ext uri="{9D8B030D-6E8A-4147-A177-3AD203B41FA5}">
                      <a16:colId xmlns:a16="http://schemas.microsoft.com/office/drawing/2014/main" val="1529890746"/>
                    </a:ext>
                  </a:extLst>
                </a:gridCol>
                <a:gridCol w="1490167">
                  <a:extLst>
                    <a:ext uri="{9D8B030D-6E8A-4147-A177-3AD203B41FA5}">
                      <a16:colId xmlns:a16="http://schemas.microsoft.com/office/drawing/2014/main" val="2893579330"/>
                    </a:ext>
                  </a:extLst>
                </a:gridCol>
                <a:gridCol w="1490167">
                  <a:extLst>
                    <a:ext uri="{9D8B030D-6E8A-4147-A177-3AD203B41FA5}">
                      <a16:colId xmlns:a16="http://schemas.microsoft.com/office/drawing/2014/main" val="357598277"/>
                    </a:ext>
                  </a:extLst>
                </a:gridCol>
              </a:tblGrid>
              <a:tr h="154961">
                <a:tc rowSpan="2">
                  <a:txBody>
                    <a:bodyPr/>
                    <a:lstStyle/>
                    <a:p>
                      <a:pPr algn="ctr" rtl="0" fontAlgn="b"/>
                      <a:r>
                        <a:rPr lang="en-ZA" sz="1500" u="none" strike="noStrike" dirty="0">
                          <a:effectLst/>
                        </a:rPr>
                        <a:t>Financial implications </a:t>
                      </a:r>
                    </a:p>
                    <a:p>
                      <a:pPr marL="0" marR="0" lvl="0" indent="0" algn="ctr" defTabSz="457200" rtl="0" eaLnBrk="1" fontAlgn="b" latinLnBrk="0" hangingPunct="1">
                        <a:lnSpc>
                          <a:spcPct val="100000"/>
                        </a:lnSpc>
                        <a:spcBef>
                          <a:spcPts val="0"/>
                        </a:spcBef>
                        <a:spcAft>
                          <a:spcPts val="0"/>
                        </a:spcAft>
                        <a:buClrTx/>
                        <a:buSzTx/>
                        <a:buFontTx/>
                        <a:buNone/>
                        <a:tabLst/>
                        <a:defRPr/>
                      </a:pPr>
                      <a:r>
                        <a:rPr lang="en-ZA" sz="1200" b="1" i="0" u="none" strike="noStrike" dirty="0">
                          <a:solidFill>
                            <a:srgbClr val="FFFFFF"/>
                          </a:solidFill>
                          <a:effectLst/>
                          <a:latin typeface="Century Gothic" panose="020B0502020202020204" pitchFamily="34" charset="0"/>
                        </a:rPr>
                        <a:t>Based on </a:t>
                      </a:r>
                      <a:r>
                        <a:rPr lang="en-ZA" sz="1200" u="none" strike="noStrike" dirty="0">
                          <a:effectLst/>
                        </a:rPr>
                        <a:t>2023/24 COE estimates</a:t>
                      </a:r>
                      <a:endParaRPr lang="en-ZA" sz="1200" b="1" i="0" u="none" strike="noStrike" dirty="0">
                        <a:solidFill>
                          <a:srgbClr val="FFFFFF"/>
                        </a:solidFill>
                        <a:effectLst/>
                        <a:latin typeface="Century Gothic" panose="020B0502020202020204" pitchFamily="34" charset="0"/>
                      </a:endParaRPr>
                    </a:p>
                  </a:txBody>
                  <a:tcPr marL="7144" marR="7144" marT="7148" marB="0" anchor="ctr">
                    <a:solidFill>
                      <a:srgbClr val="001489"/>
                    </a:solidFill>
                  </a:tcPr>
                </a:tc>
                <a:tc>
                  <a:txBody>
                    <a:bodyPr/>
                    <a:lstStyle/>
                    <a:p>
                      <a:pPr algn="ctr" rtl="0" fontAlgn="ctr"/>
                      <a:r>
                        <a:rPr lang="en-ZA" sz="1100" u="none" strike="noStrike" dirty="0">
                          <a:effectLst/>
                        </a:rPr>
                        <a:t>YEAR</a:t>
                      </a:r>
                      <a:r>
                        <a:rPr lang="en-ZA" sz="1100" u="none" strike="noStrike" baseline="0" dirty="0">
                          <a:effectLst/>
                        </a:rPr>
                        <a:t> 1</a:t>
                      </a:r>
                      <a:endParaRPr lang="en-ZA" sz="1100" b="1" i="0" u="none" strike="noStrike" dirty="0">
                        <a:solidFill>
                          <a:srgbClr val="FFFFFF"/>
                        </a:solidFill>
                        <a:effectLst/>
                        <a:latin typeface="Century Gothic" panose="020B0502020202020204" pitchFamily="34" charset="0"/>
                      </a:endParaRPr>
                    </a:p>
                  </a:txBody>
                  <a:tcPr marL="7144" marR="7144" marT="7148" marB="0" anchor="ctr">
                    <a:solidFill>
                      <a:srgbClr val="001489"/>
                    </a:solidFill>
                  </a:tcPr>
                </a:tc>
                <a:tc>
                  <a:txBody>
                    <a:bodyPr/>
                    <a:lstStyle/>
                    <a:p>
                      <a:pPr algn="ctr" rtl="0" fontAlgn="ctr"/>
                      <a:r>
                        <a:rPr lang="en-ZA" sz="1100" u="none" strike="noStrike" dirty="0">
                          <a:effectLst/>
                        </a:rPr>
                        <a:t>YEAR</a:t>
                      </a:r>
                      <a:r>
                        <a:rPr lang="en-ZA" sz="1100" u="none" strike="noStrike" baseline="0" dirty="0">
                          <a:effectLst/>
                        </a:rPr>
                        <a:t> 2</a:t>
                      </a:r>
                      <a:endParaRPr lang="en-ZA" sz="1100" b="1" i="0" u="none" strike="noStrike" dirty="0">
                        <a:solidFill>
                          <a:srgbClr val="FFFFFF"/>
                        </a:solidFill>
                        <a:effectLst/>
                        <a:latin typeface="Century Gothic" panose="020B0502020202020204" pitchFamily="34" charset="0"/>
                      </a:endParaRPr>
                    </a:p>
                  </a:txBody>
                  <a:tcPr marL="7144" marR="7144" marT="7148" marB="0" anchor="ctr">
                    <a:solidFill>
                      <a:srgbClr val="001489"/>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ZA" sz="1100" u="none" strike="noStrike" dirty="0">
                          <a:effectLst/>
                        </a:rPr>
                        <a:t>YEAR</a:t>
                      </a:r>
                      <a:r>
                        <a:rPr lang="en-ZA" sz="1100" u="none" strike="noStrike" baseline="0" dirty="0">
                          <a:effectLst/>
                        </a:rPr>
                        <a:t> 3</a:t>
                      </a:r>
                      <a:endParaRPr lang="en-ZA" sz="1100" b="1" i="0" u="none" strike="noStrike" dirty="0">
                        <a:solidFill>
                          <a:srgbClr val="FFFFFF"/>
                        </a:solidFill>
                        <a:effectLst/>
                        <a:latin typeface="Century Gothic" panose="020B0502020202020204" pitchFamily="34" charset="0"/>
                      </a:endParaRPr>
                    </a:p>
                  </a:txBody>
                  <a:tcPr marL="7144" marR="7144" marT="7148" marB="0" anchor="ctr">
                    <a:solidFill>
                      <a:srgbClr val="001489"/>
                    </a:solidFill>
                  </a:tcPr>
                </a:tc>
                <a:extLst>
                  <a:ext uri="{0D108BD9-81ED-4DB2-BD59-A6C34878D82A}">
                    <a16:rowId xmlns:a16="http://schemas.microsoft.com/office/drawing/2014/main" val="4156468409"/>
                  </a:ext>
                </a:extLst>
              </a:tr>
              <a:tr h="216180">
                <a:tc vMerge="1">
                  <a:txBody>
                    <a:bodyPr/>
                    <a:lstStyle/>
                    <a:p>
                      <a:endParaRPr lang="en-ZA"/>
                    </a:p>
                  </a:txBody>
                  <a:tcPr/>
                </a:tc>
                <a:tc>
                  <a:txBody>
                    <a:bodyPr/>
                    <a:lstStyle/>
                    <a:p>
                      <a:pPr algn="ctr" rtl="0" fontAlgn="ctr"/>
                      <a:r>
                        <a:rPr lang="en-ZA" sz="1100" u="none" strike="noStrike" dirty="0">
                          <a:effectLst/>
                        </a:rPr>
                        <a:t>R</a:t>
                      </a:r>
                      <a:endParaRPr lang="en-ZA" sz="1100" b="1" i="0" u="none" strike="noStrike" dirty="0">
                        <a:solidFill>
                          <a:srgbClr val="FFFFFF"/>
                        </a:solidFill>
                        <a:effectLst/>
                        <a:latin typeface="Century Gothic" panose="020B0502020202020204" pitchFamily="34" charset="0"/>
                      </a:endParaRPr>
                    </a:p>
                  </a:txBody>
                  <a:tcPr marL="7144" marR="7144" marT="7148" marB="0" anchor="ctr">
                    <a:solidFill>
                      <a:srgbClr val="D6E8EA"/>
                    </a:solidFill>
                  </a:tcPr>
                </a:tc>
                <a:tc>
                  <a:txBody>
                    <a:bodyPr/>
                    <a:lstStyle/>
                    <a:p>
                      <a:pPr algn="ctr" rtl="0" fontAlgn="ctr"/>
                      <a:r>
                        <a:rPr lang="en-ZA" sz="1100" u="none" strike="noStrike" dirty="0">
                          <a:effectLst/>
                        </a:rPr>
                        <a:t>R</a:t>
                      </a:r>
                      <a:endParaRPr lang="en-ZA" sz="1100" b="1" i="0" u="none" strike="noStrike" dirty="0">
                        <a:solidFill>
                          <a:srgbClr val="FFFFFF"/>
                        </a:solidFill>
                        <a:effectLst/>
                        <a:latin typeface="Century Gothic" panose="020B0502020202020204" pitchFamily="34" charset="0"/>
                      </a:endParaRPr>
                    </a:p>
                  </a:txBody>
                  <a:tcPr marL="7144" marR="7144" marT="7148" marB="0" anchor="ctr">
                    <a:solidFill>
                      <a:srgbClr val="D6E8EA"/>
                    </a:solidFill>
                  </a:tcPr>
                </a:tc>
                <a:tc>
                  <a:txBody>
                    <a:bodyPr/>
                    <a:lstStyle/>
                    <a:p>
                      <a:pPr marL="0" algn="ctr" defTabSz="914400" rtl="0" eaLnBrk="1" fontAlgn="ctr" latinLnBrk="0" hangingPunct="1"/>
                      <a:r>
                        <a:rPr lang="en-ZA" sz="1100" b="0" u="none" strike="noStrike" kern="1200" dirty="0">
                          <a:solidFill>
                            <a:schemeClr val="dk1"/>
                          </a:solidFill>
                          <a:effectLst/>
                          <a:latin typeface="+mn-lt"/>
                          <a:ea typeface="+mn-ea"/>
                          <a:cs typeface="+mn-cs"/>
                        </a:rPr>
                        <a:t>R</a:t>
                      </a:r>
                    </a:p>
                  </a:txBody>
                  <a:tcPr marL="7144" marR="7144" marT="7148" marB="0" anchor="ctr">
                    <a:solidFill>
                      <a:srgbClr val="D6E8EA"/>
                    </a:solidFill>
                  </a:tcPr>
                </a:tc>
                <a:extLst>
                  <a:ext uri="{0D108BD9-81ED-4DB2-BD59-A6C34878D82A}">
                    <a16:rowId xmlns:a16="http://schemas.microsoft.com/office/drawing/2014/main" val="622633137"/>
                  </a:ext>
                </a:extLst>
              </a:tr>
              <a:tr h="213190">
                <a:tc>
                  <a:txBody>
                    <a:bodyPr/>
                    <a:lstStyle/>
                    <a:p>
                      <a:pPr algn="l" fontAlgn="ctr"/>
                      <a:r>
                        <a:rPr lang="en-ZA" sz="1400" b="0" i="0" u="none" strike="noStrike" dirty="0">
                          <a:solidFill>
                            <a:srgbClr val="000000"/>
                          </a:solidFill>
                          <a:effectLst/>
                          <a:latin typeface="Century Gothic" panose="020B0502020202020204" pitchFamily="34" charset="0"/>
                        </a:rPr>
                        <a:t>DDG X 1 (SL15)</a:t>
                      </a:r>
                    </a:p>
                  </a:txBody>
                  <a:tcPr marL="7034" marR="7034" marT="7036" marB="0" anchor="ctr">
                    <a:solidFill>
                      <a:schemeClr val="bg1">
                        <a:lumMod val="95000"/>
                      </a:schemeClr>
                    </a:solidFill>
                  </a:tcPr>
                </a:tc>
                <a:tc>
                  <a:txBody>
                    <a:bodyPr/>
                    <a:lstStyle/>
                    <a:p>
                      <a:pPr marL="0" indent="0" algn="r" fontAlgn="b">
                        <a:buFont typeface="Arial" panose="020B0604020202020204" pitchFamily="34" charset="0"/>
                        <a:buNone/>
                      </a:pPr>
                      <a:r>
                        <a:rPr lang="en-US" sz="1400" b="0" i="0" u="none" strike="noStrike" kern="1200" dirty="0">
                          <a:solidFill>
                            <a:srgbClr val="000000"/>
                          </a:solidFill>
                          <a:effectLst/>
                          <a:latin typeface="Century Gothic" panose="020B0502020202020204" pitchFamily="34" charset="0"/>
                          <a:ea typeface="+mn-ea"/>
                          <a:cs typeface="+mn-cs"/>
                        </a:rPr>
                        <a:t>1,663,581</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1,738,442</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1,862,672</a:t>
                      </a:r>
                    </a:p>
                  </a:txBody>
                  <a:tcPr marL="9525" marR="9525" marT="9524" marB="0" anchor="b">
                    <a:solidFill>
                      <a:schemeClr val="bg1">
                        <a:lumMod val="95000"/>
                      </a:schemeClr>
                    </a:solidFill>
                  </a:tcPr>
                </a:tc>
                <a:extLst>
                  <a:ext uri="{0D108BD9-81ED-4DB2-BD59-A6C34878D82A}">
                    <a16:rowId xmlns:a16="http://schemas.microsoft.com/office/drawing/2014/main" val="1592625668"/>
                  </a:ext>
                </a:extLst>
              </a:tr>
              <a:tr h="227931">
                <a:tc>
                  <a:txBody>
                    <a:bodyPr/>
                    <a:lstStyle/>
                    <a:p>
                      <a:pPr algn="l" fontAlgn="ctr"/>
                      <a:r>
                        <a:rPr lang="en-ZA" sz="1400" b="0" i="0" u="none" strike="noStrike" dirty="0">
                          <a:solidFill>
                            <a:srgbClr val="000000"/>
                          </a:solidFill>
                          <a:effectLst/>
                          <a:latin typeface="Century Gothic" panose="020B0502020202020204" pitchFamily="34" charset="0"/>
                        </a:rPr>
                        <a:t>DIRECTOR X 1 (SL13)</a:t>
                      </a:r>
                    </a:p>
                  </a:txBody>
                  <a:tcPr marL="7034" marR="7034" marT="7036" marB="0" anchor="ctr">
                    <a:solidFill>
                      <a:schemeClr val="bg1">
                        <a:lumMod val="95000"/>
                      </a:schemeClr>
                    </a:solidFill>
                  </a:tcPr>
                </a:tc>
                <a:tc>
                  <a:txBody>
                    <a:bodyPr/>
                    <a:lstStyle/>
                    <a:p>
                      <a:pPr marL="0" indent="0" algn="r" fontAlgn="b">
                        <a:buFont typeface="Arial" panose="020B0604020202020204" pitchFamily="34" charset="0"/>
                        <a:buNone/>
                      </a:pPr>
                      <a:r>
                        <a:rPr lang="en-US" sz="1400" b="0" i="0" u="none" strike="noStrike" kern="1200" dirty="0">
                          <a:solidFill>
                            <a:srgbClr val="000000"/>
                          </a:solidFill>
                          <a:effectLst/>
                          <a:latin typeface="Century Gothic" panose="020B0502020202020204" pitchFamily="34" charset="0"/>
                          <a:ea typeface="+mn-ea"/>
                          <a:cs typeface="+mn-cs"/>
                        </a:rPr>
                        <a:t>1,162,200</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1,155,125</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1,207,106</a:t>
                      </a:r>
                    </a:p>
                  </a:txBody>
                  <a:tcPr marL="9525" marR="9525" marT="9524" marB="0" anchor="b">
                    <a:solidFill>
                      <a:schemeClr val="bg1">
                        <a:lumMod val="95000"/>
                      </a:schemeClr>
                    </a:solidFill>
                  </a:tcPr>
                </a:tc>
                <a:extLst>
                  <a:ext uri="{0D108BD9-81ED-4DB2-BD59-A6C34878D82A}">
                    <a16:rowId xmlns:a16="http://schemas.microsoft.com/office/drawing/2014/main" val="2814139823"/>
                  </a:ext>
                </a:extLst>
              </a:tr>
              <a:tr h="573710">
                <a:tc>
                  <a:txBody>
                    <a:bodyPr/>
                    <a:lstStyle/>
                    <a:p>
                      <a:pPr algn="l" fontAlgn="ctr"/>
                      <a:r>
                        <a:rPr lang="en-ZA" sz="1400" b="0" i="0" u="none" strike="noStrike" dirty="0">
                          <a:solidFill>
                            <a:srgbClr val="000000"/>
                          </a:solidFill>
                          <a:effectLst/>
                          <a:latin typeface="Century Gothic" panose="020B0502020202020204" pitchFamily="34" charset="0"/>
                        </a:rPr>
                        <a:t>DEPUTY DIRECTOR (INCLUDING COMMUNICATION MANAGER &amp; OPERATIONS)  X 2 (SL11)</a:t>
                      </a:r>
                    </a:p>
                  </a:txBody>
                  <a:tcPr marL="7034" marR="7034" marT="7036" marB="0" anchor="ctr">
                    <a:solidFill>
                      <a:schemeClr val="bg1">
                        <a:lumMod val="95000"/>
                      </a:schemeClr>
                    </a:solidFill>
                  </a:tcPr>
                </a:tc>
                <a:tc>
                  <a:txBody>
                    <a:bodyPr/>
                    <a:lstStyle/>
                    <a:p>
                      <a:pPr marL="0" indent="0" algn="r" fontAlgn="b">
                        <a:buFont typeface="Arial" panose="020B0604020202020204" pitchFamily="34" charset="0"/>
                        <a:buNone/>
                      </a:pPr>
                      <a:r>
                        <a:rPr lang="en-US" sz="1400" b="0" i="0" u="none" strike="noStrike" kern="1200" dirty="0">
                          <a:solidFill>
                            <a:srgbClr val="000000"/>
                          </a:solidFill>
                          <a:effectLst/>
                          <a:latin typeface="Century Gothic" panose="020B0502020202020204" pitchFamily="34" charset="0"/>
                          <a:ea typeface="+mn-ea"/>
                          <a:cs typeface="+mn-cs"/>
                        </a:rPr>
                        <a:t>1,623,120</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1,696,160</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1,772,488</a:t>
                      </a:r>
                    </a:p>
                  </a:txBody>
                  <a:tcPr marL="9525" marR="9525" marT="9524" marB="0" anchor="b">
                    <a:solidFill>
                      <a:schemeClr val="bg1">
                        <a:lumMod val="95000"/>
                      </a:schemeClr>
                    </a:solidFill>
                  </a:tcPr>
                </a:tc>
                <a:extLst>
                  <a:ext uri="{0D108BD9-81ED-4DB2-BD59-A6C34878D82A}">
                    <a16:rowId xmlns:a16="http://schemas.microsoft.com/office/drawing/2014/main" val="2240400506"/>
                  </a:ext>
                </a:extLst>
              </a:tr>
              <a:tr h="213190">
                <a:tc>
                  <a:txBody>
                    <a:bodyPr/>
                    <a:lstStyle/>
                    <a:p>
                      <a:pPr algn="l" fontAlgn="ctr"/>
                      <a:r>
                        <a:rPr lang="en-ZA" sz="1400" b="0" i="0" u="none" strike="noStrike" dirty="0">
                          <a:solidFill>
                            <a:srgbClr val="000000"/>
                          </a:solidFill>
                          <a:effectLst/>
                          <a:latin typeface="Century Gothic" panose="020B0502020202020204" pitchFamily="34" charset="0"/>
                        </a:rPr>
                        <a:t>ASSISTANT DIRECTOR – INVESTIGATIONS X 4 (SL9)</a:t>
                      </a:r>
                    </a:p>
                  </a:txBody>
                  <a:tcPr marL="7034" marR="7034" marT="7036" marB="0" anchor="ctr">
                    <a:solidFill>
                      <a:schemeClr val="bg1">
                        <a:lumMod val="95000"/>
                      </a:schemeClr>
                    </a:solidFill>
                  </a:tcPr>
                </a:tc>
                <a:tc>
                  <a:txBody>
                    <a:bodyPr/>
                    <a:lstStyle/>
                    <a:p>
                      <a:pPr marL="0" indent="0" algn="r" fontAlgn="b">
                        <a:buFont typeface="Arial" panose="020B0604020202020204" pitchFamily="34" charset="0"/>
                        <a:buNone/>
                      </a:pPr>
                      <a:r>
                        <a:rPr lang="en-US" sz="1400" b="0" i="0" u="none" strike="noStrike" kern="1200" dirty="0">
                          <a:solidFill>
                            <a:srgbClr val="000000"/>
                          </a:solidFill>
                          <a:effectLst/>
                          <a:latin typeface="Century Gothic" panose="020B0502020202020204" pitchFamily="34" charset="0"/>
                          <a:ea typeface="+mn-ea"/>
                          <a:cs typeface="+mn-cs"/>
                        </a:rPr>
                        <a:t>1,696,416</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1,772,755</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1,852,529</a:t>
                      </a:r>
                    </a:p>
                  </a:txBody>
                  <a:tcPr marL="9525" marR="9525" marT="9524" marB="0" anchor="b">
                    <a:solidFill>
                      <a:schemeClr val="bg1">
                        <a:lumMod val="95000"/>
                      </a:schemeClr>
                    </a:solidFill>
                  </a:tcPr>
                </a:tc>
                <a:extLst>
                  <a:ext uri="{0D108BD9-81ED-4DB2-BD59-A6C34878D82A}">
                    <a16:rowId xmlns:a16="http://schemas.microsoft.com/office/drawing/2014/main" val="392264675"/>
                  </a:ext>
                </a:extLst>
              </a:tr>
              <a:tr h="209495">
                <a:tc>
                  <a:txBody>
                    <a:bodyPr/>
                    <a:lstStyle/>
                    <a:p>
                      <a:pPr algn="l" fontAlgn="ctr"/>
                      <a:r>
                        <a:rPr lang="en-ZA" sz="1400" b="0" i="0" u="none" strike="noStrike" dirty="0">
                          <a:solidFill>
                            <a:srgbClr val="000000"/>
                          </a:solidFill>
                          <a:effectLst/>
                          <a:latin typeface="Century Gothic" panose="020B0502020202020204" pitchFamily="34" charset="0"/>
                        </a:rPr>
                        <a:t>ADMINISTRATION OFFICER X 1 (SL8)</a:t>
                      </a:r>
                    </a:p>
                  </a:txBody>
                  <a:tcPr marL="7034" marR="7034" marT="7036" marB="0" anchor="ctr">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359,517</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375,695</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392,602</a:t>
                      </a:r>
                    </a:p>
                  </a:txBody>
                  <a:tcPr marL="9525" marR="9525" marT="9524" marB="0" anchor="b">
                    <a:solidFill>
                      <a:schemeClr val="bg1">
                        <a:lumMod val="95000"/>
                      </a:schemeClr>
                    </a:solidFill>
                  </a:tcPr>
                </a:tc>
                <a:extLst>
                  <a:ext uri="{0D108BD9-81ED-4DB2-BD59-A6C34878D82A}">
                    <a16:rowId xmlns:a16="http://schemas.microsoft.com/office/drawing/2014/main" val="3380505776"/>
                  </a:ext>
                </a:extLst>
              </a:tr>
              <a:tr h="21319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ZA" sz="1400" b="0" i="0" u="none" strike="noStrike" dirty="0">
                          <a:solidFill>
                            <a:srgbClr val="000000"/>
                          </a:solidFill>
                          <a:effectLst/>
                          <a:latin typeface="Century Gothic" panose="020B0502020202020204" pitchFamily="34" charset="0"/>
                        </a:rPr>
                        <a:t>ADMINISTRATION CLERK X 1 (SL5)</a:t>
                      </a:r>
                    </a:p>
                  </a:txBody>
                  <a:tcPr marL="7034" marR="7034" marT="7036" marB="0" anchor="ctr">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202,233</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211,333</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220,843</a:t>
                      </a:r>
                    </a:p>
                  </a:txBody>
                  <a:tcPr marL="9525" marR="9525" marT="9524" marB="0" anchor="b">
                    <a:solidFill>
                      <a:schemeClr val="bg1">
                        <a:lumMod val="95000"/>
                      </a:schemeClr>
                    </a:solidFill>
                  </a:tcPr>
                </a:tc>
                <a:extLst>
                  <a:ext uri="{0D108BD9-81ED-4DB2-BD59-A6C34878D82A}">
                    <a16:rowId xmlns:a16="http://schemas.microsoft.com/office/drawing/2014/main" val="4011031281"/>
                  </a:ext>
                </a:extLst>
              </a:tr>
              <a:tr h="213190">
                <a:tc>
                  <a:txBody>
                    <a:bodyPr/>
                    <a:lstStyle/>
                    <a:p>
                      <a:pPr algn="l" fontAlgn="ctr"/>
                      <a:r>
                        <a:rPr lang="en-ZA" sz="1400" b="0" i="0" u="none" strike="noStrike" dirty="0">
                          <a:solidFill>
                            <a:srgbClr val="000000"/>
                          </a:solidFill>
                          <a:effectLst/>
                          <a:latin typeface="Century Gothic" panose="020B0502020202020204" pitchFamily="34" charset="0"/>
                        </a:rPr>
                        <a:t>PERSONAL ASSISTANT X 2 (SL7)</a:t>
                      </a:r>
                    </a:p>
                  </a:txBody>
                  <a:tcPr marL="7034" marR="7034" marT="7036" marB="0" anchor="ctr">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588,642</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615,130</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642,812</a:t>
                      </a:r>
                    </a:p>
                  </a:txBody>
                  <a:tcPr marL="9525" marR="9525" marT="9524" marB="0" anchor="b">
                    <a:solidFill>
                      <a:schemeClr val="bg1">
                        <a:lumMod val="95000"/>
                      </a:schemeClr>
                    </a:solidFill>
                  </a:tcPr>
                </a:tc>
                <a:extLst>
                  <a:ext uri="{0D108BD9-81ED-4DB2-BD59-A6C34878D82A}">
                    <a16:rowId xmlns:a16="http://schemas.microsoft.com/office/drawing/2014/main" val="2411130598"/>
                  </a:ext>
                </a:extLst>
              </a:tr>
              <a:tr h="249440">
                <a:tc>
                  <a:txBody>
                    <a:bodyPr/>
                    <a:lstStyle/>
                    <a:p>
                      <a:pPr algn="l" fontAlgn="ctr"/>
                      <a:r>
                        <a:rPr lang="en-US" sz="1800" b="0" kern="1200" dirty="0">
                          <a:solidFill>
                            <a:schemeClr val="dk1"/>
                          </a:solidFill>
                          <a:effectLst/>
                          <a:latin typeface="+mn-lt"/>
                          <a:ea typeface="+mn-ea"/>
                          <a:cs typeface="+mn-cs"/>
                        </a:rPr>
                        <a:t>Other(in lieu of 37% benefits)</a:t>
                      </a:r>
                      <a:endParaRPr lang="en-ZA" sz="1400" b="0" i="0" u="none" strike="noStrike" dirty="0">
                        <a:solidFill>
                          <a:srgbClr val="000000"/>
                        </a:solidFill>
                        <a:effectLst/>
                        <a:latin typeface="Century Gothic" panose="020B0502020202020204" pitchFamily="34" charset="0"/>
                      </a:endParaRPr>
                    </a:p>
                  </a:txBody>
                  <a:tcPr marL="7034" marR="7034" marT="7036" marB="0" anchor="ctr">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1,053,319</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1,100,718</a:t>
                      </a:r>
                    </a:p>
                  </a:txBody>
                  <a:tcPr marL="9525" marR="9525" marT="9524" marB="0" anchor="b">
                    <a:solidFill>
                      <a:schemeClr val="bg1">
                        <a:lumMod val="95000"/>
                      </a:schemeClr>
                    </a:solidFill>
                  </a:tcPr>
                </a:tc>
                <a:tc>
                  <a:txBody>
                    <a:bodyPr/>
                    <a:lstStyle/>
                    <a:p>
                      <a:pPr algn="r" fontAlgn="b"/>
                      <a:r>
                        <a:rPr lang="en-US" sz="1400" b="0" i="0" u="none" strike="noStrike" kern="1200" dirty="0">
                          <a:solidFill>
                            <a:srgbClr val="000000"/>
                          </a:solidFill>
                          <a:effectLst/>
                          <a:latin typeface="Century Gothic" panose="020B0502020202020204" pitchFamily="34" charset="0"/>
                          <a:ea typeface="+mn-ea"/>
                          <a:cs typeface="+mn-cs"/>
                        </a:rPr>
                        <a:t>1,150,251</a:t>
                      </a:r>
                    </a:p>
                  </a:txBody>
                  <a:tcPr marL="9525" marR="9525" marT="9524" marB="0" anchor="b">
                    <a:solidFill>
                      <a:schemeClr val="bg1">
                        <a:lumMod val="95000"/>
                      </a:schemeClr>
                    </a:solidFill>
                  </a:tcPr>
                </a:tc>
                <a:extLst>
                  <a:ext uri="{0D108BD9-81ED-4DB2-BD59-A6C34878D82A}">
                    <a16:rowId xmlns:a16="http://schemas.microsoft.com/office/drawing/2014/main" val="2403705285"/>
                  </a:ext>
                </a:extLst>
              </a:tr>
              <a:tr h="213190">
                <a:tc>
                  <a:txBody>
                    <a:bodyPr/>
                    <a:lstStyle/>
                    <a:p>
                      <a:pPr algn="l" fontAlgn="ctr"/>
                      <a:r>
                        <a:rPr lang="en-ZA" sz="1400" b="1" i="0" u="none" strike="noStrike" dirty="0">
                          <a:solidFill>
                            <a:srgbClr val="000000"/>
                          </a:solidFill>
                          <a:effectLst/>
                          <a:latin typeface="Century Gothic" panose="020B0502020202020204" pitchFamily="34" charset="0"/>
                        </a:rPr>
                        <a:t>Total COE x 12 posts</a:t>
                      </a:r>
                    </a:p>
                  </a:txBody>
                  <a:tcPr marL="7034" marR="7034" marT="7036" marB="0" anchor="ctr">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8,349,028</a:t>
                      </a:r>
                    </a:p>
                  </a:txBody>
                  <a:tcPr marL="9525" marR="9525" marT="9525" marB="0" anchor="b">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8,665,358</a:t>
                      </a:r>
                    </a:p>
                  </a:txBody>
                  <a:tcPr marL="9525" marR="9525" marT="9525" marB="0" anchor="b">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9,101,303</a:t>
                      </a:r>
                    </a:p>
                  </a:txBody>
                  <a:tcPr marL="9525" marR="9525" marT="9525" marB="0" anchor="b">
                    <a:solidFill>
                      <a:schemeClr val="bg1">
                        <a:lumMod val="95000"/>
                      </a:schemeClr>
                    </a:solidFill>
                  </a:tcPr>
                </a:tc>
                <a:extLst>
                  <a:ext uri="{0D108BD9-81ED-4DB2-BD59-A6C34878D82A}">
                    <a16:rowId xmlns:a16="http://schemas.microsoft.com/office/drawing/2014/main" val="3385228878"/>
                  </a:ext>
                </a:extLst>
              </a:tr>
              <a:tr h="213190">
                <a:tc>
                  <a:txBody>
                    <a:bodyPr/>
                    <a:lstStyle/>
                    <a:p>
                      <a:pPr algn="l" fontAlgn="ctr"/>
                      <a:r>
                        <a:rPr lang="en-ZA" sz="1400" b="0" i="0" u="none" strike="noStrike" dirty="0">
                          <a:solidFill>
                            <a:srgbClr val="000000"/>
                          </a:solidFill>
                          <a:effectLst/>
                          <a:latin typeface="Century Gothic" panose="020B0502020202020204" pitchFamily="34" charset="0"/>
                        </a:rPr>
                        <a:t>Start up costs</a:t>
                      </a:r>
                    </a:p>
                  </a:txBody>
                  <a:tcPr marL="7034" marR="7034" marT="7036" marB="0" anchor="ctr">
                    <a:solidFill>
                      <a:schemeClr val="bg1">
                        <a:lumMod val="95000"/>
                      </a:schemeClr>
                    </a:solidFill>
                  </a:tcPr>
                </a:tc>
                <a:tc>
                  <a:txBody>
                    <a:bodyPr/>
                    <a:lstStyle/>
                    <a:p>
                      <a:pPr algn="r" fontAlgn="ctr"/>
                      <a:r>
                        <a:rPr lang="en-ZA" sz="1400" b="0" i="0" u="none" strike="noStrike" dirty="0">
                          <a:solidFill>
                            <a:srgbClr val="000000"/>
                          </a:solidFill>
                          <a:effectLst/>
                          <a:latin typeface="Century Gothic" panose="020B0502020202020204" pitchFamily="34" charset="0"/>
                        </a:rPr>
                        <a:t>    3 000 000 </a:t>
                      </a:r>
                    </a:p>
                  </a:txBody>
                  <a:tcPr marL="7034" marR="7034" marT="7036" marB="0" anchor="ctr">
                    <a:solidFill>
                      <a:schemeClr val="bg1">
                        <a:lumMod val="95000"/>
                      </a:schemeClr>
                    </a:solidFill>
                  </a:tcPr>
                </a:tc>
                <a:tc>
                  <a:txBody>
                    <a:bodyPr/>
                    <a:lstStyle/>
                    <a:p>
                      <a:pPr algn="r" fontAlgn="ctr"/>
                      <a:r>
                        <a:rPr lang="en-ZA" sz="1400" b="1" i="0" u="none" strike="noStrike" dirty="0">
                          <a:solidFill>
                            <a:srgbClr val="000000"/>
                          </a:solidFill>
                          <a:effectLst/>
                          <a:latin typeface="Century Gothic" panose="020B0502020202020204" pitchFamily="34" charset="0"/>
                        </a:rPr>
                        <a:t>                   -   </a:t>
                      </a:r>
                    </a:p>
                  </a:txBody>
                  <a:tcPr marL="7034" marR="7034" marT="7036" marB="0" anchor="ctr">
                    <a:solidFill>
                      <a:schemeClr val="bg1">
                        <a:lumMod val="95000"/>
                      </a:schemeClr>
                    </a:solidFill>
                  </a:tcPr>
                </a:tc>
                <a:tc>
                  <a:txBody>
                    <a:bodyPr/>
                    <a:lstStyle/>
                    <a:p>
                      <a:pPr algn="r" fontAlgn="ctr"/>
                      <a:r>
                        <a:rPr lang="en-ZA" sz="1400" b="1" i="0" u="none" strike="noStrike" dirty="0">
                          <a:solidFill>
                            <a:srgbClr val="000000"/>
                          </a:solidFill>
                          <a:effectLst/>
                          <a:latin typeface="Century Gothic" panose="020B0502020202020204" pitchFamily="34" charset="0"/>
                        </a:rPr>
                        <a:t>                  -   </a:t>
                      </a:r>
                    </a:p>
                  </a:txBody>
                  <a:tcPr marL="7034" marR="7034" marT="7036" marB="0" anchor="ctr">
                    <a:solidFill>
                      <a:schemeClr val="bg1">
                        <a:lumMod val="95000"/>
                      </a:schemeClr>
                    </a:solidFill>
                  </a:tcPr>
                </a:tc>
                <a:extLst>
                  <a:ext uri="{0D108BD9-81ED-4DB2-BD59-A6C34878D82A}">
                    <a16:rowId xmlns:a16="http://schemas.microsoft.com/office/drawing/2014/main" val="482578992"/>
                  </a:ext>
                </a:extLst>
              </a:tr>
              <a:tr h="213190">
                <a:tc>
                  <a:txBody>
                    <a:bodyPr/>
                    <a:lstStyle/>
                    <a:p>
                      <a:pPr algn="l" fontAlgn="ctr"/>
                      <a:r>
                        <a:rPr lang="en-ZA" sz="1400" b="0" i="0" u="none" strike="noStrike" dirty="0">
                          <a:solidFill>
                            <a:srgbClr val="000000"/>
                          </a:solidFill>
                          <a:effectLst/>
                          <a:latin typeface="Century Gothic" panose="020B0502020202020204" pitchFamily="34" charset="0"/>
                        </a:rPr>
                        <a:t>Operational Cost 20%</a:t>
                      </a:r>
                    </a:p>
                  </a:txBody>
                  <a:tcPr marL="7034" marR="7034" marT="7036" marB="0" anchor="ctr">
                    <a:solidFill>
                      <a:srgbClr val="D6E8EA"/>
                    </a:solidFill>
                  </a:tcPr>
                </a:tc>
                <a:tc>
                  <a:txBody>
                    <a:bodyPr/>
                    <a:lstStyle/>
                    <a:p>
                      <a:pPr algn="r" fontAlgn="ctr"/>
                      <a:r>
                        <a:rPr lang="en-ZA" sz="1400" b="0" i="0" u="none" strike="noStrike" dirty="0">
                          <a:solidFill>
                            <a:srgbClr val="000000"/>
                          </a:solidFill>
                          <a:effectLst/>
                          <a:latin typeface="Century Gothic" panose="020B0502020202020204" pitchFamily="34" charset="0"/>
                        </a:rPr>
                        <a:t>1,669,806</a:t>
                      </a:r>
                    </a:p>
                  </a:txBody>
                  <a:tcPr marL="7034" marR="7034" marT="7036" marB="0" anchor="ctr">
                    <a:solidFill>
                      <a:srgbClr val="D6E8EA"/>
                    </a:solidFill>
                  </a:tcPr>
                </a:tc>
                <a:tc>
                  <a:txBody>
                    <a:bodyPr/>
                    <a:lstStyle/>
                    <a:p>
                      <a:pPr algn="r" fontAlgn="ctr"/>
                      <a:r>
                        <a:rPr lang="en-ZA" sz="1400" b="0" i="0" u="none" strike="noStrike" dirty="0">
                          <a:solidFill>
                            <a:srgbClr val="000000"/>
                          </a:solidFill>
                          <a:effectLst/>
                          <a:latin typeface="Century Gothic" panose="020B0502020202020204" pitchFamily="34" charset="0"/>
                        </a:rPr>
                        <a:t>1,733,072</a:t>
                      </a:r>
                    </a:p>
                  </a:txBody>
                  <a:tcPr marL="7034" marR="7034" marT="7036" marB="0" anchor="ctr">
                    <a:solidFill>
                      <a:srgbClr val="D6E8EA"/>
                    </a:solidFill>
                  </a:tcPr>
                </a:tc>
                <a:tc>
                  <a:txBody>
                    <a:bodyPr/>
                    <a:lstStyle/>
                    <a:p>
                      <a:pPr algn="r" fontAlgn="ctr"/>
                      <a:r>
                        <a:rPr lang="en-ZA" sz="1400" b="0" i="0" u="none" strike="noStrike" dirty="0">
                          <a:solidFill>
                            <a:srgbClr val="000000"/>
                          </a:solidFill>
                          <a:effectLst/>
                          <a:latin typeface="Century Gothic" panose="020B0502020202020204" pitchFamily="34" charset="0"/>
                        </a:rPr>
                        <a:t>1,820,261</a:t>
                      </a:r>
                    </a:p>
                  </a:txBody>
                  <a:tcPr marL="7034" marR="7034" marT="7036" marB="0" anchor="ctr">
                    <a:solidFill>
                      <a:srgbClr val="D6E8EA"/>
                    </a:solidFill>
                  </a:tcPr>
                </a:tc>
                <a:extLst>
                  <a:ext uri="{0D108BD9-81ED-4DB2-BD59-A6C34878D82A}">
                    <a16:rowId xmlns:a16="http://schemas.microsoft.com/office/drawing/2014/main" val="1053792067"/>
                  </a:ext>
                </a:extLst>
              </a:tr>
              <a:tr h="337319">
                <a:tc>
                  <a:txBody>
                    <a:bodyPr/>
                    <a:lstStyle/>
                    <a:p>
                      <a:pPr algn="l" fontAlgn="ctr"/>
                      <a:r>
                        <a:rPr lang="en-ZA" sz="1400" b="1" i="0" u="none" strike="noStrike" dirty="0">
                          <a:solidFill>
                            <a:srgbClr val="000000"/>
                          </a:solidFill>
                          <a:effectLst/>
                          <a:latin typeface="Century Gothic" panose="020B0502020202020204" pitchFamily="34" charset="0"/>
                        </a:rPr>
                        <a:t>Estimated Total Cost </a:t>
                      </a:r>
                    </a:p>
                  </a:txBody>
                  <a:tcPr marL="7034" marR="7034" marT="7036" marB="0" anchor="ctr">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13,018,834</a:t>
                      </a:r>
                    </a:p>
                  </a:txBody>
                  <a:tcPr marL="9525" marR="9525" marT="9525" marB="0" anchor="b">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10,398,430</a:t>
                      </a:r>
                    </a:p>
                  </a:txBody>
                  <a:tcPr marL="9525" marR="9525" marT="9525" marB="0" anchor="b">
                    <a:solidFill>
                      <a:schemeClr val="bg1">
                        <a:lumMod val="95000"/>
                      </a:schemeClr>
                    </a:solidFill>
                  </a:tcPr>
                </a:tc>
                <a:tc>
                  <a:txBody>
                    <a:bodyPr/>
                    <a:lstStyle/>
                    <a:p>
                      <a:pPr algn="r" fontAlgn="b"/>
                      <a:r>
                        <a:rPr lang="en-US" sz="1400" b="1" i="0" u="none" strike="noStrike" dirty="0">
                          <a:solidFill>
                            <a:srgbClr val="000000"/>
                          </a:solidFill>
                          <a:effectLst/>
                          <a:latin typeface="Century Gothic" panose="020B0502020202020204" pitchFamily="34" charset="0"/>
                        </a:rPr>
                        <a:t>10,921,564</a:t>
                      </a:r>
                    </a:p>
                  </a:txBody>
                  <a:tcPr marL="9525" marR="9525" marT="9525" marB="0" anchor="b">
                    <a:solidFill>
                      <a:schemeClr val="bg1">
                        <a:lumMod val="95000"/>
                      </a:schemeClr>
                    </a:solidFill>
                  </a:tcPr>
                </a:tc>
                <a:extLst>
                  <a:ext uri="{0D108BD9-81ED-4DB2-BD59-A6C34878D82A}">
                    <a16:rowId xmlns:a16="http://schemas.microsoft.com/office/drawing/2014/main" val="783998300"/>
                  </a:ext>
                </a:extLst>
              </a:tr>
            </a:tbl>
          </a:graphicData>
        </a:graphic>
      </p:graphicFrame>
      <p:sp>
        <p:nvSpPr>
          <p:cNvPr id="157779" name="Title 1">
            <a:extLst>
              <a:ext uri="{FF2B5EF4-FFF2-40B4-BE49-F238E27FC236}">
                <a16:creationId xmlns:a16="http://schemas.microsoft.com/office/drawing/2014/main" id="{416C407A-0B86-4663-B602-3944C88AEA54}"/>
              </a:ext>
            </a:extLst>
          </p:cNvPr>
          <p:cNvSpPr txBox="1">
            <a:spLocks/>
          </p:cNvSpPr>
          <p:nvPr/>
        </p:nvSpPr>
        <p:spPr bwMode="auto">
          <a:xfrm>
            <a:off x="1819275" y="180975"/>
            <a:ext cx="8597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457200" eaLnBrk="0" fontAlgn="base" hangingPunct="0">
              <a:spcBef>
                <a:spcPct val="0"/>
              </a:spcBef>
              <a:spcAft>
                <a:spcPct val="0"/>
              </a:spcAft>
              <a:defRPr/>
            </a:pPr>
            <a:r>
              <a:rPr lang="en-ZA" altLang="en-US" sz="2800" b="1" dirty="0">
                <a:solidFill>
                  <a:srgbClr val="003399"/>
                </a:solidFill>
                <a:latin typeface="Century Gothic" panose="020B0502020202020204" pitchFamily="34" charset="0"/>
              </a:rPr>
              <a:t>COSTING (2): Proposal</a:t>
            </a:r>
          </a:p>
        </p:txBody>
      </p:sp>
      <p:sp>
        <p:nvSpPr>
          <p:cNvPr id="157780" name="TextBox 2">
            <a:extLst>
              <a:ext uri="{FF2B5EF4-FFF2-40B4-BE49-F238E27FC236}">
                <a16:creationId xmlns:a16="http://schemas.microsoft.com/office/drawing/2014/main" id="{CB204B20-96F5-4ED0-A1A6-526F9EDFBD5D}"/>
              </a:ext>
            </a:extLst>
          </p:cNvPr>
          <p:cNvSpPr txBox="1">
            <a:spLocks noChangeArrowheads="1"/>
          </p:cNvSpPr>
          <p:nvPr/>
        </p:nvSpPr>
        <p:spPr bwMode="auto">
          <a:xfrm>
            <a:off x="6096000" y="374564"/>
            <a:ext cx="41148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defTabSz="457200" eaLnBrk="0" fontAlgn="base" hangingPunct="0">
              <a:spcBef>
                <a:spcPct val="0"/>
              </a:spcBef>
              <a:spcAft>
                <a:spcPct val="0"/>
              </a:spcAft>
              <a:defRPr/>
            </a:pPr>
            <a:r>
              <a:rPr lang="en-US" altLang="en-US" sz="1100" dirty="0">
                <a:solidFill>
                  <a:prstClr val="black"/>
                </a:solidFill>
              </a:rPr>
              <a:t>Subject to an </a:t>
            </a:r>
            <a:r>
              <a:rPr lang="en-US" altLang="en-US" sz="1100" dirty="0" err="1">
                <a:solidFill>
                  <a:prstClr val="black"/>
                </a:solidFill>
              </a:rPr>
              <a:t>Organisational</a:t>
            </a:r>
            <a:r>
              <a:rPr lang="en-US" altLang="en-US" sz="1100" dirty="0">
                <a:solidFill>
                  <a:prstClr val="black"/>
                </a:solidFill>
              </a:rPr>
              <a:t> Design exercise and approval </a:t>
            </a:r>
          </a:p>
          <a:p>
            <a:pPr algn="just" defTabSz="457200" eaLnBrk="0" fontAlgn="base" hangingPunct="0">
              <a:spcBef>
                <a:spcPct val="0"/>
              </a:spcBef>
              <a:spcAft>
                <a:spcPct val="0"/>
              </a:spcAft>
              <a:defRPr/>
            </a:pPr>
            <a:r>
              <a:rPr lang="en-US" altLang="en-US" sz="1100" dirty="0">
                <a:solidFill>
                  <a:prstClr val="black"/>
                </a:solidFill>
              </a:rPr>
              <a:t>– in line with the Police Ombudsman &amp; Children’s Commissioner</a:t>
            </a:r>
          </a:p>
        </p:txBody>
      </p:sp>
      <p:sp>
        <p:nvSpPr>
          <p:cNvPr id="3" name="Rectangle 2">
            <a:extLst>
              <a:ext uri="{FF2B5EF4-FFF2-40B4-BE49-F238E27FC236}">
                <a16:creationId xmlns:a16="http://schemas.microsoft.com/office/drawing/2014/main" id="{3E7A4515-B61E-4A64-8A72-4581AEE80F65}"/>
              </a:ext>
            </a:extLst>
          </p:cNvPr>
          <p:cNvSpPr/>
          <p:nvPr/>
        </p:nvSpPr>
        <p:spPr>
          <a:xfrm>
            <a:off x="3924302" y="5052942"/>
            <a:ext cx="6005617" cy="1410835"/>
          </a:xfrm>
          <a:prstGeom prst="rect">
            <a:avLst/>
          </a:prstGeom>
        </p:spPr>
        <p:txBody>
          <a:bodyPr wrap="square">
            <a:spAutoFit/>
          </a:bodyPr>
          <a:lstStyle/>
          <a:p>
            <a:pPr marL="534988" indent="-354013" algn="just">
              <a:lnSpc>
                <a:spcPct val="120000"/>
              </a:lnSpc>
              <a:buFont typeface="Courier New" panose="02070309020205020404" pitchFamily="49" charset="0"/>
              <a:buChar char="o"/>
              <a:defRPr/>
            </a:pPr>
            <a:r>
              <a:rPr lang="en-ZA" altLang="en-US" sz="900" dirty="0"/>
              <a:t>The financial funding required for the effective functioning of the office of the Commissioner for the Environment amounts to:</a:t>
            </a:r>
          </a:p>
          <a:p>
            <a:pPr marL="1449388" lvl="2" indent="-354013" algn="just">
              <a:lnSpc>
                <a:spcPct val="120000"/>
              </a:lnSpc>
              <a:buFont typeface="Courier New" panose="02070309020205020404" pitchFamily="49" charset="0"/>
              <a:buChar char="o"/>
              <a:defRPr/>
            </a:pPr>
            <a:r>
              <a:rPr lang="en-ZA" altLang="en-US" sz="900" dirty="0">
                <a:solidFill>
                  <a:schemeClr val="accent1">
                    <a:lumMod val="75000"/>
                  </a:schemeClr>
                </a:solidFill>
              </a:rPr>
              <a:t>R13,018,834 mil for Year 1,</a:t>
            </a:r>
          </a:p>
          <a:p>
            <a:pPr marL="1449388" lvl="2" indent="-354013" algn="just">
              <a:lnSpc>
                <a:spcPct val="120000"/>
              </a:lnSpc>
              <a:buFont typeface="Courier New" panose="02070309020205020404" pitchFamily="49" charset="0"/>
              <a:buChar char="o"/>
              <a:defRPr/>
            </a:pPr>
            <a:r>
              <a:rPr lang="en-ZA" altLang="en-US" sz="900" dirty="0">
                <a:solidFill>
                  <a:schemeClr val="accent1">
                    <a:lumMod val="75000"/>
                  </a:schemeClr>
                </a:solidFill>
              </a:rPr>
              <a:t>R 10,398,430 mil for Year 2,</a:t>
            </a:r>
          </a:p>
          <a:p>
            <a:pPr marL="1449388" lvl="2" indent="-354013" algn="just">
              <a:lnSpc>
                <a:spcPct val="120000"/>
              </a:lnSpc>
              <a:buFont typeface="Courier New" panose="02070309020205020404" pitchFamily="49" charset="0"/>
              <a:buChar char="o"/>
              <a:defRPr/>
            </a:pPr>
            <a:r>
              <a:rPr lang="en-ZA" altLang="en-US" sz="900" dirty="0">
                <a:solidFill>
                  <a:schemeClr val="accent1">
                    <a:lumMod val="75000"/>
                  </a:schemeClr>
                </a:solidFill>
              </a:rPr>
              <a:t>R10,921,564 mil for Year 3…</a:t>
            </a:r>
          </a:p>
          <a:p>
            <a:pPr marL="534988" indent="-354013" algn="just">
              <a:lnSpc>
                <a:spcPct val="120000"/>
              </a:lnSpc>
              <a:buFont typeface="Courier New" panose="02070309020205020404" pitchFamily="49" charset="0"/>
              <a:buChar char="o"/>
              <a:defRPr/>
            </a:pPr>
            <a:r>
              <a:rPr lang="en-ZA" altLang="en-US" sz="900" dirty="0"/>
              <a:t>Start up costs of R3 mil is included in first year of establishment.</a:t>
            </a:r>
          </a:p>
          <a:p>
            <a:pPr marL="180975" algn="just">
              <a:lnSpc>
                <a:spcPct val="120000"/>
              </a:lnSpc>
              <a:defRPr/>
            </a:pPr>
            <a:endParaRPr lang="en-ZA" altLang="en-US" sz="900" dirty="0">
              <a:latin typeface="Calibri" panose="020F0502020204030204" pitchFamily="34" charset="0"/>
            </a:endParaRPr>
          </a:p>
          <a:p>
            <a:pPr marL="180975" algn="just">
              <a:lnSpc>
                <a:spcPct val="120000"/>
              </a:lnSpc>
              <a:defRPr/>
            </a:pPr>
            <a:r>
              <a:rPr lang="en-ZA" altLang="en-US" sz="900" dirty="0">
                <a:latin typeface="Calibri" panose="020F0502020204030204" pitchFamily="34" charset="0"/>
              </a:rPr>
              <a:t>*</a:t>
            </a:r>
            <a:r>
              <a:rPr lang="en-US" altLang="en-US" sz="900" dirty="0">
                <a:latin typeface="Calibri" panose="020F0502020204030204" pitchFamily="34" charset="0"/>
              </a:rPr>
              <a:t>Estimated increase of 4.5%  for years 2 and 3</a:t>
            </a:r>
            <a:endParaRPr lang="en-ZA" altLang="en-US" sz="900" dirty="0">
              <a:latin typeface="Calibri" panose="020F050202020403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normAutofit/>
          </a:bodyPr>
          <a:lstStyle/>
          <a:p>
            <a:pPr>
              <a:spcBef>
                <a:spcPts val="0"/>
              </a:spcBef>
              <a:defRPr/>
            </a:pPr>
            <a:r>
              <a:rPr lang="en-US" b="1" kern="0" dirty="0">
                <a:solidFill>
                  <a:prstClr val="white"/>
                </a:solidFill>
                <a:latin typeface="Century Gothic"/>
              </a:rPr>
              <a:t>6. Conclusion</a:t>
            </a:r>
          </a:p>
        </p:txBody>
      </p:sp>
    </p:spTree>
    <p:custDataLst>
      <p:tags r:id="rId1"/>
    </p:custDataLst>
    <p:extLst>
      <p:ext uri="{BB962C8B-B14F-4D97-AF65-F5344CB8AC3E}">
        <p14:creationId xmlns:p14="http://schemas.microsoft.com/office/powerpoint/2010/main" val="9347952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Conclusion (1)</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43</a:t>
            </a:fld>
            <a:endParaRPr lang="en-ZA" dirty="0"/>
          </a:p>
        </p:txBody>
      </p:sp>
      <p:sp>
        <p:nvSpPr>
          <p:cNvPr id="2" name="Subtitle 2">
            <a:extLst>
              <a:ext uri="{FF2B5EF4-FFF2-40B4-BE49-F238E27FC236}">
                <a16:creationId xmlns:a16="http://schemas.microsoft.com/office/drawing/2014/main" id="{9688AC37-2959-68C8-90EB-32C846B87FEF}"/>
              </a:ext>
            </a:extLst>
          </p:cNvPr>
          <p:cNvSpPr txBox="1">
            <a:spLocks/>
          </p:cNvSpPr>
          <p:nvPr/>
        </p:nvSpPr>
        <p:spPr>
          <a:xfrm>
            <a:off x="1819276" y="1266826"/>
            <a:ext cx="8505825" cy="4524375"/>
          </a:xfrm>
          <a:prstGeom prst="rect">
            <a:avLst/>
          </a:prstGeom>
        </p:spPr>
        <p:txBody>
          <a:bodyPr>
            <a:norm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1950" lvl="1" indent="-361950">
              <a:lnSpc>
                <a:spcPct val="120000"/>
              </a:lnSpc>
              <a:defRPr/>
            </a:pPr>
            <a:r>
              <a:rPr lang="en-ZA" sz="1800" dirty="0"/>
              <a:t>Ombud-like functions:</a:t>
            </a:r>
          </a:p>
          <a:p>
            <a:pPr marL="715963" lvl="1" indent="-361950" algn="just">
              <a:lnSpc>
                <a:spcPct val="120000"/>
              </a:lnSpc>
              <a:buFont typeface="Courier New" panose="02070309020205020404" pitchFamily="49" charset="0"/>
              <a:buChar char="o"/>
              <a:defRPr/>
            </a:pPr>
            <a:r>
              <a:rPr lang="en-ZA" sz="1800" dirty="0"/>
              <a:t>Issues raised during consultations are not issues the Commissioner for the Environment would have the power to deal with.</a:t>
            </a:r>
          </a:p>
          <a:p>
            <a:pPr marL="715963" lvl="1" indent="-361950" algn="just">
              <a:lnSpc>
                <a:spcPct val="120000"/>
              </a:lnSpc>
              <a:buFont typeface="Courier New" panose="02070309020205020404" pitchFamily="49" charset="0"/>
              <a:buChar char="o"/>
              <a:defRPr/>
            </a:pPr>
            <a:r>
              <a:rPr lang="en-ZA" sz="1800" dirty="0"/>
              <a:t>Potential public recourse options for the Commissioner for the Environment would be limited as there is no remedial provision other than to investigate complaints in respect of environmental administration.</a:t>
            </a:r>
          </a:p>
          <a:p>
            <a:pPr marL="715963" lvl="1" indent="-361950" algn="just">
              <a:lnSpc>
                <a:spcPct val="110000"/>
              </a:lnSpc>
              <a:buFont typeface="Courier New" panose="02070309020205020404" pitchFamily="49" charset="0"/>
              <a:buChar char="o"/>
              <a:defRPr/>
            </a:pPr>
            <a:r>
              <a:rPr lang="en-ZA" sz="1800" dirty="0"/>
              <a:t>The Commissioner for the Environment would not have any power to investigate any complaints against national government and private entities.</a:t>
            </a:r>
          </a:p>
          <a:p>
            <a:pPr marL="715963" lvl="1" indent="-361950" algn="just">
              <a:lnSpc>
                <a:spcPct val="120000"/>
              </a:lnSpc>
              <a:buFont typeface="Courier New" panose="02070309020205020404" pitchFamily="49" charset="0"/>
              <a:buChar char="o"/>
              <a:defRPr/>
            </a:pPr>
            <a:r>
              <a:rPr lang="en-ZA" sz="1800" dirty="0"/>
              <a:t>The Commissioner for the Environment would not be a decision-making body regarding environmental authorisations, nor would it be an appeal body</a:t>
            </a:r>
            <a:r>
              <a:rPr lang="en-ZA" sz="1800" b="1" dirty="0"/>
              <a:t>.</a:t>
            </a:r>
          </a:p>
        </p:txBody>
      </p:sp>
      <p:sp>
        <p:nvSpPr>
          <p:cNvPr id="3" name="Footer Placeholder 10">
            <a:extLst>
              <a:ext uri="{FF2B5EF4-FFF2-40B4-BE49-F238E27FC236}">
                <a16:creationId xmlns:a16="http://schemas.microsoft.com/office/drawing/2014/main" id="{A17484A4-C203-685E-CBA7-1355372EA99C}"/>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433517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Conclusion (2)</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44</a:t>
            </a:fld>
            <a:endParaRPr lang="en-ZA" dirty="0"/>
          </a:p>
        </p:txBody>
      </p:sp>
      <p:sp>
        <p:nvSpPr>
          <p:cNvPr id="2" name="Subtitle 2">
            <a:extLst>
              <a:ext uri="{FF2B5EF4-FFF2-40B4-BE49-F238E27FC236}">
                <a16:creationId xmlns:a16="http://schemas.microsoft.com/office/drawing/2014/main" id="{2AA93A44-1E9E-BC84-C535-D80B6E34B742}"/>
              </a:ext>
            </a:extLst>
          </p:cNvPr>
          <p:cNvSpPr txBox="1">
            <a:spLocks/>
          </p:cNvSpPr>
          <p:nvPr/>
        </p:nvSpPr>
        <p:spPr bwMode="auto">
          <a:xfrm>
            <a:off x="1631505" y="1057276"/>
            <a:ext cx="8505825" cy="45243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5963" lvl="1" indent="-354013" algn="just">
              <a:lnSpc>
                <a:spcPct val="120000"/>
              </a:lnSpc>
              <a:buFont typeface="Courier New" panose="02070309020205020404" pitchFamily="49" charset="0"/>
              <a:buChar char="o"/>
              <a:defRPr/>
            </a:pPr>
            <a:r>
              <a:rPr lang="en-ZA" altLang="en-US" sz="1800" dirty="0">
                <a:latin typeface="+mn-lt"/>
              </a:rPr>
              <a:t>National </a:t>
            </a:r>
            <a:r>
              <a:rPr lang="en-ZA" altLang="en-US" sz="1800" u="sng" dirty="0">
                <a:latin typeface="+mn-lt"/>
              </a:rPr>
              <a:t>and</a:t>
            </a:r>
            <a:r>
              <a:rPr lang="en-ZA" altLang="en-US" sz="1800" dirty="0">
                <a:latin typeface="+mn-lt"/>
              </a:rPr>
              <a:t> provincial legislation already provide adequately for the protection of the environment (i.e. it has the enabling provisions)</a:t>
            </a:r>
          </a:p>
          <a:p>
            <a:pPr marL="715963" lvl="1" indent="-354013" algn="just">
              <a:lnSpc>
                <a:spcPct val="120000"/>
              </a:lnSpc>
              <a:buFont typeface="Courier New" panose="02070309020205020404" pitchFamily="49" charset="0"/>
              <a:buChar char="o"/>
              <a:defRPr/>
            </a:pPr>
            <a:r>
              <a:rPr lang="en-ZA" altLang="en-US" sz="1800" dirty="0">
                <a:latin typeface="+mn-lt"/>
              </a:rPr>
              <a:t>The filling of the vacancy is not desirable, because it would:</a:t>
            </a:r>
          </a:p>
          <a:p>
            <a:pPr marL="1077913" lvl="1" indent="-361950" algn="just">
              <a:lnSpc>
                <a:spcPct val="120000"/>
              </a:lnSpc>
              <a:buFont typeface="Wingdings" panose="05000000000000000000" pitchFamily="2" charset="2"/>
              <a:buChar char="§"/>
              <a:defRPr/>
            </a:pPr>
            <a:r>
              <a:rPr lang="en-ZA" altLang="en-US" sz="1800" dirty="0">
                <a:latin typeface="+mn-lt"/>
              </a:rPr>
              <a:t>involve an overlap and duplication of roles and functions provided for in national and provincial legislation; </a:t>
            </a:r>
          </a:p>
          <a:p>
            <a:pPr marL="1077913" lvl="1" indent="-361950" algn="just">
              <a:lnSpc>
                <a:spcPct val="120000"/>
              </a:lnSpc>
              <a:buFont typeface="Wingdings" panose="05000000000000000000" pitchFamily="2" charset="2"/>
              <a:buChar char="§"/>
              <a:defRPr/>
            </a:pPr>
            <a:r>
              <a:rPr lang="en-ZA" altLang="en-US" sz="1800" dirty="0">
                <a:latin typeface="+mn-lt"/>
              </a:rPr>
              <a:t>It will not address any governance gaps; and</a:t>
            </a:r>
          </a:p>
          <a:p>
            <a:pPr marL="1077913" lvl="1" indent="-361950">
              <a:lnSpc>
                <a:spcPct val="120000"/>
              </a:lnSpc>
              <a:buFont typeface="Wingdings" panose="05000000000000000000" pitchFamily="2" charset="2"/>
              <a:buChar char="§"/>
              <a:defRPr/>
            </a:pPr>
            <a:r>
              <a:rPr lang="en-ZA" altLang="en-US" sz="1800" dirty="0">
                <a:latin typeface="+mn-lt"/>
              </a:rPr>
              <a:t>From a fiscal policy perspective, it will consume   scarce state resources.</a:t>
            </a:r>
          </a:p>
          <a:p>
            <a:pPr lvl="1">
              <a:buFont typeface="Arial" charset="0"/>
              <a:buChar char="•"/>
              <a:defRPr/>
            </a:pPr>
            <a:endParaRPr lang="en-ZA" altLang="en-US" sz="1800" dirty="0">
              <a:latin typeface="+mn-lt"/>
            </a:endParaRPr>
          </a:p>
          <a:p>
            <a:pPr marL="0" lvl="1" indent="0">
              <a:buNone/>
              <a:defRPr/>
            </a:pPr>
            <a:endParaRPr lang="en-ZA" altLang="en-US" sz="1800" dirty="0">
              <a:latin typeface="+mn-lt"/>
            </a:endParaRPr>
          </a:p>
        </p:txBody>
      </p:sp>
      <p:sp>
        <p:nvSpPr>
          <p:cNvPr id="3" name="Footer Placeholder 10">
            <a:extLst>
              <a:ext uri="{FF2B5EF4-FFF2-40B4-BE49-F238E27FC236}">
                <a16:creationId xmlns:a16="http://schemas.microsoft.com/office/drawing/2014/main" id="{F3AD5FD9-E956-E332-573A-CEECF9C14139}"/>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1277201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01351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Ayub Mohamed</a:t>
            </a:r>
          </a:p>
        </p:txBody>
      </p:sp>
      <p:sp>
        <p:nvSpPr>
          <p:cNvPr id="7" name="Text Placeholder 6"/>
          <p:cNvSpPr>
            <a:spLocks noGrp="1"/>
          </p:cNvSpPr>
          <p:nvPr>
            <p:ph type="body" sz="quarter" idx="11"/>
          </p:nvPr>
        </p:nvSpPr>
        <p:spPr/>
        <p:txBody>
          <a:bodyPr/>
          <a:lstStyle/>
          <a:p>
            <a:r>
              <a:rPr lang="en-GB" dirty="0"/>
              <a:t>Chief Director: Environmental Governance, Policy Co-ordination &amp; Enforcement</a:t>
            </a:r>
          </a:p>
        </p:txBody>
      </p:sp>
      <p:sp>
        <p:nvSpPr>
          <p:cNvPr id="8" name="Text Placeholder 7"/>
          <p:cNvSpPr>
            <a:spLocks noGrp="1"/>
          </p:cNvSpPr>
          <p:nvPr>
            <p:ph type="body" sz="quarter" idx="12"/>
          </p:nvPr>
        </p:nvSpPr>
        <p:spPr/>
        <p:txBody>
          <a:bodyPr/>
          <a:lstStyle/>
          <a:p>
            <a:r>
              <a:rPr lang="en-GB" dirty="0"/>
              <a:t>+27(021) 483 3722</a:t>
            </a:r>
          </a:p>
        </p:txBody>
      </p:sp>
      <p:sp>
        <p:nvSpPr>
          <p:cNvPr id="10" name="Text Placeholder 9"/>
          <p:cNvSpPr>
            <a:spLocks noGrp="1"/>
          </p:cNvSpPr>
          <p:nvPr>
            <p:ph type="body" sz="quarter" idx="14"/>
          </p:nvPr>
        </p:nvSpPr>
        <p:spPr/>
        <p:txBody>
          <a:bodyPr/>
          <a:lstStyle/>
          <a:p>
            <a:r>
              <a:rPr lang="en-GB" dirty="0"/>
              <a:t>Ayub.Mohamed@westerncape.gov.za</a:t>
            </a:r>
          </a:p>
        </p:txBody>
      </p:sp>
    </p:spTree>
    <p:custDataLst>
      <p:tags r:id="rId1"/>
    </p:custDataLst>
    <p:extLst>
      <p:ext uri="{BB962C8B-B14F-4D97-AF65-F5344CB8AC3E}">
        <p14:creationId xmlns:p14="http://schemas.microsoft.com/office/powerpoint/2010/main" val="305604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Background (2)</a:t>
            </a:r>
            <a:endParaRPr lang="en-GB" dirty="0"/>
          </a:p>
        </p:txBody>
      </p:sp>
      <p:sp>
        <p:nvSpPr>
          <p:cNvPr id="11" name="Footer Placeholder 10"/>
          <p:cNvSpPr>
            <a:spLocks noGrp="1"/>
          </p:cNvSpPr>
          <p:nvPr>
            <p:ph type="ftr" sz="quarter" idx="3"/>
          </p:nvPr>
        </p:nvSpPr>
        <p:spPr/>
        <p:txBody>
          <a:bodyPr/>
          <a:lstStyle/>
          <a:p>
            <a:r>
              <a:rPr lang="en-US"/>
              <a:t>SC: P&amp;CM - Commissioner for the Environment – 26 May 2023</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5</a:t>
            </a:fld>
            <a:endParaRPr lang="en-ZA" dirty="0"/>
          </a:p>
        </p:txBody>
      </p:sp>
      <p:sp>
        <p:nvSpPr>
          <p:cNvPr id="2" name="Subtitle 2">
            <a:extLst>
              <a:ext uri="{FF2B5EF4-FFF2-40B4-BE49-F238E27FC236}">
                <a16:creationId xmlns:a16="http://schemas.microsoft.com/office/drawing/2014/main" id="{9D46ADF9-752E-66EB-4058-50966E5DDE15}"/>
              </a:ext>
            </a:extLst>
          </p:cNvPr>
          <p:cNvSpPr txBox="1">
            <a:spLocks/>
          </p:cNvSpPr>
          <p:nvPr/>
        </p:nvSpPr>
        <p:spPr bwMode="auto">
          <a:xfrm>
            <a:off x="1865314" y="1027114"/>
            <a:ext cx="85058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a:spcBef>
                <a:spcPts val="300"/>
              </a:spcBef>
              <a:buFont typeface="Arial" panose="020B0604020202020204" pitchFamily="34" charset="0"/>
              <a:defRPr sz="1600" b="1">
                <a:solidFill>
                  <a:schemeClr val="tx1"/>
                </a:solidFill>
                <a:latin typeface="Century Gothic" panose="020B0502020202020204" pitchFamily="34" charset="0"/>
              </a:defRPr>
            </a:lvl1pPr>
            <a:lvl2pPr marL="541338" indent="-361950">
              <a:spcBef>
                <a:spcPts val="300"/>
              </a:spcBef>
              <a:buClr>
                <a:srgbClr val="002060"/>
              </a:buClr>
              <a:buBlip>
                <a:blip r:embed="rId3"/>
              </a:buBlip>
              <a:defRPr sz="1600">
                <a:solidFill>
                  <a:schemeClr val="tx1"/>
                </a:solidFill>
                <a:latin typeface="Century Gothic" panose="020B0502020202020204" pitchFamily="34" charset="0"/>
              </a:defRPr>
            </a:lvl2pPr>
            <a:lvl3pPr marL="720725" indent="-36195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901700" indent="-36195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lvl="1" algn="just" fontAlgn="base">
              <a:spcAft>
                <a:spcPct val="0"/>
              </a:spcAft>
              <a:defRPr/>
            </a:pPr>
            <a:r>
              <a:rPr lang="en-ZA" altLang="en-US" sz="1800" b="1" dirty="0">
                <a:solidFill>
                  <a:prstClr val="black"/>
                </a:solidFill>
                <a:cs typeface="Arial" panose="020B0604020202020204" pitchFamily="34" charset="0"/>
              </a:rPr>
              <a:t>The Provincial Parliament may amend </a:t>
            </a:r>
            <a:r>
              <a:rPr lang="en-ZA" altLang="en-US" sz="1800" dirty="0">
                <a:solidFill>
                  <a:prstClr val="black"/>
                </a:solidFill>
                <a:cs typeface="Arial" panose="020B0604020202020204" pitchFamily="34" charset="0"/>
              </a:rPr>
              <a:t>the Provincial Constitution, if the Provincial Parliament concludes, that:</a:t>
            </a:r>
          </a:p>
          <a:p>
            <a:pPr marL="179388" lvl="1" indent="0" algn="ctr" fontAlgn="base">
              <a:spcAft>
                <a:spcPct val="0"/>
              </a:spcAft>
              <a:buNone/>
              <a:defRPr/>
            </a:pPr>
            <a:endParaRPr lang="en-ZA" altLang="en-US" sz="1800" dirty="0">
              <a:solidFill>
                <a:prstClr val="black"/>
              </a:solidFill>
              <a:cs typeface="Arial" panose="020B0604020202020204" pitchFamily="34" charset="0"/>
            </a:endParaRPr>
          </a:p>
          <a:p>
            <a:pPr marL="179388" lvl="1" indent="0" algn="ctr" fontAlgn="base">
              <a:spcAft>
                <a:spcPct val="0"/>
              </a:spcAft>
              <a:buNone/>
              <a:defRPr/>
            </a:pPr>
            <a:r>
              <a:rPr lang="en-ZA" altLang="en-US" sz="1800" dirty="0">
                <a:solidFill>
                  <a:prstClr val="black"/>
                </a:solidFill>
                <a:cs typeface="Arial" panose="020B0604020202020204" pitchFamily="34" charset="0"/>
              </a:rPr>
              <a:t>Commissioner for the Environment is </a:t>
            </a:r>
            <a:r>
              <a:rPr lang="en-ZA" altLang="en-US" sz="1800" b="1" dirty="0">
                <a:solidFill>
                  <a:prstClr val="black"/>
                </a:solidFill>
                <a:cs typeface="Arial" panose="020B0604020202020204" pitchFamily="34" charset="0"/>
              </a:rPr>
              <a:t>no longer desirable –</a:t>
            </a:r>
          </a:p>
          <a:p>
            <a:pPr marL="179388" lvl="1" indent="0" algn="ctr" fontAlgn="base">
              <a:spcAft>
                <a:spcPct val="0"/>
              </a:spcAft>
              <a:buNone/>
              <a:defRPr/>
            </a:pPr>
            <a:r>
              <a:rPr lang="en-ZA" altLang="en-US" sz="1800" dirty="0">
                <a:solidFill>
                  <a:prstClr val="black"/>
                </a:solidFill>
                <a:cs typeface="Arial" panose="020B0604020202020204" pitchFamily="34" charset="0"/>
              </a:rPr>
              <a:t>such decision is dependent on political and policy considerations.</a:t>
            </a:r>
          </a:p>
          <a:p>
            <a:pPr lvl="3" algn="just" fontAlgn="base">
              <a:spcAft>
                <a:spcPct val="0"/>
              </a:spcAft>
              <a:defRPr/>
            </a:pPr>
            <a:endParaRPr lang="en-ZA" altLang="en-US" sz="1800" b="1" dirty="0">
              <a:solidFill>
                <a:prstClr val="black"/>
              </a:solidFill>
              <a:cs typeface="Arial" panose="020B0604020202020204" pitchFamily="34" charset="0"/>
            </a:endParaRPr>
          </a:p>
          <a:p>
            <a:pPr lvl="3" algn="just" fontAlgn="base">
              <a:spcAft>
                <a:spcPct val="0"/>
              </a:spcAft>
              <a:defRPr/>
            </a:pPr>
            <a:endParaRPr lang="en-ZA" altLang="en-US" sz="1800" b="1" dirty="0">
              <a:solidFill>
                <a:prstClr val="black"/>
              </a:solidFill>
              <a:cs typeface="Arial" panose="020B0604020202020204" pitchFamily="34" charset="0"/>
            </a:endParaRPr>
          </a:p>
          <a:p>
            <a:pPr lvl="1" algn="just" fontAlgn="base">
              <a:spcAft>
                <a:spcPct val="0"/>
              </a:spcAft>
              <a:defRPr/>
            </a:pPr>
            <a:r>
              <a:rPr lang="en-ZA" altLang="en-US" sz="1800" b="1" dirty="0">
                <a:solidFill>
                  <a:prstClr val="black"/>
                </a:solidFill>
                <a:cs typeface="Arial" panose="020B0604020202020204" pitchFamily="34" charset="0"/>
              </a:rPr>
              <a:t>DEA&amp;DP position – </a:t>
            </a:r>
            <a:r>
              <a:rPr lang="en-ZA" altLang="en-US" sz="1800" b="1" u="sng" dirty="0">
                <a:solidFill>
                  <a:prstClr val="black"/>
                </a:solidFill>
                <a:cs typeface="Arial" panose="020B0604020202020204" pitchFamily="34" charset="0"/>
              </a:rPr>
              <a:t>undesirable</a:t>
            </a:r>
            <a:r>
              <a:rPr lang="en-ZA" altLang="en-US" sz="1800" b="1" dirty="0">
                <a:solidFill>
                  <a:prstClr val="black"/>
                </a:solidFill>
                <a:cs typeface="Arial" panose="020B0604020202020204" pitchFamily="34" charset="0"/>
              </a:rPr>
              <a:t> for the following reasons:</a:t>
            </a:r>
          </a:p>
          <a:p>
            <a:pPr lvl="3" algn="just" fontAlgn="base">
              <a:spcAft>
                <a:spcPct val="0"/>
              </a:spcAft>
              <a:defRPr/>
            </a:pPr>
            <a:r>
              <a:rPr lang="en-ZA" altLang="en-US" sz="1800" dirty="0">
                <a:solidFill>
                  <a:prstClr val="black"/>
                </a:solidFill>
                <a:cs typeface="Arial" panose="020B0604020202020204" pitchFamily="34" charset="0"/>
              </a:rPr>
              <a:t>Duplication of roles and responsibilities;</a:t>
            </a:r>
          </a:p>
          <a:p>
            <a:pPr lvl="3" algn="just" fontAlgn="base">
              <a:spcAft>
                <a:spcPct val="0"/>
              </a:spcAft>
              <a:defRPr/>
            </a:pPr>
            <a:r>
              <a:rPr lang="en-ZA" altLang="en-US" sz="1800" dirty="0">
                <a:solidFill>
                  <a:prstClr val="black"/>
                </a:solidFill>
                <a:cs typeface="Arial" panose="020B0604020202020204" pitchFamily="34" charset="0"/>
              </a:rPr>
              <a:t>Will not address Governance gaps;</a:t>
            </a:r>
          </a:p>
          <a:p>
            <a:pPr lvl="3" algn="just" fontAlgn="base">
              <a:spcAft>
                <a:spcPct val="0"/>
              </a:spcAft>
              <a:defRPr/>
            </a:pPr>
            <a:r>
              <a:rPr lang="en-ZA" altLang="en-US" sz="1800" dirty="0">
                <a:solidFill>
                  <a:prstClr val="black"/>
                </a:solidFill>
                <a:cs typeface="Arial" panose="020B0604020202020204" pitchFamily="34" charset="0"/>
              </a:rPr>
              <a:t>Consume scarce state resources.</a:t>
            </a:r>
          </a:p>
          <a:p>
            <a:pPr lvl="3" algn="just" fontAlgn="base">
              <a:spcAft>
                <a:spcPct val="0"/>
              </a:spcAft>
              <a:defRPr/>
            </a:pPr>
            <a:endParaRPr lang="en-ZA" altLang="en-US" sz="1800" dirty="0">
              <a:solidFill>
                <a:prstClr val="black"/>
              </a:solidFill>
              <a:cs typeface="Arial" panose="020B0604020202020204" pitchFamily="34" charset="0"/>
            </a:endParaRPr>
          </a:p>
        </p:txBody>
      </p:sp>
    </p:spTree>
    <p:custDataLst>
      <p:tags r:id="rId1"/>
    </p:custDataLst>
    <p:extLst>
      <p:ext uri="{BB962C8B-B14F-4D97-AF65-F5344CB8AC3E}">
        <p14:creationId xmlns:p14="http://schemas.microsoft.com/office/powerpoint/2010/main" val="312572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US" b="1" kern="0" dirty="0">
                <a:solidFill>
                  <a:prstClr val="white"/>
                </a:solidFill>
                <a:latin typeface="Century Gothic"/>
              </a:rPr>
              <a:t>2. History</a:t>
            </a:r>
          </a:p>
        </p:txBody>
      </p:sp>
    </p:spTree>
    <p:custDataLst>
      <p:tags r:id="rId1"/>
    </p:custDataLst>
    <p:extLst>
      <p:ext uri="{BB962C8B-B14F-4D97-AF65-F5344CB8AC3E}">
        <p14:creationId xmlns:p14="http://schemas.microsoft.com/office/powerpoint/2010/main" val="66301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History (1)</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7</a:t>
            </a:fld>
            <a:endParaRPr lang="en-ZA" dirty="0"/>
          </a:p>
        </p:txBody>
      </p:sp>
      <p:sp>
        <p:nvSpPr>
          <p:cNvPr id="2" name="Subtitle 2">
            <a:extLst>
              <a:ext uri="{FF2B5EF4-FFF2-40B4-BE49-F238E27FC236}">
                <a16:creationId xmlns:a16="http://schemas.microsoft.com/office/drawing/2014/main" id="{DF7F681C-0FFB-7809-31FB-F2D6B8195152}"/>
              </a:ext>
            </a:extLst>
          </p:cNvPr>
          <p:cNvSpPr txBox="1">
            <a:spLocks/>
          </p:cNvSpPr>
          <p:nvPr/>
        </p:nvSpPr>
        <p:spPr>
          <a:xfrm>
            <a:off x="1911351" y="990601"/>
            <a:ext cx="8505825" cy="4524375"/>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1950" indent="-361950" algn="just">
              <a:buFont typeface="Arial" pitchFamily="34" charset="0"/>
              <a:buChar char="•"/>
              <a:defRPr/>
            </a:pPr>
            <a:r>
              <a:rPr lang="en-ZA" sz="1800" b="0" dirty="0">
                <a:solidFill>
                  <a:prstClr val="black"/>
                </a:solidFill>
              </a:rPr>
              <a:t>2001: Commissioner for the Environment Bill was produced 	and published for comment.</a:t>
            </a:r>
          </a:p>
          <a:p>
            <a:pPr marL="361950" indent="-361950" algn="just">
              <a:buFont typeface="Arial" pitchFamily="34" charset="0"/>
              <a:buChar char="•"/>
              <a:defRPr/>
            </a:pPr>
            <a:r>
              <a:rPr lang="en-ZA" sz="1800" b="0" dirty="0">
                <a:solidFill>
                  <a:prstClr val="black"/>
                </a:solidFill>
              </a:rPr>
              <a:t>An Organisational Design was developed comprising of:</a:t>
            </a:r>
          </a:p>
          <a:p>
            <a:pPr marL="721950" lvl="2" indent="-361950" algn="just">
              <a:buClr>
                <a:srgbClr val="998F86"/>
              </a:buClr>
              <a:defRPr/>
            </a:pPr>
            <a:r>
              <a:rPr lang="en-ZA" sz="1800" dirty="0">
                <a:solidFill>
                  <a:prstClr val="black"/>
                </a:solidFill>
              </a:rPr>
              <a:t>1 x Deputy Director-General; 2 x Assistant Director;</a:t>
            </a:r>
          </a:p>
          <a:p>
            <a:pPr lvl="2" indent="0" algn="just">
              <a:buClr>
                <a:srgbClr val="998F86"/>
              </a:buClr>
              <a:buNone/>
              <a:defRPr/>
            </a:pPr>
            <a:r>
              <a:rPr lang="en-ZA" sz="1800" dirty="0">
                <a:solidFill>
                  <a:prstClr val="black"/>
                </a:solidFill>
              </a:rPr>
              <a:t>	1 x Administration Clerk; 1 x Administration Clerk.</a:t>
            </a:r>
          </a:p>
          <a:p>
            <a:pPr marL="361950" indent="-361950" algn="just">
              <a:buFont typeface="Arial" pitchFamily="34" charset="0"/>
              <a:buChar char="•"/>
              <a:defRPr/>
            </a:pPr>
            <a:r>
              <a:rPr lang="en-ZA" sz="1800" b="0" dirty="0">
                <a:solidFill>
                  <a:prstClr val="black"/>
                </a:solidFill>
              </a:rPr>
              <a:t>Bill - contained the same definition of “</a:t>
            </a:r>
            <a:r>
              <a:rPr lang="en-ZA" sz="1800" i="1" dirty="0">
                <a:solidFill>
                  <a:prstClr val="black"/>
                </a:solidFill>
              </a:rPr>
              <a:t>environment</a:t>
            </a:r>
            <a:r>
              <a:rPr lang="en-ZA" sz="1800" b="0" dirty="0">
                <a:solidFill>
                  <a:prstClr val="black"/>
                </a:solidFill>
              </a:rPr>
              <a:t>” as in the National Environmental Management Act, 1998</a:t>
            </a:r>
          </a:p>
          <a:p>
            <a:pPr marL="721950" lvl="2" indent="-361950" algn="just">
              <a:buClrTx/>
              <a:defRPr/>
            </a:pPr>
            <a:endParaRPr lang="en-ZA" altLang="en-US" sz="1800" b="1" dirty="0">
              <a:solidFill>
                <a:prstClr val="black"/>
              </a:solidFill>
              <a:cs typeface="Arial" panose="020B0604020202020204" pitchFamily="34" charset="0"/>
            </a:endParaRPr>
          </a:p>
          <a:p>
            <a:pPr marL="721950" lvl="2" indent="-361950" algn="just">
              <a:buClrTx/>
              <a:defRPr/>
            </a:pPr>
            <a:r>
              <a:rPr lang="en-ZA" altLang="en-US" sz="1800" b="1" dirty="0">
                <a:solidFill>
                  <a:prstClr val="black"/>
                </a:solidFill>
                <a:cs typeface="Arial" panose="020B0604020202020204" pitchFamily="34" charset="0"/>
              </a:rPr>
              <a:t>Defined “environmental administration”</a:t>
            </a:r>
            <a:r>
              <a:rPr lang="en-ZA" altLang="en-US" sz="1800" dirty="0">
                <a:solidFill>
                  <a:prstClr val="black"/>
                </a:solidFill>
                <a:cs typeface="Arial" panose="020B0604020202020204" pitchFamily="34" charset="0"/>
              </a:rPr>
              <a:t> as means any action, omission or decision by an organ of state which significantly affects the environment in an adverse manner</a:t>
            </a:r>
            <a:endParaRPr lang="en-ZA" sz="1800" dirty="0">
              <a:solidFill>
                <a:prstClr val="black"/>
              </a:solidFill>
            </a:endParaRPr>
          </a:p>
          <a:p>
            <a:pPr marL="361950" indent="-361950" algn="just">
              <a:buFont typeface="Arial" pitchFamily="34" charset="0"/>
              <a:buChar char="•"/>
              <a:defRPr/>
            </a:pPr>
            <a:r>
              <a:rPr lang="en-ZA" sz="1800" b="0" dirty="0">
                <a:solidFill>
                  <a:prstClr val="black"/>
                </a:solidFill>
              </a:rPr>
              <a:t>2005: </a:t>
            </a:r>
            <a:r>
              <a:rPr lang="en-ZA" altLang="en-US" sz="1800" b="0" dirty="0">
                <a:solidFill>
                  <a:prstClr val="black"/>
                </a:solidFill>
                <a:cs typeface="Arial" panose="020B0604020202020204" pitchFamily="34" charset="0"/>
              </a:rPr>
              <a:t>Based on the promulgation of national legislation, the suspension of the establishment of the Commissioner was requested.</a:t>
            </a:r>
            <a:endParaRPr lang="en-ZA" sz="1800" b="0" dirty="0">
              <a:solidFill>
                <a:prstClr val="black"/>
              </a:solidFill>
            </a:endParaRPr>
          </a:p>
          <a:p>
            <a:pPr marL="361950" indent="-361950" algn="just">
              <a:buFont typeface="Arial" pitchFamily="34" charset="0"/>
              <a:buChar char="•"/>
              <a:defRPr/>
            </a:pPr>
            <a:endParaRPr lang="en-ZA" sz="1800" b="0" dirty="0">
              <a:solidFill>
                <a:prstClr val="black"/>
              </a:solidFill>
            </a:endParaRPr>
          </a:p>
        </p:txBody>
      </p:sp>
      <p:sp>
        <p:nvSpPr>
          <p:cNvPr id="3" name="Footer Placeholder 10">
            <a:extLst>
              <a:ext uri="{FF2B5EF4-FFF2-40B4-BE49-F238E27FC236}">
                <a16:creationId xmlns:a16="http://schemas.microsoft.com/office/drawing/2014/main" id="{1E0C325C-47AB-4893-B901-2B60268D8D34}"/>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416754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History (2)</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8</a:t>
            </a:fld>
            <a:endParaRPr lang="en-ZA" dirty="0"/>
          </a:p>
        </p:txBody>
      </p:sp>
      <p:sp>
        <p:nvSpPr>
          <p:cNvPr id="2" name="Subtitle 2">
            <a:extLst>
              <a:ext uri="{FF2B5EF4-FFF2-40B4-BE49-F238E27FC236}">
                <a16:creationId xmlns:a16="http://schemas.microsoft.com/office/drawing/2014/main" id="{39420664-A688-2D42-D4CA-D7EBDA4BF305}"/>
              </a:ext>
            </a:extLst>
          </p:cNvPr>
          <p:cNvSpPr txBox="1">
            <a:spLocks/>
          </p:cNvSpPr>
          <p:nvPr/>
        </p:nvSpPr>
        <p:spPr>
          <a:xfrm>
            <a:off x="1720851" y="1166813"/>
            <a:ext cx="8505825" cy="4524375"/>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9388" lvl="1" indent="0" algn="just" fontAlgn="base">
              <a:spcAft>
                <a:spcPct val="0"/>
              </a:spcAft>
              <a:buNone/>
              <a:defRPr/>
            </a:pPr>
            <a:endParaRPr lang="en-ZA" altLang="en-US" sz="1800" dirty="0">
              <a:solidFill>
                <a:prstClr val="black"/>
              </a:solidFill>
            </a:endParaRPr>
          </a:p>
          <a:p>
            <a:pPr marL="465138" lvl="1" indent="-285750" algn="just" fontAlgn="base">
              <a:spcAft>
                <a:spcPct val="0"/>
              </a:spcAft>
              <a:buFont typeface="Arial" panose="020B0604020202020204" pitchFamily="34" charset="0"/>
              <a:buChar char="•"/>
              <a:defRPr/>
            </a:pPr>
            <a:r>
              <a:rPr lang="en-ZA" altLang="en-US" sz="1800" dirty="0">
                <a:solidFill>
                  <a:prstClr val="black"/>
                </a:solidFill>
              </a:rPr>
              <a:t>2009</a:t>
            </a:r>
            <a:r>
              <a:rPr lang="en-ZA" altLang="en-US" sz="1800" dirty="0">
                <a:solidFill>
                  <a:prstClr val="black"/>
                </a:solidFill>
                <a:cs typeface="Arial" panose="020B0604020202020204" pitchFamily="34" charset="0"/>
              </a:rPr>
              <a:t>, against the legislative reforms that occurred, a Legal Opinion on the desirability of appointing the Commissioner was requested:</a:t>
            </a:r>
          </a:p>
          <a:p>
            <a:pPr marL="645138" lvl="2" indent="-285750" algn="just" fontAlgn="base">
              <a:spcAft>
                <a:spcPct val="0"/>
              </a:spcAft>
              <a:defRPr/>
            </a:pPr>
            <a:r>
              <a:rPr lang="en-ZA" altLang="en-US" sz="1800" dirty="0">
                <a:solidFill>
                  <a:prstClr val="black"/>
                </a:solidFill>
                <a:cs typeface="Arial" panose="020B0604020202020204" pitchFamily="34" charset="0"/>
              </a:rPr>
              <a:t>Legal Opinion was obtained from Adv </a:t>
            </a:r>
            <a:r>
              <a:rPr lang="en-ZA" altLang="en-US" sz="1800" dirty="0" err="1">
                <a:solidFill>
                  <a:prstClr val="black"/>
                </a:solidFill>
                <a:cs typeface="Arial" panose="020B0604020202020204" pitchFamily="34" charset="0"/>
              </a:rPr>
              <a:t>Farlam</a:t>
            </a:r>
            <a:r>
              <a:rPr lang="en-ZA" altLang="en-US" sz="1800" dirty="0">
                <a:solidFill>
                  <a:prstClr val="black"/>
                </a:solidFill>
                <a:cs typeface="Arial" panose="020B0604020202020204" pitchFamily="34" charset="0"/>
              </a:rPr>
              <a:t> in 2009 -</a:t>
            </a:r>
          </a:p>
          <a:p>
            <a:pPr marL="986450" lvl="3" indent="-179388" algn="just" fontAlgn="base">
              <a:spcAft>
                <a:spcPct val="0"/>
              </a:spcAft>
              <a:buClr>
                <a:srgbClr val="998F86"/>
              </a:buClr>
              <a:defRPr/>
            </a:pPr>
            <a:r>
              <a:rPr lang="en-ZA" altLang="en-US" sz="1800" dirty="0">
                <a:solidFill>
                  <a:prstClr val="black"/>
                </a:solidFill>
                <a:cs typeface="Arial" panose="020B0604020202020204" pitchFamily="34" charset="0"/>
              </a:rPr>
              <a:t>Analysis confirmed the legislative reforms that had occurred;</a:t>
            </a:r>
          </a:p>
          <a:p>
            <a:pPr marL="986450" lvl="3" indent="-179388" algn="just" fontAlgn="base">
              <a:spcAft>
                <a:spcPct val="0"/>
              </a:spcAft>
              <a:buClr>
                <a:srgbClr val="998F86"/>
              </a:buClr>
              <a:defRPr/>
            </a:pPr>
            <a:r>
              <a:rPr lang="en-ZA" altLang="en-US" sz="1800" dirty="0">
                <a:solidFill>
                  <a:prstClr val="black"/>
                </a:solidFill>
                <a:cs typeface="Arial" panose="020B0604020202020204" pitchFamily="34" charset="0"/>
              </a:rPr>
              <a:t>Amendment to the Constitution should not be taken lightly.</a:t>
            </a:r>
          </a:p>
          <a:p>
            <a:pPr marL="735013" lvl="4" indent="-735013" algn="just" fontAlgn="base">
              <a:spcAft>
                <a:spcPct val="0"/>
              </a:spcAft>
              <a:defRPr/>
            </a:pPr>
            <a:r>
              <a:rPr lang="en-ZA" altLang="en-US" sz="1800" dirty="0">
                <a:solidFill>
                  <a:srgbClr val="003399"/>
                </a:solidFill>
                <a:latin typeface="Century Gothic" panose="020B0502020202020204" pitchFamily="34" charset="0"/>
                <a:cs typeface="Arial" panose="020B0604020202020204" pitchFamily="34" charset="0"/>
              </a:rPr>
              <a:t>	</a:t>
            </a:r>
            <a:endParaRPr lang="en-ZA" altLang="en-US" sz="1800" dirty="0">
              <a:solidFill>
                <a:prstClr val="black"/>
              </a:solidFill>
              <a:latin typeface="Century Gothic" panose="020B0502020202020204" pitchFamily="34" charset="0"/>
              <a:cs typeface="Arial" panose="020B0604020202020204" pitchFamily="34" charset="0"/>
            </a:endParaRPr>
          </a:p>
          <a:p>
            <a:pPr marL="465138" lvl="1" indent="-285750" algn="just" fontAlgn="base">
              <a:spcAft>
                <a:spcPct val="0"/>
              </a:spcAft>
              <a:buFont typeface="Arial" panose="020B0604020202020204" pitchFamily="34" charset="0"/>
              <a:buChar char="•"/>
              <a:defRPr/>
            </a:pPr>
            <a:r>
              <a:rPr lang="en-ZA" altLang="en-US" sz="1800" dirty="0">
                <a:solidFill>
                  <a:prstClr val="black"/>
                </a:solidFill>
                <a:cs typeface="Arial" panose="020B0604020202020204" pitchFamily="34" charset="0"/>
              </a:rPr>
              <a:t>Opinion also indicated that it would be </a:t>
            </a:r>
            <a:r>
              <a:rPr lang="en-ZA" altLang="en-US" sz="1800" b="1" dirty="0">
                <a:solidFill>
                  <a:prstClr val="black"/>
                </a:solidFill>
                <a:cs typeface="Arial" panose="020B0604020202020204" pitchFamily="34" charset="0"/>
              </a:rPr>
              <a:t>preferable to amend </a:t>
            </a:r>
            <a:r>
              <a:rPr lang="en-ZA" altLang="en-US" sz="1800" dirty="0">
                <a:solidFill>
                  <a:prstClr val="black"/>
                </a:solidFill>
                <a:cs typeface="Arial" panose="020B0604020202020204" pitchFamily="34" charset="0"/>
              </a:rPr>
              <a:t>the Constitution to permit the appointment of the Commissioner </a:t>
            </a:r>
            <a:r>
              <a:rPr lang="en-ZA" altLang="en-US" sz="1800" b="1" dirty="0">
                <a:solidFill>
                  <a:prstClr val="black"/>
                </a:solidFill>
                <a:cs typeface="Arial" panose="020B0604020202020204" pitchFamily="34" charset="0"/>
              </a:rPr>
              <a:t>when it is appropriate or </a:t>
            </a:r>
            <a:r>
              <a:rPr lang="en-ZA" altLang="en-US" sz="1800" b="1" u="sng" dirty="0">
                <a:solidFill>
                  <a:prstClr val="black"/>
                </a:solidFill>
                <a:cs typeface="Arial" panose="020B0604020202020204" pitchFamily="34" charset="0"/>
              </a:rPr>
              <a:t>desirable</a:t>
            </a:r>
            <a:r>
              <a:rPr lang="en-ZA" altLang="en-US" sz="1800" b="1" dirty="0">
                <a:solidFill>
                  <a:prstClr val="black"/>
                </a:solidFill>
                <a:cs typeface="Arial" panose="020B0604020202020204" pitchFamily="34" charset="0"/>
              </a:rPr>
              <a:t> to do so.</a:t>
            </a:r>
          </a:p>
          <a:p>
            <a:pPr marL="361950" indent="-361950" algn="ctr">
              <a:buFont typeface="Arial" pitchFamily="34" charset="0"/>
              <a:buChar char="•"/>
              <a:defRPr/>
            </a:pPr>
            <a:r>
              <a:rPr lang="en-ZA" altLang="en-US" sz="1800" b="0" dirty="0">
                <a:solidFill>
                  <a:srgbClr val="003399"/>
                </a:solidFill>
                <a:cs typeface="Arial" panose="020B0604020202020204" pitchFamily="34" charset="0"/>
              </a:rPr>
              <a:t>On</a:t>
            </a:r>
            <a:r>
              <a:rPr lang="en-ZA" altLang="en-US" sz="1800" b="0" dirty="0">
                <a:solidFill>
                  <a:prstClr val="black"/>
                </a:solidFill>
                <a:cs typeface="Arial" panose="020B0604020202020204" pitchFamily="34" charset="0"/>
              </a:rPr>
              <a:t> </a:t>
            </a:r>
            <a:r>
              <a:rPr lang="en-ZA" altLang="en-US" sz="1800" b="0" dirty="0">
                <a:solidFill>
                  <a:srgbClr val="003399"/>
                </a:solidFill>
                <a:cs typeface="Arial" panose="020B0604020202020204" pitchFamily="34" charset="0"/>
              </a:rPr>
              <a:t>this basis, the Amendment of the Western Cape Constitution proceeded</a:t>
            </a:r>
          </a:p>
          <a:p>
            <a:pPr marL="361950" indent="-361950" algn="just">
              <a:buFont typeface="Arial" pitchFamily="34" charset="0"/>
              <a:buChar char="•"/>
              <a:defRPr/>
            </a:pPr>
            <a:endParaRPr lang="en-ZA" sz="1800" b="0" dirty="0">
              <a:solidFill>
                <a:prstClr val="black"/>
              </a:solidFill>
            </a:endParaRPr>
          </a:p>
        </p:txBody>
      </p:sp>
      <p:sp>
        <p:nvSpPr>
          <p:cNvPr id="3" name="Footer Placeholder 10">
            <a:extLst>
              <a:ext uri="{FF2B5EF4-FFF2-40B4-BE49-F238E27FC236}">
                <a16:creationId xmlns:a16="http://schemas.microsoft.com/office/drawing/2014/main" id="{2672698F-083D-172E-B692-8CA50331CB3A}"/>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86487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altLang="en-US" dirty="0"/>
              <a:t>History (3)</a:t>
            </a:r>
            <a:endParaRPr lang="en-GB"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9</a:t>
            </a:fld>
            <a:endParaRPr lang="en-ZA" dirty="0"/>
          </a:p>
        </p:txBody>
      </p:sp>
      <p:sp>
        <p:nvSpPr>
          <p:cNvPr id="2" name="Subtitle 2">
            <a:extLst>
              <a:ext uri="{FF2B5EF4-FFF2-40B4-BE49-F238E27FC236}">
                <a16:creationId xmlns:a16="http://schemas.microsoft.com/office/drawing/2014/main" id="{109E9EF9-0484-A0EE-2098-D55816DEB5E2}"/>
              </a:ext>
            </a:extLst>
          </p:cNvPr>
          <p:cNvSpPr txBox="1">
            <a:spLocks/>
          </p:cNvSpPr>
          <p:nvPr/>
        </p:nvSpPr>
        <p:spPr bwMode="auto">
          <a:xfrm>
            <a:off x="1911351" y="1012825"/>
            <a:ext cx="8505825"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a:spcBef>
                <a:spcPts val="300"/>
              </a:spcBef>
              <a:buFont typeface="Arial" panose="020B0604020202020204" pitchFamily="34" charset="0"/>
              <a:defRPr sz="1600" b="1">
                <a:solidFill>
                  <a:schemeClr val="tx1"/>
                </a:solidFill>
                <a:latin typeface="Century Gothic" panose="020B0502020202020204" pitchFamily="34" charset="0"/>
              </a:defRPr>
            </a:lvl1pPr>
            <a:lvl2pPr marL="541338" indent="-361950">
              <a:spcBef>
                <a:spcPts val="300"/>
              </a:spcBef>
              <a:buClr>
                <a:srgbClr val="002060"/>
              </a:buClr>
              <a:buBlip>
                <a:blip r:embed="rId3"/>
              </a:buBlip>
              <a:defRPr sz="1600">
                <a:solidFill>
                  <a:schemeClr val="tx1"/>
                </a:solidFill>
                <a:latin typeface="Century Gothic" panose="020B0502020202020204" pitchFamily="34" charset="0"/>
              </a:defRPr>
            </a:lvl2pPr>
            <a:lvl3pPr marL="358775" indent="-179388">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53975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1798638" indent="-1798638">
              <a:spcBef>
                <a:spcPts val="300"/>
              </a:spcBef>
              <a:buFont typeface="Arial" panose="020B0604020202020204" pitchFamily="34" charset="0"/>
              <a:defRPr sz="1600">
                <a:solidFill>
                  <a:schemeClr val="tx2"/>
                </a:solidFill>
                <a:latin typeface="Century Gothic" panose="020B0502020202020204" pitchFamily="34" charset="0"/>
              </a:defRPr>
            </a:lvl5pPr>
            <a:lvl6pPr marL="22558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7130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1702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627438" indent="-1798638" fontAlgn="base">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marL="0" indent="0" algn="just" fontAlgn="base">
              <a:spcAft>
                <a:spcPct val="0"/>
              </a:spcAft>
              <a:defRPr/>
            </a:pPr>
            <a:r>
              <a:rPr lang="en-ZA" altLang="en-US" sz="1800" b="0" dirty="0">
                <a:solidFill>
                  <a:prstClr val="black"/>
                </a:solidFill>
                <a:cs typeface="Arial" panose="020B0604020202020204" pitchFamily="34" charset="0"/>
              </a:rPr>
              <a:t>2010:	Constitution of the Western Cape Draft First 	Amendment Bill (2010) was published for comment:</a:t>
            </a:r>
          </a:p>
          <a:p>
            <a:pPr lvl="3" indent="-361950" algn="just" fontAlgn="base">
              <a:spcAft>
                <a:spcPct val="0"/>
              </a:spcAft>
              <a:buClr>
                <a:srgbClr val="002060"/>
              </a:buClr>
              <a:defRPr/>
            </a:pPr>
            <a:r>
              <a:rPr lang="en-ZA" altLang="en-US" sz="1800" dirty="0">
                <a:solidFill>
                  <a:prstClr val="black"/>
                </a:solidFill>
                <a:cs typeface="Arial" panose="020B0604020202020204" pitchFamily="34" charset="0"/>
              </a:rPr>
              <a:t>Amend the provisions relating to  the Commissioner of the Environment by making their appointment by the Premier </a:t>
            </a:r>
            <a:r>
              <a:rPr lang="en-ZA" altLang="en-US" sz="1800" i="1" u="sng" dirty="0">
                <a:solidFill>
                  <a:prstClr val="black"/>
                </a:solidFill>
                <a:cs typeface="Arial" panose="020B0604020202020204" pitchFamily="34" charset="0"/>
              </a:rPr>
              <a:t>discretionary</a:t>
            </a:r>
            <a:r>
              <a:rPr lang="en-ZA" altLang="en-US" sz="1800" dirty="0">
                <a:solidFill>
                  <a:prstClr val="black"/>
                </a:solidFill>
                <a:cs typeface="Arial" panose="020B0604020202020204" pitchFamily="34" charset="0"/>
              </a:rPr>
              <a:t> (i.e. when it is desirable to do so).</a:t>
            </a:r>
          </a:p>
          <a:p>
            <a:pPr marL="466725" indent="-466725" algn="just" fontAlgn="base">
              <a:spcAft>
                <a:spcPct val="0"/>
              </a:spcAft>
              <a:buFont typeface="Arial" panose="020B0604020202020204" pitchFamily="34" charset="0"/>
              <a:buChar char="•"/>
              <a:defRPr/>
            </a:pPr>
            <a:endParaRPr lang="en-US" sz="1800" b="0" dirty="0">
              <a:solidFill>
                <a:prstClr val="black"/>
              </a:solidFill>
              <a:cs typeface="Arial" panose="020B0604020202020204" pitchFamily="34" charset="0"/>
            </a:endParaRPr>
          </a:p>
          <a:p>
            <a:pPr marL="0" indent="0" algn="just" fontAlgn="base">
              <a:spcAft>
                <a:spcPct val="0"/>
              </a:spcAft>
              <a:defRPr/>
            </a:pPr>
            <a:r>
              <a:rPr lang="en-US" sz="1800" b="0" dirty="0">
                <a:solidFill>
                  <a:prstClr val="black"/>
                </a:solidFill>
                <a:cs typeface="Arial" panose="020B0604020202020204" pitchFamily="34" charset="0"/>
              </a:rPr>
              <a:t>2014: Constitutional Amendment Bill was introduced to 	Provincial Parliament.</a:t>
            </a:r>
          </a:p>
          <a:p>
            <a:pPr marL="0" indent="0" algn="just" fontAlgn="base">
              <a:spcAft>
                <a:spcPct val="0"/>
              </a:spcAft>
              <a:defRPr/>
            </a:pPr>
            <a:endParaRPr lang="en-US" sz="1800" b="0" dirty="0">
              <a:solidFill>
                <a:prstClr val="black"/>
              </a:solidFill>
              <a:cs typeface="Arial" panose="020B0604020202020204" pitchFamily="34" charset="0"/>
            </a:endParaRPr>
          </a:p>
          <a:p>
            <a:pPr marL="0" indent="0" algn="just" fontAlgn="base">
              <a:spcAft>
                <a:spcPct val="0"/>
              </a:spcAft>
              <a:defRPr/>
            </a:pPr>
            <a:r>
              <a:rPr lang="en-ZA" altLang="en-US" sz="1800" b="0" dirty="0">
                <a:solidFill>
                  <a:prstClr val="black"/>
                </a:solidFill>
                <a:cs typeface="Arial" panose="020B0604020202020204" pitchFamily="34" charset="0"/>
              </a:rPr>
              <a:t>2015: 	T</a:t>
            </a:r>
            <a:r>
              <a:rPr lang="en-US" altLang="en-US" sz="1800" b="0" dirty="0">
                <a:solidFill>
                  <a:prstClr val="black"/>
                </a:solidFill>
                <a:cs typeface="Arial" panose="020B0604020202020204" pitchFamily="34" charset="0"/>
              </a:rPr>
              <a:t>he Bill was withdrawn </a:t>
            </a:r>
            <a:r>
              <a:rPr lang="en-US" altLang="en-US" sz="1800" b="0" dirty="0" err="1">
                <a:solidFill>
                  <a:prstClr val="black"/>
                </a:solidFill>
                <a:cs typeface="Arial" panose="020B0604020202020204" pitchFamily="34" charset="0"/>
              </a:rPr>
              <a:t>ito</a:t>
            </a:r>
            <a:r>
              <a:rPr lang="en-US" altLang="en-US" sz="1800" b="0" dirty="0">
                <a:solidFill>
                  <a:prstClr val="black"/>
                </a:solidFill>
                <a:cs typeface="Arial" panose="020B0604020202020204" pitchFamily="34" charset="0"/>
              </a:rPr>
              <a:t> Rule 160:</a:t>
            </a:r>
          </a:p>
          <a:p>
            <a:pPr marL="342900" indent="-342900" algn="just" fontAlgn="base">
              <a:spcAft>
                <a:spcPct val="0"/>
              </a:spcAft>
              <a:buFont typeface="Arial" panose="020B0604020202020204" pitchFamily="34" charset="0"/>
              <a:buChar char="•"/>
              <a:defRPr/>
            </a:pPr>
            <a:r>
              <a:rPr lang="en-US" altLang="en-US" sz="1800" b="0" dirty="0">
                <a:solidFill>
                  <a:prstClr val="black"/>
                </a:solidFill>
                <a:cs typeface="Arial" panose="020B0604020202020204" pitchFamily="34" charset="0"/>
              </a:rPr>
              <a:t>Further analyses </a:t>
            </a:r>
            <a:r>
              <a:rPr lang="en-ZA" altLang="en-US" sz="1800" b="0" dirty="0">
                <a:solidFill>
                  <a:prstClr val="black"/>
                </a:solidFill>
                <a:cs typeface="Arial" panose="020B0604020202020204" pitchFamily="34" charset="0"/>
              </a:rPr>
              <a:t>conducted to determine the status of legislation since the 2009 </a:t>
            </a:r>
            <a:r>
              <a:rPr lang="en-ZA" altLang="en-US" sz="1800" b="0" dirty="0" err="1">
                <a:solidFill>
                  <a:prstClr val="black"/>
                </a:solidFill>
                <a:cs typeface="Arial" panose="020B0604020202020204" pitchFamily="34" charset="0"/>
              </a:rPr>
              <a:t>Farlam</a:t>
            </a:r>
            <a:r>
              <a:rPr lang="en-ZA" altLang="en-US" sz="1800" b="0" dirty="0">
                <a:solidFill>
                  <a:prstClr val="black"/>
                </a:solidFill>
                <a:cs typeface="Arial" panose="020B0604020202020204" pitchFamily="34" charset="0"/>
              </a:rPr>
              <a:t> Opinion</a:t>
            </a:r>
          </a:p>
          <a:p>
            <a:pPr marL="342900" indent="-342900" algn="just" fontAlgn="base">
              <a:spcAft>
                <a:spcPct val="0"/>
              </a:spcAft>
              <a:buFont typeface="Arial" panose="020B0604020202020204" pitchFamily="34" charset="0"/>
              <a:buChar char="•"/>
              <a:defRPr/>
            </a:pPr>
            <a:endParaRPr lang="en-ZA" altLang="en-US" sz="1800" b="0" dirty="0">
              <a:solidFill>
                <a:prstClr val="black"/>
              </a:solidFill>
              <a:cs typeface="Arial" panose="020B0604020202020204" pitchFamily="34" charset="0"/>
            </a:endParaRPr>
          </a:p>
          <a:p>
            <a:pPr marL="342900" indent="-342900" algn="just" fontAlgn="base">
              <a:spcAft>
                <a:spcPct val="0"/>
              </a:spcAft>
              <a:buFont typeface="Arial" panose="020B0604020202020204" pitchFamily="34" charset="0"/>
              <a:buChar char="•"/>
              <a:defRPr/>
            </a:pPr>
            <a:r>
              <a:rPr lang="en-ZA" altLang="en-US" sz="1800" b="0" dirty="0">
                <a:solidFill>
                  <a:prstClr val="black"/>
                </a:solidFill>
                <a:cs typeface="Arial" panose="020B0604020202020204" pitchFamily="34" charset="0"/>
              </a:rPr>
              <a:t>Analysis confirmed </a:t>
            </a:r>
            <a:r>
              <a:rPr lang="en-ZA" altLang="en-US" sz="1800" b="0" u="sng" dirty="0">
                <a:cs typeface="Arial" panose="020B0604020202020204" pitchFamily="34" charset="0"/>
              </a:rPr>
              <a:t>that duplication still exists.</a:t>
            </a:r>
            <a:endParaRPr lang="en-US" sz="1800" b="0" dirty="0">
              <a:solidFill>
                <a:prstClr val="black"/>
              </a:solidFill>
              <a:cs typeface="Arial" panose="020B0604020202020204" pitchFamily="34" charset="0"/>
            </a:endParaRPr>
          </a:p>
          <a:p>
            <a:pPr algn="just" fontAlgn="base">
              <a:spcAft>
                <a:spcPct val="0"/>
              </a:spcAft>
              <a:defRPr/>
            </a:pPr>
            <a:endParaRPr lang="en-ZA" altLang="en-US" sz="1800" b="0" dirty="0">
              <a:solidFill>
                <a:prstClr val="black"/>
              </a:solidFill>
              <a:cs typeface="Arial" panose="020B0604020202020204" pitchFamily="34" charset="0"/>
            </a:endParaRPr>
          </a:p>
        </p:txBody>
      </p:sp>
      <p:sp>
        <p:nvSpPr>
          <p:cNvPr id="3" name="Footer Placeholder 10">
            <a:extLst>
              <a:ext uri="{FF2B5EF4-FFF2-40B4-BE49-F238E27FC236}">
                <a16:creationId xmlns:a16="http://schemas.microsoft.com/office/drawing/2014/main" id="{338AD345-2B3D-3189-8F84-34D1BA39B243}"/>
              </a:ext>
            </a:extLst>
          </p:cNvPr>
          <p:cNvSpPr>
            <a:spLocks noGrp="1"/>
          </p:cNvSpPr>
          <p:nvPr>
            <p:ph type="ftr" sz="quarter" idx="3"/>
          </p:nvPr>
        </p:nvSpPr>
        <p:spPr>
          <a:xfrm>
            <a:off x="5390774" y="6468150"/>
            <a:ext cx="5518097" cy="230832"/>
          </a:xfrm>
        </p:spPr>
        <p:txBody>
          <a:bodyPr/>
          <a:lstStyle/>
          <a:p>
            <a:r>
              <a:rPr lang="en-US" dirty="0">
                <a:solidFill>
                  <a:schemeClr val="tx1">
                    <a:lumMod val="50000"/>
                    <a:lumOff val="50000"/>
                  </a:schemeClr>
                </a:solidFill>
              </a:rPr>
              <a:t>SC: P&amp;CM - Commissioner for the Environment – 26 May 2023</a:t>
            </a:r>
            <a:endParaRPr lang="en-GB"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205505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SMARTBOX_SB6" val="O2Vd6MXRoifyZCe/2HTGZDJFxwOFL/KH"/>
  <p:tag name="SMARTBOX_SB8" val="Es6JW/9cS2ChI5Uc8le8Fw=="/>
  <p:tag name="SMARTBOX_SB7" val="Jtje7kfpIdLhgaWEM9Z7gw=="/>
</p:tagLst>
</file>

<file path=ppt/tags/tag17.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18.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19.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3.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5.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2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7.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8.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29.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3.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3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7.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8.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39.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3.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5.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7.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8.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49.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1.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2.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3.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54.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5.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56.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7.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8.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9.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7193DDD77A5845840CB4F1C32F84F0" ma:contentTypeVersion="11" ma:contentTypeDescription="Create a new document." ma:contentTypeScope="" ma:versionID="f7700cfea155cd31e41147b545ccc9e2">
  <xsd:schema xmlns:xsd="http://www.w3.org/2001/XMLSchema" xmlns:xs="http://www.w3.org/2001/XMLSchema" xmlns:p="http://schemas.microsoft.com/office/2006/metadata/properties" xmlns:ns2="bf54582b-1e29-43a7-befd-198152b5b307" targetNamespace="http://schemas.microsoft.com/office/2006/metadata/properties" ma:root="true" ma:fieldsID="918d10256a0d66b3b8daab41d96a3ebd" ns2:_="">
    <xsd:import namespace="bf54582b-1e29-43a7-befd-198152b5b3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54582b-1e29-43a7-befd-198152b5b3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CEA99-684C-4D4E-AD90-9FB902EB8244}">
  <ds:schemaRefs>
    <ds:schemaRef ds:uri="http://schemas.microsoft.com/sharepoint/v3/contenttype/forms"/>
  </ds:schemaRefs>
</ds:datastoreItem>
</file>

<file path=customXml/itemProps2.xml><?xml version="1.0" encoding="utf-8"?>
<ds:datastoreItem xmlns:ds="http://schemas.openxmlformats.org/officeDocument/2006/customXml" ds:itemID="{1651E115-83A3-4A02-9C88-F31FAA80B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54582b-1e29-43a7-befd-198152b5b3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818119-3771-4D33-88EC-D678E668400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20429</TotalTime>
  <Words>6303</Words>
  <Application>Microsoft Office PowerPoint</Application>
  <PresentationFormat>Widescreen</PresentationFormat>
  <Paragraphs>558</Paragraphs>
  <Slides>46</Slides>
  <Notes>1</Notes>
  <HiddenSlides>11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Baskerville Old Face</vt:lpstr>
      <vt:lpstr>Calibri</vt:lpstr>
      <vt:lpstr>Century Gothic</vt:lpstr>
      <vt:lpstr>Courier New</vt:lpstr>
      <vt:lpstr>Wingdings</vt:lpstr>
      <vt:lpstr>WCG-PPT Master-121022-amc</vt:lpstr>
      <vt:lpstr>think-cell Slide</vt:lpstr>
      <vt:lpstr>PowerPoint Presentation</vt:lpstr>
      <vt:lpstr>Overview of the Presentation</vt:lpstr>
      <vt:lpstr>PowerPoint Presentation</vt:lpstr>
      <vt:lpstr>Background (1)</vt:lpstr>
      <vt:lpstr>Background (2)</vt:lpstr>
      <vt:lpstr>PowerPoint Presentation</vt:lpstr>
      <vt:lpstr>History (1)</vt:lpstr>
      <vt:lpstr>History (2)</vt:lpstr>
      <vt:lpstr>History (3)</vt:lpstr>
      <vt:lpstr>History (4)</vt:lpstr>
      <vt:lpstr>PowerPoint Presentation</vt:lpstr>
      <vt:lpstr>Commissioner for the Environment – Functions &amp; Duties (1)</vt:lpstr>
      <vt:lpstr>Commissioner for the Environment – Functions &amp; Duties (2)</vt:lpstr>
      <vt:lpstr>Commissioner for the Environment – Functions &amp; Duties (3)</vt:lpstr>
      <vt:lpstr>Commissioner for the Environment – Functions &amp; Duties (4)</vt:lpstr>
      <vt:lpstr>Commissioner for the Environment – Functions &amp; Duties (5)</vt:lpstr>
      <vt:lpstr>Commissioner for the Environment – Functions &amp; Duties (6)</vt:lpstr>
      <vt:lpstr>Commissioner for the Environment – Functions &amp; Duties (7)</vt:lpstr>
      <vt:lpstr>PowerPoint Presentation</vt:lpstr>
      <vt:lpstr>Response to Functions &amp; Duties (1)</vt:lpstr>
      <vt:lpstr>Response to Functions &amp; Duties (2)</vt:lpstr>
      <vt:lpstr>Response to Functions &amp; Duties (3)</vt:lpstr>
      <vt:lpstr>Response to Functions &amp; Duties (4)</vt:lpstr>
      <vt:lpstr>Response to Functions &amp; Duties (5)</vt:lpstr>
      <vt:lpstr>Response to Functions &amp; Duties (6)</vt:lpstr>
      <vt:lpstr>Response to Functions &amp; Duties (7)</vt:lpstr>
      <vt:lpstr>Response to Functions &amp; Duties (8)</vt:lpstr>
      <vt:lpstr>Response to Functions &amp; Duties (9)</vt:lpstr>
      <vt:lpstr>Response to Functions &amp; Duties (10)</vt:lpstr>
      <vt:lpstr>Response to Functions &amp; Duties (11)</vt:lpstr>
      <vt:lpstr>Response to Functions &amp; Duties (12)</vt:lpstr>
      <vt:lpstr>Response to Functions &amp; Duties (13)</vt:lpstr>
      <vt:lpstr>Response to Functions &amp; Duties (14)</vt:lpstr>
      <vt:lpstr>Response to Functions &amp; Duties (15)</vt:lpstr>
      <vt:lpstr>Response to Functions &amp; Duties (16)</vt:lpstr>
      <vt:lpstr>Response to Functions &amp; Duties (17)</vt:lpstr>
      <vt:lpstr>Response to Functions &amp; Duties (18)</vt:lpstr>
      <vt:lpstr>Response to Functions &amp; Duties (19): Limitation of  competence of the Commissioner</vt:lpstr>
      <vt:lpstr>PowerPoint Presentation</vt:lpstr>
      <vt:lpstr>Costing (1)</vt:lpstr>
      <vt:lpstr>PowerPoint Presentation</vt:lpstr>
      <vt:lpstr>PowerPoint Presentation</vt:lpstr>
      <vt:lpstr>Conclusion (1)</vt:lpstr>
      <vt:lpstr>Conclusion (2)</vt:lpstr>
      <vt:lpstr>PowerPoint Presentation</vt:lpstr>
      <vt:lpstr>PowerPoint Presentation</vt:lpstr>
    </vt:vector>
  </TitlesOfParts>
  <Company>PGWC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Nheo Fumba</cp:lastModifiedBy>
  <cp:revision>1497</cp:revision>
  <cp:lastPrinted>2019-01-28T07:09:01Z</cp:lastPrinted>
  <dcterms:created xsi:type="dcterms:W3CDTF">2017-01-19T08:56:34Z</dcterms:created>
  <dcterms:modified xsi:type="dcterms:W3CDTF">2023-05-26T06:57:21Z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0x010100747193DDD77A5845840CB4F1C32F84F0</vt:lpwstr>
  </property>
</Properties>
</file>