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1"/>
  </p:notesMasterIdLst>
  <p:sldIdLst>
    <p:sldId id="1442" r:id="rId2"/>
    <p:sldId id="1510" r:id="rId3"/>
    <p:sldId id="1512" r:id="rId4"/>
    <p:sldId id="1513" r:id="rId5"/>
    <p:sldId id="1515" r:id="rId6"/>
    <p:sldId id="1514" r:id="rId7"/>
    <p:sldId id="1522" r:id="rId8"/>
    <p:sldId id="1521" r:id="rId9"/>
    <p:sldId id="1520" r:id="rId10"/>
    <p:sldId id="1519" r:id="rId11"/>
    <p:sldId id="1527" r:id="rId12"/>
    <p:sldId id="1526" r:id="rId13"/>
    <p:sldId id="1523" r:id="rId14"/>
    <p:sldId id="1528" r:id="rId15"/>
    <p:sldId id="1530" r:id="rId16"/>
    <p:sldId id="1529" r:id="rId17"/>
    <p:sldId id="1532" r:id="rId18"/>
    <p:sldId id="1531" r:id="rId19"/>
    <p:sldId id="151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ctor Eliott" initials="HE" lastIdx="1" clrIdx="0"/>
  <p:cmAuthor id="2" name="Kerry Gibbs" initials="KG" lastIdx="9" clrIdx="1">
    <p:extLst>
      <p:ext uri="{19B8F6BF-5375-455C-9EA6-DF929625EA0E}">
        <p15:presenceInfo xmlns:p15="http://schemas.microsoft.com/office/powerpoint/2012/main" userId="S-1-5-21-1141132434-301294435-860360866-272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484"/>
    <a:srgbClr val="003398"/>
    <a:srgbClr val="71A1A7"/>
    <a:srgbClr val="D5E3E5"/>
    <a:srgbClr val="DFF0CB"/>
    <a:srgbClr val="A6A6A6"/>
    <a:srgbClr val="CBDFEF"/>
    <a:srgbClr val="FFFF00"/>
    <a:srgbClr val="EBF2F3"/>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5501" autoAdjust="0"/>
  </p:normalViewPr>
  <p:slideViewPr>
    <p:cSldViewPr snapToGrid="0">
      <p:cViewPr varScale="1">
        <p:scale>
          <a:sx n="72" d="100"/>
          <a:sy n="72" d="100"/>
        </p:scale>
        <p:origin x="666" y="66"/>
      </p:cViewPr>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5E3CE-E9E3-CB47-80F0-33520EC85D2E}" type="datetimeFigureOut">
              <a:rPr lang="en-US" smtClean="0"/>
              <a:t>5/26/2023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5923F-580B-A047-9C0E-6EE78A396537}" type="slidenum">
              <a:rPr lang="en-US" smtClean="0"/>
              <a:t>‹#›</a:t>
            </a:fld>
            <a:endParaRPr lang="en-US" dirty="0"/>
          </a:p>
        </p:txBody>
      </p:sp>
    </p:spTree>
    <p:extLst>
      <p:ext uri="{BB962C8B-B14F-4D97-AF65-F5344CB8AC3E}">
        <p14:creationId xmlns:p14="http://schemas.microsoft.com/office/powerpoint/2010/main" val="97026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ags" Target="../tags/tag25.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ags" Target="../tags/tag29.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tags" Target="../tags/tag37.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ags" Target="../tags/tag5.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2.xml"/><Relationship Id="rId1" Type="http://schemas.openxmlformats.org/officeDocument/2006/relationships/tags" Target="../tags/tag41.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val="331045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val="249427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173146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699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1740265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90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1753971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3374805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3608184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51480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29863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06776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1345169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3529851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2040363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val="60635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val="390449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424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val="166024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1676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3470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val="271859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06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7556066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oleObject" Target="../embeddings/oleObject1.bin"/><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6"/>
            </p:custDataLst>
          </p:nvPr>
        </p:nvGraphicFramePr>
        <p:xfrm>
          <a:off x="0" y="0"/>
          <a:ext cx="211667" cy="158750"/>
        </p:xfrm>
        <a:graphic>
          <a:graphicData uri="http://schemas.openxmlformats.org/presentationml/2006/ole">
            <mc:AlternateContent xmlns:mc="http://schemas.openxmlformats.org/markup-compatibility/2006">
              <mc:Choice xmlns:v="urn:schemas-microsoft-com:vml" Requires="v">
                <p:oleObj name="think-cell Slide" r:id="rId30" imgW="360" imgH="360" progId="">
                  <p:embed/>
                </p:oleObj>
              </mc:Choice>
              <mc:Fallback>
                <p:oleObj name="think-cell Slide" r:id="rId30" imgW="360" imgH="360" progId="">
                  <p:embed/>
                  <p:pic>
                    <p:nvPicPr>
                      <p:cNvPr id="10" name="Object 9" hidden="1"/>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0" y="0"/>
                        <a:ext cx="211667"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custDataLst>
              <p:tags r:id="rId27"/>
            </p:custDataLst>
          </p:nvPr>
        </p:nvSpPr>
        <p:spPr>
          <a:xfrm>
            <a:off x="393701" y="180976"/>
            <a:ext cx="11462940" cy="559256"/>
          </a:xfrm>
          <a:prstGeom prst="rect">
            <a:avLst/>
          </a:prstGeom>
          <a:noFill/>
          <a:extLst>
            <a:ext uri="{909E8E84-426E-40DD-AFC4-6F175D3DCCD1}">
              <a14:hiddenFill xmlns:a14="http://schemas.microsoft.com/office/drawing/2010/main">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8"/>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9"/>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32" cstate="print">
            <a:extLst>
              <a:ext uri="{28A0092B-C50C-407E-A947-70E740481C1C}">
                <a14:useLocalDpi xmlns:a14="http://schemas.microsoft.com/office/drawing/2010/main"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id="{F3003D39-787E-4DD7-BD33-D06DC937071E}"/>
              </a:ext>
            </a:extLst>
          </p:cNvPr>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val="3960243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hf sldNum="0"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740526" y="5788637"/>
            <a:ext cx="3828082" cy="369332"/>
          </a:xfrm>
          <a:prstGeom prst="rect">
            <a:avLst/>
          </a:prstGeom>
          <a:noFill/>
        </p:spPr>
        <p:txBody>
          <a:bodyPr wrap="square" rtlCol="0">
            <a:spAutoFit/>
          </a:bodyPr>
          <a:lstStyle/>
          <a:p>
            <a:pPr algn="r"/>
            <a:r>
              <a:rPr lang="en-ZA" dirty="0">
                <a:solidFill>
                  <a:schemeClr val="bg1"/>
                </a:solidFill>
              </a:rPr>
              <a:t>26 May 2023</a:t>
            </a:r>
          </a:p>
        </p:txBody>
      </p:sp>
      <p:sp>
        <p:nvSpPr>
          <p:cNvPr id="4" name="TextBox 3">
            <a:extLst>
              <a:ext uri="{FF2B5EF4-FFF2-40B4-BE49-F238E27FC236}">
                <a16:creationId xmlns:a16="http://schemas.microsoft.com/office/drawing/2014/main" id="{2E5602CD-A313-43E5-8AB4-3FEDB048D88F}"/>
              </a:ext>
            </a:extLst>
          </p:cNvPr>
          <p:cNvSpPr txBox="1"/>
          <p:nvPr/>
        </p:nvSpPr>
        <p:spPr>
          <a:xfrm>
            <a:off x="7740526" y="2675324"/>
            <a:ext cx="3828082" cy="369332"/>
          </a:xfrm>
          <a:prstGeom prst="rect">
            <a:avLst/>
          </a:prstGeom>
          <a:noFill/>
        </p:spPr>
        <p:txBody>
          <a:bodyPr wrap="square" rtlCol="0">
            <a:spAutoFit/>
          </a:bodyPr>
          <a:lstStyle/>
          <a:p>
            <a:pPr algn="r"/>
            <a:r>
              <a:rPr lang="en-ZA" dirty="0">
                <a:solidFill>
                  <a:schemeClr val="bg1"/>
                </a:solidFill>
              </a:rPr>
              <a:t>Department of the Premier</a:t>
            </a:r>
          </a:p>
        </p:txBody>
      </p:sp>
      <p:sp>
        <p:nvSpPr>
          <p:cNvPr id="5" name="Title 1">
            <a:extLst>
              <a:ext uri="{FF2B5EF4-FFF2-40B4-BE49-F238E27FC236}">
                <a16:creationId xmlns:a16="http://schemas.microsoft.com/office/drawing/2014/main" id="{A3F0B14F-20FA-4E89-AA85-32AA8BDA9FA3}"/>
              </a:ext>
            </a:extLst>
          </p:cNvPr>
          <p:cNvSpPr txBox="1">
            <a:spLocks/>
          </p:cNvSpPr>
          <p:nvPr/>
        </p:nvSpPr>
        <p:spPr bwMode="auto">
          <a:xfrm>
            <a:off x="623392" y="3333646"/>
            <a:ext cx="10846949" cy="1387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72000" tIns="72000" rIns="72000" bIns="72000" rtlCol="0" anchor="ctr">
            <a:normAutofit/>
          </a:bodyPr>
          <a:lst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a:lstStyle>
          <a:p>
            <a:pPr>
              <a:spcAft>
                <a:spcPts val="2400"/>
              </a:spcAft>
            </a:pPr>
            <a:r>
              <a:rPr lang="en-US" altLang="af-ZA" sz="2000" dirty="0">
                <a:solidFill>
                  <a:schemeClr val="bg1"/>
                </a:solidFill>
              </a:rPr>
              <a:t>BRIEFING ON THE CONSTITUTION OF THE WESTERN CAPE</a:t>
            </a:r>
            <a:br>
              <a:rPr lang="en-US" altLang="af-ZA" sz="2000" dirty="0">
                <a:solidFill>
                  <a:schemeClr val="bg1"/>
                </a:solidFill>
              </a:rPr>
            </a:br>
            <a:r>
              <a:rPr lang="en-US" altLang="af-ZA" sz="2000" dirty="0">
                <a:solidFill>
                  <a:schemeClr val="bg1"/>
                </a:solidFill>
              </a:rPr>
              <a:t>FIRST DRAFT AMENDMENT BILL, 2021</a:t>
            </a:r>
          </a:p>
        </p:txBody>
      </p:sp>
      <p:sp>
        <p:nvSpPr>
          <p:cNvPr id="2" name="Title 1">
            <a:extLst>
              <a:ext uri="{FF2B5EF4-FFF2-40B4-BE49-F238E27FC236}">
                <a16:creationId xmlns:a16="http://schemas.microsoft.com/office/drawing/2014/main" id="{D34FB8AD-9FAE-09C9-26B3-4FB848B8CCED}"/>
              </a:ext>
            </a:extLst>
          </p:cNvPr>
          <p:cNvSpPr txBox="1">
            <a:spLocks/>
          </p:cNvSpPr>
          <p:nvPr/>
        </p:nvSpPr>
        <p:spPr bwMode="auto">
          <a:xfrm>
            <a:off x="623392" y="4430253"/>
            <a:ext cx="6627812" cy="15430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72000" tIns="72000" rIns="72000" bIns="72000" rtlCol="0" anchor="ctr">
            <a:normAutofit fontScale="85000" lnSpcReduction="20000"/>
          </a:bodyPr>
          <a:lst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a:lstStyle>
          <a:p>
            <a:pPr>
              <a:spcAft>
                <a:spcPts val="2400"/>
              </a:spcAft>
            </a:pPr>
            <a:r>
              <a:rPr lang="en-ZA" altLang="en-US" dirty="0">
                <a:solidFill>
                  <a:schemeClr val="bg1"/>
                </a:solidFill>
              </a:rPr>
              <a:t>PART 1: </a:t>
            </a:r>
            <a:br>
              <a:rPr lang="en-ZA" altLang="en-US" dirty="0">
                <a:solidFill>
                  <a:schemeClr val="bg1"/>
                </a:solidFill>
              </a:rPr>
            </a:br>
            <a:r>
              <a:rPr lang="en-ZA" altLang="en-US" dirty="0">
                <a:solidFill>
                  <a:schemeClr val="bg1"/>
                </a:solidFill>
              </a:rPr>
              <a:t>TECHNICAL AMENDMENTS</a:t>
            </a:r>
            <a:br>
              <a:rPr lang="en-ZA" altLang="en-US" sz="1600" dirty="0">
                <a:solidFill>
                  <a:schemeClr val="bg1"/>
                </a:solidFill>
              </a:rPr>
            </a:br>
            <a:br>
              <a:rPr lang="en-ZA" altLang="en-US" sz="1600" dirty="0">
                <a:solidFill>
                  <a:schemeClr val="bg1"/>
                </a:solidFill>
              </a:rPr>
            </a:br>
            <a:r>
              <a:rPr lang="en-US" altLang="af-ZA" sz="1600" dirty="0">
                <a:solidFill>
                  <a:schemeClr val="bg1"/>
                </a:solidFill>
              </a:rPr>
              <a:t>Presented  by:		 	</a:t>
            </a:r>
            <a:br>
              <a:rPr lang="en-US" altLang="af-ZA" sz="1600" dirty="0">
                <a:solidFill>
                  <a:schemeClr val="bg1"/>
                </a:solidFill>
              </a:rPr>
            </a:br>
            <a:r>
              <a:rPr lang="en-US" altLang="af-ZA" sz="1600" dirty="0">
                <a:solidFill>
                  <a:schemeClr val="bg1"/>
                </a:solidFill>
              </a:rPr>
              <a:t>Part 1: Department of the Premier  - Anita Vosloo and Nicolas Dias</a:t>
            </a:r>
            <a:br>
              <a:rPr lang="en-US" altLang="af-ZA" sz="1600" dirty="0">
                <a:solidFill>
                  <a:schemeClr val="bg1"/>
                </a:solidFill>
              </a:rPr>
            </a:br>
            <a:r>
              <a:rPr lang="en-US" altLang="af-ZA" sz="1600" dirty="0">
                <a:solidFill>
                  <a:schemeClr val="bg1"/>
                </a:solidFill>
              </a:rPr>
              <a:t>Part 2: Department of Environmental Affairs and Development Planning</a:t>
            </a:r>
            <a:br>
              <a:rPr lang="en-US" altLang="af-ZA" sz="1600" dirty="0">
                <a:solidFill>
                  <a:schemeClr val="bg1"/>
                </a:solidFill>
              </a:rPr>
            </a:br>
            <a:endParaRPr lang="en-US" altLang="af-ZA" sz="1600" dirty="0">
              <a:solidFill>
                <a:schemeClr val="bg1"/>
              </a:solidFill>
            </a:endParaRPr>
          </a:p>
        </p:txBody>
      </p:sp>
    </p:spTree>
    <p:extLst>
      <p:ext uri="{BB962C8B-B14F-4D97-AF65-F5344CB8AC3E}">
        <p14:creationId xmlns:p14="http://schemas.microsoft.com/office/powerpoint/2010/main" val="1909661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0A4D61E-B5DD-199D-FCD5-9EBFF16162DB}"/>
              </a:ext>
            </a:extLst>
          </p:cNvPr>
          <p:cNvSpPr>
            <a:spLocks noGrp="1"/>
          </p:cNvSpPr>
          <p:nvPr>
            <p:ph type="title"/>
          </p:nvPr>
        </p:nvSpPr>
        <p:spPr bwMode="auto">
          <a:xfrm>
            <a:off x="393700" y="180975"/>
            <a:ext cx="11463338" cy="558800"/>
          </a:xfrm>
        </p:spPr>
        <p:txBody>
          <a:bodyPr vert="horz" wrap="square" lIns="91440" tIns="45720" rIns="91440" bIns="45720" numCol="1" anchorCtr="0" compatLnSpc="1">
            <a:prstTxWarp prst="textNoShape">
              <a:avLst/>
            </a:prstTxWarp>
            <a:normAutofit fontScale="90000"/>
          </a:bodyPr>
          <a:lstStyle/>
          <a:p>
            <a:pPr algn="ctr" eaLnBrk="1" hangingPunct="1">
              <a:defRPr/>
            </a:pPr>
            <a:r>
              <a:rPr lang="en-ZA" altLang="en-US" sz="3200" b="0" dirty="0">
                <a:solidFill>
                  <a:schemeClr val="tx1"/>
                </a:solidFill>
              </a:rPr>
              <a:t>AMENDMENTS TO ALIGN WITH NATIONAL </a:t>
            </a:r>
            <a:br>
              <a:rPr lang="en-ZA" altLang="en-US" sz="3200" b="0" dirty="0">
                <a:solidFill>
                  <a:schemeClr val="tx1"/>
                </a:solidFill>
              </a:rPr>
            </a:br>
            <a:r>
              <a:rPr lang="en-ZA" altLang="en-US" sz="3200" b="0" dirty="0">
                <a:solidFill>
                  <a:schemeClr val="tx1"/>
                </a:solidFill>
              </a:rPr>
              <a:t>CONSTITUTION</a:t>
            </a:r>
          </a:p>
        </p:txBody>
      </p:sp>
      <p:sp>
        <p:nvSpPr>
          <p:cNvPr id="6" name="TextBox 5">
            <a:extLst>
              <a:ext uri="{FF2B5EF4-FFF2-40B4-BE49-F238E27FC236}">
                <a16:creationId xmlns:a16="http://schemas.microsoft.com/office/drawing/2014/main" id="{17E87F3E-DF2E-2A7A-F5F5-FF8DF77046B6}"/>
              </a:ext>
            </a:extLst>
          </p:cNvPr>
          <p:cNvSpPr txBox="1">
            <a:spLocks noChangeArrowheads="1"/>
          </p:cNvSpPr>
          <p:nvPr/>
        </p:nvSpPr>
        <p:spPr bwMode="auto">
          <a:xfrm>
            <a:off x="10746032" y="371020"/>
            <a:ext cx="1112837"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ZA" altLang="en-US" sz="2900" dirty="0">
                <a:latin typeface="Century Gothic" panose="020B0502020202020204" pitchFamily="34" charset="0"/>
              </a:rPr>
              <a:t>…(7)</a:t>
            </a:r>
          </a:p>
        </p:txBody>
      </p:sp>
      <p:sp>
        <p:nvSpPr>
          <p:cNvPr id="7" name="Subtitle 2">
            <a:extLst>
              <a:ext uri="{FF2B5EF4-FFF2-40B4-BE49-F238E27FC236}">
                <a16:creationId xmlns:a16="http://schemas.microsoft.com/office/drawing/2014/main" id="{44D42E1C-73B4-104C-3AD8-6CB35ECE3AFD}"/>
              </a:ext>
            </a:extLst>
          </p:cNvPr>
          <p:cNvSpPr>
            <a:spLocks noGrp="1"/>
          </p:cNvSpPr>
          <p:nvPr>
            <p:ph type="body" sz="quarter" idx="10"/>
          </p:nvPr>
        </p:nvSpPr>
        <p:spPr bwMode="auto">
          <a:xfrm>
            <a:off x="393700" y="1196975"/>
            <a:ext cx="11463338" cy="4895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61950" lvl="1" indent="0" algn="just" eaLnBrk="1" hangingPunct="1">
              <a:lnSpc>
                <a:spcPct val="120000"/>
              </a:lnSpc>
              <a:buFont typeface="Arial" pitchFamily="34" charset="0"/>
              <a:buNone/>
            </a:pPr>
            <a:r>
              <a:rPr lang="en-US" altLang="en-US" sz="1600" dirty="0"/>
              <a:t>Intervention in local government </a:t>
            </a:r>
          </a:p>
        </p:txBody>
      </p:sp>
      <p:graphicFrame>
        <p:nvGraphicFramePr>
          <p:cNvPr id="8" name="Table 7">
            <a:extLst>
              <a:ext uri="{FF2B5EF4-FFF2-40B4-BE49-F238E27FC236}">
                <a16:creationId xmlns:a16="http://schemas.microsoft.com/office/drawing/2014/main" id="{B59A5F62-C8AC-70C3-E089-2C438F8CEB1E}"/>
              </a:ext>
            </a:extLst>
          </p:cNvPr>
          <p:cNvGraphicFramePr>
            <a:graphicFrameLocks noGrp="1"/>
          </p:cNvGraphicFramePr>
          <p:nvPr>
            <p:extLst>
              <p:ext uri="{D42A27DB-BD31-4B8C-83A1-F6EECF244321}">
                <p14:modId xmlns:p14="http://schemas.microsoft.com/office/powerpoint/2010/main" val="1525734938"/>
              </p:ext>
            </p:extLst>
          </p:nvPr>
        </p:nvGraphicFramePr>
        <p:xfrm>
          <a:off x="293930" y="1616750"/>
          <a:ext cx="11646024" cy="3754120"/>
        </p:xfrm>
        <a:graphic>
          <a:graphicData uri="http://schemas.openxmlformats.org/drawingml/2006/table">
            <a:tbl>
              <a:tblPr firstRow="1" bandRow="1">
                <a:tableStyleId>{5C22544A-7EE6-4342-B048-85BDC9FD1C3A}</a:tableStyleId>
              </a:tblPr>
              <a:tblGrid>
                <a:gridCol w="5823012">
                  <a:extLst>
                    <a:ext uri="{9D8B030D-6E8A-4147-A177-3AD203B41FA5}">
                      <a16:colId xmlns:a16="http://schemas.microsoft.com/office/drawing/2014/main" val="20000"/>
                    </a:ext>
                  </a:extLst>
                </a:gridCol>
                <a:gridCol w="5823012">
                  <a:extLst>
                    <a:ext uri="{9D8B030D-6E8A-4147-A177-3AD203B41FA5}">
                      <a16:colId xmlns:a16="http://schemas.microsoft.com/office/drawing/2014/main" val="20001"/>
                    </a:ext>
                  </a:extLst>
                </a:gridCol>
              </a:tblGrid>
              <a:tr h="370840">
                <a:tc>
                  <a:txBody>
                    <a:bodyPr/>
                    <a:lstStyle/>
                    <a:p>
                      <a:r>
                        <a:rPr lang="en-ZA" sz="1400" dirty="0">
                          <a:latin typeface="Century Gothic" panose="020B0502020202020204" pitchFamily="34" charset="0"/>
                        </a:rPr>
                        <a:t>National Constitution: section</a:t>
                      </a:r>
                      <a:r>
                        <a:rPr lang="en-ZA" sz="1400" baseline="0" dirty="0">
                          <a:latin typeface="Century Gothic" panose="020B0502020202020204" pitchFamily="34" charset="0"/>
                        </a:rPr>
                        <a:t> 139</a:t>
                      </a:r>
                      <a:endParaRPr lang="en-ZA" sz="1400" dirty="0">
                        <a:latin typeface="Century Gothic" panose="020B0502020202020204" pitchFamily="34" charset="0"/>
                      </a:endParaRPr>
                    </a:p>
                  </a:txBody>
                  <a:tcPr/>
                </a:tc>
                <a:tc>
                  <a:txBody>
                    <a:bodyPr/>
                    <a:lstStyle/>
                    <a:p>
                      <a:r>
                        <a:rPr lang="en-ZA" sz="1400" dirty="0">
                          <a:latin typeface="Century Gothic" panose="020B0502020202020204" pitchFamily="34" charset="0"/>
                        </a:rPr>
                        <a:t>Provincial Constitution:  section 49</a:t>
                      </a:r>
                    </a:p>
                  </a:txBody>
                  <a:tcPr/>
                </a:tc>
                <a:extLst>
                  <a:ext uri="{0D108BD9-81ED-4DB2-BD59-A6C34878D82A}">
                    <a16:rowId xmlns:a16="http://schemas.microsoft.com/office/drawing/2014/main" val="10000"/>
                  </a:ext>
                </a:extLst>
              </a:tr>
              <a:tr h="370840">
                <a:tc>
                  <a:txBody>
                    <a:bodyPr/>
                    <a:lstStyle/>
                    <a:p>
                      <a:pPr marL="180975" indent="0" algn="just"/>
                      <a:r>
                        <a:rPr lang="en-ZA" sz="1200" b="1" i="1" kern="1200" dirty="0">
                          <a:solidFill>
                            <a:schemeClr val="dk1"/>
                          </a:solidFill>
                          <a:effectLst/>
                          <a:latin typeface="Century Gothic" panose="020B0502020202020204" pitchFamily="34" charset="0"/>
                          <a:ea typeface="+mn-ea"/>
                          <a:cs typeface="+mn-cs"/>
                        </a:rPr>
                        <a:t>(b) </a:t>
                      </a:r>
                      <a:r>
                        <a:rPr lang="en-ZA" sz="1200" b="1" i="0" kern="1200" dirty="0">
                          <a:solidFill>
                            <a:schemeClr val="dk1"/>
                          </a:solidFill>
                          <a:effectLst/>
                          <a:latin typeface="Century Gothic" panose="020B0502020202020204" pitchFamily="34" charset="0"/>
                          <a:ea typeface="+mn-ea"/>
                          <a:cs typeface="+mn-cs"/>
                        </a:rPr>
                        <a:t>the intervention must end if-</a:t>
                      </a:r>
                    </a:p>
                    <a:p>
                      <a:pPr marL="361950" indent="0" algn="just"/>
                      <a:r>
                        <a:rPr lang="en-ZA" sz="1200" b="1" i="0" kern="1200" dirty="0">
                          <a:solidFill>
                            <a:schemeClr val="dk1"/>
                          </a:solidFill>
                          <a:effectLst/>
                          <a:latin typeface="Century Gothic" panose="020B0502020202020204" pitchFamily="34" charset="0"/>
                          <a:ea typeface="+mn-ea"/>
                          <a:cs typeface="+mn-cs"/>
                        </a:rPr>
                        <a:t>(</a:t>
                      </a:r>
                      <a:r>
                        <a:rPr lang="en-ZA" sz="1200" b="1" i="0" kern="1200" dirty="0" err="1">
                          <a:solidFill>
                            <a:schemeClr val="dk1"/>
                          </a:solidFill>
                          <a:effectLst/>
                          <a:latin typeface="Century Gothic" panose="020B0502020202020204" pitchFamily="34" charset="0"/>
                          <a:ea typeface="+mn-ea"/>
                          <a:cs typeface="+mn-cs"/>
                        </a:rPr>
                        <a:t>i</a:t>
                      </a:r>
                      <a:r>
                        <a:rPr lang="en-ZA" sz="1200" b="1" i="0" kern="1200" dirty="0">
                          <a:solidFill>
                            <a:schemeClr val="dk1"/>
                          </a:solidFill>
                          <a:effectLst/>
                          <a:latin typeface="Century Gothic" panose="020B0502020202020204" pitchFamily="34" charset="0"/>
                          <a:ea typeface="+mn-ea"/>
                          <a:cs typeface="+mn-cs"/>
                        </a:rPr>
                        <a:t>) the Cabinet member responsible for local government affairs disapproves the intervention within 28 days after the intervention began or by the end of that period has not approved the intervention; or</a:t>
                      </a:r>
                    </a:p>
                    <a:p>
                      <a:pPr marL="361950" indent="0" algn="just"/>
                      <a:r>
                        <a:rPr lang="en-ZA" sz="1200" b="1" i="0" kern="1200" dirty="0">
                          <a:solidFill>
                            <a:schemeClr val="dk1"/>
                          </a:solidFill>
                          <a:effectLst/>
                          <a:latin typeface="Century Gothic" panose="020B0502020202020204" pitchFamily="34" charset="0"/>
                          <a:ea typeface="+mn-ea"/>
                          <a:cs typeface="+mn-cs"/>
                        </a:rPr>
                        <a:t>(ii) the Council disapproves the intervention within 180 days after the intervention began or by the end of that period has not approved the intervention</a:t>
                      </a:r>
                      <a:r>
                        <a:rPr lang="en-ZA" sz="1200" b="0" i="0" kern="1200" dirty="0">
                          <a:solidFill>
                            <a:schemeClr val="dk1"/>
                          </a:solidFill>
                          <a:effectLst/>
                          <a:latin typeface="Century Gothic" panose="020B0502020202020204" pitchFamily="34" charset="0"/>
                          <a:ea typeface="+mn-ea"/>
                          <a:cs typeface="+mn-cs"/>
                        </a:rPr>
                        <a:t>; and</a:t>
                      </a:r>
                    </a:p>
                    <a:p>
                      <a:pPr marL="180975" indent="0" algn="just"/>
                      <a:r>
                        <a:rPr lang="en-ZA" sz="1200" b="0" i="1" kern="1200" dirty="0">
                          <a:solidFill>
                            <a:schemeClr val="dk1"/>
                          </a:solidFill>
                          <a:effectLst/>
                          <a:latin typeface="Century Gothic" panose="020B0502020202020204" pitchFamily="34" charset="0"/>
                          <a:ea typeface="+mn-ea"/>
                          <a:cs typeface="+mn-cs"/>
                        </a:rPr>
                        <a:t>(c)</a:t>
                      </a:r>
                      <a:r>
                        <a:rPr lang="en-ZA" sz="1200" b="0" i="0" kern="1200" dirty="0">
                          <a:solidFill>
                            <a:schemeClr val="dk1"/>
                          </a:solidFill>
                          <a:effectLst/>
                          <a:latin typeface="Century Gothic" panose="020B0502020202020204" pitchFamily="34" charset="0"/>
                          <a:ea typeface="+mn-ea"/>
                          <a:cs typeface="+mn-cs"/>
                        </a:rPr>
                        <a:t> the Council must</a:t>
                      </a:r>
                      <a:r>
                        <a:rPr lang="en-ZA" sz="1200" b="1" i="0" kern="1200" dirty="0">
                          <a:solidFill>
                            <a:schemeClr val="dk1"/>
                          </a:solidFill>
                          <a:effectLst/>
                          <a:latin typeface="Century Gothic" panose="020B0502020202020204" pitchFamily="34" charset="0"/>
                          <a:ea typeface="+mn-ea"/>
                          <a:cs typeface="+mn-cs"/>
                        </a:rPr>
                        <a:t>, while the intervention continues, </a:t>
                      </a:r>
                      <a:r>
                        <a:rPr lang="en-ZA" sz="1200" b="0" i="0" kern="1200" dirty="0">
                          <a:solidFill>
                            <a:schemeClr val="dk1"/>
                          </a:solidFill>
                          <a:effectLst/>
                          <a:latin typeface="Century Gothic" panose="020B0502020202020204" pitchFamily="34" charset="0"/>
                          <a:ea typeface="+mn-ea"/>
                          <a:cs typeface="+mn-cs"/>
                        </a:rPr>
                        <a:t>review the intervention regularly and </a:t>
                      </a:r>
                      <a:r>
                        <a:rPr lang="en-ZA" sz="1200" b="1" i="0" kern="1200" dirty="0">
                          <a:solidFill>
                            <a:schemeClr val="dk1"/>
                          </a:solidFill>
                          <a:effectLst/>
                          <a:latin typeface="Century Gothic" panose="020B0502020202020204" pitchFamily="34" charset="0"/>
                          <a:ea typeface="+mn-ea"/>
                          <a:cs typeface="+mn-cs"/>
                        </a:rPr>
                        <a:t>may</a:t>
                      </a:r>
                      <a:r>
                        <a:rPr lang="en-ZA" sz="1200" b="0" i="0" kern="1200" dirty="0">
                          <a:solidFill>
                            <a:schemeClr val="dk1"/>
                          </a:solidFill>
                          <a:effectLst/>
                          <a:latin typeface="Century Gothic" panose="020B0502020202020204" pitchFamily="34" charset="0"/>
                          <a:ea typeface="+mn-ea"/>
                          <a:cs typeface="+mn-cs"/>
                        </a:rPr>
                        <a:t> make any appropriate recommendations to the provincial executive.</a:t>
                      </a:r>
                    </a:p>
                    <a:p>
                      <a:pPr marL="180975" indent="0" algn="just"/>
                      <a:endParaRPr lang="en-ZA" sz="1200" b="0" i="0" kern="1200" dirty="0">
                        <a:solidFill>
                          <a:schemeClr val="dk1"/>
                        </a:solidFill>
                        <a:effectLst/>
                        <a:latin typeface="Century Gothic" panose="020B0502020202020204" pitchFamily="34" charset="0"/>
                        <a:ea typeface="+mn-ea"/>
                        <a:cs typeface="+mn-cs"/>
                      </a:endParaRPr>
                    </a:p>
                    <a:p>
                      <a:pPr algn="just"/>
                      <a:r>
                        <a:rPr lang="en-ZA" sz="1200" b="1" i="0" kern="1200" dirty="0">
                          <a:solidFill>
                            <a:schemeClr val="dk1"/>
                          </a:solidFill>
                          <a:effectLst/>
                          <a:latin typeface="Century Gothic" panose="020B0502020202020204" pitchFamily="34" charset="0"/>
                          <a:ea typeface="+mn-ea"/>
                          <a:cs typeface="+mn-cs"/>
                        </a:rPr>
                        <a:t>(3) If a Municipal Council is dissolved in terms of subsection (1)</a:t>
                      </a:r>
                      <a:r>
                        <a:rPr lang="en-ZA" sz="1200" b="1" i="1" kern="1200" dirty="0">
                          <a:solidFill>
                            <a:schemeClr val="dk1"/>
                          </a:solidFill>
                          <a:effectLst/>
                          <a:latin typeface="Century Gothic" panose="020B0502020202020204" pitchFamily="34" charset="0"/>
                          <a:ea typeface="+mn-ea"/>
                          <a:cs typeface="+mn-cs"/>
                        </a:rPr>
                        <a:t>(c)</a:t>
                      </a:r>
                      <a:r>
                        <a:rPr lang="en-ZA" sz="1200" b="1" i="0" kern="1200" dirty="0">
                          <a:solidFill>
                            <a:schemeClr val="dk1"/>
                          </a:solidFill>
                          <a:effectLst/>
                          <a:latin typeface="Century Gothic" panose="020B0502020202020204" pitchFamily="34" charset="0"/>
                          <a:ea typeface="+mn-ea"/>
                          <a:cs typeface="+mn-cs"/>
                        </a:rPr>
                        <a:t>-</a:t>
                      </a:r>
                    </a:p>
                    <a:p>
                      <a:pPr marL="180975" indent="0" algn="just"/>
                      <a:r>
                        <a:rPr lang="en-ZA" sz="1200" b="1" i="1" kern="1200" dirty="0">
                          <a:solidFill>
                            <a:schemeClr val="dk1"/>
                          </a:solidFill>
                          <a:effectLst/>
                          <a:latin typeface="Century Gothic" panose="020B0502020202020204" pitchFamily="34" charset="0"/>
                          <a:ea typeface="+mn-ea"/>
                          <a:cs typeface="+mn-cs"/>
                        </a:rPr>
                        <a:t>(a)</a:t>
                      </a:r>
                      <a:r>
                        <a:rPr lang="en-ZA" sz="1200" b="1" i="0" kern="1200" dirty="0">
                          <a:solidFill>
                            <a:schemeClr val="dk1"/>
                          </a:solidFill>
                          <a:effectLst/>
                          <a:latin typeface="Century Gothic" panose="020B0502020202020204" pitchFamily="34" charset="0"/>
                          <a:ea typeface="+mn-ea"/>
                          <a:cs typeface="+mn-cs"/>
                        </a:rPr>
                        <a:t> the provincial executive must immediately submit a written notice of the dissolution to-</a:t>
                      </a:r>
                    </a:p>
                    <a:p>
                      <a:pPr marL="361950" indent="0" algn="just"/>
                      <a:r>
                        <a:rPr lang="en-ZA" sz="1200" b="1" i="0" kern="1200" dirty="0">
                          <a:solidFill>
                            <a:schemeClr val="dk1"/>
                          </a:solidFill>
                          <a:effectLst/>
                          <a:latin typeface="Century Gothic" panose="020B0502020202020204" pitchFamily="34" charset="0"/>
                          <a:ea typeface="+mn-ea"/>
                          <a:cs typeface="+mn-cs"/>
                        </a:rPr>
                        <a:t>(</a:t>
                      </a:r>
                      <a:r>
                        <a:rPr lang="en-ZA" sz="1200" b="1" i="0" kern="1200" dirty="0" err="1">
                          <a:solidFill>
                            <a:schemeClr val="dk1"/>
                          </a:solidFill>
                          <a:effectLst/>
                          <a:latin typeface="Century Gothic" panose="020B0502020202020204" pitchFamily="34" charset="0"/>
                          <a:ea typeface="+mn-ea"/>
                          <a:cs typeface="+mn-cs"/>
                        </a:rPr>
                        <a:t>i</a:t>
                      </a:r>
                      <a:r>
                        <a:rPr lang="en-ZA" sz="1200" b="1" i="0" kern="1200" dirty="0">
                          <a:solidFill>
                            <a:schemeClr val="dk1"/>
                          </a:solidFill>
                          <a:effectLst/>
                          <a:latin typeface="Century Gothic" panose="020B0502020202020204" pitchFamily="34" charset="0"/>
                          <a:ea typeface="+mn-ea"/>
                          <a:cs typeface="+mn-cs"/>
                        </a:rPr>
                        <a:t>) the Cabinet member responsible for local government affairs; and</a:t>
                      </a:r>
                    </a:p>
                    <a:p>
                      <a:pPr marL="361950" indent="0" algn="just"/>
                      <a:r>
                        <a:rPr lang="en-ZA" sz="1200" b="1" i="0" kern="1200" dirty="0">
                          <a:solidFill>
                            <a:schemeClr val="dk1"/>
                          </a:solidFill>
                          <a:effectLst/>
                          <a:latin typeface="Century Gothic" panose="020B0502020202020204" pitchFamily="34" charset="0"/>
                          <a:ea typeface="+mn-ea"/>
                          <a:cs typeface="+mn-cs"/>
                        </a:rPr>
                        <a:t>(ii) the relevant provincial legislature and the National Council of Provinces; and</a:t>
                      </a:r>
                    </a:p>
                    <a:p>
                      <a:pPr marL="180975" indent="0" algn="just"/>
                      <a:endParaRPr lang="en-ZA" sz="1200" b="0" i="0" kern="1200" dirty="0">
                        <a:solidFill>
                          <a:schemeClr val="dk1"/>
                        </a:solidFill>
                        <a:effectLst/>
                        <a:latin typeface="Century Gothic" panose="020B0502020202020204" pitchFamily="34" charset="0"/>
                        <a:ea typeface="+mn-ea"/>
                        <a:cs typeface="+mn-cs"/>
                      </a:endParaRPr>
                    </a:p>
                  </a:txBody>
                  <a:tcPr/>
                </a:tc>
                <a:tc>
                  <a:txBody>
                    <a:bodyPr/>
                    <a:lstStyle/>
                    <a:p>
                      <a:pPr marL="180975" indent="0" algn="just"/>
                      <a:r>
                        <a:rPr lang="en-ZA" sz="1200" b="1" i="0" u="none" strike="noStrike" kern="1200" baseline="0" dirty="0">
                          <a:solidFill>
                            <a:schemeClr val="dk1"/>
                          </a:solidFill>
                          <a:latin typeface="Century Gothic" panose="020B0502020202020204" pitchFamily="34" charset="0"/>
                          <a:ea typeface="+mn-ea"/>
                          <a:cs typeface="+mn-cs"/>
                        </a:rPr>
                        <a:t>[</a:t>
                      </a:r>
                      <a:r>
                        <a:rPr lang="en-ZA" sz="1200" b="1" i="1" u="none" strike="noStrike" kern="1200" baseline="0" dirty="0">
                          <a:solidFill>
                            <a:schemeClr val="dk1"/>
                          </a:solidFill>
                          <a:latin typeface="Century Gothic" panose="020B0502020202020204" pitchFamily="34" charset="0"/>
                          <a:ea typeface="+mn-ea"/>
                          <a:cs typeface="+mn-cs"/>
                        </a:rPr>
                        <a:t>(c)</a:t>
                      </a:r>
                      <a:r>
                        <a:rPr lang="en-ZA" sz="1200" b="1" i="0" u="none" strike="noStrike" kern="1200" baseline="0" dirty="0">
                          <a:solidFill>
                            <a:schemeClr val="dk1"/>
                          </a:solidFill>
                          <a:latin typeface="Century Gothic" panose="020B0502020202020204" pitchFamily="34" charset="0"/>
                          <a:ea typeface="+mn-ea"/>
                          <a:cs typeface="+mn-cs"/>
                        </a:rPr>
                        <a:t>]</a:t>
                      </a:r>
                      <a:r>
                        <a:rPr lang="en-ZA" sz="1200" b="0" i="1" u="sng" strike="noStrike" kern="1200" baseline="0" dirty="0">
                          <a:solidFill>
                            <a:schemeClr val="dk1"/>
                          </a:solidFill>
                          <a:latin typeface="Century Gothic" panose="020B0502020202020204" pitchFamily="34" charset="0"/>
                          <a:ea typeface="+mn-ea"/>
                          <a:cs typeface="+mn-cs"/>
                        </a:rPr>
                        <a:t>(b)</a:t>
                      </a:r>
                      <a:r>
                        <a:rPr lang="en-ZA" sz="1200" b="0" i="1" u="none" strike="noStrike" kern="1200" baseline="0" dirty="0">
                          <a:solidFill>
                            <a:schemeClr val="dk1"/>
                          </a:solidFill>
                          <a:latin typeface="Century Gothic" panose="020B0502020202020204" pitchFamily="34" charset="0"/>
                          <a:ea typeface="+mn-ea"/>
                          <a:cs typeface="+mn-cs"/>
                        </a:rPr>
                        <a:t> </a:t>
                      </a:r>
                      <a:r>
                        <a:rPr lang="en-ZA" sz="1200" b="0" i="0" u="none" strike="noStrike" kern="1200" baseline="0" dirty="0">
                          <a:solidFill>
                            <a:schemeClr val="dk1"/>
                          </a:solidFill>
                          <a:latin typeface="Century Gothic" panose="020B0502020202020204" pitchFamily="34" charset="0"/>
                          <a:ea typeface="+mn-ea"/>
                          <a:cs typeface="+mn-cs"/>
                        </a:rPr>
                        <a:t>the intervention must end </a:t>
                      </a:r>
                      <a:r>
                        <a:rPr lang="en-ZA" sz="1200" b="1" i="0" u="none" strike="noStrike" kern="1200" baseline="0" dirty="0">
                          <a:solidFill>
                            <a:schemeClr val="dk1"/>
                          </a:solidFill>
                          <a:latin typeface="Century Gothic" panose="020B0502020202020204" pitchFamily="34" charset="0"/>
                          <a:ea typeface="+mn-ea"/>
                          <a:cs typeface="+mn-cs"/>
                        </a:rPr>
                        <a:t>[unless it is approved by the National Council of Provinces within 30 days of its first sitting after the intervention began] </a:t>
                      </a:r>
                      <a:r>
                        <a:rPr lang="en-ZA" sz="1200" b="0" i="0" u="sng" strike="noStrike" kern="1200" baseline="0" dirty="0">
                          <a:solidFill>
                            <a:schemeClr val="dk1"/>
                          </a:solidFill>
                          <a:latin typeface="Century Gothic" panose="020B0502020202020204" pitchFamily="34" charset="0"/>
                          <a:ea typeface="+mn-ea"/>
                          <a:cs typeface="+mn-cs"/>
                        </a:rPr>
                        <a:t>if—</a:t>
                      </a:r>
                    </a:p>
                    <a:p>
                      <a:pPr marL="361950" indent="0" algn="just"/>
                      <a:r>
                        <a:rPr lang="en-ZA" sz="1200" b="0" i="0" u="sng" strike="noStrike" kern="1200" baseline="0" dirty="0">
                          <a:solidFill>
                            <a:schemeClr val="dk1"/>
                          </a:solidFill>
                          <a:latin typeface="Century Gothic" panose="020B0502020202020204" pitchFamily="34" charset="0"/>
                          <a:ea typeface="+mn-ea"/>
                          <a:cs typeface="+mn-cs"/>
                        </a:rPr>
                        <a:t>(</a:t>
                      </a:r>
                      <a:r>
                        <a:rPr lang="en-ZA" sz="1200" b="0" i="0" u="sng" strike="noStrike" kern="1200" baseline="0" dirty="0" err="1">
                          <a:solidFill>
                            <a:schemeClr val="dk1"/>
                          </a:solidFill>
                          <a:latin typeface="Century Gothic" panose="020B0502020202020204" pitchFamily="34" charset="0"/>
                          <a:ea typeface="+mn-ea"/>
                          <a:cs typeface="+mn-cs"/>
                        </a:rPr>
                        <a:t>i</a:t>
                      </a:r>
                      <a:r>
                        <a:rPr lang="en-ZA" sz="1200" b="0" i="0" u="sng" strike="noStrike" kern="1200" baseline="0" dirty="0">
                          <a:solidFill>
                            <a:schemeClr val="dk1"/>
                          </a:solidFill>
                          <a:latin typeface="Century Gothic" panose="020B0502020202020204" pitchFamily="34" charset="0"/>
                          <a:ea typeface="+mn-ea"/>
                          <a:cs typeface="+mn-cs"/>
                        </a:rPr>
                        <a:t>) the national Cabinet member responsible for local government affairs disapproves the intervention within 28 days after the intervention began or by the end of that period has not approved the intervention; or</a:t>
                      </a:r>
                    </a:p>
                    <a:p>
                      <a:pPr marL="361950" indent="0" algn="just"/>
                      <a:r>
                        <a:rPr lang="en-ZA" sz="1200" b="0" i="0" u="sng" strike="noStrike" kern="1200" baseline="0" dirty="0">
                          <a:solidFill>
                            <a:schemeClr val="dk1"/>
                          </a:solidFill>
                          <a:latin typeface="Century Gothic" panose="020B0502020202020204" pitchFamily="34" charset="0"/>
                          <a:ea typeface="+mn-ea"/>
                          <a:cs typeface="+mn-cs"/>
                        </a:rPr>
                        <a:t>(ii) the National Council of Provinces disapproves the intervention within 180 days after the intervention began or by the end of that period has not approved the intervention.</a:t>
                      </a:r>
                    </a:p>
                    <a:p>
                      <a:pPr marL="361950" indent="0" algn="just"/>
                      <a:endParaRPr lang="en-ZA" sz="1200" b="0" i="0" u="sng" strike="noStrike" kern="1200" baseline="0" dirty="0">
                        <a:solidFill>
                          <a:schemeClr val="dk1"/>
                        </a:solidFill>
                        <a:latin typeface="Century Gothic" panose="020B0502020202020204" pitchFamily="34" charset="0"/>
                        <a:ea typeface="+mn-ea"/>
                        <a:cs typeface="+mn-cs"/>
                      </a:endParaRPr>
                    </a:p>
                    <a:p>
                      <a:pPr algn="just"/>
                      <a:r>
                        <a:rPr lang="en-ZA" sz="1200" b="0" i="0" u="sng" strike="noStrike" kern="1200" baseline="0" dirty="0">
                          <a:solidFill>
                            <a:schemeClr val="dk1"/>
                          </a:solidFill>
                          <a:latin typeface="Century Gothic" panose="020B0502020202020204" pitchFamily="34" charset="0"/>
                          <a:ea typeface="+mn-ea"/>
                          <a:cs typeface="+mn-cs"/>
                        </a:rPr>
                        <a:t>(3) If a Municipal Council is dissolved in terms of subsection (1)</a:t>
                      </a:r>
                      <a:r>
                        <a:rPr lang="en-ZA" sz="1200" b="0" i="1" u="sng" strike="noStrike" kern="1200" baseline="0" dirty="0">
                          <a:solidFill>
                            <a:schemeClr val="dk1"/>
                          </a:solidFill>
                          <a:latin typeface="Century Gothic" panose="020B0502020202020204" pitchFamily="34" charset="0"/>
                          <a:ea typeface="+mn-ea"/>
                          <a:cs typeface="+mn-cs"/>
                        </a:rPr>
                        <a:t>(c)</a:t>
                      </a:r>
                      <a:r>
                        <a:rPr lang="en-ZA" sz="1200" b="0" i="0" u="sng" strike="noStrike" kern="1200" baseline="0" dirty="0">
                          <a:solidFill>
                            <a:schemeClr val="dk1"/>
                          </a:solidFill>
                          <a:latin typeface="Century Gothic" panose="020B0502020202020204" pitchFamily="34" charset="0"/>
                          <a:ea typeface="+mn-ea"/>
                          <a:cs typeface="+mn-cs"/>
                        </a:rPr>
                        <a:t>—</a:t>
                      </a:r>
                    </a:p>
                    <a:p>
                      <a:pPr marL="180975" indent="0" algn="just"/>
                      <a:r>
                        <a:rPr lang="en-ZA" sz="1200" b="0" i="1" u="sng" strike="noStrike" kern="1200" baseline="0" dirty="0">
                          <a:solidFill>
                            <a:schemeClr val="dk1"/>
                          </a:solidFill>
                          <a:latin typeface="Century Gothic" panose="020B0502020202020204" pitchFamily="34" charset="0"/>
                          <a:ea typeface="+mn-ea"/>
                          <a:cs typeface="+mn-cs"/>
                        </a:rPr>
                        <a:t>(a) </a:t>
                      </a:r>
                      <a:r>
                        <a:rPr lang="en-ZA" sz="1200" b="0" i="0" u="sng" strike="noStrike" kern="1200" baseline="0" dirty="0">
                          <a:solidFill>
                            <a:schemeClr val="dk1"/>
                          </a:solidFill>
                          <a:latin typeface="Century Gothic" panose="020B0502020202020204" pitchFamily="34" charset="0"/>
                          <a:ea typeface="+mn-ea"/>
                          <a:cs typeface="+mn-cs"/>
                        </a:rPr>
                        <a:t>the Provincial Cabinet must immediately submit a written notice of the dissolution to—</a:t>
                      </a:r>
                    </a:p>
                    <a:p>
                      <a:pPr marL="361950" indent="0" algn="just"/>
                      <a:r>
                        <a:rPr lang="en-ZA" sz="1200" b="0" i="0" u="sng" strike="noStrike" kern="1200" baseline="0" dirty="0">
                          <a:solidFill>
                            <a:schemeClr val="dk1"/>
                          </a:solidFill>
                          <a:latin typeface="Century Gothic" panose="020B0502020202020204" pitchFamily="34" charset="0"/>
                          <a:ea typeface="+mn-ea"/>
                          <a:cs typeface="+mn-cs"/>
                        </a:rPr>
                        <a:t>(</a:t>
                      </a:r>
                      <a:r>
                        <a:rPr lang="en-ZA" sz="1200" b="0" i="0" u="sng" strike="noStrike" kern="1200" baseline="0" dirty="0" err="1">
                          <a:solidFill>
                            <a:schemeClr val="dk1"/>
                          </a:solidFill>
                          <a:latin typeface="Century Gothic" panose="020B0502020202020204" pitchFamily="34" charset="0"/>
                          <a:ea typeface="+mn-ea"/>
                          <a:cs typeface="+mn-cs"/>
                        </a:rPr>
                        <a:t>i</a:t>
                      </a:r>
                      <a:r>
                        <a:rPr lang="en-ZA" sz="1200" b="0" i="0" u="sng" strike="noStrike" kern="1200" baseline="0" dirty="0">
                          <a:solidFill>
                            <a:schemeClr val="dk1"/>
                          </a:solidFill>
                          <a:latin typeface="Century Gothic" panose="020B0502020202020204" pitchFamily="34" charset="0"/>
                          <a:ea typeface="+mn-ea"/>
                          <a:cs typeface="+mn-cs"/>
                        </a:rPr>
                        <a:t>) the national Cabinet member responsible for local government affairs;</a:t>
                      </a:r>
                    </a:p>
                    <a:p>
                      <a:pPr marL="361950" indent="0" algn="just"/>
                      <a:r>
                        <a:rPr lang="en-ZA" sz="1200" b="0" i="0" u="sng" strike="noStrike" kern="1200" baseline="0" dirty="0">
                          <a:solidFill>
                            <a:schemeClr val="dk1"/>
                          </a:solidFill>
                          <a:latin typeface="Century Gothic" panose="020B0502020202020204" pitchFamily="34" charset="0"/>
                          <a:ea typeface="+mn-ea"/>
                          <a:cs typeface="+mn-cs"/>
                        </a:rPr>
                        <a:t>(ii) the Provincial Parliament; and</a:t>
                      </a:r>
                    </a:p>
                    <a:p>
                      <a:pPr marL="361950" indent="0" algn="just"/>
                      <a:r>
                        <a:rPr lang="en-ZA" sz="1200" b="0" i="0" u="sng" strike="noStrike" kern="1200" baseline="0" dirty="0">
                          <a:solidFill>
                            <a:schemeClr val="dk1"/>
                          </a:solidFill>
                          <a:latin typeface="Century Gothic" panose="020B0502020202020204" pitchFamily="34" charset="0"/>
                          <a:ea typeface="+mn-ea"/>
                          <a:cs typeface="+mn-cs"/>
                        </a:rPr>
                        <a:t>(iii) the National Council of Provinces; and</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15435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4E4DB6F-4670-C8B7-E81F-6BB018F07F6F}"/>
              </a:ext>
            </a:extLst>
          </p:cNvPr>
          <p:cNvSpPr>
            <a:spLocks noGrp="1"/>
          </p:cNvSpPr>
          <p:nvPr>
            <p:ph type="body" sz="quarter" idx="10"/>
          </p:nvPr>
        </p:nvSpPr>
        <p:spPr/>
        <p:txBody>
          <a:bodyPr/>
          <a:lstStyle/>
          <a:p>
            <a:pPr marL="361950" marR="0" lvl="1" indent="0" algn="just" defTabSz="457200" rtl="0" eaLnBrk="1" fontAlgn="base" latinLnBrk="0" hangingPunct="1">
              <a:lnSpc>
                <a:spcPct val="120000"/>
              </a:lnSpc>
              <a:spcBef>
                <a:spcPct val="20000"/>
              </a:spcBef>
              <a:spcAft>
                <a:spcPct val="0"/>
              </a:spcAft>
              <a:buClrTx/>
              <a:buSzTx/>
              <a:buFont typeface="Arial" pitchFamily="34" charset="0"/>
              <a:buNone/>
              <a:tabLst/>
              <a:defRPr/>
            </a:pPr>
            <a:r>
              <a:rPr kumimoji="0" lang="en-US" altLang="en-US" sz="1600" b="0" i="0" u="none" strike="noStrike" kern="1200" cap="none" spc="0" normalizeH="0" baseline="0" noProof="0" dirty="0">
                <a:ln>
                  <a:noFill/>
                </a:ln>
                <a:solidFill>
                  <a:prstClr val="black"/>
                </a:solidFill>
                <a:effectLst/>
                <a:uLnTx/>
                <a:uFillTx/>
                <a:latin typeface="Century Gothic" pitchFamily="34" charset="0"/>
                <a:ea typeface="+mn-ea"/>
                <a:cs typeface="+mn-cs"/>
              </a:rPr>
              <a:t>Intervention in local government </a:t>
            </a:r>
          </a:p>
          <a:p>
            <a:endParaRPr lang="en-ZA" dirty="0"/>
          </a:p>
        </p:txBody>
      </p:sp>
      <p:sp>
        <p:nvSpPr>
          <p:cNvPr id="5" name="Title 1">
            <a:extLst>
              <a:ext uri="{FF2B5EF4-FFF2-40B4-BE49-F238E27FC236}">
                <a16:creationId xmlns:a16="http://schemas.microsoft.com/office/drawing/2014/main" id="{3CCCF89A-43ED-11FA-BB23-3AFCD347A53B}"/>
              </a:ext>
            </a:extLst>
          </p:cNvPr>
          <p:cNvSpPr>
            <a:spLocks noGrp="1"/>
          </p:cNvSpPr>
          <p:nvPr>
            <p:ph type="title"/>
          </p:nvPr>
        </p:nvSpPr>
        <p:spPr bwMode="auto">
          <a:xfrm>
            <a:off x="393700" y="180975"/>
            <a:ext cx="11463338" cy="558800"/>
          </a:xfrm>
        </p:spPr>
        <p:txBody>
          <a:bodyPr vert="horz" wrap="square" lIns="91440" tIns="45720" rIns="91440" bIns="45720" numCol="1" anchorCtr="0" compatLnSpc="1">
            <a:prstTxWarp prst="textNoShape">
              <a:avLst/>
            </a:prstTxWarp>
            <a:normAutofit fontScale="90000"/>
          </a:bodyPr>
          <a:lstStyle/>
          <a:p>
            <a:pPr algn="ctr" eaLnBrk="1" hangingPunct="1">
              <a:defRPr/>
            </a:pPr>
            <a:r>
              <a:rPr lang="en-ZA" altLang="en-US" sz="3200" b="0" dirty="0">
                <a:solidFill>
                  <a:schemeClr val="tx1"/>
                </a:solidFill>
              </a:rPr>
              <a:t>AMENDMENTS TO ALIGN WITH NATIONAL </a:t>
            </a:r>
            <a:br>
              <a:rPr lang="en-ZA" altLang="en-US" sz="3200" b="0" dirty="0">
                <a:solidFill>
                  <a:schemeClr val="tx1"/>
                </a:solidFill>
              </a:rPr>
            </a:br>
            <a:r>
              <a:rPr lang="en-ZA" altLang="en-US" sz="3200" b="0" dirty="0">
                <a:solidFill>
                  <a:schemeClr val="tx1"/>
                </a:solidFill>
              </a:rPr>
              <a:t>CONSTITUTION</a:t>
            </a:r>
          </a:p>
        </p:txBody>
      </p:sp>
      <p:sp>
        <p:nvSpPr>
          <p:cNvPr id="6" name="TextBox 5">
            <a:extLst>
              <a:ext uri="{FF2B5EF4-FFF2-40B4-BE49-F238E27FC236}">
                <a16:creationId xmlns:a16="http://schemas.microsoft.com/office/drawing/2014/main" id="{CF222487-3C15-0B67-398B-17D9A4685CAF}"/>
              </a:ext>
            </a:extLst>
          </p:cNvPr>
          <p:cNvSpPr txBox="1">
            <a:spLocks noChangeArrowheads="1"/>
          </p:cNvSpPr>
          <p:nvPr/>
        </p:nvSpPr>
        <p:spPr bwMode="auto">
          <a:xfrm>
            <a:off x="10743804" y="389275"/>
            <a:ext cx="1112837"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ZA" altLang="en-US" sz="2900" dirty="0">
                <a:latin typeface="Century Gothic" panose="020B0502020202020204" pitchFamily="34" charset="0"/>
              </a:rPr>
              <a:t>…(8)</a:t>
            </a:r>
          </a:p>
        </p:txBody>
      </p:sp>
      <p:graphicFrame>
        <p:nvGraphicFramePr>
          <p:cNvPr id="7" name="Table 6">
            <a:extLst>
              <a:ext uri="{FF2B5EF4-FFF2-40B4-BE49-F238E27FC236}">
                <a16:creationId xmlns:a16="http://schemas.microsoft.com/office/drawing/2014/main" id="{4FA8F5CB-D513-553D-9E0F-A7E146C6A4D2}"/>
              </a:ext>
            </a:extLst>
          </p:cNvPr>
          <p:cNvGraphicFramePr>
            <a:graphicFrameLocks noGrp="1"/>
          </p:cNvGraphicFramePr>
          <p:nvPr>
            <p:extLst>
              <p:ext uri="{D42A27DB-BD31-4B8C-83A1-F6EECF244321}">
                <p14:modId xmlns:p14="http://schemas.microsoft.com/office/powerpoint/2010/main" val="798263889"/>
              </p:ext>
            </p:extLst>
          </p:nvPr>
        </p:nvGraphicFramePr>
        <p:xfrm>
          <a:off x="295275" y="1590675"/>
          <a:ext cx="11561366" cy="4119563"/>
        </p:xfrm>
        <a:graphic>
          <a:graphicData uri="http://schemas.openxmlformats.org/drawingml/2006/table">
            <a:tbl>
              <a:tblPr firstRow="1" bandRow="1">
                <a:tableStyleId>{5C22544A-7EE6-4342-B048-85BDC9FD1C3A}</a:tableStyleId>
              </a:tblPr>
              <a:tblGrid>
                <a:gridCol w="5780683">
                  <a:extLst>
                    <a:ext uri="{9D8B030D-6E8A-4147-A177-3AD203B41FA5}">
                      <a16:colId xmlns:a16="http://schemas.microsoft.com/office/drawing/2014/main" val="20000"/>
                    </a:ext>
                  </a:extLst>
                </a:gridCol>
                <a:gridCol w="5780683">
                  <a:extLst>
                    <a:ext uri="{9D8B030D-6E8A-4147-A177-3AD203B41FA5}">
                      <a16:colId xmlns:a16="http://schemas.microsoft.com/office/drawing/2014/main" val="20001"/>
                    </a:ext>
                  </a:extLst>
                </a:gridCol>
              </a:tblGrid>
              <a:tr h="370646">
                <a:tc>
                  <a:txBody>
                    <a:bodyPr/>
                    <a:lstStyle/>
                    <a:p>
                      <a:r>
                        <a:rPr lang="en-ZA" sz="1400" dirty="0">
                          <a:latin typeface="Century Gothic" panose="020B0502020202020204" pitchFamily="34" charset="0"/>
                        </a:rPr>
                        <a:t>National Constitution: section</a:t>
                      </a:r>
                      <a:r>
                        <a:rPr lang="en-ZA" sz="1400" baseline="0" dirty="0">
                          <a:latin typeface="Century Gothic" panose="020B0502020202020204" pitchFamily="34" charset="0"/>
                        </a:rPr>
                        <a:t> 139</a:t>
                      </a:r>
                      <a:endParaRPr lang="en-ZA" sz="1400" dirty="0">
                        <a:latin typeface="Century Gothic" panose="020B0502020202020204" pitchFamily="34" charset="0"/>
                      </a:endParaRPr>
                    </a:p>
                  </a:txBody>
                  <a:tcPr marT="45696" marB="45696"/>
                </a:tc>
                <a:tc>
                  <a:txBody>
                    <a:bodyPr/>
                    <a:lstStyle/>
                    <a:p>
                      <a:r>
                        <a:rPr lang="en-ZA" sz="1400" dirty="0">
                          <a:latin typeface="Century Gothic" panose="020B0502020202020204" pitchFamily="34" charset="0"/>
                        </a:rPr>
                        <a:t>Provincial Constitution:  section 49</a:t>
                      </a:r>
                    </a:p>
                  </a:txBody>
                  <a:tcPr marT="45696" marB="45696"/>
                </a:tc>
                <a:extLst>
                  <a:ext uri="{0D108BD9-81ED-4DB2-BD59-A6C34878D82A}">
                    <a16:rowId xmlns:a16="http://schemas.microsoft.com/office/drawing/2014/main" val="10000"/>
                  </a:ext>
                </a:extLst>
              </a:tr>
              <a:tr h="3748917">
                <a:tc>
                  <a:txBody>
                    <a:bodyPr/>
                    <a:lstStyle/>
                    <a:p>
                      <a:pPr marL="180975" indent="0" algn="just"/>
                      <a:r>
                        <a:rPr lang="en-ZA" sz="1200" b="1" i="1" kern="1200" dirty="0">
                          <a:solidFill>
                            <a:schemeClr val="dk1"/>
                          </a:solidFill>
                          <a:effectLst/>
                          <a:latin typeface="Century Gothic" panose="020B0502020202020204" pitchFamily="34" charset="0"/>
                          <a:ea typeface="+mn-ea"/>
                          <a:cs typeface="+mn-cs"/>
                        </a:rPr>
                        <a:t>(b)</a:t>
                      </a:r>
                      <a:r>
                        <a:rPr lang="en-ZA" sz="1200" b="1" i="0" kern="1200" dirty="0">
                          <a:solidFill>
                            <a:schemeClr val="dk1"/>
                          </a:solidFill>
                          <a:effectLst/>
                          <a:latin typeface="Century Gothic" panose="020B0502020202020204" pitchFamily="34" charset="0"/>
                          <a:ea typeface="+mn-ea"/>
                          <a:cs typeface="+mn-cs"/>
                        </a:rPr>
                        <a:t> the dissolution takes effect 14 days from the date of receipt of the notice by the Council unless set aside by that Cabinet member or the Council before the expiry of those 14 days.</a:t>
                      </a:r>
                    </a:p>
                    <a:p>
                      <a:pPr algn="just"/>
                      <a:endParaRPr lang="en-ZA" sz="1200" b="1" i="0" kern="1200" dirty="0">
                        <a:solidFill>
                          <a:schemeClr val="dk1"/>
                        </a:solidFill>
                        <a:effectLst/>
                        <a:latin typeface="Century Gothic" panose="020B0502020202020204" pitchFamily="34" charset="0"/>
                        <a:ea typeface="+mn-ea"/>
                        <a:cs typeface="+mn-cs"/>
                      </a:endParaRPr>
                    </a:p>
                    <a:p>
                      <a:pPr algn="just"/>
                      <a:r>
                        <a:rPr lang="en-ZA" sz="1200" b="1" i="0" kern="1200" dirty="0">
                          <a:solidFill>
                            <a:schemeClr val="dk1"/>
                          </a:solidFill>
                          <a:effectLst/>
                          <a:latin typeface="Century Gothic" panose="020B0502020202020204" pitchFamily="34" charset="0"/>
                          <a:ea typeface="+mn-ea"/>
                          <a:cs typeface="+mn-cs"/>
                        </a:rPr>
                        <a:t>(4) If a municipality cannot or does not fulfil an obligation in terms of the Constitution or legislation to approve a budget or any revenue-raising measures necessary to give effect to the budget, the relevant provincial executive must intervene by taking any appropriate steps to ensure that the budget or those revenue-raising measures are approved, including dissolving the Municipal Council and-</a:t>
                      </a:r>
                    </a:p>
                    <a:p>
                      <a:pPr marL="180975" indent="0" algn="just"/>
                      <a:r>
                        <a:rPr lang="en-ZA" sz="1200" b="1" i="1" kern="1200" dirty="0">
                          <a:solidFill>
                            <a:schemeClr val="dk1"/>
                          </a:solidFill>
                          <a:effectLst/>
                          <a:latin typeface="Century Gothic" panose="020B0502020202020204" pitchFamily="34" charset="0"/>
                          <a:ea typeface="+mn-ea"/>
                          <a:cs typeface="+mn-cs"/>
                        </a:rPr>
                        <a:t>(a)</a:t>
                      </a:r>
                      <a:r>
                        <a:rPr lang="en-ZA" sz="1200" b="1" i="0" kern="1200" dirty="0">
                          <a:solidFill>
                            <a:schemeClr val="dk1"/>
                          </a:solidFill>
                          <a:effectLst/>
                          <a:latin typeface="Century Gothic" panose="020B0502020202020204" pitchFamily="34" charset="0"/>
                          <a:ea typeface="+mn-ea"/>
                          <a:cs typeface="+mn-cs"/>
                        </a:rPr>
                        <a:t> appointing an administrator until a newly elected Municipal Council has been declared elected; and</a:t>
                      </a:r>
                    </a:p>
                    <a:p>
                      <a:pPr marL="180975" indent="0" algn="just"/>
                      <a:r>
                        <a:rPr lang="en-ZA" sz="1200" b="1" i="1" kern="1200" dirty="0">
                          <a:solidFill>
                            <a:schemeClr val="dk1"/>
                          </a:solidFill>
                          <a:effectLst/>
                          <a:latin typeface="Century Gothic" panose="020B0502020202020204" pitchFamily="34" charset="0"/>
                          <a:ea typeface="+mn-ea"/>
                          <a:cs typeface="+mn-cs"/>
                        </a:rPr>
                        <a:t>(b)</a:t>
                      </a:r>
                      <a:r>
                        <a:rPr lang="en-ZA" sz="1200" b="1" i="0" kern="1200" dirty="0">
                          <a:solidFill>
                            <a:schemeClr val="dk1"/>
                          </a:solidFill>
                          <a:effectLst/>
                          <a:latin typeface="Century Gothic" panose="020B0502020202020204" pitchFamily="34" charset="0"/>
                          <a:ea typeface="+mn-ea"/>
                          <a:cs typeface="+mn-cs"/>
                        </a:rPr>
                        <a:t> approving a temporary budget or revenue-raising measures to provide for the continued functioning of the municipality.</a:t>
                      </a:r>
                    </a:p>
                  </a:txBody>
                  <a:tcPr marT="45696" marB="45696"/>
                </a:tc>
                <a:tc>
                  <a:txBody>
                    <a:bodyPr/>
                    <a:lstStyle/>
                    <a:p>
                      <a:pPr marL="180975" indent="0" algn="just"/>
                      <a:r>
                        <a:rPr lang="en-ZA" sz="1200" b="0" i="1" u="sng" strike="noStrike" kern="1200" baseline="0" dirty="0">
                          <a:solidFill>
                            <a:schemeClr val="dk1"/>
                          </a:solidFill>
                          <a:latin typeface="Century Gothic" panose="020B0502020202020204" pitchFamily="34" charset="0"/>
                          <a:ea typeface="+mn-ea"/>
                          <a:cs typeface="+mn-cs"/>
                        </a:rPr>
                        <a:t>(b) </a:t>
                      </a:r>
                      <a:r>
                        <a:rPr lang="en-ZA" sz="1200" b="0" i="0" u="sng" strike="noStrike" kern="1200" baseline="0" dirty="0">
                          <a:solidFill>
                            <a:schemeClr val="dk1"/>
                          </a:solidFill>
                          <a:latin typeface="Century Gothic" panose="020B0502020202020204" pitchFamily="34" charset="0"/>
                          <a:ea typeface="+mn-ea"/>
                          <a:cs typeface="+mn-cs"/>
                        </a:rPr>
                        <a:t>the dissolution takes effect 14 days from the date of receipt of the notice by the National Council of Provinces unless set aside by that national Cabinet member or the National Council of Provinces before the expiry of those 14 days.</a:t>
                      </a:r>
                    </a:p>
                    <a:p>
                      <a:pPr algn="just"/>
                      <a:endParaRPr lang="en-ZA" sz="1200" b="0" i="0" u="sng" strike="noStrike" kern="1200" baseline="0" dirty="0">
                        <a:solidFill>
                          <a:schemeClr val="dk1"/>
                        </a:solidFill>
                        <a:latin typeface="Century Gothic" panose="020B0502020202020204" pitchFamily="34" charset="0"/>
                        <a:ea typeface="+mn-ea"/>
                        <a:cs typeface="+mn-cs"/>
                      </a:endParaRPr>
                    </a:p>
                    <a:p>
                      <a:pPr algn="just"/>
                      <a:r>
                        <a:rPr lang="en-ZA" sz="1200" b="0" i="0" u="sng" strike="noStrike" kern="1200" baseline="0" dirty="0">
                          <a:solidFill>
                            <a:schemeClr val="dk1"/>
                          </a:solidFill>
                          <a:latin typeface="Century Gothic" panose="020B0502020202020204" pitchFamily="34" charset="0"/>
                          <a:ea typeface="+mn-ea"/>
                          <a:cs typeface="+mn-cs"/>
                        </a:rPr>
                        <a:t>(4) If a municipality cannot or does not fulfil an obligation in terms of the national Constitution or legislation to approve a budget or any revenue-raising measures necessary to give effect to the budget, the Provincial Cabinet must intervene by taking any appropriate steps to ensure that the budget or those revenue-raising measures are approved, including dissolving the Municipal Council and—</a:t>
                      </a:r>
                    </a:p>
                    <a:p>
                      <a:pPr marL="180975" indent="0" algn="just"/>
                      <a:r>
                        <a:rPr lang="en-ZA" sz="1200" b="0" i="1" u="sng" strike="noStrike" kern="1200" baseline="0" dirty="0">
                          <a:solidFill>
                            <a:schemeClr val="dk1"/>
                          </a:solidFill>
                          <a:latin typeface="Century Gothic" panose="020B0502020202020204" pitchFamily="34" charset="0"/>
                          <a:ea typeface="+mn-ea"/>
                          <a:cs typeface="+mn-cs"/>
                        </a:rPr>
                        <a:t>(a) </a:t>
                      </a:r>
                      <a:r>
                        <a:rPr lang="en-ZA" sz="1200" b="0" i="0" u="sng" strike="noStrike" kern="1200" baseline="0" dirty="0">
                          <a:solidFill>
                            <a:schemeClr val="dk1"/>
                          </a:solidFill>
                          <a:latin typeface="Century Gothic" panose="020B0502020202020204" pitchFamily="34" charset="0"/>
                          <a:ea typeface="+mn-ea"/>
                          <a:cs typeface="+mn-cs"/>
                        </a:rPr>
                        <a:t>appointing an administrator until a newly elected Municipal Council has been declared elected; and</a:t>
                      </a:r>
                    </a:p>
                    <a:p>
                      <a:pPr marL="180975" indent="0" algn="just"/>
                      <a:r>
                        <a:rPr lang="en-ZA" sz="1200" b="0" i="1" u="sng" strike="noStrike" kern="1200" baseline="0" dirty="0">
                          <a:solidFill>
                            <a:schemeClr val="dk1"/>
                          </a:solidFill>
                          <a:latin typeface="Century Gothic" panose="020B0502020202020204" pitchFamily="34" charset="0"/>
                          <a:ea typeface="+mn-ea"/>
                          <a:cs typeface="+mn-cs"/>
                        </a:rPr>
                        <a:t>(b) </a:t>
                      </a:r>
                      <a:r>
                        <a:rPr lang="en-ZA" sz="1200" b="0" i="0" u="sng" strike="noStrike" kern="1200" baseline="0" dirty="0">
                          <a:solidFill>
                            <a:schemeClr val="dk1"/>
                          </a:solidFill>
                          <a:latin typeface="Century Gothic" panose="020B0502020202020204" pitchFamily="34" charset="0"/>
                          <a:ea typeface="+mn-ea"/>
                          <a:cs typeface="+mn-cs"/>
                        </a:rPr>
                        <a:t>approving a temporary budget or revenue-raising measures to provide for the continued functioning of the municipality.</a:t>
                      </a:r>
                    </a:p>
                  </a:txBody>
                  <a:tcPr marT="45696" marB="45696"/>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76022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8BB38C7-1A13-CB63-09FB-040381BC9741}"/>
              </a:ext>
            </a:extLst>
          </p:cNvPr>
          <p:cNvSpPr>
            <a:spLocks noGrp="1"/>
          </p:cNvSpPr>
          <p:nvPr>
            <p:ph type="body" sz="quarter" idx="10"/>
          </p:nvPr>
        </p:nvSpPr>
        <p:spPr/>
        <p:txBody>
          <a:bodyPr/>
          <a:lstStyle/>
          <a:p>
            <a:pPr marL="361950" lvl="1" indent="0" algn="just" eaLnBrk="1" hangingPunct="1">
              <a:lnSpc>
                <a:spcPct val="120000"/>
              </a:lnSpc>
              <a:buFont typeface="Arial" pitchFamily="34" charset="0"/>
              <a:buNone/>
            </a:pPr>
            <a:r>
              <a:rPr lang="en-US" altLang="en-US" sz="1600" dirty="0"/>
              <a:t>Intervention in local government </a:t>
            </a:r>
          </a:p>
        </p:txBody>
      </p:sp>
      <p:sp>
        <p:nvSpPr>
          <p:cNvPr id="5" name="Title 1">
            <a:extLst>
              <a:ext uri="{FF2B5EF4-FFF2-40B4-BE49-F238E27FC236}">
                <a16:creationId xmlns:a16="http://schemas.microsoft.com/office/drawing/2014/main" id="{A074FA1F-7B47-D000-FB06-1377AD11A9D1}"/>
              </a:ext>
            </a:extLst>
          </p:cNvPr>
          <p:cNvSpPr>
            <a:spLocks noGrp="1"/>
          </p:cNvSpPr>
          <p:nvPr>
            <p:ph type="title"/>
          </p:nvPr>
        </p:nvSpPr>
        <p:spPr bwMode="auto">
          <a:xfrm>
            <a:off x="393700" y="180975"/>
            <a:ext cx="11463338" cy="558800"/>
          </a:xfrm>
        </p:spPr>
        <p:txBody>
          <a:bodyPr vert="horz" wrap="square" lIns="91440" tIns="45720" rIns="91440" bIns="45720" numCol="1" anchorCtr="0" compatLnSpc="1">
            <a:prstTxWarp prst="textNoShape">
              <a:avLst/>
            </a:prstTxWarp>
            <a:normAutofit fontScale="90000"/>
          </a:bodyPr>
          <a:lstStyle/>
          <a:p>
            <a:pPr algn="ctr" eaLnBrk="1" hangingPunct="1">
              <a:defRPr/>
            </a:pPr>
            <a:r>
              <a:rPr lang="en-ZA" altLang="en-US" sz="3200" b="0" dirty="0">
                <a:solidFill>
                  <a:schemeClr val="tx1"/>
                </a:solidFill>
              </a:rPr>
              <a:t>AMENDMENTS TO ALIGN WITH NATIONAL </a:t>
            </a:r>
            <a:br>
              <a:rPr lang="en-ZA" altLang="en-US" sz="3200" b="0" dirty="0">
                <a:solidFill>
                  <a:schemeClr val="tx1"/>
                </a:solidFill>
              </a:rPr>
            </a:br>
            <a:r>
              <a:rPr lang="en-ZA" altLang="en-US" sz="3200" b="0" dirty="0">
                <a:solidFill>
                  <a:schemeClr val="tx1"/>
                </a:solidFill>
              </a:rPr>
              <a:t>CONSTITUTION</a:t>
            </a:r>
          </a:p>
        </p:txBody>
      </p:sp>
      <p:sp>
        <p:nvSpPr>
          <p:cNvPr id="6" name="TextBox 5">
            <a:extLst>
              <a:ext uri="{FF2B5EF4-FFF2-40B4-BE49-F238E27FC236}">
                <a16:creationId xmlns:a16="http://schemas.microsoft.com/office/drawing/2014/main" id="{E1EC1145-038F-7E13-66AB-B60847315946}"/>
              </a:ext>
            </a:extLst>
          </p:cNvPr>
          <p:cNvSpPr txBox="1">
            <a:spLocks noChangeArrowheads="1"/>
          </p:cNvSpPr>
          <p:nvPr/>
        </p:nvSpPr>
        <p:spPr bwMode="auto">
          <a:xfrm>
            <a:off x="10743804" y="430102"/>
            <a:ext cx="1112837"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ZA" altLang="en-US" sz="2900" dirty="0">
                <a:latin typeface="Century Gothic" panose="020B0502020202020204" pitchFamily="34" charset="0"/>
              </a:rPr>
              <a:t>…(9)</a:t>
            </a:r>
          </a:p>
        </p:txBody>
      </p:sp>
      <p:graphicFrame>
        <p:nvGraphicFramePr>
          <p:cNvPr id="7" name="Table 6">
            <a:extLst>
              <a:ext uri="{FF2B5EF4-FFF2-40B4-BE49-F238E27FC236}">
                <a16:creationId xmlns:a16="http://schemas.microsoft.com/office/drawing/2014/main" id="{C81290A2-DD2F-5C7E-C531-B8A258FDC723}"/>
              </a:ext>
            </a:extLst>
          </p:cNvPr>
          <p:cNvGraphicFramePr>
            <a:graphicFrameLocks noGrp="1"/>
          </p:cNvGraphicFramePr>
          <p:nvPr>
            <p:extLst>
              <p:ext uri="{D42A27DB-BD31-4B8C-83A1-F6EECF244321}">
                <p14:modId xmlns:p14="http://schemas.microsoft.com/office/powerpoint/2010/main" val="1813028467"/>
              </p:ext>
            </p:extLst>
          </p:nvPr>
        </p:nvGraphicFramePr>
        <p:xfrm>
          <a:off x="295275" y="1590675"/>
          <a:ext cx="11561366" cy="3571240"/>
        </p:xfrm>
        <a:graphic>
          <a:graphicData uri="http://schemas.openxmlformats.org/drawingml/2006/table">
            <a:tbl>
              <a:tblPr firstRow="1" bandRow="1">
                <a:tableStyleId>{5C22544A-7EE6-4342-B048-85BDC9FD1C3A}</a:tableStyleId>
              </a:tblPr>
              <a:tblGrid>
                <a:gridCol w="5780683">
                  <a:extLst>
                    <a:ext uri="{9D8B030D-6E8A-4147-A177-3AD203B41FA5}">
                      <a16:colId xmlns:a16="http://schemas.microsoft.com/office/drawing/2014/main" val="20000"/>
                    </a:ext>
                  </a:extLst>
                </a:gridCol>
                <a:gridCol w="5780683">
                  <a:extLst>
                    <a:ext uri="{9D8B030D-6E8A-4147-A177-3AD203B41FA5}">
                      <a16:colId xmlns:a16="http://schemas.microsoft.com/office/drawing/2014/main" val="20001"/>
                    </a:ext>
                  </a:extLst>
                </a:gridCol>
              </a:tblGrid>
              <a:tr h="370840">
                <a:tc>
                  <a:txBody>
                    <a:bodyPr/>
                    <a:lstStyle/>
                    <a:p>
                      <a:r>
                        <a:rPr lang="en-ZA" sz="1400" dirty="0">
                          <a:latin typeface="Century Gothic" panose="020B0502020202020204" pitchFamily="34" charset="0"/>
                        </a:rPr>
                        <a:t>National Constitution: section</a:t>
                      </a:r>
                      <a:r>
                        <a:rPr lang="en-ZA" sz="1400" baseline="0" dirty="0">
                          <a:latin typeface="Century Gothic" panose="020B0502020202020204" pitchFamily="34" charset="0"/>
                        </a:rPr>
                        <a:t> 139</a:t>
                      </a:r>
                      <a:endParaRPr lang="en-ZA" sz="1400" dirty="0">
                        <a:latin typeface="Century Gothic" panose="020B0502020202020204" pitchFamily="34" charset="0"/>
                      </a:endParaRPr>
                    </a:p>
                  </a:txBody>
                  <a:tcPr/>
                </a:tc>
                <a:tc>
                  <a:txBody>
                    <a:bodyPr/>
                    <a:lstStyle/>
                    <a:p>
                      <a:r>
                        <a:rPr lang="en-ZA" sz="1400" dirty="0">
                          <a:latin typeface="Century Gothic" panose="020B0502020202020204" pitchFamily="34" charset="0"/>
                        </a:rPr>
                        <a:t>Provincial Constitution:  section 49</a:t>
                      </a:r>
                    </a:p>
                  </a:txBody>
                  <a:tcPr/>
                </a:tc>
                <a:extLst>
                  <a:ext uri="{0D108BD9-81ED-4DB2-BD59-A6C34878D82A}">
                    <a16:rowId xmlns:a16="http://schemas.microsoft.com/office/drawing/2014/main" val="10000"/>
                  </a:ext>
                </a:extLst>
              </a:tr>
              <a:tr h="370840">
                <a:tc>
                  <a:txBody>
                    <a:bodyPr/>
                    <a:lstStyle/>
                    <a:p>
                      <a:pPr algn="just"/>
                      <a:r>
                        <a:rPr lang="en-ZA" sz="1200" b="1" i="0" kern="1200" dirty="0">
                          <a:solidFill>
                            <a:schemeClr val="dk1"/>
                          </a:solidFill>
                          <a:effectLst/>
                          <a:latin typeface="Century Gothic" panose="020B0502020202020204" pitchFamily="34" charset="0"/>
                          <a:ea typeface="+mn-ea"/>
                          <a:cs typeface="+mn-cs"/>
                        </a:rPr>
                        <a:t>(5) If a municipality, as a result of a crisis in its financial affairs, is in serious or persistent material breach of its obligations to provide basic services or to meet its financial commitments, or admits that it is unable to meet its obligations or financial commitments, the relevant provincial executive must-</a:t>
                      </a:r>
                    </a:p>
                    <a:p>
                      <a:pPr marL="180975" indent="0" algn="just"/>
                      <a:r>
                        <a:rPr lang="en-ZA" sz="1200" b="1" i="1" kern="1200" dirty="0">
                          <a:solidFill>
                            <a:schemeClr val="dk1"/>
                          </a:solidFill>
                          <a:effectLst/>
                          <a:latin typeface="Century Gothic" panose="020B0502020202020204" pitchFamily="34" charset="0"/>
                          <a:ea typeface="+mn-ea"/>
                          <a:cs typeface="+mn-cs"/>
                        </a:rPr>
                        <a:t>(a)</a:t>
                      </a:r>
                      <a:r>
                        <a:rPr lang="en-ZA" sz="1200" b="1" i="0" kern="1200" dirty="0">
                          <a:solidFill>
                            <a:schemeClr val="dk1"/>
                          </a:solidFill>
                          <a:effectLst/>
                          <a:latin typeface="Century Gothic" panose="020B0502020202020204" pitchFamily="34" charset="0"/>
                          <a:ea typeface="+mn-ea"/>
                          <a:cs typeface="+mn-cs"/>
                        </a:rPr>
                        <a:t> impose a recovery plan aimed at securing the municipality's ability to meet its obligations to provide basic services or its financial commitments, which-</a:t>
                      </a:r>
                    </a:p>
                    <a:p>
                      <a:pPr marL="361950" indent="0" algn="just"/>
                      <a:r>
                        <a:rPr lang="en-ZA" sz="1200" b="1" i="0" kern="1200" dirty="0">
                          <a:solidFill>
                            <a:schemeClr val="dk1"/>
                          </a:solidFill>
                          <a:effectLst/>
                          <a:latin typeface="Century Gothic" panose="020B0502020202020204" pitchFamily="34" charset="0"/>
                          <a:ea typeface="+mn-ea"/>
                          <a:cs typeface="+mn-cs"/>
                        </a:rPr>
                        <a:t>(</a:t>
                      </a:r>
                      <a:r>
                        <a:rPr lang="en-ZA" sz="1200" b="1" i="0" kern="1200" dirty="0" err="1">
                          <a:solidFill>
                            <a:schemeClr val="dk1"/>
                          </a:solidFill>
                          <a:effectLst/>
                          <a:latin typeface="Century Gothic" panose="020B0502020202020204" pitchFamily="34" charset="0"/>
                          <a:ea typeface="+mn-ea"/>
                          <a:cs typeface="+mn-cs"/>
                        </a:rPr>
                        <a:t>i</a:t>
                      </a:r>
                      <a:r>
                        <a:rPr lang="en-ZA" sz="1200" b="1" i="0" kern="1200" dirty="0">
                          <a:solidFill>
                            <a:schemeClr val="dk1"/>
                          </a:solidFill>
                          <a:effectLst/>
                          <a:latin typeface="Century Gothic" panose="020B0502020202020204" pitchFamily="34" charset="0"/>
                          <a:ea typeface="+mn-ea"/>
                          <a:cs typeface="+mn-cs"/>
                        </a:rPr>
                        <a:t>) is to be prepared in accordance with national legislation; and</a:t>
                      </a:r>
                    </a:p>
                    <a:p>
                      <a:pPr marL="361950" indent="0" algn="just"/>
                      <a:r>
                        <a:rPr lang="en-ZA" sz="1200" b="1" i="0" kern="1200" dirty="0">
                          <a:solidFill>
                            <a:schemeClr val="dk1"/>
                          </a:solidFill>
                          <a:effectLst/>
                          <a:latin typeface="Century Gothic" panose="020B0502020202020204" pitchFamily="34" charset="0"/>
                          <a:ea typeface="+mn-ea"/>
                          <a:cs typeface="+mn-cs"/>
                        </a:rPr>
                        <a:t>(ii) binds the municipality in the exercise of its legislative and executive authority, but only to the extent necessary to solve the crisis in its financial affairs; and</a:t>
                      </a:r>
                    </a:p>
                    <a:p>
                      <a:pPr marL="180975" indent="0" algn="just"/>
                      <a:r>
                        <a:rPr lang="en-ZA" sz="1200" b="1" i="1" kern="1200" dirty="0">
                          <a:solidFill>
                            <a:schemeClr val="dk1"/>
                          </a:solidFill>
                          <a:effectLst/>
                          <a:latin typeface="Century Gothic" panose="020B0502020202020204" pitchFamily="34" charset="0"/>
                          <a:ea typeface="+mn-ea"/>
                          <a:cs typeface="+mn-cs"/>
                        </a:rPr>
                        <a:t>(b)</a:t>
                      </a:r>
                      <a:r>
                        <a:rPr lang="en-ZA" sz="1200" b="1" i="0" kern="1200" dirty="0">
                          <a:solidFill>
                            <a:schemeClr val="dk1"/>
                          </a:solidFill>
                          <a:effectLst/>
                          <a:latin typeface="Century Gothic" panose="020B0502020202020204" pitchFamily="34" charset="0"/>
                          <a:ea typeface="+mn-ea"/>
                          <a:cs typeface="+mn-cs"/>
                        </a:rPr>
                        <a:t> dissolve the Municipal Council, if the municipality cannot or does not approve legislative measures, including a budget or any revenue-raising measures, necessary to give effect to the recovery plan, and-</a:t>
                      </a:r>
                    </a:p>
                    <a:p>
                      <a:pPr marL="361950" indent="0" algn="just"/>
                      <a:r>
                        <a:rPr lang="en-ZA" sz="1200" b="1" i="0" kern="1200" dirty="0">
                          <a:solidFill>
                            <a:schemeClr val="dk1"/>
                          </a:solidFill>
                          <a:effectLst/>
                          <a:latin typeface="Century Gothic" panose="020B0502020202020204" pitchFamily="34" charset="0"/>
                          <a:ea typeface="+mn-ea"/>
                          <a:cs typeface="+mn-cs"/>
                        </a:rPr>
                        <a:t>(</a:t>
                      </a:r>
                      <a:r>
                        <a:rPr lang="en-ZA" sz="1200" b="1" i="0" kern="1200" dirty="0" err="1">
                          <a:solidFill>
                            <a:schemeClr val="dk1"/>
                          </a:solidFill>
                          <a:effectLst/>
                          <a:latin typeface="Century Gothic" panose="020B0502020202020204" pitchFamily="34" charset="0"/>
                          <a:ea typeface="+mn-ea"/>
                          <a:cs typeface="+mn-cs"/>
                        </a:rPr>
                        <a:t>i</a:t>
                      </a:r>
                      <a:r>
                        <a:rPr lang="en-ZA" sz="1200" b="1" i="0" kern="1200" dirty="0">
                          <a:solidFill>
                            <a:schemeClr val="dk1"/>
                          </a:solidFill>
                          <a:effectLst/>
                          <a:latin typeface="Century Gothic" panose="020B0502020202020204" pitchFamily="34" charset="0"/>
                          <a:ea typeface="+mn-ea"/>
                          <a:cs typeface="+mn-cs"/>
                        </a:rPr>
                        <a:t>) appoint an administrator until a newly elected Municipal Council has been declared elected; and</a:t>
                      </a:r>
                    </a:p>
                  </a:txBody>
                  <a:tcPr/>
                </a:tc>
                <a:tc>
                  <a:txBody>
                    <a:bodyPr/>
                    <a:lstStyle/>
                    <a:p>
                      <a:pPr algn="just"/>
                      <a:r>
                        <a:rPr lang="en-ZA" sz="1200" b="0" i="0" u="sng" strike="noStrike" kern="1200" baseline="0" dirty="0">
                          <a:solidFill>
                            <a:schemeClr val="dk1"/>
                          </a:solidFill>
                          <a:latin typeface="Century Gothic" panose="020B0502020202020204" pitchFamily="34" charset="0"/>
                          <a:ea typeface="+mn-ea"/>
                          <a:cs typeface="+mn-cs"/>
                        </a:rPr>
                        <a:t>(5) If a municipality, as a result of a crisis in its financial affairs, is in serious or persistent material breach of its obligations to provide basic services or to meet its financial commitments, or admits that it is unable to meet its obligations or financial commitments, the Provincial Cabinet must—</a:t>
                      </a:r>
                    </a:p>
                    <a:p>
                      <a:pPr marL="180975" indent="0" algn="just"/>
                      <a:r>
                        <a:rPr lang="en-ZA" sz="1200" b="0" i="1" u="sng" strike="noStrike" kern="1200" baseline="0" dirty="0">
                          <a:solidFill>
                            <a:schemeClr val="dk1"/>
                          </a:solidFill>
                          <a:latin typeface="Century Gothic" panose="020B0502020202020204" pitchFamily="34" charset="0"/>
                          <a:ea typeface="+mn-ea"/>
                          <a:cs typeface="+mn-cs"/>
                        </a:rPr>
                        <a:t>(a) </a:t>
                      </a:r>
                      <a:r>
                        <a:rPr lang="en-ZA" sz="1200" b="0" i="0" u="sng" strike="noStrike" kern="1200" baseline="0" dirty="0">
                          <a:solidFill>
                            <a:schemeClr val="dk1"/>
                          </a:solidFill>
                          <a:latin typeface="Century Gothic" panose="020B0502020202020204" pitchFamily="34" charset="0"/>
                          <a:ea typeface="+mn-ea"/>
                          <a:cs typeface="+mn-cs"/>
                        </a:rPr>
                        <a:t>impose a recovery plan aimed at securing the municipality’s ability to meet its obligations to provide basic services or its financial commitments, which—</a:t>
                      </a:r>
                    </a:p>
                    <a:p>
                      <a:pPr marL="361950" indent="0" algn="just"/>
                      <a:r>
                        <a:rPr lang="en-ZA" sz="1200" b="0" i="0" u="sng" strike="noStrike" kern="1200" baseline="0" dirty="0">
                          <a:solidFill>
                            <a:schemeClr val="dk1"/>
                          </a:solidFill>
                          <a:latin typeface="Century Gothic" panose="020B0502020202020204" pitchFamily="34" charset="0"/>
                          <a:ea typeface="+mn-ea"/>
                          <a:cs typeface="+mn-cs"/>
                        </a:rPr>
                        <a:t>(</a:t>
                      </a:r>
                      <a:r>
                        <a:rPr lang="en-ZA" sz="1200" b="0" i="0" u="sng" strike="noStrike" kern="1200" baseline="0" dirty="0" err="1">
                          <a:solidFill>
                            <a:schemeClr val="dk1"/>
                          </a:solidFill>
                          <a:latin typeface="Century Gothic" panose="020B0502020202020204" pitchFamily="34" charset="0"/>
                          <a:ea typeface="+mn-ea"/>
                          <a:cs typeface="+mn-cs"/>
                        </a:rPr>
                        <a:t>i</a:t>
                      </a:r>
                      <a:r>
                        <a:rPr lang="en-ZA" sz="1200" b="0" i="0" u="sng" strike="noStrike" kern="1200" baseline="0" dirty="0">
                          <a:solidFill>
                            <a:schemeClr val="dk1"/>
                          </a:solidFill>
                          <a:latin typeface="Century Gothic" panose="020B0502020202020204" pitchFamily="34" charset="0"/>
                          <a:ea typeface="+mn-ea"/>
                          <a:cs typeface="+mn-cs"/>
                        </a:rPr>
                        <a:t>) is to be prepared in accordance with national legislation; and</a:t>
                      </a:r>
                    </a:p>
                    <a:p>
                      <a:pPr marL="361950" indent="0" algn="just"/>
                      <a:r>
                        <a:rPr lang="en-ZA" sz="1200" b="0" i="0" u="sng" strike="noStrike" kern="1200" baseline="0" dirty="0">
                          <a:solidFill>
                            <a:schemeClr val="dk1"/>
                          </a:solidFill>
                          <a:latin typeface="Century Gothic" panose="020B0502020202020204" pitchFamily="34" charset="0"/>
                          <a:ea typeface="+mn-ea"/>
                          <a:cs typeface="+mn-cs"/>
                        </a:rPr>
                        <a:t>(ii) binds the municipality in the exercise of its legislative and executive authority, but only to the extent necessary to solve the crisis in its financial affairs; and</a:t>
                      </a:r>
                    </a:p>
                    <a:p>
                      <a:pPr marL="180975" indent="0" algn="just"/>
                      <a:r>
                        <a:rPr lang="en-ZA" sz="1200" b="0" i="1" u="sng" strike="noStrike" kern="1200" baseline="0" dirty="0">
                          <a:solidFill>
                            <a:schemeClr val="dk1"/>
                          </a:solidFill>
                          <a:latin typeface="Century Gothic" panose="020B0502020202020204" pitchFamily="34" charset="0"/>
                          <a:ea typeface="+mn-ea"/>
                          <a:cs typeface="+mn-cs"/>
                        </a:rPr>
                        <a:t>(b) </a:t>
                      </a:r>
                      <a:r>
                        <a:rPr lang="en-ZA" sz="1200" b="0" i="0" u="sng" strike="noStrike" kern="1200" baseline="0" dirty="0">
                          <a:solidFill>
                            <a:schemeClr val="dk1"/>
                          </a:solidFill>
                          <a:latin typeface="Century Gothic" panose="020B0502020202020204" pitchFamily="34" charset="0"/>
                          <a:ea typeface="+mn-ea"/>
                          <a:cs typeface="+mn-cs"/>
                        </a:rPr>
                        <a:t>dissolve the Municipal Council, if the municipality cannot or does not approve legislative measures, including a budget or any revenue-raising measures, necessary to give effect to the recovery plan, and—</a:t>
                      </a:r>
                    </a:p>
                    <a:p>
                      <a:pPr marL="361950" indent="0" algn="just"/>
                      <a:r>
                        <a:rPr lang="en-ZA" sz="1200" b="0" i="0" u="sng" strike="noStrike" kern="1200" baseline="0" dirty="0">
                          <a:solidFill>
                            <a:schemeClr val="dk1"/>
                          </a:solidFill>
                          <a:latin typeface="Century Gothic" panose="020B0502020202020204" pitchFamily="34" charset="0"/>
                          <a:ea typeface="+mn-ea"/>
                          <a:cs typeface="+mn-cs"/>
                        </a:rPr>
                        <a:t>(</a:t>
                      </a:r>
                      <a:r>
                        <a:rPr lang="en-ZA" sz="1200" b="0" i="0" u="sng" strike="noStrike" kern="1200" baseline="0" dirty="0" err="1">
                          <a:solidFill>
                            <a:schemeClr val="dk1"/>
                          </a:solidFill>
                          <a:latin typeface="Century Gothic" panose="020B0502020202020204" pitchFamily="34" charset="0"/>
                          <a:ea typeface="+mn-ea"/>
                          <a:cs typeface="+mn-cs"/>
                        </a:rPr>
                        <a:t>i</a:t>
                      </a:r>
                      <a:r>
                        <a:rPr lang="en-ZA" sz="1200" b="0" i="0" u="sng" strike="noStrike" kern="1200" baseline="0" dirty="0">
                          <a:solidFill>
                            <a:schemeClr val="dk1"/>
                          </a:solidFill>
                          <a:latin typeface="Century Gothic" panose="020B0502020202020204" pitchFamily="34" charset="0"/>
                          <a:ea typeface="+mn-ea"/>
                          <a:cs typeface="+mn-cs"/>
                        </a:rPr>
                        <a:t>) appoint an administrator until a newly elected Municipal Council has been declared elected; and</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30583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7DB2F6A-34E7-CC9D-9511-E9A04755F2A7}"/>
              </a:ext>
            </a:extLst>
          </p:cNvPr>
          <p:cNvSpPr>
            <a:spLocks noGrp="1"/>
          </p:cNvSpPr>
          <p:nvPr>
            <p:ph type="body" sz="quarter" idx="10"/>
          </p:nvPr>
        </p:nvSpPr>
        <p:spPr/>
        <p:txBody>
          <a:bodyPr/>
          <a:lstStyle/>
          <a:p>
            <a:pPr marL="361950" marR="0" lvl="1" indent="0" algn="just" defTabSz="457200" rtl="0" eaLnBrk="1" fontAlgn="base" latinLnBrk="0" hangingPunct="1">
              <a:lnSpc>
                <a:spcPct val="120000"/>
              </a:lnSpc>
              <a:spcBef>
                <a:spcPct val="20000"/>
              </a:spcBef>
              <a:spcAft>
                <a:spcPct val="0"/>
              </a:spcAft>
              <a:buClrTx/>
              <a:buSzTx/>
              <a:buFont typeface="Arial" pitchFamily="34" charset="0"/>
              <a:buNone/>
              <a:tabLst/>
              <a:defRPr/>
            </a:pPr>
            <a:r>
              <a:rPr kumimoji="0" lang="en-US" altLang="en-US" sz="1600" b="0" i="0" u="none" strike="noStrike" kern="1200" cap="none" spc="0" normalizeH="0" baseline="0" noProof="0" dirty="0">
                <a:ln>
                  <a:noFill/>
                </a:ln>
                <a:solidFill>
                  <a:prstClr val="black"/>
                </a:solidFill>
                <a:effectLst/>
                <a:uLnTx/>
                <a:uFillTx/>
                <a:latin typeface="Century Gothic" pitchFamily="34" charset="0"/>
                <a:ea typeface="+mn-ea"/>
                <a:cs typeface="+mn-cs"/>
              </a:rPr>
              <a:t>Intervention in local government </a:t>
            </a:r>
          </a:p>
          <a:p>
            <a:endParaRPr lang="en-ZA" dirty="0"/>
          </a:p>
        </p:txBody>
      </p:sp>
      <p:sp>
        <p:nvSpPr>
          <p:cNvPr id="5" name="Title 1">
            <a:extLst>
              <a:ext uri="{FF2B5EF4-FFF2-40B4-BE49-F238E27FC236}">
                <a16:creationId xmlns:a16="http://schemas.microsoft.com/office/drawing/2014/main" id="{89DBA7C2-7767-9DD3-B04E-CA9243FB10ED}"/>
              </a:ext>
            </a:extLst>
          </p:cNvPr>
          <p:cNvSpPr>
            <a:spLocks noGrp="1"/>
          </p:cNvSpPr>
          <p:nvPr>
            <p:ph type="title"/>
          </p:nvPr>
        </p:nvSpPr>
        <p:spPr bwMode="auto">
          <a:xfrm>
            <a:off x="393700" y="180975"/>
            <a:ext cx="11463338" cy="558800"/>
          </a:xfrm>
        </p:spPr>
        <p:txBody>
          <a:bodyPr vert="horz" wrap="square" lIns="91440" tIns="45720" rIns="91440" bIns="45720" numCol="1" anchorCtr="0" compatLnSpc="1">
            <a:prstTxWarp prst="textNoShape">
              <a:avLst/>
            </a:prstTxWarp>
            <a:normAutofit fontScale="90000"/>
          </a:bodyPr>
          <a:lstStyle/>
          <a:p>
            <a:pPr algn="ctr" eaLnBrk="1" hangingPunct="1">
              <a:defRPr/>
            </a:pPr>
            <a:r>
              <a:rPr lang="en-ZA" altLang="en-US" sz="3200" b="0" dirty="0">
                <a:solidFill>
                  <a:schemeClr val="tx1"/>
                </a:solidFill>
              </a:rPr>
              <a:t>AMENDMENTS TO ALIGN WITH NATIONAL </a:t>
            </a:r>
            <a:br>
              <a:rPr lang="en-ZA" altLang="en-US" sz="3200" b="0" dirty="0">
                <a:solidFill>
                  <a:schemeClr val="tx1"/>
                </a:solidFill>
              </a:rPr>
            </a:br>
            <a:r>
              <a:rPr lang="en-ZA" altLang="en-US" sz="3200" b="0" dirty="0">
                <a:solidFill>
                  <a:schemeClr val="tx1"/>
                </a:solidFill>
              </a:rPr>
              <a:t>CONSTITUTION</a:t>
            </a:r>
          </a:p>
        </p:txBody>
      </p:sp>
      <p:sp>
        <p:nvSpPr>
          <p:cNvPr id="6" name="TextBox 5">
            <a:extLst>
              <a:ext uri="{FF2B5EF4-FFF2-40B4-BE49-F238E27FC236}">
                <a16:creationId xmlns:a16="http://schemas.microsoft.com/office/drawing/2014/main" id="{8B4A49DA-7164-3129-9F11-A4E97901E352}"/>
              </a:ext>
            </a:extLst>
          </p:cNvPr>
          <p:cNvSpPr txBox="1">
            <a:spLocks noChangeArrowheads="1"/>
          </p:cNvSpPr>
          <p:nvPr/>
        </p:nvSpPr>
        <p:spPr bwMode="auto">
          <a:xfrm>
            <a:off x="10604104" y="389275"/>
            <a:ext cx="1252537"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ZA" altLang="en-US" sz="2900" dirty="0">
                <a:latin typeface="Century Gothic" panose="020B0502020202020204" pitchFamily="34" charset="0"/>
              </a:rPr>
              <a:t>…(10)</a:t>
            </a:r>
          </a:p>
        </p:txBody>
      </p:sp>
      <p:graphicFrame>
        <p:nvGraphicFramePr>
          <p:cNvPr id="7" name="Table 6">
            <a:extLst>
              <a:ext uri="{FF2B5EF4-FFF2-40B4-BE49-F238E27FC236}">
                <a16:creationId xmlns:a16="http://schemas.microsoft.com/office/drawing/2014/main" id="{DE0242EA-7B50-675D-31D9-2327BC25C535}"/>
              </a:ext>
            </a:extLst>
          </p:cNvPr>
          <p:cNvGraphicFramePr>
            <a:graphicFrameLocks noGrp="1"/>
          </p:cNvGraphicFramePr>
          <p:nvPr>
            <p:extLst>
              <p:ext uri="{D42A27DB-BD31-4B8C-83A1-F6EECF244321}">
                <p14:modId xmlns:p14="http://schemas.microsoft.com/office/powerpoint/2010/main" val="2015091846"/>
              </p:ext>
            </p:extLst>
          </p:nvPr>
        </p:nvGraphicFramePr>
        <p:xfrm>
          <a:off x="295275" y="1590675"/>
          <a:ext cx="11561366" cy="3810000"/>
        </p:xfrm>
        <a:graphic>
          <a:graphicData uri="http://schemas.openxmlformats.org/drawingml/2006/table">
            <a:tbl>
              <a:tblPr firstRow="1" bandRow="1">
                <a:tableStyleId>{5C22544A-7EE6-4342-B048-85BDC9FD1C3A}</a:tableStyleId>
              </a:tblPr>
              <a:tblGrid>
                <a:gridCol w="5780683">
                  <a:extLst>
                    <a:ext uri="{9D8B030D-6E8A-4147-A177-3AD203B41FA5}">
                      <a16:colId xmlns:a16="http://schemas.microsoft.com/office/drawing/2014/main" val="20000"/>
                    </a:ext>
                  </a:extLst>
                </a:gridCol>
                <a:gridCol w="5780683">
                  <a:extLst>
                    <a:ext uri="{9D8B030D-6E8A-4147-A177-3AD203B41FA5}">
                      <a16:colId xmlns:a16="http://schemas.microsoft.com/office/drawing/2014/main" val="20001"/>
                    </a:ext>
                  </a:extLst>
                </a:gridCol>
              </a:tblGrid>
              <a:tr h="465100">
                <a:tc>
                  <a:txBody>
                    <a:bodyPr/>
                    <a:lstStyle/>
                    <a:p>
                      <a:r>
                        <a:rPr lang="en-ZA" sz="1400" dirty="0">
                          <a:latin typeface="Century Gothic" panose="020B0502020202020204" pitchFamily="34" charset="0"/>
                        </a:rPr>
                        <a:t>National Constitution: section</a:t>
                      </a:r>
                      <a:r>
                        <a:rPr lang="en-ZA" sz="1400" baseline="0" dirty="0">
                          <a:latin typeface="Century Gothic" panose="020B0502020202020204" pitchFamily="34" charset="0"/>
                        </a:rPr>
                        <a:t> 139</a:t>
                      </a:r>
                      <a:endParaRPr lang="en-ZA" sz="1400" dirty="0">
                        <a:latin typeface="Century Gothic" panose="020B0502020202020204" pitchFamily="34" charset="0"/>
                      </a:endParaRPr>
                    </a:p>
                  </a:txBody>
                  <a:tcPr marT="45730" marB="45730"/>
                </a:tc>
                <a:tc>
                  <a:txBody>
                    <a:bodyPr/>
                    <a:lstStyle/>
                    <a:p>
                      <a:r>
                        <a:rPr lang="en-ZA" sz="1400" dirty="0">
                          <a:latin typeface="Century Gothic" panose="020B0502020202020204" pitchFamily="34" charset="0"/>
                        </a:rPr>
                        <a:t>Provincial Constitution:  section 49</a:t>
                      </a:r>
                    </a:p>
                  </a:txBody>
                  <a:tcPr marT="45730" marB="45730"/>
                </a:tc>
                <a:extLst>
                  <a:ext uri="{0D108BD9-81ED-4DB2-BD59-A6C34878D82A}">
                    <a16:rowId xmlns:a16="http://schemas.microsoft.com/office/drawing/2014/main" val="10000"/>
                  </a:ext>
                </a:extLst>
              </a:tr>
              <a:tr h="3344900">
                <a:tc>
                  <a:txBody>
                    <a:bodyPr/>
                    <a:lstStyle/>
                    <a:p>
                      <a:pPr marL="361950" indent="0" algn="just"/>
                      <a:r>
                        <a:rPr lang="en-ZA" sz="1400" b="1" i="0" kern="1200" dirty="0">
                          <a:solidFill>
                            <a:schemeClr val="dk1"/>
                          </a:solidFill>
                          <a:effectLst/>
                          <a:latin typeface="Century Gothic" panose="020B0502020202020204" pitchFamily="34" charset="0"/>
                          <a:ea typeface="+mn-ea"/>
                          <a:cs typeface="+mn-cs"/>
                        </a:rPr>
                        <a:t>(ii) approve a temporary budget or revenue-raising measures or any other measures giving effect to the recovery plan to provide for the continued functioning of the municipality; or</a:t>
                      </a:r>
                    </a:p>
                    <a:p>
                      <a:pPr marL="180975" indent="0" algn="just"/>
                      <a:r>
                        <a:rPr lang="en-ZA" sz="1400" b="1" i="1" kern="1200" dirty="0">
                          <a:solidFill>
                            <a:schemeClr val="dk1"/>
                          </a:solidFill>
                          <a:effectLst/>
                          <a:latin typeface="Century Gothic" panose="020B0502020202020204" pitchFamily="34" charset="0"/>
                          <a:ea typeface="+mn-ea"/>
                          <a:cs typeface="+mn-cs"/>
                        </a:rPr>
                        <a:t>(c) </a:t>
                      </a:r>
                      <a:r>
                        <a:rPr lang="en-ZA" sz="1400" b="1" i="0" kern="1200" dirty="0">
                          <a:solidFill>
                            <a:schemeClr val="dk1"/>
                          </a:solidFill>
                          <a:effectLst/>
                          <a:latin typeface="Century Gothic" panose="020B0502020202020204" pitchFamily="34" charset="0"/>
                          <a:ea typeface="+mn-ea"/>
                          <a:cs typeface="+mn-cs"/>
                        </a:rPr>
                        <a:t>  if the Municipal Council is not dissolved in terms of paragraph </a:t>
                      </a:r>
                      <a:r>
                        <a:rPr lang="en-ZA" sz="1400" b="1" i="1" kern="1200" dirty="0">
                          <a:solidFill>
                            <a:schemeClr val="dk1"/>
                          </a:solidFill>
                          <a:effectLst/>
                          <a:latin typeface="Century Gothic" panose="020B0502020202020204" pitchFamily="34" charset="0"/>
                          <a:ea typeface="+mn-ea"/>
                          <a:cs typeface="+mn-cs"/>
                        </a:rPr>
                        <a:t>(b)</a:t>
                      </a:r>
                      <a:r>
                        <a:rPr lang="en-ZA" sz="1400" b="1" i="0" kern="1200" dirty="0">
                          <a:solidFill>
                            <a:schemeClr val="dk1"/>
                          </a:solidFill>
                          <a:effectLst/>
                          <a:latin typeface="Century Gothic" panose="020B0502020202020204" pitchFamily="34" charset="0"/>
                          <a:ea typeface="+mn-ea"/>
                          <a:cs typeface="+mn-cs"/>
                        </a:rPr>
                        <a:t>, assume responsibility for the implementation of the recovery plan to the extent that the municipality cannot or does not otherwise implement the recovery plan.</a:t>
                      </a:r>
                    </a:p>
                    <a:p>
                      <a:pPr marL="180975" indent="0" algn="just"/>
                      <a:endParaRPr lang="en-ZA" sz="1400" b="1" i="0" kern="1200" dirty="0">
                        <a:solidFill>
                          <a:schemeClr val="dk1"/>
                        </a:solidFill>
                        <a:effectLst/>
                        <a:latin typeface="Century Gothic" panose="020B0502020202020204" pitchFamily="34" charset="0"/>
                        <a:ea typeface="+mn-ea"/>
                        <a:cs typeface="+mn-cs"/>
                      </a:endParaRPr>
                    </a:p>
                  </a:txBody>
                  <a:tcPr marT="45730" marB="45730"/>
                </a:tc>
                <a:tc>
                  <a:txBody>
                    <a:bodyPr/>
                    <a:lstStyle/>
                    <a:p>
                      <a:pPr marL="361950" indent="0" algn="just"/>
                      <a:r>
                        <a:rPr lang="en-ZA" sz="1400" b="0" i="0" u="sng" strike="noStrike" kern="1200" baseline="0" dirty="0">
                          <a:solidFill>
                            <a:schemeClr val="dk1"/>
                          </a:solidFill>
                          <a:latin typeface="Century Gothic" panose="020B0502020202020204" pitchFamily="34" charset="0"/>
                          <a:ea typeface="+mn-ea"/>
                          <a:cs typeface="+mn-cs"/>
                        </a:rPr>
                        <a:t>(ii) approve a temporary budget or revenue-raising measures or any other measures giving effect to the recovery plan to provide for the continued functioning of the municipality.</a:t>
                      </a:r>
                    </a:p>
                    <a:p>
                      <a:pPr marL="361950" indent="0" algn="just"/>
                      <a:endParaRPr lang="en-ZA" sz="1400" b="0" i="0" u="sng" strike="noStrike" kern="1200" baseline="0" dirty="0">
                        <a:solidFill>
                          <a:schemeClr val="dk1"/>
                        </a:solidFill>
                        <a:latin typeface="Century Gothic" panose="020B0502020202020204" pitchFamily="34" charset="0"/>
                        <a:ea typeface="+mn-ea"/>
                        <a:cs typeface="+mn-cs"/>
                      </a:endParaRPr>
                    </a:p>
                    <a:p>
                      <a:pPr algn="just"/>
                      <a:r>
                        <a:rPr lang="en-ZA" sz="1400" b="0" i="0" u="sng" strike="noStrike" kern="1200" baseline="0" dirty="0">
                          <a:solidFill>
                            <a:schemeClr val="dk1"/>
                          </a:solidFill>
                          <a:latin typeface="Century Gothic" panose="020B0502020202020204" pitchFamily="34" charset="0"/>
                          <a:ea typeface="+mn-ea"/>
                          <a:cs typeface="+mn-cs"/>
                        </a:rPr>
                        <a:t>(6) If the Provincial Cabinet imposes a recovery plan in terms of subsection (5)</a:t>
                      </a:r>
                      <a:r>
                        <a:rPr lang="en-ZA" sz="1400" b="0" i="1" u="sng" strike="noStrike" kern="1200" baseline="0" dirty="0">
                          <a:solidFill>
                            <a:schemeClr val="dk1"/>
                          </a:solidFill>
                          <a:latin typeface="Century Gothic" panose="020B0502020202020204" pitchFamily="34" charset="0"/>
                          <a:ea typeface="+mn-ea"/>
                          <a:cs typeface="+mn-cs"/>
                        </a:rPr>
                        <a:t>(a) </a:t>
                      </a:r>
                      <a:r>
                        <a:rPr lang="en-ZA" sz="1400" b="0" i="0" u="sng" strike="noStrike" kern="1200" baseline="0" dirty="0">
                          <a:solidFill>
                            <a:schemeClr val="dk1"/>
                          </a:solidFill>
                          <a:latin typeface="Century Gothic" panose="020B0502020202020204" pitchFamily="34" charset="0"/>
                          <a:ea typeface="+mn-ea"/>
                          <a:cs typeface="+mn-cs"/>
                        </a:rPr>
                        <a:t>and the Municipal Council is not dissolved in terms of subsection (5)</a:t>
                      </a:r>
                      <a:r>
                        <a:rPr lang="en-ZA" sz="1400" b="0" i="1" u="sng" strike="noStrike" kern="1200" baseline="0" dirty="0">
                          <a:solidFill>
                            <a:schemeClr val="dk1"/>
                          </a:solidFill>
                          <a:latin typeface="Century Gothic" panose="020B0502020202020204" pitchFamily="34" charset="0"/>
                          <a:ea typeface="+mn-ea"/>
                          <a:cs typeface="+mn-cs"/>
                        </a:rPr>
                        <a:t>(b)</a:t>
                      </a:r>
                      <a:r>
                        <a:rPr lang="en-ZA" sz="1400" b="0" i="0" u="sng" strike="noStrike" kern="1200" baseline="0" dirty="0">
                          <a:solidFill>
                            <a:schemeClr val="dk1"/>
                          </a:solidFill>
                          <a:latin typeface="Century Gothic" panose="020B0502020202020204" pitchFamily="34" charset="0"/>
                          <a:ea typeface="+mn-ea"/>
                          <a:cs typeface="+mn-cs"/>
                        </a:rPr>
                        <a:t>, the Provincial Cabinet must assume responsibility for the implementation of the recovery plan to the extent that the municipality cannot or does not otherwise implement the recovery plan.</a:t>
                      </a:r>
                    </a:p>
                  </a:txBody>
                  <a:tcPr marT="45730" marB="4573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15773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8BF76F7-B693-F5B2-2E8B-65D3F1E09193}"/>
              </a:ext>
            </a:extLst>
          </p:cNvPr>
          <p:cNvSpPr>
            <a:spLocks noGrp="1"/>
          </p:cNvSpPr>
          <p:nvPr>
            <p:ph type="body" sz="quarter" idx="10"/>
          </p:nvPr>
        </p:nvSpPr>
        <p:spPr/>
        <p:txBody>
          <a:bodyPr/>
          <a:lstStyle/>
          <a:p>
            <a:pPr marL="361950" marR="0" lvl="1" indent="0" algn="just" defTabSz="457200" rtl="0" eaLnBrk="1" fontAlgn="base" latinLnBrk="0" hangingPunct="1">
              <a:lnSpc>
                <a:spcPct val="120000"/>
              </a:lnSpc>
              <a:spcBef>
                <a:spcPct val="20000"/>
              </a:spcBef>
              <a:spcAft>
                <a:spcPct val="0"/>
              </a:spcAft>
              <a:buClrTx/>
              <a:buSzTx/>
              <a:buFont typeface="Arial" pitchFamily="34" charset="0"/>
              <a:buNone/>
              <a:tabLst/>
              <a:defRPr/>
            </a:pPr>
            <a:r>
              <a:rPr kumimoji="0" lang="en-US" altLang="en-US" sz="1600" b="0" i="0" u="none" strike="noStrike" kern="1200" cap="none" spc="0" normalizeH="0" baseline="0" noProof="0" dirty="0">
                <a:ln>
                  <a:noFill/>
                </a:ln>
                <a:solidFill>
                  <a:prstClr val="black"/>
                </a:solidFill>
                <a:effectLst/>
                <a:uLnTx/>
                <a:uFillTx/>
                <a:latin typeface="Century Gothic" pitchFamily="34" charset="0"/>
                <a:ea typeface="+mn-ea"/>
                <a:cs typeface="+mn-cs"/>
              </a:rPr>
              <a:t>Intervention in local government </a:t>
            </a:r>
          </a:p>
          <a:p>
            <a:endParaRPr lang="en-ZA" dirty="0"/>
          </a:p>
        </p:txBody>
      </p:sp>
      <p:sp>
        <p:nvSpPr>
          <p:cNvPr id="5" name="Title 1">
            <a:extLst>
              <a:ext uri="{FF2B5EF4-FFF2-40B4-BE49-F238E27FC236}">
                <a16:creationId xmlns:a16="http://schemas.microsoft.com/office/drawing/2014/main" id="{1D302664-6C12-6C20-B3B5-5A1EFB102FA0}"/>
              </a:ext>
            </a:extLst>
          </p:cNvPr>
          <p:cNvSpPr>
            <a:spLocks noGrp="1"/>
          </p:cNvSpPr>
          <p:nvPr>
            <p:ph type="title"/>
          </p:nvPr>
        </p:nvSpPr>
        <p:spPr bwMode="auto">
          <a:xfrm>
            <a:off x="393700" y="180975"/>
            <a:ext cx="11463338" cy="558800"/>
          </a:xfrm>
        </p:spPr>
        <p:txBody>
          <a:bodyPr vert="horz" wrap="square" lIns="91440" tIns="45720" rIns="91440" bIns="45720" numCol="1" anchorCtr="0" compatLnSpc="1">
            <a:prstTxWarp prst="textNoShape">
              <a:avLst/>
            </a:prstTxWarp>
            <a:normAutofit fontScale="90000"/>
          </a:bodyPr>
          <a:lstStyle/>
          <a:p>
            <a:pPr algn="ctr" eaLnBrk="1" hangingPunct="1">
              <a:defRPr/>
            </a:pPr>
            <a:r>
              <a:rPr lang="en-ZA" altLang="en-US" sz="3200" b="0" dirty="0">
                <a:solidFill>
                  <a:schemeClr val="tx1"/>
                </a:solidFill>
              </a:rPr>
              <a:t>AMENDMENTS TO ALIGN WITH NATIONAL </a:t>
            </a:r>
            <a:br>
              <a:rPr lang="en-ZA" altLang="en-US" sz="3200" b="0" dirty="0">
                <a:solidFill>
                  <a:schemeClr val="tx1"/>
                </a:solidFill>
              </a:rPr>
            </a:br>
            <a:r>
              <a:rPr lang="en-ZA" altLang="en-US" sz="3200" b="0" dirty="0">
                <a:solidFill>
                  <a:schemeClr val="tx1"/>
                </a:solidFill>
              </a:rPr>
              <a:t>CONSTITUTION</a:t>
            </a:r>
          </a:p>
        </p:txBody>
      </p:sp>
      <p:sp>
        <p:nvSpPr>
          <p:cNvPr id="6" name="TextBox 5">
            <a:extLst>
              <a:ext uri="{FF2B5EF4-FFF2-40B4-BE49-F238E27FC236}">
                <a16:creationId xmlns:a16="http://schemas.microsoft.com/office/drawing/2014/main" id="{0D83D9FB-9D92-CAC1-D2E3-1022C32BE89E}"/>
              </a:ext>
            </a:extLst>
          </p:cNvPr>
          <p:cNvSpPr txBox="1">
            <a:spLocks noChangeArrowheads="1"/>
          </p:cNvSpPr>
          <p:nvPr/>
        </p:nvSpPr>
        <p:spPr bwMode="auto">
          <a:xfrm>
            <a:off x="10545763" y="389275"/>
            <a:ext cx="1252537"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ZA" altLang="en-US" sz="2900" dirty="0">
                <a:latin typeface="Century Gothic" panose="020B0502020202020204" pitchFamily="34" charset="0"/>
              </a:rPr>
              <a:t>…(11)</a:t>
            </a:r>
          </a:p>
        </p:txBody>
      </p:sp>
      <p:graphicFrame>
        <p:nvGraphicFramePr>
          <p:cNvPr id="7" name="Table 6">
            <a:extLst>
              <a:ext uri="{FF2B5EF4-FFF2-40B4-BE49-F238E27FC236}">
                <a16:creationId xmlns:a16="http://schemas.microsoft.com/office/drawing/2014/main" id="{6F4CE334-7F87-23A4-0BD4-B5EEAE75423B}"/>
              </a:ext>
            </a:extLst>
          </p:cNvPr>
          <p:cNvGraphicFramePr>
            <a:graphicFrameLocks noGrp="1"/>
          </p:cNvGraphicFramePr>
          <p:nvPr>
            <p:extLst>
              <p:ext uri="{D42A27DB-BD31-4B8C-83A1-F6EECF244321}">
                <p14:modId xmlns:p14="http://schemas.microsoft.com/office/powerpoint/2010/main" val="1608447730"/>
              </p:ext>
            </p:extLst>
          </p:nvPr>
        </p:nvGraphicFramePr>
        <p:xfrm>
          <a:off x="295275" y="1590675"/>
          <a:ext cx="11503024" cy="3937000"/>
        </p:xfrm>
        <a:graphic>
          <a:graphicData uri="http://schemas.openxmlformats.org/drawingml/2006/table">
            <a:tbl>
              <a:tblPr firstRow="1" bandRow="1">
                <a:tableStyleId>{5C22544A-7EE6-4342-B048-85BDC9FD1C3A}</a:tableStyleId>
              </a:tblPr>
              <a:tblGrid>
                <a:gridCol w="5751512">
                  <a:extLst>
                    <a:ext uri="{9D8B030D-6E8A-4147-A177-3AD203B41FA5}">
                      <a16:colId xmlns:a16="http://schemas.microsoft.com/office/drawing/2014/main" val="20000"/>
                    </a:ext>
                  </a:extLst>
                </a:gridCol>
                <a:gridCol w="5751512">
                  <a:extLst>
                    <a:ext uri="{9D8B030D-6E8A-4147-A177-3AD203B41FA5}">
                      <a16:colId xmlns:a16="http://schemas.microsoft.com/office/drawing/2014/main" val="20001"/>
                    </a:ext>
                  </a:extLst>
                </a:gridCol>
              </a:tblGrid>
              <a:tr h="370840">
                <a:tc>
                  <a:txBody>
                    <a:bodyPr/>
                    <a:lstStyle/>
                    <a:p>
                      <a:r>
                        <a:rPr lang="en-ZA" sz="1400" dirty="0">
                          <a:latin typeface="Century Gothic" panose="020B0502020202020204" pitchFamily="34" charset="0"/>
                        </a:rPr>
                        <a:t>National Constitution: section</a:t>
                      </a:r>
                      <a:r>
                        <a:rPr lang="en-ZA" sz="1400" baseline="0" dirty="0">
                          <a:latin typeface="Century Gothic" panose="020B0502020202020204" pitchFamily="34" charset="0"/>
                        </a:rPr>
                        <a:t> 139</a:t>
                      </a:r>
                      <a:endParaRPr lang="en-ZA" sz="1400" dirty="0">
                        <a:latin typeface="Century Gothic" panose="020B0502020202020204" pitchFamily="34" charset="0"/>
                      </a:endParaRPr>
                    </a:p>
                  </a:txBody>
                  <a:tcPr/>
                </a:tc>
                <a:tc>
                  <a:txBody>
                    <a:bodyPr/>
                    <a:lstStyle/>
                    <a:p>
                      <a:r>
                        <a:rPr lang="en-ZA" sz="1400" dirty="0">
                          <a:latin typeface="Century Gothic" panose="020B0502020202020204" pitchFamily="34" charset="0"/>
                        </a:rPr>
                        <a:t>Provincial Constitution:  section 49</a:t>
                      </a:r>
                    </a:p>
                  </a:txBody>
                  <a:tcPr/>
                </a:tc>
                <a:extLst>
                  <a:ext uri="{0D108BD9-81ED-4DB2-BD59-A6C34878D82A}">
                    <a16:rowId xmlns:a16="http://schemas.microsoft.com/office/drawing/2014/main" val="10000"/>
                  </a:ext>
                </a:extLst>
              </a:tr>
              <a:tr h="370840">
                <a:tc>
                  <a:txBody>
                    <a:bodyPr/>
                    <a:lstStyle/>
                    <a:p>
                      <a:pPr algn="just"/>
                      <a:r>
                        <a:rPr lang="en-ZA" sz="1200" b="1" i="0" kern="1200" dirty="0">
                          <a:solidFill>
                            <a:schemeClr val="dk1"/>
                          </a:solidFill>
                          <a:effectLst/>
                          <a:latin typeface="Century Gothic" panose="020B0502020202020204" pitchFamily="34" charset="0"/>
                          <a:ea typeface="+mn-ea"/>
                          <a:cs typeface="+mn-cs"/>
                        </a:rPr>
                        <a:t>(6) If a provincial executive intervenes in a municipality in terms of subsection (4) or (5), it must submit a written notice of the intervention to-</a:t>
                      </a:r>
                    </a:p>
                    <a:p>
                      <a:pPr marL="180975" indent="0" algn="just"/>
                      <a:r>
                        <a:rPr lang="en-ZA" sz="1200" b="1" i="1" kern="1200" dirty="0">
                          <a:solidFill>
                            <a:schemeClr val="dk1"/>
                          </a:solidFill>
                          <a:effectLst/>
                          <a:latin typeface="Century Gothic" panose="020B0502020202020204" pitchFamily="34" charset="0"/>
                          <a:ea typeface="+mn-ea"/>
                          <a:cs typeface="+mn-cs"/>
                        </a:rPr>
                        <a:t>(a)</a:t>
                      </a:r>
                      <a:r>
                        <a:rPr lang="en-ZA" sz="1200" b="1" i="0" kern="1200" dirty="0">
                          <a:solidFill>
                            <a:schemeClr val="dk1"/>
                          </a:solidFill>
                          <a:effectLst/>
                          <a:latin typeface="Century Gothic" panose="020B0502020202020204" pitchFamily="34" charset="0"/>
                          <a:ea typeface="+mn-ea"/>
                          <a:cs typeface="+mn-cs"/>
                        </a:rPr>
                        <a:t> the Cabinet member responsible for local government affairs; and</a:t>
                      </a:r>
                    </a:p>
                    <a:p>
                      <a:pPr marL="180975" indent="0" algn="just"/>
                      <a:r>
                        <a:rPr lang="en-ZA" sz="1200" b="1" i="1" kern="1200" dirty="0">
                          <a:solidFill>
                            <a:schemeClr val="dk1"/>
                          </a:solidFill>
                          <a:effectLst/>
                          <a:latin typeface="Century Gothic" panose="020B0502020202020204" pitchFamily="34" charset="0"/>
                          <a:ea typeface="+mn-ea"/>
                          <a:cs typeface="+mn-cs"/>
                        </a:rPr>
                        <a:t>(b)</a:t>
                      </a:r>
                      <a:r>
                        <a:rPr lang="en-ZA" sz="1200" b="1" i="0" kern="1200" dirty="0">
                          <a:solidFill>
                            <a:schemeClr val="dk1"/>
                          </a:solidFill>
                          <a:effectLst/>
                          <a:latin typeface="Century Gothic" panose="020B0502020202020204" pitchFamily="34" charset="0"/>
                          <a:ea typeface="+mn-ea"/>
                          <a:cs typeface="+mn-cs"/>
                        </a:rPr>
                        <a:t> the relevant provincial legislature and the National Council of Provinces,</a:t>
                      </a:r>
                    </a:p>
                    <a:p>
                      <a:pPr algn="just"/>
                      <a:r>
                        <a:rPr lang="en-ZA" sz="1200" b="1" i="0" kern="1200" dirty="0">
                          <a:solidFill>
                            <a:schemeClr val="dk1"/>
                          </a:solidFill>
                          <a:effectLst/>
                          <a:latin typeface="Century Gothic" panose="020B0502020202020204" pitchFamily="34" charset="0"/>
                          <a:ea typeface="+mn-ea"/>
                          <a:cs typeface="+mn-cs"/>
                        </a:rPr>
                        <a:t>within seven days after the intervention began.</a:t>
                      </a:r>
                    </a:p>
                    <a:p>
                      <a:pPr algn="just"/>
                      <a:endParaRPr lang="en-ZA" sz="1200" b="0" i="0" kern="1200" dirty="0">
                        <a:solidFill>
                          <a:schemeClr val="dk1"/>
                        </a:solidFill>
                        <a:effectLst/>
                        <a:latin typeface="Century Gothic" panose="020B0502020202020204" pitchFamily="34" charset="0"/>
                        <a:ea typeface="+mn-ea"/>
                        <a:cs typeface="+mn-cs"/>
                      </a:endParaRPr>
                    </a:p>
                    <a:p>
                      <a:pPr algn="just"/>
                      <a:r>
                        <a:rPr lang="en-ZA" sz="1200" b="1" i="0" kern="1200" dirty="0">
                          <a:solidFill>
                            <a:schemeClr val="dk1"/>
                          </a:solidFill>
                          <a:effectLst/>
                          <a:latin typeface="Century Gothic" panose="020B0502020202020204" pitchFamily="34" charset="0"/>
                          <a:ea typeface="+mn-ea"/>
                          <a:cs typeface="+mn-cs"/>
                        </a:rPr>
                        <a:t>(7) If a provincial executive cannot or does not or does not adequately exercise the powers or perform the functions referred to in subsection (4) or (5), the national executive must intervene in terms of subsection (4) or (5) in the stead of the relevant provincial executive.</a:t>
                      </a:r>
                    </a:p>
                    <a:p>
                      <a:pPr algn="just"/>
                      <a:endParaRPr lang="en-ZA" sz="1200" b="0" i="0" kern="1200" dirty="0">
                        <a:solidFill>
                          <a:schemeClr val="dk1"/>
                        </a:solidFill>
                        <a:effectLst/>
                        <a:latin typeface="Century Gothic" panose="020B0502020202020204" pitchFamily="34" charset="0"/>
                        <a:ea typeface="+mn-ea"/>
                        <a:cs typeface="+mn-cs"/>
                      </a:endParaRPr>
                    </a:p>
                    <a:p>
                      <a:pPr algn="just"/>
                      <a:r>
                        <a:rPr lang="en-ZA" sz="1200" b="1" i="0" kern="1200" dirty="0">
                          <a:solidFill>
                            <a:schemeClr val="dk1"/>
                          </a:solidFill>
                          <a:effectLst/>
                          <a:latin typeface="Century Gothic" panose="020B0502020202020204" pitchFamily="34" charset="0"/>
                          <a:ea typeface="+mn-ea"/>
                          <a:cs typeface="+mn-cs"/>
                        </a:rPr>
                        <a:t>(8) </a:t>
                      </a:r>
                      <a:r>
                        <a:rPr lang="en-ZA" sz="1200" b="0" i="0" kern="1200" dirty="0">
                          <a:solidFill>
                            <a:schemeClr val="dk1"/>
                          </a:solidFill>
                          <a:effectLst/>
                          <a:latin typeface="Century Gothic" panose="020B0502020202020204" pitchFamily="34" charset="0"/>
                          <a:ea typeface="+mn-ea"/>
                          <a:cs typeface="+mn-cs"/>
                        </a:rPr>
                        <a:t>National legislation may regulate the </a:t>
                      </a:r>
                      <a:r>
                        <a:rPr lang="en-ZA" sz="1200" b="1" i="0" kern="1200" dirty="0">
                          <a:solidFill>
                            <a:schemeClr val="dk1"/>
                          </a:solidFill>
                          <a:effectLst/>
                          <a:latin typeface="Century Gothic" panose="020B0502020202020204" pitchFamily="34" charset="0"/>
                          <a:ea typeface="+mn-ea"/>
                          <a:cs typeface="+mn-cs"/>
                        </a:rPr>
                        <a:t>implementation of this section, including the processes</a:t>
                      </a:r>
                      <a:r>
                        <a:rPr lang="en-ZA" sz="1200" b="0" i="0" kern="1200" dirty="0">
                          <a:solidFill>
                            <a:schemeClr val="dk1"/>
                          </a:solidFill>
                          <a:effectLst/>
                          <a:latin typeface="Century Gothic" panose="020B0502020202020204" pitchFamily="34" charset="0"/>
                          <a:ea typeface="+mn-ea"/>
                          <a:cs typeface="+mn-cs"/>
                        </a:rPr>
                        <a:t> established by this section.</a:t>
                      </a:r>
                    </a:p>
                    <a:p>
                      <a:pPr algn="just"/>
                      <a:endParaRPr lang="en-ZA" sz="1200" b="0" i="0" kern="1200" dirty="0">
                        <a:solidFill>
                          <a:schemeClr val="dk1"/>
                        </a:solidFill>
                        <a:effectLst/>
                        <a:latin typeface="Century Gothic" panose="020B0502020202020204" pitchFamily="34" charset="0"/>
                        <a:ea typeface="+mn-ea"/>
                        <a:cs typeface="+mn-cs"/>
                      </a:endParaRPr>
                    </a:p>
                    <a:p>
                      <a:pPr algn="just"/>
                      <a:r>
                        <a:rPr lang="en-ZA" sz="1200" b="0" i="0" kern="1200" dirty="0">
                          <a:solidFill>
                            <a:schemeClr val="dk1"/>
                          </a:solidFill>
                          <a:effectLst/>
                          <a:latin typeface="Century Gothic" panose="020B0502020202020204" pitchFamily="34" charset="0"/>
                          <a:ea typeface="+mn-ea"/>
                          <a:cs typeface="+mn-cs"/>
                        </a:rPr>
                        <a:t>[S. 139 substituted by s. 4 of the Constitution Eleventh Amendment Act of 2003 (</a:t>
                      </a:r>
                      <a:r>
                        <a:rPr lang="en-ZA" sz="1200" b="0" i="0" kern="1200" dirty="0" err="1">
                          <a:solidFill>
                            <a:schemeClr val="dk1"/>
                          </a:solidFill>
                          <a:effectLst/>
                          <a:latin typeface="Century Gothic" panose="020B0502020202020204" pitchFamily="34" charset="0"/>
                          <a:ea typeface="+mn-ea"/>
                          <a:cs typeface="+mn-cs"/>
                        </a:rPr>
                        <a:t>wef</a:t>
                      </a:r>
                      <a:r>
                        <a:rPr lang="en-ZA" sz="1200" b="0" i="0" kern="1200" dirty="0">
                          <a:solidFill>
                            <a:schemeClr val="dk1"/>
                          </a:solidFill>
                          <a:effectLst/>
                          <a:latin typeface="Century Gothic" panose="020B0502020202020204" pitchFamily="34" charset="0"/>
                          <a:ea typeface="+mn-ea"/>
                          <a:cs typeface="+mn-cs"/>
                        </a:rPr>
                        <a:t> 11 July 2003).]</a:t>
                      </a:r>
                    </a:p>
                    <a:p>
                      <a:pPr algn="just"/>
                      <a:endParaRPr lang="en-ZA" sz="1200" b="0" i="0" kern="1200" dirty="0">
                        <a:solidFill>
                          <a:schemeClr val="dk1"/>
                        </a:solidFill>
                        <a:effectLst/>
                        <a:latin typeface="Century Gothic" panose="020B0502020202020204" pitchFamily="34" charset="0"/>
                        <a:ea typeface="+mn-ea"/>
                        <a:cs typeface="+mn-cs"/>
                      </a:endParaRPr>
                    </a:p>
                    <a:p>
                      <a:pPr algn="just"/>
                      <a:endParaRPr lang="en-ZA" sz="1200" b="0" i="0" kern="1200" dirty="0">
                        <a:solidFill>
                          <a:schemeClr val="dk1"/>
                        </a:solidFill>
                        <a:effectLst/>
                        <a:latin typeface="Century Gothic" panose="020B0502020202020204" pitchFamily="34" charset="0"/>
                        <a:ea typeface="+mn-ea"/>
                        <a:cs typeface="+mn-cs"/>
                      </a:endParaRPr>
                    </a:p>
                  </a:txBody>
                  <a:tcPr/>
                </a:tc>
                <a:tc>
                  <a:txBody>
                    <a:bodyPr/>
                    <a:lstStyle/>
                    <a:p>
                      <a:pPr algn="just"/>
                      <a:r>
                        <a:rPr lang="en-ZA" sz="1200" b="0" i="0" u="sng" strike="noStrike" kern="1200" baseline="0" dirty="0">
                          <a:solidFill>
                            <a:schemeClr val="dk1"/>
                          </a:solidFill>
                          <a:latin typeface="Century Gothic" panose="020B0502020202020204" pitchFamily="34" charset="0"/>
                          <a:ea typeface="+mn-ea"/>
                          <a:cs typeface="+mn-cs"/>
                        </a:rPr>
                        <a:t>(7) If the Provincial Cabinet intervenes in a municipality in terms of subsection (4), (5) or (6), it must submit a written notice of the intervention to—</a:t>
                      </a:r>
                    </a:p>
                    <a:p>
                      <a:pPr marL="180975" indent="0" algn="just"/>
                      <a:r>
                        <a:rPr lang="en-ZA" sz="1200" b="0" i="1" u="sng" strike="noStrike" kern="1200" baseline="0" dirty="0">
                          <a:solidFill>
                            <a:schemeClr val="dk1"/>
                          </a:solidFill>
                          <a:latin typeface="Century Gothic" panose="020B0502020202020204" pitchFamily="34" charset="0"/>
                          <a:ea typeface="+mn-ea"/>
                          <a:cs typeface="+mn-cs"/>
                        </a:rPr>
                        <a:t>(a) </a:t>
                      </a:r>
                      <a:r>
                        <a:rPr lang="en-ZA" sz="1200" b="0" i="0" u="sng" strike="noStrike" kern="1200" baseline="0" dirty="0">
                          <a:solidFill>
                            <a:schemeClr val="dk1"/>
                          </a:solidFill>
                          <a:latin typeface="Century Gothic" panose="020B0502020202020204" pitchFamily="34" charset="0"/>
                          <a:ea typeface="+mn-ea"/>
                          <a:cs typeface="+mn-cs"/>
                        </a:rPr>
                        <a:t>the national Cabinet member responsible for local government affairs;</a:t>
                      </a:r>
                    </a:p>
                    <a:p>
                      <a:pPr marL="180975" indent="0" algn="just"/>
                      <a:r>
                        <a:rPr lang="en-ZA" sz="1200" b="0" i="1" u="sng" strike="noStrike" kern="1200" baseline="0" dirty="0">
                          <a:solidFill>
                            <a:schemeClr val="dk1"/>
                          </a:solidFill>
                          <a:latin typeface="Century Gothic" panose="020B0502020202020204" pitchFamily="34" charset="0"/>
                          <a:ea typeface="+mn-ea"/>
                          <a:cs typeface="+mn-cs"/>
                        </a:rPr>
                        <a:t>(b) </a:t>
                      </a:r>
                      <a:r>
                        <a:rPr lang="en-ZA" sz="1200" b="0" i="0" u="sng" strike="noStrike" kern="1200" baseline="0" dirty="0">
                          <a:solidFill>
                            <a:schemeClr val="dk1"/>
                          </a:solidFill>
                          <a:latin typeface="Century Gothic" panose="020B0502020202020204" pitchFamily="34" charset="0"/>
                          <a:ea typeface="+mn-ea"/>
                          <a:cs typeface="+mn-cs"/>
                        </a:rPr>
                        <a:t>the Provincial Parliament; and</a:t>
                      </a:r>
                    </a:p>
                    <a:p>
                      <a:pPr marL="180975" indent="0" algn="just"/>
                      <a:r>
                        <a:rPr lang="en-ZA" sz="1200" b="0" i="1" u="sng" strike="noStrike" kern="1200" baseline="0" dirty="0">
                          <a:solidFill>
                            <a:schemeClr val="dk1"/>
                          </a:solidFill>
                          <a:latin typeface="Century Gothic" panose="020B0502020202020204" pitchFamily="34" charset="0"/>
                          <a:ea typeface="+mn-ea"/>
                          <a:cs typeface="+mn-cs"/>
                        </a:rPr>
                        <a:t>(c) </a:t>
                      </a:r>
                      <a:r>
                        <a:rPr lang="en-ZA" sz="1200" b="0" i="0" u="sng" strike="noStrike" kern="1200" baseline="0" dirty="0">
                          <a:solidFill>
                            <a:schemeClr val="dk1"/>
                          </a:solidFill>
                          <a:latin typeface="Century Gothic" panose="020B0502020202020204" pitchFamily="34" charset="0"/>
                          <a:ea typeface="+mn-ea"/>
                          <a:cs typeface="+mn-cs"/>
                        </a:rPr>
                        <a:t>the National Council of Provinces,</a:t>
                      </a:r>
                    </a:p>
                    <a:p>
                      <a:pPr algn="just"/>
                      <a:r>
                        <a:rPr lang="en-ZA" sz="1200" b="0" i="0" u="sng" strike="noStrike" kern="1200" baseline="0" dirty="0">
                          <a:solidFill>
                            <a:schemeClr val="dk1"/>
                          </a:solidFill>
                          <a:latin typeface="Century Gothic" panose="020B0502020202020204" pitchFamily="34" charset="0"/>
                          <a:ea typeface="+mn-ea"/>
                          <a:cs typeface="+mn-cs"/>
                        </a:rPr>
                        <a:t>within seven days after the intervention began</a:t>
                      </a:r>
                      <a:r>
                        <a:rPr lang="en-ZA" sz="1200" b="0" i="0" u="none" strike="noStrike" kern="1200" baseline="0" dirty="0">
                          <a:solidFill>
                            <a:schemeClr val="dk1"/>
                          </a:solidFill>
                          <a:latin typeface="Century Gothic" panose="020B0502020202020204" pitchFamily="34" charset="0"/>
                          <a:ea typeface="+mn-ea"/>
                          <a:cs typeface="+mn-cs"/>
                        </a:rPr>
                        <a:t>.’’.</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21141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99615A2-FAFB-FC47-8B46-9F4EB85A50FF}"/>
              </a:ext>
            </a:extLst>
          </p:cNvPr>
          <p:cNvSpPr>
            <a:spLocks noGrp="1"/>
          </p:cNvSpPr>
          <p:nvPr>
            <p:ph type="body" sz="quarter" idx="10"/>
          </p:nvPr>
        </p:nvSpPr>
        <p:spPr/>
        <p:txBody>
          <a:bodyPr/>
          <a:lstStyle/>
          <a:p>
            <a:pPr marL="361950" lvl="1" indent="0" algn="just" eaLnBrk="1" hangingPunct="1">
              <a:lnSpc>
                <a:spcPct val="120000"/>
              </a:lnSpc>
              <a:buFont typeface="Arial" pitchFamily="34" charset="0"/>
              <a:buNone/>
            </a:pPr>
            <a:r>
              <a:rPr lang="en-US" altLang="en-US" sz="1600" dirty="0"/>
              <a:t>Taxes</a:t>
            </a:r>
          </a:p>
        </p:txBody>
      </p:sp>
      <p:sp>
        <p:nvSpPr>
          <p:cNvPr id="5" name="Title 1">
            <a:extLst>
              <a:ext uri="{FF2B5EF4-FFF2-40B4-BE49-F238E27FC236}">
                <a16:creationId xmlns:a16="http://schemas.microsoft.com/office/drawing/2014/main" id="{AF1B7195-8FF2-CF20-3F9B-40CB43B413E6}"/>
              </a:ext>
            </a:extLst>
          </p:cNvPr>
          <p:cNvSpPr>
            <a:spLocks noGrp="1"/>
          </p:cNvSpPr>
          <p:nvPr>
            <p:ph type="title"/>
          </p:nvPr>
        </p:nvSpPr>
        <p:spPr bwMode="auto">
          <a:xfrm>
            <a:off x="393700" y="180975"/>
            <a:ext cx="11463338" cy="558800"/>
          </a:xfrm>
        </p:spPr>
        <p:txBody>
          <a:bodyPr vert="horz" wrap="square" lIns="91440" tIns="45720" rIns="91440" bIns="45720" numCol="1" anchorCtr="0" compatLnSpc="1">
            <a:prstTxWarp prst="textNoShape">
              <a:avLst/>
            </a:prstTxWarp>
            <a:normAutofit fontScale="90000"/>
          </a:bodyPr>
          <a:lstStyle/>
          <a:p>
            <a:pPr algn="ctr" eaLnBrk="1" hangingPunct="1">
              <a:defRPr/>
            </a:pPr>
            <a:r>
              <a:rPr lang="en-ZA" altLang="en-US" sz="3200" b="0" dirty="0">
                <a:solidFill>
                  <a:schemeClr val="tx1"/>
                </a:solidFill>
              </a:rPr>
              <a:t>AMENDMENTS TO ALIGN WITH NATIONAL </a:t>
            </a:r>
            <a:br>
              <a:rPr lang="en-ZA" altLang="en-US" sz="3200" b="0" dirty="0">
                <a:solidFill>
                  <a:schemeClr val="tx1"/>
                </a:solidFill>
              </a:rPr>
            </a:br>
            <a:r>
              <a:rPr lang="en-ZA" altLang="en-US" sz="3200" b="0" dirty="0">
                <a:solidFill>
                  <a:schemeClr val="tx1"/>
                </a:solidFill>
              </a:rPr>
              <a:t>CONSTITUTION</a:t>
            </a:r>
          </a:p>
        </p:txBody>
      </p:sp>
      <p:sp>
        <p:nvSpPr>
          <p:cNvPr id="6" name="TextBox 5">
            <a:extLst>
              <a:ext uri="{FF2B5EF4-FFF2-40B4-BE49-F238E27FC236}">
                <a16:creationId xmlns:a16="http://schemas.microsoft.com/office/drawing/2014/main" id="{CCE6DC6F-4CDF-FECE-6D3C-45FCCC1185C8}"/>
              </a:ext>
            </a:extLst>
          </p:cNvPr>
          <p:cNvSpPr txBox="1">
            <a:spLocks noChangeArrowheads="1"/>
          </p:cNvSpPr>
          <p:nvPr/>
        </p:nvSpPr>
        <p:spPr bwMode="auto">
          <a:xfrm>
            <a:off x="10604104" y="389275"/>
            <a:ext cx="1252537"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ZA" altLang="en-US" sz="2900" dirty="0">
                <a:latin typeface="Century Gothic" panose="020B0502020202020204" pitchFamily="34" charset="0"/>
              </a:rPr>
              <a:t>…(12)</a:t>
            </a:r>
          </a:p>
        </p:txBody>
      </p:sp>
      <p:graphicFrame>
        <p:nvGraphicFramePr>
          <p:cNvPr id="7" name="Table 6">
            <a:extLst>
              <a:ext uri="{FF2B5EF4-FFF2-40B4-BE49-F238E27FC236}">
                <a16:creationId xmlns:a16="http://schemas.microsoft.com/office/drawing/2014/main" id="{2B8FAD11-C157-FB77-4B4D-38486FDB879A}"/>
              </a:ext>
            </a:extLst>
          </p:cNvPr>
          <p:cNvGraphicFramePr>
            <a:graphicFrameLocks noGrp="1"/>
          </p:cNvGraphicFramePr>
          <p:nvPr>
            <p:extLst>
              <p:ext uri="{D42A27DB-BD31-4B8C-83A1-F6EECF244321}">
                <p14:modId xmlns:p14="http://schemas.microsoft.com/office/powerpoint/2010/main" val="1869989960"/>
              </p:ext>
            </p:extLst>
          </p:nvPr>
        </p:nvGraphicFramePr>
        <p:xfrm>
          <a:off x="715963" y="1590675"/>
          <a:ext cx="11140678" cy="3144838"/>
        </p:xfrm>
        <a:graphic>
          <a:graphicData uri="http://schemas.openxmlformats.org/drawingml/2006/table">
            <a:tbl>
              <a:tblPr firstRow="1" bandRow="1">
                <a:tableStyleId>{5C22544A-7EE6-4342-B048-85BDC9FD1C3A}</a:tableStyleId>
              </a:tblPr>
              <a:tblGrid>
                <a:gridCol w="5570339">
                  <a:extLst>
                    <a:ext uri="{9D8B030D-6E8A-4147-A177-3AD203B41FA5}">
                      <a16:colId xmlns:a16="http://schemas.microsoft.com/office/drawing/2014/main" val="20000"/>
                    </a:ext>
                  </a:extLst>
                </a:gridCol>
                <a:gridCol w="5570339">
                  <a:extLst>
                    <a:ext uri="{9D8B030D-6E8A-4147-A177-3AD203B41FA5}">
                      <a16:colId xmlns:a16="http://schemas.microsoft.com/office/drawing/2014/main" val="20001"/>
                    </a:ext>
                  </a:extLst>
                </a:gridCol>
              </a:tblGrid>
              <a:tr h="370878">
                <a:tc>
                  <a:txBody>
                    <a:bodyPr/>
                    <a:lstStyle/>
                    <a:p>
                      <a:r>
                        <a:rPr lang="en-ZA" sz="1400" dirty="0">
                          <a:latin typeface="Century Gothic" panose="020B0502020202020204" pitchFamily="34" charset="0"/>
                        </a:rPr>
                        <a:t>National Constitution: section</a:t>
                      </a:r>
                      <a:r>
                        <a:rPr lang="en-ZA" sz="1400" baseline="0" dirty="0">
                          <a:latin typeface="Century Gothic" panose="020B0502020202020204" pitchFamily="34" charset="0"/>
                        </a:rPr>
                        <a:t> 228(1)(a)</a:t>
                      </a:r>
                      <a:endParaRPr lang="en-ZA" sz="1400" dirty="0">
                        <a:latin typeface="Century Gothic" panose="020B0502020202020204" pitchFamily="34" charset="0"/>
                      </a:endParaRPr>
                    </a:p>
                  </a:txBody>
                  <a:tcPr marT="45725" marB="45725"/>
                </a:tc>
                <a:tc>
                  <a:txBody>
                    <a:bodyPr/>
                    <a:lstStyle/>
                    <a:p>
                      <a:r>
                        <a:rPr lang="en-ZA" sz="1400" dirty="0">
                          <a:latin typeface="Century Gothic" panose="020B0502020202020204" pitchFamily="34" charset="0"/>
                        </a:rPr>
                        <a:t>Provincial Constitution:  section 59</a:t>
                      </a:r>
                    </a:p>
                  </a:txBody>
                  <a:tcPr marT="45725" marB="45725"/>
                </a:tc>
                <a:extLst>
                  <a:ext uri="{0D108BD9-81ED-4DB2-BD59-A6C34878D82A}">
                    <a16:rowId xmlns:a16="http://schemas.microsoft.com/office/drawing/2014/main" val="10000"/>
                  </a:ext>
                </a:extLst>
              </a:tr>
              <a:tr h="2773960">
                <a:tc>
                  <a:txBody>
                    <a:bodyPr/>
                    <a:lstStyle/>
                    <a:p>
                      <a:pPr algn="just"/>
                      <a:r>
                        <a:rPr lang="en-ZA" sz="1600" b="0" i="1" u="none" strike="noStrike" kern="1200" dirty="0">
                          <a:solidFill>
                            <a:schemeClr val="dk1"/>
                          </a:solidFill>
                          <a:effectLst/>
                          <a:latin typeface="Century Gothic" panose="020B0502020202020204" pitchFamily="34" charset="0"/>
                          <a:ea typeface="+mn-ea"/>
                          <a:cs typeface="+mn-cs"/>
                        </a:rPr>
                        <a:t>(b)</a:t>
                      </a:r>
                      <a:r>
                        <a:rPr lang="en-ZA" sz="1600" b="0" i="0" kern="1200" dirty="0">
                          <a:solidFill>
                            <a:schemeClr val="dk1"/>
                          </a:solidFill>
                          <a:effectLst/>
                          <a:latin typeface="Century Gothic" panose="020B0502020202020204" pitchFamily="34" charset="0"/>
                          <a:ea typeface="+mn-ea"/>
                          <a:cs typeface="+mn-cs"/>
                        </a:rPr>
                        <a:t>   flat-rate surcharges on any tax, levy or duty that is imposed by national legislation, other than </a:t>
                      </a:r>
                      <a:r>
                        <a:rPr lang="en-ZA" sz="1600" b="1" i="0" kern="1200" dirty="0">
                          <a:solidFill>
                            <a:schemeClr val="dk1"/>
                          </a:solidFill>
                          <a:effectLst/>
                          <a:latin typeface="Century Gothic" panose="020B0502020202020204" pitchFamily="34" charset="0"/>
                          <a:ea typeface="+mn-ea"/>
                          <a:cs typeface="+mn-cs"/>
                        </a:rPr>
                        <a:t>on</a:t>
                      </a:r>
                      <a:r>
                        <a:rPr lang="en-ZA" sz="1600" b="0" i="0" kern="1200" dirty="0">
                          <a:solidFill>
                            <a:schemeClr val="dk1"/>
                          </a:solidFill>
                          <a:effectLst/>
                          <a:latin typeface="Century Gothic" panose="020B0502020202020204" pitchFamily="34" charset="0"/>
                          <a:ea typeface="+mn-ea"/>
                          <a:cs typeface="+mn-cs"/>
                        </a:rPr>
                        <a:t> corporate income tax, value-added tax, rates on property or customs duties.</a:t>
                      </a:r>
                    </a:p>
                    <a:p>
                      <a:pPr algn="just"/>
                      <a:endParaRPr lang="en-ZA" sz="1600" b="0" i="0" kern="1200" dirty="0">
                        <a:solidFill>
                          <a:schemeClr val="dk1"/>
                        </a:solidFill>
                        <a:effectLst/>
                        <a:latin typeface="Century Gothic" panose="020B0502020202020204" pitchFamily="34" charset="0"/>
                        <a:ea typeface="+mn-ea"/>
                        <a:cs typeface="+mn-cs"/>
                      </a:endParaRPr>
                    </a:p>
                    <a:p>
                      <a:pPr algn="just"/>
                      <a:r>
                        <a:rPr lang="en-ZA" sz="1600" b="0" i="0" kern="1200" dirty="0">
                          <a:solidFill>
                            <a:schemeClr val="dk1"/>
                          </a:solidFill>
                          <a:effectLst/>
                          <a:latin typeface="Century Gothic" panose="020B0502020202020204" pitchFamily="34" charset="0"/>
                          <a:ea typeface="+mn-ea"/>
                          <a:cs typeface="+mn-cs"/>
                        </a:rPr>
                        <a:t>[Para. </a:t>
                      </a:r>
                      <a:r>
                        <a:rPr lang="en-ZA" sz="1600" b="0" i="1" u="none" strike="noStrike" kern="1200" dirty="0">
                          <a:solidFill>
                            <a:schemeClr val="dk1"/>
                          </a:solidFill>
                          <a:effectLst/>
                          <a:latin typeface="Century Gothic" panose="020B0502020202020204" pitchFamily="34" charset="0"/>
                          <a:ea typeface="+mn-ea"/>
                          <a:cs typeface="+mn-cs"/>
                        </a:rPr>
                        <a:t>(b)</a:t>
                      </a:r>
                      <a:r>
                        <a:rPr lang="en-ZA" sz="1600" b="0" i="0" kern="1200" dirty="0">
                          <a:solidFill>
                            <a:schemeClr val="dk1"/>
                          </a:solidFill>
                          <a:effectLst/>
                          <a:latin typeface="Century Gothic" panose="020B0502020202020204" pitchFamily="34" charset="0"/>
                          <a:ea typeface="+mn-ea"/>
                          <a:cs typeface="+mn-cs"/>
                        </a:rPr>
                        <a:t> substituted by s. 9 of the Constitution Seventh Amendment Act of 2001 (</a:t>
                      </a:r>
                      <a:r>
                        <a:rPr lang="en-ZA" sz="1600" b="0" i="0" kern="1200" dirty="0" err="1">
                          <a:solidFill>
                            <a:schemeClr val="dk1"/>
                          </a:solidFill>
                          <a:effectLst/>
                          <a:latin typeface="Century Gothic" panose="020B0502020202020204" pitchFamily="34" charset="0"/>
                          <a:ea typeface="+mn-ea"/>
                          <a:cs typeface="+mn-cs"/>
                        </a:rPr>
                        <a:t>wef</a:t>
                      </a:r>
                      <a:r>
                        <a:rPr lang="en-ZA" sz="1600" b="0" i="0" kern="1200" dirty="0">
                          <a:solidFill>
                            <a:schemeClr val="dk1"/>
                          </a:solidFill>
                          <a:effectLst/>
                          <a:latin typeface="Century Gothic" panose="020B0502020202020204" pitchFamily="34" charset="0"/>
                          <a:ea typeface="+mn-ea"/>
                          <a:cs typeface="+mn-cs"/>
                        </a:rPr>
                        <a:t> 26 April 2002).]</a:t>
                      </a:r>
                    </a:p>
                  </a:txBody>
                  <a:tcPr marT="45725" marB="45725"/>
                </a:tc>
                <a:tc>
                  <a:txBody>
                    <a:bodyPr/>
                    <a:lstStyle/>
                    <a:p>
                      <a:pPr algn="just"/>
                      <a:r>
                        <a:rPr lang="en-ZA" sz="1600" b="1" i="0" u="none" strike="noStrike" kern="1200" baseline="0" dirty="0">
                          <a:solidFill>
                            <a:schemeClr val="dk1"/>
                          </a:solidFill>
                          <a:latin typeface="Century Gothic" panose="020B0502020202020204" pitchFamily="34" charset="0"/>
                          <a:ea typeface="+mn-ea"/>
                          <a:cs typeface="+mn-cs"/>
                        </a:rPr>
                        <a:t>5. </a:t>
                      </a:r>
                      <a:r>
                        <a:rPr lang="en-ZA" sz="1600" b="0" i="0" u="none" strike="noStrike" kern="1200" baseline="0" dirty="0">
                          <a:solidFill>
                            <a:schemeClr val="dk1"/>
                          </a:solidFill>
                          <a:latin typeface="Century Gothic" panose="020B0502020202020204" pitchFamily="34" charset="0"/>
                          <a:ea typeface="+mn-ea"/>
                          <a:cs typeface="+mn-cs"/>
                        </a:rPr>
                        <a:t>Section 59 of the Provincial Constitution is amended by the substitution for paragraph </a:t>
                      </a:r>
                      <a:r>
                        <a:rPr lang="en-ZA" sz="1600" b="0" i="1" u="none" strike="noStrike" kern="1200" baseline="0" dirty="0">
                          <a:solidFill>
                            <a:schemeClr val="dk1"/>
                          </a:solidFill>
                          <a:latin typeface="Century Gothic" panose="020B0502020202020204" pitchFamily="34" charset="0"/>
                          <a:ea typeface="+mn-ea"/>
                          <a:cs typeface="+mn-cs"/>
                        </a:rPr>
                        <a:t>(b) </a:t>
                      </a:r>
                      <a:r>
                        <a:rPr lang="en-ZA" sz="1600" b="0" i="0" u="none" strike="noStrike" kern="1200" baseline="0" dirty="0">
                          <a:solidFill>
                            <a:schemeClr val="dk1"/>
                          </a:solidFill>
                          <a:latin typeface="Century Gothic" panose="020B0502020202020204" pitchFamily="34" charset="0"/>
                          <a:ea typeface="+mn-ea"/>
                          <a:cs typeface="+mn-cs"/>
                        </a:rPr>
                        <a:t>of subsection (1) of the following paragraph:</a:t>
                      </a:r>
                    </a:p>
                    <a:p>
                      <a:pPr algn="just"/>
                      <a:r>
                        <a:rPr lang="en-ZA" sz="1600" b="0" i="0" u="none" strike="noStrike" kern="1200" baseline="0" dirty="0">
                          <a:solidFill>
                            <a:schemeClr val="dk1"/>
                          </a:solidFill>
                          <a:latin typeface="Century Gothic" panose="020B0502020202020204" pitchFamily="34" charset="0"/>
                          <a:ea typeface="+mn-ea"/>
                          <a:cs typeface="+mn-cs"/>
                        </a:rPr>
                        <a:t>‘‘</a:t>
                      </a:r>
                      <a:r>
                        <a:rPr lang="en-ZA" sz="1600" b="0" i="1" u="none" strike="noStrike" kern="1200" baseline="0" dirty="0">
                          <a:solidFill>
                            <a:schemeClr val="dk1"/>
                          </a:solidFill>
                          <a:latin typeface="Century Gothic" panose="020B0502020202020204" pitchFamily="34" charset="0"/>
                          <a:ea typeface="+mn-ea"/>
                          <a:cs typeface="+mn-cs"/>
                        </a:rPr>
                        <a:t>(b) </a:t>
                      </a:r>
                      <a:r>
                        <a:rPr lang="en-ZA" sz="1600" b="0" i="0" u="none" strike="noStrike" kern="1200" baseline="0" dirty="0">
                          <a:solidFill>
                            <a:schemeClr val="dk1"/>
                          </a:solidFill>
                          <a:latin typeface="Century Gothic" panose="020B0502020202020204" pitchFamily="34" charset="0"/>
                          <a:ea typeface="+mn-ea"/>
                          <a:cs typeface="+mn-cs"/>
                        </a:rPr>
                        <a:t>flat-rate surcharges on </a:t>
                      </a:r>
                      <a:r>
                        <a:rPr lang="en-ZA" sz="1600" b="1" i="0" u="none" strike="noStrike" kern="1200" baseline="0" dirty="0">
                          <a:solidFill>
                            <a:schemeClr val="dk1"/>
                          </a:solidFill>
                          <a:latin typeface="Century Gothic" panose="020B0502020202020204" pitchFamily="34" charset="0"/>
                          <a:ea typeface="+mn-ea"/>
                          <a:cs typeface="+mn-cs"/>
                        </a:rPr>
                        <a:t>[the tax bases of] </a:t>
                      </a:r>
                      <a:r>
                        <a:rPr lang="en-ZA" sz="1600" b="0" i="0" u="none" strike="noStrike" kern="1200" baseline="0" dirty="0">
                          <a:solidFill>
                            <a:schemeClr val="dk1"/>
                          </a:solidFill>
                          <a:latin typeface="Century Gothic" panose="020B0502020202020204" pitchFamily="34" charset="0"/>
                          <a:ea typeface="+mn-ea"/>
                          <a:cs typeface="+mn-cs"/>
                        </a:rPr>
                        <a:t>any tax, levy or duty that is imposed by national legislation, other than </a:t>
                      </a:r>
                      <a:r>
                        <a:rPr lang="en-ZA" sz="1600" b="1" i="0" u="none" strike="noStrike" kern="1200" baseline="0" dirty="0">
                          <a:solidFill>
                            <a:schemeClr val="dk1"/>
                          </a:solidFill>
                          <a:latin typeface="Century Gothic" panose="020B0502020202020204" pitchFamily="34" charset="0"/>
                          <a:ea typeface="+mn-ea"/>
                          <a:cs typeface="+mn-cs"/>
                        </a:rPr>
                        <a:t>[the tax bases of] </a:t>
                      </a:r>
                      <a:r>
                        <a:rPr lang="en-ZA" sz="1600" b="0" i="0" u="sng" strike="noStrike" kern="1200" baseline="0" dirty="0">
                          <a:solidFill>
                            <a:schemeClr val="dk1"/>
                          </a:solidFill>
                          <a:latin typeface="Century Gothic" panose="020B0502020202020204" pitchFamily="34" charset="0"/>
                          <a:ea typeface="+mn-ea"/>
                          <a:cs typeface="+mn-cs"/>
                        </a:rPr>
                        <a:t>on</a:t>
                      </a:r>
                      <a:r>
                        <a:rPr lang="en-ZA" sz="1600" b="0" i="0" u="none" strike="noStrike" kern="1200" baseline="0" dirty="0">
                          <a:solidFill>
                            <a:schemeClr val="dk1"/>
                          </a:solidFill>
                          <a:latin typeface="Century Gothic" panose="020B0502020202020204" pitchFamily="34" charset="0"/>
                          <a:ea typeface="+mn-ea"/>
                          <a:cs typeface="+mn-cs"/>
                        </a:rPr>
                        <a:t> corporate income tax, value-added tax, rates on property or customs duties.’’.</a:t>
                      </a:r>
                      <a:endParaRPr lang="en-ZA" sz="1100" b="0" i="0" u="none" strike="noStrike" kern="1200" baseline="0" dirty="0">
                        <a:solidFill>
                          <a:schemeClr val="dk1"/>
                        </a:solidFill>
                        <a:latin typeface="Century Gothic" panose="020B0502020202020204" pitchFamily="34" charset="0"/>
                        <a:ea typeface="+mn-ea"/>
                        <a:cs typeface="+mn-cs"/>
                      </a:endParaRPr>
                    </a:p>
                  </a:txBody>
                  <a:tcPr marT="45725" marB="457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746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E91A6B7-1251-273B-FD42-892DB96FE29D}"/>
              </a:ext>
            </a:extLst>
          </p:cNvPr>
          <p:cNvSpPr>
            <a:spLocks noGrp="1"/>
          </p:cNvSpPr>
          <p:nvPr>
            <p:ph type="body" sz="quarter" idx="10"/>
          </p:nvPr>
        </p:nvSpPr>
        <p:spPr/>
        <p:txBody>
          <a:bodyPr/>
          <a:lstStyle/>
          <a:p>
            <a:pPr marL="361950" marR="0" lvl="1" indent="0" algn="just" defTabSz="457200" rtl="0" eaLnBrk="1" fontAlgn="base" latinLnBrk="0" hangingPunct="1">
              <a:lnSpc>
                <a:spcPct val="120000"/>
              </a:lnSpc>
              <a:spcBef>
                <a:spcPct val="20000"/>
              </a:spcBef>
              <a:spcAft>
                <a:spcPct val="0"/>
              </a:spcAft>
              <a:buClrTx/>
              <a:buSzTx/>
              <a:buFont typeface="Arial" pitchFamily="34" charset="0"/>
              <a:buNone/>
              <a:tabLst/>
              <a:defRPr/>
            </a:pPr>
            <a:r>
              <a:rPr kumimoji="0" lang="en-US" altLang="en-US" sz="1600" b="0" i="0" u="none" strike="noStrike" kern="1200" cap="none" spc="0" normalizeH="0" baseline="0" noProof="0" dirty="0">
                <a:ln>
                  <a:noFill/>
                </a:ln>
                <a:solidFill>
                  <a:prstClr val="black"/>
                </a:solidFill>
                <a:effectLst/>
                <a:uLnTx/>
                <a:uFillTx/>
                <a:latin typeface="Century Gothic" pitchFamily="34" charset="0"/>
                <a:ea typeface="+mn-ea"/>
                <a:cs typeface="+mn-cs"/>
              </a:rPr>
              <a:t>Loans</a:t>
            </a:r>
          </a:p>
          <a:p>
            <a:endParaRPr lang="en-ZA" dirty="0"/>
          </a:p>
        </p:txBody>
      </p:sp>
      <p:sp>
        <p:nvSpPr>
          <p:cNvPr id="5" name="Title 1">
            <a:extLst>
              <a:ext uri="{FF2B5EF4-FFF2-40B4-BE49-F238E27FC236}">
                <a16:creationId xmlns:a16="http://schemas.microsoft.com/office/drawing/2014/main" id="{7B00BB9C-0C6C-ADE6-E051-8077B05C3449}"/>
              </a:ext>
            </a:extLst>
          </p:cNvPr>
          <p:cNvSpPr>
            <a:spLocks noGrp="1"/>
          </p:cNvSpPr>
          <p:nvPr>
            <p:ph type="title"/>
          </p:nvPr>
        </p:nvSpPr>
        <p:spPr bwMode="auto">
          <a:xfrm>
            <a:off x="393700" y="180975"/>
            <a:ext cx="11463338" cy="558800"/>
          </a:xfrm>
        </p:spPr>
        <p:txBody>
          <a:bodyPr vert="horz" wrap="square" lIns="91440" tIns="45720" rIns="91440" bIns="45720" numCol="1" anchorCtr="0" compatLnSpc="1">
            <a:prstTxWarp prst="textNoShape">
              <a:avLst/>
            </a:prstTxWarp>
            <a:normAutofit fontScale="90000"/>
          </a:bodyPr>
          <a:lstStyle/>
          <a:p>
            <a:pPr algn="ctr" eaLnBrk="1" hangingPunct="1">
              <a:defRPr/>
            </a:pPr>
            <a:r>
              <a:rPr lang="en-ZA" altLang="en-US" sz="3200" b="0" dirty="0">
                <a:solidFill>
                  <a:schemeClr val="tx1"/>
                </a:solidFill>
              </a:rPr>
              <a:t>AMENDMENTS TO ALIGN WITH NATIONAL </a:t>
            </a:r>
            <a:br>
              <a:rPr lang="en-ZA" altLang="en-US" sz="3200" b="0" dirty="0">
                <a:solidFill>
                  <a:schemeClr val="tx1"/>
                </a:solidFill>
              </a:rPr>
            </a:br>
            <a:r>
              <a:rPr lang="en-ZA" altLang="en-US" sz="3200" b="0" dirty="0">
                <a:solidFill>
                  <a:schemeClr val="tx1"/>
                </a:solidFill>
              </a:rPr>
              <a:t>CONSTITUTION</a:t>
            </a:r>
          </a:p>
        </p:txBody>
      </p:sp>
      <p:sp>
        <p:nvSpPr>
          <p:cNvPr id="6" name="TextBox 5">
            <a:extLst>
              <a:ext uri="{FF2B5EF4-FFF2-40B4-BE49-F238E27FC236}">
                <a16:creationId xmlns:a16="http://schemas.microsoft.com/office/drawing/2014/main" id="{B8A55D9A-0C4D-E854-B121-AAAFF97BD2B9}"/>
              </a:ext>
            </a:extLst>
          </p:cNvPr>
          <p:cNvSpPr txBox="1">
            <a:spLocks noChangeArrowheads="1"/>
          </p:cNvSpPr>
          <p:nvPr/>
        </p:nvSpPr>
        <p:spPr bwMode="auto">
          <a:xfrm>
            <a:off x="10604104" y="389275"/>
            <a:ext cx="1252537"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ZA" altLang="en-US" sz="2900" dirty="0">
                <a:latin typeface="Century Gothic" panose="020B0502020202020204" pitchFamily="34" charset="0"/>
              </a:rPr>
              <a:t>…(13)</a:t>
            </a:r>
          </a:p>
        </p:txBody>
      </p:sp>
      <p:graphicFrame>
        <p:nvGraphicFramePr>
          <p:cNvPr id="7" name="Table 6">
            <a:extLst>
              <a:ext uri="{FF2B5EF4-FFF2-40B4-BE49-F238E27FC236}">
                <a16:creationId xmlns:a16="http://schemas.microsoft.com/office/drawing/2014/main" id="{9DC0E7B1-3B01-9362-8F71-A158DA2E2D85}"/>
              </a:ext>
            </a:extLst>
          </p:cNvPr>
          <p:cNvGraphicFramePr>
            <a:graphicFrameLocks noGrp="1"/>
          </p:cNvGraphicFramePr>
          <p:nvPr>
            <p:extLst>
              <p:ext uri="{D42A27DB-BD31-4B8C-83A1-F6EECF244321}">
                <p14:modId xmlns:p14="http://schemas.microsoft.com/office/powerpoint/2010/main" val="352589005"/>
              </p:ext>
            </p:extLst>
          </p:nvPr>
        </p:nvGraphicFramePr>
        <p:xfrm>
          <a:off x="715963" y="1590675"/>
          <a:ext cx="11140678" cy="3876675"/>
        </p:xfrm>
        <a:graphic>
          <a:graphicData uri="http://schemas.openxmlformats.org/drawingml/2006/table">
            <a:tbl>
              <a:tblPr firstRow="1" bandRow="1">
                <a:tableStyleId>{5C22544A-7EE6-4342-B048-85BDC9FD1C3A}</a:tableStyleId>
              </a:tblPr>
              <a:tblGrid>
                <a:gridCol w="5570339">
                  <a:extLst>
                    <a:ext uri="{9D8B030D-6E8A-4147-A177-3AD203B41FA5}">
                      <a16:colId xmlns:a16="http://schemas.microsoft.com/office/drawing/2014/main" val="20000"/>
                    </a:ext>
                  </a:extLst>
                </a:gridCol>
                <a:gridCol w="5570339">
                  <a:extLst>
                    <a:ext uri="{9D8B030D-6E8A-4147-A177-3AD203B41FA5}">
                      <a16:colId xmlns:a16="http://schemas.microsoft.com/office/drawing/2014/main" val="20001"/>
                    </a:ext>
                  </a:extLst>
                </a:gridCol>
              </a:tblGrid>
              <a:tr h="370901">
                <a:tc>
                  <a:txBody>
                    <a:bodyPr/>
                    <a:lstStyle/>
                    <a:p>
                      <a:r>
                        <a:rPr lang="en-ZA" sz="1400" dirty="0">
                          <a:latin typeface="Century Gothic" panose="020B0502020202020204" pitchFamily="34" charset="0"/>
                        </a:rPr>
                        <a:t>National Constitution: section</a:t>
                      </a:r>
                      <a:r>
                        <a:rPr lang="en-ZA" sz="1400" baseline="0" dirty="0">
                          <a:latin typeface="Century Gothic" panose="020B0502020202020204" pitchFamily="34" charset="0"/>
                        </a:rPr>
                        <a:t> 230</a:t>
                      </a:r>
                      <a:endParaRPr lang="en-ZA" sz="1400" dirty="0">
                        <a:latin typeface="Century Gothic" panose="020B0502020202020204" pitchFamily="34" charset="0"/>
                      </a:endParaRPr>
                    </a:p>
                  </a:txBody>
                  <a:tcPr marT="45727" marB="45727"/>
                </a:tc>
                <a:tc>
                  <a:txBody>
                    <a:bodyPr/>
                    <a:lstStyle/>
                    <a:p>
                      <a:r>
                        <a:rPr lang="en-ZA" sz="1400" dirty="0">
                          <a:latin typeface="Century Gothic" panose="020B0502020202020204" pitchFamily="34" charset="0"/>
                        </a:rPr>
                        <a:t>Provincial Constitution:  section 63</a:t>
                      </a:r>
                    </a:p>
                  </a:txBody>
                  <a:tcPr marT="45727" marB="45727"/>
                </a:tc>
                <a:extLst>
                  <a:ext uri="{0D108BD9-81ED-4DB2-BD59-A6C34878D82A}">
                    <a16:rowId xmlns:a16="http://schemas.microsoft.com/office/drawing/2014/main" val="10000"/>
                  </a:ext>
                </a:extLst>
              </a:tr>
              <a:tr h="3505774">
                <a:tc>
                  <a:txBody>
                    <a:bodyPr/>
                    <a:lstStyle/>
                    <a:p>
                      <a:pPr algn="just"/>
                      <a:r>
                        <a:rPr lang="en-ZA" sz="1400" b="1" i="0" kern="1200" dirty="0">
                          <a:solidFill>
                            <a:schemeClr val="dk1"/>
                          </a:solidFill>
                          <a:effectLst/>
                          <a:latin typeface="Century Gothic" panose="020B0502020202020204" pitchFamily="34" charset="0"/>
                          <a:ea typeface="+mn-ea"/>
                          <a:cs typeface="+mn-cs"/>
                        </a:rPr>
                        <a:t>230  Provincial loans</a:t>
                      </a:r>
                    </a:p>
                    <a:p>
                      <a:pPr marL="0" indent="0" algn="just">
                        <a:buAutoNum type="arabicParenBoth"/>
                      </a:pPr>
                      <a:r>
                        <a:rPr lang="en-ZA" sz="1400" b="0" i="0" kern="1200" dirty="0">
                          <a:solidFill>
                            <a:schemeClr val="dk1"/>
                          </a:solidFill>
                          <a:effectLst/>
                          <a:latin typeface="Century Gothic" panose="020B0502020202020204" pitchFamily="34" charset="0"/>
                          <a:ea typeface="+mn-ea"/>
                          <a:cs typeface="+mn-cs"/>
                        </a:rPr>
                        <a:t> A province may raise loans for capital or current expenditure in accordance with national legislation, but loans for current expenditure may be raised only when necessary for bridging purposes during a fiscal year.</a:t>
                      </a:r>
                    </a:p>
                    <a:p>
                      <a:pPr marL="342900" indent="-342900" algn="just">
                        <a:buAutoNum type="arabicParenBoth"/>
                      </a:pPr>
                      <a:endParaRPr lang="en-ZA" sz="1400" b="0" i="0" kern="1200" dirty="0">
                        <a:solidFill>
                          <a:schemeClr val="dk1"/>
                        </a:solidFill>
                        <a:effectLst/>
                        <a:latin typeface="Century Gothic" panose="020B0502020202020204" pitchFamily="34" charset="0"/>
                        <a:ea typeface="+mn-ea"/>
                        <a:cs typeface="+mn-cs"/>
                      </a:endParaRPr>
                    </a:p>
                    <a:p>
                      <a:pPr algn="just"/>
                      <a:r>
                        <a:rPr lang="en-ZA" sz="1400" b="0" i="0" kern="1200" dirty="0">
                          <a:solidFill>
                            <a:schemeClr val="dk1"/>
                          </a:solidFill>
                          <a:effectLst/>
                          <a:latin typeface="Century Gothic" panose="020B0502020202020204" pitchFamily="34" charset="0"/>
                          <a:ea typeface="+mn-ea"/>
                          <a:cs typeface="+mn-cs"/>
                        </a:rPr>
                        <a:t>(2) National legislation referred to in subsection (1) may be enacted only after any recommendations of the Financial and Fiscal Commission have been considered.</a:t>
                      </a:r>
                    </a:p>
                    <a:p>
                      <a:pPr algn="just"/>
                      <a:endParaRPr lang="en-ZA" sz="1400" b="0" i="0" kern="1200" dirty="0">
                        <a:solidFill>
                          <a:schemeClr val="dk1"/>
                        </a:solidFill>
                        <a:effectLst/>
                        <a:latin typeface="Century Gothic" panose="020B0502020202020204" pitchFamily="34" charset="0"/>
                        <a:ea typeface="+mn-ea"/>
                        <a:cs typeface="+mn-cs"/>
                      </a:endParaRPr>
                    </a:p>
                    <a:p>
                      <a:pPr algn="just"/>
                      <a:r>
                        <a:rPr lang="en-ZA" sz="1400" b="0" i="0" kern="1200" dirty="0">
                          <a:solidFill>
                            <a:schemeClr val="dk1"/>
                          </a:solidFill>
                          <a:effectLst/>
                          <a:latin typeface="Century Gothic" panose="020B0502020202020204" pitchFamily="34" charset="0"/>
                          <a:ea typeface="+mn-ea"/>
                          <a:cs typeface="+mn-cs"/>
                        </a:rPr>
                        <a:t>[S. 230 substituted by s. 10 of the Constitution Seventh Amendment Act of 2001 (</a:t>
                      </a:r>
                      <a:r>
                        <a:rPr lang="en-ZA" sz="1400" b="0" i="0" kern="1200" dirty="0" err="1">
                          <a:solidFill>
                            <a:schemeClr val="dk1"/>
                          </a:solidFill>
                          <a:effectLst/>
                          <a:latin typeface="Century Gothic" panose="020B0502020202020204" pitchFamily="34" charset="0"/>
                          <a:ea typeface="+mn-ea"/>
                          <a:cs typeface="+mn-cs"/>
                        </a:rPr>
                        <a:t>wef</a:t>
                      </a:r>
                      <a:r>
                        <a:rPr lang="en-ZA" sz="1400" b="0" i="0" kern="1200" dirty="0">
                          <a:solidFill>
                            <a:schemeClr val="dk1"/>
                          </a:solidFill>
                          <a:effectLst/>
                          <a:latin typeface="Century Gothic" panose="020B0502020202020204" pitchFamily="34" charset="0"/>
                          <a:ea typeface="+mn-ea"/>
                          <a:cs typeface="+mn-cs"/>
                        </a:rPr>
                        <a:t> 26 April 2002).]</a:t>
                      </a:r>
                    </a:p>
                  </a:txBody>
                  <a:tcPr marT="45727" marB="45727"/>
                </a:tc>
                <a:tc>
                  <a:txBody>
                    <a:bodyPr/>
                    <a:lstStyle/>
                    <a:p>
                      <a:pPr algn="just"/>
                      <a:r>
                        <a:rPr lang="en-ZA" sz="1400" b="1" i="0" u="none" strike="noStrike" kern="1200" baseline="0" dirty="0">
                          <a:solidFill>
                            <a:schemeClr val="dk1"/>
                          </a:solidFill>
                          <a:latin typeface="Century Gothic" panose="020B0502020202020204" pitchFamily="34" charset="0"/>
                          <a:ea typeface="+mn-ea"/>
                          <a:cs typeface="+mn-cs"/>
                        </a:rPr>
                        <a:t>6. </a:t>
                      </a:r>
                      <a:r>
                        <a:rPr lang="en-ZA" sz="1400" b="0" i="0" u="none" strike="noStrike" kern="1200" baseline="0" dirty="0">
                          <a:solidFill>
                            <a:schemeClr val="dk1"/>
                          </a:solidFill>
                          <a:latin typeface="Century Gothic" panose="020B0502020202020204" pitchFamily="34" charset="0"/>
                          <a:ea typeface="+mn-ea"/>
                          <a:cs typeface="+mn-cs"/>
                        </a:rPr>
                        <a:t>The following section is substituted for section 63 of the Provincial Constitution:</a:t>
                      </a:r>
                    </a:p>
                    <a:p>
                      <a:pPr algn="just"/>
                      <a:r>
                        <a:rPr lang="en-ZA" sz="1400" b="0" i="0" u="none" strike="noStrike" kern="1200" baseline="0" dirty="0">
                          <a:solidFill>
                            <a:schemeClr val="dk1"/>
                          </a:solidFill>
                          <a:latin typeface="Century Gothic" panose="020B0502020202020204" pitchFamily="34" charset="0"/>
                          <a:ea typeface="+mn-ea"/>
                          <a:cs typeface="+mn-cs"/>
                        </a:rPr>
                        <a:t>‘‘</a:t>
                      </a:r>
                      <a:r>
                        <a:rPr lang="en-ZA" sz="1400" b="1" i="0" u="none" strike="noStrike" kern="1200" baseline="0" dirty="0">
                          <a:solidFill>
                            <a:schemeClr val="dk1"/>
                          </a:solidFill>
                          <a:latin typeface="Century Gothic" panose="020B0502020202020204" pitchFamily="34" charset="0"/>
                          <a:ea typeface="+mn-ea"/>
                          <a:cs typeface="+mn-cs"/>
                        </a:rPr>
                        <a:t>Loans</a:t>
                      </a:r>
                    </a:p>
                    <a:p>
                      <a:pPr algn="just"/>
                      <a:r>
                        <a:rPr lang="en-ZA" sz="1400" b="1" i="0" u="none" strike="noStrike" kern="1200" baseline="0" dirty="0">
                          <a:solidFill>
                            <a:schemeClr val="dk1"/>
                          </a:solidFill>
                          <a:latin typeface="Century Gothic" panose="020B0502020202020204" pitchFamily="34" charset="0"/>
                          <a:ea typeface="+mn-ea"/>
                          <a:cs typeface="+mn-cs"/>
                        </a:rPr>
                        <a:t>63. </a:t>
                      </a:r>
                      <a:r>
                        <a:rPr lang="en-ZA" sz="1400" b="0" i="0" u="none" strike="noStrike" kern="1200" baseline="0" dirty="0">
                          <a:solidFill>
                            <a:schemeClr val="dk1"/>
                          </a:solidFill>
                          <a:latin typeface="Century Gothic" panose="020B0502020202020204" pitchFamily="34" charset="0"/>
                          <a:ea typeface="+mn-ea"/>
                          <a:cs typeface="+mn-cs"/>
                        </a:rPr>
                        <a:t>The Western Cape government may raise loans for capital or current expenditure, in accordance with </a:t>
                      </a:r>
                      <a:r>
                        <a:rPr lang="en-ZA" sz="1400" b="1" i="0" u="none" strike="noStrike" kern="1200" baseline="0" dirty="0">
                          <a:solidFill>
                            <a:schemeClr val="dk1"/>
                          </a:solidFill>
                          <a:latin typeface="Century Gothic" panose="020B0502020202020204" pitchFamily="34" charset="0"/>
                          <a:ea typeface="+mn-ea"/>
                          <a:cs typeface="+mn-cs"/>
                        </a:rPr>
                        <a:t>[conditions determined by] </a:t>
                      </a:r>
                      <a:r>
                        <a:rPr lang="en-ZA" sz="1400" b="0" i="0" u="none" strike="noStrike" kern="1200" baseline="0" dirty="0">
                          <a:solidFill>
                            <a:schemeClr val="dk1"/>
                          </a:solidFill>
                          <a:latin typeface="Century Gothic" panose="020B0502020202020204" pitchFamily="34" charset="0"/>
                          <a:ea typeface="+mn-ea"/>
                          <a:cs typeface="+mn-cs"/>
                        </a:rPr>
                        <a:t>national legislation, but loans for current expenditure</a:t>
                      </a:r>
                      <a:r>
                        <a:rPr lang="en-ZA" sz="1400" b="1" i="0" u="none" strike="noStrike" kern="1200" baseline="0" dirty="0">
                          <a:solidFill>
                            <a:schemeClr val="dk1"/>
                          </a:solidFill>
                          <a:latin typeface="Century Gothic" panose="020B0502020202020204" pitchFamily="34" charset="0"/>
                          <a:ea typeface="+mn-ea"/>
                          <a:cs typeface="+mn-cs"/>
                        </a:rPr>
                        <a:t>[—</a:t>
                      </a:r>
                    </a:p>
                    <a:p>
                      <a:pPr marL="180975" indent="0" algn="just"/>
                      <a:r>
                        <a:rPr lang="en-ZA" sz="1400" b="1" i="1" u="none" strike="noStrike" kern="1200" baseline="0" dirty="0">
                          <a:solidFill>
                            <a:schemeClr val="dk1"/>
                          </a:solidFill>
                          <a:latin typeface="Century Gothic" panose="020B0502020202020204" pitchFamily="34" charset="0"/>
                          <a:ea typeface="+mn-ea"/>
                          <a:cs typeface="+mn-cs"/>
                        </a:rPr>
                        <a:t>(a)</a:t>
                      </a:r>
                      <a:r>
                        <a:rPr lang="en-ZA" sz="1400" b="1" i="0" u="none" strike="noStrike" kern="1200" baseline="0" dirty="0">
                          <a:solidFill>
                            <a:schemeClr val="dk1"/>
                          </a:solidFill>
                          <a:latin typeface="Century Gothic" panose="020B0502020202020204" pitchFamily="34" charset="0"/>
                          <a:ea typeface="+mn-ea"/>
                          <a:cs typeface="+mn-cs"/>
                        </a:rPr>
                        <a:t>] </a:t>
                      </a:r>
                      <a:r>
                        <a:rPr lang="en-ZA" sz="1400" b="0" i="0" u="none" strike="noStrike" kern="1200" baseline="0" dirty="0">
                          <a:solidFill>
                            <a:schemeClr val="dk1"/>
                          </a:solidFill>
                          <a:latin typeface="Century Gothic" panose="020B0502020202020204" pitchFamily="34" charset="0"/>
                          <a:ea typeface="+mn-ea"/>
                          <a:cs typeface="+mn-cs"/>
                        </a:rPr>
                        <a:t>may be raised only when necessary for bridging purposes during a fiscal year</a:t>
                      </a:r>
                      <a:r>
                        <a:rPr lang="en-ZA" sz="1400" b="1" i="0" u="none" strike="noStrike" kern="1200" baseline="0" dirty="0">
                          <a:solidFill>
                            <a:schemeClr val="dk1"/>
                          </a:solidFill>
                          <a:latin typeface="Century Gothic" panose="020B0502020202020204" pitchFamily="34" charset="0"/>
                          <a:ea typeface="+mn-ea"/>
                          <a:cs typeface="+mn-cs"/>
                        </a:rPr>
                        <a:t>[; and</a:t>
                      </a:r>
                    </a:p>
                    <a:p>
                      <a:pPr marL="180975" indent="0" algn="just"/>
                      <a:r>
                        <a:rPr lang="en-ZA" sz="1400" b="1" i="1" u="none" strike="noStrike" kern="1200" baseline="0" dirty="0">
                          <a:solidFill>
                            <a:schemeClr val="dk1"/>
                          </a:solidFill>
                          <a:latin typeface="Century Gothic" panose="020B0502020202020204" pitchFamily="34" charset="0"/>
                          <a:ea typeface="+mn-ea"/>
                          <a:cs typeface="+mn-cs"/>
                        </a:rPr>
                        <a:t>(b) </a:t>
                      </a:r>
                      <a:r>
                        <a:rPr lang="en-ZA" sz="1400" b="1" i="0" u="none" strike="noStrike" kern="1200" baseline="0" dirty="0">
                          <a:solidFill>
                            <a:schemeClr val="dk1"/>
                          </a:solidFill>
                          <a:latin typeface="Century Gothic" panose="020B0502020202020204" pitchFamily="34" charset="0"/>
                          <a:ea typeface="+mn-ea"/>
                          <a:cs typeface="+mn-cs"/>
                        </a:rPr>
                        <a:t>must be repaid within 12 months]</a:t>
                      </a:r>
                      <a:r>
                        <a:rPr lang="en-ZA" sz="1400" b="0" i="0" u="none" strike="noStrike" kern="1200" baseline="0" dirty="0">
                          <a:solidFill>
                            <a:schemeClr val="dk1"/>
                          </a:solidFill>
                          <a:latin typeface="Century Gothic" panose="020B0502020202020204" pitchFamily="34" charset="0"/>
                          <a:ea typeface="+mn-ea"/>
                          <a:cs typeface="+mn-cs"/>
                        </a:rPr>
                        <a:t>.’’.</a:t>
                      </a:r>
                      <a:endParaRPr lang="en-ZA" sz="1000" b="0" i="0" u="none" strike="noStrike" kern="1200" baseline="0" dirty="0">
                        <a:solidFill>
                          <a:schemeClr val="dk1"/>
                        </a:solidFill>
                        <a:latin typeface="Century Gothic" panose="020B0502020202020204" pitchFamily="34" charset="0"/>
                        <a:ea typeface="+mn-ea"/>
                        <a:cs typeface="+mn-cs"/>
                      </a:endParaRPr>
                    </a:p>
                  </a:txBody>
                  <a:tcPr marT="45727" marB="45727"/>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7405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C414C4F-5177-675D-A200-BE27150635BD}"/>
              </a:ext>
            </a:extLst>
          </p:cNvPr>
          <p:cNvSpPr>
            <a:spLocks noGrp="1"/>
          </p:cNvSpPr>
          <p:nvPr>
            <p:ph type="title"/>
          </p:nvPr>
        </p:nvSpPr>
        <p:spPr bwMode="auto">
          <a:xfrm>
            <a:off x="393700" y="180975"/>
            <a:ext cx="11463338" cy="55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en-ZA" altLang="en-US" sz="3200" b="0" dirty="0">
                <a:solidFill>
                  <a:schemeClr val="tx1"/>
                </a:solidFill>
              </a:rPr>
              <a:t>AMENDMENTS RE EXPRESSIONS</a:t>
            </a:r>
          </a:p>
        </p:txBody>
      </p:sp>
      <p:sp>
        <p:nvSpPr>
          <p:cNvPr id="6" name="Subtitle 2">
            <a:extLst>
              <a:ext uri="{FF2B5EF4-FFF2-40B4-BE49-F238E27FC236}">
                <a16:creationId xmlns:a16="http://schemas.microsoft.com/office/drawing/2014/main" id="{EAC56700-8E09-CA1D-1986-0C46D3230642}"/>
              </a:ext>
            </a:extLst>
          </p:cNvPr>
          <p:cNvSpPr>
            <a:spLocks noGrp="1"/>
          </p:cNvSpPr>
          <p:nvPr>
            <p:ph type="body" sz="quarter" idx="10"/>
          </p:nvPr>
        </p:nvSpPr>
        <p:spPr bwMode="auto">
          <a:xfrm>
            <a:off x="393700" y="1196975"/>
            <a:ext cx="11463338" cy="4895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61950" indent="-361950" algn="just" eaLnBrk="1" hangingPunct="1">
              <a:lnSpc>
                <a:spcPct val="120000"/>
              </a:lnSpc>
              <a:buFont typeface="Arial" panose="020B0604020202020204" pitchFamily="34" charset="0"/>
              <a:buChar char="•"/>
            </a:pPr>
            <a:r>
              <a:rPr lang="en-US" altLang="en-US" sz="2000" b="0" dirty="0"/>
              <a:t>Align the Provincial Constitution with expressions used in the National Constitution:</a:t>
            </a:r>
          </a:p>
          <a:p>
            <a:pPr marL="715963" lvl="1" indent="-354013" algn="just" eaLnBrk="1" hangingPunct="1">
              <a:lnSpc>
                <a:spcPct val="120000"/>
              </a:lnSpc>
              <a:buFont typeface="Courier New" panose="02070309020205020404" pitchFamily="49" charset="0"/>
              <a:buChar char="o"/>
            </a:pPr>
            <a:r>
              <a:rPr lang="en-US" altLang="en-US" sz="1800" dirty="0"/>
              <a:t>President of the Constitutional Court → Chief Justice; and</a:t>
            </a:r>
          </a:p>
          <a:p>
            <a:pPr marL="715963" lvl="1" indent="-354013" algn="just" eaLnBrk="1" hangingPunct="1">
              <a:lnSpc>
                <a:spcPct val="120000"/>
              </a:lnSpc>
              <a:buFont typeface="Courier New" panose="02070309020205020404" pitchFamily="49" charset="0"/>
              <a:buChar char="o"/>
            </a:pPr>
            <a:r>
              <a:rPr lang="en-US" altLang="en-US" sz="1800" dirty="0" err="1"/>
              <a:t>Kwisi</a:t>
            </a:r>
            <a:r>
              <a:rPr lang="en-US" altLang="en-US" sz="1800" dirty="0"/>
              <a:t> </a:t>
            </a:r>
            <a:r>
              <a:rPr lang="en-US" altLang="en-US" sz="1800" dirty="0" err="1"/>
              <a:t>Bhulu</a:t>
            </a:r>
            <a:r>
              <a:rPr lang="en-US" altLang="en-US" sz="1800" dirty="0"/>
              <a:t>, </a:t>
            </a:r>
            <a:r>
              <a:rPr lang="en-US" altLang="en-US" sz="1800" dirty="0" err="1"/>
              <a:t>sisiBhulu</a:t>
            </a:r>
            <a:r>
              <a:rPr lang="en-US" altLang="en-US" sz="1800" dirty="0"/>
              <a:t>, </a:t>
            </a:r>
            <a:r>
              <a:rPr lang="en-US" altLang="en-US" sz="1800" dirty="0" err="1"/>
              <a:t>kwesiBhulu</a:t>
            </a:r>
            <a:r>
              <a:rPr lang="en-US" altLang="en-US" sz="1800" dirty="0"/>
              <a:t>, </a:t>
            </a:r>
            <a:r>
              <a:rPr lang="en-US" altLang="en-US" sz="1800" dirty="0" err="1"/>
              <a:t>isiBhulu</a:t>
            </a:r>
            <a:r>
              <a:rPr lang="en-US" altLang="en-US" sz="1800" dirty="0"/>
              <a:t> → </a:t>
            </a:r>
            <a:r>
              <a:rPr lang="en-US" altLang="en-US" sz="1800" dirty="0" err="1"/>
              <a:t>kwisiAfrikansi</a:t>
            </a:r>
            <a:r>
              <a:rPr lang="en-US" altLang="en-US" sz="1800" dirty="0"/>
              <a:t>, </a:t>
            </a:r>
            <a:r>
              <a:rPr lang="en-US" altLang="en-US" sz="1800" dirty="0" err="1"/>
              <a:t>sisiAfrikansi</a:t>
            </a:r>
            <a:r>
              <a:rPr lang="en-US" altLang="en-US" sz="1800" dirty="0"/>
              <a:t>, </a:t>
            </a:r>
            <a:r>
              <a:rPr lang="en-US" altLang="en-US" sz="1800" dirty="0" err="1"/>
              <a:t>kwesiAfrikansi</a:t>
            </a:r>
            <a:r>
              <a:rPr lang="en-US" altLang="en-US" sz="1800" dirty="0"/>
              <a:t>, </a:t>
            </a:r>
            <a:r>
              <a:rPr lang="en-US" altLang="en-US" sz="1800" dirty="0" err="1"/>
              <a:t>isiAfrikansi</a:t>
            </a:r>
            <a:r>
              <a:rPr lang="en-US" altLang="en-US" sz="1800" dirty="0"/>
              <a:t>.</a:t>
            </a:r>
          </a:p>
        </p:txBody>
      </p:sp>
    </p:spTree>
    <p:extLst>
      <p:ext uri="{BB962C8B-B14F-4D97-AF65-F5344CB8AC3E}">
        <p14:creationId xmlns:p14="http://schemas.microsoft.com/office/powerpoint/2010/main" val="4266784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5AAEE2-8616-186F-125A-C0EEA3C164D1}"/>
              </a:ext>
            </a:extLst>
          </p:cNvPr>
          <p:cNvSpPr>
            <a:spLocks noGrp="1"/>
          </p:cNvSpPr>
          <p:nvPr>
            <p:ph type="title"/>
          </p:nvPr>
        </p:nvSpPr>
        <p:spPr bwMode="auto">
          <a:xfrm>
            <a:off x="393700" y="180975"/>
            <a:ext cx="11463338" cy="558800"/>
          </a:xfrm>
        </p:spPr>
        <p:txBody>
          <a:bodyPr vert="horz" wrap="square" lIns="91440" tIns="45720" rIns="91440" bIns="45720" numCol="1" anchorCtr="0" compatLnSpc="1">
            <a:prstTxWarp prst="textNoShape">
              <a:avLst/>
            </a:prstTxWarp>
            <a:normAutofit fontScale="90000"/>
          </a:bodyPr>
          <a:lstStyle/>
          <a:p>
            <a:pPr algn="ctr" eaLnBrk="1" hangingPunct="1">
              <a:defRPr/>
            </a:pPr>
            <a:r>
              <a:rPr lang="en-ZA" altLang="en-US" sz="3200" b="0" dirty="0">
                <a:solidFill>
                  <a:schemeClr val="tx1"/>
                </a:solidFill>
              </a:rPr>
              <a:t>AMENDMENTS RE COMMISSIONER FOR </a:t>
            </a:r>
            <a:br>
              <a:rPr lang="en-ZA" altLang="en-US" sz="3200" b="0" dirty="0">
                <a:solidFill>
                  <a:schemeClr val="tx1"/>
                </a:solidFill>
              </a:rPr>
            </a:br>
            <a:r>
              <a:rPr lang="en-ZA" altLang="en-US" sz="3200" b="0" dirty="0">
                <a:solidFill>
                  <a:schemeClr val="tx1"/>
                </a:solidFill>
              </a:rPr>
              <a:t>ENVIRONMENT</a:t>
            </a:r>
          </a:p>
        </p:txBody>
      </p:sp>
      <p:sp>
        <p:nvSpPr>
          <p:cNvPr id="6" name="Subtitle 2">
            <a:extLst>
              <a:ext uri="{FF2B5EF4-FFF2-40B4-BE49-F238E27FC236}">
                <a16:creationId xmlns:a16="http://schemas.microsoft.com/office/drawing/2014/main" id="{15B1C479-3573-63CD-CF3D-C05D160DAF45}"/>
              </a:ext>
            </a:extLst>
          </p:cNvPr>
          <p:cNvSpPr>
            <a:spLocks noGrp="1"/>
          </p:cNvSpPr>
          <p:nvPr>
            <p:ph type="body" sz="quarter" idx="10"/>
          </p:nvPr>
        </p:nvSpPr>
        <p:spPr bwMode="auto">
          <a:xfrm>
            <a:off x="393700" y="1196975"/>
            <a:ext cx="11463338" cy="4895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61950" indent="-361950" algn="just" eaLnBrk="1" hangingPunct="1">
              <a:lnSpc>
                <a:spcPct val="120000"/>
              </a:lnSpc>
              <a:buFont typeface="Arial" panose="020B0604020202020204" pitchFamily="34" charset="0"/>
              <a:buChar char="•"/>
            </a:pPr>
            <a:r>
              <a:rPr lang="en-US" altLang="en-US" sz="2000" b="0" dirty="0"/>
              <a:t>Repeal of sections 71 to 77.</a:t>
            </a:r>
          </a:p>
          <a:p>
            <a:pPr marL="361950" indent="-361950" algn="just" eaLnBrk="1" hangingPunct="1">
              <a:lnSpc>
                <a:spcPct val="120000"/>
              </a:lnSpc>
              <a:buFont typeface="Arial" panose="020B0604020202020204" pitchFamily="34" charset="0"/>
              <a:buChar char="•"/>
            </a:pPr>
            <a:r>
              <a:rPr lang="en-US" altLang="en-US" sz="2000" b="0" dirty="0"/>
              <a:t>To be dealt with by the officials from DEA&amp;DP.</a:t>
            </a:r>
            <a:endParaRPr lang="en-US" altLang="en-US" b="0" dirty="0"/>
          </a:p>
        </p:txBody>
      </p:sp>
    </p:spTree>
    <p:extLst>
      <p:ext uri="{BB962C8B-B14F-4D97-AF65-F5344CB8AC3E}">
        <p14:creationId xmlns:p14="http://schemas.microsoft.com/office/powerpoint/2010/main" val="1639807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B9AAE19-CFAF-4D9B-BFC8-2B798A0C54AB}"/>
              </a:ext>
            </a:extLst>
          </p:cNvPr>
          <p:cNvSpPr>
            <a:spLocks noGrp="1"/>
          </p:cNvSpPr>
          <p:nvPr>
            <p:ph type="subTitle" idx="1"/>
          </p:nvPr>
        </p:nvSpPr>
        <p:spPr>
          <a:xfrm>
            <a:off x="2201525" y="3267856"/>
            <a:ext cx="5893164" cy="415420"/>
          </a:xfrm>
        </p:spPr>
        <p:txBody>
          <a:bodyPr/>
          <a:lstStyle/>
          <a:p>
            <a:pPr algn="l"/>
            <a:r>
              <a:rPr lang="en-ZA" dirty="0"/>
              <a:t>Thank you</a:t>
            </a:r>
            <a:endParaRPr lang="en-US" dirty="0"/>
          </a:p>
        </p:txBody>
      </p:sp>
    </p:spTree>
    <p:extLst>
      <p:ext uri="{BB962C8B-B14F-4D97-AF65-F5344CB8AC3E}">
        <p14:creationId xmlns:p14="http://schemas.microsoft.com/office/powerpoint/2010/main" val="286838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normAutofit/>
          </a:bodyPr>
          <a:lstStyle/>
          <a:p>
            <a:pPr marL="361950" marR="0" lvl="0" indent="-361950" algn="just" defTabSz="457200" rtl="0" eaLnBrk="1" fontAlgn="base" latinLnBrk="0" hangingPunct="1">
              <a:lnSpc>
                <a:spcPct val="100000"/>
              </a:lnSpc>
              <a:spcBef>
                <a:spcPct val="20000"/>
              </a:spcBef>
              <a:spcAft>
                <a:spcPct val="0"/>
              </a:spcAft>
              <a:buClrTx/>
              <a:buSzTx/>
              <a:buFont typeface="Arial" charset="0"/>
              <a:buChar char="•"/>
              <a:tabLst/>
              <a:defRPr/>
            </a:pPr>
            <a:r>
              <a:rPr kumimoji="0" lang="en-ZA" altLang="en-US" sz="1900" b="0" i="0" u="none" strike="noStrike" kern="1200" cap="none" spc="0" normalizeH="0" baseline="0" noProof="0" dirty="0">
                <a:ln>
                  <a:noFill/>
                </a:ln>
                <a:solidFill>
                  <a:prstClr val="black"/>
                </a:solidFill>
                <a:effectLst/>
                <a:uLnTx/>
                <a:uFillTx/>
                <a:latin typeface="Century Gothic" pitchFamily="34" charset="0"/>
                <a:ea typeface="+mn-ea"/>
                <a:cs typeface="+mn-cs"/>
              </a:rPr>
              <a:t>The Constitution of the Republic of South Africa, 1996 (the National Constitution) was assented to on 16 December 1996 and commenced on 4 February 1997 (unless otherwise indicated).</a:t>
            </a:r>
          </a:p>
          <a:p>
            <a:pPr marL="361950" marR="0" lvl="0" indent="-361950" algn="just" defTabSz="457200" rtl="0" eaLnBrk="1" fontAlgn="base" latinLnBrk="0" hangingPunct="1">
              <a:lnSpc>
                <a:spcPct val="100000"/>
              </a:lnSpc>
              <a:spcBef>
                <a:spcPct val="20000"/>
              </a:spcBef>
              <a:spcAft>
                <a:spcPct val="0"/>
              </a:spcAft>
              <a:buClrTx/>
              <a:buSzTx/>
              <a:buFont typeface="Arial" charset="0"/>
              <a:buChar char="•"/>
              <a:tabLst/>
              <a:defRPr/>
            </a:pPr>
            <a:r>
              <a:rPr kumimoji="0" lang="en-ZA" altLang="en-US" sz="1900" b="0" i="0" u="none" strike="noStrike" kern="1200" cap="none" spc="0" normalizeH="0" baseline="0" noProof="0" dirty="0">
                <a:ln>
                  <a:noFill/>
                </a:ln>
                <a:solidFill>
                  <a:prstClr val="black"/>
                </a:solidFill>
                <a:effectLst/>
                <a:uLnTx/>
                <a:uFillTx/>
                <a:latin typeface="Century Gothic" pitchFamily="34" charset="0"/>
                <a:ea typeface="+mn-ea"/>
                <a:cs typeface="+mn-cs"/>
              </a:rPr>
              <a:t>The Constitution of the Western Cape, 1997 (Act 1 of 1998) (the Provincial Constitution) was assented to on 15 January 1998 and commenced on 16 January 1998 (unless otherwise indicated).  Many of its provisions mirror the provisions in the National Constitution.</a:t>
            </a:r>
          </a:p>
          <a:p>
            <a:pPr marL="361950" marR="0" lvl="0" indent="-361950" algn="just" defTabSz="457200" rtl="0" eaLnBrk="1" fontAlgn="base" latinLnBrk="0" hangingPunct="1">
              <a:lnSpc>
                <a:spcPct val="100000"/>
              </a:lnSpc>
              <a:spcBef>
                <a:spcPct val="20000"/>
              </a:spcBef>
              <a:spcAft>
                <a:spcPct val="0"/>
              </a:spcAft>
              <a:buClrTx/>
              <a:buSzTx/>
              <a:buFont typeface="Arial" charset="0"/>
              <a:buChar char="•"/>
              <a:tabLst/>
              <a:defRPr/>
            </a:pPr>
            <a:r>
              <a:rPr kumimoji="0" lang="en-US" sz="1900" b="0" i="0" u="none" strike="noStrike" kern="1200" cap="none" spc="0" normalizeH="0" baseline="0" noProof="0" dirty="0">
                <a:ln>
                  <a:noFill/>
                </a:ln>
                <a:solidFill>
                  <a:prstClr val="black"/>
                </a:solidFill>
                <a:effectLst/>
                <a:uLnTx/>
                <a:uFillTx/>
                <a:latin typeface="Century Gothic" pitchFamily="34" charset="0"/>
                <a:ea typeface="+mn-ea"/>
                <a:cs typeface="+mn-cs"/>
              </a:rPr>
              <a:t>Section 3(3) of the Provincial Constitution states as follows:  “The provisions of this Constitution must not be interpreted as conferring any legislative or executive authority on the Western Cape which is inconsistent with the national Constitution”.</a:t>
            </a:r>
          </a:p>
          <a:p>
            <a:pPr marL="361950" marR="0" lvl="0" indent="-361950" algn="just" defTabSz="457200" rtl="0" eaLnBrk="1" fontAlgn="base" latinLnBrk="0" hangingPunct="1">
              <a:lnSpc>
                <a:spcPct val="100000"/>
              </a:lnSpc>
              <a:spcBef>
                <a:spcPct val="20000"/>
              </a:spcBef>
              <a:spcAft>
                <a:spcPct val="0"/>
              </a:spcAft>
              <a:buClrTx/>
              <a:buSzTx/>
              <a:buFont typeface="Arial" charset="0"/>
              <a:buChar char="•"/>
              <a:tabLst/>
              <a:defRPr/>
            </a:pPr>
            <a:r>
              <a:rPr kumimoji="0" lang="en-ZA" altLang="en-US" sz="1900" b="0" i="0" u="none" strike="noStrike" kern="1200" cap="none" spc="0" normalizeH="0" baseline="0" noProof="0" dirty="0">
                <a:ln>
                  <a:noFill/>
                </a:ln>
                <a:solidFill>
                  <a:prstClr val="black"/>
                </a:solidFill>
                <a:effectLst/>
                <a:uLnTx/>
                <a:uFillTx/>
                <a:latin typeface="Century Gothic" pitchFamily="34" charset="0"/>
                <a:ea typeface="+mn-ea"/>
                <a:cs typeface="+mn-cs"/>
              </a:rPr>
              <a:t>17 Constitution Amendment Acts have been passed, amending the National Constitution.</a:t>
            </a:r>
          </a:p>
          <a:p>
            <a:pPr marL="361950" marR="0" lvl="0" indent="-361950" algn="just" defTabSz="457200" rtl="0" eaLnBrk="1" fontAlgn="base" latinLnBrk="0" hangingPunct="1">
              <a:lnSpc>
                <a:spcPct val="100000"/>
              </a:lnSpc>
              <a:spcBef>
                <a:spcPct val="20000"/>
              </a:spcBef>
              <a:spcAft>
                <a:spcPct val="0"/>
              </a:spcAft>
              <a:buClrTx/>
              <a:buSzTx/>
              <a:buFont typeface="Arial" charset="0"/>
              <a:buChar char="•"/>
              <a:tabLst/>
              <a:defRPr/>
            </a:pPr>
            <a:r>
              <a:rPr kumimoji="0" lang="en-ZA" altLang="en-US" sz="1900" b="0" i="0" u="none" strike="noStrike" kern="1200" cap="none" spc="0" normalizeH="0" baseline="0" noProof="0" dirty="0">
                <a:ln>
                  <a:noFill/>
                </a:ln>
                <a:solidFill>
                  <a:prstClr val="black"/>
                </a:solidFill>
                <a:effectLst/>
                <a:uLnTx/>
                <a:uFillTx/>
                <a:latin typeface="Century Gothic" pitchFamily="34" charset="0"/>
                <a:ea typeface="+mn-ea"/>
                <a:cs typeface="+mn-cs"/>
              </a:rPr>
              <a:t>An analysis was done of all these Constitution Amendment Acts.</a:t>
            </a:r>
          </a:p>
          <a:p>
            <a:pPr marL="361950" marR="0" lvl="0" indent="-361950" algn="just" defTabSz="457200" rtl="0" eaLnBrk="1" fontAlgn="base" latinLnBrk="0" hangingPunct="1">
              <a:lnSpc>
                <a:spcPct val="100000"/>
              </a:lnSpc>
              <a:spcBef>
                <a:spcPct val="20000"/>
              </a:spcBef>
              <a:spcAft>
                <a:spcPct val="0"/>
              </a:spcAft>
              <a:buClrTx/>
              <a:buSzTx/>
              <a:buFont typeface="Arial" charset="0"/>
              <a:buChar char="•"/>
              <a:tabLst/>
              <a:defRPr/>
            </a:pPr>
            <a:r>
              <a:rPr kumimoji="0" lang="en-US" altLang="en-US" sz="1900" b="0" i="0" u="none" strike="noStrike" kern="1200" cap="none" spc="0" normalizeH="0" baseline="0" noProof="0" dirty="0">
                <a:ln>
                  <a:noFill/>
                </a:ln>
                <a:solidFill>
                  <a:prstClr val="black"/>
                </a:solidFill>
                <a:effectLst/>
                <a:uLnTx/>
                <a:uFillTx/>
                <a:latin typeface="Century Gothic" pitchFamily="34" charset="0"/>
                <a:ea typeface="+mn-ea"/>
                <a:cs typeface="+mn-cs"/>
              </a:rPr>
              <a:t>Some of the amendments to the National Constitution require concomitant amendments to the Provincial Constitution.</a:t>
            </a:r>
            <a:endParaRPr kumimoji="0" lang="en-ZA" altLang="en-US" sz="19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11" name="Title 1">
            <a:extLst>
              <a:ext uri="{FF2B5EF4-FFF2-40B4-BE49-F238E27FC236}">
                <a16:creationId xmlns:a16="http://schemas.microsoft.com/office/drawing/2014/main" id="{43F700AE-389D-A691-A588-1D9E37AFCC6D}"/>
              </a:ext>
            </a:extLst>
          </p:cNvPr>
          <p:cNvSpPr>
            <a:spLocks noGrp="1"/>
          </p:cNvSpPr>
          <p:nvPr>
            <p:ph type="title"/>
          </p:nvPr>
        </p:nvSpPr>
        <p:spPr bwMode="auto">
          <a:xfrm>
            <a:off x="393700" y="180975"/>
            <a:ext cx="11463338" cy="55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en-ZA" altLang="en-US" sz="3200" b="0" dirty="0">
                <a:solidFill>
                  <a:schemeClr val="tx1"/>
                </a:solidFill>
              </a:rPr>
              <a:t>BACKGROUND</a:t>
            </a:r>
          </a:p>
        </p:txBody>
      </p:sp>
    </p:spTree>
    <p:extLst>
      <p:ext uri="{BB962C8B-B14F-4D97-AF65-F5344CB8AC3E}">
        <p14:creationId xmlns:p14="http://schemas.microsoft.com/office/powerpoint/2010/main" val="544693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D593BF2-4D05-4EB2-8B85-61B8F0F7460A}"/>
              </a:ext>
            </a:extLst>
          </p:cNvPr>
          <p:cNvSpPr>
            <a:spLocks noGrp="1"/>
          </p:cNvSpPr>
          <p:nvPr>
            <p:ph type="title"/>
          </p:nvPr>
        </p:nvSpPr>
        <p:spPr bwMode="auto">
          <a:xfrm>
            <a:off x="393700" y="180975"/>
            <a:ext cx="11463338" cy="558800"/>
          </a:xfrm>
        </p:spPr>
        <p:txBody>
          <a:bodyPr vert="horz" wrap="square" lIns="91440" tIns="45720" rIns="91440" bIns="45720" numCol="1" anchorCtr="0" compatLnSpc="1">
            <a:prstTxWarp prst="textNoShape">
              <a:avLst/>
            </a:prstTxWarp>
            <a:normAutofit fontScale="90000"/>
          </a:bodyPr>
          <a:lstStyle/>
          <a:p>
            <a:pPr algn="ctr" eaLnBrk="1" hangingPunct="1">
              <a:defRPr/>
            </a:pPr>
            <a:r>
              <a:rPr lang="en-ZA" altLang="en-US" sz="4000" b="0" dirty="0">
                <a:solidFill>
                  <a:schemeClr val="tx1"/>
                </a:solidFill>
              </a:rPr>
              <a:t>PURPOSE OF BILL</a:t>
            </a:r>
            <a:endParaRPr lang="en-ZA" altLang="en-US" sz="4000" b="0" dirty="0">
              <a:solidFill>
                <a:schemeClr val="tx1"/>
              </a:solidFill>
              <a:latin typeface="Calibri" pitchFamily="34" charset="0"/>
            </a:endParaRPr>
          </a:p>
        </p:txBody>
      </p:sp>
      <p:sp>
        <p:nvSpPr>
          <p:cNvPr id="6" name="Subtitle 2">
            <a:extLst>
              <a:ext uri="{FF2B5EF4-FFF2-40B4-BE49-F238E27FC236}">
                <a16:creationId xmlns:a16="http://schemas.microsoft.com/office/drawing/2014/main" id="{94B525C1-ED07-4813-AAAE-6CC03287BDE4}"/>
              </a:ext>
            </a:extLst>
          </p:cNvPr>
          <p:cNvSpPr>
            <a:spLocks noGrp="1"/>
          </p:cNvSpPr>
          <p:nvPr>
            <p:ph type="body" sz="quarter" idx="10"/>
          </p:nvPr>
        </p:nvSpPr>
        <p:spPr>
          <a:xfrm>
            <a:off x="393700" y="1196975"/>
            <a:ext cx="11463338" cy="4895850"/>
          </a:xfrm>
        </p:spPr>
        <p:txBody>
          <a:bodyPr vert="horz" wrap="square" lIns="91440" tIns="45720" rIns="91440" bIns="45720" numCol="1" anchor="t" anchorCtr="0" compatLnSpc="1">
            <a:prstTxWarp prst="textNoShape">
              <a:avLst/>
            </a:prstTxWarp>
            <a:normAutofit/>
          </a:bodyPr>
          <a:lstStyle/>
          <a:p>
            <a:pPr marL="0" marR="0" lvl="0" indent="0" algn="just" defTabSz="457200" rtl="0" eaLnBrk="1" fontAlgn="base" latinLnBrk="0" hangingPunct="1">
              <a:lnSpc>
                <a:spcPct val="100000"/>
              </a:lnSpc>
              <a:spcBef>
                <a:spcPct val="20000"/>
              </a:spcBef>
              <a:spcAft>
                <a:spcPct val="0"/>
              </a:spcAft>
              <a:buClrTx/>
              <a:buSzTx/>
              <a:buFont typeface="Arial" charset="0"/>
              <a:buNone/>
              <a:tabLst/>
              <a:defRPr/>
            </a:pPr>
            <a:r>
              <a:rPr kumimoji="0" lang="en-ZA" altLang="en-US" sz="2400" b="0" i="0" u="none" strike="noStrike" kern="1200" cap="none" spc="0" normalizeH="0" baseline="0" noProof="0" dirty="0">
                <a:ln>
                  <a:noFill/>
                </a:ln>
                <a:solidFill>
                  <a:prstClr val="black"/>
                </a:solidFill>
                <a:effectLst/>
                <a:uLnTx/>
                <a:uFillTx/>
                <a:latin typeface="Century Gothic" pitchFamily="34" charset="0"/>
                <a:ea typeface="+mn-ea"/>
                <a:cs typeface="+mn-cs"/>
              </a:rPr>
              <a:t>The purpose of the Bill is to:</a:t>
            </a:r>
          </a:p>
          <a:p>
            <a:pPr marL="361950" marR="0" lvl="0" indent="-361950" algn="just" defTabSz="457200" rtl="0" eaLnBrk="1" fontAlgn="base" latinLnBrk="0" hangingPunct="1">
              <a:lnSpc>
                <a:spcPct val="100000"/>
              </a:lnSpc>
              <a:spcBef>
                <a:spcPct val="20000"/>
              </a:spcBef>
              <a:spcAft>
                <a:spcPct val="0"/>
              </a:spcAft>
              <a:buClrTx/>
              <a:buSzTx/>
              <a:buFont typeface="Arial" charset="0"/>
              <a:buChar char="•"/>
              <a:tabLst/>
              <a:defRPr/>
            </a:pPr>
            <a:r>
              <a:rPr kumimoji="0" lang="en-ZA" altLang="en-US" sz="2000" b="0" i="0" u="none" strike="noStrike" kern="1200" cap="none" spc="0" normalizeH="0" baseline="0" noProof="0" dirty="0">
                <a:ln>
                  <a:noFill/>
                </a:ln>
                <a:solidFill>
                  <a:prstClr val="black"/>
                </a:solidFill>
                <a:effectLst/>
                <a:uLnTx/>
                <a:uFillTx/>
                <a:latin typeface="Century Gothic" pitchFamily="34" charset="0"/>
                <a:ea typeface="+mn-ea"/>
                <a:cs typeface="+mn-cs"/>
              </a:rPr>
              <a:t>amend the Provincial Constitution in order to align it with the amendments that have been effected to the National Constitution; and</a:t>
            </a:r>
          </a:p>
          <a:p>
            <a:pPr marL="361950" marR="0" lvl="0" indent="-361950" algn="just" defTabSz="457200" rtl="0" eaLnBrk="1" fontAlgn="base" latinLnBrk="0" hangingPunct="1">
              <a:lnSpc>
                <a:spcPct val="100000"/>
              </a:lnSpc>
              <a:spcBef>
                <a:spcPct val="20000"/>
              </a:spcBef>
              <a:spcAft>
                <a:spcPct val="0"/>
              </a:spcAft>
              <a:buClrTx/>
              <a:buSzTx/>
              <a:buFont typeface="Arial" charset="0"/>
              <a:buChar char="•"/>
              <a:tabLst/>
              <a:defRPr/>
            </a:pPr>
            <a:r>
              <a:rPr kumimoji="0" lang="en-ZA" altLang="en-US" sz="2000" b="0" i="0" u="none" strike="noStrike" kern="1200" cap="none" spc="0" normalizeH="0" baseline="0" noProof="0" dirty="0">
                <a:ln>
                  <a:noFill/>
                </a:ln>
                <a:solidFill>
                  <a:prstClr val="black"/>
                </a:solidFill>
                <a:effectLst/>
                <a:uLnTx/>
                <a:uFillTx/>
                <a:latin typeface="Century Gothic" pitchFamily="34" charset="0"/>
                <a:ea typeface="+mn-ea"/>
                <a:cs typeface="+mn-cs"/>
              </a:rPr>
              <a:t>repeal the provisions relating to the Commissioner for the Environment.</a:t>
            </a:r>
            <a:endParaRPr kumimoji="0" lang="en-ZA" altLang="en-US" sz="28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631091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AE0F5DD-8B8A-40EB-8358-FA3DA3552218}"/>
              </a:ext>
            </a:extLst>
          </p:cNvPr>
          <p:cNvSpPr>
            <a:spLocks noGrp="1"/>
          </p:cNvSpPr>
          <p:nvPr>
            <p:ph type="title"/>
          </p:nvPr>
        </p:nvSpPr>
        <p:spPr bwMode="auto">
          <a:xfrm>
            <a:off x="393700" y="180975"/>
            <a:ext cx="11463338" cy="55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en-ZA" altLang="en-US" sz="2900" b="0" dirty="0">
                <a:solidFill>
                  <a:schemeClr val="tx1"/>
                </a:solidFill>
              </a:rPr>
              <a:t>AMENDMENTS TO ALIGN WITH NATIONAL </a:t>
            </a:r>
            <a:br>
              <a:rPr lang="en-ZA" altLang="en-US" sz="2900" b="0" dirty="0">
                <a:solidFill>
                  <a:schemeClr val="tx1"/>
                </a:solidFill>
              </a:rPr>
            </a:br>
            <a:r>
              <a:rPr lang="en-ZA" altLang="en-US" sz="2900" b="0" dirty="0">
                <a:solidFill>
                  <a:schemeClr val="tx1"/>
                </a:solidFill>
              </a:rPr>
              <a:t>CONSTITUTION </a:t>
            </a:r>
            <a:endParaRPr lang="en-ZA" altLang="af-ZA" sz="2900" b="0" dirty="0">
              <a:solidFill>
                <a:schemeClr val="tx1"/>
              </a:solidFill>
              <a:latin typeface="Calibri" panose="020F0502020204030204" pitchFamily="34" charset="0"/>
            </a:endParaRPr>
          </a:p>
        </p:txBody>
      </p:sp>
      <p:sp>
        <p:nvSpPr>
          <p:cNvPr id="6" name="Subtitle 2">
            <a:extLst>
              <a:ext uri="{FF2B5EF4-FFF2-40B4-BE49-F238E27FC236}">
                <a16:creationId xmlns:a16="http://schemas.microsoft.com/office/drawing/2014/main" id="{26C72FE6-F4FB-4CE6-A569-BC23CC664896}"/>
              </a:ext>
            </a:extLst>
          </p:cNvPr>
          <p:cNvSpPr>
            <a:spLocks noGrp="1"/>
          </p:cNvSpPr>
          <p:nvPr>
            <p:ph type="body" sz="quarter" idx="10"/>
          </p:nvPr>
        </p:nvSpPr>
        <p:spPr>
          <a:xfrm>
            <a:off x="393700" y="1196975"/>
            <a:ext cx="11463338" cy="4895850"/>
          </a:xfrm>
        </p:spPr>
        <p:txBody>
          <a:bodyPr>
            <a:normAutofit/>
          </a:bodyPr>
          <a:lstStyle/>
          <a:p>
            <a:pPr marL="361950" indent="-361950" algn="just" eaLnBrk="1" hangingPunct="1">
              <a:lnSpc>
                <a:spcPct val="120000"/>
              </a:lnSpc>
              <a:buFont typeface="Arial" charset="0"/>
              <a:buChar char="•"/>
              <a:defRPr/>
            </a:pPr>
            <a:r>
              <a:rPr lang="en-US" sz="1600" b="0" dirty="0"/>
              <a:t>Align the Provincial Constitution with various amendments made to the National Constitution, to avoid inconsistencies and difficulties with interpretation:</a:t>
            </a:r>
          </a:p>
          <a:p>
            <a:pPr marL="361950" indent="-361950" algn="just" eaLnBrk="1" hangingPunct="1">
              <a:lnSpc>
                <a:spcPct val="120000"/>
              </a:lnSpc>
              <a:buFont typeface="Arial" charset="0"/>
              <a:buChar char="•"/>
              <a:defRPr/>
            </a:pPr>
            <a:endParaRPr lang="en-US" sz="1600" b="0" dirty="0"/>
          </a:p>
          <a:p>
            <a:pPr marL="361950" lvl="1" indent="0" algn="just" eaLnBrk="1" hangingPunct="1">
              <a:lnSpc>
                <a:spcPct val="120000"/>
              </a:lnSpc>
              <a:buFont typeface="Arial" pitchFamily="34" charset="0"/>
              <a:buNone/>
              <a:defRPr/>
            </a:pPr>
            <a:endParaRPr lang="en-US" sz="1600" dirty="0"/>
          </a:p>
          <a:p>
            <a:pPr marL="361950" lvl="1" indent="0" algn="just" eaLnBrk="1" hangingPunct="1">
              <a:lnSpc>
                <a:spcPct val="120000"/>
              </a:lnSpc>
              <a:buFont typeface="Arial" pitchFamily="34" charset="0"/>
              <a:buNone/>
              <a:defRPr/>
            </a:pPr>
            <a:endParaRPr lang="en-US" sz="1600" dirty="0"/>
          </a:p>
          <a:p>
            <a:pPr marL="361950" lvl="1" indent="0" algn="just" eaLnBrk="1" hangingPunct="1">
              <a:lnSpc>
                <a:spcPct val="120000"/>
              </a:lnSpc>
              <a:buFont typeface="Arial" pitchFamily="34" charset="0"/>
              <a:buNone/>
              <a:defRPr/>
            </a:pPr>
            <a:endParaRPr lang="en-US" sz="1600" dirty="0"/>
          </a:p>
          <a:p>
            <a:pPr marL="361950" lvl="1" indent="0" algn="just" eaLnBrk="1" hangingPunct="1">
              <a:lnSpc>
                <a:spcPct val="120000"/>
              </a:lnSpc>
              <a:buFont typeface="Arial" pitchFamily="34" charset="0"/>
              <a:buNone/>
              <a:defRPr/>
            </a:pPr>
            <a:endParaRPr lang="en-US" sz="1600" dirty="0"/>
          </a:p>
          <a:p>
            <a:pPr marL="361950" lvl="1" indent="0" algn="just" eaLnBrk="1" hangingPunct="1">
              <a:lnSpc>
                <a:spcPct val="120000"/>
              </a:lnSpc>
              <a:spcAft>
                <a:spcPts val="600"/>
              </a:spcAft>
              <a:buFont typeface="Arial" pitchFamily="34" charset="0"/>
              <a:buNone/>
              <a:defRPr/>
            </a:pPr>
            <a:endParaRPr lang="en-US" sz="1600" dirty="0"/>
          </a:p>
          <a:p>
            <a:pPr marL="361950" indent="-361950" algn="just" eaLnBrk="1" hangingPunct="1">
              <a:lnSpc>
                <a:spcPct val="120000"/>
              </a:lnSpc>
              <a:buFont typeface="Arial" charset="0"/>
              <a:buChar char="•"/>
              <a:defRPr/>
            </a:pPr>
            <a:r>
              <a:rPr lang="en-US" sz="1600" b="0" dirty="0"/>
              <a:t>Align the Provincial Constitution with expressions used in the National Constitution:</a:t>
            </a:r>
          </a:p>
          <a:p>
            <a:pPr marL="715963" lvl="1" indent="-354013" algn="just" eaLnBrk="1" hangingPunct="1">
              <a:lnSpc>
                <a:spcPct val="120000"/>
              </a:lnSpc>
              <a:buFont typeface="Courier New" panose="02070309020205020404" pitchFamily="49" charset="0"/>
              <a:buChar char="o"/>
              <a:defRPr/>
            </a:pPr>
            <a:r>
              <a:rPr lang="en-US" sz="1600" dirty="0"/>
              <a:t>President of the Constitutional Court → Chief Justice.</a:t>
            </a:r>
          </a:p>
          <a:p>
            <a:pPr marL="715963" lvl="1" indent="-354013" algn="just" eaLnBrk="1" hangingPunct="1">
              <a:lnSpc>
                <a:spcPct val="120000"/>
              </a:lnSpc>
              <a:buFont typeface="Courier New" panose="02070309020205020404" pitchFamily="49" charset="0"/>
              <a:buChar char="o"/>
              <a:defRPr/>
            </a:pPr>
            <a:r>
              <a:rPr lang="en-US" sz="1600" dirty="0" err="1"/>
              <a:t>Kwisi</a:t>
            </a:r>
            <a:r>
              <a:rPr lang="en-US" sz="1600" dirty="0"/>
              <a:t> </a:t>
            </a:r>
            <a:r>
              <a:rPr lang="en-US" sz="1600" dirty="0" err="1"/>
              <a:t>Bhulu</a:t>
            </a:r>
            <a:r>
              <a:rPr lang="en-US" sz="1600" dirty="0"/>
              <a:t>, </a:t>
            </a:r>
            <a:r>
              <a:rPr lang="en-US" sz="1600" dirty="0" err="1"/>
              <a:t>sisiBhulu</a:t>
            </a:r>
            <a:r>
              <a:rPr lang="en-US" sz="1600" dirty="0"/>
              <a:t>, </a:t>
            </a:r>
            <a:r>
              <a:rPr lang="en-US" sz="1600" dirty="0" err="1"/>
              <a:t>kwesiBhulu</a:t>
            </a:r>
            <a:r>
              <a:rPr lang="en-US" sz="1600" dirty="0"/>
              <a:t>, </a:t>
            </a:r>
            <a:r>
              <a:rPr lang="en-US" sz="1600" dirty="0" err="1"/>
              <a:t>isiBhulu</a:t>
            </a:r>
            <a:r>
              <a:rPr lang="en-US" sz="1600" dirty="0"/>
              <a:t> → </a:t>
            </a:r>
            <a:r>
              <a:rPr lang="en-US" sz="1600" dirty="0" err="1"/>
              <a:t>kwisiAfrikansi</a:t>
            </a:r>
            <a:r>
              <a:rPr lang="en-US" sz="1600" dirty="0"/>
              <a:t>, </a:t>
            </a:r>
            <a:r>
              <a:rPr lang="en-US" sz="1600" dirty="0" err="1"/>
              <a:t>sisiAfrikansi</a:t>
            </a:r>
            <a:r>
              <a:rPr lang="en-US" sz="1600" dirty="0"/>
              <a:t>, </a:t>
            </a:r>
            <a:r>
              <a:rPr lang="en-US" sz="1600" dirty="0" err="1"/>
              <a:t>kwesiAfrikansi</a:t>
            </a:r>
            <a:r>
              <a:rPr lang="en-US" sz="1600" dirty="0"/>
              <a:t>, </a:t>
            </a:r>
            <a:r>
              <a:rPr lang="en-US" sz="1600" dirty="0" err="1"/>
              <a:t>isiAfrikansi</a:t>
            </a:r>
            <a:r>
              <a:rPr lang="en-US" sz="1600" dirty="0"/>
              <a:t>.</a:t>
            </a:r>
          </a:p>
        </p:txBody>
      </p:sp>
      <p:sp>
        <p:nvSpPr>
          <p:cNvPr id="2" name="TextBox 4">
            <a:extLst>
              <a:ext uri="{FF2B5EF4-FFF2-40B4-BE49-F238E27FC236}">
                <a16:creationId xmlns:a16="http://schemas.microsoft.com/office/drawing/2014/main" id="{2A10E940-4583-DD4F-A19C-0CAF92165C39}"/>
              </a:ext>
            </a:extLst>
          </p:cNvPr>
          <p:cNvSpPr txBox="1">
            <a:spLocks noChangeArrowheads="1"/>
          </p:cNvSpPr>
          <p:nvPr/>
        </p:nvSpPr>
        <p:spPr bwMode="auto">
          <a:xfrm>
            <a:off x="10744201" y="430213"/>
            <a:ext cx="1112837"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ZA" altLang="en-US" sz="2900" dirty="0">
                <a:latin typeface="Century Gothic" panose="020B0502020202020204" pitchFamily="34" charset="0"/>
              </a:rPr>
              <a:t>…(1)</a:t>
            </a:r>
          </a:p>
        </p:txBody>
      </p:sp>
      <p:graphicFrame>
        <p:nvGraphicFramePr>
          <p:cNvPr id="4" name="Table 3">
            <a:extLst>
              <a:ext uri="{FF2B5EF4-FFF2-40B4-BE49-F238E27FC236}">
                <a16:creationId xmlns:a16="http://schemas.microsoft.com/office/drawing/2014/main" id="{B7B88B9B-00E8-653C-84AC-9233361DBEBC}"/>
              </a:ext>
            </a:extLst>
          </p:cNvPr>
          <p:cNvGraphicFramePr>
            <a:graphicFrameLocks noGrp="1"/>
          </p:cNvGraphicFramePr>
          <p:nvPr>
            <p:extLst>
              <p:ext uri="{D42A27DB-BD31-4B8C-83A1-F6EECF244321}">
                <p14:modId xmlns:p14="http://schemas.microsoft.com/office/powerpoint/2010/main" val="218498046"/>
              </p:ext>
            </p:extLst>
          </p:nvPr>
        </p:nvGraphicFramePr>
        <p:xfrm>
          <a:off x="820738" y="1903413"/>
          <a:ext cx="9864195" cy="1930403"/>
        </p:xfrm>
        <a:graphic>
          <a:graphicData uri="http://schemas.openxmlformats.org/drawingml/2006/table">
            <a:tbl>
              <a:tblPr firstRow="1" bandRow="1">
                <a:tableStyleId>{5C22544A-7EE6-4342-B048-85BDC9FD1C3A}</a:tableStyleId>
              </a:tblPr>
              <a:tblGrid>
                <a:gridCol w="3928781">
                  <a:extLst>
                    <a:ext uri="{9D8B030D-6E8A-4147-A177-3AD203B41FA5}">
                      <a16:colId xmlns:a16="http://schemas.microsoft.com/office/drawing/2014/main" val="20000"/>
                    </a:ext>
                  </a:extLst>
                </a:gridCol>
                <a:gridCol w="2967708">
                  <a:extLst>
                    <a:ext uri="{9D8B030D-6E8A-4147-A177-3AD203B41FA5}">
                      <a16:colId xmlns:a16="http://schemas.microsoft.com/office/drawing/2014/main" val="20001"/>
                    </a:ext>
                  </a:extLst>
                </a:gridCol>
                <a:gridCol w="2967706">
                  <a:extLst>
                    <a:ext uri="{9D8B030D-6E8A-4147-A177-3AD203B41FA5}">
                      <a16:colId xmlns:a16="http://schemas.microsoft.com/office/drawing/2014/main" val="20002"/>
                    </a:ext>
                  </a:extLst>
                </a:gridCol>
              </a:tblGrid>
              <a:tr h="274247">
                <a:tc>
                  <a:txBody>
                    <a:bodyPr/>
                    <a:lstStyle/>
                    <a:p>
                      <a:r>
                        <a:rPr lang="en-ZA" sz="1200" b="1" dirty="0">
                          <a:latin typeface="Century Gothic" panose="020B0502020202020204" pitchFamily="34" charset="0"/>
                        </a:rPr>
                        <a:t>Subject</a:t>
                      </a:r>
                    </a:p>
                  </a:txBody>
                  <a:tcPr marL="91434" marR="91434" marT="45684" marB="45684"/>
                </a:tc>
                <a:tc>
                  <a:txBody>
                    <a:bodyPr/>
                    <a:lstStyle/>
                    <a:p>
                      <a:r>
                        <a:rPr lang="en-ZA" sz="1200" b="1" dirty="0">
                          <a:latin typeface="Century Gothic" panose="020B0502020202020204" pitchFamily="34" charset="0"/>
                        </a:rPr>
                        <a:t>National</a:t>
                      </a:r>
                      <a:r>
                        <a:rPr lang="en-ZA" sz="1200" b="1" baseline="0" dirty="0">
                          <a:latin typeface="Century Gothic" panose="020B0502020202020204" pitchFamily="34" charset="0"/>
                        </a:rPr>
                        <a:t> Constitution</a:t>
                      </a:r>
                      <a:endParaRPr lang="en-ZA" sz="1200" b="1" dirty="0">
                        <a:latin typeface="Century Gothic" panose="020B0502020202020204" pitchFamily="34" charset="0"/>
                      </a:endParaRPr>
                    </a:p>
                  </a:txBody>
                  <a:tcPr marL="91434" marR="91434" marT="45684" marB="45684"/>
                </a:tc>
                <a:tc>
                  <a:txBody>
                    <a:bodyPr/>
                    <a:lstStyle/>
                    <a:p>
                      <a:r>
                        <a:rPr lang="en-ZA" sz="1200" b="1" dirty="0">
                          <a:latin typeface="Century Gothic" panose="020B0502020202020204" pitchFamily="34" charset="0"/>
                        </a:rPr>
                        <a:t>Provincial Constitution</a:t>
                      </a:r>
                    </a:p>
                  </a:txBody>
                  <a:tcPr marL="91434" marR="91434" marT="45684" marB="45684"/>
                </a:tc>
                <a:extLst>
                  <a:ext uri="{0D108BD9-81ED-4DB2-BD59-A6C34878D82A}">
                    <a16:rowId xmlns:a16="http://schemas.microsoft.com/office/drawing/2014/main" val="10000"/>
                  </a:ext>
                </a:extLst>
              </a:tr>
              <a:tr h="284915">
                <a:tc>
                  <a:txBody>
                    <a:bodyPr/>
                    <a:lstStyle/>
                    <a:p>
                      <a:r>
                        <a:rPr lang="en-US" sz="1200" b="1" dirty="0">
                          <a:latin typeface="Century Gothic" panose="020B0502020202020204" pitchFamily="34" charset="0"/>
                        </a:rPr>
                        <a:t>Membership of the Provincial Parliament </a:t>
                      </a:r>
                      <a:endParaRPr lang="en-ZA" sz="1200" b="1" dirty="0">
                        <a:latin typeface="Century Gothic" panose="020B0502020202020204" pitchFamily="34" charset="0"/>
                      </a:endParaRPr>
                    </a:p>
                  </a:txBody>
                  <a:tcPr marL="91434" marR="91434" marT="45684" marB="45684"/>
                </a:tc>
                <a:tc>
                  <a:txBody>
                    <a:bodyPr/>
                    <a:lstStyle/>
                    <a:p>
                      <a:r>
                        <a:rPr lang="en-ZA" sz="1200" b="1" dirty="0">
                          <a:latin typeface="Century Gothic" panose="020B0502020202020204" pitchFamily="34" charset="0"/>
                        </a:rPr>
                        <a:t>section 106</a:t>
                      </a:r>
                    </a:p>
                  </a:txBody>
                  <a:tcPr marL="91434" marR="91434" marT="45684" marB="45684"/>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latin typeface="Century Gothic" panose="020B0502020202020204" pitchFamily="34" charset="0"/>
                        </a:rPr>
                        <a:t>section 15</a:t>
                      </a:r>
                      <a:endParaRPr lang="en-ZA" sz="1200" b="1" dirty="0">
                        <a:latin typeface="Century Gothic" panose="020B0502020202020204" pitchFamily="34" charset="0"/>
                      </a:endParaRPr>
                    </a:p>
                  </a:txBody>
                  <a:tcPr marL="91434" marR="91434" marT="45684" marB="45684"/>
                </a:tc>
                <a:extLst>
                  <a:ext uri="{0D108BD9-81ED-4DB2-BD59-A6C34878D82A}">
                    <a16:rowId xmlns:a16="http://schemas.microsoft.com/office/drawing/2014/main" val="10001"/>
                  </a:ext>
                </a:extLst>
              </a:tr>
              <a:tr h="274247">
                <a:tc>
                  <a:txBody>
                    <a:bodyPr/>
                    <a:lstStyle/>
                    <a:p>
                      <a:r>
                        <a:rPr lang="en-US" sz="1200" b="1" dirty="0">
                          <a:latin typeface="Century Gothic" panose="020B0502020202020204" pitchFamily="34" charset="0"/>
                        </a:rPr>
                        <a:t>Calling dates for election </a:t>
                      </a:r>
                      <a:endParaRPr lang="en-ZA" sz="1200" b="1" dirty="0">
                        <a:latin typeface="Century Gothic" panose="020B0502020202020204" pitchFamily="34" charset="0"/>
                      </a:endParaRPr>
                    </a:p>
                  </a:txBody>
                  <a:tcPr marL="91434" marR="91434" marT="45684" marB="45684"/>
                </a:tc>
                <a:tc>
                  <a:txBody>
                    <a:bodyPr/>
                    <a:lstStyle/>
                    <a:p>
                      <a:r>
                        <a:rPr lang="en-ZA" sz="1200" b="1" dirty="0">
                          <a:latin typeface="Century Gothic" panose="020B0502020202020204" pitchFamily="34" charset="0"/>
                        </a:rPr>
                        <a:t>section 108</a:t>
                      </a:r>
                    </a:p>
                  </a:txBody>
                  <a:tcPr marL="91434" marR="91434" marT="45684" marB="45684"/>
                </a:tc>
                <a:tc>
                  <a:txBody>
                    <a:bodyPr/>
                    <a:lstStyle/>
                    <a:p>
                      <a:r>
                        <a:rPr lang="en-US" sz="1200" b="1" dirty="0">
                          <a:latin typeface="Century Gothic" panose="020B0502020202020204" pitchFamily="34" charset="0"/>
                        </a:rPr>
                        <a:t>section 17</a:t>
                      </a:r>
                      <a:endParaRPr lang="en-ZA" sz="1200" b="1" dirty="0">
                        <a:latin typeface="Century Gothic" panose="020B0502020202020204" pitchFamily="34" charset="0"/>
                      </a:endParaRPr>
                    </a:p>
                  </a:txBody>
                  <a:tcPr marL="91434" marR="91434" marT="45684" marB="45684"/>
                </a:tc>
                <a:extLst>
                  <a:ext uri="{0D108BD9-81ED-4DB2-BD59-A6C34878D82A}">
                    <a16:rowId xmlns:a16="http://schemas.microsoft.com/office/drawing/2014/main" val="10002"/>
                  </a:ext>
                </a:extLst>
              </a:tr>
              <a:tr h="274247">
                <a:tc>
                  <a:txBody>
                    <a:bodyPr/>
                    <a:lstStyle/>
                    <a:p>
                      <a:r>
                        <a:rPr lang="en-US" sz="1200" b="1" dirty="0">
                          <a:latin typeface="Century Gothic" panose="020B0502020202020204" pitchFamily="34" charset="0"/>
                        </a:rPr>
                        <a:t>Money Bills </a:t>
                      </a:r>
                      <a:endParaRPr lang="en-ZA" sz="1200" b="1" dirty="0">
                        <a:latin typeface="Century Gothic" panose="020B0502020202020204" pitchFamily="34" charset="0"/>
                      </a:endParaRPr>
                    </a:p>
                  </a:txBody>
                  <a:tcPr marL="91434" marR="91434" marT="45684" marB="45684"/>
                </a:tc>
                <a:tc>
                  <a:txBody>
                    <a:bodyPr/>
                    <a:lstStyle/>
                    <a:p>
                      <a:r>
                        <a:rPr lang="en-ZA" sz="1200" b="1" dirty="0">
                          <a:latin typeface="Century Gothic" panose="020B0502020202020204" pitchFamily="34" charset="0"/>
                        </a:rPr>
                        <a:t>section 120</a:t>
                      </a:r>
                    </a:p>
                  </a:txBody>
                  <a:tcPr marL="91434" marR="91434" marT="45684" marB="45684"/>
                </a:tc>
                <a:tc>
                  <a:txBody>
                    <a:bodyPr/>
                    <a:lstStyle/>
                    <a:p>
                      <a:r>
                        <a:rPr lang="en-US" sz="1200" b="1" dirty="0">
                          <a:latin typeface="Century Gothic" panose="020B0502020202020204" pitchFamily="34" charset="0"/>
                        </a:rPr>
                        <a:t>section 30</a:t>
                      </a:r>
                      <a:endParaRPr lang="en-ZA" sz="1200" b="1" dirty="0">
                        <a:latin typeface="Century Gothic" panose="020B0502020202020204" pitchFamily="34" charset="0"/>
                      </a:endParaRPr>
                    </a:p>
                  </a:txBody>
                  <a:tcPr marL="91434" marR="91434" marT="45684" marB="45684"/>
                </a:tc>
                <a:extLst>
                  <a:ext uri="{0D108BD9-81ED-4DB2-BD59-A6C34878D82A}">
                    <a16:rowId xmlns:a16="http://schemas.microsoft.com/office/drawing/2014/main" val="10003"/>
                  </a:ext>
                </a:extLst>
              </a:tr>
              <a:tr h="274247">
                <a:tc>
                  <a:txBody>
                    <a:bodyPr/>
                    <a:lstStyle/>
                    <a:p>
                      <a:r>
                        <a:rPr lang="en-US" sz="1200" b="1" dirty="0">
                          <a:latin typeface="Century Gothic" panose="020B0502020202020204" pitchFamily="34" charset="0"/>
                        </a:rPr>
                        <a:t>Intervention in local government </a:t>
                      </a:r>
                      <a:endParaRPr lang="en-ZA" sz="1200" b="1" dirty="0">
                        <a:latin typeface="Century Gothic" panose="020B0502020202020204" pitchFamily="34" charset="0"/>
                      </a:endParaRPr>
                    </a:p>
                  </a:txBody>
                  <a:tcPr marL="91434" marR="91434" marT="45684" marB="45684"/>
                </a:tc>
                <a:tc>
                  <a:txBody>
                    <a:bodyPr/>
                    <a:lstStyle/>
                    <a:p>
                      <a:r>
                        <a:rPr lang="en-ZA" sz="1200" b="1" dirty="0">
                          <a:latin typeface="Century Gothic" panose="020B0502020202020204" pitchFamily="34" charset="0"/>
                        </a:rPr>
                        <a:t>section 139</a:t>
                      </a:r>
                    </a:p>
                  </a:txBody>
                  <a:tcPr marL="91434" marR="91434" marT="45684" marB="45684"/>
                </a:tc>
                <a:tc>
                  <a:txBody>
                    <a:bodyPr/>
                    <a:lstStyle/>
                    <a:p>
                      <a:r>
                        <a:rPr lang="en-US" sz="1200" b="1" dirty="0">
                          <a:latin typeface="Century Gothic" panose="020B0502020202020204" pitchFamily="34" charset="0"/>
                        </a:rPr>
                        <a:t>section 49</a:t>
                      </a:r>
                      <a:endParaRPr lang="en-ZA" sz="1200" b="1" dirty="0">
                        <a:latin typeface="Century Gothic" panose="020B0502020202020204" pitchFamily="34" charset="0"/>
                      </a:endParaRPr>
                    </a:p>
                  </a:txBody>
                  <a:tcPr marL="91434" marR="91434" marT="45684" marB="45684"/>
                </a:tc>
                <a:extLst>
                  <a:ext uri="{0D108BD9-81ED-4DB2-BD59-A6C34878D82A}">
                    <a16:rowId xmlns:a16="http://schemas.microsoft.com/office/drawing/2014/main" val="10004"/>
                  </a:ext>
                </a:extLst>
              </a:tr>
              <a:tr h="274247">
                <a:tc>
                  <a:txBody>
                    <a:bodyPr/>
                    <a:lstStyle/>
                    <a:p>
                      <a:r>
                        <a:rPr lang="en-US" sz="1200" b="1" dirty="0">
                          <a:latin typeface="Century Gothic" panose="020B0502020202020204" pitchFamily="34" charset="0"/>
                        </a:rPr>
                        <a:t>Taxes </a:t>
                      </a:r>
                      <a:endParaRPr lang="en-ZA" sz="1200" b="1" dirty="0">
                        <a:latin typeface="Century Gothic" panose="020B0502020202020204" pitchFamily="34" charset="0"/>
                      </a:endParaRPr>
                    </a:p>
                  </a:txBody>
                  <a:tcPr marL="91434" marR="91434" marT="45684" marB="45684"/>
                </a:tc>
                <a:tc>
                  <a:txBody>
                    <a:bodyPr/>
                    <a:lstStyle/>
                    <a:p>
                      <a:r>
                        <a:rPr lang="en-ZA" sz="1200" b="1" dirty="0">
                          <a:latin typeface="Century Gothic" panose="020B0502020202020204" pitchFamily="34" charset="0"/>
                        </a:rPr>
                        <a:t>section 228</a:t>
                      </a:r>
                    </a:p>
                  </a:txBody>
                  <a:tcPr marL="91434" marR="91434" marT="45684" marB="45684"/>
                </a:tc>
                <a:tc>
                  <a:txBody>
                    <a:bodyPr/>
                    <a:lstStyle/>
                    <a:p>
                      <a:r>
                        <a:rPr lang="en-US" sz="1200" b="1" dirty="0">
                          <a:latin typeface="Century Gothic" panose="020B0502020202020204" pitchFamily="34" charset="0"/>
                        </a:rPr>
                        <a:t>section 59</a:t>
                      </a:r>
                      <a:endParaRPr lang="en-ZA" sz="1200" b="1" dirty="0">
                        <a:latin typeface="Century Gothic" panose="020B0502020202020204" pitchFamily="34" charset="0"/>
                      </a:endParaRPr>
                    </a:p>
                  </a:txBody>
                  <a:tcPr marL="91434" marR="91434" marT="45684" marB="45684"/>
                </a:tc>
                <a:extLst>
                  <a:ext uri="{0D108BD9-81ED-4DB2-BD59-A6C34878D82A}">
                    <a16:rowId xmlns:a16="http://schemas.microsoft.com/office/drawing/2014/main" val="10005"/>
                  </a:ext>
                </a:extLst>
              </a:tr>
              <a:tr h="274247">
                <a:tc>
                  <a:txBody>
                    <a:bodyPr/>
                    <a:lstStyle/>
                    <a:p>
                      <a:r>
                        <a:rPr lang="en-US" sz="1200" b="1" dirty="0">
                          <a:latin typeface="Century Gothic" panose="020B0502020202020204" pitchFamily="34" charset="0"/>
                        </a:rPr>
                        <a:t>Loans </a:t>
                      </a:r>
                      <a:endParaRPr lang="en-ZA" sz="1200" b="1" dirty="0">
                        <a:latin typeface="Century Gothic" panose="020B0502020202020204" pitchFamily="34" charset="0"/>
                      </a:endParaRPr>
                    </a:p>
                  </a:txBody>
                  <a:tcPr marL="91434" marR="91434" marT="45684" marB="45684"/>
                </a:tc>
                <a:tc>
                  <a:txBody>
                    <a:bodyPr/>
                    <a:lstStyle/>
                    <a:p>
                      <a:r>
                        <a:rPr lang="en-ZA" sz="1200" b="1" dirty="0">
                          <a:latin typeface="Century Gothic" panose="020B0502020202020204" pitchFamily="34" charset="0"/>
                        </a:rPr>
                        <a:t>section</a:t>
                      </a:r>
                      <a:r>
                        <a:rPr lang="en-ZA" sz="1200" b="1" baseline="0" dirty="0">
                          <a:latin typeface="Century Gothic" panose="020B0502020202020204" pitchFamily="34" charset="0"/>
                        </a:rPr>
                        <a:t> 230</a:t>
                      </a:r>
                      <a:endParaRPr lang="en-ZA" sz="1200" b="1" dirty="0">
                        <a:latin typeface="Century Gothic" panose="020B0502020202020204" pitchFamily="34" charset="0"/>
                      </a:endParaRPr>
                    </a:p>
                  </a:txBody>
                  <a:tcPr marL="91434" marR="91434" marT="45684" marB="45684"/>
                </a:tc>
                <a:tc>
                  <a:txBody>
                    <a:bodyPr/>
                    <a:lstStyle/>
                    <a:p>
                      <a:r>
                        <a:rPr lang="en-US" sz="1200" b="1" dirty="0">
                          <a:latin typeface="Century Gothic" panose="020B0502020202020204" pitchFamily="34" charset="0"/>
                        </a:rPr>
                        <a:t>section 63</a:t>
                      </a:r>
                      <a:endParaRPr lang="en-ZA" sz="1200" b="1" dirty="0">
                        <a:latin typeface="Century Gothic" panose="020B0502020202020204" pitchFamily="34" charset="0"/>
                      </a:endParaRPr>
                    </a:p>
                  </a:txBody>
                  <a:tcPr marL="91434" marR="91434" marT="45684" marB="45684"/>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58538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941F516B-C50C-43E5-9CE2-C41A36B98A7C}"/>
              </a:ext>
            </a:extLst>
          </p:cNvPr>
          <p:cNvSpPr>
            <a:spLocks noGrp="1"/>
          </p:cNvSpPr>
          <p:nvPr>
            <p:ph type="body" sz="quarter" idx="10"/>
          </p:nvPr>
        </p:nvSpPr>
        <p:spPr bwMode="auto">
          <a:xfrm>
            <a:off x="393700" y="1196975"/>
            <a:ext cx="11463338" cy="4895850"/>
          </a:xfrm>
        </p:spPr>
        <p:txBody>
          <a:bodyPr vert="horz" wrap="square" lIns="91440" tIns="45720" rIns="91440" bIns="45720" numCol="1" anchor="t" anchorCtr="0" compatLnSpc="1">
            <a:prstTxWarp prst="textNoShape">
              <a:avLst/>
            </a:prstTxWarp>
            <a:normAutofit/>
          </a:bodyPr>
          <a:lstStyle/>
          <a:p>
            <a:pPr marL="361950" lvl="1" indent="0" algn="just" eaLnBrk="1" hangingPunct="1">
              <a:lnSpc>
                <a:spcPct val="120000"/>
              </a:lnSpc>
              <a:buFont typeface="Arial" pitchFamily="34" charset="0"/>
              <a:buNone/>
            </a:pPr>
            <a:r>
              <a:rPr lang="en-US" altLang="en-US" dirty="0"/>
              <a:t>Membership of the Provincial Parliament</a:t>
            </a:r>
          </a:p>
          <a:p>
            <a:pPr marL="361950" lvl="1" indent="0" algn="just" eaLnBrk="1" hangingPunct="1">
              <a:lnSpc>
                <a:spcPct val="120000"/>
              </a:lnSpc>
              <a:buFont typeface="Arial" pitchFamily="34" charset="0"/>
              <a:buNone/>
            </a:pPr>
            <a:endParaRPr lang="en-US" altLang="en-US" dirty="0"/>
          </a:p>
          <a:p>
            <a:pPr marL="361950" lvl="1" indent="0" algn="just" eaLnBrk="1" hangingPunct="1">
              <a:lnSpc>
                <a:spcPct val="120000"/>
              </a:lnSpc>
              <a:buFont typeface="Arial" pitchFamily="34" charset="0"/>
              <a:buNone/>
            </a:pPr>
            <a:endParaRPr lang="en-US" altLang="en-US" dirty="0"/>
          </a:p>
        </p:txBody>
      </p:sp>
      <p:sp>
        <p:nvSpPr>
          <p:cNvPr id="3" name="Title 1">
            <a:extLst>
              <a:ext uri="{FF2B5EF4-FFF2-40B4-BE49-F238E27FC236}">
                <a16:creationId xmlns:a16="http://schemas.microsoft.com/office/drawing/2014/main" id="{DB2776D9-0E87-23CC-DE37-C7F210EEE322}"/>
              </a:ext>
            </a:extLst>
          </p:cNvPr>
          <p:cNvSpPr>
            <a:spLocks noGrp="1"/>
          </p:cNvSpPr>
          <p:nvPr>
            <p:ph type="title"/>
          </p:nvPr>
        </p:nvSpPr>
        <p:spPr bwMode="auto">
          <a:xfrm>
            <a:off x="393700" y="180975"/>
            <a:ext cx="11463338" cy="55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en-ZA" altLang="en-US" sz="2900" b="0" dirty="0">
                <a:solidFill>
                  <a:schemeClr val="tx1"/>
                </a:solidFill>
              </a:rPr>
              <a:t>AMENDMENTS TO ALIGN WITH NATIONAL </a:t>
            </a:r>
            <a:br>
              <a:rPr lang="en-ZA" altLang="en-US" sz="2900" b="0" dirty="0">
                <a:solidFill>
                  <a:schemeClr val="tx1"/>
                </a:solidFill>
              </a:rPr>
            </a:br>
            <a:r>
              <a:rPr lang="en-ZA" altLang="en-US" sz="2900" b="0" dirty="0">
                <a:solidFill>
                  <a:schemeClr val="tx1"/>
                </a:solidFill>
              </a:rPr>
              <a:t>CONSTITUTION </a:t>
            </a:r>
            <a:endParaRPr lang="en-ZA" altLang="af-ZA" sz="2900" b="0" dirty="0">
              <a:solidFill>
                <a:schemeClr val="tx1"/>
              </a:solidFill>
              <a:latin typeface="Calibri" panose="020F0502020204030204" pitchFamily="34" charset="0"/>
            </a:endParaRPr>
          </a:p>
        </p:txBody>
      </p:sp>
      <p:sp>
        <p:nvSpPr>
          <p:cNvPr id="4" name="TextBox 5">
            <a:extLst>
              <a:ext uri="{FF2B5EF4-FFF2-40B4-BE49-F238E27FC236}">
                <a16:creationId xmlns:a16="http://schemas.microsoft.com/office/drawing/2014/main" id="{BD99620D-7CB3-EC42-037E-8D3E7967322A}"/>
              </a:ext>
            </a:extLst>
          </p:cNvPr>
          <p:cNvSpPr txBox="1">
            <a:spLocks noChangeArrowheads="1"/>
          </p:cNvSpPr>
          <p:nvPr/>
        </p:nvSpPr>
        <p:spPr bwMode="auto">
          <a:xfrm>
            <a:off x="10744201" y="430213"/>
            <a:ext cx="1112837"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ZA" altLang="en-US" sz="2900" dirty="0">
                <a:latin typeface="Century Gothic" panose="020B0502020202020204" pitchFamily="34" charset="0"/>
              </a:rPr>
              <a:t>…(2)</a:t>
            </a:r>
          </a:p>
        </p:txBody>
      </p:sp>
      <p:graphicFrame>
        <p:nvGraphicFramePr>
          <p:cNvPr id="7" name="Table 6">
            <a:extLst>
              <a:ext uri="{FF2B5EF4-FFF2-40B4-BE49-F238E27FC236}">
                <a16:creationId xmlns:a16="http://schemas.microsoft.com/office/drawing/2014/main" id="{80FF1A78-295E-651F-51EC-16B96B836F73}"/>
              </a:ext>
            </a:extLst>
          </p:cNvPr>
          <p:cNvGraphicFramePr>
            <a:graphicFrameLocks noGrp="1"/>
          </p:cNvGraphicFramePr>
          <p:nvPr>
            <p:extLst>
              <p:ext uri="{D42A27DB-BD31-4B8C-83A1-F6EECF244321}">
                <p14:modId xmlns:p14="http://schemas.microsoft.com/office/powerpoint/2010/main" val="3897357530"/>
              </p:ext>
            </p:extLst>
          </p:nvPr>
        </p:nvGraphicFramePr>
        <p:xfrm>
          <a:off x="842962" y="1571625"/>
          <a:ext cx="11014076" cy="3235960"/>
        </p:xfrm>
        <a:graphic>
          <a:graphicData uri="http://schemas.openxmlformats.org/drawingml/2006/table">
            <a:tbl>
              <a:tblPr firstRow="1" bandRow="1">
                <a:tableStyleId>{5C22544A-7EE6-4342-B048-85BDC9FD1C3A}</a:tableStyleId>
              </a:tblPr>
              <a:tblGrid>
                <a:gridCol w="5507038">
                  <a:extLst>
                    <a:ext uri="{9D8B030D-6E8A-4147-A177-3AD203B41FA5}">
                      <a16:colId xmlns:a16="http://schemas.microsoft.com/office/drawing/2014/main" val="20000"/>
                    </a:ext>
                  </a:extLst>
                </a:gridCol>
                <a:gridCol w="5507038">
                  <a:extLst>
                    <a:ext uri="{9D8B030D-6E8A-4147-A177-3AD203B41FA5}">
                      <a16:colId xmlns:a16="http://schemas.microsoft.com/office/drawing/2014/main" val="20001"/>
                    </a:ext>
                  </a:extLst>
                </a:gridCol>
              </a:tblGrid>
              <a:tr h="370840">
                <a:tc>
                  <a:txBody>
                    <a:bodyPr/>
                    <a:lstStyle/>
                    <a:p>
                      <a:r>
                        <a:rPr lang="en-ZA" sz="1400" dirty="0">
                          <a:latin typeface="Century Gothic" panose="020B0502020202020204" pitchFamily="34" charset="0"/>
                        </a:rPr>
                        <a:t>National Constitution: section</a:t>
                      </a:r>
                      <a:r>
                        <a:rPr lang="en-ZA" sz="1400" baseline="0" dirty="0">
                          <a:latin typeface="Century Gothic" panose="020B0502020202020204" pitchFamily="34" charset="0"/>
                        </a:rPr>
                        <a:t> 106(3)</a:t>
                      </a:r>
                      <a:endParaRPr lang="en-ZA" sz="1400" dirty="0">
                        <a:latin typeface="Century Gothic" panose="020B0502020202020204" pitchFamily="34" charset="0"/>
                      </a:endParaRPr>
                    </a:p>
                  </a:txBody>
                  <a:tcPr marL="91446" marR="91446"/>
                </a:tc>
                <a:tc>
                  <a:txBody>
                    <a:bodyPr/>
                    <a:lstStyle/>
                    <a:p>
                      <a:r>
                        <a:rPr lang="en-ZA" sz="1400" dirty="0">
                          <a:latin typeface="Century Gothic" panose="020B0502020202020204" pitchFamily="34" charset="0"/>
                        </a:rPr>
                        <a:t>Provincial Constitution:  section 15(3)</a:t>
                      </a:r>
                    </a:p>
                  </a:txBody>
                  <a:tcPr marL="91446" marR="91446"/>
                </a:tc>
                <a:extLst>
                  <a:ext uri="{0D108BD9-81ED-4DB2-BD59-A6C34878D82A}">
                    <a16:rowId xmlns:a16="http://schemas.microsoft.com/office/drawing/2014/main" val="10000"/>
                  </a:ext>
                </a:extLst>
              </a:tr>
              <a:tr h="370840">
                <a:tc>
                  <a:txBody>
                    <a:bodyPr/>
                    <a:lstStyle/>
                    <a:p>
                      <a:pPr algn="just"/>
                      <a:r>
                        <a:rPr lang="en-ZA" sz="1400" b="0" i="0" kern="1200" dirty="0">
                          <a:solidFill>
                            <a:schemeClr val="dk1"/>
                          </a:solidFill>
                          <a:effectLst/>
                          <a:latin typeface="Century Gothic" panose="020B0502020202020204" pitchFamily="34" charset="0"/>
                          <a:ea typeface="+mn-ea"/>
                          <a:cs typeface="+mn-cs"/>
                        </a:rPr>
                        <a:t>(3) A person loses membership of a provincial legislature if that person-</a:t>
                      </a:r>
                    </a:p>
                    <a:p>
                      <a:pPr marL="180975" indent="0" algn="just"/>
                      <a:r>
                        <a:rPr lang="en-ZA" sz="1400" b="0" i="1" u="none" strike="noStrike" kern="1200" dirty="0">
                          <a:solidFill>
                            <a:schemeClr val="dk1"/>
                          </a:solidFill>
                          <a:effectLst/>
                          <a:latin typeface="Century Gothic" panose="020B0502020202020204" pitchFamily="34" charset="0"/>
                          <a:ea typeface="+mn-ea"/>
                          <a:cs typeface="+mn-cs"/>
                        </a:rPr>
                        <a:t>(a)</a:t>
                      </a:r>
                      <a:r>
                        <a:rPr lang="en-ZA" sz="1400" b="0" i="0" kern="1200" dirty="0">
                          <a:solidFill>
                            <a:schemeClr val="dk1"/>
                          </a:solidFill>
                          <a:effectLst/>
                          <a:latin typeface="Century Gothic" panose="020B0502020202020204" pitchFamily="34" charset="0"/>
                          <a:ea typeface="+mn-ea"/>
                          <a:cs typeface="+mn-cs"/>
                        </a:rPr>
                        <a:t> ceases to be eligible;</a:t>
                      </a:r>
                    </a:p>
                    <a:p>
                      <a:pPr marL="180975" indent="0" algn="just"/>
                      <a:r>
                        <a:rPr lang="en-ZA" sz="1400" b="0" i="1" u="none" strike="noStrike" kern="1200" dirty="0">
                          <a:solidFill>
                            <a:schemeClr val="dk1"/>
                          </a:solidFill>
                          <a:effectLst/>
                          <a:latin typeface="Century Gothic" panose="020B0502020202020204" pitchFamily="34" charset="0"/>
                          <a:ea typeface="+mn-ea"/>
                          <a:cs typeface="+mn-cs"/>
                        </a:rPr>
                        <a:t>(b) </a:t>
                      </a:r>
                      <a:r>
                        <a:rPr lang="en-ZA" sz="1400" b="0" i="0" kern="1200" dirty="0">
                          <a:solidFill>
                            <a:schemeClr val="dk1"/>
                          </a:solidFill>
                          <a:effectLst/>
                          <a:latin typeface="Century Gothic" panose="020B0502020202020204" pitchFamily="34" charset="0"/>
                          <a:ea typeface="+mn-ea"/>
                          <a:cs typeface="+mn-cs"/>
                        </a:rPr>
                        <a:t>is absent from the legislature without permission in circumstances for which the rules and orders of the legislature prescribe loss of membership; or</a:t>
                      </a:r>
                    </a:p>
                    <a:p>
                      <a:pPr marL="180975" indent="0" algn="just"/>
                      <a:r>
                        <a:rPr lang="en-ZA" sz="1400" b="1" i="1" u="none" strike="noStrike" kern="1200" dirty="0">
                          <a:solidFill>
                            <a:schemeClr val="dk1"/>
                          </a:solidFill>
                          <a:effectLst/>
                          <a:latin typeface="Century Gothic" panose="020B0502020202020204" pitchFamily="34" charset="0"/>
                          <a:ea typeface="+mn-ea"/>
                          <a:cs typeface="+mn-cs"/>
                        </a:rPr>
                        <a:t>(c) </a:t>
                      </a:r>
                      <a:r>
                        <a:rPr lang="en-ZA" sz="1400" b="1" i="0" kern="1200" dirty="0">
                          <a:solidFill>
                            <a:schemeClr val="dk1"/>
                          </a:solidFill>
                          <a:effectLst/>
                          <a:latin typeface="Century Gothic" panose="020B0502020202020204" pitchFamily="34" charset="0"/>
                          <a:ea typeface="+mn-ea"/>
                          <a:cs typeface="+mn-cs"/>
                        </a:rPr>
                        <a:t>ceases to be a member of the party that nominated that person as a member of the legislature.</a:t>
                      </a:r>
                    </a:p>
                    <a:p>
                      <a:pPr algn="just"/>
                      <a:endParaRPr lang="en-ZA" sz="1400" b="0" i="0" kern="1200" dirty="0">
                        <a:solidFill>
                          <a:schemeClr val="dk1"/>
                        </a:solidFill>
                        <a:effectLst/>
                        <a:latin typeface="Century Gothic" panose="020B0502020202020204" pitchFamily="34" charset="0"/>
                        <a:ea typeface="+mn-ea"/>
                        <a:cs typeface="+mn-cs"/>
                      </a:endParaRPr>
                    </a:p>
                    <a:p>
                      <a:pPr algn="just"/>
                      <a:r>
                        <a:rPr lang="en-ZA" sz="1400" b="0" i="0" kern="1200" dirty="0">
                          <a:solidFill>
                            <a:schemeClr val="dk1"/>
                          </a:solidFill>
                          <a:effectLst/>
                          <a:latin typeface="Century Gothic" panose="020B0502020202020204" pitchFamily="34" charset="0"/>
                          <a:ea typeface="+mn-ea"/>
                          <a:cs typeface="+mn-cs"/>
                        </a:rPr>
                        <a:t>[Sub-s. (3) substituted by s. 4 of the Constitution Tenth Amendment Act of 2003 (</a:t>
                      </a:r>
                      <a:r>
                        <a:rPr lang="en-ZA" sz="1400" b="0" i="0" kern="1200" dirty="0" err="1">
                          <a:solidFill>
                            <a:schemeClr val="dk1"/>
                          </a:solidFill>
                          <a:effectLst/>
                          <a:latin typeface="Century Gothic" panose="020B0502020202020204" pitchFamily="34" charset="0"/>
                          <a:ea typeface="+mn-ea"/>
                          <a:cs typeface="+mn-cs"/>
                        </a:rPr>
                        <a:t>wef</a:t>
                      </a:r>
                      <a:r>
                        <a:rPr lang="en-ZA" sz="1400" b="0" i="0" kern="1200" dirty="0">
                          <a:solidFill>
                            <a:schemeClr val="dk1"/>
                          </a:solidFill>
                          <a:effectLst/>
                          <a:latin typeface="Century Gothic" panose="020B0502020202020204" pitchFamily="34" charset="0"/>
                          <a:ea typeface="+mn-ea"/>
                          <a:cs typeface="+mn-cs"/>
                        </a:rPr>
                        <a:t> 20 March 2003) and by s. 4 of the Constitution Fourteenth Amendment Act of 2008 (</a:t>
                      </a:r>
                      <a:r>
                        <a:rPr lang="en-ZA" sz="1400" b="0" i="0" kern="1200" dirty="0" err="1">
                          <a:solidFill>
                            <a:schemeClr val="dk1"/>
                          </a:solidFill>
                          <a:effectLst/>
                          <a:latin typeface="Century Gothic" panose="020B0502020202020204" pitchFamily="34" charset="0"/>
                          <a:ea typeface="+mn-ea"/>
                          <a:cs typeface="+mn-cs"/>
                        </a:rPr>
                        <a:t>wef</a:t>
                      </a:r>
                      <a:r>
                        <a:rPr lang="en-ZA" sz="1400" b="0" i="0" kern="1200" dirty="0">
                          <a:solidFill>
                            <a:schemeClr val="dk1"/>
                          </a:solidFill>
                          <a:effectLst/>
                          <a:latin typeface="Century Gothic" panose="020B0502020202020204" pitchFamily="34" charset="0"/>
                          <a:ea typeface="+mn-ea"/>
                          <a:cs typeface="+mn-cs"/>
                        </a:rPr>
                        <a:t> 17 April 2009).]</a:t>
                      </a:r>
                    </a:p>
                  </a:txBody>
                  <a:tcPr marL="91446" marR="91446"/>
                </a:tc>
                <a:tc>
                  <a:txBody>
                    <a:bodyPr/>
                    <a:lstStyle/>
                    <a:p>
                      <a:pPr algn="just"/>
                      <a:r>
                        <a:rPr lang="en-ZA" sz="1400" b="1" i="0" u="none" strike="noStrike" kern="1200" baseline="0" dirty="0">
                          <a:solidFill>
                            <a:schemeClr val="dk1"/>
                          </a:solidFill>
                          <a:latin typeface="Century Gothic" panose="020B0502020202020204" pitchFamily="34" charset="0"/>
                          <a:ea typeface="+mn-ea"/>
                          <a:cs typeface="+mn-cs"/>
                        </a:rPr>
                        <a:t>1. </a:t>
                      </a:r>
                      <a:r>
                        <a:rPr lang="en-ZA" sz="1400" b="0" i="0" u="none" strike="noStrike" kern="1200" baseline="0" dirty="0">
                          <a:solidFill>
                            <a:schemeClr val="dk1"/>
                          </a:solidFill>
                          <a:latin typeface="Century Gothic" panose="020B0502020202020204" pitchFamily="34" charset="0"/>
                          <a:ea typeface="+mn-ea"/>
                          <a:cs typeface="+mn-cs"/>
                        </a:rPr>
                        <a:t>Section 15 of the Constitution of the Western Cape, 1997 (the Provincial Constitution), is amended by the substitution for subsection (3) of the following subsection:</a:t>
                      </a:r>
                    </a:p>
                    <a:p>
                      <a:pPr algn="just"/>
                      <a:r>
                        <a:rPr lang="en-ZA" sz="1400" b="0" i="0" u="none" strike="noStrike" kern="1200" baseline="0" dirty="0">
                          <a:solidFill>
                            <a:schemeClr val="dk1"/>
                          </a:solidFill>
                          <a:latin typeface="Century Gothic" panose="020B0502020202020204" pitchFamily="34" charset="0"/>
                          <a:ea typeface="+mn-ea"/>
                          <a:cs typeface="+mn-cs"/>
                        </a:rPr>
                        <a:t>‘‘(3) A person loses membership of the Provincial Parliament if that person—</a:t>
                      </a:r>
                    </a:p>
                    <a:p>
                      <a:pPr marL="180975" indent="0" algn="just"/>
                      <a:r>
                        <a:rPr lang="en-ZA" sz="1400" b="0" i="1" u="none" strike="noStrike" kern="1200" baseline="0" dirty="0">
                          <a:solidFill>
                            <a:schemeClr val="dk1"/>
                          </a:solidFill>
                          <a:latin typeface="Century Gothic" panose="020B0502020202020204" pitchFamily="34" charset="0"/>
                          <a:ea typeface="+mn-ea"/>
                          <a:cs typeface="+mn-cs"/>
                        </a:rPr>
                        <a:t>(a) </a:t>
                      </a:r>
                      <a:r>
                        <a:rPr lang="en-ZA" sz="1400" b="0" i="0" u="none" strike="noStrike" kern="1200" baseline="0" dirty="0">
                          <a:solidFill>
                            <a:schemeClr val="dk1"/>
                          </a:solidFill>
                          <a:latin typeface="Century Gothic" panose="020B0502020202020204" pitchFamily="34" charset="0"/>
                          <a:ea typeface="+mn-ea"/>
                          <a:cs typeface="+mn-cs"/>
                        </a:rPr>
                        <a:t>ceases to be eligible;</a:t>
                      </a:r>
                    </a:p>
                    <a:p>
                      <a:pPr marL="180975" indent="0" algn="just"/>
                      <a:r>
                        <a:rPr lang="en-ZA" sz="1400" b="0" i="1" u="none" strike="noStrike" kern="1200" baseline="0" dirty="0">
                          <a:solidFill>
                            <a:schemeClr val="dk1"/>
                          </a:solidFill>
                          <a:latin typeface="Century Gothic" panose="020B0502020202020204" pitchFamily="34" charset="0"/>
                          <a:ea typeface="+mn-ea"/>
                          <a:cs typeface="+mn-cs"/>
                        </a:rPr>
                        <a:t>(b) </a:t>
                      </a:r>
                      <a:r>
                        <a:rPr lang="en-ZA" sz="1400" b="0" i="0" u="none" strike="noStrike" kern="1200" baseline="0" dirty="0">
                          <a:solidFill>
                            <a:schemeClr val="dk1"/>
                          </a:solidFill>
                          <a:latin typeface="Century Gothic" panose="020B0502020202020204" pitchFamily="34" charset="0"/>
                          <a:ea typeface="+mn-ea"/>
                          <a:cs typeface="+mn-cs"/>
                        </a:rPr>
                        <a:t>resigns as a member; </a:t>
                      </a:r>
                      <a:r>
                        <a:rPr lang="en-ZA" sz="1400" b="1" i="0" u="none" strike="noStrike" kern="1200" baseline="0" dirty="0">
                          <a:solidFill>
                            <a:schemeClr val="dk1"/>
                          </a:solidFill>
                          <a:latin typeface="Century Gothic" panose="020B0502020202020204" pitchFamily="34" charset="0"/>
                          <a:ea typeface="+mn-ea"/>
                          <a:cs typeface="+mn-cs"/>
                        </a:rPr>
                        <a:t>[or]</a:t>
                      </a:r>
                    </a:p>
                    <a:p>
                      <a:pPr marL="180975" indent="0" algn="just"/>
                      <a:r>
                        <a:rPr lang="en-ZA" sz="1400" b="0" i="1" u="none" strike="noStrike" kern="1200" baseline="0" dirty="0">
                          <a:solidFill>
                            <a:schemeClr val="dk1"/>
                          </a:solidFill>
                          <a:latin typeface="Century Gothic" panose="020B0502020202020204" pitchFamily="34" charset="0"/>
                          <a:ea typeface="+mn-ea"/>
                          <a:cs typeface="+mn-cs"/>
                        </a:rPr>
                        <a:t>(c) </a:t>
                      </a:r>
                      <a:r>
                        <a:rPr lang="en-ZA" sz="1400" b="0" i="0" u="none" strike="noStrike" kern="1200" baseline="0" dirty="0">
                          <a:solidFill>
                            <a:schemeClr val="dk1"/>
                          </a:solidFill>
                          <a:latin typeface="Century Gothic" panose="020B0502020202020204" pitchFamily="34" charset="0"/>
                          <a:ea typeface="+mn-ea"/>
                          <a:cs typeface="+mn-cs"/>
                        </a:rPr>
                        <a:t>is absent from the Provincial Parliament without permission in circumstances for which the rules and orders of the Provincial Parliament prescribe loss of membership</a:t>
                      </a:r>
                      <a:r>
                        <a:rPr lang="en-ZA" sz="1400" b="0" i="0" u="sng" strike="noStrike" kern="1200" baseline="0" dirty="0">
                          <a:solidFill>
                            <a:schemeClr val="dk1"/>
                          </a:solidFill>
                          <a:latin typeface="Century Gothic" panose="020B0502020202020204" pitchFamily="34" charset="0"/>
                          <a:ea typeface="+mn-ea"/>
                          <a:cs typeface="+mn-cs"/>
                        </a:rPr>
                        <a:t>; or</a:t>
                      </a:r>
                    </a:p>
                    <a:p>
                      <a:pPr marL="180975" indent="0" algn="just"/>
                      <a:r>
                        <a:rPr lang="en-ZA" sz="1400" b="0" i="1" u="sng" strike="noStrike" kern="1200" baseline="0" dirty="0">
                          <a:solidFill>
                            <a:schemeClr val="dk1"/>
                          </a:solidFill>
                          <a:latin typeface="Century Gothic" panose="020B0502020202020204" pitchFamily="34" charset="0"/>
                          <a:ea typeface="+mn-ea"/>
                          <a:cs typeface="+mn-cs"/>
                        </a:rPr>
                        <a:t>(d) </a:t>
                      </a:r>
                      <a:r>
                        <a:rPr lang="en-ZA" sz="1400" b="0" i="0" u="sng" strike="noStrike" kern="1200" baseline="0" dirty="0">
                          <a:solidFill>
                            <a:schemeClr val="dk1"/>
                          </a:solidFill>
                          <a:latin typeface="Century Gothic" panose="020B0502020202020204" pitchFamily="34" charset="0"/>
                          <a:ea typeface="+mn-ea"/>
                          <a:cs typeface="+mn-cs"/>
                        </a:rPr>
                        <a:t>ceases to be a member of the party that nominated that person as a member of the Provincial Parliament</a:t>
                      </a:r>
                      <a:r>
                        <a:rPr lang="en-ZA" sz="1400" b="0" i="0" u="none" strike="noStrike" kern="1200" baseline="0" dirty="0">
                          <a:solidFill>
                            <a:schemeClr val="dk1"/>
                          </a:solidFill>
                          <a:latin typeface="Century Gothic" panose="020B0502020202020204" pitchFamily="34" charset="0"/>
                          <a:ea typeface="+mn-ea"/>
                          <a:cs typeface="+mn-cs"/>
                        </a:rPr>
                        <a:t>.’’.</a:t>
                      </a:r>
                      <a:endParaRPr lang="en-ZA" sz="1400" dirty="0">
                        <a:latin typeface="Century Gothic" panose="020B0502020202020204" pitchFamily="34" charset="0"/>
                      </a:endParaRPr>
                    </a:p>
                  </a:txBody>
                  <a:tcPr marL="91446" marR="91446"/>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4399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FEB6CA34-5717-44D2-9E6D-06BE4B430851}"/>
              </a:ext>
            </a:extLst>
          </p:cNvPr>
          <p:cNvSpPr>
            <a:spLocks noGrp="1"/>
          </p:cNvSpPr>
          <p:nvPr>
            <p:ph type="body" sz="quarter" idx="10"/>
          </p:nvPr>
        </p:nvSpPr>
        <p:spPr>
          <a:xfrm>
            <a:off x="393700" y="1196975"/>
            <a:ext cx="11463338" cy="4895850"/>
          </a:xfrm>
        </p:spPr>
        <p:txBody>
          <a:bodyPr vert="horz" wrap="square" lIns="91440" tIns="45720" rIns="91440" bIns="45720" numCol="1" anchor="t" anchorCtr="0" compatLnSpc="1">
            <a:prstTxWarp prst="textNoShape">
              <a:avLst/>
            </a:prstTxWarp>
            <a:normAutofit/>
          </a:bodyPr>
          <a:lstStyle/>
          <a:p>
            <a:pPr marL="360363" eaLnBrk="1" hangingPunct="1">
              <a:buFont typeface="Arial" charset="0"/>
              <a:buNone/>
              <a:defRPr/>
            </a:pPr>
            <a:r>
              <a:rPr lang="en-ZA" b="0" dirty="0">
                <a:latin typeface="+mj-lt"/>
              </a:rPr>
              <a:t>Calling dates for election</a:t>
            </a:r>
          </a:p>
        </p:txBody>
      </p:sp>
      <p:sp>
        <p:nvSpPr>
          <p:cNvPr id="7" name="Title 1">
            <a:extLst>
              <a:ext uri="{FF2B5EF4-FFF2-40B4-BE49-F238E27FC236}">
                <a16:creationId xmlns:a16="http://schemas.microsoft.com/office/drawing/2014/main" id="{B78C5DAB-B196-C2E3-0C7C-9638AFF24E23}"/>
              </a:ext>
            </a:extLst>
          </p:cNvPr>
          <p:cNvSpPr>
            <a:spLocks noGrp="1"/>
          </p:cNvSpPr>
          <p:nvPr>
            <p:ph type="title"/>
          </p:nvPr>
        </p:nvSpPr>
        <p:spPr bwMode="auto">
          <a:xfrm>
            <a:off x="393700" y="180975"/>
            <a:ext cx="11463338" cy="55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en-ZA" altLang="en-US" sz="2900" b="0" dirty="0">
                <a:solidFill>
                  <a:schemeClr val="tx1"/>
                </a:solidFill>
              </a:rPr>
              <a:t>AMENDMENTS TO ALIGN WITH NATIONAL </a:t>
            </a:r>
            <a:br>
              <a:rPr lang="en-ZA" altLang="en-US" sz="2900" b="0" dirty="0">
                <a:solidFill>
                  <a:schemeClr val="tx1"/>
                </a:solidFill>
              </a:rPr>
            </a:br>
            <a:r>
              <a:rPr lang="en-ZA" altLang="en-US" sz="2900" b="0" dirty="0">
                <a:solidFill>
                  <a:schemeClr val="tx1"/>
                </a:solidFill>
              </a:rPr>
              <a:t>CONSTITUTION </a:t>
            </a:r>
            <a:endParaRPr lang="en-ZA" altLang="af-ZA" sz="2900" b="0" dirty="0">
              <a:solidFill>
                <a:schemeClr val="tx1"/>
              </a:solidFill>
              <a:latin typeface="Calibri" panose="020F0502020204030204" pitchFamily="34" charset="0"/>
            </a:endParaRPr>
          </a:p>
        </p:txBody>
      </p:sp>
      <p:sp>
        <p:nvSpPr>
          <p:cNvPr id="8" name="TextBox 5">
            <a:extLst>
              <a:ext uri="{FF2B5EF4-FFF2-40B4-BE49-F238E27FC236}">
                <a16:creationId xmlns:a16="http://schemas.microsoft.com/office/drawing/2014/main" id="{D2565E48-5EA6-51E2-F6BF-D48B144865FE}"/>
              </a:ext>
            </a:extLst>
          </p:cNvPr>
          <p:cNvSpPr txBox="1">
            <a:spLocks noChangeArrowheads="1"/>
          </p:cNvSpPr>
          <p:nvPr/>
        </p:nvSpPr>
        <p:spPr bwMode="auto">
          <a:xfrm>
            <a:off x="10744201" y="430213"/>
            <a:ext cx="1112837"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ZA" altLang="en-US" sz="2900" dirty="0">
                <a:latin typeface="Century Gothic" panose="020B0502020202020204" pitchFamily="34" charset="0"/>
              </a:rPr>
              <a:t>…(3)</a:t>
            </a:r>
          </a:p>
        </p:txBody>
      </p:sp>
      <p:graphicFrame>
        <p:nvGraphicFramePr>
          <p:cNvPr id="9" name="Table 8">
            <a:extLst>
              <a:ext uri="{FF2B5EF4-FFF2-40B4-BE49-F238E27FC236}">
                <a16:creationId xmlns:a16="http://schemas.microsoft.com/office/drawing/2014/main" id="{440E3218-A93D-EF00-6838-86F020191872}"/>
              </a:ext>
            </a:extLst>
          </p:cNvPr>
          <p:cNvGraphicFramePr>
            <a:graphicFrameLocks noGrp="1"/>
          </p:cNvGraphicFramePr>
          <p:nvPr>
            <p:extLst>
              <p:ext uri="{D42A27DB-BD31-4B8C-83A1-F6EECF244321}">
                <p14:modId xmlns:p14="http://schemas.microsoft.com/office/powerpoint/2010/main" val="2635485071"/>
              </p:ext>
            </p:extLst>
          </p:nvPr>
        </p:nvGraphicFramePr>
        <p:xfrm>
          <a:off x="826476" y="1608991"/>
          <a:ext cx="11030562" cy="3431321"/>
        </p:xfrm>
        <a:graphic>
          <a:graphicData uri="http://schemas.openxmlformats.org/drawingml/2006/table">
            <a:tbl>
              <a:tblPr firstRow="1" bandRow="1">
                <a:tableStyleId>{5C22544A-7EE6-4342-B048-85BDC9FD1C3A}</a:tableStyleId>
              </a:tblPr>
              <a:tblGrid>
                <a:gridCol w="5515281">
                  <a:extLst>
                    <a:ext uri="{9D8B030D-6E8A-4147-A177-3AD203B41FA5}">
                      <a16:colId xmlns:a16="http://schemas.microsoft.com/office/drawing/2014/main" val="20000"/>
                    </a:ext>
                  </a:extLst>
                </a:gridCol>
                <a:gridCol w="5515281">
                  <a:extLst>
                    <a:ext uri="{9D8B030D-6E8A-4147-A177-3AD203B41FA5}">
                      <a16:colId xmlns:a16="http://schemas.microsoft.com/office/drawing/2014/main" val="20001"/>
                    </a:ext>
                  </a:extLst>
                </a:gridCol>
              </a:tblGrid>
              <a:tr h="368905">
                <a:tc>
                  <a:txBody>
                    <a:bodyPr/>
                    <a:lstStyle/>
                    <a:p>
                      <a:r>
                        <a:rPr lang="en-ZA" sz="1400" dirty="0">
                          <a:latin typeface="Century Gothic" panose="020B0502020202020204" pitchFamily="34" charset="0"/>
                        </a:rPr>
                        <a:t>National Constitution: section</a:t>
                      </a:r>
                      <a:r>
                        <a:rPr lang="en-ZA" sz="1400" baseline="0" dirty="0">
                          <a:latin typeface="Century Gothic" panose="020B0502020202020204" pitchFamily="34" charset="0"/>
                        </a:rPr>
                        <a:t> 108(2)</a:t>
                      </a:r>
                      <a:endParaRPr lang="en-ZA" sz="1400" dirty="0">
                        <a:latin typeface="Century Gothic" panose="020B0502020202020204" pitchFamily="34" charset="0"/>
                      </a:endParaRPr>
                    </a:p>
                  </a:txBody>
                  <a:tcPr marL="91446" marR="91446" marT="45724" marB="45724"/>
                </a:tc>
                <a:tc>
                  <a:txBody>
                    <a:bodyPr/>
                    <a:lstStyle/>
                    <a:p>
                      <a:r>
                        <a:rPr lang="en-ZA" sz="1400" dirty="0">
                          <a:latin typeface="Century Gothic" panose="020B0502020202020204" pitchFamily="34" charset="0"/>
                        </a:rPr>
                        <a:t>Provincial Constitution:  section 17(2)</a:t>
                      </a:r>
                    </a:p>
                  </a:txBody>
                  <a:tcPr marL="91446" marR="91446" marT="45724" marB="45724"/>
                </a:tc>
                <a:extLst>
                  <a:ext uri="{0D108BD9-81ED-4DB2-BD59-A6C34878D82A}">
                    <a16:rowId xmlns:a16="http://schemas.microsoft.com/office/drawing/2014/main" val="10000"/>
                  </a:ext>
                </a:extLst>
              </a:tr>
              <a:tr h="3062416">
                <a:tc>
                  <a:txBody>
                    <a:bodyPr/>
                    <a:lstStyle/>
                    <a:p>
                      <a:pPr algn="just"/>
                      <a:r>
                        <a:rPr lang="en-ZA" sz="1400" b="0" i="0" kern="1200" dirty="0">
                          <a:solidFill>
                            <a:schemeClr val="dk1"/>
                          </a:solidFill>
                          <a:effectLst/>
                          <a:latin typeface="Century Gothic" panose="020B0502020202020204" pitchFamily="34" charset="0"/>
                          <a:ea typeface="+mn-ea"/>
                          <a:cs typeface="+mn-cs"/>
                        </a:rPr>
                        <a:t>(2) If a provincial legislature is dissolved in terms of section 109, or when its term expires, the Premier of the province, by proclamation, must call and set dates for an election, which must be held within 90 days of the date the legislature was dissolved or its term expired. </a:t>
                      </a:r>
                      <a:r>
                        <a:rPr lang="en-ZA" sz="1400" b="1" i="0" kern="1200" dirty="0">
                          <a:solidFill>
                            <a:schemeClr val="dk1"/>
                          </a:solidFill>
                          <a:effectLst/>
                          <a:latin typeface="Century Gothic" panose="020B0502020202020204" pitchFamily="34" charset="0"/>
                          <a:ea typeface="+mn-ea"/>
                          <a:cs typeface="+mn-cs"/>
                        </a:rPr>
                        <a:t>A proclamation calling and setting dates for an election may be issued before or after the expiry of the term of a provincial legislature.</a:t>
                      </a:r>
                    </a:p>
                    <a:p>
                      <a:pPr algn="just"/>
                      <a:endParaRPr lang="en-ZA" sz="1400" b="0" i="0" kern="1200" dirty="0">
                        <a:solidFill>
                          <a:schemeClr val="dk1"/>
                        </a:solidFill>
                        <a:effectLst/>
                        <a:latin typeface="Century Gothic" panose="020B0502020202020204" pitchFamily="34" charset="0"/>
                        <a:ea typeface="+mn-ea"/>
                        <a:cs typeface="+mn-cs"/>
                      </a:endParaRPr>
                    </a:p>
                    <a:p>
                      <a:pPr algn="just"/>
                      <a:r>
                        <a:rPr lang="en-ZA" sz="1400" b="0" i="0" kern="1200" dirty="0">
                          <a:solidFill>
                            <a:schemeClr val="dk1"/>
                          </a:solidFill>
                          <a:effectLst/>
                          <a:latin typeface="Century Gothic" panose="020B0502020202020204" pitchFamily="34" charset="0"/>
                          <a:ea typeface="+mn-ea"/>
                          <a:cs typeface="+mn-cs"/>
                        </a:rPr>
                        <a:t>[Sub-s. (2) substituted by s. 1 of the Constitution Fourth Amendment Act of 1999 (</a:t>
                      </a:r>
                      <a:r>
                        <a:rPr lang="en-ZA" sz="1400" b="0" i="0" kern="1200" dirty="0" err="1">
                          <a:solidFill>
                            <a:schemeClr val="dk1"/>
                          </a:solidFill>
                          <a:effectLst/>
                          <a:latin typeface="Century Gothic" panose="020B0502020202020204" pitchFamily="34" charset="0"/>
                          <a:ea typeface="+mn-ea"/>
                          <a:cs typeface="+mn-cs"/>
                        </a:rPr>
                        <a:t>wef</a:t>
                      </a:r>
                      <a:r>
                        <a:rPr lang="en-ZA" sz="1400" b="0" i="0" kern="1200" dirty="0">
                          <a:solidFill>
                            <a:schemeClr val="dk1"/>
                          </a:solidFill>
                          <a:effectLst/>
                          <a:latin typeface="Century Gothic" panose="020B0502020202020204" pitchFamily="34" charset="0"/>
                          <a:ea typeface="+mn-ea"/>
                          <a:cs typeface="+mn-cs"/>
                        </a:rPr>
                        <a:t> 19 March 1999).]</a:t>
                      </a:r>
                    </a:p>
                  </a:txBody>
                  <a:tcPr marL="91446" marR="91446" marT="45724" marB="45724"/>
                </a:tc>
                <a:tc>
                  <a:txBody>
                    <a:bodyPr/>
                    <a:lstStyle/>
                    <a:p>
                      <a:pPr algn="just"/>
                      <a:r>
                        <a:rPr lang="en-ZA" sz="1400" b="1" i="0" u="none" strike="noStrike" kern="1200" baseline="0" dirty="0">
                          <a:solidFill>
                            <a:schemeClr val="dk1"/>
                          </a:solidFill>
                          <a:latin typeface="Century Gothic" panose="020B0502020202020204" pitchFamily="34" charset="0"/>
                          <a:ea typeface="+mn-ea"/>
                          <a:cs typeface="+mn-cs"/>
                        </a:rPr>
                        <a:t>2. </a:t>
                      </a:r>
                      <a:r>
                        <a:rPr lang="en-ZA" sz="1400" b="0" i="0" u="none" strike="noStrike" kern="1200" baseline="0" dirty="0">
                          <a:solidFill>
                            <a:schemeClr val="dk1"/>
                          </a:solidFill>
                          <a:latin typeface="Century Gothic" panose="020B0502020202020204" pitchFamily="34" charset="0"/>
                          <a:ea typeface="+mn-ea"/>
                          <a:cs typeface="+mn-cs"/>
                        </a:rPr>
                        <a:t>Section 17 of the Provincial Constitution is amended by the insertion of the following subsection after subsection (2):</a:t>
                      </a:r>
                    </a:p>
                    <a:p>
                      <a:pPr algn="just"/>
                      <a:r>
                        <a:rPr lang="en-ZA" sz="1400" b="0" i="0" u="none" strike="noStrike" kern="1200" baseline="0" dirty="0">
                          <a:solidFill>
                            <a:schemeClr val="dk1"/>
                          </a:solidFill>
                          <a:latin typeface="Century Gothic" panose="020B0502020202020204" pitchFamily="34" charset="0"/>
                          <a:ea typeface="+mn-ea"/>
                          <a:cs typeface="+mn-cs"/>
                        </a:rPr>
                        <a:t>‘‘</a:t>
                      </a:r>
                      <a:r>
                        <a:rPr lang="en-ZA" sz="1400" b="0" i="0" u="sng" strike="noStrike" kern="1200" baseline="0" dirty="0">
                          <a:solidFill>
                            <a:schemeClr val="dk1"/>
                          </a:solidFill>
                          <a:latin typeface="Century Gothic" panose="020B0502020202020204" pitchFamily="34" charset="0"/>
                          <a:ea typeface="+mn-ea"/>
                          <a:cs typeface="+mn-cs"/>
                        </a:rPr>
                        <a:t>(</a:t>
                      </a:r>
                      <a:r>
                        <a:rPr lang="en-ZA" sz="1400" b="0" i="0" u="sng" strike="noStrike" kern="1200" baseline="0" dirty="0" err="1">
                          <a:solidFill>
                            <a:schemeClr val="dk1"/>
                          </a:solidFill>
                          <a:latin typeface="Century Gothic" panose="020B0502020202020204" pitchFamily="34" charset="0"/>
                          <a:ea typeface="+mn-ea"/>
                          <a:cs typeface="+mn-cs"/>
                        </a:rPr>
                        <a:t>2A</a:t>
                      </a:r>
                      <a:r>
                        <a:rPr lang="en-ZA" sz="1400" b="0" i="0" u="sng" strike="noStrike" kern="1200" baseline="0" dirty="0">
                          <a:solidFill>
                            <a:schemeClr val="dk1"/>
                          </a:solidFill>
                          <a:latin typeface="Century Gothic" panose="020B0502020202020204" pitchFamily="34" charset="0"/>
                          <a:ea typeface="+mn-ea"/>
                          <a:cs typeface="+mn-cs"/>
                        </a:rPr>
                        <a:t>) A proclamation calling and setting dates for an election may be issued before or after the expiry of the term of the Provincial Parliament.</a:t>
                      </a:r>
                      <a:r>
                        <a:rPr lang="en-ZA" sz="1400" b="0" i="0" u="none" strike="noStrike" kern="1200" baseline="0" dirty="0">
                          <a:solidFill>
                            <a:schemeClr val="dk1"/>
                          </a:solidFill>
                          <a:latin typeface="Century Gothic" panose="020B0502020202020204" pitchFamily="34" charset="0"/>
                          <a:ea typeface="+mn-ea"/>
                          <a:cs typeface="+mn-cs"/>
                        </a:rPr>
                        <a:t>’’.</a:t>
                      </a:r>
                      <a:endParaRPr lang="en-ZA" sz="1100" dirty="0">
                        <a:latin typeface="Century Gothic" panose="020B0502020202020204" pitchFamily="34" charset="0"/>
                      </a:endParaRPr>
                    </a:p>
                  </a:txBody>
                  <a:tcPr marL="91446" marR="91446" marT="45724" marB="45724"/>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8576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69CA3B9-E807-DE01-DE71-8B3E8F0C8E30}"/>
              </a:ext>
            </a:extLst>
          </p:cNvPr>
          <p:cNvSpPr>
            <a:spLocks noGrp="1"/>
          </p:cNvSpPr>
          <p:nvPr>
            <p:ph type="body" sz="quarter" idx="10"/>
          </p:nvPr>
        </p:nvSpPr>
        <p:spPr/>
        <p:txBody>
          <a:bodyPr/>
          <a:lstStyle/>
          <a:p>
            <a:pPr marL="361950" marR="0" lvl="1" indent="0" algn="just" defTabSz="457200" rtl="0" eaLnBrk="1" fontAlgn="base" latinLnBrk="0" hangingPunct="1">
              <a:lnSpc>
                <a:spcPct val="120000"/>
              </a:lnSpc>
              <a:spcBef>
                <a:spcPct val="20000"/>
              </a:spcBef>
              <a:spcAft>
                <a:spcPct val="0"/>
              </a:spcAft>
              <a:buClrTx/>
              <a:buSzTx/>
              <a:buFont typeface="Arial" pitchFamily="34" charset="0"/>
              <a:buNone/>
              <a:tabLst/>
              <a:defRPr/>
            </a:pPr>
            <a:r>
              <a:rPr kumimoji="0" lang="en-US" altLang="en-US" sz="1600" b="0" i="0" u="none" strike="noStrike" kern="1200" cap="none" spc="0" normalizeH="0" baseline="0" noProof="0" dirty="0">
                <a:ln>
                  <a:noFill/>
                </a:ln>
                <a:solidFill>
                  <a:prstClr val="black"/>
                </a:solidFill>
                <a:effectLst/>
                <a:uLnTx/>
                <a:uFillTx/>
                <a:latin typeface="Century Gothic" pitchFamily="34" charset="0"/>
                <a:ea typeface="+mn-ea"/>
                <a:cs typeface="+mn-cs"/>
              </a:rPr>
              <a:t>Money Bills</a:t>
            </a:r>
          </a:p>
          <a:p>
            <a:endParaRPr lang="en-ZA" dirty="0"/>
          </a:p>
        </p:txBody>
      </p:sp>
      <p:sp>
        <p:nvSpPr>
          <p:cNvPr id="5" name="Title 1">
            <a:extLst>
              <a:ext uri="{FF2B5EF4-FFF2-40B4-BE49-F238E27FC236}">
                <a16:creationId xmlns:a16="http://schemas.microsoft.com/office/drawing/2014/main" id="{71735FC6-1177-B9DE-BA6A-454AE485966E}"/>
              </a:ext>
            </a:extLst>
          </p:cNvPr>
          <p:cNvSpPr>
            <a:spLocks noGrp="1"/>
          </p:cNvSpPr>
          <p:nvPr>
            <p:ph type="title"/>
          </p:nvPr>
        </p:nvSpPr>
        <p:spPr bwMode="auto">
          <a:xfrm>
            <a:off x="393700" y="180975"/>
            <a:ext cx="11463338" cy="558800"/>
          </a:xfrm>
        </p:spPr>
        <p:txBody>
          <a:bodyPr vert="horz" wrap="square" lIns="91440" tIns="45720" rIns="91440" bIns="45720" numCol="1" anchorCtr="0" compatLnSpc="1">
            <a:prstTxWarp prst="textNoShape">
              <a:avLst/>
            </a:prstTxWarp>
            <a:normAutofit fontScale="90000"/>
          </a:bodyPr>
          <a:lstStyle/>
          <a:p>
            <a:pPr algn="ctr" eaLnBrk="1" hangingPunct="1">
              <a:defRPr/>
            </a:pPr>
            <a:r>
              <a:rPr lang="en-ZA" altLang="en-US" sz="3200" b="0" dirty="0">
                <a:solidFill>
                  <a:schemeClr val="tx1"/>
                </a:solidFill>
              </a:rPr>
              <a:t>AMENDMENTS TO ALIGN WITH NATIONAL </a:t>
            </a:r>
            <a:br>
              <a:rPr lang="en-ZA" altLang="en-US" sz="3200" b="0" dirty="0">
                <a:solidFill>
                  <a:schemeClr val="tx1"/>
                </a:solidFill>
              </a:rPr>
            </a:br>
            <a:r>
              <a:rPr lang="en-ZA" altLang="en-US" sz="3200" b="0" dirty="0">
                <a:solidFill>
                  <a:schemeClr val="tx1"/>
                </a:solidFill>
              </a:rPr>
              <a:t>CONSTITUTION</a:t>
            </a:r>
          </a:p>
        </p:txBody>
      </p:sp>
      <p:sp>
        <p:nvSpPr>
          <p:cNvPr id="6" name="TextBox 5">
            <a:extLst>
              <a:ext uri="{FF2B5EF4-FFF2-40B4-BE49-F238E27FC236}">
                <a16:creationId xmlns:a16="http://schemas.microsoft.com/office/drawing/2014/main" id="{302E2A64-8775-2A1E-407D-687C2362D45A}"/>
              </a:ext>
            </a:extLst>
          </p:cNvPr>
          <p:cNvSpPr txBox="1">
            <a:spLocks noChangeArrowheads="1"/>
          </p:cNvSpPr>
          <p:nvPr/>
        </p:nvSpPr>
        <p:spPr bwMode="auto">
          <a:xfrm>
            <a:off x="10743804" y="399786"/>
            <a:ext cx="1112837"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ZA" altLang="en-US" sz="2900" dirty="0">
                <a:latin typeface="Century Gothic" panose="020B0502020202020204" pitchFamily="34" charset="0"/>
              </a:rPr>
              <a:t>…(4)</a:t>
            </a:r>
          </a:p>
        </p:txBody>
      </p:sp>
      <p:graphicFrame>
        <p:nvGraphicFramePr>
          <p:cNvPr id="7" name="Table 6">
            <a:extLst>
              <a:ext uri="{FF2B5EF4-FFF2-40B4-BE49-F238E27FC236}">
                <a16:creationId xmlns:a16="http://schemas.microsoft.com/office/drawing/2014/main" id="{55CA3268-A2F9-EE34-7CDA-F08527AD5FB1}"/>
              </a:ext>
            </a:extLst>
          </p:cNvPr>
          <p:cNvGraphicFramePr>
            <a:graphicFrameLocks noGrp="1"/>
          </p:cNvGraphicFramePr>
          <p:nvPr>
            <p:extLst>
              <p:ext uri="{D42A27DB-BD31-4B8C-83A1-F6EECF244321}">
                <p14:modId xmlns:p14="http://schemas.microsoft.com/office/powerpoint/2010/main" val="1955732007"/>
              </p:ext>
            </p:extLst>
          </p:nvPr>
        </p:nvGraphicFramePr>
        <p:xfrm>
          <a:off x="295275" y="1590675"/>
          <a:ext cx="11561366" cy="4598458"/>
        </p:xfrm>
        <a:graphic>
          <a:graphicData uri="http://schemas.openxmlformats.org/drawingml/2006/table">
            <a:tbl>
              <a:tblPr firstRow="1" bandRow="1">
                <a:tableStyleId>{5C22544A-7EE6-4342-B048-85BDC9FD1C3A}</a:tableStyleId>
              </a:tblPr>
              <a:tblGrid>
                <a:gridCol w="5772123">
                  <a:extLst>
                    <a:ext uri="{9D8B030D-6E8A-4147-A177-3AD203B41FA5}">
                      <a16:colId xmlns:a16="http://schemas.microsoft.com/office/drawing/2014/main" val="20000"/>
                    </a:ext>
                  </a:extLst>
                </a:gridCol>
                <a:gridCol w="5789243">
                  <a:extLst>
                    <a:ext uri="{9D8B030D-6E8A-4147-A177-3AD203B41FA5}">
                      <a16:colId xmlns:a16="http://schemas.microsoft.com/office/drawing/2014/main" val="20001"/>
                    </a:ext>
                  </a:extLst>
                </a:gridCol>
              </a:tblGrid>
              <a:tr h="353727">
                <a:tc>
                  <a:txBody>
                    <a:bodyPr/>
                    <a:lstStyle/>
                    <a:p>
                      <a:r>
                        <a:rPr lang="en-ZA" sz="1400" dirty="0">
                          <a:latin typeface="Century Gothic" panose="020B0502020202020204" pitchFamily="34" charset="0"/>
                        </a:rPr>
                        <a:t>National Constitution: section</a:t>
                      </a:r>
                      <a:r>
                        <a:rPr lang="en-ZA" sz="1400" baseline="0" dirty="0">
                          <a:latin typeface="Century Gothic" panose="020B0502020202020204" pitchFamily="34" charset="0"/>
                        </a:rPr>
                        <a:t> 120</a:t>
                      </a:r>
                      <a:endParaRPr lang="en-ZA" sz="1400" dirty="0">
                        <a:latin typeface="Century Gothic" panose="020B0502020202020204" pitchFamily="34" charset="0"/>
                      </a:endParaRPr>
                    </a:p>
                  </a:txBody>
                  <a:tcPr marT="45723" marB="45723"/>
                </a:tc>
                <a:tc>
                  <a:txBody>
                    <a:bodyPr/>
                    <a:lstStyle/>
                    <a:p>
                      <a:r>
                        <a:rPr lang="en-ZA" sz="1400" dirty="0">
                          <a:latin typeface="Century Gothic" panose="020B0502020202020204" pitchFamily="34" charset="0"/>
                        </a:rPr>
                        <a:t>Provincial Constitution:  section 30</a:t>
                      </a:r>
                    </a:p>
                  </a:txBody>
                  <a:tcPr marT="45723" marB="45723"/>
                </a:tc>
                <a:extLst>
                  <a:ext uri="{0D108BD9-81ED-4DB2-BD59-A6C34878D82A}">
                    <a16:rowId xmlns:a16="http://schemas.microsoft.com/office/drawing/2014/main" val="10000"/>
                  </a:ext>
                </a:extLst>
              </a:tr>
              <a:tr h="4244731">
                <a:tc>
                  <a:txBody>
                    <a:bodyPr/>
                    <a:lstStyle/>
                    <a:p>
                      <a:pPr algn="just"/>
                      <a:r>
                        <a:rPr lang="en-ZA" sz="1100" b="0" i="0" kern="1200" dirty="0">
                          <a:solidFill>
                            <a:schemeClr val="dk1"/>
                          </a:solidFill>
                          <a:effectLst/>
                          <a:latin typeface="Century Gothic" panose="020B0502020202020204" pitchFamily="34" charset="0"/>
                          <a:ea typeface="+mn-ea"/>
                          <a:cs typeface="+mn-cs"/>
                        </a:rPr>
                        <a:t>(1) A Bill </a:t>
                      </a:r>
                      <a:r>
                        <a:rPr lang="en-ZA" sz="1100" b="1" i="0" kern="1200" dirty="0">
                          <a:solidFill>
                            <a:schemeClr val="dk1"/>
                          </a:solidFill>
                          <a:effectLst/>
                          <a:latin typeface="Century Gothic" panose="020B0502020202020204" pitchFamily="34" charset="0"/>
                          <a:ea typeface="+mn-ea"/>
                          <a:cs typeface="+mn-cs"/>
                        </a:rPr>
                        <a:t>is a money Bill if it-</a:t>
                      </a:r>
                    </a:p>
                    <a:p>
                      <a:pPr marL="180975" indent="0" algn="just"/>
                      <a:r>
                        <a:rPr lang="en-ZA" sz="1100" b="0" i="1" u="none" strike="noStrike" kern="1200" dirty="0">
                          <a:solidFill>
                            <a:schemeClr val="dk1"/>
                          </a:solidFill>
                          <a:effectLst/>
                          <a:latin typeface="Century Gothic" panose="020B0502020202020204" pitchFamily="34" charset="0"/>
                          <a:ea typeface="+mn-ea"/>
                          <a:cs typeface="+mn-cs"/>
                        </a:rPr>
                        <a:t>(a)</a:t>
                      </a:r>
                      <a:r>
                        <a:rPr lang="en-ZA" sz="1100" b="0" i="0" kern="1200" dirty="0">
                          <a:solidFill>
                            <a:schemeClr val="dk1"/>
                          </a:solidFill>
                          <a:effectLst/>
                          <a:latin typeface="Century Gothic" panose="020B0502020202020204" pitchFamily="34" charset="0"/>
                          <a:ea typeface="+mn-ea"/>
                          <a:cs typeface="+mn-cs"/>
                        </a:rPr>
                        <a:t> appropriates money;</a:t>
                      </a:r>
                    </a:p>
                    <a:p>
                      <a:pPr marL="180975" indent="0" algn="just"/>
                      <a:r>
                        <a:rPr lang="en-ZA" sz="1100" b="0" i="1" u="none" strike="noStrike" kern="1200" dirty="0">
                          <a:solidFill>
                            <a:schemeClr val="dk1"/>
                          </a:solidFill>
                          <a:effectLst/>
                          <a:latin typeface="Century Gothic" panose="020B0502020202020204" pitchFamily="34" charset="0"/>
                          <a:ea typeface="+mn-ea"/>
                          <a:cs typeface="+mn-cs"/>
                        </a:rPr>
                        <a:t>(b)</a:t>
                      </a:r>
                      <a:r>
                        <a:rPr lang="en-ZA" sz="1100" b="0" i="0" u="none" strike="noStrike" kern="1200" baseline="0" dirty="0">
                          <a:solidFill>
                            <a:schemeClr val="dk1"/>
                          </a:solidFill>
                          <a:effectLst/>
                          <a:latin typeface="Century Gothic" panose="020B0502020202020204" pitchFamily="34" charset="0"/>
                          <a:ea typeface="+mn-ea"/>
                          <a:cs typeface="+mn-cs"/>
                        </a:rPr>
                        <a:t> </a:t>
                      </a:r>
                      <a:r>
                        <a:rPr lang="en-ZA" sz="1100" b="0" i="0" kern="1200" dirty="0">
                          <a:solidFill>
                            <a:schemeClr val="dk1"/>
                          </a:solidFill>
                          <a:effectLst/>
                          <a:latin typeface="Century Gothic" panose="020B0502020202020204" pitchFamily="34" charset="0"/>
                          <a:ea typeface="+mn-ea"/>
                          <a:cs typeface="+mn-cs"/>
                        </a:rPr>
                        <a:t>imposes </a:t>
                      </a:r>
                      <a:r>
                        <a:rPr lang="en-ZA" sz="1100" b="1" i="0" kern="1200" dirty="0">
                          <a:solidFill>
                            <a:schemeClr val="dk1"/>
                          </a:solidFill>
                          <a:effectLst/>
                          <a:latin typeface="Century Gothic" panose="020B0502020202020204" pitchFamily="34" charset="0"/>
                          <a:ea typeface="+mn-ea"/>
                          <a:cs typeface="+mn-cs"/>
                        </a:rPr>
                        <a:t>provincial</a:t>
                      </a:r>
                      <a:r>
                        <a:rPr lang="en-ZA" sz="1100" b="0" i="0" kern="1200" dirty="0">
                          <a:solidFill>
                            <a:schemeClr val="dk1"/>
                          </a:solidFill>
                          <a:effectLst/>
                          <a:latin typeface="Century Gothic" panose="020B0502020202020204" pitchFamily="34" charset="0"/>
                          <a:ea typeface="+mn-ea"/>
                          <a:cs typeface="+mn-cs"/>
                        </a:rPr>
                        <a:t> taxes, levies, duties </a:t>
                      </a:r>
                      <a:r>
                        <a:rPr lang="en-ZA" sz="1100" b="1" i="0" kern="1200" dirty="0">
                          <a:solidFill>
                            <a:schemeClr val="dk1"/>
                          </a:solidFill>
                          <a:effectLst/>
                          <a:latin typeface="Century Gothic" panose="020B0502020202020204" pitchFamily="34" charset="0"/>
                          <a:ea typeface="+mn-ea"/>
                          <a:cs typeface="+mn-cs"/>
                        </a:rPr>
                        <a:t>or surcharges</a:t>
                      </a:r>
                      <a:r>
                        <a:rPr lang="en-ZA" sz="1100" b="0" i="0" kern="1200" dirty="0">
                          <a:solidFill>
                            <a:schemeClr val="dk1"/>
                          </a:solidFill>
                          <a:effectLst/>
                          <a:latin typeface="Century Gothic" panose="020B0502020202020204" pitchFamily="34" charset="0"/>
                          <a:ea typeface="+mn-ea"/>
                          <a:cs typeface="+mn-cs"/>
                        </a:rPr>
                        <a:t>;</a:t>
                      </a:r>
                    </a:p>
                    <a:p>
                      <a:pPr marL="180975" indent="0" algn="just"/>
                      <a:r>
                        <a:rPr lang="en-ZA" sz="1100" b="0" i="1" u="none" strike="noStrike" kern="1200" dirty="0">
                          <a:solidFill>
                            <a:schemeClr val="dk1"/>
                          </a:solidFill>
                          <a:effectLst/>
                          <a:latin typeface="Century Gothic" panose="020B0502020202020204" pitchFamily="34" charset="0"/>
                          <a:ea typeface="+mn-ea"/>
                          <a:cs typeface="+mn-cs"/>
                        </a:rPr>
                        <a:t>(c)</a:t>
                      </a:r>
                      <a:r>
                        <a:rPr lang="en-ZA" sz="1100" b="1" i="0" kern="1200" dirty="0">
                          <a:solidFill>
                            <a:schemeClr val="dk1"/>
                          </a:solidFill>
                          <a:effectLst/>
                          <a:latin typeface="Century Gothic" panose="020B0502020202020204" pitchFamily="34" charset="0"/>
                          <a:ea typeface="+mn-ea"/>
                          <a:cs typeface="+mn-cs"/>
                        </a:rPr>
                        <a:t>abolishes or reduces, or grants exemptions from, any provincial taxes, levies, duties or surcharges; or</a:t>
                      </a:r>
                    </a:p>
                    <a:p>
                      <a:pPr marL="180975" indent="0" algn="just"/>
                      <a:r>
                        <a:rPr lang="en-ZA" sz="1100" b="0" i="1" u="none" strike="noStrike" kern="1200" dirty="0">
                          <a:solidFill>
                            <a:schemeClr val="dk1"/>
                          </a:solidFill>
                          <a:effectLst/>
                          <a:latin typeface="Century Gothic" panose="020B0502020202020204" pitchFamily="34" charset="0"/>
                          <a:ea typeface="+mn-ea"/>
                          <a:cs typeface="+mn-cs"/>
                        </a:rPr>
                        <a:t>(d)</a:t>
                      </a:r>
                      <a:r>
                        <a:rPr lang="en-ZA" sz="1100" b="0" i="0" u="none" strike="noStrike" kern="1200" baseline="0" dirty="0">
                          <a:solidFill>
                            <a:schemeClr val="dk1"/>
                          </a:solidFill>
                          <a:effectLst/>
                          <a:latin typeface="Century Gothic" panose="020B0502020202020204" pitchFamily="34" charset="0"/>
                          <a:ea typeface="+mn-ea"/>
                          <a:cs typeface="+mn-cs"/>
                        </a:rPr>
                        <a:t> </a:t>
                      </a:r>
                      <a:r>
                        <a:rPr lang="en-ZA" sz="1100" b="1" i="0" kern="1200" dirty="0">
                          <a:solidFill>
                            <a:schemeClr val="dk1"/>
                          </a:solidFill>
                          <a:effectLst/>
                          <a:latin typeface="Century Gothic" panose="020B0502020202020204" pitchFamily="34" charset="0"/>
                          <a:ea typeface="+mn-ea"/>
                          <a:cs typeface="+mn-cs"/>
                        </a:rPr>
                        <a:t>authorises direct charges against a Provincial Revenue Fund</a:t>
                      </a:r>
                      <a:r>
                        <a:rPr lang="en-ZA" sz="1100" b="0" i="0" kern="1200" dirty="0">
                          <a:solidFill>
                            <a:schemeClr val="dk1"/>
                          </a:solidFill>
                          <a:effectLst/>
                          <a:latin typeface="Century Gothic" panose="020B0502020202020204" pitchFamily="34" charset="0"/>
                          <a:ea typeface="+mn-ea"/>
                          <a:cs typeface="+mn-cs"/>
                        </a:rPr>
                        <a:t>.</a:t>
                      </a:r>
                    </a:p>
                    <a:p>
                      <a:pPr marL="180975" indent="0" algn="just"/>
                      <a:endParaRPr lang="en-ZA" sz="1100" b="0" i="0" kern="1200" dirty="0">
                        <a:solidFill>
                          <a:schemeClr val="dk1"/>
                        </a:solidFill>
                        <a:effectLst/>
                        <a:latin typeface="Century Gothic" panose="020B0502020202020204" pitchFamily="34" charset="0"/>
                        <a:ea typeface="+mn-ea"/>
                        <a:cs typeface="+mn-cs"/>
                      </a:endParaRPr>
                    </a:p>
                    <a:p>
                      <a:pPr algn="just"/>
                      <a:r>
                        <a:rPr lang="en-ZA" sz="1100" b="0" i="0" kern="1200" dirty="0">
                          <a:solidFill>
                            <a:schemeClr val="dk1"/>
                          </a:solidFill>
                          <a:effectLst/>
                          <a:latin typeface="Century Gothic" panose="020B0502020202020204" pitchFamily="34" charset="0"/>
                          <a:ea typeface="+mn-ea"/>
                          <a:cs typeface="+mn-cs"/>
                        </a:rPr>
                        <a:t>(2) A money Bill may not deal with any other matter except-</a:t>
                      </a:r>
                    </a:p>
                    <a:p>
                      <a:pPr marL="180975" indent="0" algn="just"/>
                      <a:r>
                        <a:rPr lang="en-ZA" sz="1100" b="0" i="1" u="none" strike="noStrike" kern="1200" dirty="0">
                          <a:solidFill>
                            <a:schemeClr val="dk1"/>
                          </a:solidFill>
                          <a:effectLst/>
                          <a:latin typeface="Century Gothic" panose="020B0502020202020204" pitchFamily="34" charset="0"/>
                          <a:ea typeface="+mn-ea"/>
                          <a:cs typeface="+mn-cs"/>
                        </a:rPr>
                        <a:t>(a)</a:t>
                      </a:r>
                      <a:r>
                        <a:rPr lang="en-ZA" sz="1100" b="0" i="0" kern="1200" dirty="0">
                          <a:solidFill>
                            <a:schemeClr val="dk1"/>
                          </a:solidFill>
                          <a:effectLst/>
                          <a:latin typeface="Century Gothic" panose="020B0502020202020204" pitchFamily="34" charset="0"/>
                          <a:ea typeface="+mn-ea"/>
                          <a:cs typeface="+mn-cs"/>
                        </a:rPr>
                        <a:t> a subordinate matter incidental to the appropriation of money;</a:t>
                      </a:r>
                    </a:p>
                    <a:p>
                      <a:pPr marL="180975" indent="0" algn="just"/>
                      <a:r>
                        <a:rPr lang="en-ZA" sz="1100" b="0" i="1" u="none" strike="noStrike" kern="1200" dirty="0">
                          <a:solidFill>
                            <a:schemeClr val="dk1"/>
                          </a:solidFill>
                          <a:effectLst/>
                          <a:latin typeface="Century Gothic" panose="020B0502020202020204" pitchFamily="34" charset="0"/>
                          <a:ea typeface="+mn-ea"/>
                          <a:cs typeface="+mn-cs"/>
                        </a:rPr>
                        <a:t>(b)</a:t>
                      </a:r>
                      <a:r>
                        <a:rPr lang="en-ZA" sz="1100" b="0" i="0" kern="1200" dirty="0">
                          <a:solidFill>
                            <a:schemeClr val="dk1"/>
                          </a:solidFill>
                          <a:effectLst/>
                          <a:latin typeface="Century Gothic" panose="020B0502020202020204" pitchFamily="34" charset="0"/>
                          <a:ea typeface="+mn-ea"/>
                          <a:cs typeface="+mn-cs"/>
                        </a:rPr>
                        <a:t> the imposition, </a:t>
                      </a:r>
                      <a:r>
                        <a:rPr lang="en-ZA" sz="1100" b="1" i="0" kern="1200" dirty="0">
                          <a:solidFill>
                            <a:schemeClr val="dk1"/>
                          </a:solidFill>
                          <a:effectLst/>
                          <a:latin typeface="Century Gothic" panose="020B0502020202020204" pitchFamily="34" charset="0"/>
                          <a:ea typeface="+mn-ea"/>
                          <a:cs typeface="+mn-cs"/>
                        </a:rPr>
                        <a:t>abolition or reduction </a:t>
                      </a:r>
                      <a:r>
                        <a:rPr lang="en-ZA" sz="1100" b="0" i="0" kern="1200" dirty="0">
                          <a:solidFill>
                            <a:schemeClr val="dk1"/>
                          </a:solidFill>
                          <a:effectLst/>
                          <a:latin typeface="Century Gothic" panose="020B0502020202020204" pitchFamily="34" charset="0"/>
                          <a:ea typeface="+mn-ea"/>
                          <a:cs typeface="+mn-cs"/>
                        </a:rPr>
                        <a:t>of </a:t>
                      </a:r>
                      <a:r>
                        <a:rPr lang="en-ZA" sz="1100" b="1" i="0" kern="1200" dirty="0">
                          <a:solidFill>
                            <a:schemeClr val="dk1"/>
                          </a:solidFill>
                          <a:effectLst/>
                          <a:latin typeface="Century Gothic" panose="020B0502020202020204" pitchFamily="34" charset="0"/>
                          <a:ea typeface="+mn-ea"/>
                          <a:cs typeface="+mn-cs"/>
                        </a:rPr>
                        <a:t>provincial</a:t>
                      </a:r>
                      <a:r>
                        <a:rPr lang="en-ZA" sz="1100" b="0" i="0" kern="1200" dirty="0">
                          <a:solidFill>
                            <a:schemeClr val="dk1"/>
                          </a:solidFill>
                          <a:effectLst/>
                          <a:latin typeface="Century Gothic" panose="020B0502020202020204" pitchFamily="34" charset="0"/>
                          <a:ea typeface="+mn-ea"/>
                          <a:cs typeface="+mn-cs"/>
                        </a:rPr>
                        <a:t> taxes, levies, duties </a:t>
                      </a:r>
                      <a:r>
                        <a:rPr lang="en-ZA" sz="1100" b="1" i="0" kern="1200" dirty="0">
                          <a:solidFill>
                            <a:schemeClr val="dk1"/>
                          </a:solidFill>
                          <a:effectLst/>
                          <a:latin typeface="Century Gothic" panose="020B0502020202020204" pitchFamily="34" charset="0"/>
                          <a:ea typeface="+mn-ea"/>
                          <a:cs typeface="+mn-cs"/>
                        </a:rPr>
                        <a:t>or surcharges</a:t>
                      </a:r>
                      <a:r>
                        <a:rPr lang="en-ZA" sz="1100" b="0" i="0" kern="1200" dirty="0">
                          <a:solidFill>
                            <a:schemeClr val="dk1"/>
                          </a:solidFill>
                          <a:effectLst/>
                          <a:latin typeface="Century Gothic" panose="020B0502020202020204" pitchFamily="34" charset="0"/>
                          <a:ea typeface="+mn-ea"/>
                          <a:cs typeface="+mn-cs"/>
                        </a:rPr>
                        <a:t>;</a:t>
                      </a:r>
                    </a:p>
                    <a:p>
                      <a:pPr marL="180975" indent="0" algn="just"/>
                      <a:r>
                        <a:rPr lang="en-ZA" sz="1100" b="1" i="1" u="none" strike="noStrike" kern="1200" dirty="0">
                          <a:solidFill>
                            <a:schemeClr val="dk1"/>
                          </a:solidFill>
                          <a:effectLst/>
                          <a:latin typeface="Century Gothic" panose="020B0502020202020204" pitchFamily="34" charset="0"/>
                          <a:ea typeface="+mn-ea"/>
                          <a:cs typeface="+mn-cs"/>
                        </a:rPr>
                        <a:t>(c)</a:t>
                      </a:r>
                      <a:r>
                        <a:rPr lang="en-ZA" sz="1100" b="1" i="0" kern="1200" dirty="0">
                          <a:solidFill>
                            <a:schemeClr val="dk1"/>
                          </a:solidFill>
                          <a:effectLst/>
                          <a:latin typeface="Century Gothic" panose="020B0502020202020204" pitchFamily="34" charset="0"/>
                          <a:ea typeface="+mn-ea"/>
                          <a:cs typeface="+mn-cs"/>
                        </a:rPr>
                        <a:t> the granting of exemption from provincial taxes, levies, duties or surcharges; or</a:t>
                      </a:r>
                    </a:p>
                    <a:p>
                      <a:pPr marL="180975" indent="0" algn="just"/>
                      <a:r>
                        <a:rPr lang="en-ZA" sz="1100" b="1" i="1" u="none" strike="noStrike" kern="1200" dirty="0">
                          <a:solidFill>
                            <a:schemeClr val="dk1"/>
                          </a:solidFill>
                          <a:effectLst/>
                          <a:latin typeface="Century Gothic" panose="020B0502020202020204" pitchFamily="34" charset="0"/>
                          <a:ea typeface="+mn-ea"/>
                          <a:cs typeface="+mn-cs"/>
                        </a:rPr>
                        <a:t>(d)</a:t>
                      </a:r>
                      <a:r>
                        <a:rPr lang="en-ZA" sz="1100" b="1" i="0" kern="1200" dirty="0">
                          <a:solidFill>
                            <a:schemeClr val="dk1"/>
                          </a:solidFill>
                          <a:effectLst/>
                          <a:latin typeface="Century Gothic" panose="020B0502020202020204" pitchFamily="34" charset="0"/>
                          <a:ea typeface="+mn-ea"/>
                          <a:cs typeface="+mn-cs"/>
                        </a:rPr>
                        <a:t> the authorisation of direct charges against a Provincial Revenue Fund</a:t>
                      </a:r>
                      <a:r>
                        <a:rPr lang="en-ZA" sz="1100" b="0" i="0" kern="1200" dirty="0">
                          <a:solidFill>
                            <a:schemeClr val="dk1"/>
                          </a:solidFill>
                          <a:effectLst/>
                          <a:latin typeface="Century Gothic" panose="020B0502020202020204" pitchFamily="34" charset="0"/>
                          <a:ea typeface="+mn-ea"/>
                          <a:cs typeface="+mn-cs"/>
                        </a:rPr>
                        <a:t>.</a:t>
                      </a:r>
                    </a:p>
                    <a:p>
                      <a:pPr marL="180975" indent="0" algn="just"/>
                      <a:endParaRPr lang="en-ZA" sz="1100" b="0" i="0" kern="1200" dirty="0">
                        <a:solidFill>
                          <a:schemeClr val="dk1"/>
                        </a:solidFill>
                        <a:effectLst/>
                        <a:latin typeface="Century Gothic" panose="020B0502020202020204" pitchFamily="34" charset="0"/>
                        <a:ea typeface="+mn-ea"/>
                        <a:cs typeface="+mn-cs"/>
                      </a:endParaRPr>
                    </a:p>
                    <a:p>
                      <a:pPr algn="just"/>
                      <a:r>
                        <a:rPr lang="en-ZA" sz="1100" b="0" i="0" kern="1200" dirty="0">
                          <a:solidFill>
                            <a:schemeClr val="dk1"/>
                          </a:solidFill>
                          <a:effectLst/>
                          <a:latin typeface="Century Gothic" panose="020B0502020202020204" pitchFamily="34" charset="0"/>
                          <a:ea typeface="+mn-ea"/>
                          <a:cs typeface="+mn-cs"/>
                        </a:rPr>
                        <a:t>(3) A provincial Act must provide for a procedure by which the province's legislature may amend a money Bill.</a:t>
                      </a:r>
                    </a:p>
                    <a:p>
                      <a:pPr algn="just"/>
                      <a:endParaRPr lang="en-ZA" sz="1100" b="0" i="0" kern="1200" dirty="0">
                        <a:solidFill>
                          <a:schemeClr val="dk1"/>
                        </a:solidFill>
                        <a:effectLst/>
                        <a:latin typeface="Century Gothic" panose="020B0502020202020204" pitchFamily="34" charset="0"/>
                        <a:ea typeface="+mn-ea"/>
                        <a:cs typeface="+mn-cs"/>
                      </a:endParaRPr>
                    </a:p>
                    <a:p>
                      <a:pPr algn="just"/>
                      <a:r>
                        <a:rPr lang="en-ZA" sz="1100" b="0" i="0" kern="1200" dirty="0">
                          <a:solidFill>
                            <a:schemeClr val="dk1"/>
                          </a:solidFill>
                          <a:effectLst/>
                          <a:latin typeface="Century Gothic" panose="020B0502020202020204" pitchFamily="34" charset="0"/>
                          <a:ea typeface="+mn-ea"/>
                          <a:cs typeface="+mn-cs"/>
                        </a:rPr>
                        <a:t>[S. 120 substituted by s. 3 of the Constitution Seventh Amendment Act of 2001 (</a:t>
                      </a:r>
                      <a:r>
                        <a:rPr lang="en-ZA" sz="1100" b="0" i="0" kern="1200" dirty="0" err="1">
                          <a:solidFill>
                            <a:schemeClr val="dk1"/>
                          </a:solidFill>
                          <a:effectLst/>
                          <a:latin typeface="Century Gothic" panose="020B0502020202020204" pitchFamily="34" charset="0"/>
                          <a:ea typeface="+mn-ea"/>
                          <a:cs typeface="+mn-cs"/>
                        </a:rPr>
                        <a:t>wef</a:t>
                      </a:r>
                      <a:r>
                        <a:rPr lang="en-ZA" sz="1100" b="0" i="0" kern="1200" dirty="0">
                          <a:solidFill>
                            <a:schemeClr val="dk1"/>
                          </a:solidFill>
                          <a:effectLst/>
                          <a:latin typeface="Century Gothic" panose="020B0502020202020204" pitchFamily="34" charset="0"/>
                          <a:ea typeface="+mn-ea"/>
                          <a:cs typeface="+mn-cs"/>
                        </a:rPr>
                        <a:t> 26 April 2002).]</a:t>
                      </a:r>
                    </a:p>
                  </a:txBody>
                  <a:tcPr marT="45723" marB="45723"/>
                </a:tc>
                <a:tc>
                  <a:txBody>
                    <a:bodyPr/>
                    <a:lstStyle/>
                    <a:p>
                      <a:pPr algn="just"/>
                      <a:r>
                        <a:rPr lang="en-ZA" sz="1100" b="1" i="0" u="none" strike="noStrike" kern="1200" baseline="0" dirty="0">
                          <a:solidFill>
                            <a:schemeClr val="dk1"/>
                          </a:solidFill>
                          <a:latin typeface="Century Gothic" panose="020B0502020202020204" pitchFamily="34" charset="0"/>
                          <a:ea typeface="+mn-ea"/>
                          <a:cs typeface="+mn-cs"/>
                        </a:rPr>
                        <a:t>3. </a:t>
                      </a:r>
                      <a:r>
                        <a:rPr lang="en-ZA" sz="1100" b="0" i="0" u="none" strike="noStrike" kern="1200" baseline="0" dirty="0">
                          <a:solidFill>
                            <a:schemeClr val="dk1"/>
                          </a:solidFill>
                          <a:latin typeface="Century Gothic" panose="020B0502020202020204" pitchFamily="34" charset="0"/>
                          <a:ea typeface="+mn-ea"/>
                          <a:cs typeface="+mn-cs"/>
                        </a:rPr>
                        <a:t>The following section is substituted for section 30 of the Provincial Constitution:</a:t>
                      </a:r>
                    </a:p>
                    <a:p>
                      <a:pPr algn="just"/>
                      <a:r>
                        <a:rPr lang="en-ZA" sz="1100" b="0" i="0" u="none" strike="noStrike" kern="1200" baseline="0" dirty="0">
                          <a:solidFill>
                            <a:schemeClr val="dk1"/>
                          </a:solidFill>
                          <a:latin typeface="Century Gothic" panose="020B0502020202020204" pitchFamily="34" charset="0"/>
                          <a:ea typeface="+mn-ea"/>
                          <a:cs typeface="+mn-cs"/>
                        </a:rPr>
                        <a:t>‘‘</a:t>
                      </a:r>
                      <a:r>
                        <a:rPr lang="en-ZA" sz="1100" b="1" i="0" u="none" strike="noStrike" kern="1200" baseline="0" dirty="0">
                          <a:solidFill>
                            <a:schemeClr val="dk1"/>
                          </a:solidFill>
                          <a:latin typeface="Century Gothic" panose="020B0502020202020204" pitchFamily="34" charset="0"/>
                          <a:ea typeface="+mn-ea"/>
                          <a:cs typeface="+mn-cs"/>
                        </a:rPr>
                        <a:t>Money Bills</a:t>
                      </a:r>
                    </a:p>
                    <a:p>
                      <a:pPr algn="just"/>
                      <a:r>
                        <a:rPr lang="en-ZA" sz="1100" b="1" i="0" u="none" strike="noStrike" kern="1200" baseline="0" dirty="0">
                          <a:solidFill>
                            <a:schemeClr val="dk1"/>
                          </a:solidFill>
                          <a:latin typeface="Century Gothic" panose="020B0502020202020204" pitchFamily="34" charset="0"/>
                          <a:ea typeface="+mn-ea"/>
                          <a:cs typeface="+mn-cs"/>
                        </a:rPr>
                        <a:t>30. </a:t>
                      </a:r>
                      <a:r>
                        <a:rPr lang="en-ZA" sz="1100" b="0" i="0" u="none" strike="noStrike" kern="1200" baseline="0" dirty="0">
                          <a:solidFill>
                            <a:schemeClr val="dk1"/>
                          </a:solidFill>
                          <a:latin typeface="Century Gothic" panose="020B0502020202020204" pitchFamily="34" charset="0"/>
                          <a:ea typeface="+mn-ea"/>
                          <a:cs typeface="+mn-cs"/>
                        </a:rPr>
                        <a:t>(1) A Bill </a:t>
                      </a:r>
                      <a:r>
                        <a:rPr lang="en-ZA" sz="1100" b="1" i="0" u="none" strike="noStrike" kern="1200" baseline="0" dirty="0">
                          <a:solidFill>
                            <a:schemeClr val="dk1"/>
                          </a:solidFill>
                          <a:latin typeface="Century Gothic" panose="020B0502020202020204" pitchFamily="34" charset="0"/>
                          <a:ea typeface="+mn-ea"/>
                          <a:cs typeface="+mn-cs"/>
                        </a:rPr>
                        <a:t>[that] </a:t>
                      </a:r>
                      <a:r>
                        <a:rPr lang="en-ZA" sz="1100" b="0" i="0" u="sng" strike="noStrike" kern="1200" baseline="0" dirty="0">
                          <a:solidFill>
                            <a:schemeClr val="dk1"/>
                          </a:solidFill>
                          <a:latin typeface="Century Gothic" panose="020B0502020202020204" pitchFamily="34" charset="0"/>
                          <a:ea typeface="+mn-ea"/>
                          <a:cs typeface="+mn-cs"/>
                        </a:rPr>
                        <a:t>is a money Bill if it—</a:t>
                      </a:r>
                    </a:p>
                    <a:p>
                      <a:pPr marL="180975" indent="0" algn="just"/>
                      <a:r>
                        <a:rPr lang="en-ZA" sz="1100" b="0" i="1" u="sng" strike="noStrike" kern="1200" baseline="0" dirty="0">
                          <a:solidFill>
                            <a:schemeClr val="dk1"/>
                          </a:solidFill>
                          <a:latin typeface="Century Gothic" panose="020B0502020202020204" pitchFamily="34" charset="0"/>
                          <a:ea typeface="+mn-ea"/>
                          <a:cs typeface="+mn-cs"/>
                        </a:rPr>
                        <a:t>(a)</a:t>
                      </a:r>
                      <a:r>
                        <a:rPr lang="en-ZA" sz="1100" b="0" i="1" u="none" strike="noStrike" kern="1200" baseline="0" dirty="0">
                          <a:solidFill>
                            <a:schemeClr val="dk1"/>
                          </a:solidFill>
                          <a:latin typeface="Century Gothic" panose="020B0502020202020204" pitchFamily="34" charset="0"/>
                          <a:ea typeface="+mn-ea"/>
                          <a:cs typeface="+mn-cs"/>
                        </a:rPr>
                        <a:t> </a:t>
                      </a:r>
                      <a:r>
                        <a:rPr lang="en-ZA" sz="1100" b="0" i="0" u="none" strike="noStrike" kern="1200" baseline="0" dirty="0">
                          <a:solidFill>
                            <a:schemeClr val="dk1"/>
                          </a:solidFill>
                          <a:latin typeface="Century Gothic" panose="020B0502020202020204" pitchFamily="34" charset="0"/>
                          <a:ea typeface="+mn-ea"/>
                          <a:cs typeface="+mn-cs"/>
                        </a:rPr>
                        <a:t>appropriates money</a:t>
                      </a:r>
                      <a:r>
                        <a:rPr lang="en-ZA" sz="1100" b="0" i="0" u="sng" strike="noStrike" kern="1200" baseline="0" dirty="0">
                          <a:solidFill>
                            <a:schemeClr val="dk1"/>
                          </a:solidFill>
                          <a:latin typeface="Century Gothic" panose="020B0502020202020204" pitchFamily="34" charset="0"/>
                          <a:ea typeface="+mn-ea"/>
                          <a:cs typeface="+mn-cs"/>
                        </a:rPr>
                        <a:t>;</a:t>
                      </a:r>
                      <a:r>
                        <a:rPr lang="en-ZA" sz="1100" b="0" i="0" u="none" strike="noStrike" kern="1200" baseline="0" dirty="0">
                          <a:solidFill>
                            <a:schemeClr val="dk1"/>
                          </a:solidFill>
                          <a:latin typeface="Century Gothic" panose="020B0502020202020204" pitchFamily="34" charset="0"/>
                          <a:ea typeface="+mn-ea"/>
                          <a:cs typeface="+mn-cs"/>
                        </a:rPr>
                        <a:t> </a:t>
                      </a:r>
                      <a:r>
                        <a:rPr lang="en-ZA" sz="1100" b="1" i="0" u="none" strike="noStrike" kern="1200" baseline="0" dirty="0">
                          <a:solidFill>
                            <a:schemeClr val="dk1"/>
                          </a:solidFill>
                          <a:latin typeface="Century Gothic" panose="020B0502020202020204" pitchFamily="34" charset="0"/>
                          <a:ea typeface="+mn-ea"/>
                          <a:cs typeface="+mn-cs"/>
                        </a:rPr>
                        <a:t>[or]</a:t>
                      </a:r>
                    </a:p>
                    <a:p>
                      <a:pPr marL="180975" indent="0" algn="just"/>
                      <a:r>
                        <a:rPr lang="en-ZA" sz="1100" b="0" i="1" u="sng" strike="noStrike" kern="1200" baseline="0" dirty="0">
                          <a:solidFill>
                            <a:schemeClr val="dk1"/>
                          </a:solidFill>
                          <a:latin typeface="Century Gothic" panose="020B0502020202020204" pitchFamily="34" charset="0"/>
                          <a:ea typeface="+mn-ea"/>
                          <a:cs typeface="+mn-cs"/>
                        </a:rPr>
                        <a:t>(b)</a:t>
                      </a:r>
                      <a:r>
                        <a:rPr lang="en-ZA" sz="1100" b="0" i="1" u="none" strike="noStrike" kern="1200" baseline="0" dirty="0">
                          <a:solidFill>
                            <a:schemeClr val="dk1"/>
                          </a:solidFill>
                          <a:latin typeface="Century Gothic" panose="020B0502020202020204" pitchFamily="34" charset="0"/>
                          <a:ea typeface="+mn-ea"/>
                          <a:cs typeface="+mn-cs"/>
                        </a:rPr>
                        <a:t> </a:t>
                      </a:r>
                      <a:r>
                        <a:rPr lang="en-ZA" sz="1100" b="0" i="0" u="none" strike="noStrike" kern="1200" baseline="0" dirty="0">
                          <a:solidFill>
                            <a:schemeClr val="dk1"/>
                          </a:solidFill>
                          <a:latin typeface="Century Gothic" panose="020B0502020202020204" pitchFamily="34" charset="0"/>
                          <a:ea typeface="+mn-ea"/>
                          <a:cs typeface="+mn-cs"/>
                        </a:rPr>
                        <a:t>imposes </a:t>
                      </a:r>
                      <a:r>
                        <a:rPr lang="en-ZA" sz="1100" b="0" i="0" u="sng" strike="noStrike" kern="1200" baseline="0" dirty="0">
                          <a:solidFill>
                            <a:schemeClr val="dk1"/>
                          </a:solidFill>
                          <a:latin typeface="Century Gothic" panose="020B0502020202020204" pitchFamily="34" charset="0"/>
                          <a:ea typeface="+mn-ea"/>
                          <a:cs typeface="+mn-cs"/>
                        </a:rPr>
                        <a:t>provincial</a:t>
                      </a:r>
                      <a:r>
                        <a:rPr lang="en-ZA" sz="1100" b="0" i="0" u="none" strike="noStrike" kern="1200" baseline="0" dirty="0">
                          <a:solidFill>
                            <a:schemeClr val="dk1"/>
                          </a:solidFill>
                          <a:latin typeface="Century Gothic" panose="020B0502020202020204" pitchFamily="34" charset="0"/>
                          <a:ea typeface="+mn-ea"/>
                          <a:cs typeface="+mn-cs"/>
                        </a:rPr>
                        <a:t> taxes, levies</a:t>
                      </a:r>
                      <a:r>
                        <a:rPr lang="en-ZA" sz="1100" b="0" i="0" u="sng" strike="noStrike" kern="1200" baseline="0" dirty="0">
                          <a:solidFill>
                            <a:schemeClr val="dk1"/>
                          </a:solidFill>
                          <a:latin typeface="Century Gothic" panose="020B0502020202020204" pitchFamily="34" charset="0"/>
                          <a:ea typeface="+mn-ea"/>
                          <a:cs typeface="+mn-cs"/>
                        </a:rPr>
                        <a:t>,</a:t>
                      </a:r>
                      <a:r>
                        <a:rPr lang="en-ZA" sz="1100" b="0" i="0" u="none" strike="noStrike" kern="1200" baseline="0" dirty="0">
                          <a:solidFill>
                            <a:schemeClr val="dk1"/>
                          </a:solidFill>
                          <a:latin typeface="Century Gothic" panose="020B0502020202020204" pitchFamily="34" charset="0"/>
                          <a:ea typeface="+mn-ea"/>
                          <a:cs typeface="+mn-cs"/>
                        </a:rPr>
                        <a:t> </a:t>
                      </a:r>
                      <a:r>
                        <a:rPr lang="en-ZA" sz="1100" b="1" i="0" u="none" strike="noStrike" kern="1200" baseline="0" dirty="0">
                          <a:solidFill>
                            <a:schemeClr val="dk1"/>
                          </a:solidFill>
                          <a:latin typeface="Century Gothic" panose="020B0502020202020204" pitchFamily="34" charset="0"/>
                          <a:ea typeface="+mn-ea"/>
                          <a:cs typeface="+mn-cs"/>
                        </a:rPr>
                        <a:t>[or] </a:t>
                      </a:r>
                      <a:r>
                        <a:rPr lang="en-ZA" sz="1100" b="0" i="0" u="none" strike="noStrike" kern="1200" baseline="0" dirty="0">
                          <a:solidFill>
                            <a:schemeClr val="dk1"/>
                          </a:solidFill>
                          <a:latin typeface="Century Gothic" panose="020B0502020202020204" pitchFamily="34" charset="0"/>
                          <a:ea typeface="+mn-ea"/>
                          <a:cs typeface="+mn-cs"/>
                        </a:rPr>
                        <a:t>duties </a:t>
                      </a:r>
                      <a:r>
                        <a:rPr lang="en-ZA" sz="1100" b="0" i="0" u="sng" strike="noStrike" kern="1200" baseline="0" dirty="0">
                          <a:solidFill>
                            <a:schemeClr val="dk1"/>
                          </a:solidFill>
                          <a:latin typeface="Century Gothic" panose="020B0502020202020204" pitchFamily="34" charset="0"/>
                          <a:ea typeface="+mn-ea"/>
                          <a:cs typeface="+mn-cs"/>
                        </a:rPr>
                        <a:t>or surcharges</a:t>
                      </a:r>
                      <a:r>
                        <a:rPr lang="en-ZA" sz="1100" b="0" i="0" u="none" strike="noStrike" kern="1200" baseline="0" dirty="0">
                          <a:solidFill>
                            <a:schemeClr val="dk1"/>
                          </a:solidFill>
                          <a:latin typeface="Century Gothic" panose="020B0502020202020204" pitchFamily="34" charset="0"/>
                          <a:ea typeface="+mn-ea"/>
                          <a:cs typeface="+mn-cs"/>
                        </a:rPr>
                        <a:t> </a:t>
                      </a:r>
                      <a:r>
                        <a:rPr lang="en-ZA" sz="1100" b="1" i="0" u="none" strike="noStrike" kern="1200" baseline="0" dirty="0">
                          <a:solidFill>
                            <a:schemeClr val="dk1"/>
                          </a:solidFill>
                          <a:latin typeface="Century Gothic" panose="020B0502020202020204" pitchFamily="34" charset="0"/>
                          <a:ea typeface="+mn-ea"/>
                          <a:cs typeface="+mn-cs"/>
                        </a:rPr>
                        <a:t>[is a money Bill]</a:t>
                      </a:r>
                      <a:r>
                        <a:rPr lang="en-ZA" sz="1100" b="0" i="0" u="sng" strike="noStrike" kern="1200" baseline="0" dirty="0">
                          <a:solidFill>
                            <a:schemeClr val="dk1"/>
                          </a:solidFill>
                          <a:latin typeface="Century Gothic" panose="020B0502020202020204" pitchFamily="34" charset="0"/>
                          <a:ea typeface="+mn-ea"/>
                          <a:cs typeface="+mn-cs"/>
                        </a:rPr>
                        <a:t>;</a:t>
                      </a:r>
                    </a:p>
                    <a:p>
                      <a:pPr marL="180975" indent="0" algn="just"/>
                      <a:r>
                        <a:rPr lang="en-ZA" sz="1100" b="0" i="1" u="sng" strike="noStrike" kern="1200" baseline="0" dirty="0">
                          <a:solidFill>
                            <a:schemeClr val="dk1"/>
                          </a:solidFill>
                          <a:latin typeface="Century Gothic" panose="020B0502020202020204" pitchFamily="34" charset="0"/>
                          <a:ea typeface="+mn-ea"/>
                          <a:cs typeface="+mn-cs"/>
                        </a:rPr>
                        <a:t>(c) </a:t>
                      </a:r>
                      <a:r>
                        <a:rPr lang="en-ZA" sz="1100" b="0" i="0" u="sng" strike="noStrike" kern="1200" baseline="0" dirty="0">
                          <a:solidFill>
                            <a:schemeClr val="dk1"/>
                          </a:solidFill>
                          <a:latin typeface="Century Gothic" panose="020B0502020202020204" pitchFamily="34" charset="0"/>
                          <a:ea typeface="+mn-ea"/>
                          <a:cs typeface="+mn-cs"/>
                        </a:rPr>
                        <a:t>abolishes or reduces, or grants exemptions from, any provincial taxes, levies, duties or surcharges; or</a:t>
                      </a:r>
                    </a:p>
                    <a:p>
                      <a:pPr marL="180975" indent="0" algn="just"/>
                      <a:r>
                        <a:rPr lang="en-ZA" sz="1100" b="0" i="1" u="sng" strike="noStrike" kern="1200" baseline="0" dirty="0">
                          <a:solidFill>
                            <a:schemeClr val="dk1"/>
                          </a:solidFill>
                          <a:latin typeface="Century Gothic" panose="020B0502020202020204" pitchFamily="34" charset="0"/>
                          <a:ea typeface="+mn-ea"/>
                          <a:cs typeface="+mn-cs"/>
                        </a:rPr>
                        <a:t>(d) </a:t>
                      </a:r>
                      <a:r>
                        <a:rPr lang="en-ZA" sz="1100" b="0" i="0" u="sng" strike="noStrike" kern="1200" baseline="0" dirty="0">
                          <a:solidFill>
                            <a:schemeClr val="dk1"/>
                          </a:solidFill>
                          <a:latin typeface="Century Gothic" panose="020B0502020202020204" pitchFamily="34" charset="0"/>
                          <a:ea typeface="+mn-ea"/>
                          <a:cs typeface="+mn-cs"/>
                        </a:rPr>
                        <a:t>authorises direct charges against the Provincial Revenue Fund</a:t>
                      </a:r>
                      <a:r>
                        <a:rPr lang="en-ZA" sz="1100" b="0" i="0" u="none" strike="noStrike" kern="1200" baseline="0" dirty="0">
                          <a:solidFill>
                            <a:schemeClr val="dk1"/>
                          </a:solidFill>
                          <a:latin typeface="Century Gothic" panose="020B0502020202020204" pitchFamily="34" charset="0"/>
                          <a:ea typeface="+mn-ea"/>
                          <a:cs typeface="+mn-cs"/>
                        </a:rPr>
                        <a:t>.</a:t>
                      </a:r>
                    </a:p>
                    <a:p>
                      <a:pPr marL="180975" indent="0" algn="just"/>
                      <a:endParaRPr lang="en-ZA" sz="1100" b="0" i="0" u="none" strike="noStrike" kern="1200" baseline="0" dirty="0">
                        <a:solidFill>
                          <a:schemeClr val="dk1"/>
                        </a:solidFill>
                        <a:latin typeface="Century Gothic" panose="020B0502020202020204" pitchFamily="34" charset="0"/>
                        <a:ea typeface="+mn-ea"/>
                        <a:cs typeface="+mn-cs"/>
                      </a:endParaRPr>
                    </a:p>
                    <a:p>
                      <a:pPr algn="just"/>
                      <a:r>
                        <a:rPr lang="en-ZA" sz="1100" b="0" i="0" u="sng" strike="noStrike" kern="1200" baseline="0" dirty="0">
                          <a:solidFill>
                            <a:schemeClr val="dk1"/>
                          </a:solidFill>
                          <a:latin typeface="Century Gothic" panose="020B0502020202020204" pitchFamily="34" charset="0"/>
                          <a:ea typeface="+mn-ea"/>
                          <a:cs typeface="+mn-cs"/>
                        </a:rPr>
                        <a:t>(2)</a:t>
                      </a:r>
                      <a:r>
                        <a:rPr lang="en-ZA" sz="1100" b="0" i="0" u="none" strike="noStrike" kern="1200" baseline="0" dirty="0">
                          <a:solidFill>
                            <a:schemeClr val="dk1"/>
                          </a:solidFill>
                          <a:latin typeface="Century Gothic" panose="020B0502020202020204" pitchFamily="34" charset="0"/>
                          <a:ea typeface="+mn-ea"/>
                          <a:cs typeface="+mn-cs"/>
                        </a:rPr>
                        <a:t> A money Bill may not deal with any other matter except</a:t>
                      </a:r>
                      <a:r>
                        <a:rPr lang="en-ZA" sz="1100" b="0" i="0" u="sng" strike="noStrike" kern="1200" baseline="0" dirty="0">
                          <a:solidFill>
                            <a:schemeClr val="dk1"/>
                          </a:solidFill>
                          <a:latin typeface="Century Gothic" panose="020B0502020202020204" pitchFamily="34" charset="0"/>
                          <a:ea typeface="+mn-ea"/>
                          <a:cs typeface="+mn-cs"/>
                        </a:rPr>
                        <a:t>—</a:t>
                      </a:r>
                    </a:p>
                    <a:p>
                      <a:pPr marL="180975" indent="0" algn="just"/>
                      <a:r>
                        <a:rPr lang="en-ZA" sz="1100" b="0" i="1" u="sng" strike="noStrike" kern="1200" baseline="0" dirty="0">
                          <a:solidFill>
                            <a:schemeClr val="dk1"/>
                          </a:solidFill>
                          <a:latin typeface="Century Gothic" panose="020B0502020202020204" pitchFamily="34" charset="0"/>
                          <a:ea typeface="+mn-ea"/>
                          <a:cs typeface="+mn-cs"/>
                        </a:rPr>
                        <a:t>(a)</a:t>
                      </a:r>
                      <a:r>
                        <a:rPr lang="en-ZA" sz="1100" b="0" i="1" u="none" strike="noStrike" kern="1200" baseline="0" dirty="0">
                          <a:solidFill>
                            <a:schemeClr val="dk1"/>
                          </a:solidFill>
                          <a:latin typeface="Century Gothic" panose="020B0502020202020204" pitchFamily="34" charset="0"/>
                          <a:ea typeface="+mn-ea"/>
                          <a:cs typeface="+mn-cs"/>
                        </a:rPr>
                        <a:t> </a:t>
                      </a:r>
                      <a:r>
                        <a:rPr lang="en-ZA" sz="1100" b="0" i="0" u="none" strike="noStrike" kern="1200" baseline="0" dirty="0">
                          <a:solidFill>
                            <a:schemeClr val="dk1"/>
                          </a:solidFill>
                          <a:latin typeface="Century Gothic" panose="020B0502020202020204" pitchFamily="34" charset="0"/>
                          <a:ea typeface="+mn-ea"/>
                          <a:cs typeface="+mn-cs"/>
                        </a:rPr>
                        <a:t>a subordinate matter incidental to the appropriation of money</a:t>
                      </a:r>
                      <a:r>
                        <a:rPr lang="en-ZA" sz="1100" b="0" i="0" u="sng" strike="noStrike" kern="1200" baseline="0" dirty="0">
                          <a:solidFill>
                            <a:schemeClr val="dk1"/>
                          </a:solidFill>
                          <a:latin typeface="Century Gothic" panose="020B0502020202020204" pitchFamily="34" charset="0"/>
                          <a:ea typeface="+mn-ea"/>
                          <a:cs typeface="+mn-cs"/>
                        </a:rPr>
                        <a:t>;</a:t>
                      </a:r>
                      <a:r>
                        <a:rPr lang="en-ZA" sz="1100" b="0" i="0" u="none" strike="noStrike" kern="1200" baseline="0" dirty="0">
                          <a:solidFill>
                            <a:schemeClr val="dk1"/>
                          </a:solidFill>
                          <a:latin typeface="Century Gothic" panose="020B0502020202020204" pitchFamily="34" charset="0"/>
                          <a:ea typeface="+mn-ea"/>
                          <a:cs typeface="+mn-cs"/>
                        </a:rPr>
                        <a:t> </a:t>
                      </a:r>
                      <a:r>
                        <a:rPr lang="en-ZA" sz="1100" b="1" i="0" u="none" strike="noStrike" kern="1200" baseline="0" dirty="0">
                          <a:solidFill>
                            <a:schemeClr val="dk1"/>
                          </a:solidFill>
                          <a:latin typeface="Century Gothic" panose="020B0502020202020204" pitchFamily="34" charset="0"/>
                          <a:ea typeface="+mn-ea"/>
                          <a:cs typeface="+mn-cs"/>
                        </a:rPr>
                        <a:t>[or]</a:t>
                      </a:r>
                    </a:p>
                    <a:p>
                      <a:pPr marL="180975" indent="0" algn="just"/>
                      <a:r>
                        <a:rPr lang="en-ZA" sz="1100" b="0" i="1" u="sng" strike="noStrike" kern="1200" baseline="0" dirty="0">
                          <a:solidFill>
                            <a:schemeClr val="dk1"/>
                          </a:solidFill>
                          <a:latin typeface="Century Gothic" panose="020B0502020202020204" pitchFamily="34" charset="0"/>
                          <a:ea typeface="+mn-ea"/>
                          <a:cs typeface="+mn-cs"/>
                        </a:rPr>
                        <a:t>(b)</a:t>
                      </a:r>
                      <a:r>
                        <a:rPr lang="en-ZA" sz="1100" b="0" i="1" u="none" strike="noStrike" kern="1200" baseline="0" dirty="0">
                          <a:solidFill>
                            <a:schemeClr val="dk1"/>
                          </a:solidFill>
                          <a:latin typeface="Century Gothic" panose="020B0502020202020204" pitchFamily="34" charset="0"/>
                          <a:ea typeface="+mn-ea"/>
                          <a:cs typeface="+mn-cs"/>
                        </a:rPr>
                        <a:t> </a:t>
                      </a:r>
                      <a:r>
                        <a:rPr lang="en-ZA" sz="1100" b="0" i="0" u="none" strike="noStrike" kern="1200" baseline="0" dirty="0">
                          <a:solidFill>
                            <a:schemeClr val="dk1"/>
                          </a:solidFill>
                          <a:latin typeface="Century Gothic" panose="020B0502020202020204" pitchFamily="34" charset="0"/>
                          <a:ea typeface="+mn-ea"/>
                          <a:cs typeface="+mn-cs"/>
                        </a:rPr>
                        <a:t>the imposition</a:t>
                      </a:r>
                      <a:r>
                        <a:rPr lang="en-ZA" sz="1100" b="0" i="0" u="sng" strike="noStrike" kern="1200" baseline="0" dirty="0">
                          <a:solidFill>
                            <a:schemeClr val="dk1"/>
                          </a:solidFill>
                          <a:latin typeface="Century Gothic" panose="020B0502020202020204" pitchFamily="34" charset="0"/>
                          <a:ea typeface="+mn-ea"/>
                          <a:cs typeface="+mn-cs"/>
                        </a:rPr>
                        <a:t>, abolition or reduction</a:t>
                      </a:r>
                      <a:r>
                        <a:rPr lang="en-ZA" sz="1100" b="0" i="0" u="none" strike="noStrike" kern="1200" baseline="0" dirty="0">
                          <a:solidFill>
                            <a:schemeClr val="dk1"/>
                          </a:solidFill>
                          <a:latin typeface="Century Gothic" panose="020B0502020202020204" pitchFamily="34" charset="0"/>
                          <a:ea typeface="+mn-ea"/>
                          <a:cs typeface="+mn-cs"/>
                        </a:rPr>
                        <a:t> of </a:t>
                      </a:r>
                      <a:r>
                        <a:rPr lang="en-ZA" sz="1100" b="0" i="0" u="sng" strike="noStrike" kern="1200" baseline="0" dirty="0">
                          <a:solidFill>
                            <a:schemeClr val="dk1"/>
                          </a:solidFill>
                          <a:latin typeface="Century Gothic" panose="020B0502020202020204" pitchFamily="34" charset="0"/>
                          <a:ea typeface="+mn-ea"/>
                          <a:cs typeface="+mn-cs"/>
                        </a:rPr>
                        <a:t>provincial</a:t>
                      </a:r>
                      <a:r>
                        <a:rPr lang="en-ZA" sz="1100" b="0" i="0" u="none" strike="noStrike" kern="1200" baseline="0" dirty="0">
                          <a:solidFill>
                            <a:schemeClr val="dk1"/>
                          </a:solidFill>
                          <a:latin typeface="Century Gothic" panose="020B0502020202020204" pitchFamily="34" charset="0"/>
                          <a:ea typeface="+mn-ea"/>
                          <a:cs typeface="+mn-cs"/>
                        </a:rPr>
                        <a:t> taxes, levies</a:t>
                      </a:r>
                      <a:r>
                        <a:rPr lang="en-ZA" sz="1100" b="0" i="0" u="sng" strike="noStrike" kern="1200" baseline="0" dirty="0">
                          <a:solidFill>
                            <a:schemeClr val="dk1"/>
                          </a:solidFill>
                          <a:latin typeface="Century Gothic" panose="020B0502020202020204" pitchFamily="34" charset="0"/>
                          <a:ea typeface="+mn-ea"/>
                          <a:cs typeface="+mn-cs"/>
                        </a:rPr>
                        <a:t>,</a:t>
                      </a:r>
                      <a:r>
                        <a:rPr lang="en-ZA" sz="1100" b="0" i="0" u="none" strike="noStrike" kern="1200" baseline="0" dirty="0">
                          <a:solidFill>
                            <a:schemeClr val="dk1"/>
                          </a:solidFill>
                          <a:latin typeface="Century Gothic" panose="020B0502020202020204" pitchFamily="34" charset="0"/>
                          <a:ea typeface="+mn-ea"/>
                          <a:cs typeface="+mn-cs"/>
                        </a:rPr>
                        <a:t> </a:t>
                      </a:r>
                      <a:r>
                        <a:rPr lang="en-ZA" sz="1100" b="1" i="0" u="none" strike="noStrike" kern="1200" baseline="0" dirty="0">
                          <a:solidFill>
                            <a:schemeClr val="dk1"/>
                          </a:solidFill>
                          <a:latin typeface="Century Gothic" panose="020B0502020202020204" pitchFamily="34" charset="0"/>
                          <a:ea typeface="+mn-ea"/>
                          <a:cs typeface="+mn-cs"/>
                        </a:rPr>
                        <a:t>[or] </a:t>
                      </a:r>
                      <a:r>
                        <a:rPr lang="en-ZA" sz="1100" b="0" i="0" u="none" strike="noStrike" kern="1200" baseline="0" dirty="0">
                          <a:solidFill>
                            <a:schemeClr val="dk1"/>
                          </a:solidFill>
                          <a:latin typeface="Century Gothic" panose="020B0502020202020204" pitchFamily="34" charset="0"/>
                          <a:ea typeface="+mn-ea"/>
                          <a:cs typeface="+mn-cs"/>
                        </a:rPr>
                        <a:t>duties </a:t>
                      </a:r>
                      <a:r>
                        <a:rPr lang="en-ZA" sz="1100" b="0" i="0" u="sng" strike="noStrike" kern="1200" baseline="0" dirty="0">
                          <a:solidFill>
                            <a:schemeClr val="dk1"/>
                          </a:solidFill>
                          <a:latin typeface="Century Gothic" panose="020B0502020202020204" pitchFamily="34" charset="0"/>
                          <a:ea typeface="+mn-ea"/>
                          <a:cs typeface="+mn-cs"/>
                        </a:rPr>
                        <a:t>or surcharges;</a:t>
                      </a:r>
                    </a:p>
                    <a:p>
                      <a:pPr marL="180975" indent="0" algn="just"/>
                      <a:r>
                        <a:rPr lang="en-ZA" sz="1100" b="0" i="1" u="sng" strike="noStrike" kern="1200" baseline="0" dirty="0">
                          <a:solidFill>
                            <a:schemeClr val="dk1"/>
                          </a:solidFill>
                          <a:latin typeface="Century Gothic" panose="020B0502020202020204" pitchFamily="34" charset="0"/>
                          <a:ea typeface="+mn-ea"/>
                          <a:cs typeface="+mn-cs"/>
                        </a:rPr>
                        <a:t>(c) </a:t>
                      </a:r>
                      <a:r>
                        <a:rPr lang="en-ZA" sz="1100" b="0" i="0" u="sng" strike="noStrike" kern="1200" baseline="0" dirty="0">
                          <a:solidFill>
                            <a:schemeClr val="dk1"/>
                          </a:solidFill>
                          <a:latin typeface="Century Gothic" panose="020B0502020202020204" pitchFamily="34" charset="0"/>
                          <a:ea typeface="+mn-ea"/>
                          <a:cs typeface="+mn-cs"/>
                        </a:rPr>
                        <a:t>the granting of exemption from provincial taxes, levies, duties or surcharges; or</a:t>
                      </a:r>
                    </a:p>
                    <a:p>
                      <a:pPr marL="180975" indent="0" algn="just"/>
                      <a:r>
                        <a:rPr lang="en-ZA" sz="1100" b="0" i="1" u="sng" strike="noStrike" kern="1200" baseline="0" dirty="0">
                          <a:solidFill>
                            <a:schemeClr val="dk1"/>
                          </a:solidFill>
                          <a:latin typeface="Century Gothic" panose="020B0502020202020204" pitchFamily="34" charset="0"/>
                          <a:ea typeface="+mn-ea"/>
                          <a:cs typeface="+mn-cs"/>
                        </a:rPr>
                        <a:t>(d) </a:t>
                      </a:r>
                      <a:r>
                        <a:rPr lang="en-ZA" sz="1100" b="0" i="0" u="sng" strike="noStrike" kern="1200" baseline="0" dirty="0">
                          <a:solidFill>
                            <a:schemeClr val="dk1"/>
                          </a:solidFill>
                          <a:latin typeface="Century Gothic" panose="020B0502020202020204" pitchFamily="34" charset="0"/>
                          <a:ea typeface="+mn-ea"/>
                          <a:cs typeface="+mn-cs"/>
                        </a:rPr>
                        <a:t>the authorisation of direct charges against the Provincial Revenue Fund</a:t>
                      </a:r>
                      <a:r>
                        <a:rPr lang="en-ZA" sz="1100" b="0" i="0" u="none" strike="noStrike" kern="1200" baseline="0" dirty="0">
                          <a:solidFill>
                            <a:schemeClr val="dk1"/>
                          </a:solidFill>
                          <a:latin typeface="Century Gothic" panose="020B0502020202020204" pitchFamily="34" charset="0"/>
                          <a:ea typeface="+mn-ea"/>
                          <a:cs typeface="+mn-cs"/>
                        </a:rPr>
                        <a:t>.</a:t>
                      </a:r>
                    </a:p>
                    <a:p>
                      <a:pPr marL="180975" indent="0" algn="just"/>
                      <a:endParaRPr lang="en-ZA" sz="1100" b="0" i="0" u="none" strike="noStrike" kern="1200" baseline="0" dirty="0">
                        <a:solidFill>
                          <a:schemeClr val="dk1"/>
                        </a:solidFill>
                        <a:latin typeface="Century Gothic" panose="020B0502020202020204" pitchFamily="34" charset="0"/>
                        <a:ea typeface="+mn-ea"/>
                        <a:cs typeface="+mn-cs"/>
                      </a:endParaRPr>
                    </a:p>
                    <a:p>
                      <a:pPr algn="just"/>
                      <a:r>
                        <a:rPr lang="en-ZA" sz="1100" b="1" i="0" u="none" strike="noStrike" kern="1200" baseline="0" dirty="0">
                          <a:solidFill>
                            <a:schemeClr val="dk1"/>
                          </a:solidFill>
                          <a:latin typeface="Century Gothic" panose="020B0502020202020204" pitchFamily="34" charset="0"/>
                          <a:ea typeface="+mn-ea"/>
                          <a:cs typeface="+mn-cs"/>
                        </a:rPr>
                        <a:t>[(2)]</a:t>
                      </a:r>
                      <a:r>
                        <a:rPr lang="en-ZA" sz="1100" b="0" i="0" u="sng" strike="noStrike" kern="1200" baseline="0" dirty="0">
                          <a:solidFill>
                            <a:schemeClr val="dk1"/>
                          </a:solidFill>
                          <a:latin typeface="Century Gothic" panose="020B0502020202020204" pitchFamily="34" charset="0"/>
                          <a:ea typeface="+mn-ea"/>
                          <a:cs typeface="+mn-cs"/>
                        </a:rPr>
                        <a:t>(3)</a:t>
                      </a:r>
                      <a:r>
                        <a:rPr lang="en-ZA" sz="1100" b="0" i="0" u="none" strike="noStrike" kern="1200" baseline="0" dirty="0">
                          <a:solidFill>
                            <a:schemeClr val="dk1"/>
                          </a:solidFill>
                          <a:latin typeface="Century Gothic" panose="020B0502020202020204" pitchFamily="34" charset="0"/>
                          <a:ea typeface="+mn-ea"/>
                          <a:cs typeface="+mn-cs"/>
                        </a:rPr>
                        <a:t> A provincial Act must provide for a procedure by which the Provincial Parliament may amend a money Bill.’’.</a:t>
                      </a:r>
                    </a:p>
                    <a:p>
                      <a:pPr algn="just"/>
                      <a:endParaRPr lang="en-ZA" sz="1100" dirty="0">
                        <a:latin typeface="Century Gothic" panose="020B0502020202020204" pitchFamily="34" charset="0"/>
                      </a:endParaRPr>
                    </a:p>
                  </a:txBody>
                  <a:tcPr marT="45723" marB="4572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01493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91BA2C0-DFD3-639C-2A36-670952A19015}"/>
              </a:ext>
            </a:extLst>
          </p:cNvPr>
          <p:cNvSpPr>
            <a:spLocks noGrp="1"/>
          </p:cNvSpPr>
          <p:nvPr>
            <p:ph type="body" sz="quarter" idx="10"/>
          </p:nvPr>
        </p:nvSpPr>
        <p:spPr/>
        <p:txBody>
          <a:bodyPr/>
          <a:lstStyle/>
          <a:p>
            <a:pPr marL="361950" marR="0" lvl="1" indent="0" algn="just" defTabSz="457200" rtl="0" eaLnBrk="1" fontAlgn="base" latinLnBrk="0" hangingPunct="1">
              <a:lnSpc>
                <a:spcPct val="120000"/>
              </a:lnSpc>
              <a:spcBef>
                <a:spcPct val="20000"/>
              </a:spcBef>
              <a:spcAft>
                <a:spcPct val="0"/>
              </a:spcAft>
              <a:buClrTx/>
              <a:buSzTx/>
              <a:buFont typeface="Arial" pitchFamily="34" charset="0"/>
              <a:buNone/>
              <a:tabLst/>
              <a:defRPr/>
            </a:pPr>
            <a:r>
              <a:rPr kumimoji="0" lang="en-US" altLang="en-US" sz="1600" b="0" i="0" u="none" strike="noStrike" kern="1200" cap="none" spc="0" normalizeH="0" baseline="0" noProof="0" dirty="0">
                <a:ln>
                  <a:noFill/>
                </a:ln>
                <a:solidFill>
                  <a:prstClr val="black"/>
                </a:solidFill>
                <a:effectLst/>
                <a:uLnTx/>
                <a:uFillTx/>
                <a:latin typeface="Century Gothic" pitchFamily="34" charset="0"/>
                <a:ea typeface="+mn-ea"/>
                <a:cs typeface="+mn-cs"/>
              </a:rPr>
              <a:t>Intervention in local government </a:t>
            </a:r>
          </a:p>
          <a:p>
            <a:endParaRPr lang="en-ZA" dirty="0"/>
          </a:p>
        </p:txBody>
      </p:sp>
      <p:sp>
        <p:nvSpPr>
          <p:cNvPr id="5" name="Title 1">
            <a:extLst>
              <a:ext uri="{FF2B5EF4-FFF2-40B4-BE49-F238E27FC236}">
                <a16:creationId xmlns:a16="http://schemas.microsoft.com/office/drawing/2014/main" id="{B6DAAC01-B695-C82D-762C-5C2A36B9D65D}"/>
              </a:ext>
            </a:extLst>
          </p:cNvPr>
          <p:cNvSpPr>
            <a:spLocks noGrp="1"/>
          </p:cNvSpPr>
          <p:nvPr>
            <p:ph type="title"/>
          </p:nvPr>
        </p:nvSpPr>
        <p:spPr bwMode="auto">
          <a:xfrm>
            <a:off x="393700" y="180975"/>
            <a:ext cx="11463338" cy="558800"/>
          </a:xfrm>
        </p:spPr>
        <p:txBody>
          <a:bodyPr vert="horz" wrap="square" lIns="91440" tIns="45720" rIns="91440" bIns="45720" numCol="1" anchorCtr="0" compatLnSpc="1">
            <a:prstTxWarp prst="textNoShape">
              <a:avLst/>
            </a:prstTxWarp>
            <a:normAutofit fontScale="90000"/>
          </a:bodyPr>
          <a:lstStyle/>
          <a:p>
            <a:pPr algn="ctr" eaLnBrk="1" hangingPunct="1">
              <a:defRPr/>
            </a:pPr>
            <a:r>
              <a:rPr lang="en-ZA" altLang="en-US" sz="3200" b="0" dirty="0">
                <a:solidFill>
                  <a:schemeClr val="tx1"/>
                </a:solidFill>
              </a:rPr>
              <a:t>AMENDMENTS TO ALIGN WITH NATIONAL </a:t>
            </a:r>
            <a:br>
              <a:rPr lang="en-ZA" altLang="en-US" sz="3200" b="0" dirty="0">
                <a:solidFill>
                  <a:schemeClr val="tx1"/>
                </a:solidFill>
              </a:rPr>
            </a:br>
            <a:r>
              <a:rPr lang="en-ZA" altLang="en-US" sz="3200" b="0" dirty="0">
                <a:solidFill>
                  <a:schemeClr val="tx1"/>
                </a:solidFill>
              </a:rPr>
              <a:t>CONSTITUTION</a:t>
            </a:r>
          </a:p>
        </p:txBody>
      </p:sp>
      <p:sp>
        <p:nvSpPr>
          <p:cNvPr id="6" name="TextBox 5">
            <a:extLst>
              <a:ext uri="{FF2B5EF4-FFF2-40B4-BE49-F238E27FC236}">
                <a16:creationId xmlns:a16="http://schemas.microsoft.com/office/drawing/2014/main" id="{0FA33F93-CA18-F8E1-E6D2-8A0B701F7464}"/>
              </a:ext>
            </a:extLst>
          </p:cNvPr>
          <p:cNvSpPr txBox="1">
            <a:spLocks noChangeArrowheads="1"/>
          </p:cNvSpPr>
          <p:nvPr/>
        </p:nvSpPr>
        <p:spPr bwMode="auto">
          <a:xfrm>
            <a:off x="10743804" y="389275"/>
            <a:ext cx="1112837"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ZA" altLang="en-US" sz="2900" dirty="0">
                <a:latin typeface="Century Gothic" panose="020B0502020202020204" pitchFamily="34" charset="0"/>
              </a:rPr>
              <a:t>…(5)</a:t>
            </a:r>
          </a:p>
        </p:txBody>
      </p:sp>
      <p:graphicFrame>
        <p:nvGraphicFramePr>
          <p:cNvPr id="7" name="Table 6">
            <a:extLst>
              <a:ext uri="{FF2B5EF4-FFF2-40B4-BE49-F238E27FC236}">
                <a16:creationId xmlns:a16="http://schemas.microsoft.com/office/drawing/2014/main" id="{191E4851-A1AE-9489-B969-700AF5617273}"/>
              </a:ext>
            </a:extLst>
          </p:cNvPr>
          <p:cNvGraphicFramePr>
            <a:graphicFrameLocks noGrp="1"/>
          </p:cNvGraphicFramePr>
          <p:nvPr>
            <p:extLst>
              <p:ext uri="{D42A27DB-BD31-4B8C-83A1-F6EECF244321}">
                <p14:modId xmlns:p14="http://schemas.microsoft.com/office/powerpoint/2010/main" val="1921606465"/>
              </p:ext>
            </p:extLst>
          </p:nvPr>
        </p:nvGraphicFramePr>
        <p:xfrm>
          <a:off x="335359" y="1584849"/>
          <a:ext cx="11521282" cy="3937000"/>
        </p:xfrm>
        <a:graphic>
          <a:graphicData uri="http://schemas.openxmlformats.org/drawingml/2006/table">
            <a:tbl>
              <a:tblPr firstRow="1" bandRow="1">
                <a:tableStyleId>{5C22544A-7EE6-4342-B048-85BDC9FD1C3A}</a:tableStyleId>
              </a:tblPr>
              <a:tblGrid>
                <a:gridCol w="5760641">
                  <a:extLst>
                    <a:ext uri="{9D8B030D-6E8A-4147-A177-3AD203B41FA5}">
                      <a16:colId xmlns:a16="http://schemas.microsoft.com/office/drawing/2014/main" val="20000"/>
                    </a:ext>
                  </a:extLst>
                </a:gridCol>
                <a:gridCol w="5760641">
                  <a:extLst>
                    <a:ext uri="{9D8B030D-6E8A-4147-A177-3AD203B41FA5}">
                      <a16:colId xmlns:a16="http://schemas.microsoft.com/office/drawing/2014/main" val="20001"/>
                    </a:ext>
                  </a:extLst>
                </a:gridCol>
              </a:tblGrid>
              <a:tr h="370840">
                <a:tc>
                  <a:txBody>
                    <a:bodyPr/>
                    <a:lstStyle/>
                    <a:p>
                      <a:r>
                        <a:rPr lang="en-ZA" sz="1400" dirty="0">
                          <a:latin typeface="Century Gothic" panose="020B0502020202020204" pitchFamily="34" charset="0"/>
                        </a:rPr>
                        <a:t>National Constitution: section</a:t>
                      </a:r>
                      <a:r>
                        <a:rPr lang="en-ZA" sz="1400" baseline="0" dirty="0">
                          <a:latin typeface="Century Gothic" panose="020B0502020202020204" pitchFamily="34" charset="0"/>
                        </a:rPr>
                        <a:t> 139</a:t>
                      </a:r>
                      <a:endParaRPr lang="en-ZA" sz="1400" dirty="0">
                        <a:latin typeface="Century Gothic" panose="020B0502020202020204" pitchFamily="34" charset="0"/>
                      </a:endParaRPr>
                    </a:p>
                  </a:txBody>
                  <a:tcPr/>
                </a:tc>
                <a:tc>
                  <a:txBody>
                    <a:bodyPr/>
                    <a:lstStyle/>
                    <a:p>
                      <a:r>
                        <a:rPr lang="en-ZA" sz="1400" dirty="0">
                          <a:latin typeface="Century Gothic" panose="020B0502020202020204" pitchFamily="34" charset="0"/>
                        </a:rPr>
                        <a:t>Provincial Constitution:  section 49</a:t>
                      </a:r>
                    </a:p>
                  </a:txBody>
                  <a:tcPr/>
                </a:tc>
                <a:extLst>
                  <a:ext uri="{0D108BD9-81ED-4DB2-BD59-A6C34878D82A}">
                    <a16:rowId xmlns:a16="http://schemas.microsoft.com/office/drawing/2014/main" val="10000"/>
                  </a:ext>
                </a:extLst>
              </a:tr>
              <a:tr h="370840">
                <a:tc>
                  <a:txBody>
                    <a:bodyPr/>
                    <a:lstStyle/>
                    <a:p>
                      <a:pPr algn="just"/>
                      <a:r>
                        <a:rPr lang="en-ZA" sz="1200" b="1" i="0" u="none" kern="1200" dirty="0">
                          <a:solidFill>
                            <a:schemeClr val="tx1"/>
                          </a:solidFill>
                          <a:effectLst/>
                          <a:latin typeface="Century Gothic" panose="020B0502020202020204" pitchFamily="34" charset="0"/>
                          <a:ea typeface="+mn-ea"/>
                          <a:cs typeface="+mn-cs"/>
                        </a:rPr>
                        <a:t>Provincial intervention in local government</a:t>
                      </a:r>
                    </a:p>
                    <a:p>
                      <a:pPr algn="just"/>
                      <a:r>
                        <a:rPr lang="en-ZA" sz="1200" b="0" i="0" u="none" kern="1200" dirty="0">
                          <a:solidFill>
                            <a:schemeClr val="tx1"/>
                          </a:solidFill>
                          <a:effectLst/>
                          <a:latin typeface="Century Gothic" panose="020B0502020202020204" pitchFamily="34" charset="0"/>
                          <a:ea typeface="+mn-ea"/>
                          <a:cs typeface="+mn-cs"/>
                        </a:rPr>
                        <a:t>(1) </a:t>
                      </a:r>
                      <a:r>
                        <a:rPr lang="en-ZA" sz="1200" b="0" i="0" kern="1200" dirty="0">
                          <a:solidFill>
                            <a:schemeClr val="dk1"/>
                          </a:solidFill>
                          <a:effectLst/>
                          <a:latin typeface="Century Gothic" panose="020B0502020202020204" pitchFamily="34" charset="0"/>
                          <a:ea typeface="+mn-ea"/>
                          <a:cs typeface="+mn-cs"/>
                        </a:rPr>
                        <a:t>When a municipality cannot or does not fulfil an executive obligation in terms of </a:t>
                      </a:r>
                      <a:r>
                        <a:rPr lang="en-ZA" sz="1200" b="1" i="0" kern="1200" dirty="0">
                          <a:solidFill>
                            <a:schemeClr val="dk1"/>
                          </a:solidFill>
                          <a:effectLst/>
                          <a:latin typeface="Century Gothic" panose="020B0502020202020204" pitchFamily="34" charset="0"/>
                          <a:ea typeface="+mn-ea"/>
                          <a:cs typeface="+mn-cs"/>
                        </a:rPr>
                        <a:t>the</a:t>
                      </a:r>
                      <a:r>
                        <a:rPr lang="en-ZA" sz="1200" b="0" i="0" kern="1200" dirty="0">
                          <a:solidFill>
                            <a:schemeClr val="dk1"/>
                          </a:solidFill>
                          <a:effectLst/>
                          <a:latin typeface="Century Gothic" panose="020B0502020202020204" pitchFamily="34" charset="0"/>
                          <a:ea typeface="+mn-ea"/>
                          <a:cs typeface="+mn-cs"/>
                        </a:rPr>
                        <a:t> </a:t>
                      </a:r>
                      <a:r>
                        <a:rPr lang="en-ZA" sz="1200" b="1" i="0" kern="1200" dirty="0">
                          <a:solidFill>
                            <a:schemeClr val="dk1"/>
                          </a:solidFill>
                          <a:effectLst/>
                          <a:latin typeface="Century Gothic" panose="020B0502020202020204" pitchFamily="34" charset="0"/>
                          <a:ea typeface="+mn-ea"/>
                          <a:cs typeface="+mn-cs"/>
                        </a:rPr>
                        <a:t>Constitution</a:t>
                      </a:r>
                      <a:r>
                        <a:rPr lang="en-ZA" sz="1200" b="0" i="0" kern="1200" dirty="0">
                          <a:solidFill>
                            <a:schemeClr val="dk1"/>
                          </a:solidFill>
                          <a:effectLst/>
                          <a:latin typeface="Century Gothic" panose="020B0502020202020204" pitchFamily="34" charset="0"/>
                          <a:ea typeface="+mn-ea"/>
                          <a:cs typeface="+mn-cs"/>
                        </a:rPr>
                        <a:t> </a:t>
                      </a:r>
                      <a:r>
                        <a:rPr lang="en-ZA" sz="1200" b="1" i="0" kern="1200" dirty="0">
                          <a:solidFill>
                            <a:schemeClr val="dk1"/>
                          </a:solidFill>
                          <a:effectLst/>
                          <a:latin typeface="Century Gothic" panose="020B0502020202020204" pitchFamily="34" charset="0"/>
                          <a:ea typeface="+mn-ea"/>
                          <a:cs typeface="+mn-cs"/>
                        </a:rPr>
                        <a:t>or</a:t>
                      </a:r>
                      <a:r>
                        <a:rPr lang="en-ZA" sz="1200" b="0" i="0" kern="1200" dirty="0">
                          <a:solidFill>
                            <a:schemeClr val="dk1"/>
                          </a:solidFill>
                          <a:effectLst/>
                          <a:latin typeface="Century Gothic" panose="020B0502020202020204" pitchFamily="34" charset="0"/>
                          <a:ea typeface="+mn-ea"/>
                          <a:cs typeface="+mn-cs"/>
                        </a:rPr>
                        <a:t> legislation, the relevant provincial executive may intervene by taking any appropriate steps to ensure fulfilment of that obligation, including-</a:t>
                      </a:r>
                    </a:p>
                    <a:p>
                      <a:pPr marL="180975" indent="0" algn="just"/>
                      <a:r>
                        <a:rPr lang="en-ZA" sz="1200" b="0" i="1" kern="1200" dirty="0">
                          <a:solidFill>
                            <a:schemeClr val="dk1"/>
                          </a:solidFill>
                          <a:effectLst/>
                          <a:latin typeface="Century Gothic" panose="020B0502020202020204" pitchFamily="34" charset="0"/>
                          <a:ea typeface="+mn-ea"/>
                          <a:cs typeface="+mn-cs"/>
                        </a:rPr>
                        <a:t>(a) </a:t>
                      </a:r>
                      <a:r>
                        <a:rPr lang="en-ZA" sz="1200" b="0" i="0" kern="1200" dirty="0">
                          <a:solidFill>
                            <a:schemeClr val="dk1"/>
                          </a:solidFill>
                          <a:effectLst/>
                          <a:latin typeface="Century Gothic" panose="020B0502020202020204" pitchFamily="34" charset="0"/>
                          <a:ea typeface="+mn-ea"/>
                          <a:cs typeface="+mn-cs"/>
                        </a:rPr>
                        <a:t>issuing a directive to the Municipal Council, describing the extent of the failure to fulfil its obligations and stating any steps required to meet its obligations;</a:t>
                      </a:r>
                    </a:p>
                    <a:p>
                      <a:pPr marL="180975" indent="0" algn="just"/>
                      <a:r>
                        <a:rPr lang="en-ZA" sz="1200" b="0" i="1" kern="1200" dirty="0">
                          <a:solidFill>
                            <a:schemeClr val="dk1"/>
                          </a:solidFill>
                          <a:effectLst/>
                          <a:latin typeface="Century Gothic" panose="020B0502020202020204" pitchFamily="34" charset="0"/>
                          <a:ea typeface="+mn-ea"/>
                          <a:cs typeface="+mn-cs"/>
                        </a:rPr>
                        <a:t>(b) </a:t>
                      </a:r>
                      <a:r>
                        <a:rPr lang="en-ZA" sz="1200" b="0" i="0" kern="1200" dirty="0">
                          <a:solidFill>
                            <a:schemeClr val="dk1"/>
                          </a:solidFill>
                          <a:effectLst/>
                          <a:latin typeface="Century Gothic" panose="020B0502020202020204" pitchFamily="34" charset="0"/>
                          <a:ea typeface="+mn-ea"/>
                          <a:cs typeface="+mn-cs"/>
                        </a:rPr>
                        <a:t>assuming responsibility for the relevant obligation in that municipality to the extent necessary to-</a:t>
                      </a:r>
                    </a:p>
                    <a:p>
                      <a:pPr marL="361950" indent="0" algn="just"/>
                      <a:r>
                        <a:rPr lang="en-ZA" sz="1200" b="0" i="0" kern="1200" dirty="0">
                          <a:solidFill>
                            <a:schemeClr val="dk1"/>
                          </a:solidFill>
                          <a:effectLst/>
                          <a:latin typeface="Century Gothic" panose="020B0502020202020204" pitchFamily="34" charset="0"/>
                          <a:ea typeface="+mn-ea"/>
                          <a:cs typeface="+mn-cs"/>
                        </a:rPr>
                        <a:t>(</a:t>
                      </a:r>
                      <a:r>
                        <a:rPr lang="en-ZA" sz="1200" b="0" i="0" kern="1200" dirty="0" err="1">
                          <a:solidFill>
                            <a:schemeClr val="dk1"/>
                          </a:solidFill>
                          <a:effectLst/>
                          <a:latin typeface="Century Gothic" panose="020B0502020202020204" pitchFamily="34" charset="0"/>
                          <a:ea typeface="+mn-ea"/>
                          <a:cs typeface="+mn-cs"/>
                        </a:rPr>
                        <a:t>i</a:t>
                      </a:r>
                      <a:r>
                        <a:rPr lang="en-ZA" sz="1200" b="0" i="0" kern="1200" dirty="0">
                          <a:solidFill>
                            <a:schemeClr val="dk1"/>
                          </a:solidFill>
                          <a:effectLst/>
                          <a:latin typeface="Century Gothic" panose="020B0502020202020204" pitchFamily="34" charset="0"/>
                          <a:ea typeface="+mn-ea"/>
                          <a:cs typeface="+mn-cs"/>
                        </a:rPr>
                        <a:t>)   maintain essential national standards or meet established minimum standards for the rendering of a service;</a:t>
                      </a:r>
                    </a:p>
                    <a:p>
                      <a:pPr marL="361950" indent="0" algn="just"/>
                      <a:r>
                        <a:rPr lang="en-ZA" sz="1200" b="0" i="0" kern="1200" dirty="0">
                          <a:solidFill>
                            <a:schemeClr val="dk1"/>
                          </a:solidFill>
                          <a:effectLst/>
                          <a:latin typeface="Century Gothic" panose="020B0502020202020204" pitchFamily="34" charset="0"/>
                          <a:ea typeface="+mn-ea"/>
                          <a:cs typeface="+mn-cs"/>
                        </a:rPr>
                        <a:t>(ii)   prevent that Municipal Council from taking unreasonable action that is prejudicial to the interests of another municipality or to the province as a whole; or</a:t>
                      </a:r>
                    </a:p>
                    <a:p>
                      <a:pPr marL="361950" indent="0" algn="just"/>
                      <a:r>
                        <a:rPr lang="en-ZA" sz="1200" b="0" i="0" kern="1200" dirty="0">
                          <a:solidFill>
                            <a:schemeClr val="dk1"/>
                          </a:solidFill>
                          <a:effectLst/>
                          <a:latin typeface="Century Gothic" panose="020B0502020202020204" pitchFamily="34" charset="0"/>
                          <a:ea typeface="+mn-ea"/>
                          <a:cs typeface="+mn-cs"/>
                        </a:rPr>
                        <a:t>(iii)   maintain economic unity; or</a:t>
                      </a:r>
                    </a:p>
                  </a:txBody>
                  <a:tcPr/>
                </a:tc>
                <a:tc>
                  <a:txBody>
                    <a:bodyPr/>
                    <a:lstStyle/>
                    <a:p>
                      <a:pPr algn="just"/>
                      <a:r>
                        <a:rPr lang="en-ZA" sz="1200" b="1" i="0" u="none" strike="noStrike" kern="1200" baseline="0" dirty="0">
                          <a:solidFill>
                            <a:schemeClr val="dk1"/>
                          </a:solidFill>
                          <a:latin typeface="Century Gothic" panose="020B0502020202020204" pitchFamily="34" charset="0"/>
                          <a:ea typeface="+mn-ea"/>
                          <a:cs typeface="+mn-cs"/>
                        </a:rPr>
                        <a:t>4. </a:t>
                      </a:r>
                      <a:r>
                        <a:rPr lang="en-ZA" sz="1200" b="0" i="0" u="none" strike="noStrike" kern="1200" baseline="0" dirty="0">
                          <a:solidFill>
                            <a:schemeClr val="dk1"/>
                          </a:solidFill>
                          <a:latin typeface="Century Gothic" panose="020B0502020202020204" pitchFamily="34" charset="0"/>
                          <a:ea typeface="+mn-ea"/>
                          <a:cs typeface="+mn-cs"/>
                        </a:rPr>
                        <a:t>The following section is substituted for section 49 of the Provincial Constitution:</a:t>
                      </a:r>
                    </a:p>
                    <a:p>
                      <a:pPr algn="just"/>
                      <a:r>
                        <a:rPr lang="en-ZA" sz="1200" b="0" i="0" u="none" strike="noStrike" kern="1200" baseline="0" dirty="0">
                          <a:solidFill>
                            <a:schemeClr val="dk1"/>
                          </a:solidFill>
                          <a:latin typeface="Century Gothic" panose="020B0502020202020204" pitchFamily="34" charset="0"/>
                          <a:ea typeface="+mn-ea"/>
                          <a:cs typeface="+mn-cs"/>
                        </a:rPr>
                        <a:t>‘‘</a:t>
                      </a:r>
                      <a:r>
                        <a:rPr lang="en-ZA" sz="1200" b="1" i="0" u="none" strike="noStrike" kern="1200" baseline="0" dirty="0">
                          <a:solidFill>
                            <a:schemeClr val="dk1"/>
                          </a:solidFill>
                          <a:latin typeface="Century Gothic" panose="020B0502020202020204" pitchFamily="34" charset="0"/>
                          <a:ea typeface="+mn-ea"/>
                          <a:cs typeface="+mn-cs"/>
                        </a:rPr>
                        <a:t>[Supervision of] </a:t>
                      </a:r>
                      <a:r>
                        <a:rPr lang="en-ZA" sz="1200" b="1" i="0" u="sng" strike="noStrike" kern="1200" baseline="0" dirty="0">
                          <a:solidFill>
                            <a:schemeClr val="dk1"/>
                          </a:solidFill>
                          <a:latin typeface="Century Gothic" panose="020B0502020202020204" pitchFamily="34" charset="0"/>
                          <a:ea typeface="+mn-ea"/>
                          <a:cs typeface="+mn-cs"/>
                        </a:rPr>
                        <a:t>Intervention in</a:t>
                      </a:r>
                      <a:r>
                        <a:rPr lang="en-ZA" sz="1200" b="1" i="0" u="none" strike="noStrike" kern="1200" baseline="0" dirty="0">
                          <a:solidFill>
                            <a:schemeClr val="dk1"/>
                          </a:solidFill>
                          <a:latin typeface="Century Gothic" panose="020B0502020202020204" pitchFamily="34" charset="0"/>
                          <a:ea typeface="+mn-ea"/>
                          <a:cs typeface="+mn-cs"/>
                        </a:rPr>
                        <a:t> local government</a:t>
                      </a:r>
                    </a:p>
                    <a:p>
                      <a:pPr algn="just"/>
                      <a:r>
                        <a:rPr lang="en-ZA" sz="1200" b="1" i="0" u="none" strike="noStrike" kern="1200" baseline="0" dirty="0">
                          <a:solidFill>
                            <a:schemeClr val="dk1"/>
                          </a:solidFill>
                          <a:latin typeface="Century Gothic" panose="020B0502020202020204" pitchFamily="34" charset="0"/>
                          <a:ea typeface="+mn-ea"/>
                          <a:cs typeface="+mn-cs"/>
                        </a:rPr>
                        <a:t>49. </a:t>
                      </a:r>
                      <a:r>
                        <a:rPr lang="en-ZA" sz="1200" b="0" i="0" u="none" strike="noStrike" kern="1200" baseline="0" dirty="0">
                          <a:solidFill>
                            <a:schemeClr val="dk1"/>
                          </a:solidFill>
                          <a:latin typeface="Century Gothic" panose="020B0502020202020204" pitchFamily="34" charset="0"/>
                          <a:ea typeface="+mn-ea"/>
                          <a:cs typeface="+mn-cs"/>
                        </a:rPr>
                        <a:t>(1) When a municipality in the Western Cape cannot or does not fulfil an executive obligation in terms of </a:t>
                      </a:r>
                      <a:r>
                        <a:rPr lang="en-ZA" sz="1200" b="0" i="0" u="sng" strike="noStrike" kern="1200" baseline="0" dirty="0">
                          <a:solidFill>
                            <a:schemeClr val="dk1"/>
                          </a:solidFill>
                          <a:latin typeface="Century Gothic" panose="020B0502020202020204" pitchFamily="34" charset="0"/>
                          <a:ea typeface="+mn-ea"/>
                          <a:cs typeface="+mn-cs"/>
                        </a:rPr>
                        <a:t>the national Constitution, this Constitution or</a:t>
                      </a:r>
                      <a:r>
                        <a:rPr lang="en-ZA" sz="1200" b="0" i="0" u="none" strike="noStrike" kern="1200" baseline="0" dirty="0">
                          <a:solidFill>
                            <a:schemeClr val="dk1"/>
                          </a:solidFill>
                          <a:latin typeface="Century Gothic" panose="020B0502020202020204" pitchFamily="34" charset="0"/>
                          <a:ea typeface="+mn-ea"/>
                          <a:cs typeface="+mn-cs"/>
                        </a:rPr>
                        <a:t> legislation, the Provincial Cabinet may intervene by taking any appropriate steps to ensure fulfilment of that obligation, including—</a:t>
                      </a:r>
                    </a:p>
                    <a:p>
                      <a:pPr marL="180975" indent="0" algn="just"/>
                      <a:r>
                        <a:rPr lang="en-ZA" sz="1200" b="0" i="1" u="none" strike="noStrike" kern="1200" baseline="0" dirty="0">
                          <a:solidFill>
                            <a:schemeClr val="dk1"/>
                          </a:solidFill>
                          <a:latin typeface="Century Gothic" panose="020B0502020202020204" pitchFamily="34" charset="0"/>
                          <a:ea typeface="+mn-ea"/>
                          <a:cs typeface="+mn-cs"/>
                        </a:rPr>
                        <a:t>(a) </a:t>
                      </a:r>
                      <a:r>
                        <a:rPr lang="en-ZA" sz="1200" b="0" i="0" u="none" strike="noStrike" kern="1200" baseline="0" dirty="0">
                          <a:solidFill>
                            <a:schemeClr val="dk1"/>
                          </a:solidFill>
                          <a:latin typeface="Century Gothic" panose="020B0502020202020204" pitchFamily="34" charset="0"/>
                          <a:ea typeface="+mn-ea"/>
                          <a:cs typeface="+mn-cs"/>
                        </a:rPr>
                        <a:t>issuing a directive to the Municipal Council, describing the extent of the failure to fulfil its obligations and stating any steps required to meet its obligations; </a:t>
                      </a:r>
                      <a:r>
                        <a:rPr lang="en-ZA" sz="1200" b="1" i="0" u="none" strike="noStrike" kern="1200" baseline="0" dirty="0">
                          <a:solidFill>
                            <a:schemeClr val="dk1"/>
                          </a:solidFill>
                          <a:latin typeface="Century Gothic" panose="020B0502020202020204" pitchFamily="34" charset="0"/>
                          <a:ea typeface="+mn-ea"/>
                          <a:cs typeface="+mn-cs"/>
                        </a:rPr>
                        <a:t>[and]</a:t>
                      </a:r>
                    </a:p>
                    <a:p>
                      <a:pPr marL="180975" indent="0" algn="just"/>
                      <a:r>
                        <a:rPr lang="en-ZA" sz="1200" b="0" i="1" u="none" strike="noStrike" kern="1200" baseline="0" dirty="0">
                          <a:solidFill>
                            <a:schemeClr val="dk1"/>
                          </a:solidFill>
                          <a:latin typeface="Century Gothic" panose="020B0502020202020204" pitchFamily="34" charset="0"/>
                          <a:ea typeface="+mn-ea"/>
                          <a:cs typeface="+mn-cs"/>
                        </a:rPr>
                        <a:t>(b) </a:t>
                      </a:r>
                      <a:r>
                        <a:rPr lang="en-ZA" sz="1200" b="0" i="0" u="none" strike="noStrike" kern="1200" baseline="0" dirty="0">
                          <a:solidFill>
                            <a:schemeClr val="dk1"/>
                          </a:solidFill>
                          <a:latin typeface="Century Gothic" panose="020B0502020202020204" pitchFamily="34" charset="0"/>
                          <a:ea typeface="+mn-ea"/>
                          <a:cs typeface="+mn-cs"/>
                        </a:rPr>
                        <a:t>assuming responsibility for the relevant obligation in that municipality to the extent necessary—</a:t>
                      </a:r>
                    </a:p>
                    <a:p>
                      <a:pPr marL="361950" indent="0" algn="just"/>
                      <a:r>
                        <a:rPr lang="en-ZA" sz="1200" b="0" i="0" u="none" strike="noStrike" kern="1200" baseline="0" dirty="0">
                          <a:solidFill>
                            <a:schemeClr val="dk1"/>
                          </a:solidFill>
                          <a:latin typeface="Century Gothic" panose="020B0502020202020204" pitchFamily="34" charset="0"/>
                          <a:ea typeface="+mn-ea"/>
                          <a:cs typeface="+mn-cs"/>
                        </a:rPr>
                        <a:t>(</a:t>
                      </a:r>
                      <a:r>
                        <a:rPr lang="en-ZA" sz="1200" b="0" i="0" u="none" strike="noStrike" kern="1200" baseline="0" dirty="0" err="1">
                          <a:solidFill>
                            <a:schemeClr val="dk1"/>
                          </a:solidFill>
                          <a:latin typeface="Century Gothic" panose="020B0502020202020204" pitchFamily="34" charset="0"/>
                          <a:ea typeface="+mn-ea"/>
                          <a:cs typeface="+mn-cs"/>
                        </a:rPr>
                        <a:t>i</a:t>
                      </a:r>
                      <a:r>
                        <a:rPr lang="en-ZA" sz="1200" b="0" i="0" u="none" strike="noStrike" kern="1200" baseline="0" dirty="0">
                          <a:solidFill>
                            <a:schemeClr val="dk1"/>
                          </a:solidFill>
                          <a:latin typeface="Century Gothic" panose="020B0502020202020204" pitchFamily="34" charset="0"/>
                          <a:ea typeface="+mn-ea"/>
                          <a:cs typeface="+mn-cs"/>
                        </a:rPr>
                        <a:t>) to maintain essential national standards or meet established minimum standards for the rendering of a service;</a:t>
                      </a:r>
                    </a:p>
                    <a:p>
                      <a:pPr marL="361950" indent="0" algn="just"/>
                      <a:r>
                        <a:rPr lang="en-ZA" sz="1200" b="0" i="0" u="none" strike="noStrike" kern="1200" baseline="0" dirty="0">
                          <a:solidFill>
                            <a:schemeClr val="dk1"/>
                          </a:solidFill>
                          <a:latin typeface="Century Gothic" panose="020B0502020202020204" pitchFamily="34" charset="0"/>
                          <a:ea typeface="+mn-ea"/>
                          <a:cs typeface="+mn-cs"/>
                        </a:rPr>
                        <a:t>(ii) to prevent that Municipal Council from taking unreasonable action that is prejudicial to the interests of another municipality or to the Western Cape as a whole; or</a:t>
                      </a:r>
                    </a:p>
                    <a:p>
                      <a:pPr marL="361950" indent="0" algn="just"/>
                      <a:r>
                        <a:rPr lang="en-ZA" sz="1200" b="0" i="0" u="none" strike="noStrike" kern="1200" baseline="0" dirty="0">
                          <a:solidFill>
                            <a:schemeClr val="dk1"/>
                          </a:solidFill>
                          <a:latin typeface="Century Gothic" panose="020B0502020202020204" pitchFamily="34" charset="0"/>
                          <a:ea typeface="+mn-ea"/>
                          <a:cs typeface="+mn-cs"/>
                        </a:rPr>
                        <a:t>(iii) to maintain economic unity</a:t>
                      </a:r>
                      <a:r>
                        <a:rPr lang="en-ZA" sz="1200" b="0" i="0" u="sng" strike="noStrike" kern="1200" baseline="0" dirty="0">
                          <a:solidFill>
                            <a:schemeClr val="dk1"/>
                          </a:solidFill>
                          <a:latin typeface="Century Gothic" panose="020B0502020202020204" pitchFamily="34" charset="0"/>
                          <a:ea typeface="+mn-ea"/>
                          <a:cs typeface="+mn-cs"/>
                        </a:rPr>
                        <a:t>; or</a:t>
                      </a:r>
                    </a:p>
                    <a:p>
                      <a:pPr marL="180975" indent="0" algn="just"/>
                      <a:endParaRPr lang="en-ZA" sz="1200" b="0" i="0" u="none" strike="noStrike" kern="1200" baseline="0" dirty="0">
                        <a:solidFill>
                          <a:schemeClr val="dk1"/>
                        </a:solidFill>
                        <a:latin typeface="Century Gothic" panose="020B0502020202020204" pitchFamily="34" charset="0"/>
                        <a:ea typeface="+mn-ea"/>
                        <a:cs typeface="+mn-cs"/>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30311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E836A3E-45A8-BF75-E3C8-70436386FDFC}"/>
              </a:ext>
            </a:extLst>
          </p:cNvPr>
          <p:cNvSpPr>
            <a:spLocks noGrp="1"/>
          </p:cNvSpPr>
          <p:nvPr>
            <p:ph type="body" sz="quarter" idx="10"/>
          </p:nvPr>
        </p:nvSpPr>
        <p:spPr/>
        <p:txBody>
          <a:bodyPr/>
          <a:lstStyle/>
          <a:p>
            <a:pPr marL="361950" marR="0" lvl="1" indent="0" algn="just" defTabSz="457200" rtl="0" eaLnBrk="1" fontAlgn="base" latinLnBrk="0" hangingPunct="1">
              <a:lnSpc>
                <a:spcPct val="120000"/>
              </a:lnSpc>
              <a:spcBef>
                <a:spcPct val="20000"/>
              </a:spcBef>
              <a:spcAft>
                <a:spcPct val="0"/>
              </a:spcAft>
              <a:buClrTx/>
              <a:buSzTx/>
              <a:buFont typeface="Arial" pitchFamily="34" charset="0"/>
              <a:buNone/>
              <a:tabLst/>
              <a:defRPr/>
            </a:pPr>
            <a:r>
              <a:rPr kumimoji="0" lang="en-US" altLang="en-US" sz="1600" b="0" i="0" u="none" strike="noStrike" kern="1200" cap="none" spc="0" normalizeH="0" baseline="0" noProof="0" dirty="0">
                <a:ln>
                  <a:noFill/>
                </a:ln>
                <a:solidFill>
                  <a:prstClr val="black"/>
                </a:solidFill>
                <a:effectLst/>
                <a:uLnTx/>
                <a:uFillTx/>
                <a:latin typeface="Century Gothic" pitchFamily="34" charset="0"/>
                <a:ea typeface="+mn-ea"/>
                <a:cs typeface="+mn-cs"/>
              </a:rPr>
              <a:t>Intervention in local government </a:t>
            </a:r>
          </a:p>
          <a:p>
            <a:endParaRPr lang="en-ZA" dirty="0"/>
          </a:p>
        </p:txBody>
      </p:sp>
      <p:sp>
        <p:nvSpPr>
          <p:cNvPr id="7" name="Title 1">
            <a:extLst>
              <a:ext uri="{FF2B5EF4-FFF2-40B4-BE49-F238E27FC236}">
                <a16:creationId xmlns:a16="http://schemas.microsoft.com/office/drawing/2014/main" id="{DC657958-907C-0DC0-3543-D05569B12137}"/>
              </a:ext>
            </a:extLst>
          </p:cNvPr>
          <p:cNvSpPr>
            <a:spLocks noGrp="1"/>
          </p:cNvSpPr>
          <p:nvPr>
            <p:ph type="title"/>
          </p:nvPr>
        </p:nvSpPr>
        <p:spPr bwMode="auto">
          <a:xfrm>
            <a:off x="393700" y="180975"/>
            <a:ext cx="11463338" cy="558800"/>
          </a:xfrm>
        </p:spPr>
        <p:txBody>
          <a:bodyPr vert="horz" wrap="square" lIns="91440" tIns="45720" rIns="91440" bIns="45720" numCol="1" anchorCtr="0" compatLnSpc="1">
            <a:prstTxWarp prst="textNoShape">
              <a:avLst/>
            </a:prstTxWarp>
            <a:normAutofit fontScale="90000"/>
          </a:bodyPr>
          <a:lstStyle/>
          <a:p>
            <a:pPr algn="ctr" eaLnBrk="1" hangingPunct="1">
              <a:defRPr/>
            </a:pPr>
            <a:r>
              <a:rPr lang="en-ZA" altLang="en-US" sz="3200" b="0" dirty="0">
                <a:solidFill>
                  <a:schemeClr val="tx1"/>
                </a:solidFill>
              </a:rPr>
              <a:t>AMENDMENTS TO ALIGN WITH NATIONAL </a:t>
            </a:r>
            <a:br>
              <a:rPr lang="en-ZA" altLang="en-US" sz="3200" b="0" dirty="0">
                <a:solidFill>
                  <a:schemeClr val="tx1"/>
                </a:solidFill>
              </a:rPr>
            </a:br>
            <a:r>
              <a:rPr lang="en-ZA" altLang="en-US" sz="3200" b="0" dirty="0">
                <a:solidFill>
                  <a:schemeClr val="tx1"/>
                </a:solidFill>
              </a:rPr>
              <a:t>CONSTITUTION</a:t>
            </a:r>
          </a:p>
        </p:txBody>
      </p:sp>
      <p:sp>
        <p:nvSpPr>
          <p:cNvPr id="8" name="TextBox 5">
            <a:extLst>
              <a:ext uri="{FF2B5EF4-FFF2-40B4-BE49-F238E27FC236}">
                <a16:creationId xmlns:a16="http://schemas.microsoft.com/office/drawing/2014/main" id="{7603ABDE-9B15-F36C-41F0-8AEB709F45A9}"/>
              </a:ext>
            </a:extLst>
          </p:cNvPr>
          <p:cNvSpPr txBox="1">
            <a:spLocks noChangeArrowheads="1"/>
          </p:cNvSpPr>
          <p:nvPr/>
        </p:nvSpPr>
        <p:spPr bwMode="auto">
          <a:xfrm>
            <a:off x="10743804" y="390683"/>
            <a:ext cx="1112837"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ZA" altLang="en-US" sz="2900" dirty="0">
                <a:latin typeface="Century Gothic" panose="020B0502020202020204" pitchFamily="34" charset="0"/>
              </a:rPr>
              <a:t>…(6)</a:t>
            </a:r>
          </a:p>
        </p:txBody>
      </p:sp>
      <p:graphicFrame>
        <p:nvGraphicFramePr>
          <p:cNvPr id="9" name="Table 8">
            <a:extLst>
              <a:ext uri="{FF2B5EF4-FFF2-40B4-BE49-F238E27FC236}">
                <a16:creationId xmlns:a16="http://schemas.microsoft.com/office/drawing/2014/main" id="{32CB9B8E-3B4B-9967-13C1-383BB80651D6}"/>
              </a:ext>
            </a:extLst>
          </p:cNvPr>
          <p:cNvGraphicFramePr>
            <a:graphicFrameLocks noGrp="1"/>
          </p:cNvGraphicFramePr>
          <p:nvPr>
            <p:extLst>
              <p:ext uri="{D42A27DB-BD31-4B8C-83A1-F6EECF244321}">
                <p14:modId xmlns:p14="http://schemas.microsoft.com/office/powerpoint/2010/main" val="1476703903"/>
              </p:ext>
            </p:extLst>
          </p:nvPr>
        </p:nvGraphicFramePr>
        <p:xfrm>
          <a:off x="295275" y="1590675"/>
          <a:ext cx="11561366" cy="3571240"/>
        </p:xfrm>
        <a:graphic>
          <a:graphicData uri="http://schemas.openxmlformats.org/drawingml/2006/table">
            <a:tbl>
              <a:tblPr firstRow="1" bandRow="1">
                <a:tableStyleId>{5C22544A-7EE6-4342-B048-85BDC9FD1C3A}</a:tableStyleId>
              </a:tblPr>
              <a:tblGrid>
                <a:gridCol w="5780683">
                  <a:extLst>
                    <a:ext uri="{9D8B030D-6E8A-4147-A177-3AD203B41FA5}">
                      <a16:colId xmlns:a16="http://schemas.microsoft.com/office/drawing/2014/main" val="20000"/>
                    </a:ext>
                  </a:extLst>
                </a:gridCol>
                <a:gridCol w="5780683">
                  <a:extLst>
                    <a:ext uri="{9D8B030D-6E8A-4147-A177-3AD203B41FA5}">
                      <a16:colId xmlns:a16="http://schemas.microsoft.com/office/drawing/2014/main" val="20001"/>
                    </a:ext>
                  </a:extLst>
                </a:gridCol>
              </a:tblGrid>
              <a:tr h="370840">
                <a:tc>
                  <a:txBody>
                    <a:bodyPr/>
                    <a:lstStyle/>
                    <a:p>
                      <a:r>
                        <a:rPr lang="en-ZA" sz="1400" dirty="0">
                          <a:latin typeface="Century Gothic" panose="020B0502020202020204" pitchFamily="34" charset="0"/>
                        </a:rPr>
                        <a:t>National Constitution: section</a:t>
                      </a:r>
                      <a:r>
                        <a:rPr lang="en-ZA" sz="1400" baseline="0" dirty="0">
                          <a:latin typeface="Century Gothic" panose="020B0502020202020204" pitchFamily="34" charset="0"/>
                        </a:rPr>
                        <a:t> 139</a:t>
                      </a:r>
                      <a:endParaRPr lang="en-ZA" sz="1400" dirty="0">
                        <a:latin typeface="Century Gothic" panose="020B0502020202020204" pitchFamily="34" charset="0"/>
                      </a:endParaRPr>
                    </a:p>
                  </a:txBody>
                  <a:tcPr/>
                </a:tc>
                <a:tc>
                  <a:txBody>
                    <a:bodyPr/>
                    <a:lstStyle/>
                    <a:p>
                      <a:r>
                        <a:rPr lang="en-ZA" sz="1400" dirty="0">
                          <a:latin typeface="Century Gothic" panose="020B0502020202020204" pitchFamily="34" charset="0"/>
                        </a:rPr>
                        <a:t>Provincial Constitution:  section 49</a:t>
                      </a:r>
                    </a:p>
                  </a:txBody>
                  <a:tcPr/>
                </a:tc>
                <a:extLst>
                  <a:ext uri="{0D108BD9-81ED-4DB2-BD59-A6C34878D82A}">
                    <a16:rowId xmlns:a16="http://schemas.microsoft.com/office/drawing/2014/main" val="10000"/>
                  </a:ext>
                </a:extLst>
              </a:tr>
              <a:tr h="370840">
                <a:tc>
                  <a:txBody>
                    <a:bodyPr/>
                    <a:lstStyle/>
                    <a:p>
                      <a:pPr marL="180975" indent="0" algn="just"/>
                      <a:r>
                        <a:rPr lang="en-ZA" sz="1200" b="0" i="1" kern="1200" dirty="0">
                          <a:solidFill>
                            <a:schemeClr val="dk1"/>
                          </a:solidFill>
                          <a:effectLst/>
                          <a:latin typeface="Century Gothic" panose="020B0502020202020204" pitchFamily="34" charset="0"/>
                          <a:ea typeface="+mn-ea"/>
                          <a:cs typeface="+mn-cs"/>
                        </a:rPr>
                        <a:t>(c)</a:t>
                      </a:r>
                      <a:r>
                        <a:rPr lang="en-ZA" sz="1200" b="0" i="0" kern="1200" dirty="0">
                          <a:solidFill>
                            <a:schemeClr val="dk1"/>
                          </a:solidFill>
                          <a:effectLst/>
                          <a:latin typeface="Century Gothic" panose="020B0502020202020204" pitchFamily="34" charset="0"/>
                          <a:ea typeface="+mn-ea"/>
                          <a:cs typeface="+mn-cs"/>
                        </a:rPr>
                        <a:t> </a:t>
                      </a:r>
                      <a:r>
                        <a:rPr lang="en-ZA" sz="1200" b="1" i="0" kern="1200" dirty="0">
                          <a:solidFill>
                            <a:schemeClr val="dk1"/>
                          </a:solidFill>
                          <a:effectLst/>
                          <a:latin typeface="Century Gothic" panose="020B0502020202020204" pitchFamily="34" charset="0"/>
                          <a:ea typeface="+mn-ea"/>
                          <a:cs typeface="+mn-cs"/>
                        </a:rPr>
                        <a:t>dissolving the Municipal Council and appointing an administrator until a newly elected Municipal Council has been declared elected, if exceptional circumstances warrant such a step</a:t>
                      </a:r>
                      <a:r>
                        <a:rPr lang="en-ZA" sz="1200" b="0" i="0" kern="1200" dirty="0">
                          <a:solidFill>
                            <a:schemeClr val="dk1"/>
                          </a:solidFill>
                          <a:effectLst/>
                          <a:latin typeface="Century Gothic" panose="020B0502020202020204" pitchFamily="34" charset="0"/>
                          <a:ea typeface="+mn-ea"/>
                          <a:cs typeface="+mn-cs"/>
                        </a:rPr>
                        <a:t>.</a:t>
                      </a:r>
                    </a:p>
                    <a:p>
                      <a:pPr marL="180975" indent="0" algn="just"/>
                      <a:endParaRPr lang="en-ZA" sz="1200" b="0" i="0" kern="1200" dirty="0">
                        <a:solidFill>
                          <a:schemeClr val="dk1"/>
                        </a:solidFill>
                        <a:effectLst/>
                        <a:latin typeface="Century Gothic" panose="020B0502020202020204" pitchFamily="34" charset="0"/>
                        <a:ea typeface="+mn-ea"/>
                        <a:cs typeface="+mn-cs"/>
                      </a:endParaRPr>
                    </a:p>
                    <a:p>
                      <a:pPr algn="just"/>
                      <a:r>
                        <a:rPr lang="en-ZA" sz="1200" b="0" i="0" kern="1200" dirty="0">
                          <a:solidFill>
                            <a:schemeClr val="dk1"/>
                          </a:solidFill>
                          <a:effectLst/>
                          <a:latin typeface="Century Gothic" panose="020B0502020202020204" pitchFamily="34" charset="0"/>
                          <a:ea typeface="+mn-ea"/>
                          <a:cs typeface="+mn-cs"/>
                        </a:rPr>
                        <a:t>(2) If a provincial executive intervenes in a municipality in terms of subsection (1)</a:t>
                      </a:r>
                      <a:r>
                        <a:rPr lang="en-ZA" sz="1200" b="0" i="1" kern="1200" dirty="0">
                          <a:solidFill>
                            <a:schemeClr val="dk1"/>
                          </a:solidFill>
                          <a:effectLst/>
                          <a:latin typeface="Century Gothic" panose="020B0502020202020204" pitchFamily="34" charset="0"/>
                          <a:ea typeface="+mn-ea"/>
                          <a:cs typeface="+mn-cs"/>
                        </a:rPr>
                        <a:t>(b)</a:t>
                      </a:r>
                      <a:r>
                        <a:rPr lang="en-ZA" sz="1200" b="0" i="0" kern="1200" dirty="0">
                          <a:solidFill>
                            <a:schemeClr val="dk1"/>
                          </a:solidFill>
                          <a:effectLst/>
                          <a:latin typeface="Century Gothic" panose="020B0502020202020204" pitchFamily="34" charset="0"/>
                          <a:ea typeface="+mn-ea"/>
                          <a:cs typeface="+mn-cs"/>
                        </a:rPr>
                        <a:t>-</a:t>
                      </a:r>
                    </a:p>
                    <a:p>
                      <a:pPr marL="180975" indent="0" algn="just"/>
                      <a:r>
                        <a:rPr lang="en-ZA" sz="1200" b="0" i="1" kern="1200" dirty="0">
                          <a:solidFill>
                            <a:schemeClr val="dk1"/>
                          </a:solidFill>
                          <a:effectLst/>
                          <a:latin typeface="Century Gothic" panose="020B0502020202020204" pitchFamily="34" charset="0"/>
                          <a:ea typeface="+mn-ea"/>
                          <a:cs typeface="+mn-cs"/>
                        </a:rPr>
                        <a:t>(a)</a:t>
                      </a:r>
                      <a:r>
                        <a:rPr lang="en-ZA" sz="1200" b="0" i="0" kern="1200" dirty="0">
                          <a:solidFill>
                            <a:schemeClr val="dk1"/>
                          </a:solidFill>
                          <a:effectLst/>
                          <a:latin typeface="Century Gothic" panose="020B0502020202020204" pitchFamily="34" charset="0"/>
                          <a:ea typeface="+mn-ea"/>
                          <a:cs typeface="+mn-cs"/>
                        </a:rPr>
                        <a:t> </a:t>
                      </a:r>
                      <a:r>
                        <a:rPr lang="en-ZA" sz="1200" b="1" i="0" kern="1200" dirty="0">
                          <a:solidFill>
                            <a:schemeClr val="dk1"/>
                          </a:solidFill>
                          <a:effectLst/>
                          <a:latin typeface="Century Gothic" panose="020B0502020202020204" pitchFamily="34" charset="0"/>
                          <a:ea typeface="+mn-ea"/>
                          <a:cs typeface="+mn-cs"/>
                        </a:rPr>
                        <a:t>it</a:t>
                      </a:r>
                      <a:r>
                        <a:rPr lang="en-ZA" sz="1200" b="0" i="0" kern="1200" dirty="0">
                          <a:solidFill>
                            <a:schemeClr val="dk1"/>
                          </a:solidFill>
                          <a:effectLst/>
                          <a:latin typeface="Century Gothic" panose="020B0502020202020204" pitchFamily="34" charset="0"/>
                          <a:ea typeface="+mn-ea"/>
                          <a:cs typeface="+mn-cs"/>
                        </a:rPr>
                        <a:t> </a:t>
                      </a:r>
                      <a:r>
                        <a:rPr lang="en-ZA" sz="1200" b="1" i="0" kern="1200" dirty="0">
                          <a:solidFill>
                            <a:schemeClr val="dk1"/>
                          </a:solidFill>
                          <a:effectLst/>
                          <a:latin typeface="Century Gothic" panose="020B0502020202020204" pitchFamily="34" charset="0"/>
                          <a:ea typeface="+mn-ea"/>
                          <a:cs typeface="+mn-cs"/>
                        </a:rPr>
                        <a:t>must submit a written </a:t>
                      </a:r>
                      <a:r>
                        <a:rPr lang="en-ZA" sz="1200" b="0" i="0" kern="1200" dirty="0">
                          <a:solidFill>
                            <a:schemeClr val="dk1"/>
                          </a:solidFill>
                          <a:effectLst/>
                          <a:latin typeface="Century Gothic" panose="020B0502020202020204" pitchFamily="34" charset="0"/>
                          <a:ea typeface="+mn-ea"/>
                          <a:cs typeface="+mn-cs"/>
                        </a:rPr>
                        <a:t>notice of the intervention </a:t>
                      </a:r>
                      <a:r>
                        <a:rPr lang="en-ZA" sz="1200" b="1" i="0" kern="1200" dirty="0">
                          <a:solidFill>
                            <a:schemeClr val="dk1"/>
                          </a:solidFill>
                          <a:effectLst/>
                          <a:latin typeface="Century Gothic" panose="020B0502020202020204" pitchFamily="34" charset="0"/>
                          <a:ea typeface="+mn-ea"/>
                          <a:cs typeface="+mn-cs"/>
                        </a:rPr>
                        <a:t>to-</a:t>
                      </a:r>
                    </a:p>
                    <a:p>
                      <a:pPr marL="361950" indent="0" algn="just"/>
                      <a:r>
                        <a:rPr lang="en-ZA" sz="1200" b="0" i="0" kern="1200" dirty="0">
                          <a:solidFill>
                            <a:schemeClr val="dk1"/>
                          </a:solidFill>
                          <a:effectLst/>
                          <a:latin typeface="Century Gothic" panose="020B0502020202020204" pitchFamily="34" charset="0"/>
                          <a:ea typeface="+mn-ea"/>
                          <a:cs typeface="+mn-cs"/>
                        </a:rPr>
                        <a:t>(</a:t>
                      </a:r>
                      <a:r>
                        <a:rPr lang="en-ZA" sz="1200" b="0" i="0" kern="1200" dirty="0" err="1">
                          <a:solidFill>
                            <a:schemeClr val="dk1"/>
                          </a:solidFill>
                          <a:effectLst/>
                          <a:latin typeface="Century Gothic" panose="020B0502020202020204" pitchFamily="34" charset="0"/>
                          <a:ea typeface="+mn-ea"/>
                          <a:cs typeface="+mn-cs"/>
                        </a:rPr>
                        <a:t>i</a:t>
                      </a:r>
                      <a:r>
                        <a:rPr lang="en-ZA" sz="1200" b="0" i="0" kern="1200" dirty="0">
                          <a:solidFill>
                            <a:schemeClr val="dk1"/>
                          </a:solidFill>
                          <a:effectLst/>
                          <a:latin typeface="Century Gothic" panose="020B0502020202020204" pitchFamily="34" charset="0"/>
                          <a:ea typeface="+mn-ea"/>
                          <a:cs typeface="+mn-cs"/>
                        </a:rPr>
                        <a:t>) </a:t>
                      </a:r>
                      <a:r>
                        <a:rPr lang="en-ZA" sz="1200" b="1" i="0" kern="1200" dirty="0">
                          <a:solidFill>
                            <a:schemeClr val="dk1"/>
                          </a:solidFill>
                          <a:effectLst/>
                          <a:latin typeface="Century Gothic" panose="020B0502020202020204" pitchFamily="34" charset="0"/>
                          <a:ea typeface="+mn-ea"/>
                          <a:cs typeface="+mn-cs"/>
                        </a:rPr>
                        <a:t>the Cabinet member responsible for local government affairs</a:t>
                      </a:r>
                      <a:r>
                        <a:rPr lang="en-ZA" sz="1200" b="0" i="0" kern="1200" dirty="0">
                          <a:solidFill>
                            <a:schemeClr val="dk1"/>
                          </a:solidFill>
                          <a:effectLst/>
                          <a:latin typeface="Century Gothic" panose="020B0502020202020204" pitchFamily="34" charset="0"/>
                          <a:ea typeface="+mn-ea"/>
                          <a:cs typeface="+mn-cs"/>
                        </a:rPr>
                        <a:t>; </a:t>
                      </a:r>
                      <a:r>
                        <a:rPr lang="en-ZA" sz="1200" b="1" i="0" kern="1200" dirty="0">
                          <a:solidFill>
                            <a:schemeClr val="dk1"/>
                          </a:solidFill>
                          <a:effectLst/>
                          <a:latin typeface="Century Gothic" panose="020B0502020202020204" pitchFamily="34" charset="0"/>
                          <a:ea typeface="+mn-ea"/>
                          <a:cs typeface="+mn-cs"/>
                        </a:rPr>
                        <a:t>and</a:t>
                      </a:r>
                    </a:p>
                    <a:p>
                      <a:pPr marL="361950" indent="0" algn="just"/>
                      <a:r>
                        <a:rPr lang="en-ZA" sz="1200" b="0" i="0" kern="1200" dirty="0">
                          <a:solidFill>
                            <a:schemeClr val="dk1"/>
                          </a:solidFill>
                          <a:effectLst/>
                          <a:latin typeface="Century Gothic" panose="020B0502020202020204" pitchFamily="34" charset="0"/>
                          <a:ea typeface="+mn-ea"/>
                          <a:cs typeface="+mn-cs"/>
                        </a:rPr>
                        <a:t>(ii) the </a:t>
                      </a:r>
                      <a:r>
                        <a:rPr lang="en-ZA" sz="1200" b="1" i="0" kern="1200" dirty="0">
                          <a:solidFill>
                            <a:schemeClr val="dk1"/>
                          </a:solidFill>
                          <a:effectLst/>
                          <a:latin typeface="Century Gothic" panose="020B0502020202020204" pitchFamily="34" charset="0"/>
                          <a:ea typeface="+mn-ea"/>
                          <a:cs typeface="+mn-cs"/>
                        </a:rPr>
                        <a:t>relevant</a:t>
                      </a:r>
                      <a:r>
                        <a:rPr lang="en-ZA" sz="1200" b="0" i="0" kern="1200" dirty="0">
                          <a:solidFill>
                            <a:schemeClr val="dk1"/>
                          </a:solidFill>
                          <a:effectLst/>
                          <a:latin typeface="Century Gothic" panose="020B0502020202020204" pitchFamily="34" charset="0"/>
                          <a:ea typeface="+mn-ea"/>
                          <a:cs typeface="+mn-cs"/>
                        </a:rPr>
                        <a:t> provincial legislature and the National Council of Provinces,</a:t>
                      </a:r>
                    </a:p>
                    <a:p>
                      <a:pPr marL="180975" indent="0" algn="just"/>
                      <a:r>
                        <a:rPr lang="en-ZA" sz="1200" b="0" i="0" kern="1200" dirty="0">
                          <a:solidFill>
                            <a:schemeClr val="dk1"/>
                          </a:solidFill>
                          <a:effectLst/>
                          <a:latin typeface="Century Gothic" panose="020B0502020202020204" pitchFamily="34" charset="0"/>
                          <a:ea typeface="+mn-ea"/>
                          <a:cs typeface="+mn-cs"/>
                        </a:rPr>
                        <a:t>within 14 days after the intervention began;</a:t>
                      </a:r>
                    </a:p>
                  </a:txBody>
                  <a:tcPr/>
                </a:tc>
                <a:tc>
                  <a:txBody>
                    <a:bodyPr/>
                    <a:lstStyle/>
                    <a:p>
                      <a:pPr marL="180975" indent="0" algn="just"/>
                      <a:r>
                        <a:rPr lang="en-ZA" sz="1200" b="0" i="1" u="sng" strike="noStrike" kern="1200" baseline="0" dirty="0">
                          <a:solidFill>
                            <a:schemeClr val="dk1"/>
                          </a:solidFill>
                          <a:latin typeface="Century Gothic" panose="020B0502020202020204" pitchFamily="34" charset="0"/>
                          <a:ea typeface="+mn-ea"/>
                          <a:cs typeface="+mn-cs"/>
                        </a:rPr>
                        <a:t>(c) </a:t>
                      </a:r>
                      <a:r>
                        <a:rPr lang="en-ZA" sz="1200" b="0" i="0" u="sng" strike="noStrike" kern="1200" baseline="0" dirty="0">
                          <a:solidFill>
                            <a:schemeClr val="dk1"/>
                          </a:solidFill>
                          <a:latin typeface="Century Gothic" panose="020B0502020202020204" pitchFamily="34" charset="0"/>
                          <a:ea typeface="+mn-ea"/>
                          <a:cs typeface="+mn-cs"/>
                        </a:rPr>
                        <a:t>dissolving the Municipal Council and appointing an administrator until a newly elected Municipal Council has been declared elected, if exceptional circumstances warrant such a step</a:t>
                      </a:r>
                      <a:r>
                        <a:rPr lang="en-ZA" sz="1200" b="0" i="0" u="none" strike="noStrike" kern="1200" baseline="0" dirty="0">
                          <a:solidFill>
                            <a:schemeClr val="dk1"/>
                          </a:solidFill>
                          <a:latin typeface="Century Gothic" panose="020B0502020202020204" pitchFamily="34" charset="0"/>
                          <a:ea typeface="+mn-ea"/>
                          <a:cs typeface="+mn-cs"/>
                        </a:rPr>
                        <a:t>.</a:t>
                      </a:r>
                    </a:p>
                    <a:p>
                      <a:pPr marL="180975" indent="0" algn="just"/>
                      <a:endParaRPr lang="en-ZA" sz="1200" b="0" i="0" u="none" strike="noStrike" kern="1200" baseline="0" dirty="0">
                        <a:solidFill>
                          <a:schemeClr val="dk1"/>
                        </a:solidFill>
                        <a:latin typeface="Century Gothic" panose="020B0502020202020204" pitchFamily="34" charset="0"/>
                        <a:ea typeface="+mn-ea"/>
                        <a:cs typeface="+mn-cs"/>
                      </a:endParaRPr>
                    </a:p>
                    <a:p>
                      <a:pPr algn="just"/>
                      <a:r>
                        <a:rPr lang="en-ZA" sz="1200" b="0" i="0" u="none" strike="noStrike" kern="1200" baseline="0" dirty="0">
                          <a:solidFill>
                            <a:schemeClr val="dk1"/>
                          </a:solidFill>
                          <a:latin typeface="Century Gothic" panose="020B0502020202020204" pitchFamily="34" charset="0"/>
                          <a:ea typeface="+mn-ea"/>
                          <a:cs typeface="+mn-cs"/>
                        </a:rPr>
                        <a:t>(2) If the Provincial Cabinet intervenes in a municipality under subsection (1)</a:t>
                      </a:r>
                      <a:r>
                        <a:rPr lang="en-ZA" sz="1200" b="0" i="1" u="none" strike="noStrike" kern="1200" baseline="0" dirty="0">
                          <a:solidFill>
                            <a:schemeClr val="dk1"/>
                          </a:solidFill>
                          <a:latin typeface="Century Gothic" panose="020B0502020202020204" pitchFamily="34" charset="0"/>
                          <a:ea typeface="+mn-ea"/>
                          <a:cs typeface="+mn-cs"/>
                        </a:rPr>
                        <a:t>(b)</a:t>
                      </a:r>
                      <a:r>
                        <a:rPr lang="en-ZA" sz="1200" b="0" i="0" u="none" strike="noStrike" kern="1200" baseline="0" dirty="0">
                          <a:solidFill>
                            <a:schemeClr val="dk1"/>
                          </a:solidFill>
                          <a:latin typeface="Century Gothic" panose="020B0502020202020204" pitchFamily="34" charset="0"/>
                          <a:ea typeface="+mn-ea"/>
                          <a:cs typeface="+mn-cs"/>
                        </a:rPr>
                        <a:t>—</a:t>
                      </a:r>
                    </a:p>
                    <a:p>
                      <a:pPr marL="180975" indent="0" algn="just"/>
                      <a:r>
                        <a:rPr lang="en-ZA" sz="1200" b="1" i="0" u="none" strike="noStrike" kern="1200" baseline="0" dirty="0">
                          <a:solidFill>
                            <a:schemeClr val="dk1"/>
                          </a:solidFill>
                          <a:latin typeface="Century Gothic" panose="020B0502020202020204" pitchFamily="34" charset="0"/>
                          <a:ea typeface="+mn-ea"/>
                          <a:cs typeface="+mn-cs"/>
                        </a:rPr>
                        <a:t>[</a:t>
                      </a:r>
                      <a:r>
                        <a:rPr lang="en-ZA" sz="1200" b="1" i="1" u="none" strike="noStrike" kern="1200" baseline="0" dirty="0">
                          <a:solidFill>
                            <a:schemeClr val="dk1"/>
                          </a:solidFill>
                          <a:latin typeface="Century Gothic" panose="020B0502020202020204" pitchFamily="34" charset="0"/>
                          <a:ea typeface="+mn-ea"/>
                          <a:cs typeface="+mn-cs"/>
                        </a:rPr>
                        <a:t>(a) </a:t>
                      </a:r>
                      <a:r>
                        <a:rPr lang="en-ZA" sz="1200" b="1" i="0" u="none" strike="noStrike" kern="1200" baseline="0" dirty="0">
                          <a:solidFill>
                            <a:schemeClr val="dk1"/>
                          </a:solidFill>
                          <a:latin typeface="Century Gothic" panose="020B0502020202020204" pitchFamily="34" charset="0"/>
                          <a:ea typeface="+mn-ea"/>
                          <a:cs typeface="+mn-cs"/>
                        </a:rPr>
                        <a:t>the intervention must end unless it is approved by the national Cabinet member responsible for local government affairs within 14 days of the intervention;</a:t>
                      </a:r>
                    </a:p>
                    <a:p>
                      <a:pPr marL="180975" indent="0" algn="just"/>
                      <a:r>
                        <a:rPr lang="en-ZA" sz="1200" b="1" i="1" u="none" strike="noStrike" kern="1200" baseline="0" dirty="0">
                          <a:solidFill>
                            <a:schemeClr val="dk1"/>
                          </a:solidFill>
                          <a:latin typeface="Century Gothic" panose="020B0502020202020204" pitchFamily="34" charset="0"/>
                          <a:ea typeface="+mn-ea"/>
                          <a:cs typeface="+mn-cs"/>
                        </a:rPr>
                        <a:t>(b)</a:t>
                      </a:r>
                      <a:r>
                        <a:rPr lang="en-ZA" sz="1200" b="1" i="0" u="none" strike="noStrike" kern="1200" baseline="0" dirty="0">
                          <a:solidFill>
                            <a:schemeClr val="dk1"/>
                          </a:solidFill>
                          <a:latin typeface="Century Gothic" panose="020B0502020202020204" pitchFamily="34" charset="0"/>
                          <a:ea typeface="+mn-ea"/>
                          <a:cs typeface="+mn-cs"/>
                        </a:rPr>
                        <a:t>]</a:t>
                      </a:r>
                      <a:r>
                        <a:rPr lang="en-ZA" sz="1200" b="0" i="1" u="sng" strike="noStrike" kern="1200" baseline="0" dirty="0">
                          <a:solidFill>
                            <a:schemeClr val="dk1"/>
                          </a:solidFill>
                          <a:latin typeface="Century Gothic" panose="020B0502020202020204" pitchFamily="34" charset="0"/>
                          <a:ea typeface="+mn-ea"/>
                          <a:cs typeface="+mn-cs"/>
                        </a:rPr>
                        <a:t>(a) </a:t>
                      </a:r>
                      <a:r>
                        <a:rPr lang="en-ZA" sz="1200" b="0" i="0" u="sng" strike="noStrike" kern="1200" baseline="0" dirty="0">
                          <a:solidFill>
                            <a:schemeClr val="dk1"/>
                          </a:solidFill>
                          <a:latin typeface="Century Gothic" panose="020B0502020202020204" pitchFamily="34" charset="0"/>
                          <a:ea typeface="+mn-ea"/>
                          <a:cs typeface="+mn-cs"/>
                        </a:rPr>
                        <a:t>it must submit a written</a:t>
                      </a:r>
                      <a:r>
                        <a:rPr lang="en-ZA" sz="1200" b="0" i="0" u="none" strike="noStrike" kern="1200" baseline="0" dirty="0">
                          <a:solidFill>
                            <a:schemeClr val="dk1"/>
                          </a:solidFill>
                          <a:latin typeface="Century Gothic" panose="020B0502020202020204" pitchFamily="34" charset="0"/>
                          <a:ea typeface="+mn-ea"/>
                          <a:cs typeface="+mn-cs"/>
                        </a:rPr>
                        <a:t> notice of the intervention </a:t>
                      </a:r>
                      <a:r>
                        <a:rPr lang="en-ZA" sz="1200" b="1" i="0" u="none" strike="noStrike" kern="1200" baseline="0" dirty="0">
                          <a:solidFill>
                            <a:schemeClr val="dk1"/>
                          </a:solidFill>
                          <a:latin typeface="Century Gothic" panose="020B0502020202020204" pitchFamily="34" charset="0"/>
                          <a:ea typeface="+mn-ea"/>
                          <a:cs typeface="+mn-cs"/>
                        </a:rPr>
                        <a:t>[must be tabled in] </a:t>
                      </a:r>
                      <a:r>
                        <a:rPr lang="en-ZA" sz="1200" b="0" i="0" u="sng" strike="noStrike" kern="1200" baseline="0" dirty="0">
                          <a:solidFill>
                            <a:schemeClr val="dk1"/>
                          </a:solidFill>
                          <a:latin typeface="Century Gothic" panose="020B0502020202020204" pitchFamily="34" charset="0"/>
                          <a:ea typeface="+mn-ea"/>
                          <a:cs typeface="+mn-cs"/>
                        </a:rPr>
                        <a:t>to—</a:t>
                      </a:r>
                    </a:p>
                    <a:p>
                      <a:pPr marL="361950" indent="0" algn="just"/>
                      <a:r>
                        <a:rPr lang="en-ZA" sz="1200" b="0" i="0" u="sng" strike="noStrike" kern="1200" baseline="0" dirty="0">
                          <a:solidFill>
                            <a:schemeClr val="dk1"/>
                          </a:solidFill>
                          <a:latin typeface="Century Gothic" panose="020B0502020202020204" pitchFamily="34" charset="0"/>
                          <a:ea typeface="+mn-ea"/>
                          <a:cs typeface="+mn-cs"/>
                        </a:rPr>
                        <a:t>(</a:t>
                      </a:r>
                      <a:r>
                        <a:rPr lang="en-ZA" sz="1200" b="0" i="0" u="sng" strike="noStrike" kern="1200" baseline="0" dirty="0" err="1">
                          <a:solidFill>
                            <a:schemeClr val="dk1"/>
                          </a:solidFill>
                          <a:latin typeface="Century Gothic" panose="020B0502020202020204" pitchFamily="34" charset="0"/>
                          <a:ea typeface="+mn-ea"/>
                          <a:cs typeface="+mn-cs"/>
                        </a:rPr>
                        <a:t>i</a:t>
                      </a:r>
                      <a:r>
                        <a:rPr lang="en-ZA" sz="1200" b="0" i="0" u="sng" strike="noStrike" kern="1200" baseline="0" dirty="0">
                          <a:solidFill>
                            <a:schemeClr val="dk1"/>
                          </a:solidFill>
                          <a:latin typeface="Century Gothic" panose="020B0502020202020204" pitchFamily="34" charset="0"/>
                          <a:ea typeface="+mn-ea"/>
                          <a:cs typeface="+mn-cs"/>
                        </a:rPr>
                        <a:t>) the national Cabinet member responsible for local government affairs;</a:t>
                      </a:r>
                    </a:p>
                    <a:p>
                      <a:pPr marL="361950" indent="0" algn="just"/>
                      <a:r>
                        <a:rPr lang="en-ZA" sz="1200" b="0" i="0" u="sng" strike="noStrike" kern="1200" baseline="0" dirty="0">
                          <a:solidFill>
                            <a:schemeClr val="dk1"/>
                          </a:solidFill>
                          <a:latin typeface="Century Gothic" panose="020B0502020202020204" pitchFamily="34" charset="0"/>
                          <a:ea typeface="+mn-ea"/>
                          <a:cs typeface="+mn-cs"/>
                        </a:rPr>
                        <a:t>(ii)</a:t>
                      </a:r>
                      <a:r>
                        <a:rPr lang="en-ZA" sz="1200" b="0" i="0" u="none" strike="noStrike" kern="1200" baseline="0" dirty="0">
                          <a:solidFill>
                            <a:schemeClr val="dk1"/>
                          </a:solidFill>
                          <a:latin typeface="Century Gothic" panose="020B0502020202020204" pitchFamily="34" charset="0"/>
                          <a:ea typeface="+mn-ea"/>
                          <a:cs typeface="+mn-cs"/>
                        </a:rPr>
                        <a:t> the Provincial Parliament</a:t>
                      </a:r>
                      <a:r>
                        <a:rPr lang="en-ZA" sz="1200" b="0" i="0" u="sng" strike="noStrike" kern="1200" baseline="0" dirty="0">
                          <a:solidFill>
                            <a:schemeClr val="dk1"/>
                          </a:solidFill>
                          <a:latin typeface="Century Gothic" panose="020B0502020202020204" pitchFamily="34" charset="0"/>
                          <a:ea typeface="+mn-ea"/>
                          <a:cs typeface="+mn-cs"/>
                        </a:rPr>
                        <a:t>;</a:t>
                      </a:r>
                      <a:r>
                        <a:rPr lang="en-ZA" sz="1200" b="0" i="0" u="none" strike="noStrike" kern="1200" baseline="0" dirty="0">
                          <a:solidFill>
                            <a:schemeClr val="dk1"/>
                          </a:solidFill>
                          <a:latin typeface="Century Gothic" panose="020B0502020202020204" pitchFamily="34" charset="0"/>
                          <a:ea typeface="+mn-ea"/>
                          <a:cs typeface="+mn-cs"/>
                        </a:rPr>
                        <a:t> and</a:t>
                      </a:r>
                    </a:p>
                    <a:p>
                      <a:pPr marL="361950" indent="0" algn="just"/>
                      <a:r>
                        <a:rPr lang="en-ZA" sz="1200" b="0" i="0" u="sng" strike="noStrike" kern="1200" baseline="0" dirty="0">
                          <a:solidFill>
                            <a:schemeClr val="dk1"/>
                          </a:solidFill>
                          <a:latin typeface="Century Gothic" panose="020B0502020202020204" pitchFamily="34" charset="0"/>
                          <a:ea typeface="+mn-ea"/>
                          <a:cs typeface="+mn-cs"/>
                        </a:rPr>
                        <a:t>(iii)</a:t>
                      </a:r>
                      <a:r>
                        <a:rPr lang="en-ZA" sz="1200" b="0" i="0" u="none" strike="noStrike" kern="1200" baseline="0" dirty="0">
                          <a:solidFill>
                            <a:schemeClr val="dk1"/>
                          </a:solidFill>
                          <a:latin typeface="Century Gothic" panose="020B0502020202020204" pitchFamily="34" charset="0"/>
                          <a:ea typeface="+mn-ea"/>
                          <a:cs typeface="+mn-cs"/>
                        </a:rPr>
                        <a:t> </a:t>
                      </a:r>
                      <a:r>
                        <a:rPr lang="en-ZA" sz="1200" b="1" i="0" u="none" strike="noStrike" kern="1200" baseline="0" dirty="0">
                          <a:solidFill>
                            <a:schemeClr val="dk1"/>
                          </a:solidFill>
                          <a:latin typeface="Century Gothic" panose="020B0502020202020204" pitchFamily="34" charset="0"/>
                          <a:ea typeface="+mn-ea"/>
                          <a:cs typeface="+mn-cs"/>
                        </a:rPr>
                        <a:t>[in] </a:t>
                      </a:r>
                      <a:r>
                        <a:rPr lang="en-ZA" sz="1200" b="0" i="0" u="none" strike="noStrike" kern="1200" baseline="0" dirty="0">
                          <a:solidFill>
                            <a:schemeClr val="dk1"/>
                          </a:solidFill>
                          <a:latin typeface="Century Gothic" panose="020B0502020202020204" pitchFamily="34" charset="0"/>
                          <a:ea typeface="+mn-ea"/>
                          <a:cs typeface="+mn-cs"/>
                        </a:rPr>
                        <a:t>the National Council of Provinces</a:t>
                      </a:r>
                      <a:r>
                        <a:rPr lang="en-ZA" sz="1200" b="0" i="0" u="sng" strike="noStrike" kern="1200" baseline="0" dirty="0">
                          <a:solidFill>
                            <a:schemeClr val="dk1"/>
                          </a:solidFill>
                          <a:latin typeface="Century Gothic" panose="020B0502020202020204" pitchFamily="34" charset="0"/>
                          <a:ea typeface="+mn-ea"/>
                          <a:cs typeface="+mn-cs"/>
                        </a:rPr>
                        <a:t>,</a:t>
                      </a:r>
                    </a:p>
                    <a:p>
                      <a:pPr marL="180975" indent="0" algn="just"/>
                      <a:r>
                        <a:rPr lang="en-ZA" sz="1200" b="0" i="0" u="none" strike="noStrike" kern="1200" baseline="0" dirty="0">
                          <a:solidFill>
                            <a:schemeClr val="dk1"/>
                          </a:solidFill>
                          <a:latin typeface="Century Gothic" panose="020B0502020202020204" pitchFamily="34" charset="0"/>
                          <a:ea typeface="+mn-ea"/>
                          <a:cs typeface="+mn-cs"/>
                        </a:rPr>
                        <a:t>within 14 days </a:t>
                      </a:r>
                      <a:r>
                        <a:rPr lang="en-ZA" sz="1200" b="1" i="0" u="none" strike="noStrike" kern="1200" baseline="0" dirty="0">
                          <a:solidFill>
                            <a:schemeClr val="dk1"/>
                          </a:solidFill>
                          <a:latin typeface="Century Gothic" panose="020B0502020202020204" pitchFamily="34" charset="0"/>
                          <a:ea typeface="+mn-ea"/>
                          <a:cs typeface="+mn-cs"/>
                        </a:rPr>
                        <a:t>[of their respective first sittings] </a:t>
                      </a:r>
                      <a:r>
                        <a:rPr lang="en-ZA" sz="1200" b="0" i="0" u="none" strike="noStrike" kern="1200" baseline="0" dirty="0">
                          <a:solidFill>
                            <a:schemeClr val="dk1"/>
                          </a:solidFill>
                          <a:latin typeface="Century Gothic" panose="020B0502020202020204" pitchFamily="34" charset="0"/>
                          <a:ea typeface="+mn-ea"/>
                          <a:cs typeface="+mn-cs"/>
                        </a:rPr>
                        <a:t>after the intervention began; and</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247331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heme/theme1.xml><?xml version="1.0" encoding="utf-8"?>
<a:theme xmlns:a="http://schemas.openxmlformats.org/drawingml/2006/main" name="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3819</Words>
  <Application>Microsoft Office PowerPoint</Application>
  <PresentationFormat>Widescreen</PresentationFormat>
  <Paragraphs>270</Paragraphs>
  <Slides>19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Century Gothic</vt:lpstr>
      <vt:lpstr>Courier New</vt:lpstr>
      <vt:lpstr>WCG-PPT Master-121022-amc</vt:lpstr>
      <vt:lpstr>think-cell Slide</vt:lpstr>
      <vt:lpstr>PowerPoint Presentation</vt:lpstr>
      <vt:lpstr>BACKGROUND</vt:lpstr>
      <vt:lpstr>PURPOSE OF BILL</vt:lpstr>
      <vt:lpstr>AMENDMENTS TO ALIGN WITH NATIONAL  CONSTITUTION </vt:lpstr>
      <vt:lpstr>AMENDMENTS TO ALIGN WITH NATIONAL  CONSTITUTION </vt:lpstr>
      <vt:lpstr>AMENDMENTS TO ALIGN WITH NATIONAL  CONSTITUTION </vt:lpstr>
      <vt:lpstr>AMENDMENTS TO ALIGN WITH NATIONAL  CONSTITUTION</vt:lpstr>
      <vt:lpstr>AMENDMENTS TO ALIGN WITH NATIONAL  CONSTITUTION</vt:lpstr>
      <vt:lpstr>AMENDMENTS TO ALIGN WITH NATIONAL  CONSTITUTION</vt:lpstr>
      <vt:lpstr>AMENDMENTS TO ALIGN WITH NATIONAL  CONSTITUTION</vt:lpstr>
      <vt:lpstr>AMENDMENTS TO ALIGN WITH NATIONAL  CONSTITUTION</vt:lpstr>
      <vt:lpstr>AMENDMENTS TO ALIGN WITH NATIONAL  CONSTITUTION</vt:lpstr>
      <vt:lpstr>AMENDMENTS TO ALIGN WITH NATIONAL  CONSTITUTION</vt:lpstr>
      <vt:lpstr>AMENDMENTS TO ALIGN WITH NATIONAL  CONSTITUTION</vt:lpstr>
      <vt:lpstr>AMENDMENTS TO ALIGN WITH NATIONAL  CONSTITUTION</vt:lpstr>
      <vt:lpstr>AMENDMENTS TO ALIGN WITH NATIONAL  CONSTITUTION</vt:lpstr>
      <vt:lpstr>AMENDMENTS RE EXPRESSIONS</vt:lpstr>
      <vt:lpstr>AMENDMENTS RE COMMISSIONER FOR  ENVIRONMENT</vt:lpstr>
      <vt:lpstr>PowerPoint Presentation</vt:lpstr>
    </vt:vector>
  </TitlesOfParts>
  <Company>PGWC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Eliott</dc:creator>
  <cp:lastModifiedBy>Nheo Fumba</cp:lastModifiedBy>
  <cp:revision>1491</cp:revision>
  <cp:lastPrinted>2019-01-28T07:09:01Z</cp:lastPrinted>
  <dcterms:created xsi:type="dcterms:W3CDTF">2017-01-19T08:56:34Z</dcterms:created>
  <dcterms:modified xsi:type="dcterms:W3CDTF">2023-05-26T06:58:05Z</dcterms:modified>
</cp:coreProperties>
</file>