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402" r:id="rId2"/>
    <p:sldId id="516" r:id="rId3"/>
    <p:sldId id="536" r:id="rId4"/>
    <p:sldId id="529" r:id="rId5"/>
    <p:sldId id="530" r:id="rId6"/>
    <p:sldId id="531" r:id="rId7"/>
    <p:sldId id="533" r:id="rId8"/>
    <p:sldId id="534" r:id="rId9"/>
    <p:sldId id="535" r:id="rId10"/>
    <p:sldId id="520" r:id="rId11"/>
    <p:sldId id="502" r:id="rId12"/>
    <p:sldId id="522" r:id="rId13"/>
    <p:sldId id="498" r:id="rId14"/>
    <p:sldId id="524" r:id="rId15"/>
    <p:sldId id="512" r:id="rId16"/>
    <p:sldId id="526" r:id="rId17"/>
    <p:sldId id="505" r:id="rId18"/>
    <p:sldId id="528" r:id="rId19"/>
    <p:sldId id="467" r:id="rId20"/>
  </p:sldIdLst>
  <p:sldSz cx="9144000" cy="6858000" type="screen4x3"/>
  <p:notesSz cx="6797675" cy="9872663"/>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itisho Rammutla" initials="SR" lastIdx="12" clrIdx="0">
    <p:extLst>
      <p:ext uri="{19B8F6BF-5375-455C-9EA6-DF929625EA0E}">
        <p15:presenceInfo xmlns:p15="http://schemas.microsoft.com/office/powerpoint/2012/main" userId="S-1-5-21-1956261519-646415153-1336058082-82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2B"/>
    <a:srgbClr val="E97816"/>
    <a:srgbClr val="CFB8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3" autoAdjust="0"/>
    <p:restoredTop sz="94656"/>
  </p:normalViewPr>
  <p:slideViewPr>
    <p:cSldViewPr snapToObjects="1">
      <p:cViewPr varScale="1">
        <p:scale>
          <a:sx n="68" d="100"/>
          <a:sy n="68" d="100"/>
        </p:scale>
        <p:origin x="109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70" d="100"/>
          <a:sy n="170" d="100"/>
        </p:scale>
        <p:origin x="537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24D89E-A4DC-C04C-812F-F670913B6120}"/>
              </a:ext>
            </a:extLst>
          </p:cNvPr>
          <p:cNvSpPr>
            <a:spLocks noGrp="1"/>
          </p:cNvSpPr>
          <p:nvPr>
            <p:ph type="hdr" sz="quarter"/>
          </p:nvPr>
        </p:nvSpPr>
        <p:spPr>
          <a:xfrm>
            <a:off x="1" y="0"/>
            <a:ext cx="2945659" cy="493633"/>
          </a:xfrm>
          <a:prstGeom prst="rect">
            <a:avLst/>
          </a:prstGeom>
        </p:spPr>
        <p:txBody>
          <a:bodyPr vert="horz" lIns="91440" tIns="45720" rIns="91440" bIns="45720" rtlCol="0"/>
          <a:lstStyle>
            <a:lvl1pPr algn="l" eaLnBrk="1" hangingPunct="1">
              <a:defRPr sz="1200" dirty="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8208C2D-9445-BE48-BCBD-07EDE55CC2F0}"/>
              </a:ext>
            </a:extLst>
          </p:cNvPr>
          <p:cNvSpPr>
            <a:spLocks noGrp="1"/>
          </p:cNvSpPr>
          <p:nvPr>
            <p:ph type="dt" sz="quarter" idx="1"/>
          </p:nvPr>
        </p:nvSpPr>
        <p:spPr>
          <a:xfrm>
            <a:off x="3850444" y="0"/>
            <a:ext cx="2945659" cy="49363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3AA52B7F-A532-7442-B205-C0BBF8A92186}" type="datetime1">
              <a:rPr lang="en-US" altLang="en-US"/>
              <a:pPr>
                <a:defRPr/>
              </a:pPr>
              <a:t>5/24/2023</a:t>
            </a:fld>
            <a:endParaRPr lang="en-US" altLang="en-US" dirty="0"/>
          </a:p>
        </p:txBody>
      </p:sp>
      <p:sp>
        <p:nvSpPr>
          <p:cNvPr id="4" name="Footer Placeholder 3">
            <a:extLst>
              <a:ext uri="{FF2B5EF4-FFF2-40B4-BE49-F238E27FC236}">
                <a16:creationId xmlns:a16="http://schemas.microsoft.com/office/drawing/2014/main" id="{D947FEED-F01B-9E46-9798-433AF4C7D400}"/>
              </a:ext>
            </a:extLst>
          </p:cNvPr>
          <p:cNvSpPr>
            <a:spLocks noGrp="1"/>
          </p:cNvSpPr>
          <p:nvPr>
            <p:ph type="ftr" sz="quarter" idx="2"/>
          </p:nvPr>
        </p:nvSpPr>
        <p:spPr>
          <a:xfrm>
            <a:off x="1" y="9377316"/>
            <a:ext cx="2945659" cy="493633"/>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F57ECE93-E41F-E543-9812-2C8983C073DC}"/>
              </a:ext>
            </a:extLst>
          </p:cNvPr>
          <p:cNvSpPr>
            <a:spLocks noGrp="1"/>
          </p:cNvSpPr>
          <p:nvPr>
            <p:ph type="sldNum" sz="quarter" idx="3"/>
          </p:nvPr>
        </p:nvSpPr>
        <p:spPr>
          <a:xfrm>
            <a:off x="3850444" y="9377316"/>
            <a:ext cx="2945659" cy="49363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BF872AB-C0EF-B448-AE73-5493797FE43E}" type="slidenum">
              <a:rPr lang="en-US" altLang="en-US"/>
              <a:pPr>
                <a:defRPr/>
              </a:pPr>
              <a:t>‹#›</a:t>
            </a:fld>
            <a:endParaRPr lang="en-US" altLang="en-US" dirty="0"/>
          </a:p>
        </p:txBody>
      </p:sp>
    </p:spTree>
    <p:extLst>
      <p:ext uri="{BB962C8B-B14F-4D97-AF65-F5344CB8AC3E}">
        <p14:creationId xmlns:p14="http://schemas.microsoft.com/office/powerpoint/2010/main" val="29705262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1195A9-33CF-AE4A-B05E-C1B553C8378E}"/>
              </a:ext>
            </a:extLst>
          </p:cNvPr>
          <p:cNvSpPr>
            <a:spLocks noGrp="1"/>
          </p:cNvSpPr>
          <p:nvPr>
            <p:ph type="hdr" sz="quarter"/>
          </p:nvPr>
        </p:nvSpPr>
        <p:spPr>
          <a:xfrm>
            <a:off x="1" y="0"/>
            <a:ext cx="2945659" cy="493633"/>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2026A272-4D08-5449-A267-699579EB64F3}"/>
              </a:ext>
            </a:extLst>
          </p:cNvPr>
          <p:cNvSpPr>
            <a:spLocks noGrp="1"/>
          </p:cNvSpPr>
          <p:nvPr>
            <p:ph type="dt" idx="1"/>
          </p:nvPr>
        </p:nvSpPr>
        <p:spPr>
          <a:xfrm>
            <a:off x="3850444" y="0"/>
            <a:ext cx="2945659" cy="49363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95BB3A6F-B45B-DE43-A999-893A47C8EDBE}" type="datetime1">
              <a:rPr lang="en-US" altLang="en-US"/>
              <a:pPr>
                <a:defRPr/>
              </a:pPr>
              <a:t>5/24/2023</a:t>
            </a:fld>
            <a:endParaRPr lang="en-US" altLang="en-US" dirty="0"/>
          </a:p>
        </p:txBody>
      </p:sp>
      <p:sp>
        <p:nvSpPr>
          <p:cNvPr id="4" name="Slide Image Placeholder 3">
            <a:extLst>
              <a:ext uri="{FF2B5EF4-FFF2-40B4-BE49-F238E27FC236}">
                <a16:creationId xmlns:a16="http://schemas.microsoft.com/office/drawing/2014/main" id="{4F790AD8-5741-F845-8726-B9BA88C4DA5C}"/>
              </a:ext>
            </a:extLst>
          </p:cNvPr>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317544CE-6322-B342-8660-89EB934442AE}"/>
              </a:ext>
            </a:extLst>
          </p:cNvPr>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a:extLst>
              <a:ext uri="{FF2B5EF4-FFF2-40B4-BE49-F238E27FC236}">
                <a16:creationId xmlns:a16="http://schemas.microsoft.com/office/drawing/2014/main" id="{2193F975-8D44-DB4D-8A6F-AF41F070CD96}"/>
              </a:ext>
            </a:extLst>
          </p:cNvPr>
          <p:cNvSpPr>
            <a:spLocks noGrp="1"/>
          </p:cNvSpPr>
          <p:nvPr>
            <p:ph type="ftr" sz="quarter" idx="4"/>
          </p:nvPr>
        </p:nvSpPr>
        <p:spPr>
          <a:xfrm>
            <a:off x="1" y="9377316"/>
            <a:ext cx="2945659" cy="493633"/>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38E663D-E361-6D48-ABAB-BCB06E3B0106}"/>
              </a:ext>
            </a:extLst>
          </p:cNvPr>
          <p:cNvSpPr>
            <a:spLocks noGrp="1"/>
          </p:cNvSpPr>
          <p:nvPr>
            <p:ph type="sldNum" sz="quarter" idx="5"/>
          </p:nvPr>
        </p:nvSpPr>
        <p:spPr>
          <a:xfrm>
            <a:off x="3850444" y="9377316"/>
            <a:ext cx="2945659" cy="49363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0541374-ADD4-E04C-A573-F0809AD93710}" type="slidenum">
              <a:rPr lang="en-US" altLang="en-US"/>
              <a:pPr>
                <a:defRPr/>
              </a:pPr>
              <a:t>‹#›</a:t>
            </a:fld>
            <a:endParaRPr lang="en-US" altLang="en-US" dirty="0"/>
          </a:p>
        </p:txBody>
      </p:sp>
    </p:spTree>
    <p:extLst>
      <p:ext uri="{BB962C8B-B14F-4D97-AF65-F5344CB8AC3E}">
        <p14:creationId xmlns:p14="http://schemas.microsoft.com/office/powerpoint/2010/main" val="21969977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6C452F-0466-BF45-AABD-8C6B986E142C}"/>
              </a:ext>
            </a:extLst>
          </p:cNvPr>
          <p:cNvPicPr>
            <a:picLocks noChangeAspect="1"/>
          </p:cNvPicPr>
          <p:nvPr userDrawn="1"/>
        </p:nvPicPr>
        <p:blipFill>
          <a:blip r:embed="rId2" cstate="email">
            <a:alphaModFix amt="61000"/>
            <a:extLst>
              <a:ext uri="{28A0092B-C50C-407E-A947-70E740481C1C}">
                <a14:useLocalDpi xmlns:a14="http://schemas.microsoft.com/office/drawing/2010/main"/>
              </a:ext>
            </a:extLst>
          </a:blip>
          <a:stretch>
            <a:fillRect/>
          </a:stretch>
        </p:blipFill>
        <p:spPr>
          <a:xfrm rot="20675068">
            <a:off x="5261429" y="810495"/>
            <a:ext cx="6743046" cy="4764979"/>
          </a:xfrm>
          <a:prstGeom prst="rect">
            <a:avLst/>
          </a:prstGeom>
        </p:spPr>
      </p:pic>
      <p:sp>
        <p:nvSpPr>
          <p:cNvPr id="6" name="Rounded Rectangle 5">
            <a:extLst>
              <a:ext uri="{FF2B5EF4-FFF2-40B4-BE49-F238E27FC236}">
                <a16:creationId xmlns:a16="http://schemas.microsoft.com/office/drawing/2014/main" id="{CDEF047D-868F-EA45-BE9D-224645CEB79A}"/>
              </a:ext>
            </a:extLst>
          </p:cNvPr>
          <p:cNvSpPr/>
          <p:nvPr userDrawn="1"/>
        </p:nvSpPr>
        <p:spPr>
          <a:xfrm rot="1837372">
            <a:off x="5243981" y="2493553"/>
            <a:ext cx="2104187" cy="2533650"/>
          </a:xfrm>
          <a:prstGeom prst="roundRect">
            <a:avLst>
              <a:gd name="adj" fmla="val 0"/>
            </a:avLst>
          </a:prstGeom>
          <a:solidFill>
            <a:srgbClr val="CFB86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 name="Rounded Rectangle 7">
            <a:extLst>
              <a:ext uri="{FF2B5EF4-FFF2-40B4-BE49-F238E27FC236}">
                <a16:creationId xmlns:a16="http://schemas.microsoft.com/office/drawing/2014/main" id="{B3E9546B-5E50-CB44-916D-A579A103C1DE}"/>
              </a:ext>
            </a:extLst>
          </p:cNvPr>
          <p:cNvSpPr/>
          <p:nvPr userDrawn="1"/>
        </p:nvSpPr>
        <p:spPr>
          <a:xfrm rot="1800000">
            <a:off x="5299879" y="-1448358"/>
            <a:ext cx="2963842" cy="6302860"/>
          </a:xfrm>
          <a:prstGeom prst="roundRect">
            <a:avLst>
              <a:gd name="adj" fmla="val 0"/>
            </a:avLst>
          </a:prstGeom>
          <a:blipFill dpi="0" rotWithShape="0">
            <a:blip r:embed="rId3" cstate="email">
              <a:extLst>
                <a:ext uri="{28A0092B-C50C-407E-A947-70E740481C1C}">
                  <a14:useLocalDpi xmlns:a14="http://schemas.microsoft.com/office/drawing/2010/main"/>
                </a:ext>
              </a:extLst>
            </a:blip>
            <a:srcRect/>
            <a:stretch>
              <a:fillRect t="3000"/>
            </a:stretch>
          </a:bli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ounded Rectangle 8">
            <a:extLst>
              <a:ext uri="{FF2B5EF4-FFF2-40B4-BE49-F238E27FC236}">
                <a16:creationId xmlns:a16="http://schemas.microsoft.com/office/drawing/2014/main" id="{95BD2D4D-B90E-6742-A304-468A56FEDCD7}"/>
              </a:ext>
            </a:extLst>
          </p:cNvPr>
          <p:cNvSpPr/>
          <p:nvPr userDrawn="1"/>
        </p:nvSpPr>
        <p:spPr>
          <a:xfrm rot="1800000">
            <a:off x="6323148" y="2611535"/>
            <a:ext cx="2435921" cy="2475693"/>
          </a:xfrm>
          <a:prstGeom prst="roundRect">
            <a:avLst>
              <a:gd name="adj" fmla="val 0"/>
            </a:avLst>
          </a:prstGeom>
          <a:blipFill dpi="0" rotWithShape="0">
            <a:blip r:embed="rId4" cstate="email">
              <a:extLst>
                <a:ext uri="{28A0092B-C50C-407E-A947-70E740481C1C}">
                  <a14:useLocalDpi xmlns:a14="http://schemas.microsoft.com/office/drawing/2010/main"/>
                </a:ext>
              </a:extLst>
            </a:blip>
            <a:srcRect/>
            <a:stretch>
              <a:fillRect t="3000"/>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TextBox 14">
            <a:extLst>
              <a:ext uri="{FF2B5EF4-FFF2-40B4-BE49-F238E27FC236}">
                <a16:creationId xmlns:a16="http://schemas.microsoft.com/office/drawing/2014/main" id="{AB2DA2FC-D21F-C548-8311-AA730F84B90C}"/>
              </a:ext>
            </a:extLst>
          </p:cNvPr>
          <p:cNvSpPr txBox="1">
            <a:spLocks noChangeArrowheads="1"/>
          </p:cNvSpPr>
          <p:nvPr userDrawn="1"/>
        </p:nvSpPr>
        <p:spPr bwMode="auto">
          <a:xfrm>
            <a:off x="982663" y="6292850"/>
            <a:ext cx="1857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3" name="Subtitle 2"/>
          <p:cNvSpPr>
            <a:spLocks noGrp="1"/>
          </p:cNvSpPr>
          <p:nvPr>
            <p:ph type="subTitle" idx="1"/>
          </p:nvPr>
        </p:nvSpPr>
        <p:spPr>
          <a:xfrm>
            <a:off x="618145" y="2286000"/>
            <a:ext cx="2734656" cy="685800"/>
          </a:xfrm>
        </p:spPr>
        <p:txBody>
          <a:bodyPr/>
          <a:lstStyle>
            <a:lvl1pPr marL="0" indent="0" algn="l">
              <a:buNone/>
              <a:defRPr sz="1800" baseline="0">
                <a:solidFill>
                  <a:srgbClr val="E9781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9599" y="1220804"/>
            <a:ext cx="3886201" cy="1065196"/>
          </a:xfrm>
        </p:spPr>
        <p:txBody>
          <a:bodyPr/>
          <a:lstStyle>
            <a:lvl1pPr algn="l">
              <a:defRPr sz="2600" b="1" i="0" cap="all" baseline="0">
                <a:solidFill>
                  <a:srgbClr val="00592B"/>
                </a:solidFill>
              </a:defRPr>
            </a:lvl1pPr>
          </a:lstStyle>
          <a:p>
            <a:r>
              <a:rPr lang="en-US"/>
              <a:t>Click to edit Master title style</a:t>
            </a:r>
            <a:endParaRPr lang="en-US" dirty="0"/>
          </a:p>
        </p:txBody>
      </p:sp>
    </p:spTree>
    <p:extLst>
      <p:ext uri="{BB962C8B-B14F-4D97-AF65-F5344CB8AC3E}">
        <p14:creationId xmlns:p14="http://schemas.microsoft.com/office/powerpoint/2010/main" val="40012478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id="{062BB24B-4822-9948-A8EB-B591B9157672}"/>
              </a:ext>
            </a:extLst>
          </p:cNvPr>
          <p:cNvSpPr>
            <a:spLocks noGrp="1"/>
          </p:cNvSpPr>
          <p:nvPr>
            <p:ph type="sldNum" sz="quarter" idx="10"/>
          </p:nvPr>
        </p:nvSpPr>
        <p:spPr/>
        <p:txBody>
          <a:bodyPr/>
          <a:lstStyle>
            <a:lvl1pPr>
              <a:defRPr/>
            </a:lvl1pPr>
          </a:lstStyle>
          <a:p>
            <a:pPr>
              <a:defRPr/>
            </a:pPr>
            <a:fld id="{C177964D-3CDF-2F46-9E7D-3AB8485A2693}"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id="{46F0ED8C-2D2F-F747-93CD-7AB6BF7E3119}"/>
              </a:ext>
            </a:extLst>
          </p:cNvPr>
          <p:cNvSpPr>
            <a:spLocks noGrp="1"/>
          </p:cNvSpPr>
          <p:nvPr>
            <p:ph type="ftr" sz="quarter" idx="11"/>
          </p:nvPr>
        </p:nvSpPr>
        <p:spPr/>
        <p:txBody>
          <a:bodyPr/>
          <a:lstStyle>
            <a:lvl1pPr>
              <a:defRPr/>
            </a:lvl1pPr>
          </a:lstStyle>
          <a:p>
            <a:pPr>
              <a:defRPr/>
            </a:pPr>
            <a:endParaRPr lang="en-US" dirty="0"/>
          </a:p>
        </p:txBody>
      </p:sp>
      <p:sp>
        <p:nvSpPr>
          <p:cNvPr id="6" name="Date Placeholder 3">
            <a:extLst>
              <a:ext uri="{FF2B5EF4-FFF2-40B4-BE49-F238E27FC236}">
                <a16:creationId xmlns:a16="http://schemas.microsoft.com/office/drawing/2014/main" id="{2EA454DC-B33A-A142-A3CC-F3A6EEF97128}"/>
              </a:ext>
            </a:extLst>
          </p:cNvPr>
          <p:cNvSpPr>
            <a:spLocks noGrp="1"/>
          </p:cNvSpPr>
          <p:nvPr>
            <p:ph type="dt" sz="half" idx="12"/>
          </p:nvPr>
        </p:nvSpPr>
        <p:spPr/>
        <p:txBody>
          <a:bodyPr/>
          <a:lstStyle>
            <a:lvl1pPr>
              <a:defRPr/>
            </a:lvl1pPr>
          </a:lstStyle>
          <a:p>
            <a:pPr>
              <a:defRPr/>
            </a:pPr>
            <a:fld id="{04BCFF81-8853-7543-8BA2-A647B471C165}" type="datetime1">
              <a:rPr lang="en-US" altLang="en-US"/>
              <a:pPr>
                <a:defRPr/>
              </a:pPr>
              <a:t>5/24/2023</a:t>
            </a:fld>
            <a:endParaRPr lang="en-US" altLang="en-US" dirty="0"/>
          </a:p>
        </p:txBody>
      </p:sp>
    </p:spTree>
    <p:extLst>
      <p:ext uri="{BB962C8B-B14F-4D97-AF65-F5344CB8AC3E}">
        <p14:creationId xmlns:p14="http://schemas.microsoft.com/office/powerpoint/2010/main" val="112655187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867400"/>
          </a:xfrm>
        </p:spPr>
        <p:txBody>
          <a:bodyPr/>
          <a:lstStyle>
            <a:lvl1pPr marL="0" indent="0">
              <a:buNone/>
              <a:defRPr sz="3200"/>
            </a:lvl1pPr>
          </a:lstStyle>
          <a:p>
            <a:pPr lvl="0"/>
            <a:r>
              <a:rPr lang="en-US" noProof="0" dirty="0"/>
              <a:t>Click icon to add picture</a:t>
            </a:r>
          </a:p>
        </p:txBody>
      </p:sp>
      <p:sp>
        <p:nvSpPr>
          <p:cNvPr id="7" name="Title 6"/>
          <p:cNvSpPr>
            <a:spLocks noGrp="1"/>
          </p:cNvSpPr>
          <p:nvPr>
            <p:ph type="title"/>
          </p:nvPr>
        </p:nvSpPr>
        <p:spPr>
          <a:xfrm>
            <a:off x="733872" y="3429000"/>
            <a:ext cx="3990528" cy="1219200"/>
          </a:xfrm>
          <a:solidFill>
            <a:srgbClr val="216331"/>
          </a:solidFill>
        </p:spPr>
        <p:txBody>
          <a:bodyPr/>
          <a:lstStyle>
            <a:lvl1pPr algn="l">
              <a:defRPr sz="2800" cap="all"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Slide Number Placeholder 1">
            <a:extLst>
              <a:ext uri="{FF2B5EF4-FFF2-40B4-BE49-F238E27FC236}">
                <a16:creationId xmlns:a16="http://schemas.microsoft.com/office/drawing/2014/main" id="{E91659F4-7912-4840-A3EE-B14947DCAFB5}"/>
              </a:ext>
            </a:extLst>
          </p:cNvPr>
          <p:cNvSpPr>
            <a:spLocks noGrp="1"/>
          </p:cNvSpPr>
          <p:nvPr>
            <p:ph type="sldNum" sz="quarter" idx="11"/>
          </p:nvPr>
        </p:nvSpPr>
        <p:spPr/>
        <p:txBody>
          <a:bodyPr/>
          <a:lstStyle>
            <a:lvl1pPr>
              <a:defRPr/>
            </a:lvl1pPr>
          </a:lstStyle>
          <a:p>
            <a:pPr>
              <a:defRPr/>
            </a:pPr>
            <a:fld id="{DF883F16-8CCA-DB47-92B4-117A2CE70723}" type="slidenum">
              <a:rPr lang="en-US" altLang="en-US"/>
              <a:pPr>
                <a:defRPr/>
              </a:pPr>
              <a:t>‹#›</a:t>
            </a:fld>
            <a:endParaRPr lang="en-US" altLang="en-US" dirty="0"/>
          </a:p>
        </p:txBody>
      </p:sp>
      <p:sp>
        <p:nvSpPr>
          <p:cNvPr id="8" name="Footer Placeholder 2">
            <a:extLst>
              <a:ext uri="{FF2B5EF4-FFF2-40B4-BE49-F238E27FC236}">
                <a16:creationId xmlns:a16="http://schemas.microsoft.com/office/drawing/2014/main" id="{65949009-5964-0348-BF2F-303C0FFE9B07}"/>
              </a:ext>
            </a:extLst>
          </p:cNvPr>
          <p:cNvSpPr>
            <a:spLocks noGrp="1"/>
          </p:cNvSpPr>
          <p:nvPr>
            <p:ph type="ftr" sz="quarter" idx="12"/>
          </p:nvPr>
        </p:nvSpPr>
        <p:spPr/>
        <p:txBody>
          <a:bodyPr/>
          <a:lstStyle>
            <a:lvl1pPr>
              <a:defRPr/>
            </a:lvl1pPr>
          </a:lstStyle>
          <a:p>
            <a:pPr>
              <a:defRPr/>
            </a:pPr>
            <a:endParaRPr lang="en-US" dirty="0"/>
          </a:p>
        </p:txBody>
      </p:sp>
      <p:sp>
        <p:nvSpPr>
          <p:cNvPr id="9" name="Date Placeholder 3">
            <a:extLst>
              <a:ext uri="{FF2B5EF4-FFF2-40B4-BE49-F238E27FC236}">
                <a16:creationId xmlns:a16="http://schemas.microsoft.com/office/drawing/2014/main" id="{25E528CC-4D1B-B440-9E4C-2F96A0E77920}"/>
              </a:ext>
            </a:extLst>
          </p:cNvPr>
          <p:cNvSpPr>
            <a:spLocks noGrp="1"/>
          </p:cNvSpPr>
          <p:nvPr>
            <p:ph type="dt" sz="half" idx="13"/>
          </p:nvPr>
        </p:nvSpPr>
        <p:spPr/>
        <p:txBody>
          <a:bodyPr/>
          <a:lstStyle>
            <a:lvl1pPr>
              <a:defRPr/>
            </a:lvl1pPr>
          </a:lstStyle>
          <a:p>
            <a:pPr>
              <a:defRPr/>
            </a:pPr>
            <a:fld id="{A40F7C84-7243-4D43-9211-CFAAA30278C9}" type="datetime1">
              <a:rPr lang="en-US" altLang="en-US"/>
              <a:pPr>
                <a:defRPr/>
              </a:pPr>
              <a:t>5/24/2023</a:t>
            </a:fld>
            <a:endParaRPr lang="en-US" altLang="en-US" dirty="0"/>
          </a:p>
        </p:txBody>
      </p:sp>
    </p:spTree>
    <p:extLst>
      <p:ext uri="{BB962C8B-B14F-4D97-AF65-F5344CB8AC3E}">
        <p14:creationId xmlns:p14="http://schemas.microsoft.com/office/powerpoint/2010/main" val="16709812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52D6A-33DC-7F48-8A51-B1CB07F518B1}"/>
              </a:ext>
            </a:extLst>
          </p:cNvPr>
          <p:cNvSpPr>
            <a:spLocks noGrp="1"/>
          </p:cNvSpPr>
          <p:nvPr>
            <p:ph type="sldNum" sz="quarter" idx="10"/>
          </p:nvPr>
        </p:nvSpPr>
        <p:spPr/>
        <p:txBody>
          <a:bodyPr/>
          <a:lstStyle>
            <a:lvl1pPr>
              <a:defRPr/>
            </a:lvl1pPr>
          </a:lstStyle>
          <a:p>
            <a:pPr>
              <a:defRPr/>
            </a:pPr>
            <a:fld id="{843CDFA0-23A4-5E44-A822-2723168A6284}"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id="{F4770352-DE10-EE4F-893E-262BB3A6458D}"/>
              </a:ext>
            </a:extLst>
          </p:cNvPr>
          <p:cNvSpPr>
            <a:spLocks noGrp="1"/>
          </p:cNvSpPr>
          <p:nvPr>
            <p:ph type="ftr" sz="quarter" idx="11"/>
          </p:nvPr>
        </p:nvSpPr>
        <p:spPr/>
        <p:txBody>
          <a:bodyPr/>
          <a:lstStyle>
            <a:lvl1pPr>
              <a:defRPr/>
            </a:lvl1pPr>
          </a:lstStyle>
          <a:p>
            <a:pPr>
              <a:defRPr/>
            </a:pPr>
            <a:endParaRPr lang="en-US" dirty="0"/>
          </a:p>
        </p:txBody>
      </p:sp>
      <p:sp>
        <p:nvSpPr>
          <p:cNvPr id="4" name="Date Placeholder 3">
            <a:extLst>
              <a:ext uri="{FF2B5EF4-FFF2-40B4-BE49-F238E27FC236}">
                <a16:creationId xmlns:a16="http://schemas.microsoft.com/office/drawing/2014/main" id="{78AD66A9-19A2-5548-9EBB-05D5A4EFEBF8}"/>
              </a:ext>
            </a:extLst>
          </p:cNvPr>
          <p:cNvSpPr>
            <a:spLocks noGrp="1"/>
          </p:cNvSpPr>
          <p:nvPr>
            <p:ph type="dt" sz="half" idx="12"/>
          </p:nvPr>
        </p:nvSpPr>
        <p:spPr/>
        <p:txBody>
          <a:bodyPr/>
          <a:lstStyle>
            <a:lvl1pPr>
              <a:defRPr/>
            </a:lvl1pPr>
          </a:lstStyle>
          <a:p>
            <a:pPr>
              <a:defRPr/>
            </a:pPr>
            <a:fld id="{13AE7829-D188-4A44-9E05-23CFEC035087}" type="datetime1">
              <a:rPr lang="en-US" altLang="en-US"/>
              <a:pPr>
                <a:defRPr/>
              </a:pPr>
              <a:t>5/24/2023</a:t>
            </a:fld>
            <a:endParaRPr lang="en-US" altLang="en-US" dirty="0"/>
          </a:p>
        </p:txBody>
      </p:sp>
    </p:spTree>
    <p:extLst>
      <p:ext uri="{BB962C8B-B14F-4D97-AF65-F5344CB8AC3E}">
        <p14:creationId xmlns:p14="http://schemas.microsoft.com/office/powerpoint/2010/main" val="378171462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9BB7054-05AC-3F4E-B234-09D425DA36F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079519B-4111-064B-94D6-4F86ECD4F9BE}"/>
              </a:ext>
            </a:extLst>
          </p:cNvPr>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E43F7B22-6779-9F4D-815B-9FCEF898CCAD}"/>
              </a:ext>
            </a:extLst>
          </p:cNvPr>
          <p:cNvSpPr>
            <a:spLocks noGrp="1"/>
          </p:cNvSpPr>
          <p:nvPr>
            <p:ph type="sldNum" sz="quarter" idx="4"/>
          </p:nvPr>
        </p:nvSpPr>
        <p:spPr>
          <a:xfrm>
            <a:off x="6781800" y="6569075"/>
            <a:ext cx="19399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898989"/>
                </a:solidFill>
              </a:defRPr>
            </a:lvl1pPr>
          </a:lstStyle>
          <a:p>
            <a:pPr>
              <a:defRPr/>
            </a:pPr>
            <a:fld id="{9DFABB01-A938-1D4A-B56E-297ED95A89C6}"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id="{94E8ECC4-A080-D14F-BC84-3160CEA4AE01}"/>
              </a:ext>
            </a:extLst>
          </p:cNvPr>
          <p:cNvSpPr>
            <a:spLocks noGrp="1"/>
          </p:cNvSpPr>
          <p:nvPr>
            <p:ph type="ftr" sz="quarter" idx="3"/>
          </p:nvPr>
        </p:nvSpPr>
        <p:spPr>
          <a:xfrm>
            <a:off x="3581400" y="6569075"/>
            <a:ext cx="2895600" cy="365125"/>
          </a:xfrm>
          <a:prstGeom prst="rect">
            <a:avLst/>
          </a:prstGeom>
        </p:spPr>
        <p:txBody>
          <a:bodyPr vert="horz" lIns="91440" tIns="45720" rIns="91440" bIns="45720" rtlCol="0" anchor="ctr"/>
          <a:lstStyle>
            <a:lvl1pPr algn="ctr" eaLnBrk="1" hangingPunct="1">
              <a:defRPr sz="800" dirty="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4" name="Date Placeholder 3">
            <a:extLst>
              <a:ext uri="{FF2B5EF4-FFF2-40B4-BE49-F238E27FC236}">
                <a16:creationId xmlns:a16="http://schemas.microsoft.com/office/drawing/2014/main" id="{D13A9FC8-1B21-FD44-9D97-93E6C3AF7DEC}"/>
              </a:ext>
            </a:extLst>
          </p:cNvPr>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898989"/>
                </a:solidFill>
              </a:defRPr>
            </a:lvl1pPr>
          </a:lstStyle>
          <a:p>
            <a:pPr>
              <a:defRPr/>
            </a:pPr>
            <a:fld id="{EC5FDF8F-25F4-5948-8A40-1671016CDAD9}" type="datetime1">
              <a:rPr lang="en-US" altLang="en-US"/>
              <a:pPr>
                <a:defRPr/>
              </a:pPr>
              <a:t>5/24/2023</a:t>
            </a:fld>
            <a:endParaRPr lang="en-US" altLang="en-US" dirty="0"/>
          </a:p>
        </p:txBody>
      </p:sp>
      <p:sp>
        <p:nvSpPr>
          <p:cNvPr id="1031" name="TextBox 4">
            <a:extLst>
              <a:ext uri="{FF2B5EF4-FFF2-40B4-BE49-F238E27FC236}">
                <a16:creationId xmlns:a16="http://schemas.microsoft.com/office/drawing/2014/main" id="{2FDAB3B4-3A8F-D64C-9679-E0BFEB0C2F1B}"/>
              </a:ext>
            </a:extLst>
          </p:cNvPr>
          <p:cNvSpPr txBox="1">
            <a:spLocks noChangeArrowheads="1"/>
          </p:cNvSpPr>
          <p:nvPr userDrawn="1"/>
        </p:nvSpPr>
        <p:spPr bwMode="auto">
          <a:xfrm>
            <a:off x="639763" y="6326188"/>
            <a:ext cx="1857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pic>
        <p:nvPicPr>
          <p:cNvPr id="1032" name="Picture 6">
            <a:extLst>
              <a:ext uri="{FF2B5EF4-FFF2-40B4-BE49-F238E27FC236}">
                <a16:creationId xmlns:a16="http://schemas.microsoft.com/office/drawing/2014/main" id="{BDE30EF0-FAA1-BA4A-9CA6-AA256D53687A}"/>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0" y="5862638"/>
            <a:ext cx="9144000" cy="690562"/>
          </a:xfrm>
          <a:prstGeom prst="rect">
            <a:avLst/>
          </a:prstGeom>
          <a:blipFill dpi="0" rotWithShape="0">
            <a:blip r:embed="rId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0" r:id="rId1"/>
    <p:sldLayoutId id="2147483767" r:id="rId2"/>
    <p:sldLayoutId id="2147483768" r:id="rId3"/>
    <p:sldLayoutId id="2147483769" r:id="rId4"/>
  </p:sldLayoutIdLst>
  <p:transition spd="med">
    <p:fade/>
  </p:transition>
  <p:hf hdr="0"/>
  <p:txStyles>
    <p:title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5EC6ADDC-E623-CB4D-9E61-6C1A12225FD7}"/>
              </a:ext>
            </a:extLst>
          </p:cNvPr>
          <p:cNvSpPr>
            <a:spLocks noGrp="1"/>
          </p:cNvSpPr>
          <p:nvPr>
            <p:ph type="ctrTitle"/>
          </p:nvPr>
        </p:nvSpPr>
        <p:spPr>
          <a:xfrm>
            <a:off x="179512" y="1541100"/>
            <a:ext cx="4104456" cy="3672408"/>
          </a:xfrm>
        </p:spPr>
        <p:txBody>
          <a:bodyPr/>
          <a:lstStyle/>
          <a:p>
            <a:pPr algn="ctr">
              <a:defRPr/>
            </a:pPr>
            <a:r>
              <a:rPr lang="en-US" sz="2000" dirty="0">
                <a:latin typeface="Arial Bold" charset="0"/>
                <a:ea typeface="ＭＳ Ｐゴシック" charset="0"/>
                <a:cs typeface="Arial Bold" charset="0"/>
              </a:rPr>
              <a:t>Progress Report to the human settlements portfolio committee: MAWIGA MINISTERIAL PROJECT AND the mawiga FOUR PETITIONERS</a:t>
            </a:r>
          </a:p>
        </p:txBody>
      </p:sp>
      <p:sp>
        <p:nvSpPr>
          <p:cNvPr id="8196" name="TextBox 1">
            <a:extLst>
              <a:ext uri="{FF2B5EF4-FFF2-40B4-BE49-F238E27FC236}">
                <a16:creationId xmlns:a16="http://schemas.microsoft.com/office/drawing/2014/main" id="{293B9E8B-F82B-8346-9E59-EE12058401C4}"/>
              </a:ext>
            </a:extLst>
          </p:cNvPr>
          <p:cNvSpPr txBox="1">
            <a:spLocks noChangeArrowheads="1"/>
          </p:cNvSpPr>
          <p:nvPr/>
        </p:nvSpPr>
        <p:spPr bwMode="auto">
          <a:xfrm>
            <a:off x="1787525" y="6380163"/>
            <a:ext cx="1841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8197" name="TextBox 2">
            <a:extLst>
              <a:ext uri="{FF2B5EF4-FFF2-40B4-BE49-F238E27FC236}">
                <a16:creationId xmlns:a16="http://schemas.microsoft.com/office/drawing/2014/main" id="{C5C775C4-7418-CA4D-815C-1FA061359D11}"/>
              </a:ext>
            </a:extLst>
          </p:cNvPr>
          <p:cNvSpPr txBox="1">
            <a:spLocks noChangeArrowheads="1"/>
          </p:cNvSpPr>
          <p:nvPr/>
        </p:nvSpPr>
        <p:spPr bwMode="auto">
          <a:xfrm>
            <a:off x="615950" y="6081713"/>
            <a:ext cx="1857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2" name="Subtitle 1"/>
          <p:cNvSpPr>
            <a:spLocks noGrp="1"/>
          </p:cNvSpPr>
          <p:nvPr>
            <p:ph type="subTitle" idx="1"/>
          </p:nvPr>
        </p:nvSpPr>
        <p:spPr>
          <a:xfrm>
            <a:off x="315491" y="3687847"/>
            <a:ext cx="3312367" cy="2692316"/>
          </a:xfrm>
        </p:spPr>
        <p:txBody>
          <a:bodyPr/>
          <a:lstStyle/>
          <a:p>
            <a:pPr algn="ctr"/>
            <a:endParaRPr lang="en-US" sz="2000" b="1" dirty="0">
              <a:solidFill>
                <a:schemeClr val="tx1"/>
              </a:solidFill>
            </a:endParaRPr>
          </a:p>
          <a:p>
            <a:pPr algn="ctr"/>
            <a:endParaRPr lang="en-US" sz="2000" b="1" dirty="0">
              <a:solidFill>
                <a:schemeClr val="tx1"/>
              </a:solidFill>
            </a:endParaRPr>
          </a:p>
          <a:p>
            <a:pPr algn="ctr"/>
            <a:endParaRPr lang="en-GB" sz="1600" b="1" dirty="0">
              <a:solidFill>
                <a:srgbClr val="00592B"/>
              </a:solidFill>
            </a:endParaRPr>
          </a:p>
          <a:p>
            <a:pPr algn="ctr"/>
            <a:r>
              <a:rPr lang="en-GB" sz="2000" b="1" dirty="0">
                <a:solidFill>
                  <a:srgbClr val="00592B"/>
                </a:solidFill>
              </a:rPr>
              <a:t>24 MAY 2023</a:t>
            </a:r>
          </a:p>
        </p:txBody>
      </p:sp>
    </p:spTree>
    <p:extLst>
      <p:ext uri="{BB962C8B-B14F-4D97-AF65-F5344CB8AC3E}">
        <p14:creationId xmlns:p14="http://schemas.microsoft.com/office/powerpoint/2010/main" val="362955786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E8D8-AC64-4C73-BC32-8355F3116927}"/>
              </a:ext>
            </a:extLst>
          </p:cNvPr>
          <p:cNvSpPr>
            <a:spLocks noGrp="1"/>
          </p:cNvSpPr>
          <p:nvPr>
            <p:ph type="title"/>
          </p:nvPr>
        </p:nvSpPr>
        <p:spPr>
          <a:xfrm>
            <a:off x="457200" y="274637"/>
            <a:ext cx="8229600" cy="490067"/>
          </a:xfrm>
        </p:spPr>
        <p:txBody>
          <a:bodyPr/>
          <a:lstStyle/>
          <a:p>
            <a:r>
              <a:rPr lang="en-GB" sz="2400" b="1" dirty="0"/>
              <a:t>5. PROGRESS REPORT ON THE FOUR PETITIONERS</a:t>
            </a:r>
            <a:endParaRPr lang="en-US" sz="2400" b="1" dirty="0"/>
          </a:p>
        </p:txBody>
      </p:sp>
      <p:graphicFrame>
        <p:nvGraphicFramePr>
          <p:cNvPr id="7" name="Table 7">
            <a:extLst>
              <a:ext uri="{FF2B5EF4-FFF2-40B4-BE49-F238E27FC236}">
                <a16:creationId xmlns:a16="http://schemas.microsoft.com/office/drawing/2014/main" id="{DAC4FB83-536A-4599-2385-C7DDEB7477A0}"/>
              </a:ext>
            </a:extLst>
          </p:cNvPr>
          <p:cNvGraphicFramePr>
            <a:graphicFrameLocks noGrp="1"/>
          </p:cNvGraphicFramePr>
          <p:nvPr>
            <p:ph idx="1"/>
            <p:extLst>
              <p:ext uri="{D42A27DB-BD31-4B8C-83A1-F6EECF244321}">
                <p14:modId xmlns:p14="http://schemas.microsoft.com/office/powerpoint/2010/main" val="1189335187"/>
              </p:ext>
            </p:extLst>
          </p:nvPr>
        </p:nvGraphicFramePr>
        <p:xfrm>
          <a:off x="107504" y="908720"/>
          <a:ext cx="8856983" cy="4917266"/>
        </p:xfrm>
        <a:graphic>
          <a:graphicData uri="http://schemas.openxmlformats.org/drawingml/2006/table">
            <a:tbl>
              <a:tblPr firstRow="1" bandRow="1">
                <a:tableStyleId>{5C22544A-7EE6-4342-B048-85BDC9FD1C3A}</a:tableStyleId>
              </a:tblPr>
              <a:tblGrid>
                <a:gridCol w="1614608">
                  <a:extLst>
                    <a:ext uri="{9D8B030D-6E8A-4147-A177-3AD203B41FA5}">
                      <a16:colId xmlns:a16="http://schemas.microsoft.com/office/drawing/2014/main" val="2518823975"/>
                    </a:ext>
                  </a:extLst>
                </a:gridCol>
                <a:gridCol w="7242375">
                  <a:extLst>
                    <a:ext uri="{9D8B030D-6E8A-4147-A177-3AD203B41FA5}">
                      <a16:colId xmlns:a16="http://schemas.microsoft.com/office/drawing/2014/main" val="1466011972"/>
                    </a:ext>
                  </a:extLst>
                </a:gridCol>
              </a:tblGrid>
              <a:tr h="410480">
                <a:tc>
                  <a:txBody>
                    <a:bodyPr/>
                    <a:lstStyle/>
                    <a:p>
                      <a:pPr algn="ctr"/>
                      <a:r>
                        <a:rPr lang="en-GB" sz="1900" dirty="0">
                          <a:latin typeface="Arial" panose="020B0604020202020204" pitchFamily="34" charset="0"/>
                          <a:cs typeface="Arial" panose="020B0604020202020204" pitchFamily="34" charset="0"/>
                        </a:rPr>
                        <a:t>ACTIVITIES</a:t>
                      </a:r>
                      <a:endParaRPr lang="en-US" sz="1900" dirty="0">
                        <a:latin typeface="Arial" panose="020B0604020202020204" pitchFamily="34" charset="0"/>
                        <a:cs typeface="Arial" panose="020B0604020202020204" pitchFamily="34" charset="0"/>
                      </a:endParaRPr>
                    </a:p>
                  </a:txBody>
                  <a:tcPr/>
                </a:tc>
                <a:tc>
                  <a:txBody>
                    <a:bodyPr/>
                    <a:lstStyle/>
                    <a:p>
                      <a:pPr algn="ctr"/>
                      <a:r>
                        <a:rPr lang="en-GB" sz="1800" dirty="0">
                          <a:latin typeface="+mj-lt"/>
                          <a:cs typeface="Arial" panose="020B0604020202020204" pitchFamily="34" charset="0"/>
                        </a:rPr>
                        <a:t>STATUS</a:t>
                      </a:r>
                      <a:endParaRPr lang="en-US" sz="1800" dirty="0">
                        <a:latin typeface="+mj-lt"/>
                        <a:cs typeface="Arial" panose="020B0604020202020204" pitchFamily="34" charset="0"/>
                      </a:endParaRPr>
                    </a:p>
                  </a:txBody>
                  <a:tcPr/>
                </a:tc>
                <a:extLst>
                  <a:ext uri="{0D108BD9-81ED-4DB2-BD59-A6C34878D82A}">
                    <a16:rowId xmlns:a16="http://schemas.microsoft.com/office/drawing/2014/main" val="3617305651"/>
                  </a:ext>
                </a:extLst>
              </a:tr>
              <a:tr h="4486064">
                <a:tc>
                  <a:txBody>
                    <a:bodyPr/>
                    <a:lstStyle/>
                    <a:p>
                      <a:pPr algn="l">
                        <a:lnSpc>
                          <a:spcPct val="150000"/>
                        </a:lnSpc>
                      </a:pPr>
                      <a:r>
                        <a:rPr lang="en-GB" sz="1500" b="1" dirty="0">
                          <a:latin typeface="Arial" panose="020B0604020202020204" pitchFamily="34" charset="0"/>
                          <a:cs typeface="Arial" panose="020B0604020202020204" pitchFamily="34" charset="0"/>
                        </a:rPr>
                        <a:t>Property Offer: Mr Kgasoe  </a:t>
                      </a:r>
                      <a:endParaRPr lang="en-US" sz="1500" b="1" dirty="0">
                        <a:latin typeface="Arial" panose="020B0604020202020204" pitchFamily="34" charset="0"/>
                        <a:cs typeface="Arial" panose="020B0604020202020204" pitchFamily="34" charset="0"/>
                      </a:endParaRPr>
                    </a:p>
                  </a:txBody>
                  <a:tcPr/>
                </a:tc>
                <a:tc>
                  <a:txBody>
                    <a:bodyPr/>
                    <a:lstStyle/>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500" kern="1200" dirty="0">
                          <a:solidFill>
                            <a:schemeClr val="dk1"/>
                          </a:solidFill>
                          <a:effectLst/>
                          <a:latin typeface="+mj-lt"/>
                          <a:ea typeface="+mn-ea"/>
                          <a:cs typeface="+mn-cs"/>
                        </a:rPr>
                        <a:t>Mr Kgasoe has accepted vacant land at erf 757 Mogwase Unit 2, measuring at 1441sqm. The land is currently owned by the Department of Public Works (DPW). Attempts by NWHC to engage DPW on fast-tracking the transfer of ownership rights into Mr Kgasoe’s name have not been successful. The matter will be elevated to the MEC for intervention. Once all the transfer processes have been finalized for Mr Kgasoe’s site, he will be issued with a title deed. </a:t>
                      </a:r>
                    </a:p>
                    <a:p>
                      <a:pPr marL="0" marR="0" lvl="0" indent="0" algn="just" defTabSz="4572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500" kern="1200" dirty="0">
                        <a:solidFill>
                          <a:schemeClr val="dk1"/>
                        </a:solidFill>
                        <a:effectLst/>
                        <a:latin typeface="+mj-lt"/>
                        <a:ea typeface="+mn-ea"/>
                        <a:cs typeface="+mn-cs"/>
                      </a:endParaRP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500" kern="1200" dirty="0">
                          <a:solidFill>
                            <a:schemeClr val="dk1"/>
                          </a:solidFill>
                          <a:effectLst/>
                          <a:latin typeface="+mj-lt"/>
                          <a:ea typeface="+mn-ea"/>
                          <a:cs typeface="+mn-cs"/>
                        </a:rPr>
                        <a:t>On 16 May 2023, NWDHS conducted a site visit Mr Kgasoe at the identified stand, to discuss the specifications &amp; designs of the Military Veterans (MV) house.  Mr Kgasoe has subsequently raised concerns that properties surrounding his stand are upmarket &amp; he is not satisfied with the MV specs &amp; designs. He is requesting Government to consider offering him higher specs (above MV). </a:t>
                      </a:r>
                      <a:endParaRPr lang="en-ZA" sz="1500" kern="1200" dirty="0">
                        <a:solidFill>
                          <a:schemeClr val="dk1"/>
                        </a:solidFill>
                        <a:effectLst/>
                        <a:latin typeface="+mj-lt"/>
                        <a:ea typeface="+mn-ea"/>
                        <a:cs typeface="+mn-cs"/>
                      </a:endParaRPr>
                    </a:p>
                  </a:txBody>
                  <a:tcPr/>
                </a:tc>
                <a:extLst>
                  <a:ext uri="{0D108BD9-81ED-4DB2-BD59-A6C34878D82A}">
                    <a16:rowId xmlns:a16="http://schemas.microsoft.com/office/drawing/2014/main" val="3899883744"/>
                  </a:ext>
                </a:extLst>
              </a:tr>
            </a:tbl>
          </a:graphicData>
        </a:graphic>
      </p:graphicFrame>
      <p:sp>
        <p:nvSpPr>
          <p:cNvPr id="4" name="Slide Number Placeholder 3">
            <a:extLst>
              <a:ext uri="{FF2B5EF4-FFF2-40B4-BE49-F238E27FC236}">
                <a16:creationId xmlns:a16="http://schemas.microsoft.com/office/drawing/2014/main" id="{7B3DD2C3-543B-D9D4-672A-9AC5F2B5F8C4}"/>
              </a:ext>
            </a:extLst>
          </p:cNvPr>
          <p:cNvSpPr>
            <a:spLocks noGrp="1"/>
          </p:cNvSpPr>
          <p:nvPr>
            <p:ph type="sldNum" sz="quarter" idx="10"/>
          </p:nvPr>
        </p:nvSpPr>
        <p:spPr/>
        <p:txBody>
          <a:bodyPr/>
          <a:lstStyle/>
          <a:p>
            <a:pPr>
              <a:defRPr/>
            </a:pPr>
            <a:fld id="{C177964D-3CDF-2F46-9E7D-3AB8485A2693}" type="slidenum">
              <a:rPr lang="en-US" altLang="en-US" smtClean="0"/>
              <a:pPr>
                <a:defRPr/>
              </a:pPr>
              <a:t>10</a:t>
            </a:fld>
            <a:endParaRPr lang="en-US" altLang="en-US" dirty="0"/>
          </a:p>
        </p:txBody>
      </p:sp>
      <p:sp>
        <p:nvSpPr>
          <p:cNvPr id="5" name="Footer Placeholder 4">
            <a:extLst>
              <a:ext uri="{FF2B5EF4-FFF2-40B4-BE49-F238E27FC236}">
                <a16:creationId xmlns:a16="http://schemas.microsoft.com/office/drawing/2014/main" id="{4FC696A5-0B1C-8615-C09A-9455BEA95C72}"/>
              </a:ext>
            </a:extLst>
          </p:cNvPr>
          <p:cNvSpPr>
            <a:spLocks noGrp="1"/>
          </p:cNvSpPr>
          <p:nvPr>
            <p:ph type="ftr" sz="quarter" idx="11"/>
          </p:nvPr>
        </p:nvSpPr>
        <p:spPr/>
        <p:txBody>
          <a:bodyPr/>
          <a:lstStyle/>
          <a:p>
            <a:pPr>
              <a:defRPr/>
            </a:pPr>
            <a:endParaRPr lang="en-US" dirty="0"/>
          </a:p>
        </p:txBody>
      </p:sp>
      <p:sp>
        <p:nvSpPr>
          <p:cNvPr id="6" name="Date Placeholder 5">
            <a:extLst>
              <a:ext uri="{FF2B5EF4-FFF2-40B4-BE49-F238E27FC236}">
                <a16:creationId xmlns:a16="http://schemas.microsoft.com/office/drawing/2014/main" id="{C1DB2CC7-638B-B5DB-CE63-E9392AF3D1FD}"/>
              </a:ext>
            </a:extLst>
          </p:cNvPr>
          <p:cNvSpPr>
            <a:spLocks noGrp="1"/>
          </p:cNvSpPr>
          <p:nvPr>
            <p:ph type="dt" sz="half" idx="12"/>
          </p:nvPr>
        </p:nvSpPr>
        <p:spPr/>
        <p:txBody>
          <a:bodyPr/>
          <a:lstStyle/>
          <a:p>
            <a:pPr>
              <a:defRPr/>
            </a:pPr>
            <a:fld id="{04BCFF81-8853-7543-8BA2-A647B471C165}" type="datetime1">
              <a:rPr lang="en-US" altLang="en-US" smtClean="0"/>
              <a:pPr>
                <a:defRPr/>
              </a:pPr>
              <a:t>5/24/2023</a:t>
            </a:fld>
            <a:endParaRPr lang="en-US" altLang="en-US" dirty="0"/>
          </a:p>
        </p:txBody>
      </p:sp>
    </p:spTree>
    <p:extLst>
      <p:ext uri="{BB962C8B-B14F-4D97-AF65-F5344CB8AC3E}">
        <p14:creationId xmlns:p14="http://schemas.microsoft.com/office/powerpoint/2010/main" val="315091148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E8D8-AC64-4C73-BC32-8355F3116927}"/>
              </a:ext>
            </a:extLst>
          </p:cNvPr>
          <p:cNvSpPr>
            <a:spLocks noGrp="1"/>
          </p:cNvSpPr>
          <p:nvPr>
            <p:ph type="title"/>
          </p:nvPr>
        </p:nvSpPr>
        <p:spPr>
          <a:xfrm>
            <a:off x="457200" y="274637"/>
            <a:ext cx="8229600" cy="562075"/>
          </a:xfrm>
        </p:spPr>
        <p:txBody>
          <a:bodyPr/>
          <a:lstStyle/>
          <a:p>
            <a:r>
              <a:rPr lang="en-GB" sz="2400" b="1" dirty="0"/>
              <a:t>5. PROGRESS REPORT ON THE FOUR PETITIONERS</a:t>
            </a:r>
            <a:endParaRPr lang="en-US" sz="2400" b="1" dirty="0"/>
          </a:p>
        </p:txBody>
      </p:sp>
      <p:graphicFrame>
        <p:nvGraphicFramePr>
          <p:cNvPr id="7" name="Table 7">
            <a:extLst>
              <a:ext uri="{FF2B5EF4-FFF2-40B4-BE49-F238E27FC236}">
                <a16:creationId xmlns:a16="http://schemas.microsoft.com/office/drawing/2014/main" id="{DAC4FB83-536A-4599-2385-C7DDEB7477A0}"/>
              </a:ext>
            </a:extLst>
          </p:cNvPr>
          <p:cNvGraphicFramePr>
            <a:graphicFrameLocks noGrp="1"/>
          </p:cNvGraphicFramePr>
          <p:nvPr>
            <p:ph idx="1"/>
            <p:extLst>
              <p:ext uri="{D42A27DB-BD31-4B8C-83A1-F6EECF244321}">
                <p14:modId xmlns:p14="http://schemas.microsoft.com/office/powerpoint/2010/main" val="2074872579"/>
              </p:ext>
            </p:extLst>
          </p:nvPr>
        </p:nvGraphicFramePr>
        <p:xfrm>
          <a:off x="107504" y="897834"/>
          <a:ext cx="8928991" cy="4907430"/>
        </p:xfrm>
        <a:graphic>
          <a:graphicData uri="http://schemas.openxmlformats.org/drawingml/2006/table">
            <a:tbl>
              <a:tblPr firstRow="1" bandRow="1">
                <a:tableStyleId>{5C22544A-7EE6-4342-B048-85BDC9FD1C3A}</a:tableStyleId>
              </a:tblPr>
              <a:tblGrid>
                <a:gridCol w="1512566">
                  <a:extLst>
                    <a:ext uri="{9D8B030D-6E8A-4147-A177-3AD203B41FA5}">
                      <a16:colId xmlns:a16="http://schemas.microsoft.com/office/drawing/2014/main" val="2518823975"/>
                    </a:ext>
                  </a:extLst>
                </a:gridCol>
                <a:gridCol w="7416425">
                  <a:extLst>
                    <a:ext uri="{9D8B030D-6E8A-4147-A177-3AD203B41FA5}">
                      <a16:colId xmlns:a16="http://schemas.microsoft.com/office/drawing/2014/main" val="1466011972"/>
                    </a:ext>
                  </a:extLst>
                </a:gridCol>
              </a:tblGrid>
              <a:tr h="411392">
                <a:tc>
                  <a:txBody>
                    <a:bodyPr/>
                    <a:lstStyle/>
                    <a:p>
                      <a:pPr algn="ctr"/>
                      <a:r>
                        <a:rPr lang="en-GB" sz="1900" dirty="0">
                          <a:latin typeface="+mj-lt"/>
                        </a:rPr>
                        <a:t>ACTION </a:t>
                      </a:r>
                      <a:endParaRPr lang="en-US" sz="1900" dirty="0">
                        <a:latin typeface="+mj-lt"/>
                      </a:endParaRPr>
                    </a:p>
                  </a:txBody>
                  <a:tcPr/>
                </a:tc>
                <a:tc>
                  <a:txBody>
                    <a:bodyPr/>
                    <a:lstStyle/>
                    <a:p>
                      <a:pPr algn="ctr"/>
                      <a:r>
                        <a:rPr lang="en-GB" sz="1900" dirty="0">
                          <a:latin typeface="+mj-lt"/>
                        </a:rPr>
                        <a:t>STATUS</a:t>
                      </a:r>
                      <a:endParaRPr lang="en-US" sz="1900" dirty="0">
                        <a:latin typeface="+mj-lt"/>
                      </a:endParaRPr>
                    </a:p>
                  </a:txBody>
                  <a:tcPr/>
                </a:tc>
                <a:extLst>
                  <a:ext uri="{0D108BD9-81ED-4DB2-BD59-A6C34878D82A}">
                    <a16:rowId xmlns:a16="http://schemas.microsoft.com/office/drawing/2014/main" val="3617305651"/>
                  </a:ext>
                </a:extLst>
              </a:tr>
              <a:tr h="4496038">
                <a:tc>
                  <a:txBody>
                    <a:bodyPr/>
                    <a:lstStyle/>
                    <a:p>
                      <a:pPr algn="l">
                        <a:lnSpc>
                          <a:spcPct val="150000"/>
                        </a:lnSpc>
                      </a:pPr>
                      <a:r>
                        <a:rPr lang="en-GB" sz="1600" b="1" dirty="0">
                          <a:latin typeface="+mj-lt"/>
                        </a:rPr>
                        <a:t>Property Offer: Ms Sepeng  </a:t>
                      </a:r>
                      <a:endParaRPr lang="en-US" sz="1600" b="1" dirty="0">
                        <a:latin typeface="+mj-lt"/>
                      </a:endParaRPr>
                    </a:p>
                  </a:txBody>
                  <a:tcPr/>
                </a:tc>
                <a:tc>
                  <a:txBody>
                    <a:bodyPr/>
                    <a:lstStyle/>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j-lt"/>
                          <a:ea typeface="+mn-ea"/>
                          <a:cs typeface="+mn-cs"/>
                        </a:rPr>
                        <a:t>Ms Sepeng previously rejected the 2 vacant sites offered to her in Ga Rankuwa Zone 4 (Erf 9063 and 9064 respectively, each measuring 600sqm, totaling 1200sqm. NWHC has confirmed that they are willing to re-open discussions with Ms Sepeng to offer her the stands that she had preferred, that are adjacent to Erfs 9063 and 9064.</a:t>
                      </a:r>
                    </a:p>
                    <a:p>
                      <a:pPr marL="0" marR="0" lvl="0" indent="0" algn="just" defTabSz="4572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1600" kern="1200" dirty="0">
                        <a:solidFill>
                          <a:schemeClr val="dk1"/>
                        </a:solidFill>
                        <a:effectLst/>
                        <a:latin typeface="+mj-lt"/>
                        <a:ea typeface="+mn-ea"/>
                        <a:cs typeface="+mn-cs"/>
                      </a:endParaRP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j-lt"/>
                          <a:ea typeface="+mn-ea"/>
                          <a:cs typeface="+mn-cs"/>
                        </a:rPr>
                        <a:t>On 12 May 2023, COT also took Ms Sepeng on a site visit to view several alternative vacant stands at Lady Selbourne, Pretoria. The stand Ms Sepeng was interested in is erf 677 (1172 square meters). The price is more than R700 000. Tshwane has confirmed that if Ms Sepeng accepts this offer, the municipality will not construct a top structure for her. Ms Sepeng has requested the Minister &amp; Mayor to intervene &amp; apply a special dispensation.</a:t>
                      </a:r>
                      <a:endParaRPr lang="en-ZA" sz="1600" kern="1200" dirty="0">
                        <a:solidFill>
                          <a:schemeClr val="dk1"/>
                        </a:solidFill>
                        <a:effectLst/>
                        <a:latin typeface="+mj-lt"/>
                        <a:ea typeface="+mn-ea"/>
                        <a:cs typeface="+mn-cs"/>
                      </a:endParaRPr>
                    </a:p>
                  </a:txBody>
                  <a:tcPr/>
                </a:tc>
                <a:extLst>
                  <a:ext uri="{0D108BD9-81ED-4DB2-BD59-A6C34878D82A}">
                    <a16:rowId xmlns:a16="http://schemas.microsoft.com/office/drawing/2014/main" val="375491919"/>
                  </a:ext>
                </a:extLst>
              </a:tr>
            </a:tbl>
          </a:graphicData>
        </a:graphic>
      </p:graphicFrame>
      <p:sp>
        <p:nvSpPr>
          <p:cNvPr id="4" name="Slide Number Placeholder 3">
            <a:extLst>
              <a:ext uri="{FF2B5EF4-FFF2-40B4-BE49-F238E27FC236}">
                <a16:creationId xmlns:a16="http://schemas.microsoft.com/office/drawing/2014/main" id="{7B3DD2C3-543B-D9D4-672A-9AC5F2B5F8C4}"/>
              </a:ext>
            </a:extLst>
          </p:cNvPr>
          <p:cNvSpPr>
            <a:spLocks noGrp="1"/>
          </p:cNvSpPr>
          <p:nvPr>
            <p:ph type="sldNum" sz="quarter" idx="10"/>
          </p:nvPr>
        </p:nvSpPr>
        <p:spPr/>
        <p:txBody>
          <a:bodyPr/>
          <a:lstStyle/>
          <a:p>
            <a:pPr>
              <a:defRPr/>
            </a:pPr>
            <a:fld id="{C177964D-3CDF-2F46-9E7D-3AB8485A2693}" type="slidenum">
              <a:rPr lang="en-US" altLang="en-US" smtClean="0"/>
              <a:pPr>
                <a:defRPr/>
              </a:pPr>
              <a:t>11</a:t>
            </a:fld>
            <a:endParaRPr lang="en-US" altLang="en-US" dirty="0"/>
          </a:p>
        </p:txBody>
      </p:sp>
      <p:sp>
        <p:nvSpPr>
          <p:cNvPr id="5" name="Footer Placeholder 4">
            <a:extLst>
              <a:ext uri="{FF2B5EF4-FFF2-40B4-BE49-F238E27FC236}">
                <a16:creationId xmlns:a16="http://schemas.microsoft.com/office/drawing/2014/main" id="{4FC696A5-0B1C-8615-C09A-9455BEA95C72}"/>
              </a:ext>
            </a:extLst>
          </p:cNvPr>
          <p:cNvSpPr>
            <a:spLocks noGrp="1"/>
          </p:cNvSpPr>
          <p:nvPr>
            <p:ph type="ftr" sz="quarter" idx="11"/>
          </p:nvPr>
        </p:nvSpPr>
        <p:spPr/>
        <p:txBody>
          <a:bodyPr/>
          <a:lstStyle/>
          <a:p>
            <a:pPr>
              <a:defRPr/>
            </a:pPr>
            <a:endParaRPr lang="en-US" dirty="0"/>
          </a:p>
        </p:txBody>
      </p:sp>
      <p:sp>
        <p:nvSpPr>
          <p:cNvPr id="6" name="Date Placeholder 5">
            <a:extLst>
              <a:ext uri="{FF2B5EF4-FFF2-40B4-BE49-F238E27FC236}">
                <a16:creationId xmlns:a16="http://schemas.microsoft.com/office/drawing/2014/main" id="{C1DB2CC7-638B-B5DB-CE63-E9392AF3D1FD}"/>
              </a:ext>
            </a:extLst>
          </p:cNvPr>
          <p:cNvSpPr>
            <a:spLocks noGrp="1"/>
          </p:cNvSpPr>
          <p:nvPr>
            <p:ph type="dt" sz="half" idx="12"/>
          </p:nvPr>
        </p:nvSpPr>
        <p:spPr/>
        <p:txBody>
          <a:bodyPr/>
          <a:lstStyle/>
          <a:p>
            <a:pPr>
              <a:defRPr/>
            </a:pPr>
            <a:fld id="{04BCFF81-8853-7543-8BA2-A647B471C165}" type="datetime1">
              <a:rPr lang="en-US" altLang="en-US" smtClean="0"/>
              <a:pPr>
                <a:defRPr/>
              </a:pPr>
              <a:t>5/24/2023</a:t>
            </a:fld>
            <a:endParaRPr lang="en-US" altLang="en-US" dirty="0"/>
          </a:p>
        </p:txBody>
      </p:sp>
    </p:spTree>
    <p:extLst>
      <p:ext uri="{BB962C8B-B14F-4D97-AF65-F5344CB8AC3E}">
        <p14:creationId xmlns:p14="http://schemas.microsoft.com/office/powerpoint/2010/main" val="53445961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E8D8-AC64-4C73-BC32-8355F3116927}"/>
              </a:ext>
            </a:extLst>
          </p:cNvPr>
          <p:cNvSpPr>
            <a:spLocks noGrp="1"/>
          </p:cNvSpPr>
          <p:nvPr>
            <p:ph type="title"/>
          </p:nvPr>
        </p:nvSpPr>
        <p:spPr>
          <a:xfrm>
            <a:off x="431303" y="116632"/>
            <a:ext cx="8229600" cy="562075"/>
          </a:xfrm>
        </p:spPr>
        <p:txBody>
          <a:bodyPr/>
          <a:lstStyle/>
          <a:p>
            <a:r>
              <a:rPr lang="en-GB" sz="2400" b="1" dirty="0"/>
              <a:t>5. PROGRESS REPORT ON THE FOUR PETITIONERS</a:t>
            </a:r>
            <a:endParaRPr lang="en-US" sz="2400" b="1" dirty="0"/>
          </a:p>
        </p:txBody>
      </p:sp>
      <p:graphicFrame>
        <p:nvGraphicFramePr>
          <p:cNvPr id="7" name="Table 7">
            <a:extLst>
              <a:ext uri="{FF2B5EF4-FFF2-40B4-BE49-F238E27FC236}">
                <a16:creationId xmlns:a16="http://schemas.microsoft.com/office/drawing/2014/main" id="{DAC4FB83-536A-4599-2385-C7DDEB7477A0}"/>
              </a:ext>
            </a:extLst>
          </p:cNvPr>
          <p:cNvGraphicFramePr>
            <a:graphicFrameLocks noGrp="1"/>
          </p:cNvGraphicFramePr>
          <p:nvPr>
            <p:ph idx="1"/>
            <p:extLst>
              <p:ext uri="{D42A27DB-BD31-4B8C-83A1-F6EECF244321}">
                <p14:modId xmlns:p14="http://schemas.microsoft.com/office/powerpoint/2010/main" val="262108489"/>
              </p:ext>
            </p:extLst>
          </p:nvPr>
        </p:nvGraphicFramePr>
        <p:xfrm>
          <a:off x="35496" y="668487"/>
          <a:ext cx="9000999" cy="5496817"/>
        </p:xfrm>
        <a:graphic>
          <a:graphicData uri="http://schemas.openxmlformats.org/drawingml/2006/table">
            <a:tbl>
              <a:tblPr firstRow="1" bandRow="1">
                <a:tableStyleId>{5C22544A-7EE6-4342-B048-85BDC9FD1C3A}</a:tableStyleId>
              </a:tblPr>
              <a:tblGrid>
                <a:gridCol w="1212045">
                  <a:extLst>
                    <a:ext uri="{9D8B030D-6E8A-4147-A177-3AD203B41FA5}">
                      <a16:colId xmlns:a16="http://schemas.microsoft.com/office/drawing/2014/main" val="2518823975"/>
                    </a:ext>
                  </a:extLst>
                </a:gridCol>
                <a:gridCol w="7788954">
                  <a:extLst>
                    <a:ext uri="{9D8B030D-6E8A-4147-A177-3AD203B41FA5}">
                      <a16:colId xmlns:a16="http://schemas.microsoft.com/office/drawing/2014/main" val="1466011972"/>
                    </a:ext>
                  </a:extLst>
                </a:gridCol>
              </a:tblGrid>
              <a:tr h="540615">
                <a:tc>
                  <a:txBody>
                    <a:bodyPr/>
                    <a:lstStyle/>
                    <a:p>
                      <a:pPr algn="just"/>
                      <a:r>
                        <a:rPr lang="en-GB" sz="1900" dirty="0">
                          <a:latin typeface="+mj-lt"/>
                        </a:rPr>
                        <a:t>ACTION </a:t>
                      </a:r>
                      <a:endParaRPr lang="en-US" sz="1900" dirty="0">
                        <a:latin typeface="+mj-lt"/>
                      </a:endParaRPr>
                    </a:p>
                  </a:txBody>
                  <a:tcPr/>
                </a:tc>
                <a:tc>
                  <a:txBody>
                    <a:bodyPr/>
                    <a:lstStyle/>
                    <a:p>
                      <a:pPr algn="just"/>
                      <a:r>
                        <a:rPr lang="en-GB" sz="1900" dirty="0">
                          <a:latin typeface="+mj-lt"/>
                        </a:rPr>
                        <a:t>STATUS</a:t>
                      </a:r>
                      <a:endParaRPr lang="en-US" sz="1900" dirty="0">
                        <a:latin typeface="+mj-lt"/>
                      </a:endParaRPr>
                    </a:p>
                  </a:txBody>
                  <a:tcPr/>
                </a:tc>
                <a:extLst>
                  <a:ext uri="{0D108BD9-81ED-4DB2-BD59-A6C34878D82A}">
                    <a16:rowId xmlns:a16="http://schemas.microsoft.com/office/drawing/2014/main" val="3617305651"/>
                  </a:ext>
                </a:extLst>
              </a:tr>
              <a:tr h="4956202">
                <a:tc>
                  <a:txBody>
                    <a:bodyPr/>
                    <a:lstStyle/>
                    <a:p>
                      <a:pPr algn="l">
                        <a:lnSpc>
                          <a:spcPct val="150000"/>
                        </a:lnSpc>
                      </a:pPr>
                      <a:r>
                        <a:rPr lang="en-GB" sz="1400" b="1" dirty="0">
                          <a:latin typeface="+mj-lt"/>
                        </a:rPr>
                        <a:t>Property Offers: Mr Mere  </a:t>
                      </a:r>
                      <a:endParaRPr lang="en-US" sz="1400" b="1" dirty="0">
                        <a:latin typeface="+mj-lt"/>
                      </a:endParaRPr>
                    </a:p>
                    <a:p>
                      <a:pPr algn="l">
                        <a:lnSpc>
                          <a:spcPct val="150000"/>
                        </a:lnSpc>
                      </a:pPr>
                      <a:endParaRPr lang="en-US" sz="1400" dirty="0">
                        <a:latin typeface="+mj-lt"/>
                      </a:endParaRPr>
                    </a:p>
                  </a:txBody>
                  <a:tcPr/>
                </a:tc>
                <a:tc>
                  <a:txBody>
                    <a:bodyPr/>
                    <a:lstStyle/>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400" dirty="0">
                          <a:latin typeface="+mj-lt"/>
                        </a:rPr>
                        <a:t>Mr. Mere owns property 2877 Zone 2, Ga-Rankuwa. The township Ga-Rankuwa Zone 2 is situated on Farms Oudekraal Sjambok 726 owned by COT, as well farms on Portions 3 Medunsa 237 JR owned by RSA &amp; Portion 4 of Medunsa 237 which is privately owned.</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400" kern="1200" dirty="0">
                          <a:solidFill>
                            <a:schemeClr val="dk1"/>
                          </a:solidFill>
                          <a:latin typeface="+mj-lt"/>
                          <a:ea typeface="+mn-ea"/>
                          <a:cs typeface="+mn-cs"/>
                        </a:rPr>
                        <a:t>Attempts to register the township by NWHC, GDHS &amp; COT were unsuccessful due to complex land consolidation processes related to land ownership.  </a:t>
                      </a:r>
                      <a:r>
                        <a:rPr lang="en-GB" sz="1400" dirty="0">
                          <a:latin typeface="+mj-lt"/>
                          <a:cs typeface="Arial" panose="020B0604020202020204" pitchFamily="34" charset="0"/>
                        </a:rPr>
                        <a:t>COT has referred the matter to HDA to evaluate the land portions &amp; advise on the most expeditious way forward &amp; is awaiting a report. O</a:t>
                      </a:r>
                      <a:r>
                        <a:rPr lang="en-GB" sz="1400" kern="1200" dirty="0">
                          <a:solidFill>
                            <a:schemeClr val="dk1"/>
                          </a:solidFill>
                          <a:effectLst/>
                          <a:latin typeface="+mj-lt"/>
                          <a:ea typeface="+mn-ea"/>
                          <a:cs typeface="+mn-cs"/>
                        </a:rPr>
                        <a:t>n 9 May 2023, HDA conducted an evaluation of the property. </a:t>
                      </a:r>
                      <a:r>
                        <a:rPr lang="en-US" sz="1400" kern="1200" dirty="0">
                          <a:solidFill>
                            <a:schemeClr val="dk1"/>
                          </a:solidFill>
                          <a:effectLst/>
                          <a:latin typeface="+mj-lt"/>
                          <a:ea typeface="+mn-ea"/>
                          <a:cs typeface="+mn-cs"/>
                        </a:rPr>
                        <a:t>HDA has raised concerns that COT is not availing information (records / files) on work that had already been initiated by COT to establish the township HDA is unable to review the documents and take the work forward.</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j-lt"/>
                          <a:ea typeface="+mn-ea"/>
                          <a:cs typeface="+mn-cs"/>
                        </a:rPr>
                        <a:t>COT has been advised to urgently appoint a conveyancer &amp; work with the Deeds Office, to expedite this process. COT has also been advised to appoint a specialist property lawyer who understands old order property legislation and new order property legislation, to provide expert legal opinion. </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j-lt"/>
                          <a:ea typeface="+mn-ea"/>
                          <a:cs typeface="+mn-cs"/>
                        </a:rPr>
                        <a:t>Mr Mere has requested Ministerial intervention through the office of the Mayor.</a:t>
                      </a:r>
                      <a:endParaRPr lang="en-ZA" sz="1400" kern="1200" dirty="0">
                        <a:solidFill>
                          <a:schemeClr val="dk1"/>
                        </a:solidFill>
                        <a:effectLst/>
                        <a:latin typeface="+mj-lt"/>
                        <a:ea typeface="+mn-ea"/>
                        <a:cs typeface="+mn-cs"/>
                      </a:endParaRPr>
                    </a:p>
                  </a:txBody>
                  <a:tcPr/>
                </a:tc>
                <a:extLst>
                  <a:ext uri="{0D108BD9-81ED-4DB2-BD59-A6C34878D82A}">
                    <a16:rowId xmlns:a16="http://schemas.microsoft.com/office/drawing/2014/main" val="2229370470"/>
                  </a:ext>
                </a:extLst>
              </a:tr>
            </a:tbl>
          </a:graphicData>
        </a:graphic>
      </p:graphicFrame>
      <p:sp>
        <p:nvSpPr>
          <p:cNvPr id="4" name="Slide Number Placeholder 3">
            <a:extLst>
              <a:ext uri="{FF2B5EF4-FFF2-40B4-BE49-F238E27FC236}">
                <a16:creationId xmlns:a16="http://schemas.microsoft.com/office/drawing/2014/main" id="{7B3DD2C3-543B-D9D4-672A-9AC5F2B5F8C4}"/>
              </a:ext>
            </a:extLst>
          </p:cNvPr>
          <p:cNvSpPr>
            <a:spLocks noGrp="1"/>
          </p:cNvSpPr>
          <p:nvPr>
            <p:ph type="sldNum" sz="quarter" idx="10"/>
          </p:nvPr>
        </p:nvSpPr>
        <p:spPr/>
        <p:txBody>
          <a:bodyPr/>
          <a:lstStyle/>
          <a:p>
            <a:pPr>
              <a:defRPr/>
            </a:pPr>
            <a:fld id="{C177964D-3CDF-2F46-9E7D-3AB8485A2693}" type="slidenum">
              <a:rPr lang="en-US" altLang="en-US" smtClean="0"/>
              <a:pPr>
                <a:defRPr/>
              </a:pPr>
              <a:t>12</a:t>
            </a:fld>
            <a:endParaRPr lang="en-US" altLang="en-US" dirty="0"/>
          </a:p>
        </p:txBody>
      </p:sp>
      <p:sp>
        <p:nvSpPr>
          <p:cNvPr id="6" name="Date Placeholder 5">
            <a:extLst>
              <a:ext uri="{FF2B5EF4-FFF2-40B4-BE49-F238E27FC236}">
                <a16:creationId xmlns:a16="http://schemas.microsoft.com/office/drawing/2014/main" id="{C1DB2CC7-638B-B5DB-CE63-E9392AF3D1FD}"/>
              </a:ext>
            </a:extLst>
          </p:cNvPr>
          <p:cNvSpPr>
            <a:spLocks noGrp="1"/>
          </p:cNvSpPr>
          <p:nvPr>
            <p:ph type="dt" sz="half" idx="12"/>
          </p:nvPr>
        </p:nvSpPr>
        <p:spPr/>
        <p:txBody>
          <a:bodyPr/>
          <a:lstStyle/>
          <a:p>
            <a:pPr>
              <a:defRPr/>
            </a:pPr>
            <a:fld id="{04BCFF81-8853-7543-8BA2-A647B471C165}" type="datetime1">
              <a:rPr lang="en-US" altLang="en-US" smtClean="0"/>
              <a:pPr>
                <a:defRPr/>
              </a:pPr>
              <a:t>5/24/2023</a:t>
            </a:fld>
            <a:endParaRPr lang="en-US" altLang="en-US" dirty="0"/>
          </a:p>
        </p:txBody>
      </p:sp>
    </p:spTree>
    <p:extLst>
      <p:ext uri="{BB962C8B-B14F-4D97-AF65-F5344CB8AC3E}">
        <p14:creationId xmlns:p14="http://schemas.microsoft.com/office/powerpoint/2010/main" val="42628038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E8D8-AC64-4C73-BC32-8355F3116927}"/>
              </a:ext>
            </a:extLst>
          </p:cNvPr>
          <p:cNvSpPr>
            <a:spLocks noGrp="1"/>
          </p:cNvSpPr>
          <p:nvPr>
            <p:ph type="title"/>
          </p:nvPr>
        </p:nvSpPr>
        <p:spPr>
          <a:xfrm>
            <a:off x="439452" y="72588"/>
            <a:ext cx="8229600" cy="634083"/>
          </a:xfrm>
        </p:spPr>
        <p:txBody>
          <a:bodyPr/>
          <a:lstStyle/>
          <a:p>
            <a:r>
              <a:rPr lang="en-GB" sz="2400" b="1" dirty="0"/>
              <a:t>5. PROGRESS REPORT ON THE FOUR PETITIONERS</a:t>
            </a:r>
            <a:endParaRPr lang="en-US" sz="2400" b="1" dirty="0"/>
          </a:p>
        </p:txBody>
      </p:sp>
      <p:graphicFrame>
        <p:nvGraphicFramePr>
          <p:cNvPr id="7" name="Table 7">
            <a:extLst>
              <a:ext uri="{FF2B5EF4-FFF2-40B4-BE49-F238E27FC236}">
                <a16:creationId xmlns:a16="http://schemas.microsoft.com/office/drawing/2014/main" id="{DAC4FB83-536A-4599-2385-C7DDEB7477A0}"/>
              </a:ext>
            </a:extLst>
          </p:cNvPr>
          <p:cNvGraphicFramePr>
            <a:graphicFrameLocks noGrp="1"/>
          </p:cNvGraphicFramePr>
          <p:nvPr>
            <p:ph idx="1"/>
            <p:extLst>
              <p:ext uri="{D42A27DB-BD31-4B8C-83A1-F6EECF244321}">
                <p14:modId xmlns:p14="http://schemas.microsoft.com/office/powerpoint/2010/main" val="2904540604"/>
              </p:ext>
            </p:extLst>
          </p:nvPr>
        </p:nvGraphicFramePr>
        <p:xfrm>
          <a:off x="0" y="875387"/>
          <a:ext cx="9108504" cy="5192056"/>
        </p:xfrm>
        <a:graphic>
          <a:graphicData uri="http://schemas.openxmlformats.org/drawingml/2006/table">
            <a:tbl>
              <a:tblPr firstRow="1" bandRow="1">
                <a:tableStyleId>{5C22544A-7EE6-4342-B048-85BDC9FD1C3A}</a:tableStyleId>
              </a:tblPr>
              <a:tblGrid>
                <a:gridCol w="1645364">
                  <a:extLst>
                    <a:ext uri="{9D8B030D-6E8A-4147-A177-3AD203B41FA5}">
                      <a16:colId xmlns:a16="http://schemas.microsoft.com/office/drawing/2014/main" val="2518823975"/>
                    </a:ext>
                  </a:extLst>
                </a:gridCol>
                <a:gridCol w="7463140">
                  <a:extLst>
                    <a:ext uri="{9D8B030D-6E8A-4147-A177-3AD203B41FA5}">
                      <a16:colId xmlns:a16="http://schemas.microsoft.com/office/drawing/2014/main" val="1466011972"/>
                    </a:ext>
                  </a:extLst>
                </a:gridCol>
              </a:tblGrid>
              <a:tr h="537389">
                <a:tc>
                  <a:txBody>
                    <a:bodyPr/>
                    <a:lstStyle/>
                    <a:p>
                      <a:pPr algn="just"/>
                      <a:r>
                        <a:rPr lang="en-GB" sz="2000" dirty="0">
                          <a:latin typeface="Arial" panose="020B0604020202020204" pitchFamily="34" charset="0"/>
                          <a:cs typeface="Arial" panose="020B0604020202020204" pitchFamily="34" charset="0"/>
                        </a:rPr>
                        <a:t>ACTION</a:t>
                      </a:r>
                      <a:endParaRPr lang="en-US" sz="2000" dirty="0">
                        <a:latin typeface="Arial" panose="020B0604020202020204" pitchFamily="34" charset="0"/>
                        <a:cs typeface="Arial" panose="020B0604020202020204" pitchFamily="34" charset="0"/>
                      </a:endParaRPr>
                    </a:p>
                  </a:txBody>
                  <a:tcPr/>
                </a:tc>
                <a:tc>
                  <a:txBody>
                    <a:bodyPr/>
                    <a:lstStyle/>
                    <a:p>
                      <a:pPr algn="just"/>
                      <a:r>
                        <a:rPr lang="en-GB" sz="2000" dirty="0">
                          <a:latin typeface="Arial" panose="020B0604020202020204" pitchFamily="34" charset="0"/>
                          <a:cs typeface="Arial" panose="020B0604020202020204" pitchFamily="34" charset="0"/>
                        </a:rPr>
                        <a:t>STATUS</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7305651"/>
                  </a:ext>
                </a:extLst>
              </a:tr>
              <a:tr h="4654667">
                <a:tc>
                  <a:txBody>
                    <a:bodyPr/>
                    <a:lstStyle/>
                    <a:p>
                      <a:pPr algn="l">
                        <a:lnSpc>
                          <a:spcPct val="150000"/>
                        </a:lnSpc>
                      </a:pPr>
                      <a:r>
                        <a:rPr lang="en-GB" sz="1800" b="1" dirty="0">
                          <a:latin typeface="Arial" panose="020B0604020202020204" pitchFamily="34" charset="0"/>
                          <a:cs typeface="Arial" panose="020B0604020202020204" pitchFamily="34" charset="0"/>
                        </a:rPr>
                        <a:t>Property Offer: Ms Ledingoane  </a:t>
                      </a:r>
                      <a:endParaRPr lang="en-US" sz="1800" b="1" dirty="0">
                        <a:latin typeface="Arial" panose="020B0604020202020204" pitchFamily="34" charset="0"/>
                        <a:cs typeface="Arial" panose="020B0604020202020204" pitchFamily="34" charset="0"/>
                      </a:endParaRPr>
                    </a:p>
                  </a:txBody>
                  <a:tcPr/>
                </a:tc>
                <a:tc>
                  <a:txBody>
                    <a:bodyPr/>
                    <a:lstStyle/>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j-lt"/>
                          <a:ea typeface="+mn-ea"/>
                          <a:cs typeface="+mn-cs"/>
                        </a:rPr>
                        <a:t>Ms Ledingoane has accepted an offer for Stands No. 12049 and 12050 Block X Mabopane. Each stand is measured 258sqm, totaling 570sqm. </a:t>
                      </a:r>
                      <a:endParaRPr lang="en-ZA" sz="1800" kern="1200" dirty="0">
                        <a:solidFill>
                          <a:schemeClr val="dk1"/>
                        </a:solidFill>
                        <a:effectLst/>
                        <a:latin typeface="+mj-lt"/>
                        <a:ea typeface="+mn-ea"/>
                        <a:cs typeface="+mn-cs"/>
                      </a:endParaRP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j-lt"/>
                          <a:ea typeface="+mn-ea"/>
                          <a:cs typeface="+mn-cs"/>
                        </a:rPr>
                        <a:t>COT will take responsibility for the construction of the top structure (MV </a:t>
                      </a:r>
                      <a:r>
                        <a:rPr lang="en-GB" sz="1800" kern="1200" dirty="0">
                          <a:solidFill>
                            <a:schemeClr val="dk1"/>
                          </a:solidFill>
                          <a:effectLst/>
                          <a:latin typeface="+mj-lt"/>
                          <a:ea typeface="+mn-ea"/>
                          <a:cs typeface="+mn-cs"/>
                        </a:rPr>
                        <a:t>quantum subsidy &amp; specifications</a:t>
                      </a:r>
                      <a:r>
                        <a:rPr lang="en-US" sz="1800" kern="1200" dirty="0">
                          <a:solidFill>
                            <a:schemeClr val="dk1"/>
                          </a:solidFill>
                          <a:effectLst/>
                          <a:latin typeface="+mj-lt"/>
                          <a:ea typeface="+mn-ea"/>
                          <a:cs typeface="+mn-cs"/>
                        </a:rPr>
                        <a:t>). GDHS has given COT the approval to proceed with construction.</a:t>
                      </a:r>
                      <a:r>
                        <a:rPr lang="en-GB" sz="1800" dirty="0">
                          <a:latin typeface="+mj-lt"/>
                          <a:cs typeface="Arial" panose="020B0604020202020204" pitchFamily="34" charset="0"/>
                        </a:rPr>
                        <a:t> </a:t>
                      </a: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j-lt"/>
                          <a:ea typeface="+mn-ea"/>
                          <a:cs typeface="+mn-cs"/>
                        </a:rPr>
                        <a:t>COT is in the process of confirming the variation order with GDHS. The matter will be presented at COTs BAC on 23 May 2023. The contractor will discuss the specifications with Ms Ledingoane. COT envisages that construction will begin in July 2023. </a:t>
                      </a:r>
                      <a:endParaRPr lang="en-ZA" sz="1800" kern="1200" dirty="0">
                        <a:solidFill>
                          <a:schemeClr val="dk1"/>
                        </a:solidFill>
                        <a:effectLst/>
                        <a:latin typeface="+mj-lt"/>
                        <a:ea typeface="+mn-ea"/>
                        <a:cs typeface="+mn-cs"/>
                      </a:endParaRPr>
                    </a:p>
                  </a:txBody>
                  <a:tcPr/>
                </a:tc>
                <a:extLst>
                  <a:ext uri="{0D108BD9-81ED-4DB2-BD59-A6C34878D82A}">
                    <a16:rowId xmlns:a16="http://schemas.microsoft.com/office/drawing/2014/main" val="2412294064"/>
                  </a:ext>
                </a:extLst>
              </a:tr>
            </a:tbl>
          </a:graphicData>
        </a:graphic>
      </p:graphicFrame>
      <p:sp>
        <p:nvSpPr>
          <p:cNvPr id="4" name="Slide Number Placeholder 3">
            <a:extLst>
              <a:ext uri="{FF2B5EF4-FFF2-40B4-BE49-F238E27FC236}">
                <a16:creationId xmlns:a16="http://schemas.microsoft.com/office/drawing/2014/main" id="{7B3DD2C3-543B-D9D4-672A-9AC5F2B5F8C4}"/>
              </a:ext>
            </a:extLst>
          </p:cNvPr>
          <p:cNvSpPr>
            <a:spLocks noGrp="1"/>
          </p:cNvSpPr>
          <p:nvPr>
            <p:ph type="sldNum" sz="quarter" idx="10"/>
          </p:nvPr>
        </p:nvSpPr>
        <p:spPr/>
        <p:txBody>
          <a:bodyPr/>
          <a:lstStyle/>
          <a:p>
            <a:pPr>
              <a:defRPr/>
            </a:pPr>
            <a:fld id="{C177964D-3CDF-2F46-9E7D-3AB8485A2693}" type="slidenum">
              <a:rPr lang="en-US" altLang="en-US" smtClean="0"/>
              <a:pPr>
                <a:defRPr/>
              </a:pPr>
              <a:t>13</a:t>
            </a:fld>
            <a:endParaRPr lang="en-US" altLang="en-US" dirty="0"/>
          </a:p>
        </p:txBody>
      </p:sp>
      <p:sp>
        <p:nvSpPr>
          <p:cNvPr id="6" name="Date Placeholder 5">
            <a:extLst>
              <a:ext uri="{FF2B5EF4-FFF2-40B4-BE49-F238E27FC236}">
                <a16:creationId xmlns:a16="http://schemas.microsoft.com/office/drawing/2014/main" id="{C1DB2CC7-638B-B5DB-CE63-E9392AF3D1FD}"/>
              </a:ext>
            </a:extLst>
          </p:cNvPr>
          <p:cNvSpPr>
            <a:spLocks noGrp="1"/>
          </p:cNvSpPr>
          <p:nvPr>
            <p:ph type="dt" sz="half" idx="12"/>
          </p:nvPr>
        </p:nvSpPr>
        <p:spPr/>
        <p:txBody>
          <a:bodyPr/>
          <a:lstStyle/>
          <a:p>
            <a:pPr>
              <a:defRPr/>
            </a:pPr>
            <a:fld id="{04BCFF81-8853-7543-8BA2-A647B471C165}" type="datetime1">
              <a:rPr lang="en-US" altLang="en-US" smtClean="0"/>
              <a:pPr>
                <a:defRPr/>
              </a:pPr>
              <a:t>5/24/2023</a:t>
            </a:fld>
            <a:endParaRPr lang="en-US" altLang="en-US" dirty="0"/>
          </a:p>
        </p:txBody>
      </p:sp>
    </p:spTree>
    <p:extLst>
      <p:ext uri="{BB962C8B-B14F-4D97-AF65-F5344CB8AC3E}">
        <p14:creationId xmlns:p14="http://schemas.microsoft.com/office/powerpoint/2010/main" val="405938777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E8D8-AC64-4C73-BC32-8355F3116927}"/>
              </a:ext>
            </a:extLst>
          </p:cNvPr>
          <p:cNvSpPr>
            <a:spLocks noGrp="1"/>
          </p:cNvSpPr>
          <p:nvPr>
            <p:ph type="title"/>
          </p:nvPr>
        </p:nvSpPr>
        <p:spPr>
          <a:xfrm>
            <a:off x="457200" y="274637"/>
            <a:ext cx="8229600" cy="634083"/>
          </a:xfrm>
        </p:spPr>
        <p:txBody>
          <a:bodyPr/>
          <a:lstStyle/>
          <a:p>
            <a:r>
              <a:rPr lang="en-GB" sz="2400" b="1" dirty="0"/>
              <a:t>5. PROGRESS REPORT ON THE FOUR PETITIONERS</a:t>
            </a:r>
            <a:endParaRPr lang="en-US" sz="2400" b="1" dirty="0"/>
          </a:p>
        </p:txBody>
      </p:sp>
      <p:graphicFrame>
        <p:nvGraphicFramePr>
          <p:cNvPr id="7" name="Table 7">
            <a:extLst>
              <a:ext uri="{FF2B5EF4-FFF2-40B4-BE49-F238E27FC236}">
                <a16:creationId xmlns:a16="http://schemas.microsoft.com/office/drawing/2014/main" id="{DAC4FB83-536A-4599-2385-C7DDEB7477A0}"/>
              </a:ext>
            </a:extLst>
          </p:cNvPr>
          <p:cNvGraphicFramePr>
            <a:graphicFrameLocks noGrp="1"/>
          </p:cNvGraphicFramePr>
          <p:nvPr>
            <p:ph idx="1"/>
            <p:extLst>
              <p:ext uri="{D42A27DB-BD31-4B8C-83A1-F6EECF244321}">
                <p14:modId xmlns:p14="http://schemas.microsoft.com/office/powerpoint/2010/main" val="4007927062"/>
              </p:ext>
            </p:extLst>
          </p:nvPr>
        </p:nvGraphicFramePr>
        <p:xfrm>
          <a:off x="107504" y="1088739"/>
          <a:ext cx="8856984" cy="4680521"/>
        </p:xfrm>
        <a:graphic>
          <a:graphicData uri="http://schemas.openxmlformats.org/drawingml/2006/table">
            <a:tbl>
              <a:tblPr firstRow="1" bandRow="1">
                <a:tableStyleId>{5C22544A-7EE6-4342-B048-85BDC9FD1C3A}</a:tableStyleId>
              </a:tblPr>
              <a:tblGrid>
                <a:gridCol w="1697707">
                  <a:extLst>
                    <a:ext uri="{9D8B030D-6E8A-4147-A177-3AD203B41FA5}">
                      <a16:colId xmlns:a16="http://schemas.microsoft.com/office/drawing/2014/main" val="2518823975"/>
                    </a:ext>
                  </a:extLst>
                </a:gridCol>
                <a:gridCol w="7159277">
                  <a:extLst>
                    <a:ext uri="{9D8B030D-6E8A-4147-A177-3AD203B41FA5}">
                      <a16:colId xmlns:a16="http://schemas.microsoft.com/office/drawing/2014/main" val="1466011972"/>
                    </a:ext>
                  </a:extLst>
                </a:gridCol>
              </a:tblGrid>
              <a:tr h="432049">
                <a:tc>
                  <a:txBody>
                    <a:bodyPr/>
                    <a:lstStyle/>
                    <a:p>
                      <a:pPr algn="ctr"/>
                      <a:r>
                        <a:rPr lang="en-GB" sz="2000" dirty="0">
                          <a:latin typeface="+mj-lt"/>
                        </a:rPr>
                        <a:t>ACTION</a:t>
                      </a:r>
                      <a:endParaRPr lang="en-US" sz="2000" dirty="0">
                        <a:latin typeface="+mj-lt"/>
                      </a:endParaRPr>
                    </a:p>
                  </a:txBody>
                  <a:tcPr/>
                </a:tc>
                <a:tc>
                  <a:txBody>
                    <a:bodyPr/>
                    <a:lstStyle/>
                    <a:p>
                      <a:pPr algn="ctr"/>
                      <a:r>
                        <a:rPr lang="en-GB" sz="2000" dirty="0">
                          <a:latin typeface="+mj-lt"/>
                        </a:rPr>
                        <a:t>STATUS</a:t>
                      </a:r>
                      <a:endParaRPr lang="en-US" sz="2000" dirty="0">
                        <a:latin typeface="+mj-lt"/>
                      </a:endParaRPr>
                    </a:p>
                  </a:txBody>
                  <a:tcPr/>
                </a:tc>
                <a:extLst>
                  <a:ext uri="{0D108BD9-81ED-4DB2-BD59-A6C34878D82A}">
                    <a16:rowId xmlns:a16="http://schemas.microsoft.com/office/drawing/2014/main" val="3617305651"/>
                  </a:ext>
                </a:extLst>
              </a:tr>
              <a:tr h="4248472">
                <a:tc>
                  <a:txBody>
                    <a:bodyPr/>
                    <a:lstStyle/>
                    <a:p>
                      <a:pPr>
                        <a:lnSpc>
                          <a:spcPct val="150000"/>
                        </a:lnSpc>
                      </a:pPr>
                      <a:r>
                        <a:rPr lang="en-GB" sz="1800" b="1" dirty="0">
                          <a:latin typeface="+mj-lt"/>
                          <a:cs typeface="Arial" panose="020B0604020202020204" pitchFamily="34" charset="0"/>
                        </a:rPr>
                        <a:t>Ex-Gratia Payments by NWHC to the Petitioners</a:t>
                      </a:r>
                      <a:endParaRPr lang="en-US" sz="1800" dirty="0">
                        <a:latin typeface="+mj-lt"/>
                        <a:cs typeface="Arial" panose="020B0604020202020204" pitchFamily="34" charset="0"/>
                      </a:endParaRPr>
                    </a:p>
                  </a:txBody>
                  <a:tcPr/>
                </a:tc>
                <a:tc>
                  <a:txBody>
                    <a:bodyPr/>
                    <a:lstStyle/>
                    <a:p>
                      <a:pPr marL="342900" indent="-342900">
                        <a:lnSpc>
                          <a:spcPct val="150000"/>
                        </a:lnSpc>
                        <a:buFont typeface="Arial" panose="020B0604020202020204" pitchFamily="34" charset="0"/>
                        <a:buChar char="•"/>
                      </a:pPr>
                      <a:r>
                        <a:rPr lang="en-GB" sz="1800" dirty="0">
                          <a:latin typeface="+mj-lt"/>
                          <a:cs typeface="Arial" panose="020B0604020202020204" pitchFamily="34" charset="0"/>
                        </a:rPr>
                        <a:t>Mr. Mere, Mr Kgasoe &amp; Ms</a:t>
                      </a:r>
                      <a:r>
                        <a:rPr lang="en-GB" sz="1800" kern="1200" dirty="0">
                          <a:solidFill>
                            <a:schemeClr val="dk1"/>
                          </a:solidFill>
                          <a:latin typeface="+mj-lt"/>
                          <a:ea typeface="+mn-ea"/>
                          <a:cs typeface="Arial" panose="020B0604020202020204" pitchFamily="34" charset="0"/>
                        </a:rPr>
                        <a:t> Ledingoane </a:t>
                      </a:r>
                      <a:r>
                        <a:rPr lang="en-GB" sz="1800" dirty="0">
                          <a:latin typeface="+mj-lt"/>
                          <a:cs typeface="Arial" panose="020B0604020202020204" pitchFamily="34" charset="0"/>
                        </a:rPr>
                        <a:t>have received the </a:t>
                      </a:r>
                      <a:r>
                        <a:rPr lang="en-GB" sz="1800" kern="1200" dirty="0">
                          <a:solidFill>
                            <a:schemeClr val="dk1"/>
                          </a:solidFill>
                          <a:latin typeface="+mj-lt"/>
                          <a:ea typeface="+mn-ea"/>
                          <a:cs typeface="Arial" panose="020B0604020202020204" pitchFamily="34" charset="0"/>
                        </a:rPr>
                        <a:t>ex-gratia payments (</a:t>
                      </a:r>
                      <a:r>
                        <a:rPr lang="en-GB" sz="1800" dirty="0">
                          <a:latin typeface="+mj-lt"/>
                          <a:cs typeface="Arial" panose="020B0604020202020204" pitchFamily="34" charset="0"/>
                        </a:rPr>
                        <a:t>R10 000) &amp; apology letters from NWHC. Ms Sepeng has not yet received an apology letter.</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j-lt"/>
                          <a:ea typeface="+mn-ea"/>
                          <a:cs typeface="+mn-cs"/>
                        </a:rPr>
                        <a:t>Ms Sepeng had initially rejected the ex-gratia payment. She has subsequently agreed to accept the payment. NWHC will pay R10 000 to Ms Sepeng by 26 May 2023.</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j-lt"/>
                          <a:ea typeface="+mn-ea"/>
                          <a:cs typeface="+mn-cs"/>
                        </a:rPr>
                        <a:t>NWHC has confirmed that regarding the proposed revision of the ex-gratia payments, as previously reported in the last PC meeting, NWHC is unable to reconsider a revision of the R10 000 ex-gratia amount paid to the petitioners.</a:t>
                      </a:r>
                      <a:endParaRPr lang="en-ZA" sz="1800" kern="1200" dirty="0">
                        <a:solidFill>
                          <a:schemeClr val="dk1"/>
                        </a:solidFill>
                        <a:effectLst/>
                        <a:latin typeface="+mj-lt"/>
                        <a:ea typeface="+mn-ea"/>
                        <a:cs typeface="+mn-cs"/>
                      </a:endParaRPr>
                    </a:p>
                  </a:txBody>
                  <a:tcPr/>
                </a:tc>
                <a:extLst>
                  <a:ext uri="{0D108BD9-81ED-4DB2-BD59-A6C34878D82A}">
                    <a16:rowId xmlns:a16="http://schemas.microsoft.com/office/drawing/2014/main" val="681246337"/>
                  </a:ext>
                </a:extLst>
              </a:tr>
            </a:tbl>
          </a:graphicData>
        </a:graphic>
      </p:graphicFrame>
      <p:sp>
        <p:nvSpPr>
          <p:cNvPr id="4" name="Slide Number Placeholder 3">
            <a:extLst>
              <a:ext uri="{FF2B5EF4-FFF2-40B4-BE49-F238E27FC236}">
                <a16:creationId xmlns:a16="http://schemas.microsoft.com/office/drawing/2014/main" id="{7B3DD2C3-543B-D9D4-672A-9AC5F2B5F8C4}"/>
              </a:ext>
            </a:extLst>
          </p:cNvPr>
          <p:cNvSpPr>
            <a:spLocks noGrp="1"/>
          </p:cNvSpPr>
          <p:nvPr>
            <p:ph type="sldNum" sz="quarter" idx="10"/>
          </p:nvPr>
        </p:nvSpPr>
        <p:spPr/>
        <p:txBody>
          <a:bodyPr/>
          <a:lstStyle/>
          <a:p>
            <a:pPr>
              <a:defRPr/>
            </a:pPr>
            <a:fld id="{C177964D-3CDF-2F46-9E7D-3AB8485A2693}" type="slidenum">
              <a:rPr lang="en-US" altLang="en-US" smtClean="0"/>
              <a:pPr>
                <a:defRPr/>
              </a:pPr>
              <a:t>14</a:t>
            </a:fld>
            <a:endParaRPr lang="en-US" altLang="en-US" dirty="0"/>
          </a:p>
        </p:txBody>
      </p:sp>
      <p:sp>
        <p:nvSpPr>
          <p:cNvPr id="5" name="Footer Placeholder 4">
            <a:extLst>
              <a:ext uri="{FF2B5EF4-FFF2-40B4-BE49-F238E27FC236}">
                <a16:creationId xmlns:a16="http://schemas.microsoft.com/office/drawing/2014/main" id="{4FC696A5-0B1C-8615-C09A-9455BEA95C72}"/>
              </a:ext>
            </a:extLst>
          </p:cNvPr>
          <p:cNvSpPr>
            <a:spLocks noGrp="1"/>
          </p:cNvSpPr>
          <p:nvPr>
            <p:ph type="ftr" sz="quarter" idx="11"/>
          </p:nvPr>
        </p:nvSpPr>
        <p:spPr>
          <a:xfrm>
            <a:off x="3565986" y="6400800"/>
            <a:ext cx="2895600" cy="365125"/>
          </a:xfrm>
        </p:spPr>
        <p:txBody>
          <a:bodyPr/>
          <a:lstStyle/>
          <a:p>
            <a:pPr>
              <a:defRPr/>
            </a:pPr>
            <a:endParaRPr lang="en-US" dirty="0"/>
          </a:p>
        </p:txBody>
      </p:sp>
      <p:sp>
        <p:nvSpPr>
          <p:cNvPr id="6" name="Date Placeholder 5">
            <a:extLst>
              <a:ext uri="{FF2B5EF4-FFF2-40B4-BE49-F238E27FC236}">
                <a16:creationId xmlns:a16="http://schemas.microsoft.com/office/drawing/2014/main" id="{C1DB2CC7-638B-B5DB-CE63-E9392AF3D1FD}"/>
              </a:ext>
            </a:extLst>
          </p:cNvPr>
          <p:cNvSpPr>
            <a:spLocks noGrp="1"/>
          </p:cNvSpPr>
          <p:nvPr>
            <p:ph type="dt" sz="half" idx="12"/>
          </p:nvPr>
        </p:nvSpPr>
        <p:spPr/>
        <p:txBody>
          <a:bodyPr/>
          <a:lstStyle/>
          <a:p>
            <a:pPr>
              <a:defRPr/>
            </a:pPr>
            <a:fld id="{04BCFF81-8853-7543-8BA2-A647B471C165}" type="datetime1">
              <a:rPr lang="en-US" altLang="en-US" smtClean="0"/>
              <a:pPr>
                <a:defRPr/>
              </a:pPr>
              <a:t>5/24/2023</a:t>
            </a:fld>
            <a:endParaRPr lang="en-US" altLang="en-US" dirty="0"/>
          </a:p>
        </p:txBody>
      </p:sp>
    </p:spTree>
    <p:extLst>
      <p:ext uri="{BB962C8B-B14F-4D97-AF65-F5344CB8AC3E}">
        <p14:creationId xmlns:p14="http://schemas.microsoft.com/office/powerpoint/2010/main" val="352562998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E8D8-AC64-4C73-BC32-8355F3116927}"/>
              </a:ext>
            </a:extLst>
          </p:cNvPr>
          <p:cNvSpPr>
            <a:spLocks noGrp="1"/>
          </p:cNvSpPr>
          <p:nvPr>
            <p:ph type="title"/>
          </p:nvPr>
        </p:nvSpPr>
        <p:spPr>
          <a:xfrm>
            <a:off x="457200" y="217710"/>
            <a:ext cx="8229600" cy="634083"/>
          </a:xfrm>
        </p:spPr>
        <p:txBody>
          <a:bodyPr/>
          <a:lstStyle/>
          <a:p>
            <a:r>
              <a:rPr lang="en-GB" sz="2400" b="1" dirty="0"/>
              <a:t>5. PROGRESS REPORT ON THE FOUR PETITIONERS</a:t>
            </a:r>
            <a:endParaRPr lang="en-US" sz="2400" b="1" dirty="0"/>
          </a:p>
        </p:txBody>
      </p:sp>
      <p:graphicFrame>
        <p:nvGraphicFramePr>
          <p:cNvPr id="7" name="Table 7">
            <a:extLst>
              <a:ext uri="{FF2B5EF4-FFF2-40B4-BE49-F238E27FC236}">
                <a16:creationId xmlns:a16="http://schemas.microsoft.com/office/drawing/2014/main" id="{DAC4FB83-536A-4599-2385-C7DDEB7477A0}"/>
              </a:ext>
            </a:extLst>
          </p:cNvPr>
          <p:cNvGraphicFramePr>
            <a:graphicFrameLocks noGrp="1"/>
          </p:cNvGraphicFramePr>
          <p:nvPr>
            <p:ph idx="1"/>
            <p:extLst>
              <p:ext uri="{D42A27DB-BD31-4B8C-83A1-F6EECF244321}">
                <p14:modId xmlns:p14="http://schemas.microsoft.com/office/powerpoint/2010/main" val="1454333000"/>
              </p:ext>
            </p:extLst>
          </p:nvPr>
        </p:nvGraphicFramePr>
        <p:xfrm>
          <a:off x="107504" y="908719"/>
          <a:ext cx="8928992" cy="4896545"/>
        </p:xfrm>
        <a:graphic>
          <a:graphicData uri="http://schemas.openxmlformats.org/drawingml/2006/table">
            <a:tbl>
              <a:tblPr firstRow="1" bandRow="1">
                <a:tableStyleId>{5C22544A-7EE6-4342-B048-85BDC9FD1C3A}</a:tableStyleId>
              </a:tblPr>
              <a:tblGrid>
                <a:gridCol w="2183512">
                  <a:extLst>
                    <a:ext uri="{9D8B030D-6E8A-4147-A177-3AD203B41FA5}">
                      <a16:colId xmlns:a16="http://schemas.microsoft.com/office/drawing/2014/main" val="2518823975"/>
                    </a:ext>
                  </a:extLst>
                </a:gridCol>
                <a:gridCol w="6745480">
                  <a:extLst>
                    <a:ext uri="{9D8B030D-6E8A-4147-A177-3AD203B41FA5}">
                      <a16:colId xmlns:a16="http://schemas.microsoft.com/office/drawing/2014/main" val="1466011972"/>
                    </a:ext>
                  </a:extLst>
                </a:gridCol>
              </a:tblGrid>
              <a:tr h="672646">
                <a:tc>
                  <a:txBody>
                    <a:bodyPr/>
                    <a:lstStyle/>
                    <a:p>
                      <a:pPr algn="ctr"/>
                      <a:r>
                        <a:rPr lang="en-GB" sz="2000" dirty="0">
                          <a:latin typeface="+mj-lt"/>
                        </a:rPr>
                        <a:t>ACTION</a:t>
                      </a:r>
                      <a:endParaRPr lang="en-US" sz="2000" dirty="0">
                        <a:latin typeface="+mj-lt"/>
                      </a:endParaRPr>
                    </a:p>
                  </a:txBody>
                  <a:tcPr/>
                </a:tc>
                <a:tc>
                  <a:txBody>
                    <a:bodyPr/>
                    <a:lstStyle/>
                    <a:p>
                      <a:pPr algn="ctr"/>
                      <a:r>
                        <a:rPr lang="en-GB" sz="2000" dirty="0">
                          <a:latin typeface="+mj-lt"/>
                        </a:rPr>
                        <a:t>STATUS</a:t>
                      </a:r>
                      <a:endParaRPr lang="en-US" sz="2000" dirty="0">
                        <a:latin typeface="+mj-lt"/>
                      </a:endParaRPr>
                    </a:p>
                  </a:txBody>
                  <a:tcPr/>
                </a:tc>
                <a:extLst>
                  <a:ext uri="{0D108BD9-81ED-4DB2-BD59-A6C34878D82A}">
                    <a16:rowId xmlns:a16="http://schemas.microsoft.com/office/drawing/2014/main" val="3617305651"/>
                  </a:ext>
                </a:extLst>
              </a:tr>
              <a:tr h="4223899">
                <a:tc>
                  <a:txBody>
                    <a:bodyPr/>
                    <a:lstStyle/>
                    <a:p>
                      <a:pPr>
                        <a:lnSpc>
                          <a:spcPct val="150000"/>
                        </a:lnSpc>
                      </a:pPr>
                      <a:r>
                        <a:rPr lang="en-GB" sz="1800" b="1" kern="1200" dirty="0">
                          <a:solidFill>
                            <a:schemeClr val="dk1"/>
                          </a:solidFill>
                          <a:effectLst/>
                          <a:latin typeface="+mj-lt"/>
                          <a:ea typeface="+mn-ea"/>
                          <a:cs typeface="Arial" panose="020B0604020202020204" pitchFamily="34" charset="0"/>
                        </a:rPr>
                        <a:t>Consultation with </a:t>
                      </a:r>
                      <a:r>
                        <a:rPr lang="en-US" sz="1800" b="1" kern="1200" dirty="0">
                          <a:solidFill>
                            <a:schemeClr val="dk1"/>
                          </a:solidFill>
                          <a:effectLst/>
                          <a:latin typeface="+mj-lt"/>
                          <a:ea typeface="+mn-ea"/>
                          <a:cs typeface="+mn-cs"/>
                        </a:rPr>
                        <a:t>Lawyers for Human Rights for losses incurred by petitioners</a:t>
                      </a:r>
                      <a:endParaRPr lang="en-US" sz="1800" dirty="0">
                        <a:latin typeface="+mj-lt"/>
                        <a:cs typeface="Arial" panose="020B0604020202020204" pitchFamily="34" charset="0"/>
                      </a:endParaRPr>
                    </a:p>
                  </a:txBody>
                  <a:tcPr/>
                </a:tc>
                <a:tc>
                  <a:txBody>
                    <a:bodyPr/>
                    <a:lstStyle/>
                    <a:p>
                      <a:pPr marL="342900" indent="-342900">
                        <a:lnSpc>
                          <a:spcPct val="150000"/>
                        </a:lnSpc>
                        <a:buFont typeface="Arial" panose="020B0604020202020204" pitchFamily="34" charset="0"/>
                        <a:buChar char="•"/>
                      </a:pPr>
                      <a:r>
                        <a:rPr lang="en-US" sz="1800" kern="1200" dirty="0">
                          <a:solidFill>
                            <a:schemeClr val="dk1"/>
                          </a:solidFill>
                          <a:effectLst/>
                          <a:latin typeface="+mj-lt"/>
                          <a:ea typeface="+mn-ea"/>
                          <a:cs typeface="+mn-cs"/>
                        </a:rPr>
                        <a:t>The Petitioners have requested that the Chairperson of the Human Settlements Portfolio Committee, in consultation with Parliament’s Legal Advisory Services, provides guidance on the most appropriate process to approach Lawyers for Human Rights.</a:t>
                      </a:r>
                    </a:p>
                    <a:p>
                      <a:pPr marL="342900" indent="-342900">
                        <a:lnSpc>
                          <a:spcPct val="150000"/>
                        </a:lnSpc>
                        <a:buFont typeface="Arial" panose="020B0604020202020204" pitchFamily="34" charset="0"/>
                        <a:buChar char="•"/>
                      </a:pPr>
                      <a:r>
                        <a:rPr lang="en-US" sz="1800" kern="1200" dirty="0">
                          <a:solidFill>
                            <a:schemeClr val="dk1"/>
                          </a:solidFill>
                          <a:effectLst/>
                          <a:latin typeface="+mj-lt"/>
                          <a:ea typeface="+mn-ea"/>
                          <a:cs typeface="+mn-cs"/>
                        </a:rPr>
                        <a:t>The Petitioners request expert legal opinion on losses they have incurred, the revision of the ex-gratia payment amounts based on the losses incurred, and a determination of COT’S responsibility towards further compensating the Petitioners.</a:t>
                      </a:r>
                      <a:endParaRPr lang="en-ZA" sz="1800" kern="1200" dirty="0">
                        <a:solidFill>
                          <a:schemeClr val="dk1"/>
                        </a:solidFill>
                        <a:effectLst/>
                        <a:latin typeface="+mj-lt"/>
                        <a:ea typeface="+mn-ea"/>
                        <a:cs typeface="+mn-cs"/>
                      </a:endParaRPr>
                    </a:p>
                  </a:txBody>
                  <a:tcPr/>
                </a:tc>
                <a:extLst>
                  <a:ext uri="{0D108BD9-81ED-4DB2-BD59-A6C34878D82A}">
                    <a16:rowId xmlns:a16="http://schemas.microsoft.com/office/drawing/2014/main" val="681246337"/>
                  </a:ext>
                </a:extLst>
              </a:tr>
            </a:tbl>
          </a:graphicData>
        </a:graphic>
      </p:graphicFrame>
      <p:sp>
        <p:nvSpPr>
          <p:cNvPr id="4" name="Slide Number Placeholder 3">
            <a:extLst>
              <a:ext uri="{FF2B5EF4-FFF2-40B4-BE49-F238E27FC236}">
                <a16:creationId xmlns:a16="http://schemas.microsoft.com/office/drawing/2014/main" id="{7B3DD2C3-543B-D9D4-672A-9AC5F2B5F8C4}"/>
              </a:ext>
            </a:extLst>
          </p:cNvPr>
          <p:cNvSpPr>
            <a:spLocks noGrp="1"/>
          </p:cNvSpPr>
          <p:nvPr>
            <p:ph type="sldNum" sz="quarter" idx="10"/>
          </p:nvPr>
        </p:nvSpPr>
        <p:spPr/>
        <p:txBody>
          <a:bodyPr/>
          <a:lstStyle/>
          <a:p>
            <a:pPr>
              <a:defRPr/>
            </a:pPr>
            <a:fld id="{C177964D-3CDF-2F46-9E7D-3AB8485A2693}" type="slidenum">
              <a:rPr lang="en-US" altLang="en-US" smtClean="0"/>
              <a:pPr>
                <a:defRPr/>
              </a:pPr>
              <a:t>15</a:t>
            </a:fld>
            <a:endParaRPr lang="en-US" altLang="en-US" dirty="0"/>
          </a:p>
        </p:txBody>
      </p:sp>
      <p:sp>
        <p:nvSpPr>
          <p:cNvPr id="5" name="Footer Placeholder 4">
            <a:extLst>
              <a:ext uri="{FF2B5EF4-FFF2-40B4-BE49-F238E27FC236}">
                <a16:creationId xmlns:a16="http://schemas.microsoft.com/office/drawing/2014/main" id="{4FC696A5-0B1C-8615-C09A-9455BEA95C72}"/>
              </a:ext>
            </a:extLst>
          </p:cNvPr>
          <p:cNvSpPr>
            <a:spLocks noGrp="1"/>
          </p:cNvSpPr>
          <p:nvPr>
            <p:ph type="ftr" sz="quarter" idx="11"/>
          </p:nvPr>
        </p:nvSpPr>
        <p:spPr>
          <a:xfrm>
            <a:off x="3565986" y="6400800"/>
            <a:ext cx="2895600" cy="365125"/>
          </a:xfrm>
        </p:spPr>
        <p:txBody>
          <a:bodyPr/>
          <a:lstStyle/>
          <a:p>
            <a:pPr>
              <a:defRPr/>
            </a:pPr>
            <a:endParaRPr lang="en-US" dirty="0"/>
          </a:p>
        </p:txBody>
      </p:sp>
      <p:sp>
        <p:nvSpPr>
          <p:cNvPr id="6" name="Date Placeholder 5">
            <a:extLst>
              <a:ext uri="{FF2B5EF4-FFF2-40B4-BE49-F238E27FC236}">
                <a16:creationId xmlns:a16="http://schemas.microsoft.com/office/drawing/2014/main" id="{C1DB2CC7-638B-B5DB-CE63-E9392AF3D1FD}"/>
              </a:ext>
            </a:extLst>
          </p:cNvPr>
          <p:cNvSpPr>
            <a:spLocks noGrp="1"/>
          </p:cNvSpPr>
          <p:nvPr>
            <p:ph type="dt" sz="half" idx="12"/>
          </p:nvPr>
        </p:nvSpPr>
        <p:spPr/>
        <p:txBody>
          <a:bodyPr/>
          <a:lstStyle/>
          <a:p>
            <a:pPr>
              <a:defRPr/>
            </a:pPr>
            <a:fld id="{04BCFF81-8853-7543-8BA2-A647B471C165}" type="datetime1">
              <a:rPr lang="en-US" altLang="en-US" smtClean="0"/>
              <a:pPr>
                <a:defRPr/>
              </a:pPr>
              <a:t>5/24/2023</a:t>
            </a:fld>
            <a:endParaRPr lang="en-US" altLang="en-US" dirty="0"/>
          </a:p>
        </p:txBody>
      </p:sp>
    </p:spTree>
    <p:extLst>
      <p:ext uri="{BB962C8B-B14F-4D97-AF65-F5344CB8AC3E}">
        <p14:creationId xmlns:p14="http://schemas.microsoft.com/office/powerpoint/2010/main" val="2596881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E8D8-AC64-4C73-BC32-8355F3116927}"/>
              </a:ext>
            </a:extLst>
          </p:cNvPr>
          <p:cNvSpPr>
            <a:spLocks noGrp="1"/>
          </p:cNvSpPr>
          <p:nvPr>
            <p:ph type="title"/>
          </p:nvPr>
        </p:nvSpPr>
        <p:spPr>
          <a:xfrm>
            <a:off x="457200" y="274637"/>
            <a:ext cx="8229600" cy="418059"/>
          </a:xfrm>
        </p:spPr>
        <p:txBody>
          <a:bodyPr/>
          <a:lstStyle/>
          <a:p>
            <a:r>
              <a:rPr lang="en-GB" sz="2400" b="1" dirty="0"/>
              <a:t>5. PROGRESS REPORT ON THE FOUR PETITIONERS</a:t>
            </a:r>
            <a:endParaRPr lang="en-US" sz="2400" b="1" dirty="0"/>
          </a:p>
        </p:txBody>
      </p:sp>
      <p:graphicFrame>
        <p:nvGraphicFramePr>
          <p:cNvPr id="7" name="Table 7">
            <a:extLst>
              <a:ext uri="{FF2B5EF4-FFF2-40B4-BE49-F238E27FC236}">
                <a16:creationId xmlns:a16="http://schemas.microsoft.com/office/drawing/2014/main" id="{DAC4FB83-536A-4599-2385-C7DDEB7477A0}"/>
              </a:ext>
            </a:extLst>
          </p:cNvPr>
          <p:cNvGraphicFramePr>
            <a:graphicFrameLocks noGrp="1"/>
          </p:cNvGraphicFramePr>
          <p:nvPr>
            <p:ph idx="1"/>
            <p:extLst>
              <p:ext uri="{D42A27DB-BD31-4B8C-83A1-F6EECF244321}">
                <p14:modId xmlns:p14="http://schemas.microsoft.com/office/powerpoint/2010/main" val="2950734499"/>
              </p:ext>
            </p:extLst>
          </p:nvPr>
        </p:nvGraphicFramePr>
        <p:xfrm>
          <a:off x="107504" y="1052736"/>
          <a:ext cx="8856984" cy="4905120"/>
        </p:xfrm>
        <a:graphic>
          <a:graphicData uri="http://schemas.openxmlformats.org/drawingml/2006/table">
            <a:tbl>
              <a:tblPr firstRow="1" bandRow="1">
                <a:tableStyleId>{5C22544A-7EE6-4342-B048-85BDC9FD1C3A}</a:tableStyleId>
              </a:tblPr>
              <a:tblGrid>
                <a:gridCol w="1775740">
                  <a:extLst>
                    <a:ext uri="{9D8B030D-6E8A-4147-A177-3AD203B41FA5}">
                      <a16:colId xmlns:a16="http://schemas.microsoft.com/office/drawing/2014/main" val="2518823975"/>
                    </a:ext>
                  </a:extLst>
                </a:gridCol>
                <a:gridCol w="7081244">
                  <a:extLst>
                    <a:ext uri="{9D8B030D-6E8A-4147-A177-3AD203B41FA5}">
                      <a16:colId xmlns:a16="http://schemas.microsoft.com/office/drawing/2014/main" val="1466011972"/>
                    </a:ext>
                  </a:extLst>
                </a:gridCol>
              </a:tblGrid>
              <a:tr h="520379">
                <a:tc>
                  <a:txBody>
                    <a:bodyPr/>
                    <a:lstStyle/>
                    <a:p>
                      <a:pPr algn="ctr"/>
                      <a:r>
                        <a:rPr lang="en-GB" sz="2000" dirty="0">
                          <a:latin typeface="+mj-lt"/>
                        </a:rPr>
                        <a:t>ACTION</a:t>
                      </a:r>
                      <a:endParaRPr lang="en-US" sz="2000" dirty="0">
                        <a:latin typeface="+mj-lt"/>
                      </a:endParaRPr>
                    </a:p>
                  </a:txBody>
                  <a:tcPr/>
                </a:tc>
                <a:tc>
                  <a:txBody>
                    <a:bodyPr/>
                    <a:lstStyle/>
                    <a:p>
                      <a:pPr algn="ctr"/>
                      <a:r>
                        <a:rPr lang="en-GB" sz="2000" dirty="0">
                          <a:latin typeface="+mj-lt"/>
                        </a:rPr>
                        <a:t>STATUS</a:t>
                      </a:r>
                      <a:endParaRPr lang="en-US" sz="2000" dirty="0">
                        <a:latin typeface="+mj-lt"/>
                      </a:endParaRPr>
                    </a:p>
                  </a:txBody>
                  <a:tcPr/>
                </a:tc>
                <a:extLst>
                  <a:ext uri="{0D108BD9-81ED-4DB2-BD59-A6C34878D82A}">
                    <a16:rowId xmlns:a16="http://schemas.microsoft.com/office/drawing/2014/main" val="3617305651"/>
                  </a:ext>
                </a:extLst>
              </a:tr>
              <a:tr h="4384741">
                <a:tc>
                  <a:txBody>
                    <a:bodyPr/>
                    <a:lstStyle/>
                    <a:p>
                      <a:pPr>
                        <a:lnSpc>
                          <a:spcPct val="150000"/>
                        </a:lnSpc>
                      </a:pPr>
                      <a:r>
                        <a:rPr lang="en-GB" sz="1600" b="1" kern="1200" dirty="0">
                          <a:solidFill>
                            <a:schemeClr val="dk1"/>
                          </a:solidFill>
                          <a:effectLst/>
                          <a:latin typeface="+mj-lt"/>
                          <a:ea typeface="+mn-ea"/>
                          <a:cs typeface="Arial" panose="020B0604020202020204" pitchFamily="34" charset="0"/>
                        </a:rPr>
                        <a:t>Opening of a Case Against COT for the Illegal Sales of Petitioners’ Properties</a:t>
                      </a:r>
                      <a:endParaRPr lang="en-US" sz="1600" dirty="0">
                        <a:latin typeface="+mj-lt"/>
                        <a:cs typeface="Arial" panose="020B0604020202020204" pitchFamily="34" charset="0"/>
                      </a:endParaRPr>
                    </a:p>
                  </a:txBody>
                  <a:tcPr/>
                </a:tc>
                <a:tc>
                  <a:txBody>
                    <a:bodyPr/>
                    <a:lstStyle/>
                    <a:p>
                      <a:pPr marL="342900" indent="-342900">
                        <a:lnSpc>
                          <a:spcPct val="150000"/>
                        </a:lnSpc>
                        <a:buFont typeface="Arial" panose="020B0604020202020204" pitchFamily="34" charset="0"/>
                        <a:buChar char="•"/>
                      </a:pPr>
                      <a:r>
                        <a:rPr lang="en-US" sz="1600" kern="1200" dirty="0">
                          <a:solidFill>
                            <a:schemeClr val="dk1"/>
                          </a:solidFill>
                          <a:effectLst/>
                          <a:latin typeface="+mj-lt"/>
                          <a:ea typeface="+mn-ea"/>
                          <a:cs typeface="+mn-cs"/>
                        </a:rPr>
                        <a:t>On 18 May 2023, the CEO of NWHC wrote a letter to the MM of COT, requesting COT to furnish NWHC with the names of the City officials who effected the illegal sale and transfer of the Petitioners’ properties.</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j-lt"/>
                          <a:ea typeface="+mn-ea"/>
                          <a:cs typeface="+mn-cs"/>
                        </a:rPr>
                        <a:t>NWHC was advised by Mahikeng Police to open the case in Tshwane &amp; provide of where the offense happened, confirmation of who’s names the properties were registered in when the crime happened, and the names of the perpetrators.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j-lt"/>
                          <a:ea typeface="+mn-ea"/>
                          <a:cs typeface="+mn-cs"/>
                        </a:rPr>
                        <a:t>COT has conducted their own internal investigations &amp; information with the names of the perpetrators, will be availed to NWHC by 26 May 2023.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j-lt"/>
                          <a:ea typeface="+mn-ea"/>
                          <a:cs typeface="+mn-cs"/>
                        </a:rPr>
                        <a:t>COT still intends to take the Public Protector’s report on review.</a:t>
                      </a:r>
                      <a:endParaRPr lang="en-ZA" sz="1600" kern="1200" dirty="0">
                        <a:solidFill>
                          <a:schemeClr val="dk1"/>
                        </a:solidFill>
                        <a:effectLst/>
                        <a:latin typeface="+mj-lt"/>
                        <a:ea typeface="+mn-ea"/>
                        <a:cs typeface="+mn-cs"/>
                      </a:endParaRPr>
                    </a:p>
                  </a:txBody>
                  <a:tcPr/>
                </a:tc>
                <a:extLst>
                  <a:ext uri="{0D108BD9-81ED-4DB2-BD59-A6C34878D82A}">
                    <a16:rowId xmlns:a16="http://schemas.microsoft.com/office/drawing/2014/main" val="681246337"/>
                  </a:ext>
                </a:extLst>
              </a:tr>
            </a:tbl>
          </a:graphicData>
        </a:graphic>
      </p:graphicFrame>
      <p:sp>
        <p:nvSpPr>
          <p:cNvPr id="4" name="Slide Number Placeholder 3">
            <a:extLst>
              <a:ext uri="{FF2B5EF4-FFF2-40B4-BE49-F238E27FC236}">
                <a16:creationId xmlns:a16="http://schemas.microsoft.com/office/drawing/2014/main" id="{7B3DD2C3-543B-D9D4-672A-9AC5F2B5F8C4}"/>
              </a:ext>
            </a:extLst>
          </p:cNvPr>
          <p:cNvSpPr>
            <a:spLocks noGrp="1"/>
          </p:cNvSpPr>
          <p:nvPr>
            <p:ph type="sldNum" sz="quarter" idx="10"/>
          </p:nvPr>
        </p:nvSpPr>
        <p:spPr/>
        <p:txBody>
          <a:bodyPr/>
          <a:lstStyle/>
          <a:p>
            <a:pPr>
              <a:defRPr/>
            </a:pPr>
            <a:fld id="{C177964D-3CDF-2F46-9E7D-3AB8485A2693}" type="slidenum">
              <a:rPr lang="en-US" altLang="en-US" smtClean="0"/>
              <a:pPr>
                <a:defRPr/>
              </a:pPr>
              <a:t>16</a:t>
            </a:fld>
            <a:endParaRPr lang="en-US" altLang="en-US" dirty="0"/>
          </a:p>
        </p:txBody>
      </p:sp>
      <p:sp>
        <p:nvSpPr>
          <p:cNvPr id="5" name="Footer Placeholder 4">
            <a:extLst>
              <a:ext uri="{FF2B5EF4-FFF2-40B4-BE49-F238E27FC236}">
                <a16:creationId xmlns:a16="http://schemas.microsoft.com/office/drawing/2014/main" id="{4FC696A5-0B1C-8615-C09A-9455BEA95C72}"/>
              </a:ext>
            </a:extLst>
          </p:cNvPr>
          <p:cNvSpPr>
            <a:spLocks noGrp="1"/>
          </p:cNvSpPr>
          <p:nvPr>
            <p:ph type="ftr" sz="quarter" idx="11"/>
          </p:nvPr>
        </p:nvSpPr>
        <p:spPr>
          <a:xfrm>
            <a:off x="3565986" y="6400800"/>
            <a:ext cx="2895600" cy="365125"/>
          </a:xfrm>
        </p:spPr>
        <p:txBody>
          <a:bodyPr/>
          <a:lstStyle/>
          <a:p>
            <a:pPr>
              <a:defRPr/>
            </a:pPr>
            <a:endParaRPr lang="en-US" dirty="0"/>
          </a:p>
        </p:txBody>
      </p:sp>
      <p:sp>
        <p:nvSpPr>
          <p:cNvPr id="6" name="Date Placeholder 5">
            <a:extLst>
              <a:ext uri="{FF2B5EF4-FFF2-40B4-BE49-F238E27FC236}">
                <a16:creationId xmlns:a16="http://schemas.microsoft.com/office/drawing/2014/main" id="{C1DB2CC7-638B-B5DB-CE63-E9392AF3D1FD}"/>
              </a:ext>
            </a:extLst>
          </p:cNvPr>
          <p:cNvSpPr>
            <a:spLocks noGrp="1"/>
          </p:cNvSpPr>
          <p:nvPr>
            <p:ph type="dt" sz="half" idx="12"/>
          </p:nvPr>
        </p:nvSpPr>
        <p:spPr/>
        <p:txBody>
          <a:bodyPr/>
          <a:lstStyle/>
          <a:p>
            <a:pPr>
              <a:defRPr/>
            </a:pPr>
            <a:fld id="{04BCFF81-8853-7543-8BA2-A647B471C165}" type="datetime1">
              <a:rPr lang="en-US" altLang="en-US" smtClean="0"/>
              <a:pPr>
                <a:defRPr/>
              </a:pPr>
              <a:t>5/24/2023</a:t>
            </a:fld>
            <a:endParaRPr lang="en-US" altLang="en-US" dirty="0"/>
          </a:p>
        </p:txBody>
      </p:sp>
    </p:spTree>
    <p:extLst>
      <p:ext uri="{BB962C8B-B14F-4D97-AF65-F5344CB8AC3E}">
        <p14:creationId xmlns:p14="http://schemas.microsoft.com/office/powerpoint/2010/main" val="420034563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E8D8-AC64-4C73-BC32-8355F3116927}"/>
              </a:ext>
            </a:extLst>
          </p:cNvPr>
          <p:cNvSpPr>
            <a:spLocks noGrp="1"/>
          </p:cNvSpPr>
          <p:nvPr>
            <p:ph type="title"/>
          </p:nvPr>
        </p:nvSpPr>
        <p:spPr>
          <a:xfrm>
            <a:off x="457200" y="274637"/>
            <a:ext cx="8229600" cy="490067"/>
          </a:xfrm>
        </p:spPr>
        <p:txBody>
          <a:bodyPr/>
          <a:lstStyle/>
          <a:p>
            <a:r>
              <a:rPr lang="en-GB" sz="2400" b="1" dirty="0"/>
              <a:t>5. PROGRESS REPORT ON THE FOUR PETITIONERS</a:t>
            </a:r>
            <a:endParaRPr lang="en-US" sz="2400" b="1" dirty="0"/>
          </a:p>
        </p:txBody>
      </p:sp>
      <p:graphicFrame>
        <p:nvGraphicFramePr>
          <p:cNvPr id="7" name="Table 7">
            <a:extLst>
              <a:ext uri="{FF2B5EF4-FFF2-40B4-BE49-F238E27FC236}">
                <a16:creationId xmlns:a16="http://schemas.microsoft.com/office/drawing/2014/main" id="{DAC4FB83-536A-4599-2385-C7DDEB7477A0}"/>
              </a:ext>
            </a:extLst>
          </p:cNvPr>
          <p:cNvGraphicFramePr>
            <a:graphicFrameLocks noGrp="1"/>
          </p:cNvGraphicFramePr>
          <p:nvPr>
            <p:ph idx="1"/>
            <p:extLst>
              <p:ext uri="{D42A27DB-BD31-4B8C-83A1-F6EECF244321}">
                <p14:modId xmlns:p14="http://schemas.microsoft.com/office/powerpoint/2010/main" val="3737863700"/>
              </p:ext>
            </p:extLst>
          </p:nvPr>
        </p:nvGraphicFramePr>
        <p:xfrm>
          <a:off x="107504" y="764704"/>
          <a:ext cx="8928991" cy="4968552"/>
        </p:xfrm>
        <a:graphic>
          <a:graphicData uri="http://schemas.openxmlformats.org/drawingml/2006/table">
            <a:tbl>
              <a:tblPr firstRow="1" bandRow="1">
                <a:tableStyleId>{5C22544A-7EE6-4342-B048-85BDC9FD1C3A}</a:tableStyleId>
              </a:tblPr>
              <a:tblGrid>
                <a:gridCol w="1667675">
                  <a:extLst>
                    <a:ext uri="{9D8B030D-6E8A-4147-A177-3AD203B41FA5}">
                      <a16:colId xmlns:a16="http://schemas.microsoft.com/office/drawing/2014/main" val="2518823975"/>
                    </a:ext>
                  </a:extLst>
                </a:gridCol>
                <a:gridCol w="7261316">
                  <a:extLst>
                    <a:ext uri="{9D8B030D-6E8A-4147-A177-3AD203B41FA5}">
                      <a16:colId xmlns:a16="http://schemas.microsoft.com/office/drawing/2014/main" val="1466011972"/>
                    </a:ext>
                  </a:extLst>
                </a:gridCol>
              </a:tblGrid>
              <a:tr h="596548">
                <a:tc>
                  <a:txBody>
                    <a:bodyPr/>
                    <a:lstStyle/>
                    <a:p>
                      <a:pPr algn="ctr"/>
                      <a:r>
                        <a:rPr lang="en-GB" sz="1500" dirty="0">
                          <a:latin typeface="+mj-lt"/>
                          <a:cs typeface="Arial" panose="020B0604020202020204" pitchFamily="34" charset="0"/>
                        </a:rPr>
                        <a:t>ACTIVITIES</a:t>
                      </a:r>
                      <a:endParaRPr lang="en-US" sz="1500" dirty="0">
                        <a:latin typeface="+mj-lt"/>
                        <a:cs typeface="Arial" panose="020B0604020202020204" pitchFamily="34" charset="0"/>
                      </a:endParaRPr>
                    </a:p>
                  </a:txBody>
                  <a:tcPr/>
                </a:tc>
                <a:tc>
                  <a:txBody>
                    <a:bodyPr/>
                    <a:lstStyle/>
                    <a:p>
                      <a:pPr algn="ctr"/>
                      <a:r>
                        <a:rPr lang="en-GB" sz="1500" dirty="0">
                          <a:latin typeface="+mj-lt"/>
                          <a:cs typeface="Arial" panose="020B0604020202020204" pitchFamily="34" charset="0"/>
                        </a:rPr>
                        <a:t>STATUS</a:t>
                      </a:r>
                      <a:endParaRPr lang="en-US" sz="1500" dirty="0">
                        <a:latin typeface="+mj-lt"/>
                        <a:cs typeface="Arial" panose="020B0604020202020204" pitchFamily="34" charset="0"/>
                      </a:endParaRPr>
                    </a:p>
                  </a:txBody>
                  <a:tcPr/>
                </a:tc>
                <a:extLst>
                  <a:ext uri="{0D108BD9-81ED-4DB2-BD59-A6C34878D82A}">
                    <a16:rowId xmlns:a16="http://schemas.microsoft.com/office/drawing/2014/main" val="3617305651"/>
                  </a:ext>
                </a:extLst>
              </a:tr>
              <a:tr h="4372004">
                <a:tc>
                  <a:txBody>
                    <a:bodyPr/>
                    <a:lstStyle/>
                    <a:p>
                      <a:pPr algn="l">
                        <a:lnSpc>
                          <a:spcPct val="150000"/>
                        </a:lnSpc>
                      </a:pPr>
                      <a:r>
                        <a:rPr lang="en-US" sz="1600" b="1" kern="1200" dirty="0">
                          <a:solidFill>
                            <a:schemeClr val="dk1"/>
                          </a:solidFill>
                          <a:effectLst/>
                          <a:latin typeface="+mj-lt"/>
                          <a:ea typeface="+mn-ea"/>
                          <a:cs typeface="+mn-cs"/>
                        </a:rPr>
                        <a:t>Th provision of psycho-social  counselling services to the four petitioners</a:t>
                      </a:r>
                      <a:endParaRPr lang="en-US" sz="1600" b="1" dirty="0">
                        <a:latin typeface="+mj-lt"/>
                        <a:cs typeface="Arial" panose="020B0604020202020204" pitchFamily="34" charset="0"/>
                      </a:endParaRPr>
                    </a:p>
                  </a:txBody>
                  <a:tcPr/>
                </a:tc>
                <a:tc>
                  <a:txBody>
                    <a:bodyPr/>
                    <a:lstStyle/>
                    <a:p>
                      <a:pPr marL="285750" indent="-285750" algn="just">
                        <a:lnSpc>
                          <a:spcPct val="150000"/>
                        </a:lnSpc>
                        <a:buFont typeface="Arial" panose="020B0604020202020204" pitchFamily="34" charset="0"/>
                        <a:buChar char="•"/>
                      </a:pPr>
                      <a:r>
                        <a:rPr lang="en-US" sz="1600" kern="1200" dirty="0">
                          <a:solidFill>
                            <a:schemeClr val="dk1"/>
                          </a:solidFill>
                          <a:effectLst/>
                          <a:latin typeface="+mj-lt"/>
                          <a:ea typeface="+mn-ea"/>
                          <a:cs typeface="+mn-cs"/>
                        </a:rPr>
                        <a:t>According to </a:t>
                      </a:r>
                      <a:r>
                        <a:rPr lang="en-GB" sz="1600" kern="1200" dirty="0">
                          <a:solidFill>
                            <a:schemeClr val="dk1"/>
                          </a:solidFill>
                          <a:effectLst/>
                          <a:latin typeface="+mj-lt"/>
                          <a:ea typeface="+mn-ea"/>
                          <a:cs typeface="+mn-cs"/>
                        </a:rPr>
                        <a:t>Government’s policy, the key beneficiaries of the Employee Health Wellness Programme of NDHS is for members of NDHS and their immediate families only.</a:t>
                      </a:r>
                    </a:p>
                    <a:p>
                      <a:pPr marL="285750" indent="-285750" algn="just">
                        <a:lnSpc>
                          <a:spcPct val="150000"/>
                        </a:lnSpc>
                        <a:buFont typeface="Arial" panose="020B0604020202020204" pitchFamily="34" charset="0"/>
                        <a:buChar char="•"/>
                      </a:pPr>
                      <a:r>
                        <a:rPr lang="en-GB" sz="1600" kern="1200" dirty="0">
                          <a:solidFill>
                            <a:schemeClr val="dk1"/>
                          </a:solidFill>
                          <a:effectLst/>
                          <a:latin typeface="+mj-lt"/>
                          <a:ea typeface="+mn-ea"/>
                          <a:cs typeface="+mn-cs"/>
                        </a:rPr>
                        <a:t>NDHS is assisting by referring the Petitioners to </a:t>
                      </a:r>
                      <a:r>
                        <a:rPr lang="en-US" sz="1600" kern="1200" dirty="0">
                          <a:solidFill>
                            <a:schemeClr val="dk1"/>
                          </a:solidFill>
                          <a:effectLst/>
                          <a:latin typeface="+mj-lt"/>
                          <a:ea typeface="+mn-ea"/>
                          <a:cs typeface="+mn-cs"/>
                        </a:rPr>
                        <a:t>facilities/ institutions located in and around their neighborhoods, e.g. NICRO, Department of Social Development (DSD), Ga-Rankuwa Thusong Center, etc. to access counseling support services at no charge.</a:t>
                      </a:r>
                    </a:p>
                    <a:p>
                      <a:pPr marL="285750" indent="-285750" algn="just">
                        <a:lnSpc>
                          <a:spcPct val="150000"/>
                        </a:lnSpc>
                        <a:buFont typeface="Arial" panose="020B0604020202020204" pitchFamily="34" charset="0"/>
                        <a:buChar char="•"/>
                      </a:pPr>
                      <a:r>
                        <a:rPr lang="en-US" sz="1600" kern="1200" dirty="0">
                          <a:solidFill>
                            <a:schemeClr val="dk1"/>
                          </a:solidFill>
                          <a:effectLst/>
                          <a:latin typeface="+mj-lt"/>
                          <a:ea typeface="+mn-ea"/>
                          <a:cs typeface="+mn-cs"/>
                        </a:rPr>
                        <a:t>A request will be made to the Acting DG &amp; Minister for special support for the services, through the appointment of a dedicated service provider through the Goods &amp; Services budget of NDHS, to address the matter of the petitioners.</a:t>
                      </a:r>
                      <a:endParaRPr lang="en-GB" sz="1600" dirty="0">
                        <a:latin typeface="+mj-lt"/>
                        <a:cs typeface="Arial" panose="020B0604020202020204" pitchFamily="34" charset="0"/>
                      </a:endParaRPr>
                    </a:p>
                  </a:txBody>
                  <a:tcPr/>
                </a:tc>
                <a:extLst>
                  <a:ext uri="{0D108BD9-81ED-4DB2-BD59-A6C34878D82A}">
                    <a16:rowId xmlns:a16="http://schemas.microsoft.com/office/drawing/2014/main" val="1106084460"/>
                  </a:ext>
                </a:extLst>
              </a:tr>
            </a:tbl>
          </a:graphicData>
        </a:graphic>
      </p:graphicFrame>
      <p:sp>
        <p:nvSpPr>
          <p:cNvPr id="4" name="Slide Number Placeholder 3">
            <a:extLst>
              <a:ext uri="{FF2B5EF4-FFF2-40B4-BE49-F238E27FC236}">
                <a16:creationId xmlns:a16="http://schemas.microsoft.com/office/drawing/2014/main" id="{7B3DD2C3-543B-D9D4-672A-9AC5F2B5F8C4}"/>
              </a:ext>
            </a:extLst>
          </p:cNvPr>
          <p:cNvSpPr>
            <a:spLocks noGrp="1"/>
          </p:cNvSpPr>
          <p:nvPr>
            <p:ph type="sldNum" sz="quarter" idx="10"/>
          </p:nvPr>
        </p:nvSpPr>
        <p:spPr/>
        <p:txBody>
          <a:bodyPr/>
          <a:lstStyle/>
          <a:p>
            <a:pPr>
              <a:defRPr/>
            </a:pPr>
            <a:fld id="{C177964D-3CDF-2F46-9E7D-3AB8485A2693}" type="slidenum">
              <a:rPr lang="en-US" altLang="en-US" smtClean="0"/>
              <a:pPr>
                <a:defRPr/>
              </a:pPr>
              <a:t>17</a:t>
            </a:fld>
            <a:endParaRPr lang="en-US" altLang="en-US" dirty="0"/>
          </a:p>
        </p:txBody>
      </p:sp>
      <p:sp>
        <p:nvSpPr>
          <p:cNvPr id="5" name="Footer Placeholder 4">
            <a:extLst>
              <a:ext uri="{FF2B5EF4-FFF2-40B4-BE49-F238E27FC236}">
                <a16:creationId xmlns:a16="http://schemas.microsoft.com/office/drawing/2014/main" id="{4FC696A5-0B1C-8615-C09A-9455BEA95C72}"/>
              </a:ext>
            </a:extLst>
          </p:cNvPr>
          <p:cNvSpPr>
            <a:spLocks noGrp="1"/>
          </p:cNvSpPr>
          <p:nvPr>
            <p:ph type="ftr" sz="quarter" idx="11"/>
          </p:nvPr>
        </p:nvSpPr>
        <p:spPr/>
        <p:txBody>
          <a:bodyPr/>
          <a:lstStyle/>
          <a:p>
            <a:pPr>
              <a:defRPr/>
            </a:pPr>
            <a:endParaRPr lang="en-US" dirty="0"/>
          </a:p>
        </p:txBody>
      </p:sp>
      <p:sp>
        <p:nvSpPr>
          <p:cNvPr id="6" name="Date Placeholder 5">
            <a:extLst>
              <a:ext uri="{FF2B5EF4-FFF2-40B4-BE49-F238E27FC236}">
                <a16:creationId xmlns:a16="http://schemas.microsoft.com/office/drawing/2014/main" id="{C1DB2CC7-638B-B5DB-CE63-E9392AF3D1FD}"/>
              </a:ext>
            </a:extLst>
          </p:cNvPr>
          <p:cNvSpPr>
            <a:spLocks noGrp="1"/>
          </p:cNvSpPr>
          <p:nvPr>
            <p:ph type="dt" sz="half" idx="12"/>
          </p:nvPr>
        </p:nvSpPr>
        <p:spPr/>
        <p:txBody>
          <a:bodyPr/>
          <a:lstStyle/>
          <a:p>
            <a:pPr>
              <a:defRPr/>
            </a:pPr>
            <a:fld id="{04BCFF81-8853-7543-8BA2-A647B471C165}" type="datetime1">
              <a:rPr lang="en-US" altLang="en-US" smtClean="0"/>
              <a:pPr>
                <a:defRPr/>
              </a:pPr>
              <a:t>5/24/2023</a:t>
            </a:fld>
            <a:endParaRPr lang="en-US" altLang="en-US" dirty="0"/>
          </a:p>
        </p:txBody>
      </p:sp>
    </p:spTree>
    <p:extLst>
      <p:ext uri="{BB962C8B-B14F-4D97-AF65-F5344CB8AC3E}">
        <p14:creationId xmlns:p14="http://schemas.microsoft.com/office/powerpoint/2010/main" val="38565167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485F1-6913-DFA3-5091-7475682AE834}"/>
              </a:ext>
            </a:extLst>
          </p:cNvPr>
          <p:cNvSpPr>
            <a:spLocks noGrp="1"/>
          </p:cNvSpPr>
          <p:nvPr>
            <p:ph type="title"/>
          </p:nvPr>
        </p:nvSpPr>
        <p:spPr>
          <a:xfrm>
            <a:off x="457200" y="95278"/>
            <a:ext cx="8229600" cy="634082"/>
          </a:xfrm>
        </p:spPr>
        <p:txBody>
          <a:bodyPr/>
          <a:lstStyle/>
          <a:p>
            <a:r>
              <a:rPr lang="en-US" b="1" dirty="0"/>
              <a:t>6. RECOMMENDATIONS </a:t>
            </a:r>
            <a:endParaRPr lang="en-ZA" b="1" dirty="0"/>
          </a:p>
        </p:txBody>
      </p:sp>
      <p:sp>
        <p:nvSpPr>
          <p:cNvPr id="3" name="Content Placeholder 2">
            <a:extLst>
              <a:ext uri="{FF2B5EF4-FFF2-40B4-BE49-F238E27FC236}">
                <a16:creationId xmlns:a16="http://schemas.microsoft.com/office/drawing/2014/main" id="{56E2F9FA-2F5D-65A4-B4EF-C4ABE5FE42D5}"/>
              </a:ext>
            </a:extLst>
          </p:cNvPr>
          <p:cNvSpPr>
            <a:spLocks noGrp="1"/>
          </p:cNvSpPr>
          <p:nvPr>
            <p:ph idx="1"/>
          </p:nvPr>
        </p:nvSpPr>
        <p:spPr>
          <a:xfrm>
            <a:off x="0" y="729360"/>
            <a:ext cx="8964488" cy="5090189"/>
          </a:xfrm>
        </p:spPr>
        <p:txBody>
          <a:bodyPr/>
          <a:lstStyle/>
          <a:p>
            <a:pPr marL="457200" lvl="1" indent="0" algn="just">
              <a:lnSpc>
                <a:spcPct val="150000"/>
              </a:lnSpc>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It is recommended that the Portfolio Committee:</a:t>
            </a:r>
          </a:p>
          <a:p>
            <a:pPr marL="614363" lvl="2" indent="-342900" algn="just">
              <a:lnSpc>
                <a:spcPct val="150000"/>
              </a:lnSpc>
              <a:buFont typeface="+mj-lt"/>
              <a:buAutoNum type="arabicPeriod"/>
            </a:pPr>
            <a:r>
              <a:rPr lang="en-US" sz="1800" dirty="0">
                <a:effectLst/>
                <a:latin typeface="+mj-lt"/>
                <a:ea typeface="Calibri" panose="020F0502020204030204" pitchFamily="34" charset="0"/>
                <a:cs typeface="Times New Roman" panose="02020603050405020304" pitchFamily="18" charset="0"/>
              </a:rPr>
              <a:t>Note the Progress Report on the MAWIGA Ministerial Project whereby Phase 1 of 8000 property transfers will commence by June 2023. </a:t>
            </a:r>
          </a:p>
          <a:p>
            <a:pPr marL="614363" lvl="2" indent="-342900" algn="just">
              <a:lnSpc>
                <a:spcPct val="150000"/>
              </a:lnSpc>
              <a:buFont typeface="+mj-lt"/>
              <a:buAutoNum type="arabicPeriod"/>
            </a:pPr>
            <a:r>
              <a:rPr lang="en-US" sz="1800" dirty="0">
                <a:latin typeface="+mj-lt"/>
                <a:ea typeface="Calibri" panose="020F0502020204030204" pitchFamily="34" charset="0"/>
                <a:cs typeface="Times New Roman" panose="02020603050405020304" pitchFamily="18" charset="0"/>
              </a:rPr>
              <a:t>Note </a:t>
            </a:r>
            <a:r>
              <a:rPr lang="en-US" sz="1800" dirty="0">
                <a:effectLst/>
                <a:latin typeface="+mj-lt"/>
                <a:ea typeface="Calibri" panose="020F0502020204030204" pitchFamily="34" charset="0"/>
                <a:cs typeface="Times New Roman" panose="02020603050405020304" pitchFamily="18" charset="0"/>
              </a:rPr>
              <a:t>the Progress Report on the actions pertaining to the MAWIGA four (04) petitioners’ subsequent to the Portfolio Committee’s oversight visit to the North West Province on the 31 March 2023.</a:t>
            </a:r>
          </a:p>
          <a:p>
            <a:pPr marL="614363" lvl="2" indent="-342900" algn="just">
              <a:lnSpc>
                <a:spcPct val="150000"/>
              </a:lnSpc>
              <a:buFont typeface="+mj-lt"/>
              <a:buAutoNum type="arabicPeriod"/>
            </a:pPr>
            <a:r>
              <a:rPr lang="en-US" sz="1800" dirty="0">
                <a:latin typeface="+mj-lt"/>
                <a:ea typeface="Calibri" panose="020F0502020204030204" pitchFamily="34" charset="0"/>
                <a:cs typeface="Times New Roman" panose="02020603050405020304" pitchFamily="18" charset="0"/>
              </a:rPr>
              <a:t>Notes </a:t>
            </a:r>
            <a:r>
              <a:rPr lang="en-US" sz="1800" dirty="0">
                <a:effectLst/>
                <a:latin typeface="+mj-lt"/>
                <a:ea typeface="Calibri" panose="020F0502020204030204" pitchFamily="34" charset="0"/>
                <a:cs typeface="Times New Roman" panose="02020603050405020304" pitchFamily="18" charset="0"/>
              </a:rPr>
              <a:t>that the on-going consultation processes with the four (04) Petitioners and relevant stakeholders and that the Department commits to report progress on a quarterly basis to the until the matter is concluded.</a:t>
            </a:r>
            <a:endParaRPr lang="en-ZA" sz="1800" dirty="0">
              <a:latin typeface="+mj-lt"/>
              <a:ea typeface="Calibri" panose="020F0502020204030204" pitchFamily="34" charset="0"/>
              <a:cs typeface="Times New Roman" panose="02020603050405020304" pitchFamily="18" charset="0"/>
            </a:endParaRPr>
          </a:p>
          <a:p>
            <a:pPr marL="614363" lvl="2" indent="-342900" algn="just">
              <a:lnSpc>
                <a:spcPct val="150000"/>
              </a:lnSpc>
              <a:buFont typeface="+mj-lt"/>
              <a:buAutoNum type="arabicPeriod"/>
            </a:pPr>
            <a:r>
              <a:rPr lang="en-US" sz="1800" dirty="0">
                <a:effectLst/>
                <a:latin typeface="+mj-lt"/>
                <a:ea typeface="Calibri" panose="020F0502020204030204" pitchFamily="34" charset="0"/>
                <a:cs typeface="Times New Roman" panose="02020603050405020304" pitchFamily="18" charset="0"/>
              </a:rPr>
              <a:t>Note that the matter of the psycho-social support for the Petitioners is currently being addressed by the Department, through the appointment of a professional service provider through Goods &amp; Services budget of NDHS.</a:t>
            </a:r>
            <a:endParaRPr lang="en-ZA" sz="1800" dirty="0">
              <a:effectLst/>
              <a:latin typeface="+mj-lt"/>
              <a:ea typeface="Calibri" panose="020F0502020204030204" pitchFamily="34" charset="0"/>
              <a:cs typeface="Times New Roman" panose="02020603050405020304" pitchFamily="18" charset="0"/>
            </a:endParaRPr>
          </a:p>
          <a:p>
            <a:pPr marL="457200" lvl="1" indent="0" algn="just">
              <a:lnSpc>
                <a:spcPct val="150000"/>
              </a:lnSpc>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 </a:t>
            </a:r>
          </a:p>
          <a:p>
            <a:pPr marL="0" indent="0">
              <a:buNone/>
            </a:pPr>
            <a:endParaRPr lang="en-ZA" dirty="0"/>
          </a:p>
        </p:txBody>
      </p:sp>
      <p:sp>
        <p:nvSpPr>
          <p:cNvPr id="4" name="Slide Number Placeholder 3">
            <a:extLst>
              <a:ext uri="{FF2B5EF4-FFF2-40B4-BE49-F238E27FC236}">
                <a16:creationId xmlns:a16="http://schemas.microsoft.com/office/drawing/2014/main" id="{1FF97D2C-EA94-1DBA-5F74-3F72B4853FC6}"/>
              </a:ext>
            </a:extLst>
          </p:cNvPr>
          <p:cNvSpPr>
            <a:spLocks noGrp="1"/>
          </p:cNvSpPr>
          <p:nvPr>
            <p:ph type="sldNum" sz="quarter" idx="10"/>
          </p:nvPr>
        </p:nvSpPr>
        <p:spPr/>
        <p:txBody>
          <a:bodyPr/>
          <a:lstStyle/>
          <a:p>
            <a:pPr>
              <a:defRPr/>
            </a:pPr>
            <a:fld id="{C177964D-3CDF-2F46-9E7D-3AB8485A2693}" type="slidenum">
              <a:rPr lang="en-US" altLang="en-US" smtClean="0"/>
              <a:pPr>
                <a:defRPr/>
              </a:pPr>
              <a:t>18</a:t>
            </a:fld>
            <a:endParaRPr lang="en-US" altLang="en-US" dirty="0"/>
          </a:p>
        </p:txBody>
      </p:sp>
    </p:spTree>
    <p:extLst>
      <p:ext uri="{BB962C8B-B14F-4D97-AF65-F5344CB8AC3E}">
        <p14:creationId xmlns:p14="http://schemas.microsoft.com/office/powerpoint/2010/main" val="170999387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230AF73-8693-4797-A5DD-BAB4538E92BE}" type="slidenum">
              <a:rPr lang="en-ZA" altLang="en-US" smtClean="0"/>
              <a:pPr/>
              <a:t>19</a:t>
            </a:fld>
            <a:endParaRPr lang="en-ZA" altLang="en-US" dirty="0"/>
          </a:p>
        </p:txBody>
      </p:sp>
      <p:sp>
        <p:nvSpPr>
          <p:cNvPr id="6" name="Date Placeholder 5"/>
          <p:cNvSpPr>
            <a:spLocks noGrp="1"/>
          </p:cNvSpPr>
          <p:nvPr>
            <p:ph type="dt" sz="half" idx="12"/>
          </p:nvPr>
        </p:nvSpPr>
        <p:spPr/>
        <p:txBody>
          <a:bodyPr/>
          <a:lstStyle/>
          <a:p>
            <a:fld id="{87FA4B09-6FD7-4977-8F3B-861E67A42179}" type="datetime1">
              <a:rPr lang="en-ZA" altLang="en-US" smtClean="0"/>
              <a:pPr/>
              <a:t>2023/05/24</a:t>
            </a:fld>
            <a:endParaRPr lang="en-ZA" altLang="en-US" dirty="0"/>
          </a:p>
        </p:txBody>
      </p:sp>
      <p:sp>
        <p:nvSpPr>
          <p:cNvPr id="7" name="TextBox 6"/>
          <p:cNvSpPr txBox="1"/>
          <p:nvPr/>
        </p:nvSpPr>
        <p:spPr>
          <a:xfrm>
            <a:off x="1043608" y="1844824"/>
            <a:ext cx="7109792" cy="461665"/>
          </a:xfrm>
          <a:prstGeom prst="rect">
            <a:avLst/>
          </a:prstGeom>
          <a:noFill/>
        </p:spPr>
        <p:txBody>
          <a:bodyPr wrap="square" rtlCol="0">
            <a:spAutoFit/>
          </a:bodyPr>
          <a:lstStyle/>
          <a:p>
            <a:pPr algn="ctr"/>
            <a:r>
              <a:rPr lang="en-US" dirty="0"/>
              <a:t>Thank You</a:t>
            </a:r>
            <a:endParaRPr lang="en-ZA" dirty="0"/>
          </a:p>
        </p:txBody>
      </p:sp>
    </p:spTree>
    <p:extLst>
      <p:ext uri="{BB962C8B-B14F-4D97-AF65-F5344CB8AC3E}">
        <p14:creationId xmlns:p14="http://schemas.microsoft.com/office/powerpoint/2010/main" val="112767969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3E721-CE6E-3FE7-4B31-CA11FD9D4E5C}"/>
              </a:ext>
            </a:extLst>
          </p:cNvPr>
          <p:cNvSpPr>
            <a:spLocks noGrp="1"/>
          </p:cNvSpPr>
          <p:nvPr>
            <p:ph type="title"/>
          </p:nvPr>
        </p:nvSpPr>
        <p:spPr/>
        <p:txBody>
          <a:bodyPr/>
          <a:lstStyle/>
          <a:p>
            <a:pPr algn="l"/>
            <a:r>
              <a:rPr lang="en-GB" dirty="0"/>
              <a:t>This report was prepared with inputs from the following stakeholders:</a:t>
            </a:r>
            <a:br>
              <a:rPr lang="en-GB" dirty="0"/>
            </a:br>
            <a:endParaRPr lang="en-US" dirty="0"/>
          </a:p>
        </p:txBody>
      </p:sp>
      <p:sp>
        <p:nvSpPr>
          <p:cNvPr id="3" name="Content Placeholder 2">
            <a:extLst>
              <a:ext uri="{FF2B5EF4-FFF2-40B4-BE49-F238E27FC236}">
                <a16:creationId xmlns:a16="http://schemas.microsoft.com/office/drawing/2014/main" id="{E0836669-BE24-4A99-FD5E-24E7F289B817}"/>
              </a:ext>
            </a:extLst>
          </p:cNvPr>
          <p:cNvSpPr>
            <a:spLocks noGrp="1"/>
          </p:cNvSpPr>
          <p:nvPr>
            <p:ph idx="1"/>
          </p:nvPr>
        </p:nvSpPr>
        <p:spPr/>
        <p:txBody>
          <a:bodyPr/>
          <a:lstStyle/>
          <a:p>
            <a:pPr marL="514350" indent="-514350">
              <a:buFont typeface="+mj-lt"/>
              <a:buAutoNum type="arabicPeriod"/>
            </a:pPr>
            <a:r>
              <a:rPr lang="en-GB" sz="2400" dirty="0"/>
              <a:t>National Department of Human Settlements (NDHS)</a:t>
            </a:r>
          </a:p>
          <a:p>
            <a:pPr marL="514350" indent="-514350">
              <a:buFont typeface="+mj-lt"/>
              <a:buAutoNum type="arabicPeriod"/>
            </a:pPr>
            <a:r>
              <a:rPr lang="en-GB" sz="2400" dirty="0"/>
              <a:t>North West Department of Human Settlements (NWDHS)</a:t>
            </a:r>
          </a:p>
          <a:p>
            <a:pPr marL="514350" indent="-514350">
              <a:buFont typeface="+mj-lt"/>
              <a:buAutoNum type="arabicPeriod"/>
            </a:pPr>
            <a:r>
              <a:rPr lang="en-GB" sz="2400" dirty="0"/>
              <a:t>Gauteng Department of Human Settlements (GDHS)</a:t>
            </a:r>
          </a:p>
          <a:p>
            <a:pPr marL="514350" indent="-514350">
              <a:buFont typeface="+mj-lt"/>
              <a:buAutoNum type="arabicPeriod"/>
            </a:pPr>
            <a:r>
              <a:rPr lang="en-GB" sz="2400" dirty="0"/>
              <a:t>North West Housing Corporation (NWHC)</a:t>
            </a:r>
          </a:p>
          <a:p>
            <a:pPr marL="514350" indent="-514350">
              <a:buFont typeface="+mj-lt"/>
              <a:buAutoNum type="arabicPeriod"/>
            </a:pPr>
            <a:r>
              <a:rPr lang="en-GB" sz="2400" dirty="0"/>
              <a:t>City of Tshwane (COT)</a:t>
            </a:r>
          </a:p>
          <a:p>
            <a:pPr marL="514350" indent="-514350">
              <a:buFont typeface="+mj-lt"/>
              <a:buAutoNum type="arabicPeriod"/>
            </a:pPr>
            <a:r>
              <a:rPr lang="en-GB" sz="2400" dirty="0"/>
              <a:t>Housing Development Agency (HDA)</a:t>
            </a:r>
          </a:p>
          <a:p>
            <a:pPr marL="514350" indent="-514350">
              <a:buFont typeface="+mj-lt"/>
              <a:buAutoNum type="arabicPeriod"/>
            </a:pPr>
            <a:r>
              <a:rPr lang="en-GB" sz="2400" dirty="0"/>
              <a:t>The Four Petitioners</a:t>
            </a:r>
            <a:endParaRPr lang="en-US" sz="2400" dirty="0"/>
          </a:p>
        </p:txBody>
      </p:sp>
      <p:sp>
        <p:nvSpPr>
          <p:cNvPr id="4" name="Slide Number Placeholder 3">
            <a:extLst>
              <a:ext uri="{FF2B5EF4-FFF2-40B4-BE49-F238E27FC236}">
                <a16:creationId xmlns:a16="http://schemas.microsoft.com/office/drawing/2014/main" id="{20744ADB-EA35-3DFD-20BB-55960120FA4A}"/>
              </a:ext>
            </a:extLst>
          </p:cNvPr>
          <p:cNvSpPr>
            <a:spLocks noGrp="1"/>
          </p:cNvSpPr>
          <p:nvPr>
            <p:ph type="sldNum" sz="quarter" idx="10"/>
          </p:nvPr>
        </p:nvSpPr>
        <p:spPr/>
        <p:txBody>
          <a:bodyPr/>
          <a:lstStyle/>
          <a:p>
            <a:pPr>
              <a:defRPr/>
            </a:pPr>
            <a:fld id="{C177964D-3CDF-2F46-9E7D-3AB8485A2693}" type="slidenum">
              <a:rPr lang="en-US" altLang="en-US" smtClean="0"/>
              <a:pPr>
                <a:defRPr/>
              </a:pPr>
              <a:t>2</a:t>
            </a:fld>
            <a:endParaRPr lang="en-US" altLang="en-US" dirty="0"/>
          </a:p>
        </p:txBody>
      </p:sp>
      <p:sp>
        <p:nvSpPr>
          <p:cNvPr id="5" name="Footer Placeholder 4">
            <a:extLst>
              <a:ext uri="{FF2B5EF4-FFF2-40B4-BE49-F238E27FC236}">
                <a16:creationId xmlns:a16="http://schemas.microsoft.com/office/drawing/2014/main" id="{2E1E26C4-FB55-D217-E8C3-358F4C2BE466}"/>
              </a:ext>
            </a:extLst>
          </p:cNvPr>
          <p:cNvSpPr>
            <a:spLocks noGrp="1"/>
          </p:cNvSpPr>
          <p:nvPr>
            <p:ph type="ftr" sz="quarter" idx="11"/>
          </p:nvPr>
        </p:nvSpPr>
        <p:spPr/>
        <p:txBody>
          <a:bodyPr/>
          <a:lstStyle/>
          <a:p>
            <a:pPr>
              <a:defRPr/>
            </a:pPr>
            <a:endParaRPr lang="en-US" dirty="0"/>
          </a:p>
        </p:txBody>
      </p:sp>
      <p:sp>
        <p:nvSpPr>
          <p:cNvPr id="6" name="Date Placeholder 5">
            <a:extLst>
              <a:ext uri="{FF2B5EF4-FFF2-40B4-BE49-F238E27FC236}">
                <a16:creationId xmlns:a16="http://schemas.microsoft.com/office/drawing/2014/main" id="{DEE7980E-3B41-DEE7-947E-912922884EDF}"/>
              </a:ext>
            </a:extLst>
          </p:cNvPr>
          <p:cNvSpPr>
            <a:spLocks noGrp="1"/>
          </p:cNvSpPr>
          <p:nvPr>
            <p:ph type="dt" sz="half" idx="12"/>
          </p:nvPr>
        </p:nvSpPr>
        <p:spPr/>
        <p:txBody>
          <a:bodyPr/>
          <a:lstStyle/>
          <a:p>
            <a:pPr>
              <a:defRPr/>
            </a:pPr>
            <a:fld id="{04BCFF81-8853-7543-8BA2-A647B471C165}" type="datetime1">
              <a:rPr lang="en-US" altLang="en-US" smtClean="0"/>
              <a:pPr>
                <a:defRPr/>
              </a:pPr>
              <a:t>5/24/2023</a:t>
            </a:fld>
            <a:endParaRPr lang="en-US" altLang="en-US" dirty="0"/>
          </a:p>
        </p:txBody>
      </p:sp>
    </p:spTree>
    <p:extLst>
      <p:ext uri="{BB962C8B-B14F-4D97-AF65-F5344CB8AC3E}">
        <p14:creationId xmlns:p14="http://schemas.microsoft.com/office/powerpoint/2010/main" val="52030475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3E721-CE6E-3FE7-4B31-CA11FD9D4E5C}"/>
              </a:ext>
            </a:extLst>
          </p:cNvPr>
          <p:cNvSpPr>
            <a:spLocks noGrp="1"/>
          </p:cNvSpPr>
          <p:nvPr>
            <p:ph type="title"/>
          </p:nvPr>
        </p:nvSpPr>
        <p:spPr>
          <a:xfrm>
            <a:off x="457200" y="274638"/>
            <a:ext cx="8229600" cy="706090"/>
          </a:xfrm>
        </p:spPr>
        <p:txBody>
          <a:bodyPr/>
          <a:lstStyle/>
          <a:p>
            <a:r>
              <a:rPr lang="en-GB" b="1" dirty="0"/>
              <a:t>TABLE OF CONTENTS</a:t>
            </a:r>
            <a:br>
              <a:rPr lang="en-GB" dirty="0"/>
            </a:br>
            <a:endParaRPr lang="en-US" dirty="0"/>
          </a:p>
        </p:txBody>
      </p:sp>
      <p:sp>
        <p:nvSpPr>
          <p:cNvPr id="3" name="Content Placeholder 2">
            <a:extLst>
              <a:ext uri="{FF2B5EF4-FFF2-40B4-BE49-F238E27FC236}">
                <a16:creationId xmlns:a16="http://schemas.microsoft.com/office/drawing/2014/main" id="{E0836669-BE24-4A99-FD5E-24E7F289B817}"/>
              </a:ext>
            </a:extLst>
          </p:cNvPr>
          <p:cNvSpPr>
            <a:spLocks noGrp="1"/>
          </p:cNvSpPr>
          <p:nvPr>
            <p:ph idx="1"/>
          </p:nvPr>
        </p:nvSpPr>
        <p:spPr>
          <a:xfrm>
            <a:off x="251520" y="764704"/>
            <a:ext cx="8784976" cy="5256584"/>
          </a:xfrm>
          <a:solidFill>
            <a:schemeClr val="bg1"/>
          </a:solidFill>
        </p:spPr>
        <p:txBody>
          <a:bodyPr/>
          <a:lstStyle/>
          <a:p>
            <a:pPr marL="342900" lvl="0" indent="-342900">
              <a:lnSpc>
                <a:spcPct val="200000"/>
              </a:lnSpc>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PURPOSE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INTRODUCTION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BACKGROUND TO THE MAWIGA MINISTERIAL PROJECT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BACKGROUND TO THE MAWIGA FOUR PETITIONERS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PROGRESS REPORT ON THE SUPPORT PROVIDED TO THE FOUR PETITIONERS BY GOVERNMENT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80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RECOMMENDATIONS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0744ADB-EA35-3DFD-20BB-55960120FA4A}"/>
              </a:ext>
            </a:extLst>
          </p:cNvPr>
          <p:cNvSpPr>
            <a:spLocks noGrp="1"/>
          </p:cNvSpPr>
          <p:nvPr>
            <p:ph type="sldNum" sz="quarter" idx="10"/>
          </p:nvPr>
        </p:nvSpPr>
        <p:spPr/>
        <p:txBody>
          <a:bodyPr/>
          <a:lstStyle/>
          <a:p>
            <a:pPr>
              <a:defRPr/>
            </a:pPr>
            <a:fld id="{C177964D-3CDF-2F46-9E7D-3AB8485A2693}" type="slidenum">
              <a:rPr lang="en-US" altLang="en-US" smtClean="0"/>
              <a:pPr>
                <a:defRPr/>
              </a:pPr>
              <a:t>3</a:t>
            </a:fld>
            <a:endParaRPr lang="en-US" altLang="en-US" dirty="0"/>
          </a:p>
        </p:txBody>
      </p:sp>
      <p:sp>
        <p:nvSpPr>
          <p:cNvPr id="5" name="Footer Placeholder 4">
            <a:extLst>
              <a:ext uri="{FF2B5EF4-FFF2-40B4-BE49-F238E27FC236}">
                <a16:creationId xmlns:a16="http://schemas.microsoft.com/office/drawing/2014/main" id="{2E1E26C4-FB55-D217-E8C3-358F4C2BE466}"/>
              </a:ext>
            </a:extLst>
          </p:cNvPr>
          <p:cNvSpPr>
            <a:spLocks noGrp="1"/>
          </p:cNvSpPr>
          <p:nvPr>
            <p:ph type="ftr" sz="quarter" idx="11"/>
          </p:nvPr>
        </p:nvSpPr>
        <p:spPr/>
        <p:txBody>
          <a:bodyPr/>
          <a:lstStyle/>
          <a:p>
            <a:pPr>
              <a:defRPr/>
            </a:pPr>
            <a:endParaRPr lang="en-US" dirty="0"/>
          </a:p>
        </p:txBody>
      </p:sp>
      <p:sp>
        <p:nvSpPr>
          <p:cNvPr id="6" name="Date Placeholder 5">
            <a:extLst>
              <a:ext uri="{FF2B5EF4-FFF2-40B4-BE49-F238E27FC236}">
                <a16:creationId xmlns:a16="http://schemas.microsoft.com/office/drawing/2014/main" id="{DEE7980E-3B41-DEE7-947E-912922884EDF}"/>
              </a:ext>
            </a:extLst>
          </p:cNvPr>
          <p:cNvSpPr>
            <a:spLocks noGrp="1"/>
          </p:cNvSpPr>
          <p:nvPr>
            <p:ph type="dt" sz="half" idx="12"/>
          </p:nvPr>
        </p:nvSpPr>
        <p:spPr/>
        <p:txBody>
          <a:bodyPr/>
          <a:lstStyle/>
          <a:p>
            <a:pPr>
              <a:defRPr/>
            </a:pPr>
            <a:fld id="{04BCFF81-8853-7543-8BA2-A647B471C165}" type="datetime1">
              <a:rPr lang="en-US" altLang="en-US" smtClean="0"/>
              <a:pPr>
                <a:defRPr/>
              </a:pPr>
              <a:t>5/24/2023</a:t>
            </a:fld>
            <a:endParaRPr lang="en-US" altLang="en-US" dirty="0"/>
          </a:p>
        </p:txBody>
      </p:sp>
    </p:spTree>
    <p:extLst>
      <p:ext uri="{BB962C8B-B14F-4D97-AF65-F5344CB8AC3E}">
        <p14:creationId xmlns:p14="http://schemas.microsoft.com/office/powerpoint/2010/main" val="37184850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A7D9-6A09-D5C5-4BA5-A6A9566535BE}"/>
              </a:ext>
            </a:extLst>
          </p:cNvPr>
          <p:cNvSpPr>
            <a:spLocks noGrp="1"/>
          </p:cNvSpPr>
          <p:nvPr>
            <p:ph type="title"/>
          </p:nvPr>
        </p:nvSpPr>
        <p:spPr>
          <a:xfrm>
            <a:off x="437998" y="2495"/>
            <a:ext cx="8229600" cy="868362"/>
          </a:xfrm>
        </p:spPr>
        <p:txBody>
          <a:bodyPr/>
          <a:lstStyle/>
          <a:p>
            <a:r>
              <a:rPr lang="en-US" dirty="0"/>
              <a:t>1. PURPOSE</a:t>
            </a:r>
            <a:endParaRPr lang="en-ZA" dirty="0"/>
          </a:p>
        </p:txBody>
      </p:sp>
      <p:sp>
        <p:nvSpPr>
          <p:cNvPr id="3" name="Content Placeholder 2">
            <a:extLst>
              <a:ext uri="{FF2B5EF4-FFF2-40B4-BE49-F238E27FC236}">
                <a16:creationId xmlns:a16="http://schemas.microsoft.com/office/drawing/2014/main" id="{FE4DEC01-99A7-DE79-4432-5BE8AD274E38}"/>
              </a:ext>
            </a:extLst>
          </p:cNvPr>
          <p:cNvSpPr>
            <a:spLocks noGrp="1"/>
          </p:cNvSpPr>
          <p:nvPr>
            <p:ph idx="1"/>
          </p:nvPr>
        </p:nvSpPr>
        <p:spPr>
          <a:xfrm>
            <a:off x="88302" y="692696"/>
            <a:ext cx="8928992" cy="5328592"/>
          </a:xfrm>
        </p:spPr>
        <p:txBody>
          <a:bodyPr/>
          <a:lstStyle/>
          <a:p>
            <a:pPr marL="271463" lvl="2" indent="0" algn="just">
              <a:lnSpc>
                <a:spcPct val="150000"/>
              </a:lnSpc>
              <a:buNone/>
            </a:pPr>
            <a:r>
              <a:rPr lang="en-US" sz="1600" dirty="0">
                <a:latin typeface="+mj-lt"/>
                <a:ea typeface="Calibri" panose="020F0502020204030204" pitchFamily="34" charset="0"/>
                <a:cs typeface="Times New Roman" panose="02020603050405020304" pitchFamily="18" charset="0"/>
              </a:rPr>
              <a:t>T</a:t>
            </a:r>
            <a:r>
              <a:rPr lang="en-US" sz="1600" dirty="0">
                <a:effectLst/>
                <a:latin typeface="+mj-lt"/>
                <a:ea typeface="Calibri" panose="020F0502020204030204" pitchFamily="34" charset="0"/>
                <a:cs typeface="Times New Roman" panose="02020603050405020304" pitchFamily="18" charset="0"/>
              </a:rPr>
              <a:t>o request </a:t>
            </a:r>
            <a:r>
              <a:rPr lang="en-US" sz="1600" dirty="0">
                <a:latin typeface="+mj-lt"/>
                <a:ea typeface="Calibri" panose="020F0502020204030204" pitchFamily="34" charset="0"/>
                <a:cs typeface="Times New Roman" panose="02020603050405020304" pitchFamily="18" charset="0"/>
              </a:rPr>
              <a:t>members of the Human Settlements Portfolio Committee to: </a:t>
            </a:r>
          </a:p>
          <a:p>
            <a:pPr marL="271463" lvl="2" indent="0" algn="just">
              <a:lnSpc>
                <a:spcPct val="150000"/>
              </a:lnSpc>
              <a:buNone/>
            </a:pPr>
            <a:endParaRPr lang="en-US" sz="1600" dirty="0">
              <a:latin typeface="+mj-lt"/>
              <a:ea typeface="Calibri" panose="020F0502020204030204" pitchFamily="34" charset="0"/>
              <a:cs typeface="Times New Roman" panose="02020603050405020304" pitchFamily="18" charset="0"/>
            </a:endParaRPr>
          </a:p>
          <a:p>
            <a:pPr marL="614363" lvl="2" indent="-342900" algn="just">
              <a:lnSpc>
                <a:spcPct val="150000"/>
              </a:lnSpc>
              <a:buFont typeface="+mj-lt"/>
              <a:buAutoNum type="arabicPeriod"/>
            </a:pPr>
            <a:r>
              <a:rPr lang="en-US" sz="1600" dirty="0">
                <a:effectLst/>
                <a:latin typeface="+mj-lt"/>
                <a:ea typeface="Calibri" panose="020F0502020204030204" pitchFamily="34" charset="0"/>
                <a:cs typeface="Times New Roman" panose="02020603050405020304" pitchFamily="18" charset="0"/>
              </a:rPr>
              <a:t>Note the Progress Report on the MAWIGA Ministerial Project whereby Phase 1 of 8000 property transfers will commence by June 2023. </a:t>
            </a:r>
          </a:p>
          <a:p>
            <a:pPr marL="614363" lvl="2" indent="-342900" algn="just">
              <a:lnSpc>
                <a:spcPct val="150000"/>
              </a:lnSpc>
              <a:buFont typeface="+mj-lt"/>
              <a:buAutoNum type="arabicPeriod"/>
            </a:pPr>
            <a:r>
              <a:rPr lang="en-US" sz="1600" dirty="0">
                <a:latin typeface="+mj-lt"/>
                <a:ea typeface="Calibri" panose="020F0502020204030204" pitchFamily="34" charset="0"/>
                <a:cs typeface="Times New Roman" panose="02020603050405020304" pitchFamily="18" charset="0"/>
              </a:rPr>
              <a:t>Note </a:t>
            </a:r>
            <a:r>
              <a:rPr lang="en-US" sz="1600" dirty="0">
                <a:effectLst/>
                <a:latin typeface="+mj-lt"/>
                <a:ea typeface="Calibri" panose="020F0502020204030204" pitchFamily="34" charset="0"/>
                <a:cs typeface="Times New Roman" panose="02020603050405020304" pitchFamily="18" charset="0"/>
              </a:rPr>
              <a:t>the Progress Report on the actions pertaining to the MAWIGA four (04) petitioners’ subsequent to the Portfolio Committee’s oversight visit to the North West Province on the 31 March 2023.</a:t>
            </a:r>
          </a:p>
          <a:p>
            <a:pPr marL="614363" lvl="2" indent="-342900" algn="just">
              <a:lnSpc>
                <a:spcPct val="150000"/>
              </a:lnSpc>
              <a:buFont typeface="+mj-lt"/>
              <a:buAutoNum type="arabicPeriod"/>
            </a:pPr>
            <a:r>
              <a:rPr lang="en-US" sz="1600" dirty="0">
                <a:latin typeface="+mj-lt"/>
                <a:ea typeface="Calibri" panose="020F0502020204030204" pitchFamily="34" charset="0"/>
                <a:cs typeface="Times New Roman" panose="02020603050405020304" pitchFamily="18" charset="0"/>
              </a:rPr>
              <a:t>Notes </a:t>
            </a:r>
            <a:r>
              <a:rPr lang="en-US" sz="1600" dirty="0">
                <a:effectLst/>
                <a:latin typeface="+mj-lt"/>
                <a:ea typeface="Calibri" panose="020F0502020204030204" pitchFamily="34" charset="0"/>
                <a:cs typeface="Times New Roman" panose="02020603050405020304" pitchFamily="18" charset="0"/>
              </a:rPr>
              <a:t>that the on-going consultation processes with the four (04) Petitioners and relevant stakeholders and that the Department commits to report progress on a quarterly basis to the until the matter is concluded.</a:t>
            </a:r>
            <a:endParaRPr lang="en-ZA" sz="1600" dirty="0">
              <a:latin typeface="+mj-lt"/>
              <a:ea typeface="Calibri" panose="020F0502020204030204" pitchFamily="34" charset="0"/>
              <a:cs typeface="Times New Roman" panose="02020603050405020304" pitchFamily="18" charset="0"/>
            </a:endParaRPr>
          </a:p>
          <a:p>
            <a:pPr marL="614363" lvl="2" indent="-342900" algn="just">
              <a:lnSpc>
                <a:spcPct val="150000"/>
              </a:lnSpc>
              <a:buFont typeface="+mj-lt"/>
              <a:buAutoNum type="arabicPeriod"/>
            </a:pPr>
            <a:r>
              <a:rPr lang="en-US" sz="1600" dirty="0">
                <a:effectLst/>
                <a:latin typeface="+mj-lt"/>
                <a:ea typeface="Calibri" panose="020F0502020204030204" pitchFamily="34" charset="0"/>
                <a:cs typeface="Times New Roman" panose="02020603050405020304" pitchFamily="18" charset="0"/>
              </a:rPr>
              <a:t>Note that the matter of the psycho-social support for the Petitioners is currently being addressed by the Department, through the appointment of a professional service provider through Goods &amp; Services budget of NDHS.</a:t>
            </a:r>
            <a:endParaRPr lang="en-ZA" sz="1600" dirty="0">
              <a:effectLst/>
              <a:latin typeface="+mj-lt"/>
              <a:ea typeface="Calibri" panose="020F0502020204030204" pitchFamily="34" charset="0"/>
              <a:cs typeface="Times New Roman" panose="02020603050405020304" pitchFamily="18" charset="0"/>
            </a:endParaRPr>
          </a:p>
          <a:p>
            <a:pPr marL="0" indent="0">
              <a:buNone/>
            </a:pPr>
            <a:endParaRPr lang="en-ZA" dirty="0"/>
          </a:p>
        </p:txBody>
      </p:sp>
      <p:sp>
        <p:nvSpPr>
          <p:cNvPr id="4" name="Slide Number Placeholder 3">
            <a:extLst>
              <a:ext uri="{FF2B5EF4-FFF2-40B4-BE49-F238E27FC236}">
                <a16:creationId xmlns:a16="http://schemas.microsoft.com/office/drawing/2014/main" id="{A51C4F99-2AB8-CA53-33C4-C534154A5BE4}"/>
              </a:ext>
            </a:extLst>
          </p:cNvPr>
          <p:cNvSpPr>
            <a:spLocks noGrp="1"/>
          </p:cNvSpPr>
          <p:nvPr>
            <p:ph type="sldNum" sz="quarter" idx="10"/>
          </p:nvPr>
        </p:nvSpPr>
        <p:spPr/>
        <p:txBody>
          <a:bodyPr/>
          <a:lstStyle/>
          <a:p>
            <a:pPr>
              <a:defRPr/>
            </a:pPr>
            <a:fld id="{C177964D-3CDF-2F46-9E7D-3AB8485A2693}" type="slidenum">
              <a:rPr lang="en-US" altLang="en-US" smtClean="0"/>
              <a:pPr>
                <a:defRPr/>
              </a:pPr>
              <a:t>4</a:t>
            </a:fld>
            <a:endParaRPr lang="en-US" altLang="en-US" dirty="0"/>
          </a:p>
        </p:txBody>
      </p:sp>
      <p:sp>
        <p:nvSpPr>
          <p:cNvPr id="5" name="Footer Placeholder 4">
            <a:extLst>
              <a:ext uri="{FF2B5EF4-FFF2-40B4-BE49-F238E27FC236}">
                <a16:creationId xmlns:a16="http://schemas.microsoft.com/office/drawing/2014/main" id="{736554D8-54C0-48BD-51FD-734E85285E30}"/>
              </a:ext>
            </a:extLst>
          </p:cNvPr>
          <p:cNvSpPr>
            <a:spLocks noGrp="1"/>
          </p:cNvSpPr>
          <p:nvPr>
            <p:ph type="ftr" sz="quarter" idx="11"/>
          </p:nvPr>
        </p:nvSpPr>
        <p:spPr/>
        <p:txBody>
          <a:bodyPr/>
          <a:lstStyle/>
          <a:p>
            <a:pPr>
              <a:defRPr/>
            </a:pPr>
            <a:endParaRPr lang="en-US" dirty="0"/>
          </a:p>
        </p:txBody>
      </p:sp>
      <p:sp>
        <p:nvSpPr>
          <p:cNvPr id="6" name="Date Placeholder 5">
            <a:extLst>
              <a:ext uri="{FF2B5EF4-FFF2-40B4-BE49-F238E27FC236}">
                <a16:creationId xmlns:a16="http://schemas.microsoft.com/office/drawing/2014/main" id="{D841430E-0A02-FB70-2708-CEF9A43EC19C}"/>
              </a:ext>
            </a:extLst>
          </p:cNvPr>
          <p:cNvSpPr>
            <a:spLocks noGrp="1"/>
          </p:cNvSpPr>
          <p:nvPr>
            <p:ph type="dt" sz="half" idx="12"/>
          </p:nvPr>
        </p:nvSpPr>
        <p:spPr/>
        <p:txBody>
          <a:bodyPr/>
          <a:lstStyle/>
          <a:p>
            <a:pPr>
              <a:defRPr/>
            </a:pPr>
            <a:fld id="{04BCFF81-8853-7543-8BA2-A647B471C165}" type="datetime1">
              <a:rPr lang="en-US" altLang="en-US" smtClean="0"/>
              <a:pPr>
                <a:defRPr/>
              </a:pPr>
              <a:t>5/24/2023</a:t>
            </a:fld>
            <a:endParaRPr lang="en-US" altLang="en-US" dirty="0"/>
          </a:p>
        </p:txBody>
      </p:sp>
    </p:spTree>
    <p:extLst>
      <p:ext uri="{BB962C8B-B14F-4D97-AF65-F5344CB8AC3E}">
        <p14:creationId xmlns:p14="http://schemas.microsoft.com/office/powerpoint/2010/main" val="399764305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C6E02-AC2C-8CED-92DF-398F0B6042B6}"/>
              </a:ext>
            </a:extLst>
          </p:cNvPr>
          <p:cNvSpPr>
            <a:spLocks noGrp="1"/>
          </p:cNvSpPr>
          <p:nvPr>
            <p:ph type="title"/>
          </p:nvPr>
        </p:nvSpPr>
        <p:spPr>
          <a:xfrm>
            <a:off x="457200" y="274638"/>
            <a:ext cx="8229600" cy="778098"/>
          </a:xfrm>
        </p:spPr>
        <p:txBody>
          <a:bodyPr/>
          <a:lstStyle/>
          <a:p>
            <a:r>
              <a:rPr lang="en-US" dirty="0"/>
              <a:t>2. INTRODUCTION</a:t>
            </a:r>
            <a:endParaRPr lang="en-ZA" dirty="0"/>
          </a:p>
        </p:txBody>
      </p:sp>
      <p:sp>
        <p:nvSpPr>
          <p:cNvPr id="3" name="Content Placeholder 2">
            <a:extLst>
              <a:ext uri="{FF2B5EF4-FFF2-40B4-BE49-F238E27FC236}">
                <a16:creationId xmlns:a16="http://schemas.microsoft.com/office/drawing/2014/main" id="{5FB655B4-3B71-3DE1-D80E-C2C003697B0C}"/>
              </a:ext>
            </a:extLst>
          </p:cNvPr>
          <p:cNvSpPr>
            <a:spLocks noGrp="1"/>
          </p:cNvSpPr>
          <p:nvPr>
            <p:ph idx="1"/>
          </p:nvPr>
        </p:nvSpPr>
        <p:spPr>
          <a:xfrm>
            <a:off x="457200" y="1268760"/>
            <a:ext cx="8229600" cy="4392488"/>
          </a:xfrm>
        </p:spPr>
        <p:txBody>
          <a:bodyPr/>
          <a:lstStyle/>
          <a:p>
            <a:pPr marL="174625" lvl="1" indent="0" algn="just">
              <a:lnSpc>
                <a:spcPct val="150000"/>
              </a:lnSpc>
              <a:buNone/>
            </a:pPr>
            <a:r>
              <a:rPr lang="en-US" sz="1600" dirty="0">
                <a:effectLst/>
                <a:latin typeface="+mj-lt"/>
                <a:ea typeface="Calibri" panose="020F0502020204030204" pitchFamily="34" charset="0"/>
                <a:cs typeface="Times New Roman" panose="02020603050405020304" pitchFamily="18" charset="0"/>
              </a:rPr>
              <a:t>This progress report covers the two components to the matters regarding the MAWIGA Community which the Minister is currently resolving:</a:t>
            </a:r>
            <a:endParaRPr lang="en-ZA" sz="1600" dirty="0">
              <a:latin typeface="+mj-lt"/>
              <a:ea typeface="Calibri" panose="020F0502020204030204" pitchFamily="34" charset="0"/>
              <a:cs typeface="Times New Roman" panose="02020603050405020304" pitchFamily="18" charset="0"/>
            </a:endParaRPr>
          </a:p>
          <a:p>
            <a:pPr marL="174625" lvl="1" indent="0" algn="just">
              <a:lnSpc>
                <a:spcPct val="150000"/>
              </a:lnSpc>
              <a:buNone/>
            </a:pPr>
            <a:endParaRPr lang="en-US" sz="1600" dirty="0">
              <a:effectLst/>
              <a:latin typeface="+mj-lt"/>
              <a:ea typeface="Calibri" panose="020F0502020204030204" pitchFamily="34" charset="0"/>
              <a:cs typeface="Times New Roman" panose="02020603050405020304" pitchFamily="18" charset="0"/>
            </a:endParaRPr>
          </a:p>
          <a:p>
            <a:pPr marL="403225" lvl="1" indent="-228600" algn="just">
              <a:lnSpc>
                <a:spcPct val="150000"/>
              </a:lnSpc>
              <a:buFont typeface="+mj-lt"/>
              <a:buAutoNum type="arabicPeriod"/>
            </a:pPr>
            <a:r>
              <a:rPr lang="en-US" sz="1600" dirty="0">
                <a:effectLst/>
                <a:latin typeface="+mj-lt"/>
                <a:ea typeface="Calibri" panose="020F0502020204030204" pitchFamily="34" charset="0"/>
                <a:cs typeface="Times New Roman" panose="02020603050405020304" pitchFamily="18" charset="0"/>
              </a:rPr>
              <a:t>The MAWIGA Ministerial Project aimed at resolving the </a:t>
            </a:r>
            <a:r>
              <a:rPr lang="en-ZA" sz="1600" dirty="0">
                <a:effectLst/>
                <a:latin typeface="+mj-lt"/>
                <a:ea typeface="Calibri" panose="020F0502020204030204" pitchFamily="34" charset="0"/>
                <a:cs typeface="Times New Roman" panose="02020603050405020304" pitchFamily="18" charset="0"/>
              </a:rPr>
              <a:t>ownership and transfer of properties to 14 000 households residing in Ga-Rankuwa Units 7 and 8, Mabopane M, S, U and X and Winterveld; and </a:t>
            </a:r>
            <a:endParaRPr lang="en-ZA" sz="1600" dirty="0">
              <a:latin typeface="+mj-lt"/>
              <a:ea typeface="Calibri" panose="020F0502020204030204" pitchFamily="34" charset="0"/>
              <a:cs typeface="Times New Roman" panose="02020603050405020304" pitchFamily="18" charset="0"/>
            </a:endParaRPr>
          </a:p>
          <a:p>
            <a:pPr marL="403225" lvl="1" indent="-228600" algn="just">
              <a:lnSpc>
                <a:spcPct val="150000"/>
              </a:lnSpc>
              <a:buFont typeface="+mj-lt"/>
              <a:buAutoNum type="arabicPeriod"/>
            </a:pPr>
            <a:endParaRPr lang="en-ZA" sz="1600" dirty="0">
              <a:effectLst/>
              <a:latin typeface="+mj-lt"/>
              <a:ea typeface="Calibri" panose="020F0502020204030204" pitchFamily="34" charset="0"/>
              <a:cs typeface="Times New Roman" panose="02020603050405020304" pitchFamily="18" charset="0"/>
            </a:endParaRPr>
          </a:p>
          <a:p>
            <a:pPr marL="403225" lvl="1" indent="-228600" algn="just">
              <a:lnSpc>
                <a:spcPct val="150000"/>
              </a:lnSpc>
              <a:buFont typeface="+mj-lt"/>
              <a:buAutoNum type="arabicPeriod"/>
            </a:pPr>
            <a:endParaRPr lang="en-ZA" sz="1600" dirty="0">
              <a:latin typeface="+mj-lt"/>
              <a:ea typeface="Calibri" panose="020F0502020204030204" pitchFamily="34" charset="0"/>
              <a:cs typeface="Times New Roman" panose="02020603050405020304" pitchFamily="18" charset="0"/>
            </a:endParaRPr>
          </a:p>
          <a:p>
            <a:pPr marL="403225" lvl="1" indent="-228600" algn="just">
              <a:lnSpc>
                <a:spcPct val="150000"/>
              </a:lnSpc>
              <a:buFont typeface="+mj-lt"/>
              <a:buAutoNum type="arabicPeriod"/>
            </a:pPr>
            <a:r>
              <a:rPr lang="en-ZA" sz="1600" dirty="0">
                <a:effectLst/>
                <a:latin typeface="+mj-lt"/>
                <a:ea typeface="Calibri" panose="020F0502020204030204" pitchFamily="34" charset="0"/>
                <a:cs typeface="Times New Roman" panose="02020603050405020304" pitchFamily="18" charset="0"/>
              </a:rPr>
              <a:t>The four (04) MAWIGA Petitioners </a:t>
            </a:r>
            <a:r>
              <a:rPr lang="en-US" sz="1600" dirty="0">
                <a:effectLst/>
                <a:latin typeface="+mj-lt"/>
                <a:ea typeface="Calibri" panose="020F0502020204030204" pitchFamily="34" charset="0"/>
                <a:cs typeface="Times New Roman" panose="02020603050405020304" pitchFamily="18" charset="0"/>
              </a:rPr>
              <a:t>whose properties were illegally sold and transferred by officials in COT and the NWHC</a:t>
            </a:r>
            <a:r>
              <a:rPr lang="en-ZA" sz="1600" dirty="0">
                <a:effectLst/>
                <a:latin typeface="+mj-lt"/>
                <a:ea typeface="Calibri" panose="020F0502020204030204" pitchFamily="34" charset="0"/>
                <a:cs typeface="Times New Roman" panose="02020603050405020304" pitchFamily="18" charset="0"/>
              </a:rPr>
              <a:t>. </a:t>
            </a:r>
          </a:p>
          <a:p>
            <a:pPr marL="0" indent="0">
              <a:buNone/>
            </a:pPr>
            <a:endParaRPr lang="en-ZA" dirty="0"/>
          </a:p>
        </p:txBody>
      </p:sp>
      <p:sp>
        <p:nvSpPr>
          <p:cNvPr id="4" name="Slide Number Placeholder 3">
            <a:extLst>
              <a:ext uri="{FF2B5EF4-FFF2-40B4-BE49-F238E27FC236}">
                <a16:creationId xmlns:a16="http://schemas.microsoft.com/office/drawing/2014/main" id="{79A136EA-6AF9-0485-F111-C4BAC9E93551}"/>
              </a:ext>
            </a:extLst>
          </p:cNvPr>
          <p:cNvSpPr>
            <a:spLocks noGrp="1"/>
          </p:cNvSpPr>
          <p:nvPr>
            <p:ph type="sldNum" sz="quarter" idx="10"/>
          </p:nvPr>
        </p:nvSpPr>
        <p:spPr/>
        <p:txBody>
          <a:bodyPr/>
          <a:lstStyle/>
          <a:p>
            <a:pPr>
              <a:defRPr/>
            </a:pPr>
            <a:fld id="{C177964D-3CDF-2F46-9E7D-3AB8485A2693}" type="slidenum">
              <a:rPr lang="en-US" altLang="en-US" smtClean="0"/>
              <a:pPr>
                <a:defRPr/>
              </a:pPr>
              <a:t>5</a:t>
            </a:fld>
            <a:endParaRPr lang="en-US" altLang="en-US" dirty="0"/>
          </a:p>
        </p:txBody>
      </p:sp>
      <p:sp>
        <p:nvSpPr>
          <p:cNvPr id="5" name="Footer Placeholder 4">
            <a:extLst>
              <a:ext uri="{FF2B5EF4-FFF2-40B4-BE49-F238E27FC236}">
                <a16:creationId xmlns:a16="http://schemas.microsoft.com/office/drawing/2014/main" id="{92EDD9B1-CF39-1ADD-4B44-A5D79D3A3031}"/>
              </a:ext>
            </a:extLst>
          </p:cNvPr>
          <p:cNvSpPr>
            <a:spLocks noGrp="1"/>
          </p:cNvSpPr>
          <p:nvPr>
            <p:ph type="ftr" sz="quarter" idx="11"/>
          </p:nvPr>
        </p:nvSpPr>
        <p:spPr/>
        <p:txBody>
          <a:bodyPr/>
          <a:lstStyle/>
          <a:p>
            <a:pPr>
              <a:defRPr/>
            </a:pPr>
            <a:endParaRPr lang="en-US" dirty="0"/>
          </a:p>
        </p:txBody>
      </p:sp>
      <p:sp>
        <p:nvSpPr>
          <p:cNvPr id="6" name="Date Placeholder 5">
            <a:extLst>
              <a:ext uri="{FF2B5EF4-FFF2-40B4-BE49-F238E27FC236}">
                <a16:creationId xmlns:a16="http://schemas.microsoft.com/office/drawing/2014/main" id="{9C715867-5F36-1B7E-FBCF-87BD72FDBEE9}"/>
              </a:ext>
            </a:extLst>
          </p:cNvPr>
          <p:cNvSpPr>
            <a:spLocks noGrp="1"/>
          </p:cNvSpPr>
          <p:nvPr>
            <p:ph type="dt" sz="half" idx="12"/>
          </p:nvPr>
        </p:nvSpPr>
        <p:spPr/>
        <p:txBody>
          <a:bodyPr/>
          <a:lstStyle/>
          <a:p>
            <a:pPr>
              <a:defRPr/>
            </a:pPr>
            <a:fld id="{04BCFF81-8853-7543-8BA2-A647B471C165}" type="datetime1">
              <a:rPr lang="en-US" altLang="en-US" smtClean="0"/>
              <a:pPr>
                <a:defRPr/>
              </a:pPr>
              <a:t>5/24/2023</a:t>
            </a:fld>
            <a:endParaRPr lang="en-US" altLang="en-US" dirty="0"/>
          </a:p>
        </p:txBody>
      </p:sp>
    </p:spTree>
    <p:extLst>
      <p:ext uri="{BB962C8B-B14F-4D97-AF65-F5344CB8AC3E}">
        <p14:creationId xmlns:p14="http://schemas.microsoft.com/office/powerpoint/2010/main" val="393481182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6A89-28A9-7774-2072-AFE46A6B2DB2}"/>
              </a:ext>
            </a:extLst>
          </p:cNvPr>
          <p:cNvSpPr>
            <a:spLocks noGrp="1"/>
          </p:cNvSpPr>
          <p:nvPr>
            <p:ph type="title"/>
          </p:nvPr>
        </p:nvSpPr>
        <p:spPr>
          <a:xfrm>
            <a:off x="457200" y="274638"/>
            <a:ext cx="8229600" cy="922114"/>
          </a:xfrm>
        </p:spPr>
        <p:txBody>
          <a:bodyPr/>
          <a:lstStyle/>
          <a:p>
            <a:r>
              <a:rPr lang="en-US" sz="2800" dirty="0">
                <a:effectLst/>
                <a:latin typeface="+mj-lt"/>
                <a:ea typeface="Calibri" panose="020F0502020204030204" pitchFamily="34" charset="0"/>
                <a:cs typeface="Times New Roman" panose="02020603050405020304" pitchFamily="18" charset="0"/>
              </a:rPr>
              <a:t>3. THE MAWIGA MINISTERIAL PROJECT</a:t>
            </a:r>
            <a:endParaRPr lang="en-ZA" dirty="0"/>
          </a:p>
        </p:txBody>
      </p:sp>
      <p:sp>
        <p:nvSpPr>
          <p:cNvPr id="3" name="Content Placeholder 2">
            <a:extLst>
              <a:ext uri="{FF2B5EF4-FFF2-40B4-BE49-F238E27FC236}">
                <a16:creationId xmlns:a16="http://schemas.microsoft.com/office/drawing/2014/main" id="{6918C8C9-6AF0-AD47-BBA6-D61C966C1F03}"/>
              </a:ext>
            </a:extLst>
          </p:cNvPr>
          <p:cNvSpPr>
            <a:spLocks noGrp="1"/>
          </p:cNvSpPr>
          <p:nvPr>
            <p:ph idx="1"/>
          </p:nvPr>
        </p:nvSpPr>
        <p:spPr>
          <a:xfrm>
            <a:off x="0" y="1052736"/>
            <a:ext cx="9108504" cy="5256584"/>
          </a:xfrm>
          <a:solidFill>
            <a:schemeClr val="bg1"/>
          </a:solidFill>
        </p:spPr>
        <p:txBody>
          <a:bodyPr/>
          <a:lstStyle/>
          <a:p>
            <a:pPr marL="452438" lvl="1" indent="-269875" algn="just">
              <a:lnSpc>
                <a:spcPct val="150000"/>
              </a:lnSpc>
              <a:buFont typeface="+mj-lt"/>
              <a:buAutoNum type="arabicPeriod"/>
            </a:pPr>
            <a:r>
              <a:rPr lang="en-ZA" sz="1800" dirty="0">
                <a:effectLst/>
                <a:latin typeface="+mj-lt"/>
                <a:ea typeface="Calibri" panose="020F0502020204030204" pitchFamily="34" charset="0"/>
                <a:cs typeface="Times New Roman" panose="02020603050405020304" pitchFamily="18" charset="0"/>
              </a:rPr>
              <a:t>The MAWIGA Petitions Group consists of representatives of community members in Ga-Rankuwa Units 7 and 8, Mabopane M, S, U and X and Winterveld, who have been trying since 1990 to obtain title deeds to their properties on the basis of a Department of Local Government, Housing, Planning and Development Circular (Ref7/8/2/1) that provided for the disposal of all state owned and subsidized properties constructed before 30 June 1993 in favour of their beneficiaries. </a:t>
            </a:r>
          </a:p>
          <a:p>
            <a:pPr marL="182563" lvl="1" indent="0" algn="just">
              <a:lnSpc>
                <a:spcPct val="150000"/>
              </a:lnSpc>
              <a:spcAft>
                <a:spcPts val="800"/>
              </a:spcAft>
              <a:buNone/>
            </a:pPr>
            <a:endParaRPr lang="en-ZA" sz="1800" dirty="0">
              <a:latin typeface="+mj-lt"/>
              <a:ea typeface="Calibri" panose="020F0502020204030204" pitchFamily="34" charset="0"/>
              <a:cs typeface="Times New Roman" panose="02020603050405020304" pitchFamily="18" charset="0"/>
            </a:endParaRPr>
          </a:p>
          <a:p>
            <a:pPr marL="182563" lvl="1" indent="0" algn="just">
              <a:lnSpc>
                <a:spcPct val="150000"/>
              </a:lnSpc>
              <a:spcAft>
                <a:spcPts val="800"/>
              </a:spcAft>
              <a:buNone/>
            </a:pPr>
            <a:r>
              <a:rPr lang="en-ZA" sz="1800" dirty="0">
                <a:effectLst/>
                <a:latin typeface="+mj-lt"/>
                <a:ea typeface="Calibri" panose="020F0502020204030204" pitchFamily="34" charset="0"/>
                <a:cs typeface="Times New Roman" panose="02020603050405020304" pitchFamily="18" charset="0"/>
              </a:rPr>
              <a:t>2.	The Minister then declared a Ministerial Project to resolve ownership and transfer for 8 000 uncontested properties as phase 1 of the estimated </a:t>
            </a:r>
            <a:r>
              <a:rPr lang="en-US" sz="1800" dirty="0">
                <a:effectLst/>
                <a:latin typeface="+mj-lt"/>
                <a:ea typeface="Calibri" panose="020F0502020204030204" pitchFamily="34" charset="0"/>
                <a:cs typeface="Times New Roman" panose="02020603050405020304" pitchFamily="18" charset="0"/>
              </a:rPr>
              <a:t>14 000 households affected. The project is progressing well with conveyancers appointed and beneficiary verification almost concluded. The first batch of transfers will be lodged by the end of June 2023.</a:t>
            </a:r>
            <a:endParaRPr lang="en-ZA" sz="1800" dirty="0">
              <a:effectLst/>
              <a:latin typeface="+mj-lt"/>
              <a:ea typeface="Calibri" panose="020F0502020204030204" pitchFamily="34" charset="0"/>
              <a:cs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id="{B8D5494F-8A4F-AB7B-246F-EBC808271E20}"/>
              </a:ext>
            </a:extLst>
          </p:cNvPr>
          <p:cNvSpPr>
            <a:spLocks noGrp="1"/>
          </p:cNvSpPr>
          <p:nvPr>
            <p:ph type="sldNum" sz="quarter" idx="10"/>
          </p:nvPr>
        </p:nvSpPr>
        <p:spPr/>
        <p:txBody>
          <a:bodyPr/>
          <a:lstStyle/>
          <a:p>
            <a:pPr>
              <a:defRPr/>
            </a:pPr>
            <a:fld id="{C177964D-3CDF-2F46-9E7D-3AB8485A2693}" type="slidenum">
              <a:rPr lang="en-US" altLang="en-US" smtClean="0"/>
              <a:pPr>
                <a:defRPr/>
              </a:pPr>
              <a:t>6</a:t>
            </a:fld>
            <a:endParaRPr lang="en-US" altLang="en-US" dirty="0"/>
          </a:p>
        </p:txBody>
      </p:sp>
      <p:sp>
        <p:nvSpPr>
          <p:cNvPr id="5" name="Footer Placeholder 4">
            <a:extLst>
              <a:ext uri="{FF2B5EF4-FFF2-40B4-BE49-F238E27FC236}">
                <a16:creationId xmlns:a16="http://schemas.microsoft.com/office/drawing/2014/main" id="{9235E447-7CC4-742B-5E9F-A36F216BFA05}"/>
              </a:ext>
            </a:extLst>
          </p:cNvPr>
          <p:cNvSpPr>
            <a:spLocks noGrp="1"/>
          </p:cNvSpPr>
          <p:nvPr>
            <p:ph type="ftr" sz="quarter" idx="11"/>
          </p:nvPr>
        </p:nvSpPr>
        <p:spPr/>
        <p:txBody>
          <a:bodyPr/>
          <a:lstStyle/>
          <a:p>
            <a:pPr>
              <a:defRPr/>
            </a:pPr>
            <a:endParaRPr lang="en-US" dirty="0"/>
          </a:p>
        </p:txBody>
      </p:sp>
      <p:sp>
        <p:nvSpPr>
          <p:cNvPr id="6" name="Date Placeholder 5">
            <a:extLst>
              <a:ext uri="{FF2B5EF4-FFF2-40B4-BE49-F238E27FC236}">
                <a16:creationId xmlns:a16="http://schemas.microsoft.com/office/drawing/2014/main" id="{7B254B4C-941C-F53A-CC9F-39E3D22957D1}"/>
              </a:ext>
            </a:extLst>
          </p:cNvPr>
          <p:cNvSpPr>
            <a:spLocks noGrp="1"/>
          </p:cNvSpPr>
          <p:nvPr>
            <p:ph type="dt" sz="half" idx="12"/>
          </p:nvPr>
        </p:nvSpPr>
        <p:spPr/>
        <p:txBody>
          <a:bodyPr/>
          <a:lstStyle/>
          <a:p>
            <a:pPr>
              <a:defRPr/>
            </a:pPr>
            <a:fld id="{04BCFF81-8853-7543-8BA2-A647B471C165}" type="datetime1">
              <a:rPr lang="en-US" altLang="en-US" smtClean="0"/>
              <a:pPr>
                <a:defRPr/>
              </a:pPr>
              <a:t>5/24/2023</a:t>
            </a:fld>
            <a:endParaRPr lang="en-US" altLang="en-US" dirty="0"/>
          </a:p>
        </p:txBody>
      </p:sp>
    </p:spTree>
    <p:extLst>
      <p:ext uri="{BB962C8B-B14F-4D97-AF65-F5344CB8AC3E}">
        <p14:creationId xmlns:p14="http://schemas.microsoft.com/office/powerpoint/2010/main" val="252408242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6A89-28A9-7774-2072-AFE46A6B2DB2}"/>
              </a:ext>
            </a:extLst>
          </p:cNvPr>
          <p:cNvSpPr>
            <a:spLocks noGrp="1"/>
          </p:cNvSpPr>
          <p:nvPr>
            <p:ph type="title"/>
          </p:nvPr>
        </p:nvSpPr>
        <p:spPr>
          <a:xfrm>
            <a:off x="457200" y="274638"/>
            <a:ext cx="8229600" cy="922114"/>
          </a:xfrm>
        </p:spPr>
        <p:txBody>
          <a:bodyPr/>
          <a:lstStyle/>
          <a:p>
            <a:r>
              <a:rPr lang="en-US" dirty="0">
                <a:latin typeface="+mj-lt"/>
                <a:ea typeface="Calibri" panose="020F0502020204030204" pitchFamily="34" charset="0"/>
                <a:cs typeface="Times New Roman" panose="02020603050405020304" pitchFamily="18" charset="0"/>
              </a:rPr>
              <a:t>4</a:t>
            </a:r>
            <a:r>
              <a:rPr lang="en-US" sz="2800" dirty="0">
                <a:effectLst/>
                <a:latin typeface="+mj-lt"/>
                <a:ea typeface="Calibri" panose="020F0502020204030204" pitchFamily="34" charset="0"/>
                <a:cs typeface="Times New Roman" panose="02020603050405020304" pitchFamily="18" charset="0"/>
              </a:rPr>
              <a:t>. THE MAWIGA FOUR PETITIONERS </a:t>
            </a:r>
            <a:endParaRPr lang="en-ZA" dirty="0"/>
          </a:p>
        </p:txBody>
      </p:sp>
      <p:sp>
        <p:nvSpPr>
          <p:cNvPr id="3" name="Content Placeholder 2">
            <a:extLst>
              <a:ext uri="{FF2B5EF4-FFF2-40B4-BE49-F238E27FC236}">
                <a16:creationId xmlns:a16="http://schemas.microsoft.com/office/drawing/2014/main" id="{6918C8C9-6AF0-AD47-BBA6-D61C966C1F03}"/>
              </a:ext>
            </a:extLst>
          </p:cNvPr>
          <p:cNvSpPr>
            <a:spLocks noGrp="1"/>
          </p:cNvSpPr>
          <p:nvPr>
            <p:ph idx="1"/>
          </p:nvPr>
        </p:nvSpPr>
        <p:spPr>
          <a:xfrm>
            <a:off x="0" y="1196752"/>
            <a:ext cx="9036496" cy="4464496"/>
          </a:xfrm>
        </p:spPr>
        <p:txBody>
          <a:bodyPr/>
          <a:lstStyle/>
          <a:p>
            <a:pPr marL="742950" lvl="1" indent="-285750" algn="just">
              <a:lnSpc>
                <a:spcPct val="150000"/>
              </a:lnSpc>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The four (4) MAWIGA Petitioners are part of the MAWIGA Greater Community whose properties were illegally sold and transferred by officials in the COT and the NWHC. This is the matter over which Parliament’s Human Settlements Portfolio Committee has been engaging the NDHS to resolve. This report provides progress on the action taken following the Portfolio Committee’s Oversight Visit conducted in the North West province on 31 March 2023.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80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In 2018, the Public Protector published a report (Public Protector’s Report 14 of 2018) on an investigation into allegations of maladministration by the NWHC and the COT regarding improprieties in the sales and transfers of properties by the Corporation situated within the boundaries of the City of Tshwane.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id="{B8D5494F-8A4F-AB7B-246F-EBC808271E20}"/>
              </a:ext>
            </a:extLst>
          </p:cNvPr>
          <p:cNvSpPr>
            <a:spLocks noGrp="1"/>
          </p:cNvSpPr>
          <p:nvPr>
            <p:ph type="sldNum" sz="quarter" idx="10"/>
          </p:nvPr>
        </p:nvSpPr>
        <p:spPr/>
        <p:txBody>
          <a:bodyPr/>
          <a:lstStyle/>
          <a:p>
            <a:pPr>
              <a:defRPr/>
            </a:pPr>
            <a:fld id="{C177964D-3CDF-2F46-9E7D-3AB8485A2693}" type="slidenum">
              <a:rPr lang="en-US" altLang="en-US" smtClean="0"/>
              <a:pPr>
                <a:defRPr/>
              </a:pPr>
              <a:t>7</a:t>
            </a:fld>
            <a:endParaRPr lang="en-US" altLang="en-US" dirty="0"/>
          </a:p>
        </p:txBody>
      </p:sp>
      <p:sp>
        <p:nvSpPr>
          <p:cNvPr id="5" name="Footer Placeholder 4">
            <a:extLst>
              <a:ext uri="{FF2B5EF4-FFF2-40B4-BE49-F238E27FC236}">
                <a16:creationId xmlns:a16="http://schemas.microsoft.com/office/drawing/2014/main" id="{9235E447-7CC4-742B-5E9F-A36F216BFA05}"/>
              </a:ext>
            </a:extLst>
          </p:cNvPr>
          <p:cNvSpPr>
            <a:spLocks noGrp="1"/>
          </p:cNvSpPr>
          <p:nvPr>
            <p:ph type="ftr" sz="quarter" idx="11"/>
          </p:nvPr>
        </p:nvSpPr>
        <p:spPr/>
        <p:txBody>
          <a:bodyPr/>
          <a:lstStyle/>
          <a:p>
            <a:pPr>
              <a:defRPr/>
            </a:pPr>
            <a:endParaRPr lang="en-US" dirty="0"/>
          </a:p>
        </p:txBody>
      </p:sp>
      <p:sp>
        <p:nvSpPr>
          <p:cNvPr id="6" name="Date Placeholder 5">
            <a:extLst>
              <a:ext uri="{FF2B5EF4-FFF2-40B4-BE49-F238E27FC236}">
                <a16:creationId xmlns:a16="http://schemas.microsoft.com/office/drawing/2014/main" id="{7B254B4C-941C-F53A-CC9F-39E3D22957D1}"/>
              </a:ext>
            </a:extLst>
          </p:cNvPr>
          <p:cNvSpPr>
            <a:spLocks noGrp="1"/>
          </p:cNvSpPr>
          <p:nvPr>
            <p:ph type="dt" sz="half" idx="12"/>
          </p:nvPr>
        </p:nvSpPr>
        <p:spPr/>
        <p:txBody>
          <a:bodyPr/>
          <a:lstStyle/>
          <a:p>
            <a:pPr>
              <a:defRPr/>
            </a:pPr>
            <a:fld id="{04BCFF81-8853-7543-8BA2-A647B471C165}" type="datetime1">
              <a:rPr lang="en-US" altLang="en-US" smtClean="0"/>
              <a:pPr>
                <a:defRPr/>
              </a:pPr>
              <a:t>5/24/2023</a:t>
            </a:fld>
            <a:endParaRPr lang="en-US" altLang="en-US" dirty="0"/>
          </a:p>
        </p:txBody>
      </p:sp>
    </p:spTree>
    <p:extLst>
      <p:ext uri="{BB962C8B-B14F-4D97-AF65-F5344CB8AC3E}">
        <p14:creationId xmlns:p14="http://schemas.microsoft.com/office/powerpoint/2010/main" val="339135430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6A89-28A9-7774-2072-AFE46A6B2DB2}"/>
              </a:ext>
            </a:extLst>
          </p:cNvPr>
          <p:cNvSpPr>
            <a:spLocks noGrp="1"/>
          </p:cNvSpPr>
          <p:nvPr>
            <p:ph type="title"/>
          </p:nvPr>
        </p:nvSpPr>
        <p:spPr>
          <a:xfrm>
            <a:off x="457200" y="274638"/>
            <a:ext cx="8229600" cy="922114"/>
          </a:xfrm>
        </p:spPr>
        <p:txBody>
          <a:bodyPr/>
          <a:lstStyle/>
          <a:p>
            <a:r>
              <a:rPr lang="en-US" sz="2800" dirty="0">
                <a:effectLst/>
                <a:latin typeface="+mj-lt"/>
                <a:ea typeface="Calibri" panose="020F0502020204030204" pitchFamily="34" charset="0"/>
                <a:cs typeface="Times New Roman" panose="02020603050405020304" pitchFamily="18" charset="0"/>
              </a:rPr>
              <a:t>4. THE MAWIGA FOUR PETITIONERS </a:t>
            </a:r>
            <a:endParaRPr lang="en-ZA" dirty="0"/>
          </a:p>
        </p:txBody>
      </p:sp>
      <p:sp>
        <p:nvSpPr>
          <p:cNvPr id="3" name="Content Placeholder 2">
            <a:extLst>
              <a:ext uri="{FF2B5EF4-FFF2-40B4-BE49-F238E27FC236}">
                <a16:creationId xmlns:a16="http://schemas.microsoft.com/office/drawing/2014/main" id="{6918C8C9-6AF0-AD47-BBA6-D61C966C1F03}"/>
              </a:ext>
            </a:extLst>
          </p:cNvPr>
          <p:cNvSpPr>
            <a:spLocks noGrp="1"/>
          </p:cNvSpPr>
          <p:nvPr>
            <p:ph idx="1"/>
          </p:nvPr>
        </p:nvSpPr>
        <p:spPr>
          <a:xfrm>
            <a:off x="179512" y="1196752"/>
            <a:ext cx="8712968" cy="4464496"/>
          </a:xfrm>
        </p:spPr>
        <p:txBody>
          <a:bodyPr/>
          <a:lstStyle/>
          <a:p>
            <a:pPr marL="525463" lvl="1" indent="-342900" algn="just">
              <a:lnSpc>
                <a:spcPct val="150000"/>
              </a:lnSpc>
              <a:buFont typeface="+mj-lt"/>
              <a:buAutoNum type="arabicPeriod"/>
            </a:pPr>
            <a:r>
              <a:rPr lang="en-US" sz="1800" dirty="0">
                <a:effectLst/>
                <a:latin typeface="+mj-lt"/>
                <a:ea typeface="Calibri" panose="020F0502020204030204" pitchFamily="34" charset="0"/>
                <a:cs typeface="Times New Roman" panose="02020603050405020304" pitchFamily="18" charset="0"/>
              </a:rPr>
              <a:t>The following four Petitioners were the victims of the alleged maladministration, namely: </a:t>
            </a:r>
            <a:endParaRPr lang="en-ZA" sz="1800" dirty="0">
              <a:effectLst/>
              <a:latin typeface="+mj-lt"/>
              <a:ea typeface="Calibri" panose="020F0502020204030204" pitchFamily="34" charset="0"/>
              <a:cs typeface="Times New Roman" panose="02020603050405020304" pitchFamily="18" charset="0"/>
            </a:endParaRPr>
          </a:p>
          <a:p>
            <a:pPr marL="1077913" lvl="0" indent="-538163" algn="just">
              <a:lnSpc>
                <a:spcPct val="150000"/>
              </a:lnSpc>
              <a:buFont typeface="+mj-lt"/>
              <a:buAutoNum type="alphaLcPeriod"/>
            </a:pPr>
            <a:r>
              <a:rPr lang="en-US" sz="1800" dirty="0">
                <a:effectLst/>
                <a:latin typeface="+mj-lt"/>
                <a:ea typeface="Calibri" panose="020F0502020204030204" pitchFamily="34" charset="0"/>
                <a:cs typeface="Times New Roman" panose="02020603050405020304" pitchFamily="18" charset="0"/>
              </a:rPr>
              <a:t>Mr. Ernest Kgasoe (2281 Unit 8, Ga-Rankuwa).</a:t>
            </a:r>
            <a:endParaRPr lang="en-ZA" sz="1800" dirty="0">
              <a:effectLst/>
              <a:latin typeface="+mj-lt"/>
              <a:ea typeface="Calibri" panose="020F0502020204030204" pitchFamily="34" charset="0"/>
              <a:cs typeface="Times New Roman" panose="02020603050405020304" pitchFamily="18" charset="0"/>
            </a:endParaRPr>
          </a:p>
          <a:p>
            <a:pPr marL="1077913" lvl="0" indent="-538163" algn="just">
              <a:lnSpc>
                <a:spcPct val="150000"/>
              </a:lnSpc>
              <a:buFont typeface="+mj-lt"/>
              <a:buAutoNum type="alphaLcPeriod"/>
            </a:pPr>
            <a:r>
              <a:rPr lang="en-US" sz="1800" dirty="0">
                <a:effectLst/>
                <a:latin typeface="+mj-lt"/>
                <a:ea typeface="Calibri" panose="020F0502020204030204" pitchFamily="34" charset="0"/>
                <a:cs typeface="Times New Roman" panose="02020603050405020304" pitchFamily="18" charset="0"/>
              </a:rPr>
              <a:t>Mr. Michael Mere (2827 Zone 2, Ga-Rankuwa).</a:t>
            </a:r>
            <a:endParaRPr lang="en-ZA" sz="1800" dirty="0">
              <a:effectLst/>
              <a:latin typeface="+mj-lt"/>
              <a:ea typeface="Calibri" panose="020F0502020204030204" pitchFamily="34" charset="0"/>
              <a:cs typeface="Times New Roman" panose="02020603050405020304" pitchFamily="18" charset="0"/>
            </a:endParaRPr>
          </a:p>
          <a:p>
            <a:pPr marL="1077913" lvl="0" indent="-538163" algn="just">
              <a:lnSpc>
                <a:spcPct val="150000"/>
              </a:lnSpc>
              <a:buFont typeface="+mj-lt"/>
              <a:buAutoNum type="alphaLcPeriod"/>
            </a:pPr>
            <a:r>
              <a:rPr lang="en-US" sz="1800" dirty="0">
                <a:effectLst/>
                <a:latin typeface="+mj-lt"/>
                <a:ea typeface="Calibri" panose="020F0502020204030204" pitchFamily="34" charset="0"/>
                <a:cs typeface="Times New Roman" panose="02020603050405020304" pitchFamily="18" charset="0"/>
              </a:rPr>
              <a:t>Mr. Bongo Sepeng (992 Zone 7, Ga-Rankuwa).</a:t>
            </a:r>
            <a:endParaRPr lang="en-ZA" sz="1800" dirty="0">
              <a:effectLst/>
              <a:latin typeface="+mj-lt"/>
              <a:ea typeface="Calibri" panose="020F0502020204030204" pitchFamily="34" charset="0"/>
              <a:cs typeface="Times New Roman" panose="02020603050405020304" pitchFamily="18" charset="0"/>
            </a:endParaRPr>
          </a:p>
          <a:p>
            <a:pPr marL="1077913" lvl="0" indent="-538163" algn="just">
              <a:lnSpc>
                <a:spcPct val="150000"/>
              </a:lnSpc>
              <a:buFont typeface="+mj-lt"/>
              <a:buAutoNum type="alphaLcPeriod"/>
            </a:pPr>
            <a:r>
              <a:rPr lang="en-US" sz="1800" dirty="0">
                <a:effectLst/>
                <a:latin typeface="+mj-lt"/>
                <a:ea typeface="Calibri" panose="020F0502020204030204" pitchFamily="34" charset="0"/>
                <a:cs typeface="Times New Roman" panose="02020603050405020304" pitchFamily="18" charset="0"/>
              </a:rPr>
              <a:t>Ms. Marie Ledingoane (309 Block X, Mabopane).</a:t>
            </a:r>
            <a:endParaRPr lang="en-ZA" sz="1800" dirty="0">
              <a:latin typeface="+mj-lt"/>
              <a:ea typeface="Calibri" panose="020F0502020204030204" pitchFamily="34" charset="0"/>
              <a:cs typeface="Times New Roman" panose="02020603050405020304" pitchFamily="18" charset="0"/>
            </a:endParaRPr>
          </a:p>
          <a:p>
            <a:pPr marL="0" lvl="0" indent="0" algn="just">
              <a:lnSpc>
                <a:spcPct val="150000"/>
              </a:lnSpc>
              <a:buNone/>
            </a:pPr>
            <a:endParaRPr lang="en-US" sz="1800" dirty="0">
              <a:effectLst/>
              <a:latin typeface="+mj-lt"/>
              <a:ea typeface="Calibri" panose="020F0502020204030204" pitchFamily="34" charset="0"/>
              <a:cs typeface="Times New Roman" panose="02020603050405020304" pitchFamily="18" charset="0"/>
            </a:endParaRPr>
          </a:p>
          <a:p>
            <a:pPr marL="0" lvl="0" indent="0" algn="just">
              <a:lnSpc>
                <a:spcPct val="150000"/>
              </a:lnSpc>
              <a:buNone/>
            </a:pPr>
            <a:r>
              <a:rPr lang="en-US" sz="1800" dirty="0">
                <a:latin typeface="+mj-lt"/>
                <a:ea typeface="Calibri" panose="020F0502020204030204" pitchFamily="34" charset="0"/>
                <a:cs typeface="Times New Roman" panose="02020603050405020304" pitchFamily="18" charset="0"/>
              </a:rPr>
              <a:t>2.	</a:t>
            </a:r>
            <a:r>
              <a:rPr lang="en-US" sz="1800" dirty="0">
                <a:effectLst/>
                <a:latin typeface="+mj-lt"/>
                <a:ea typeface="Calibri" panose="020F0502020204030204" pitchFamily="34" charset="0"/>
                <a:cs typeface="Times New Roman" panose="02020603050405020304" pitchFamily="18" charset="0"/>
              </a:rPr>
              <a:t>The above-mentioned properties belonged to the Bophuthatswana Homeland, 	under the Bophuthatswana Housing Corporation, which were later inherited by 	the NWHC under the new dispensation. </a:t>
            </a:r>
            <a:endParaRPr lang="en-ZA" sz="1800" dirty="0">
              <a:effectLst/>
              <a:latin typeface="+mj-lt"/>
              <a:ea typeface="Calibri" panose="020F0502020204030204" pitchFamily="34" charset="0"/>
              <a:cs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id="{B8D5494F-8A4F-AB7B-246F-EBC808271E20}"/>
              </a:ext>
            </a:extLst>
          </p:cNvPr>
          <p:cNvSpPr>
            <a:spLocks noGrp="1"/>
          </p:cNvSpPr>
          <p:nvPr>
            <p:ph type="sldNum" sz="quarter" idx="10"/>
          </p:nvPr>
        </p:nvSpPr>
        <p:spPr/>
        <p:txBody>
          <a:bodyPr/>
          <a:lstStyle/>
          <a:p>
            <a:pPr>
              <a:defRPr/>
            </a:pPr>
            <a:fld id="{C177964D-3CDF-2F46-9E7D-3AB8485A2693}" type="slidenum">
              <a:rPr lang="en-US" altLang="en-US" smtClean="0"/>
              <a:pPr>
                <a:defRPr/>
              </a:pPr>
              <a:t>8</a:t>
            </a:fld>
            <a:endParaRPr lang="en-US" altLang="en-US" dirty="0"/>
          </a:p>
        </p:txBody>
      </p:sp>
      <p:sp>
        <p:nvSpPr>
          <p:cNvPr id="5" name="Footer Placeholder 4">
            <a:extLst>
              <a:ext uri="{FF2B5EF4-FFF2-40B4-BE49-F238E27FC236}">
                <a16:creationId xmlns:a16="http://schemas.microsoft.com/office/drawing/2014/main" id="{9235E447-7CC4-742B-5E9F-A36F216BFA05}"/>
              </a:ext>
            </a:extLst>
          </p:cNvPr>
          <p:cNvSpPr>
            <a:spLocks noGrp="1"/>
          </p:cNvSpPr>
          <p:nvPr>
            <p:ph type="ftr" sz="quarter" idx="11"/>
          </p:nvPr>
        </p:nvSpPr>
        <p:spPr/>
        <p:txBody>
          <a:bodyPr/>
          <a:lstStyle/>
          <a:p>
            <a:pPr>
              <a:defRPr/>
            </a:pPr>
            <a:endParaRPr lang="en-US" dirty="0"/>
          </a:p>
        </p:txBody>
      </p:sp>
      <p:sp>
        <p:nvSpPr>
          <p:cNvPr id="6" name="Date Placeholder 5">
            <a:extLst>
              <a:ext uri="{FF2B5EF4-FFF2-40B4-BE49-F238E27FC236}">
                <a16:creationId xmlns:a16="http://schemas.microsoft.com/office/drawing/2014/main" id="{7B254B4C-941C-F53A-CC9F-39E3D22957D1}"/>
              </a:ext>
            </a:extLst>
          </p:cNvPr>
          <p:cNvSpPr>
            <a:spLocks noGrp="1"/>
          </p:cNvSpPr>
          <p:nvPr>
            <p:ph type="dt" sz="half" idx="12"/>
          </p:nvPr>
        </p:nvSpPr>
        <p:spPr/>
        <p:txBody>
          <a:bodyPr/>
          <a:lstStyle/>
          <a:p>
            <a:pPr>
              <a:defRPr/>
            </a:pPr>
            <a:fld id="{04BCFF81-8853-7543-8BA2-A647B471C165}" type="datetime1">
              <a:rPr lang="en-US" altLang="en-US" smtClean="0"/>
              <a:pPr>
                <a:defRPr/>
              </a:pPr>
              <a:t>5/24/2023</a:t>
            </a:fld>
            <a:endParaRPr lang="en-US" altLang="en-US" dirty="0"/>
          </a:p>
        </p:txBody>
      </p:sp>
    </p:spTree>
    <p:extLst>
      <p:ext uri="{BB962C8B-B14F-4D97-AF65-F5344CB8AC3E}">
        <p14:creationId xmlns:p14="http://schemas.microsoft.com/office/powerpoint/2010/main" val="10135120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6A89-28A9-7774-2072-AFE46A6B2DB2}"/>
              </a:ext>
            </a:extLst>
          </p:cNvPr>
          <p:cNvSpPr>
            <a:spLocks noGrp="1"/>
          </p:cNvSpPr>
          <p:nvPr>
            <p:ph type="title"/>
          </p:nvPr>
        </p:nvSpPr>
        <p:spPr>
          <a:xfrm>
            <a:off x="457200" y="116632"/>
            <a:ext cx="8229600" cy="634082"/>
          </a:xfrm>
        </p:spPr>
        <p:txBody>
          <a:bodyPr/>
          <a:lstStyle/>
          <a:p>
            <a:r>
              <a:rPr lang="en-US" sz="2800" dirty="0">
                <a:effectLst/>
                <a:latin typeface="+mj-lt"/>
                <a:ea typeface="Calibri" panose="020F0502020204030204" pitchFamily="34" charset="0"/>
                <a:cs typeface="Times New Roman" panose="02020603050405020304" pitchFamily="18" charset="0"/>
              </a:rPr>
              <a:t>4. THE MAWIGA FOUR PETITIONERS </a:t>
            </a:r>
            <a:endParaRPr lang="en-ZA" dirty="0"/>
          </a:p>
        </p:txBody>
      </p:sp>
      <p:sp>
        <p:nvSpPr>
          <p:cNvPr id="3" name="Content Placeholder 2">
            <a:extLst>
              <a:ext uri="{FF2B5EF4-FFF2-40B4-BE49-F238E27FC236}">
                <a16:creationId xmlns:a16="http://schemas.microsoft.com/office/drawing/2014/main" id="{6918C8C9-6AF0-AD47-BBA6-D61C966C1F03}"/>
              </a:ext>
            </a:extLst>
          </p:cNvPr>
          <p:cNvSpPr>
            <a:spLocks noGrp="1"/>
          </p:cNvSpPr>
          <p:nvPr>
            <p:ph idx="1"/>
          </p:nvPr>
        </p:nvSpPr>
        <p:spPr>
          <a:xfrm>
            <a:off x="107504" y="763558"/>
            <a:ext cx="8820980" cy="5257730"/>
          </a:xfrm>
          <a:solidFill>
            <a:schemeClr val="bg1"/>
          </a:solidFill>
        </p:spPr>
        <p:txBody>
          <a:bodyPr/>
          <a:lstStyle/>
          <a:p>
            <a:pPr marL="0" indent="0">
              <a:buNone/>
            </a:pPr>
            <a:r>
              <a:rPr lang="en-US" sz="1800" dirty="0">
                <a:effectLst/>
                <a:latin typeface="+mj-lt"/>
                <a:ea typeface="Calibri" panose="020F0502020204030204" pitchFamily="34" charset="0"/>
                <a:cs typeface="Times New Roman" panose="02020603050405020304" pitchFamily="18" charset="0"/>
              </a:rPr>
              <a:t>The findings of the Public Protector regarding the above-mentioned investigation were the following: </a:t>
            </a:r>
          </a:p>
          <a:p>
            <a:pPr marL="0" indent="0">
              <a:buNone/>
            </a:pPr>
            <a:endParaRPr lang="en-ZA" sz="1800" dirty="0">
              <a:effectLst/>
              <a:latin typeface="+mj-lt"/>
              <a:ea typeface="Calibri" panose="020F0502020204030204" pitchFamily="34" charset="0"/>
              <a:cs typeface="Times New Roman" panose="02020603050405020304" pitchFamily="18" charset="0"/>
            </a:endParaRPr>
          </a:p>
          <a:p>
            <a:pPr marL="625475" lvl="2" indent="-355600" algn="just">
              <a:lnSpc>
                <a:spcPct val="150000"/>
              </a:lnSpc>
              <a:buFont typeface="+mj-lt"/>
              <a:buAutoNum type="arabicPeriod"/>
            </a:pPr>
            <a:r>
              <a:rPr lang="en-US" sz="1800" dirty="0">
                <a:effectLst/>
                <a:latin typeface="+mj-lt"/>
                <a:ea typeface="Calibri" panose="020F0502020204030204" pitchFamily="34" charset="0"/>
                <a:cs typeface="Times New Roman" panose="02020603050405020304" pitchFamily="18" charset="0"/>
              </a:rPr>
              <a:t>The COT Metropolitan Municipality, in failing to conclude township establishment, through the provision of an approved general plan, was guilty of maladministration in respect of all 4 complainants.</a:t>
            </a:r>
            <a:endParaRPr lang="en-ZA" sz="1800" dirty="0">
              <a:effectLst/>
              <a:latin typeface="+mj-lt"/>
              <a:ea typeface="Calibri" panose="020F0502020204030204" pitchFamily="34" charset="0"/>
              <a:cs typeface="Times New Roman" panose="02020603050405020304" pitchFamily="18" charset="0"/>
            </a:endParaRPr>
          </a:p>
          <a:p>
            <a:pPr marL="625475" lvl="2" indent="-355600" algn="just">
              <a:lnSpc>
                <a:spcPct val="150000"/>
              </a:lnSpc>
              <a:buFont typeface="+mj-lt"/>
              <a:buAutoNum type="arabicPeriod"/>
            </a:pPr>
            <a:r>
              <a:rPr lang="en-US" sz="1800" dirty="0">
                <a:effectLst/>
                <a:latin typeface="+mj-lt"/>
                <a:ea typeface="Calibri" panose="020F0502020204030204" pitchFamily="34" charset="0"/>
                <a:cs typeface="Times New Roman" panose="02020603050405020304" pitchFamily="18" charset="0"/>
              </a:rPr>
              <a:t>The NHWC, in failing to transfer the properties in the names of the beneficiaries, was guilty of maladministration.</a:t>
            </a:r>
            <a:endParaRPr lang="en-ZA" sz="1800" dirty="0">
              <a:effectLst/>
              <a:latin typeface="+mj-lt"/>
              <a:ea typeface="Calibri" panose="020F0502020204030204" pitchFamily="34" charset="0"/>
              <a:cs typeface="Times New Roman" panose="02020603050405020304" pitchFamily="18" charset="0"/>
            </a:endParaRPr>
          </a:p>
          <a:p>
            <a:pPr marL="625475" lvl="2" indent="-355600" algn="just">
              <a:lnSpc>
                <a:spcPct val="150000"/>
              </a:lnSpc>
              <a:buFont typeface="+mj-lt"/>
              <a:buAutoNum type="arabicPeriod"/>
            </a:pPr>
            <a:r>
              <a:rPr lang="en-US" sz="1800" dirty="0">
                <a:effectLst/>
                <a:latin typeface="+mj-lt"/>
                <a:ea typeface="Calibri" panose="020F0502020204030204" pitchFamily="34" charset="0"/>
                <a:cs typeface="Times New Roman" panose="02020603050405020304" pitchFamily="18" charset="0"/>
              </a:rPr>
              <a:t>There was improper conduct on the part of COT in respect of fraudulent sales of three of the beneficiaries’ properties and failure to compensate the beneficiaries.</a:t>
            </a:r>
          </a:p>
          <a:p>
            <a:pPr marL="625475" lvl="2" indent="-355600" algn="just">
              <a:lnSpc>
                <a:spcPct val="150000"/>
              </a:lnSpc>
              <a:buFont typeface="+mj-lt"/>
              <a:buAutoNum type="arabicPeriod"/>
            </a:pPr>
            <a:r>
              <a:rPr lang="en-US" sz="1800" dirty="0">
                <a:effectLst/>
                <a:latin typeface="+mj-lt"/>
                <a:ea typeface="Calibri" panose="020F0502020204030204" pitchFamily="34" charset="0"/>
                <a:cs typeface="Times New Roman" panose="02020603050405020304" pitchFamily="18" charset="0"/>
              </a:rPr>
              <a:t>The full report on the investigation and findings of the Public Protector is attached.</a:t>
            </a:r>
            <a:endParaRPr lang="en-ZA" sz="1800" dirty="0">
              <a:effectLst/>
              <a:latin typeface="+mj-lt"/>
              <a:ea typeface="Calibri" panose="020F0502020204030204" pitchFamily="34" charset="0"/>
              <a:cs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id="{B8D5494F-8A4F-AB7B-246F-EBC808271E20}"/>
              </a:ext>
            </a:extLst>
          </p:cNvPr>
          <p:cNvSpPr>
            <a:spLocks noGrp="1"/>
          </p:cNvSpPr>
          <p:nvPr>
            <p:ph type="sldNum" sz="quarter" idx="10"/>
          </p:nvPr>
        </p:nvSpPr>
        <p:spPr/>
        <p:txBody>
          <a:bodyPr/>
          <a:lstStyle/>
          <a:p>
            <a:pPr>
              <a:defRPr/>
            </a:pPr>
            <a:fld id="{C177964D-3CDF-2F46-9E7D-3AB8485A2693}" type="slidenum">
              <a:rPr lang="en-US" altLang="en-US" smtClean="0"/>
              <a:pPr>
                <a:defRPr/>
              </a:pPr>
              <a:t>9</a:t>
            </a:fld>
            <a:endParaRPr lang="en-US" altLang="en-US" dirty="0"/>
          </a:p>
        </p:txBody>
      </p:sp>
      <p:sp>
        <p:nvSpPr>
          <p:cNvPr id="5" name="Footer Placeholder 4">
            <a:extLst>
              <a:ext uri="{FF2B5EF4-FFF2-40B4-BE49-F238E27FC236}">
                <a16:creationId xmlns:a16="http://schemas.microsoft.com/office/drawing/2014/main" id="{9235E447-7CC4-742B-5E9F-A36F216BFA05}"/>
              </a:ext>
            </a:extLst>
          </p:cNvPr>
          <p:cNvSpPr>
            <a:spLocks noGrp="1"/>
          </p:cNvSpPr>
          <p:nvPr>
            <p:ph type="ftr" sz="quarter" idx="11"/>
          </p:nvPr>
        </p:nvSpPr>
        <p:spPr/>
        <p:txBody>
          <a:bodyPr/>
          <a:lstStyle/>
          <a:p>
            <a:pPr>
              <a:defRPr/>
            </a:pPr>
            <a:endParaRPr lang="en-US" dirty="0"/>
          </a:p>
        </p:txBody>
      </p:sp>
      <p:sp>
        <p:nvSpPr>
          <p:cNvPr id="6" name="Date Placeholder 5">
            <a:extLst>
              <a:ext uri="{FF2B5EF4-FFF2-40B4-BE49-F238E27FC236}">
                <a16:creationId xmlns:a16="http://schemas.microsoft.com/office/drawing/2014/main" id="{7B254B4C-941C-F53A-CC9F-39E3D22957D1}"/>
              </a:ext>
            </a:extLst>
          </p:cNvPr>
          <p:cNvSpPr>
            <a:spLocks noGrp="1"/>
          </p:cNvSpPr>
          <p:nvPr>
            <p:ph type="dt" sz="half" idx="12"/>
          </p:nvPr>
        </p:nvSpPr>
        <p:spPr/>
        <p:txBody>
          <a:bodyPr/>
          <a:lstStyle/>
          <a:p>
            <a:pPr>
              <a:defRPr/>
            </a:pPr>
            <a:fld id="{04BCFF81-8853-7543-8BA2-A647B471C165}" type="datetime1">
              <a:rPr lang="en-US" altLang="en-US" smtClean="0"/>
              <a:pPr>
                <a:defRPr/>
              </a:pPr>
              <a:t>5/24/2023</a:t>
            </a:fld>
            <a:endParaRPr lang="en-US" altLang="en-US" dirty="0"/>
          </a:p>
        </p:txBody>
      </p:sp>
    </p:spTree>
    <p:extLst>
      <p:ext uri="{BB962C8B-B14F-4D97-AF65-F5344CB8AC3E}">
        <p14:creationId xmlns:p14="http://schemas.microsoft.com/office/powerpoint/2010/main" val="3917035678"/>
      </p:ext>
    </p:extLst>
  </p:cSld>
  <p:clrMapOvr>
    <a:masterClrMapping/>
  </p:clrMapOvr>
  <p:transition spd="med">
    <p:fade/>
  </p:transition>
</p:sld>
</file>

<file path=ppt/theme/theme1.xml><?xml version="1.0" encoding="utf-8"?>
<a:theme xmlns:a="http://schemas.openxmlformats.org/drawingml/2006/main" name="2019_GENERIC PRESENTATION">
  <a:themeElements>
    <a:clrScheme name="DHS">
      <a:dk1>
        <a:srgbClr val="000000"/>
      </a:dk1>
      <a:lt1>
        <a:srgbClr val="FFFFFF"/>
      </a:lt1>
      <a:dk2>
        <a:srgbClr val="00582B"/>
      </a:dk2>
      <a:lt2>
        <a:srgbClr val="EEECE1"/>
      </a:lt2>
      <a:accent1>
        <a:srgbClr val="4F81BD"/>
      </a:accent1>
      <a:accent2>
        <a:srgbClr val="C0504D"/>
      </a:accent2>
      <a:accent3>
        <a:srgbClr val="9BBB59"/>
      </a:accent3>
      <a:accent4>
        <a:srgbClr val="8064A2"/>
      </a:accent4>
      <a:accent5>
        <a:srgbClr val="4BACC6"/>
      </a:accent5>
      <a:accent6>
        <a:srgbClr val="EFA000"/>
      </a:accent6>
      <a:hlink>
        <a:srgbClr val="00582B"/>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S_GENERIC 2019 TEMPLATE2 [Read-Only] [Compatibility Mode]" id="{AEC415F5-5C52-4825-B1EC-5BECD40C0682}" vid="{E68EF149-FF51-4DC3-8C20-24FF475919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4540</TotalTime>
  <Words>2197</Words>
  <Application>Microsoft Office PowerPoint</Application>
  <PresentationFormat>On-screen Show (4:3)</PresentationFormat>
  <Paragraphs>157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Bold</vt:lpstr>
      <vt:lpstr>Calibri</vt:lpstr>
      <vt:lpstr>Times New Roman</vt:lpstr>
      <vt:lpstr>2019_GENERIC PRESENTATION</vt:lpstr>
      <vt:lpstr>Progress Report to the human settlements portfolio committee: MAWIGA MINISTERIAL PROJECT AND the mawiga FOUR PETITIONERS</vt:lpstr>
      <vt:lpstr>This report was prepared with inputs from the following stakeholders: </vt:lpstr>
      <vt:lpstr>TABLE OF CONTENTS </vt:lpstr>
      <vt:lpstr>1. PURPOSE</vt:lpstr>
      <vt:lpstr>2. INTRODUCTION</vt:lpstr>
      <vt:lpstr>3. THE MAWIGA MINISTERIAL PROJECT</vt:lpstr>
      <vt:lpstr>4. THE MAWIGA FOUR PETITIONERS </vt:lpstr>
      <vt:lpstr>4. THE MAWIGA FOUR PETITIONERS </vt:lpstr>
      <vt:lpstr>4. THE MAWIGA FOUR PETITIONERS </vt:lpstr>
      <vt:lpstr>5. PROGRESS REPORT ON THE FOUR PETITIONERS</vt:lpstr>
      <vt:lpstr>5. PROGRESS REPORT ON THE FOUR PETITIONERS</vt:lpstr>
      <vt:lpstr>5. PROGRESS REPORT ON THE FOUR PETITIONERS</vt:lpstr>
      <vt:lpstr>5. PROGRESS REPORT ON THE FOUR PETITIONERS</vt:lpstr>
      <vt:lpstr>5. PROGRESS REPORT ON THE FOUR PETITIONERS</vt:lpstr>
      <vt:lpstr>5. PROGRESS REPORT ON THE FOUR PETITIONERS</vt:lpstr>
      <vt:lpstr>5. PROGRESS REPORT ON THE FOUR PETITIONERS</vt:lpstr>
      <vt:lpstr>5. PROGRESS REPORT ON THE FOUR PETITIONERS</vt:lpstr>
      <vt:lpstr>6. RECOMMENDATIONS </vt:lpstr>
      <vt:lpstr>PowerPoint Presentation</vt:lpstr>
    </vt:vector>
  </TitlesOfParts>
  <Manager/>
  <Company>HP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BUILD 2021 AFTER CARE PROGRAMME PROGRAMME</dc:title>
  <dc:subject/>
  <dc:creator>Luanne</dc:creator>
  <cp:keywords/>
  <dc:description/>
  <cp:lastModifiedBy>Nheo Fumba</cp:lastModifiedBy>
  <cp:revision>252</cp:revision>
  <cp:lastPrinted>2023-02-28T10:27:26Z</cp:lastPrinted>
  <dcterms:created xsi:type="dcterms:W3CDTF">2021-09-30T09:35:20Z</dcterms:created>
  <dcterms:modified xsi:type="dcterms:W3CDTF">2023-05-24T13:11:55Z</dcterms:modified>
  <cp:category/>
</cp:coreProperties>
</file>