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 id="2147483742" r:id="rId3"/>
  </p:sldMasterIdLst>
  <p:notesMasterIdLst>
    <p:notesMasterId r:id="rId45"/>
  </p:notesMasterIdLst>
  <p:sldIdLst>
    <p:sldId id="257" r:id="rId4"/>
    <p:sldId id="392" r:id="rId5"/>
    <p:sldId id="459" r:id="rId6"/>
    <p:sldId id="399" r:id="rId7"/>
    <p:sldId id="410" r:id="rId8"/>
    <p:sldId id="400" r:id="rId9"/>
    <p:sldId id="401" r:id="rId10"/>
    <p:sldId id="402" r:id="rId11"/>
    <p:sldId id="420" r:id="rId12"/>
    <p:sldId id="403" r:id="rId13"/>
    <p:sldId id="421" r:id="rId14"/>
    <p:sldId id="412" r:id="rId15"/>
    <p:sldId id="457" r:id="rId16"/>
    <p:sldId id="458" r:id="rId17"/>
    <p:sldId id="460" r:id="rId18"/>
    <p:sldId id="454" r:id="rId19"/>
    <p:sldId id="455" r:id="rId20"/>
    <p:sldId id="408" r:id="rId21"/>
    <p:sldId id="407" r:id="rId22"/>
    <p:sldId id="463" r:id="rId23"/>
    <p:sldId id="464" r:id="rId24"/>
    <p:sldId id="465" r:id="rId25"/>
    <p:sldId id="466" r:id="rId26"/>
    <p:sldId id="467" r:id="rId27"/>
    <p:sldId id="468" r:id="rId28"/>
    <p:sldId id="469" r:id="rId29"/>
    <p:sldId id="470"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53" r:id="rId43"/>
    <p:sldId id="263"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an Pillay" initials="DP" lastIdx="1" clrIdx="0">
    <p:extLst>
      <p:ext uri="{19B8F6BF-5375-455C-9EA6-DF929625EA0E}">
        <p15:presenceInfo xmlns:p15="http://schemas.microsoft.com/office/powerpoint/2012/main" userId="S-1-5-21-218121654-3283966679-327353353-11884" providerId="AD"/>
      </p:ext>
    </p:extLst>
  </p:cmAuthor>
  <p:cmAuthor id="2" name="Karabo Sebati" initials="KS" lastIdx="9" clrIdx="1">
    <p:extLst>
      <p:ext uri="{19B8F6BF-5375-455C-9EA6-DF929625EA0E}">
        <p15:presenceInfo xmlns:p15="http://schemas.microsoft.com/office/powerpoint/2012/main" userId="S-1-5-21-218121654-3283966679-327353353-158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87342" autoAdjust="0"/>
  </p:normalViewPr>
  <p:slideViewPr>
    <p:cSldViewPr>
      <p:cViewPr varScale="1">
        <p:scale>
          <a:sx n="76" d="100"/>
          <a:sy n="76" d="100"/>
        </p:scale>
        <p:origin x="70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oleObject" Target="file:///\\10.130.78.113\customer$\2.%20%20Financial%20Planning\Presentations\2022%202023%20Financial%20year\Portfolio%20Committee\Workings%20-%20Graphs%20%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130.78.113\customer$\2.%20%20Financial%20Planning\Presentations\2022%202023%20Financial%20year\Portfolio%20Committee\Workings%20-%20Graphs%20%20Char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'2022-23 FY'!$E$96:$E$97</c:f>
              <c:strCache>
                <c:ptCount val="2"/>
                <c:pt idx="0">
                  <c:v>Q4  2022/23 FY</c:v>
                </c:pt>
                <c:pt idx="1">
                  <c:v>% Performance</c:v>
                </c:pt>
              </c:strCache>
            </c:strRef>
          </c:tx>
          <c:spPr>
            <a:solidFill>
              <a:srgbClr val="00B050"/>
            </a:solidFill>
            <a:ln>
              <a:noFill/>
            </a:ln>
            <a:effectLst/>
          </c:spPr>
          <c:invertIfNegative val="0"/>
          <c:dPt>
            <c:idx val="0"/>
            <c:invertIfNegative val="0"/>
            <c:bubble3D val="0"/>
            <c:spPr>
              <a:solidFill>
                <a:srgbClr val="FFC000"/>
              </a:solidFill>
              <a:ln>
                <a:noFill/>
              </a:ln>
              <a:effectLst/>
            </c:spPr>
          </c:dPt>
          <c:dPt>
            <c:idx val="3"/>
            <c:invertIfNegative val="0"/>
            <c:bubble3D val="0"/>
            <c:spPr>
              <a:solidFill>
                <a:srgbClr val="FFC000"/>
              </a:solidFill>
              <a:ln>
                <a:noFill/>
              </a:ln>
              <a:effectLst/>
            </c:spPr>
          </c:dPt>
          <c:dPt>
            <c:idx val="7"/>
            <c:invertIfNegative val="0"/>
            <c:bubble3D val="0"/>
            <c:spPr>
              <a:solidFill>
                <a:srgbClr val="FFC000"/>
              </a:solidFill>
              <a:ln>
                <a:noFill/>
              </a:ln>
              <a:effectLst/>
            </c:spPr>
          </c:dPt>
          <c:dPt>
            <c:idx val="8"/>
            <c:invertIfNegative val="0"/>
            <c:bubble3D val="0"/>
            <c:spPr>
              <a:solidFill>
                <a:srgbClr val="FFFF00"/>
              </a:solidFill>
              <a:ln>
                <a:noFill/>
              </a:ln>
              <a:effectLst/>
            </c:spPr>
          </c:dPt>
          <c:dPt>
            <c:idx val="9"/>
            <c:invertIfNegative val="0"/>
            <c:bubble3D val="0"/>
            <c:spPr>
              <a:solidFill>
                <a:srgbClr val="FFFF00"/>
              </a:solidFill>
              <a:ln>
                <a:noFill/>
              </a:ln>
              <a:effectLst/>
            </c:spPr>
          </c:dPt>
          <c:dLbls>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'2022-23 FY'!$B$98:$B$108</c:f>
              <c:strCache>
                <c:ptCount val="11"/>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strCache>
            </c:strRef>
          </c:cat>
          <c:val>
            <c:numRef>
              <c:f>'2022-23 FY'!$E$98:$E$108</c:f>
              <c:numCache>
                <c:formatCode>0</c:formatCode>
                <c:ptCount val="11"/>
                <c:pt idx="0">
                  <c:v>37.5</c:v>
                </c:pt>
                <c:pt idx="1">
                  <c:v>100</c:v>
                </c:pt>
                <c:pt idx="2">
                  <c:v>100</c:v>
                </c:pt>
                <c:pt idx="3">
                  <c:v>40</c:v>
                </c:pt>
                <c:pt idx="4">
                  <c:v>100</c:v>
                </c:pt>
                <c:pt idx="5">
                  <c:v>100</c:v>
                </c:pt>
                <c:pt idx="6">
                  <c:v>100</c:v>
                </c:pt>
                <c:pt idx="7">
                  <c:v>20</c:v>
                </c:pt>
                <c:pt idx="8">
                  <c:v>66.666666666666657</c:v>
                </c:pt>
                <c:pt idx="9">
                  <c:v>50</c:v>
                </c:pt>
                <c:pt idx="10">
                  <c:v>0</c:v>
                </c:pt>
              </c:numCache>
            </c:numRef>
          </c:val>
        </c:ser>
        <c:dLbls>
          <c:showLegendKey val="0"/>
          <c:showVal val="0"/>
          <c:showCatName val="0"/>
          <c:showSerName val="0"/>
          <c:showPercent val="0"/>
          <c:showBubbleSize val="0"/>
        </c:dLbls>
        <c:gapWidth val="219"/>
        <c:overlap val="-27"/>
        <c:axId val="-254934384"/>
        <c:axId val="-254929488"/>
        <c:extLst>
          <c:ext xmlns:c15="http://schemas.microsoft.com/office/drawing/2012/chart" uri="{02D57815-91ED-43cb-92C2-25804820EDAC}">
            <c15:filteredBarSeries>
              <c15:ser>
                <c:idx val="0"/>
                <c:order val="0"/>
                <c:tx>
                  <c:strRef>
                    <c:extLst>
                      <c:ext uri="{02D57815-91ED-43cb-92C2-25804820EDAC}">
                        <c15:formulaRef>
                          <c15:sqref>'2022-23 FY'!$C$96:$C$97</c15:sqref>
                        </c15:formulaRef>
                      </c:ext>
                    </c:extLst>
                    <c:strCache>
                      <c:ptCount val="2"/>
                      <c:pt idx="0">
                        <c:v>Q4  2022/23 FY</c:v>
                      </c:pt>
                      <c:pt idx="1">
                        <c:v>No. Targets </c:v>
                      </c:pt>
                    </c:strCache>
                  </c:strRef>
                </c:tx>
                <c:spPr>
                  <a:solidFill>
                    <a:schemeClr val="accent1"/>
                  </a:solidFill>
                  <a:ln>
                    <a:noFill/>
                  </a:ln>
                  <a:effectLst/>
                </c:spPr>
                <c:invertIfNegative val="0"/>
                <c:cat>
                  <c:strRef>
                    <c:extLst>
                      <c:ext uri="{02D57815-91ED-43cb-92C2-25804820EDAC}">
                        <c15:formulaRef>
                          <c15:sqref>'2022-23 FY'!$B$98:$B$108</c15:sqref>
                        </c15:formulaRef>
                      </c:ext>
                    </c:extLst>
                    <c:strCache>
                      <c:ptCount val="11"/>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strCache>
                  </c:strRef>
                </c:cat>
                <c:val>
                  <c:numRef>
                    <c:extLst>
                      <c:ext uri="{02D57815-91ED-43cb-92C2-25804820EDAC}">
                        <c15:formulaRef>
                          <c15:sqref>'2022-23 FY'!$C$98:$C$108</c15:sqref>
                        </c15:formulaRef>
                      </c:ext>
                    </c:extLst>
                    <c:numCache>
                      <c:formatCode>General</c:formatCode>
                      <c:ptCount val="11"/>
                      <c:pt idx="0">
                        <c:v>8</c:v>
                      </c:pt>
                      <c:pt idx="1">
                        <c:v>2</c:v>
                      </c:pt>
                      <c:pt idx="2">
                        <c:v>1</c:v>
                      </c:pt>
                      <c:pt idx="3">
                        <c:v>5</c:v>
                      </c:pt>
                      <c:pt idx="4">
                        <c:v>2</c:v>
                      </c:pt>
                      <c:pt idx="5">
                        <c:v>1</c:v>
                      </c:pt>
                      <c:pt idx="6">
                        <c:v>1</c:v>
                      </c:pt>
                      <c:pt idx="7">
                        <c:v>5</c:v>
                      </c:pt>
                      <c:pt idx="8">
                        <c:v>9</c:v>
                      </c:pt>
                      <c:pt idx="9">
                        <c:v>2</c:v>
                      </c:pt>
                      <c:pt idx="10">
                        <c:v>3</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'2022-23 FY'!$D$96:$D$97</c15:sqref>
                        </c15:formulaRef>
                      </c:ext>
                    </c:extLst>
                    <c:strCache>
                      <c:ptCount val="2"/>
                      <c:pt idx="0">
                        <c:v>Q4  2022/23 FY</c:v>
                      </c:pt>
                      <c:pt idx="1">
                        <c:v>Perfomance </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'2022-23 FY'!$B$98:$B$108</c15:sqref>
                        </c15:formulaRef>
                      </c:ext>
                    </c:extLst>
                    <c:strCache>
                      <c:ptCount val="11"/>
                      <c:pt idx="0">
                        <c:v>Prog 1 Administration </c:v>
                      </c:pt>
                      <c:pt idx="1">
                        <c:v>Prog 2 IGC</c:v>
                      </c:pt>
                      <c:pt idx="2">
                        <c:v>Prog 3 EPWP</c:v>
                      </c:pt>
                      <c:pt idx="3">
                        <c:v>Prog 4 Policy </c:v>
                      </c:pt>
                      <c:pt idx="4">
                        <c:v>Prog 5 Prestige </c:v>
                      </c:pt>
                      <c:pt idx="5">
                        <c:v>Prog 6 Finance (PMTE)</c:v>
                      </c:pt>
                      <c:pt idx="6">
                        <c:v>Prog 7 REIS </c:v>
                      </c:pt>
                      <c:pt idx="7">
                        <c:v>Prog 8 CPM </c:v>
                      </c:pt>
                      <c:pt idx="8">
                        <c:v>Prog 9 REMS</c:v>
                      </c:pt>
                      <c:pt idx="9">
                        <c:v>Prog 10 REIRS</c:v>
                      </c:pt>
                      <c:pt idx="10">
                        <c:v>Prog 11 FM </c:v>
                      </c:pt>
                    </c:strCache>
                  </c:strRef>
                </c:cat>
                <c:val>
                  <c:numRef>
                    <c:extLst xmlns:c15="http://schemas.microsoft.com/office/drawing/2012/chart">
                      <c:ext xmlns:c15="http://schemas.microsoft.com/office/drawing/2012/chart" uri="{02D57815-91ED-43cb-92C2-25804820EDAC}">
                        <c15:formulaRef>
                          <c15:sqref>'2022-23 FY'!$D$98:$D$108</c15:sqref>
                        </c15:formulaRef>
                      </c:ext>
                    </c:extLst>
                    <c:numCache>
                      <c:formatCode>General</c:formatCode>
                      <c:ptCount val="11"/>
                      <c:pt idx="0">
                        <c:v>3</c:v>
                      </c:pt>
                      <c:pt idx="1">
                        <c:v>2</c:v>
                      </c:pt>
                      <c:pt idx="2">
                        <c:v>1</c:v>
                      </c:pt>
                      <c:pt idx="3">
                        <c:v>2</c:v>
                      </c:pt>
                      <c:pt idx="4">
                        <c:v>2</c:v>
                      </c:pt>
                      <c:pt idx="5">
                        <c:v>1</c:v>
                      </c:pt>
                      <c:pt idx="6">
                        <c:v>1</c:v>
                      </c:pt>
                      <c:pt idx="7">
                        <c:v>1</c:v>
                      </c:pt>
                      <c:pt idx="8">
                        <c:v>6</c:v>
                      </c:pt>
                      <c:pt idx="9">
                        <c:v>1</c:v>
                      </c:pt>
                      <c:pt idx="10">
                        <c:v>0</c:v>
                      </c:pt>
                    </c:numCache>
                  </c:numRef>
                </c:val>
              </c15:ser>
            </c15:filteredBarSeries>
          </c:ext>
        </c:extLst>
      </c:barChart>
      <c:catAx>
        <c:axId val="-25493438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929488"/>
        <c:crosses val="autoZero"/>
        <c:auto val="1"/>
        <c:lblAlgn val="ctr"/>
        <c:lblOffset val="100"/>
        <c:noMultiLvlLbl val="0"/>
      </c:catAx>
      <c:valAx>
        <c:axId val="-2549294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934384"/>
        <c:crosses val="autoZero"/>
        <c:crossBetween val="between"/>
      </c:valAx>
      <c:spPr>
        <a:noFill/>
        <a:ln>
          <a:noFill/>
        </a:ln>
        <a:effectLst/>
      </c:spPr>
    </c:plotArea>
    <c:plotVisOnly val="1"/>
    <c:dispBlanksAs val="gap"/>
    <c:showDLblsOverMax val="0"/>
  </c:chart>
  <c:spPr>
    <a:noFill/>
    <a:ln>
      <a:solidFill>
        <a:srgbClr val="ED7D31"/>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ZA"/>
              <a:t>Expenditure Performance per Programme</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Sheet1!$C$5</c:f>
              <c:strCache>
                <c:ptCount val="1"/>
                <c:pt idx="0">
                  <c:v>First Quarter</c:v>
                </c:pt>
              </c:strCache>
            </c:strRef>
          </c:tx>
          <c:spPr>
            <a:solidFill>
              <a:schemeClr val="accent1"/>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Sheet1!$B$6:$B$10</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Sheet1!$C$6:$C$10</c:f>
              <c:numCache>
                <c:formatCode>0%</c:formatCode>
                <c:ptCount val="5"/>
                <c:pt idx="0">
                  <c:v>0.2</c:v>
                </c:pt>
                <c:pt idx="1">
                  <c:v>0.18</c:v>
                </c:pt>
                <c:pt idx="2">
                  <c:v>0.08</c:v>
                </c:pt>
                <c:pt idx="3">
                  <c:v>0.27</c:v>
                </c:pt>
                <c:pt idx="4">
                  <c:v>0.1</c:v>
                </c:pt>
              </c:numCache>
            </c:numRef>
          </c:val>
        </c:ser>
        <c:ser>
          <c:idx val="1"/>
          <c:order val="1"/>
          <c:tx>
            <c:strRef>
              <c:f>Sheet1!$D$5</c:f>
              <c:strCache>
                <c:ptCount val="1"/>
                <c:pt idx="0">
                  <c:v>Second Quarter</c:v>
                </c:pt>
              </c:strCache>
            </c:strRef>
          </c:tx>
          <c:spPr>
            <a:solidFill>
              <a:schemeClr val="accent2"/>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Sheet1!$B$6:$B$10</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Sheet1!$D$6:$D$10</c:f>
              <c:numCache>
                <c:formatCode>0%</c:formatCode>
                <c:ptCount val="5"/>
                <c:pt idx="0">
                  <c:v>0.4</c:v>
                </c:pt>
                <c:pt idx="1">
                  <c:v>0.42</c:v>
                </c:pt>
                <c:pt idx="2">
                  <c:v>0.35</c:v>
                </c:pt>
                <c:pt idx="3">
                  <c:v>0.59</c:v>
                </c:pt>
                <c:pt idx="4">
                  <c:v>0.26</c:v>
                </c:pt>
              </c:numCache>
            </c:numRef>
          </c:val>
        </c:ser>
        <c:ser>
          <c:idx val="2"/>
          <c:order val="2"/>
          <c:tx>
            <c:strRef>
              <c:f>Sheet1!$E$5</c:f>
              <c:strCache>
                <c:ptCount val="1"/>
                <c:pt idx="0">
                  <c:v>Third Quarter</c:v>
                </c:pt>
              </c:strCache>
            </c:strRef>
          </c:tx>
          <c:spPr>
            <a:solidFill>
              <a:schemeClr val="accent3"/>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Sheet1!$B$6:$B$10</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Sheet1!$E$6:$E$10</c:f>
              <c:numCache>
                <c:formatCode>0%</c:formatCode>
                <c:ptCount val="5"/>
                <c:pt idx="0">
                  <c:v>0.64</c:v>
                </c:pt>
                <c:pt idx="1">
                  <c:v>0.59</c:v>
                </c:pt>
                <c:pt idx="2">
                  <c:v>0.67</c:v>
                </c:pt>
                <c:pt idx="3">
                  <c:v>0.84</c:v>
                </c:pt>
                <c:pt idx="4">
                  <c:v>0.52</c:v>
                </c:pt>
              </c:numCache>
            </c:numRef>
          </c:val>
        </c:ser>
        <c:ser>
          <c:idx val="3"/>
          <c:order val="3"/>
          <c:tx>
            <c:strRef>
              <c:f>Sheet1!$F$5</c:f>
              <c:strCache>
                <c:ptCount val="1"/>
                <c:pt idx="0">
                  <c:v>Fourth Quarter</c:v>
                </c:pt>
              </c:strCache>
            </c:strRef>
          </c:tx>
          <c:spPr>
            <a:solidFill>
              <a:schemeClr val="accent4"/>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Sheet1!$B$6:$B$10</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Sheet1!$F$6:$F$10</c:f>
              <c:numCache>
                <c:formatCode>0%</c:formatCode>
                <c:ptCount val="5"/>
                <c:pt idx="0">
                  <c:v>0.9</c:v>
                </c:pt>
                <c:pt idx="1">
                  <c:v>0.8</c:v>
                </c:pt>
                <c:pt idx="2">
                  <c:v>0.99</c:v>
                </c:pt>
                <c:pt idx="3">
                  <c:v>0.97</c:v>
                </c:pt>
                <c:pt idx="4">
                  <c:v>0.73</c:v>
                </c:pt>
              </c:numCache>
            </c:numRef>
          </c:val>
        </c:ser>
        <c:dLbls>
          <c:showLegendKey val="0"/>
          <c:showVal val="0"/>
          <c:showCatName val="0"/>
          <c:showSerName val="0"/>
          <c:showPercent val="0"/>
          <c:showBubbleSize val="0"/>
        </c:dLbls>
        <c:gapWidth val="219"/>
        <c:overlap val="-27"/>
        <c:axId val="-226146352"/>
        <c:axId val="-226140912"/>
      </c:barChart>
      <c:catAx>
        <c:axId val="-22614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26140912"/>
        <c:crosses val="autoZero"/>
        <c:auto val="1"/>
        <c:lblAlgn val="ctr"/>
        <c:lblOffset val="100"/>
        <c:noMultiLvlLbl val="0"/>
      </c:catAx>
      <c:valAx>
        <c:axId val="-22614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26146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atte">
      <a:bevelT w="127000" h="63500"/>
    </a:sp3d>
  </c:spPr>
  <c:txPr>
    <a:bodyPr/>
    <a:lstStyle/>
    <a:p>
      <a:pPr>
        <a:defRPr sz="1100">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ZA"/>
              <a:t>Expenditure Performance per Econoimic Classification</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Sheet1!$C$13</c:f>
              <c:strCache>
                <c:ptCount val="1"/>
                <c:pt idx="0">
                  <c:v>First Quarter</c:v>
                </c:pt>
              </c:strCache>
            </c:strRef>
          </c:tx>
          <c:spPr>
            <a:solidFill>
              <a:schemeClr val="accent1"/>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Sheet1!$B$14:$B$18</c:f>
              <c:strCache>
                <c:ptCount val="5"/>
                <c:pt idx="0">
                  <c:v>Compensation of employees </c:v>
                </c:pt>
                <c:pt idx="1">
                  <c:v>Goods and services</c:v>
                </c:pt>
                <c:pt idx="2">
                  <c:v>Transfers and subsidies</c:v>
                </c:pt>
                <c:pt idx="3">
                  <c:v>Machinery and equipment</c:v>
                </c:pt>
                <c:pt idx="4">
                  <c:v>Payment for financial assets</c:v>
                </c:pt>
              </c:strCache>
            </c:strRef>
          </c:cat>
          <c:val>
            <c:numRef>
              <c:f>Sheet1!$C$14:$C$18</c:f>
              <c:numCache>
                <c:formatCode>0%</c:formatCode>
                <c:ptCount val="5"/>
                <c:pt idx="0">
                  <c:v>0.21</c:v>
                </c:pt>
                <c:pt idx="1">
                  <c:v>0.08</c:v>
                </c:pt>
                <c:pt idx="2">
                  <c:v>0.2</c:v>
                </c:pt>
                <c:pt idx="3">
                  <c:v>0.03</c:v>
                </c:pt>
                <c:pt idx="4">
                  <c:v>0</c:v>
                </c:pt>
              </c:numCache>
            </c:numRef>
          </c:val>
        </c:ser>
        <c:ser>
          <c:idx val="1"/>
          <c:order val="1"/>
          <c:tx>
            <c:strRef>
              <c:f>Sheet1!$D$13</c:f>
              <c:strCache>
                <c:ptCount val="1"/>
                <c:pt idx="0">
                  <c:v>Second Quarter</c:v>
                </c:pt>
              </c:strCache>
            </c:strRef>
          </c:tx>
          <c:spPr>
            <a:solidFill>
              <a:schemeClr val="accent2"/>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Sheet1!$B$14:$B$18</c:f>
              <c:strCache>
                <c:ptCount val="5"/>
                <c:pt idx="0">
                  <c:v>Compensation of employees </c:v>
                </c:pt>
                <c:pt idx="1">
                  <c:v>Goods and services</c:v>
                </c:pt>
                <c:pt idx="2">
                  <c:v>Transfers and subsidies</c:v>
                </c:pt>
                <c:pt idx="3">
                  <c:v>Machinery and equipment</c:v>
                </c:pt>
                <c:pt idx="4">
                  <c:v>Payment for financial assets</c:v>
                </c:pt>
              </c:strCache>
            </c:strRef>
          </c:cat>
          <c:val>
            <c:numRef>
              <c:f>Sheet1!$D$14:$D$18</c:f>
              <c:numCache>
                <c:formatCode>0%</c:formatCode>
                <c:ptCount val="5"/>
                <c:pt idx="0">
                  <c:v>0.43</c:v>
                </c:pt>
                <c:pt idx="1">
                  <c:v>0.25</c:v>
                </c:pt>
                <c:pt idx="2">
                  <c:v>0.46</c:v>
                </c:pt>
                <c:pt idx="3">
                  <c:v>0.1</c:v>
                </c:pt>
                <c:pt idx="4">
                  <c:v>0</c:v>
                </c:pt>
              </c:numCache>
            </c:numRef>
          </c:val>
        </c:ser>
        <c:ser>
          <c:idx val="2"/>
          <c:order val="2"/>
          <c:tx>
            <c:strRef>
              <c:f>Sheet1!$E$13</c:f>
              <c:strCache>
                <c:ptCount val="1"/>
                <c:pt idx="0">
                  <c:v>Third Quarter</c:v>
                </c:pt>
              </c:strCache>
            </c:strRef>
          </c:tx>
          <c:spPr>
            <a:solidFill>
              <a:schemeClr val="accent3"/>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Sheet1!$B$14:$B$18</c:f>
              <c:strCache>
                <c:ptCount val="5"/>
                <c:pt idx="0">
                  <c:v>Compensation of employees </c:v>
                </c:pt>
                <c:pt idx="1">
                  <c:v>Goods and services</c:v>
                </c:pt>
                <c:pt idx="2">
                  <c:v>Transfers and subsidies</c:v>
                </c:pt>
                <c:pt idx="3">
                  <c:v>Machinery and equipment</c:v>
                </c:pt>
                <c:pt idx="4">
                  <c:v>Payment for financial assets</c:v>
                </c:pt>
              </c:strCache>
            </c:strRef>
          </c:cat>
          <c:val>
            <c:numRef>
              <c:f>Sheet1!$E$14:$E$18</c:f>
              <c:numCache>
                <c:formatCode>0%</c:formatCode>
                <c:ptCount val="5"/>
                <c:pt idx="0">
                  <c:v>0.64</c:v>
                </c:pt>
                <c:pt idx="1">
                  <c:v>0.54</c:v>
                </c:pt>
                <c:pt idx="2">
                  <c:v>0.79</c:v>
                </c:pt>
                <c:pt idx="3">
                  <c:v>0.23</c:v>
                </c:pt>
                <c:pt idx="4">
                  <c:v>0</c:v>
                </c:pt>
              </c:numCache>
            </c:numRef>
          </c:val>
        </c:ser>
        <c:ser>
          <c:idx val="3"/>
          <c:order val="3"/>
          <c:tx>
            <c:strRef>
              <c:f>Sheet1!$F$13</c:f>
              <c:strCache>
                <c:ptCount val="1"/>
                <c:pt idx="0">
                  <c:v>Fourth Quarter</c:v>
                </c:pt>
              </c:strCache>
            </c:strRef>
          </c:tx>
          <c:spPr>
            <a:solidFill>
              <a:schemeClr val="accent4"/>
            </a:solidFill>
            <a:ln>
              <a:noFill/>
            </a:ln>
            <a:effectLst/>
            <a:scene3d>
              <a:camera prst="orthographicFront"/>
              <a:lightRig rig="threePt" dir="t"/>
            </a:scene3d>
            <a:sp3d prstMaterial="matte">
              <a:bevelT w="127000" h="63500"/>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Sheet1!$B$14:$B$18</c:f>
              <c:strCache>
                <c:ptCount val="5"/>
                <c:pt idx="0">
                  <c:v>Compensation of employees </c:v>
                </c:pt>
                <c:pt idx="1">
                  <c:v>Goods and services</c:v>
                </c:pt>
                <c:pt idx="2">
                  <c:v>Transfers and subsidies</c:v>
                </c:pt>
                <c:pt idx="3">
                  <c:v>Machinery and equipment</c:v>
                </c:pt>
                <c:pt idx="4">
                  <c:v>Payment for financial assets</c:v>
                </c:pt>
              </c:strCache>
            </c:strRef>
          </c:cat>
          <c:val>
            <c:numRef>
              <c:f>Sheet1!$F$14:$F$18</c:f>
              <c:numCache>
                <c:formatCode>0%</c:formatCode>
                <c:ptCount val="5"/>
                <c:pt idx="0">
                  <c:v>0.86</c:v>
                </c:pt>
                <c:pt idx="1">
                  <c:v>0.89</c:v>
                </c:pt>
                <c:pt idx="2">
                  <c:v>0.99</c:v>
                </c:pt>
                <c:pt idx="3">
                  <c:v>0.53</c:v>
                </c:pt>
                <c:pt idx="4">
                  <c:v>1</c:v>
                </c:pt>
              </c:numCache>
            </c:numRef>
          </c:val>
        </c:ser>
        <c:dLbls>
          <c:showLegendKey val="0"/>
          <c:showVal val="0"/>
          <c:showCatName val="0"/>
          <c:showSerName val="0"/>
          <c:showPercent val="0"/>
          <c:showBubbleSize val="0"/>
        </c:dLbls>
        <c:gapWidth val="219"/>
        <c:overlap val="-27"/>
        <c:axId val="-226139280"/>
        <c:axId val="-226147440"/>
      </c:barChart>
      <c:catAx>
        <c:axId val="-22613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147440"/>
        <c:crosses val="autoZero"/>
        <c:auto val="1"/>
        <c:lblAlgn val="ctr"/>
        <c:lblOffset val="100"/>
        <c:noMultiLvlLbl val="0"/>
      </c:catAx>
      <c:valAx>
        <c:axId val="-226147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13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prstMaterial="matte">
      <a:bevelT w="127000" h="63500"/>
    </a:sp3d>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'[Workings - Graphs  Charts.xlsx]Sheet3'!$B$1</c:f>
              <c:strCache>
                <c:ptCount val="1"/>
                <c:pt idx="0">
                  <c:v>Q1</c:v>
                </c:pt>
              </c:strCache>
            </c:strRef>
          </c:tx>
          <c:spPr>
            <a:solidFill>
              <a:schemeClr val="accent1"/>
            </a:solidFill>
            <a:ln>
              <a:noFill/>
            </a:ln>
            <a:effectLst/>
            <a:sp3d/>
          </c:spPr>
          <c:invertIfNegative val="0"/>
          <c:cat>
            <c:strRef>
              <c:f>'[Workings - Graphs  Charts.xlsx]Sheet3'!$A$2:$A$8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'[Workings - Graphs  Charts.xlsx]Sheet3'!$B$2:$B$8</c:f>
              <c:numCache>
                <c:formatCode>0%</c:formatCode>
                <c:ptCount val="7"/>
                <c:pt idx="0">
                  <c:v>0.05</c:v>
                </c:pt>
                <c:pt idx="1">
                  <c:v>0.24</c:v>
                </c:pt>
                <c:pt idx="2">
                  <c:v>0.18</c:v>
                </c:pt>
                <c:pt idx="3">
                  <c:v>0.18</c:v>
                </c:pt>
                <c:pt idx="4">
                  <c:v>0.13</c:v>
                </c:pt>
                <c:pt idx="5">
                  <c:v>0.08</c:v>
                </c:pt>
                <c:pt idx="6">
                  <c:v>0.27</c:v>
                </c:pt>
              </c:numCache>
            </c:numRef>
          </c:val>
        </c:ser>
        <c:ser>
          <c:idx val="1"/>
          <c:order val="1"/>
          <c:tx>
            <c:strRef>
              <c:f>'[Workings - Graphs  Charts.xlsx]Sheet3'!$C$1</c:f>
              <c:strCache>
                <c:ptCount val="1"/>
                <c:pt idx="0">
                  <c:v>Q2</c:v>
                </c:pt>
              </c:strCache>
            </c:strRef>
          </c:tx>
          <c:spPr>
            <a:solidFill>
              <a:schemeClr val="accent2"/>
            </a:solidFill>
            <a:ln>
              <a:noFill/>
            </a:ln>
            <a:effectLst/>
            <a:sp3d/>
          </c:spPr>
          <c:invertIfNegative val="0"/>
          <c:cat>
            <c:strRef>
              <c:f>'[Workings - Graphs  Charts.xlsx]Sheet3'!$A$2:$A$8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'[Workings - Graphs  Charts.xlsx]Sheet3'!$C$2:$C$8</c:f>
              <c:numCache>
                <c:formatCode>0%</c:formatCode>
                <c:ptCount val="7"/>
                <c:pt idx="0">
                  <c:v>0.32</c:v>
                </c:pt>
                <c:pt idx="1">
                  <c:v>0.4</c:v>
                </c:pt>
                <c:pt idx="2">
                  <c:v>0.37</c:v>
                </c:pt>
                <c:pt idx="3">
                  <c:v>0.45</c:v>
                </c:pt>
                <c:pt idx="4">
                  <c:v>0.3</c:v>
                </c:pt>
                <c:pt idx="5">
                  <c:v>0.09</c:v>
                </c:pt>
                <c:pt idx="6">
                  <c:v>0.54</c:v>
                </c:pt>
              </c:numCache>
            </c:numRef>
          </c:val>
        </c:ser>
        <c:ser>
          <c:idx val="2"/>
          <c:order val="2"/>
          <c:tx>
            <c:strRef>
              <c:f>'[Workings - Graphs  Charts.xlsx]Sheet3'!$D$1</c:f>
              <c:strCache>
                <c:ptCount val="1"/>
                <c:pt idx="0">
                  <c:v>Q3</c:v>
                </c:pt>
              </c:strCache>
            </c:strRef>
          </c:tx>
          <c:spPr>
            <a:solidFill>
              <a:schemeClr val="accent3"/>
            </a:solidFill>
            <a:ln>
              <a:noFill/>
            </a:ln>
            <a:effectLst/>
            <a:sp3d/>
          </c:spPr>
          <c:invertIfNegative val="0"/>
          <c:cat>
            <c:strRef>
              <c:f>'[Workings - Graphs  Charts.xlsx]Sheet3'!$A$2:$A$8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'[Workings - Graphs  Charts.xlsx]Sheet3'!$D$2:$D$8</c:f>
              <c:numCache>
                <c:formatCode>0%</c:formatCode>
                <c:ptCount val="7"/>
                <c:pt idx="0">
                  <c:v>0.53</c:v>
                </c:pt>
                <c:pt idx="1">
                  <c:v>0.6</c:v>
                </c:pt>
                <c:pt idx="2">
                  <c:v>0.49</c:v>
                </c:pt>
                <c:pt idx="3">
                  <c:v>0.71</c:v>
                </c:pt>
                <c:pt idx="4">
                  <c:v>0.4</c:v>
                </c:pt>
                <c:pt idx="5">
                  <c:v>0.23</c:v>
                </c:pt>
                <c:pt idx="6">
                  <c:v>0.88</c:v>
                </c:pt>
              </c:numCache>
            </c:numRef>
          </c:val>
        </c:ser>
        <c:ser>
          <c:idx val="3"/>
          <c:order val="3"/>
          <c:tx>
            <c:strRef>
              <c:f>'[Workings - Graphs  Charts.xlsx]Sheet3'!$E$1</c:f>
              <c:strCache>
                <c:ptCount val="1"/>
                <c:pt idx="0">
                  <c:v>Q4</c:v>
                </c:pt>
              </c:strCache>
            </c:strRef>
          </c:tx>
          <c:spPr>
            <a:solidFill>
              <a:schemeClr val="accent4"/>
            </a:solidFill>
            <a:ln>
              <a:noFill/>
            </a:ln>
            <a:effectLst/>
            <a:sp3d/>
          </c:spPr>
          <c:invertIfNegative val="0"/>
          <c:cat>
            <c:strRef>
              <c:f>'[Workings - Graphs  Charts.xlsx]Sheet3'!$A$2:$A$8</c:f>
              <c:strCache>
                <c:ptCount val="7"/>
                <c:pt idx="0">
                  <c:v>Accommodation Charges – State Owned</c:v>
                </c:pt>
                <c:pt idx="1">
                  <c:v>Accommodation Charges - Client projects</c:v>
                </c:pt>
                <c:pt idx="2">
                  <c:v>Accommodation Charges – Rental Debtors</c:v>
                </c:pt>
                <c:pt idx="3">
                  <c:v>Accommodation  Charges - Private Leases</c:v>
                </c:pt>
                <c:pt idx="4">
                  <c:v>Municipal Services Management Fees</c:v>
                </c:pt>
                <c:pt idx="5">
                  <c:v>Other</c:v>
                </c:pt>
                <c:pt idx="6">
                  <c:v>DPWI Transfer</c:v>
                </c:pt>
              </c:strCache>
            </c:strRef>
          </c:cat>
          <c:val>
            <c:numRef>
              <c:f>'[Workings - Graphs  Charts.xlsx]Sheet3'!$E$2:$E$8</c:f>
              <c:numCache>
                <c:formatCode>0%</c:formatCode>
                <c:ptCount val="7"/>
                <c:pt idx="0">
                  <c:v>1.03</c:v>
                </c:pt>
                <c:pt idx="1">
                  <c:v>0.79</c:v>
                </c:pt>
                <c:pt idx="2">
                  <c:v>0.77</c:v>
                </c:pt>
                <c:pt idx="3">
                  <c:v>0.94</c:v>
                </c:pt>
                <c:pt idx="4">
                  <c:v>0.62</c:v>
                </c:pt>
                <c:pt idx="5">
                  <c:v>0.28999999999999998</c:v>
                </c:pt>
                <c:pt idx="6">
                  <c:v>1</c:v>
                </c:pt>
              </c:numCache>
            </c:numRef>
          </c:val>
        </c:ser>
        <c:dLbls>
          <c:showLegendKey val="0"/>
          <c:showVal val="0"/>
          <c:showCatName val="0"/>
          <c:showSerName val="0"/>
          <c:showPercent val="0"/>
          <c:showBubbleSize val="0"/>
        </c:dLbls>
        <c:gapWidth val="150"/>
        <c:shape val="box"/>
        <c:axId val="-481114112"/>
        <c:axId val="-596764000"/>
        <c:axId val="0"/>
      </c:bar3DChart>
      <c:catAx>
        <c:axId val="-481114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764000"/>
        <c:crosses val="autoZero"/>
        <c:auto val="1"/>
        <c:lblAlgn val="ctr"/>
        <c:lblOffset val="100"/>
        <c:noMultiLvlLbl val="0"/>
      </c:catAx>
      <c:valAx>
        <c:axId val="-596764000"/>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114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'[Workings - Graphs  Charts.xlsx]Sheet3'!$B$11</c:f>
              <c:strCache>
                <c:ptCount val="1"/>
                <c:pt idx="0">
                  <c:v>Q1</c:v>
                </c:pt>
              </c:strCache>
            </c:strRef>
          </c:tx>
          <c:spPr>
            <a:solidFill>
              <a:schemeClr val="accent1"/>
            </a:solidFill>
            <a:ln>
              <a:noFill/>
            </a:ln>
            <a:effectLst/>
            <a:sp3d/>
          </c:spPr>
          <c:invertIfNegative val="0"/>
          <c:cat>
            <c:strRef>
              <c:f>'[Workings - Graphs  Charts.xlsx]Sheet3'!$A$12:$A$23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'[Workings - Graphs  Charts.xlsx]Sheet3'!$B$12:$B$23</c:f>
              <c:numCache>
                <c:formatCode>0%</c:formatCode>
                <c:ptCount val="12"/>
                <c:pt idx="0">
                  <c:v>0.23</c:v>
                </c:pt>
                <c:pt idx="1">
                  <c:v>0.24</c:v>
                </c:pt>
                <c:pt idx="2">
                  <c:v>0.33</c:v>
                </c:pt>
                <c:pt idx="3">
                  <c:v>0.08</c:v>
                </c:pt>
                <c:pt idx="4">
                  <c:v>0.28999999999999998</c:v>
                </c:pt>
                <c:pt idx="5">
                  <c:v>0.23</c:v>
                </c:pt>
                <c:pt idx="6">
                  <c:v>0.11</c:v>
                </c:pt>
                <c:pt idx="7">
                  <c:v>0.23</c:v>
                </c:pt>
                <c:pt idx="8">
                  <c:v>0.11</c:v>
                </c:pt>
                <c:pt idx="9">
                  <c:v>0.11</c:v>
                </c:pt>
                <c:pt idx="10">
                  <c:v>0.06</c:v>
                </c:pt>
                <c:pt idx="11">
                  <c:v>0.17</c:v>
                </c:pt>
              </c:numCache>
            </c:numRef>
          </c:val>
        </c:ser>
        <c:ser>
          <c:idx val="1"/>
          <c:order val="1"/>
          <c:tx>
            <c:strRef>
              <c:f>'[Workings - Graphs  Charts.xlsx]Sheet3'!$C$11</c:f>
              <c:strCache>
                <c:ptCount val="1"/>
                <c:pt idx="0">
                  <c:v>Q2</c:v>
                </c:pt>
              </c:strCache>
            </c:strRef>
          </c:tx>
          <c:spPr>
            <a:solidFill>
              <a:schemeClr val="accent2"/>
            </a:solidFill>
            <a:ln>
              <a:noFill/>
            </a:ln>
            <a:effectLst/>
            <a:sp3d/>
          </c:spPr>
          <c:invertIfNegative val="0"/>
          <c:cat>
            <c:strRef>
              <c:f>'[Workings - Graphs  Charts.xlsx]Sheet3'!$A$12:$A$23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'[Workings - Graphs  Charts.xlsx]Sheet3'!$C$12:$C$23</c:f>
              <c:numCache>
                <c:formatCode>0%</c:formatCode>
                <c:ptCount val="12"/>
                <c:pt idx="0">
                  <c:v>0.43</c:v>
                </c:pt>
                <c:pt idx="1">
                  <c:v>0.52</c:v>
                </c:pt>
                <c:pt idx="2">
                  <c:v>0.5</c:v>
                </c:pt>
                <c:pt idx="3">
                  <c:v>0.25</c:v>
                </c:pt>
                <c:pt idx="4">
                  <c:v>0.53</c:v>
                </c:pt>
                <c:pt idx="5">
                  <c:v>0.44</c:v>
                </c:pt>
                <c:pt idx="6">
                  <c:v>0.28999999999999998</c:v>
                </c:pt>
                <c:pt idx="7">
                  <c:v>0.42</c:v>
                </c:pt>
                <c:pt idx="8">
                  <c:v>0.33</c:v>
                </c:pt>
                <c:pt idx="9">
                  <c:v>0.25</c:v>
                </c:pt>
                <c:pt idx="10">
                  <c:v>0.18</c:v>
                </c:pt>
                <c:pt idx="11">
                  <c:v>0.3</c:v>
                </c:pt>
              </c:numCache>
            </c:numRef>
          </c:val>
        </c:ser>
        <c:ser>
          <c:idx val="2"/>
          <c:order val="2"/>
          <c:tx>
            <c:strRef>
              <c:f>'[Workings - Graphs  Charts.xlsx]Sheet3'!$D$11</c:f>
              <c:strCache>
                <c:ptCount val="1"/>
                <c:pt idx="0">
                  <c:v>Q3</c:v>
                </c:pt>
              </c:strCache>
            </c:strRef>
          </c:tx>
          <c:spPr>
            <a:solidFill>
              <a:schemeClr val="accent3"/>
            </a:solidFill>
            <a:ln>
              <a:noFill/>
            </a:ln>
            <a:effectLst/>
            <a:sp3d/>
          </c:spPr>
          <c:invertIfNegative val="0"/>
          <c:cat>
            <c:strRef>
              <c:f>'[Workings - Graphs  Charts.xlsx]Sheet3'!$A$12:$A$23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'[Workings - Graphs  Charts.xlsx]Sheet3'!$D$12:$D$23</c:f>
              <c:numCache>
                <c:formatCode>0%</c:formatCode>
                <c:ptCount val="12"/>
                <c:pt idx="0">
                  <c:v>0.65</c:v>
                </c:pt>
                <c:pt idx="1">
                  <c:v>0.8</c:v>
                </c:pt>
                <c:pt idx="2">
                  <c:v>0.76</c:v>
                </c:pt>
                <c:pt idx="3">
                  <c:v>0.43</c:v>
                </c:pt>
                <c:pt idx="4">
                  <c:v>0.68</c:v>
                </c:pt>
                <c:pt idx="5">
                  <c:v>0.7</c:v>
                </c:pt>
                <c:pt idx="6">
                  <c:v>0.54</c:v>
                </c:pt>
                <c:pt idx="7">
                  <c:v>0.73</c:v>
                </c:pt>
                <c:pt idx="8">
                  <c:v>0.49</c:v>
                </c:pt>
                <c:pt idx="9">
                  <c:v>0.62</c:v>
                </c:pt>
                <c:pt idx="10">
                  <c:v>0.3</c:v>
                </c:pt>
                <c:pt idx="11">
                  <c:v>0.5</c:v>
                </c:pt>
              </c:numCache>
            </c:numRef>
          </c:val>
        </c:ser>
        <c:ser>
          <c:idx val="3"/>
          <c:order val="3"/>
          <c:tx>
            <c:strRef>
              <c:f>'[Workings - Graphs  Charts.xlsx]Sheet3'!$E$11</c:f>
              <c:strCache>
                <c:ptCount val="1"/>
                <c:pt idx="0">
                  <c:v>Q4</c:v>
                </c:pt>
              </c:strCache>
            </c:strRef>
          </c:tx>
          <c:spPr>
            <a:solidFill>
              <a:schemeClr val="accent4"/>
            </a:solidFill>
            <a:ln>
              <a:noFill/>
            </a:ln>
            <a:effectLst/>
            <a:sp3d/>
          </c:spPr>
          <c:invertIfNegative val="0"/>
          <c:cat>
            <c:strRef>
              <c:f>'[Workings - Graphs  Charts.xlsx]Sheet3'!$A$12:$A$23</c:f>
              <c:strCache>
                <c:ptCount val="12"/>
                <c:pt idx="0">
                  <c:v>Cleaning and Gardening</c:v>
                </c:pt>
                <c:pt idx="1">
                  <c:v>Leases</c:v>
                </c:pt>
                <c:pt idx="2">
                  <c:v>Maintenance</c:v>
                </c:pt>
                <c:pt idx="3">
                  <c:v>Repair</c:v>
                </c:pt>
                <c:pt idx="4">
                  <c:v>Municipal Services - PMTE</c:v>
                </c:pt>
                <c:pt idx="5">
                  <c:v>Compensation of Employees</c:v>
                </c:pt>
                <c:pt idx="6">
                  <c:v>Goods and Services</c:v>
                </c:pt>
                <c:pt idx="7">
                  <c:v>Property Rates</c:v>
                </c:pt>
                <c:pt idx="8">
                  <c:v>Refurbishments</c:v>
                </c:pt>
                <c:pt idx="9">
                  <c:v>DPW Capital</c:v>
                </c:pt>
                <c:pt idx="10">
                  <c:v>Machinery and Equipment</c:v>
                </c:pt>
                <c:pt idx="11">
                  <c:v>Client Capital</c:v>
                </c:pt>
              </c:strCache>
            </c:strRef>
          </c:cat>
          <c:val>
            <c:numRef>
              <c:f>'[Workings - Graphs  Charts.xlsx]Sheet3'!$E$12:$E$23</c:f>
              <c:numCache>
                <c:formatCode>0%</c:formatCode>
                <c:ptCount val="12"/>
                <c:pt idx="0">
                  <c:v>1.0000000002019751</c:v>
                </c:pt>
                <c:pt idx="1">
                  <c:v>1.0000000000726963</c:v>
                </c:pt>
                <c:pt idx="2">
                  <c:v>1.0000383266167034</c:v>
                </c:pt>
                <c:pt idx="3">
                  <c:v>1.0000000000746958</c:v>
                </c:pt>
                <c:pt idx="4">
                  <c:v>0.99999999920823202</c:v>
                </c:pt>
                <c:pt idx="5">
                  <c:v>0.93331160323999374</c:v>
                </c:pt>
                <c:pt idx="6">
                  <c:v>0.97309544414706162</c:v>
                </c:pt>
                <c:pt idx="7">
                  <c:v>0.99999999981277288</c:v>
                </c:pt>
                <c:pt idx="8">
                  <c:v>1.0000000004578848</c:v>
                </c:pt>
                <c:pt idx="9">
                  <c:v>0.9834898103868337</c:v>
                </c:pt>
                <c:pt idx="10">
                  <c:v>0.9951875565197964</c:v>
                </c:pt>
                <c:pt idx="11">
                  <c:v>0.64424065682829612</c:v>
                </c:pt>
              </c:numCache>
            </c:numRef>
          </c:val>
        </c:ser>
        <c:dLbls>
          <c:showLegendKey val="0"/>
          <c:showVal val="0"/>
          <c:showCatName val="0"/>
          <c:showSerName val="0"/>
          <c:showPercent val="0"/>
          <c:showBubbleSize val="0"/>
        </c:dLbls>
        <c:gapWidth val="150"/>
        <c:shape val="box"/>
        <c:axId val="-254933296"/>
        <c:axId val="-254933840"/>
        <c:axId val="0"/>
      </c:bar3DChart>
      <c:catAx>
        <c:axId val="-254933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54933840"/>
        <c:crosses val="autoZero"/>
        <c:auto val="1"/>
        <c:lblAlgn val="ctr"/>
        <c:lblOffset val="100"/>
        <c:noMultiLvlLbl val="0"/>
      </c:catAx>
      <c:valAx>
        <c:axId val="-254933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933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C97752-201E-462A-BC2B-25DA0C25222C}" type="datetimeFigureOut">
              <a:rPr lang="en-ZA" smtClean="0"/>
              <a:t>2023/05/19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53B4BA-F7BF-4276-8537-D95870D5C511}" type="slidenum">
              <a:rPr lang="en-ZA" smtClean="0"/>
              <a:t>‹#›</a:t>
            </a:fld>
            <a:endParaRPr lang="en-ZA"/>
          </a:p>
        </p:txBody>
      </p:sp>
    </p:spTree>
    <p:extLst>
      <p:ext uri="{BB962C8B-B14F-4D97-AF65-F5344CB8AC3E}">
        <p14:creationId xmlns:p14="http://schemas.microsoft.com/office/powerpoint/2010/main" val="136534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t>1</a:t>
            </a:fld>
            <a:endParaRPr lang="en-ZA"/>
          </a:p>
        </p:txBody>
      </p:sp>
    </p:spTree>
    <p:extLst>
      <p:ext uri="{BB962C8B-B14F-4D97-AF65-F5344CB8AC3E}">
        <p14:creationId xmlns:p14="http://schemas.microsoft.com/office/powerpoint/2010/main" val="32830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t>3</a:t>
            </a:fld>
            <a:endParaRPr lang="en-ZA"/>
          </a:p>
        </p:txBody>
      </p:sp>
    </p:spTree>
    <p:extLst>
      <p:ext uri="{BB962C8B-B14F-4D97-AF65-F5344CB8AC3E}">
        <p14:creationId xmlns:p14="http://schemas.microsoft.com/office/powerpoint/2010/main" val="326185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t>4</a:t>
            </a:fld>
            <a:endParaRPr lang="en-ZA"/>
          </a:p>
        </p:txBody>
      </p:sp>
    </p:spTree>
    <p:extLst>
      <p:ext uri="{BB962C8B-B14F-4D97-AF65-F5344CB8AC3E}">
        <p14:creationId xmlns:p14="http://schemas.microsoft.com/office/powerpoint/2010/main" val="99509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t>30</a:t>
            </a:fld>
            <a:endParaRPr lang="en-ZA"/>
          </a:p>
        </p:txBody>
      </p:sp>
    </p:spTree>
    <p:extLst>
      <p:ext uri="{BB962C8B-B14F-4D97-AF65-F5344CB8AC3E}">
        <p14:creationId xmlns:p14="http://schemas.microsoft.com/office/powerpoint/2010/main" val="41526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33</a:t>
            </a:fld>
            <a:endParaRPr lang="en-ZA">
              <a:solidFill>
                <a:prstClr val="black"/>
              </a:solidFill>
            </a:endParaRPr>
          </a:p>
        </p:txBody>
      </p:sp>
    </p:spTree>
    <p:extLst>
      <p:ext uri="{BB962C8B-B14F-4D97-AF65-F5344CB8AC3E}">
        <p14:creationId xmlns:p14="http://schemas.microsoft.com/office/powerpoint/2010/main" val="239652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53B4BA-F7BF-4276-8537-D95870D5C511}" type="slidenum">
              <a:rPr lang="en-ZA" smtClean="0">
                <a:solidFill>
                  <a:prstClr val="black"/>
                </a:solidFill>
              </a:rPr>
              <a:pPr/>
              <a:t>35</a:t>
            </a:fld>
            <a:endParaRPr lang="en-ZA">
              <a:solidFill>
                <a:prstClr val="black"/>
              </a:solidFill>
            </a:endParaRPr>
          </a:p>
        </p:txBody>
      </p:sp>
    </p:spTree>
    <p:extLst>
      <p:ext uri="{BB962C8B-B14F-4D97-AF65-F5344CB8AC3E}">
        <p14:creationId xmlns:p14="http://schemas.microsoft.com/office/powerpoint/2010/main" val="147729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38</a:t>
            </a:fld>
            <a:endParaRPr lang="en-ZA">
              <a:solidFill>
                <a:prstClr val="black"/>
              </a:solidFill>
            </a:endParaRPr>
          </a:p>
        </p:txBody>
      </p:sp>
    </p:spTree>
    <p:extLst>
      <p:ext uri="{BB962C8B-B14F-4D97-AF65-F5344CB8AC3E}">
        <p14:creationId xmlns:p14="http://schemas.microsoft.com/office/powerpoint/2010/main" val="138174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B05A599-5BDF-4A62-A1EC-E357E1C9ADD4}" type="slidenum">
              <a:rPr lang="en-ZA" smtClean="0">
                <a:solidFill>
                  <a:prstClr val="black"/>
                </a:solidFill>
              </a:rPr>
              <a:pPr/>
              <a:t>39</a:t>
            </a:fld>
            <a:endParaRPr lang="en-ZA">
              <a:solidFill>
                <a:prstClr val="black"/>
              </a:solidFill>
            </a:endParaRPr>
          </a:p>
        </p:txBody>
      </p:sp>
    </p:spTree>
    <p:extLst>
      <p:ext uri="{BB962C8B-B14F-4D97-AF65-F5344CB8AC3E}">
        <p14:creationId xmlns:p14="http://schemas.microsoft.com/office/powerpoint/2010/main" val="416267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B442D7A-D44C-4F69-8E44-791B9C505C1B}" type="datetime1">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383691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6DD6E9E-4636-4BC0-AF46-39A39507D7D0}" type="datetime1">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343981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F1FD7AD-6AFB-421F-8DB4-6A7DD2DF7C25}" type="datetime1">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112206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DF6EFB-60FF-4C2B-A2C4-42AFBB78ABDC}" type="datetime1">
              <a:rPr lang="en-US">
                <a:solidFill>
                  <a:prstClr val="black">
                    <a:tint val="75000"/>
                  </a:prstClr>
                </a:solidFill>
              </a:rPr>
              <a:pPr>
                <a:def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BCF493-0C19-43FF-9BE9-FCA9C635A7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4483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6773F3-AA87-4EC8-BDB3-2EB8256FCE9B}" type="datetime1">
              <a:rPr lang="en-US">
                <a:solidFill>
                  <a:prstClr val="black">
                    <a:tint val="75000"/>
                  </a:prstClr>
                </a:solidFill>
              </a:rPr>
              <a:pPr>
                <a:def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34E5DE-2D3A-4242-AFE4-7938A366CA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096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68E8CA-7E79-4AD0-A6E8-6D292CC5BE63}" type="datetime1">
              <a:rPr lang="en-US">
                <a:solidFill>
                  <a:prstClr val="black">
                    <a:tint val="75000"/>
                  </a:prstClr>
                </a:solidFill>
              </a:rPr>
              <a:pPr>
                <a:def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D5F183-4F0F-4336-B3B2-2C971B2B18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343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56ABCF-3925-41B8-B393-E4ECDE6E7FA0}" type="datetime1">
              <a:rPr lang="en-US">
                <a:solidFill>
                  <a:prstClr val="black">
                    <a:tint val="75000"/>
                  </a:prstClr>
                </a:solidFill>
              </a:rPr>
              <a:pPr>
                <a:defRPr/>
              </a:pPr>
              <a:t>5/19/2023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7AFEDE-FEFC-4E0B-B184-0619F40D82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864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6F907B-0D29-4DA6-B796-BB0799BF9D42}" type="datetime1">
              <a:rPr lang="en-US">
                <a:solidFill>
                  <a:prstClr val="black">
                    <a:tint val="75000"/>
                  </a:prstClr>
                </a:solidFill>
              </a:rPr>
              <a:pPr>
                <a:defRPr/>
              </a:pPr>
              <a:t>5/19/2023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6735F33-E96F-42CD-A92A-D9890B14FC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707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294371-EB55-41DD-9A73-457DA4AD40C2}" type="datetime1">
              <a:rPr lang="en-US">
                <a:solidFill>
                  <a:prstClr val="black">
                    <a:tint val="75000"/>
                  </a:prstClr>
                </a:solidFill>
              </a:rPr>
              <a:pPr>
                <a:defRPr/>
              </a:pPr>
              <a:t>5/19/2023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F36E13-D873-486C-993B-62AEFD7EC2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238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609B2-007E-41D5-889B-AB92A4A2AF4C}" type="datetime1">
              <a:rPr lang="en-US">
                <a:solidFill>
                  <a:prstClr val="black">
                    <a:tint val="75000"/>
                  </a:prstClr>
                </a:solidFill>
              </a:rPr>
              <a:pPr>
                <a:defRPr/>
              </a:pPr>
              <a:t>5/19/2023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897483-AC5C-4B70-AB4F-0E2AE86227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851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8012CD-4854-49B5-9C46-F0FD42BC615B}" type="datetime1">
              <a:rPr lang="en-US">
                <a:solidFill>
                  <a:prstClr val="black">
                    <a:tint val="75000"/>
                  </a:prstClr>
                </a:solidFill>
              </a:rPr>
              <a:pPr>
                <a:defRPr/>
              </a:pPr>
              <a:t>5/19/2023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98C5B-5043-4CFE-BDA6-607FC383E4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984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45634BC-D51F-4BCA-8B9F-D9DCDF4F8935}" type="datetime1">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244678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D8EA62-5564-4AE2-B065-E4D684CAC794}" type="datetime1">
              <a:rPr lang="en-US">
                <a:solidFill>
                  <a:prstClr val="black">
                    <a:tint val="75000"/>
                  </a:prstClr>
                </a:solidFill>
              </a:rPr>
              <a:pPr>
                <a:defRPr/>
              </a:pPr>
              <a:t>5/19/2023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9B14C9-E2F8-4897-B8BB-316CD4B087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3868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EE984A-7251-47D1-8CE1-8051A903FE1C}" type="datetime1">
              <a:rPr lang="en-US">
                <a:solidFill>
                  <a:prstClr val="black">
                    <a:tint val="75000"/>
                  </a:prstClr>
                </a:solidFill>
              </a:rPr>
              <a:pPr>
                <a:def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342D2F-9EAE-4215-9660-F94D56C6CF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724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352676-482E-4D2B-86A3-DA2630DEF85E}" type="datetime1">
              <a:rPr lang="en-US">
                <a:solidFill>
                  <a:prstClr val="black">
                    <a:tint val="75000"/>
                  </a:prstClr>
                </a:solidFill>
              </a:rPr>
              <a:pPr>
                <a:def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B5494D-7838-44B8-AFC0-6095702825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6282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5317" cy="5340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54D3B53A-5BDB-4C34-AF61-4579874852E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0161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259F87-0F39-4597-A9C2-144F76B17590}" type="datetime1">
              <a:rPr lang="en-US" smtClean="0">
                <a:solidFill>
                  <a:prstClr val="black">
                    <a:tint val="75000"/>
                  </a:prstClr>
                </a:solidFill>
              </a: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763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1D1F2-BDFE-44EA-88B6-2C4834927CA4}" type="datetime1">
              <a:rPr lang="en-US" smtClean="0">
                <a:solidFill>
                  <a:prstClr val="black">
                    <a:tint val="75000"/>
                  </a:prstClr>
                </a:solidFill>
              </a: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794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A12BB-A550-4006-A635-0E2CE34CF53D}" type="datetime1">
              <a:rPr lang="en-US" smtClean="0">
                <a:solidFill>
                  <a:prstClr val="black">
                    <a:tint val="75000"/>
                  </a:prstClr>
                </a:solidFill>
              </a: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304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50B97-FE90-497D-A63B-D7212D8B4E5A}" type="datetime1">
              <a:rPr lang="en-US" smtClean="0">
                <a:solidFill>
                  <a:prstClr val="black">
                    <a:tint val="75000"/>
                  </a:prstClr>
                </a:solidFill>
              </a:rPr>
              <a:pPr/>
              <a:t>5/19/2023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9012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038FB1-A6F6-4E0B-9E0D-5D436ABF111E}" type="datetime1">
              <a:rPr lang="en-US" smtClean="0">
                <a:solidFill>
                  <a:prstClr val="black">
                    <a:tint val="75000"/>
                  </a:prstClr>
                </a:solidFill>
              </a:rPr>
              <a:pPr/>
              <a:t>5/19/2023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306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2F57D-D3A1-4A6C-AB72-FC3D8D592818}" type="datetime1">
              <a:rPr lang="en-US" smtClean="0">
                <a:solidFill>
                  <a:prstClr val="black">
                    <a:tint val="75000"/>
                  </a:prstClr>
                </a:solidFill>
              </a:rPr>
              <a:pPr/>
              <a:t>5/19/2023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63D5C-6459-4EB9-B4C3-BB87BB3D4462}" type="datetime1">
              <a:rPr lang="en-ZA" smtClean="0"/>
              <a:t>2023/05/19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3685939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9B257-54FC-4E87-88D6-DEE0E1113020}" type="datetime1">
              <a:rPr lang="en-US" smtClean="0">
                <a:solidFill>
                  <a:prstClr val="black">
                    <a:tint val="75000"/>
                  </a:prstClr>
                </a:solidFill>
              </a:rPr>
              <a:pPr/>
              <a:t>5/19/2023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6436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A64BF-C919-4989-BCC7-6889D14C400D}" type="datetime1">
              <a:rPr lang="en-US" smtClean="0">
                <a:solidFill>
                  <a:prstClr val="black">
                    <a:tint val="75000"/>
                  </a:prstClr>
                </a:solidFill>
              </a:rPr>
              <a:pPr/>
              <a:t>5/19/2023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4931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01FE6-FA30-4C42-8EA0-2F233AEC57E8}" type="datetime1">
              <a:rPr lang="en-US" smtClean="0">
                <a:solidFill>
                  <a:prstClr val="black">
                    <a:tint val="75000"/>
                  </a:prstClr>
                </a:solidFill>
              </a:rPr>
              <a:pPr/>
              <a:t>5/19/2023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880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2666A-E2F1-4D62-A44F-A0AA961619D9}" type="datetime1">
              <a:rPr lang="en-US" smtClean="0">
                <a:solidFill>
                  <a:prstClr val="black">
                    <a:tint val="75000"/>
                  </a:prstClr>
                </a:solidFill>
              </a: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542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A804B-5883-4292-B144-A1139E7DD9A5}" type="datetime1">
              <a:rPr lang="en-US" smtClean="0">
                <a:solidFill>
                  <a:prstClr val="black">
                    <a:tint val="75000"/>
                  </a:prstClr>
                </a:solidFill>
              </a:rPr>
              <a:pPr/>
              <a:t>5/19/2023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FDB8B8-F605-4586-B934-FF56C8C7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267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EFA0723-C569-4BD3-A891-F18CF33C1C19}" type="datetime1">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01057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D67D31F-1F81-47D2-808E-4E428AA29FC9}" type="datetime1">
              <a:rPr lang="en-ZA" smtClean="0"/>
              <a:t>2023/05/19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4766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5C25AC3-9411-4606-AC5D-29BBAB2D771C}" type="datetime1">
              <a:rPr lang="en-ZA" smtClean="0"/>
              <a:t>2023/05/19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1805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3BED0-7736-42EA-8E6B-75C53005D1E9}" type="datetime1">
              <a:rPr lang="en-ZA" smtClean="0"/>
              <a:t>2023/05/19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142851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38154-CE90-4772-8547-A7BC78F23852}" type="datetime1">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06549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BFFDF-DB6E-44AC-9C93-A52670923553}" type="datetime1">
              <a:rPr lang="en-ZA" smtClean="0"/>
              <a:t>2023/05/19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t>‹#›</a:t>
            </a:fld>
            <a:endParaRPr lang="en-ZA"/>
          </a:p>
        </p:txBody>
      </p:sp>
    </p:spTree>
    <p:extLst>
      <p:ext uri="{BB962C8B-B14F-4D97-AF65-F5344CB8AC3E}">
        <p14:creationId xmlns:p14="http://schemas.microsoft.com/office/powerpoint/2010/main" val="45220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9CDF4-BE95-492B-A99C-1C605EC2A3E0}" type="datetime1">
              <a:rPr lang="en-ZA" smtClean="0"/>
              <a:t>2023/05/19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t>‹#›</a:t>
            </a:fld>
            <a:endParaRPr lang="en-ZA"/>
          </a:p>
        </p:txBody>
      </p:sp>
    </p:spTree>
    <p:extLst>
      <p:ext uri="{BB962C8B-B14F-4D97-AF65-F5344CB8AC3E}">
        <p14:creationId xmlns:p14="http://schemas.microsoft.com/office/powerpoint/2010/main" val="871982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26625A-F60F-46F7-B5BA-D4664A0A25F5}" type="datetime1">
              <a:rPr lang="en-US">
                <a:solidFill>
                  <a:prstClr val="black">
                    <a:tint val="75000"/>
                  </a:prstClr>
                </a:solidFill>
              </a:rPr>
              <a:pPr>
                <a:defRPr/>
              </a:pPr>
              <a:t>5/19/2023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22CA308-1C07-464D-AE1F-1CACC0EAB5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76025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E39A2-9A95-46B3-B44E-5DE1AE19DFE0}" type="datetime1">
              <a:rPr lang="en-US" smtClean="0">
                <a:solidFill>
                  <a:prstClr val="black">
                    <a:tint val="75000"/>
                  </a:prstClr>
                </a:solidFill>
                <a:cs typeface="Arial" charset="0"/>
              </a:rPr>
              <a:pPr/>
              <a:t>5/19/2023</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DB8B8-F605-4586-B934-FF56C8C71DDE}"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27644268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3352" y="260648"/>
            <a:ext cx="3209500" cy="1872208"/>
          </a:xfrm>
          <a:prstGeom prst="rect">
            <a:avLst/>
          </a:prstGeom>
        </p:spPr>
      </p:pic>
      <p:sp>
        <p:nvSpPr>
          <p:cNvPr id="4" name="Slide Number Placeholder 3"/>
          <p:cNvSpPr>
            <a:spLocks noGrp="1"/>
          </p:cNvSpPr>
          <p:nvPr>
            <p:ph type="sldNum" sz="quarter" idx="12"/>
          </p:nvPr>
        </p:nvSpPr>
        <p:spPr/>
        <p:txBody>
          <a:bodyPr/>
          <a:lstStyle/>
          <a:p>
            <a:fld id="{7383F3B9-69D9-423D-8A04-C6634F52A627}" type="slidenum">
              <a:rPr lang="en-ZA" smtClean="0"/>
              <a:t>1</a:t>
            </a:fld>
            <a:endParaRPr lang="en-ZA"/>
          </a:p>
        </p:txBody>
      </p:sp>
      <p:sp>
        <p:nvSpPr>
          <p:cNvPr id="5" name="TextBox 4"/>
          <p:cNvSpPr txBox="1"/>
          <p:nvPr/>
        </p:nvSpPr>
        <p:spPr>
          <a:xfrm>
            <a:off x="1271464" y="6093296"/>
            <a:ext cx="9433048" cy="369332"/>
          </a:xfrm>
          <a:prstGeom prst="rect">
            <a:avLst/>
          </a:prstGeom>
          <a:noFill/>
        </p:spPr>
        <p:txBody>
          <a:bodyPr wrap="square" rtlCol="0">
            <a:spAutoFit/>
          </a:bodyPr>
          <a:lstStyle/>
          <a:p>
            <a:pPr algn="ctr"/>
            <a:r>
              <a:rPr lang="en-US" b="1" dirty="0" smtClean="0"/>
              <a:t>Office of the Director-General</a:t>
            </a:r>
            <a:endParaRPr lang="en-ZA" b="1" dirty="0"/>
          </a:p>
        </p:txBody>
      </p:sp>
      <p:sp>
        <p:nvSpPr>
          <p:cNvPr id="6" name="Rectangle 5"/>
          <p:cNvSpPr/>
          <p:nvPr/>
        </p:nvSpPr>
        <p:spPr>
          <a:xfrm>
            <a:off x="1811524" y="3084376"/>
            <a:ext cx="10380476" cy="228884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DPWI </a:t>
            </a:r>
            <a:r>
              <a:rPr lang="en-US" sz="2800" b="1" dirty="0" smtClean="0">
                <a:solidFill>
                  <a:schemeClr val="bg1"/>
                </a:solidFill>
              </a:rPr>
              <a:t>Q3 and Q4 Performance Report </a:t>
            </a:r>
            <a:endParaRPr lang="en-US" sz="2800" b="1" dirty="0">
              <a:solidFill>
                <a:schemeClr val="bg1"/>
              </a:solidFill>
            </a:endParaRPr>
          </a:p>
          <a:p>
            <a:pPr algn="ctr"/>
            <a:r>
              <a:rPr lang="en-US" sz="2800" b="1" dirty="0" smtClean="0">
                <a:solidFill>
                  <a:schemeClr val="bg1"/>
                </a:solidFill>
              </a:rPr>
              <a:t>For the Portfolio Committee</a:t>
            </a:r>
            <a:endParaRPr lang="en-US" sz="2800" dirty="0">
              <a:solidFill>
                <a:schemeClr val="bg1"/>
              </a:solidFill>
            </a:endParaRPr>
          </a:p>
        </p:txBody>
      </p:sp>
    </p:spTree>
    <p:extLst>
      <p:ext uri="{BB962C8B-B14F-4D97-AF65-F5344CB8AC3E}">
        <p14:creationId xmlns:p14="http://schemas.microsoft.com/office/powerpoint/2010/main" val="228420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724190"/>
              </p:ext>
            </p:extLst>
          </p:nvPr>
        </p:nvGraphicFramePr>
        <p:xfrm>
          <a:off x="-1" y="-1"/>
          <a:ext cx="12000657" cy="5781810"/>
        </p:xfrm>
        <a:graphic>
          <a:graphicData uri="http://schemas.openxmlformats.org/drawingml/2006/table">
            <a:tbl>
              <a:tblPr firstRow="1" firstCol="1" bandRow="1">
                <a:tableStyleId>{5C22544A-7EE6-4342-B048-85BDC9FD1C3A}</a:tableStyleId>
              </a:tblPr>
              <a:tblGrid>
                <a:gridCol w="2423593"/>
                <a:gridCol w="1296144"/>
                <a:gridCol w="1728192"/>
                <a:gridCol w="1224136"/>
                <a:gridCol w="1944216"/>
                <a:gridCol w="1944216"/>
                <a:gridCol w="1440160"/>
              </a:tblGrid>
              <a:tr h="620857">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Prestige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47904">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Annual target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3 </a:t>
                      </a:r>
                      <a:r>
                        <a:rPr lang="en-ZA" sz="1200" dirty="0">
                          <a:solidFill>
                            <a:schemeClr val="tx1"/>
                          </a:solidFill>
                          <a:effectLst/>
                          <a:latin typeface="Arial" panose="020B0604020202020204" pitchFamily="34" charset="0"/>
                          <a:cs typeface="Arial" panose="020B0604020202020204" pitchFamily="34" charset="0"/>
                        </a:rPr>
                        <a:t>Performance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4 </a:t>
                      </a:r>
                      <a:r>
                        <a:rPr lang="en-ZA" sz="1200" dirty="0">
                          <a:solidFill>
                            <a:schemeClr val="tx1"/>
                          </a:solidFill>
                          <a:effectLst/>
                          <a:latin typeface="Arial" panose="020B0604020202020204" pitchFamily="34" charset="0"/>
                          <a:cs typeface="Arial" panose="020B0604020202020204" pitchFamily="34" charset="0"/>
                        </a:rPr>
                        <a:t>Target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 </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deviation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2006965">
                <a:tc>
                  <a:txBody>
                    <a:bodyPr/>
                    <a:lstStyle/>
                    <a:p>
                      <a:pPr algn="l" fontAlgn="t"/>
                      <a:r>
                        <a:rPr lang="en-US" sz="1100" b="1" i="0" u="none" strike="noStrike" dirty="0" smtClean="0">
                          <a:solidFill>
                            <a:srgbClr val="000000"/>
                          </a:solidFill>
                          <a:effectLst/>
                          <a:latin typeface="Arial" panose="020B0604020202020204" pitchFamily="34" charset="0"/>
                          <a:cs typeface="Arial" panose="020B0604020202020204" pitchFamily="34" charset="0"/>
                        </a:rPr>
                        <a:t>Number of </a:t>
                      </a:r>
                      <a:r>
                        <a:rPr lang="en-US" sz="1100" b="1" i="0" u="none" strike="noStrike" dirty="0" smtClean="0">
                          <a:solidFill>
                            <a:schemeClr val="tx1"/>
                          </a:solidFill>
                          <a:effectLst/>
                          <a:latin typeface="Arial" panose="020B0604020202020204" pitchFamily="34" charset="0"/>
                          <a:cs typeface="Arial" panose="020B0604020202020204" pitchFamily="34" charset="0"/>
                        </a:rPr>
                        <a:t>planned</a:t>
                      </a:r>
                      <a:r>
                        <a:rPr lang="en-US" sz="1100" b="1" i="0" u="none" strike="noStrike" dirty="0" smtClean="0">
                          <a:solidFill>
                            <a:srgbClr val="FF0000"/>
                          </a:solidFill>
                          <a:effectLst/>
                          <a:latin typeface="Arial" panose="020B0604020202020204" pitchFamily="34" charset="0"/>
                          <a:cs typeface="Arial" panose="020B0604020202020204" pitchFamily="34" charset="0"/>
                        </a:rPr>
                        <a:t> </a:t>
                      </a:r>
                      <a:r>
                        <a:rPr lang="en-US" sz="1100" b="1" i="0" u="none" strike="noStrike" dirty="0" smtClean="0">
                          <a:solidFill>
                            <a:srgbClr val="000000"/>
                          </a:solidFill>
                          <a:effectLst/>
                          <a:latin typeface="Arial" panose="020B0604020202020204" pitchFamily="34" charset="0"/>
                          <a:cs typeface="Arial" panose="020B0604020202020204" pitchFamily="34" charset="0"/>
                        </a:rPr>
                        <a:t>state event supported with movable structures </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US" sz="1100" strike="noStrik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lang="en-ZA"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100" baseline="0" dirty="0" smtClean="0">
                          <a:solidFill>
                            <a:schemeClr val="tx1"/>
                          </a:solidFill>
                          <a:latin typeface="Arial" panose="020B0604020202020204" pitchFamily="34" charset="0"/>
                          <a:cs typeface="Arial" panose="020B0604020202020204" pitchFamily="34" charset="0"/>
                        </a:rPr>
                        <a:t> 4 E</a:t>
                      </a:r>
                      <a:r>
                        <a:rPr lang="en-ZA" sz="1100" dirty="0" smtClean="0">
                          <a:solidFill>
                            <a:schemeClr val="tx1"/>
                          </a:solidFill>
                          <a:latin typeface="Arial" panose="020B0604020202020204" pitchFamily="34" charset="0"/>
                          <a:cs typeface="Arial" panose="020B0604020202020204" pitchFamily="34" charset="0"/>
                        </a:rPr>
                        <a:t>vents supported with movable structures: </a:t>
                      </a:r>
                    </a:p>
                    <a:p>
                      <a:pPr marL="171450" indent="-171450">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MTBS - 26 October 2022,</a:t>
                      </a:r>
                      <a:r>
                        <a:rPr lang="en-US" sz="1100" baseline="0" dirty="0" smtClean="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Spanish visit – 27 October,</a:t>
                      </a:r>
                      <a:r>
                        <a:rPr lang="en-US" sz="1100" baseline="0" dirty="0" smtClean="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baseline="0" dirty="0" smtClean="0">
                          <a:solidFill>
                            <a:schemeClr val="tx1"/>
                          </a:solidFill>
                          <a:latin typeface="Arial" panose="020B0604020202020204" pitchFamily="34" charset="0"/>
                          <a:cs typeface="Arial" panose="020B0604020202020204" pitchFamily="34" charset="0"/>
                        </a:rPr>
                        <a:t>Special Cabinet </a:t>
                      </a:r>
                      <a:r>
                        <a:rPr lang="en-US" sz="1100" baseline="0" dirty="0" err="1" smtClean="0">
                          <a:solidFill>
                            <a:schemeClr val="tx1"/>
                          </a:solidFill>
                          <a:latin typeface="Arial" panose="020B0604020202020204" pitchFamily="34" charset="0"/>
                          <a:cs typeface="Arial" panose="020B0604020202020204" pitchFamily="34" charset="0"/>
                        </a:rPr>
                        <a:t>Lekgotla</a:t>
                      </a:r>
                      <a:r>
                        <a:rPr lang="en-US" sz="1100" baseline="0" dirty="0" smtClean="0">
                          <a:solidFill>
                            <a:schemeClr val="tx1"/>
                          </a:solidFill>
                          <a:latin typeface="Arial" panose="020B0604020202020204" pitchFamily="34" charset="0"/>
                          <a:cs typeface="Arial" panose="020B0604020202020204" pitchFamily="34" charset="0"/>
                        </a:rPr>
                        <a:t> -  04 October 2022</a:t>
                      </a:r>
                    </a:p>
                    <a:p>
                      <a:pPr marL="171450" indent="-171450">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Special Sitting -</a:t>
                      </a:r>
                      <a:r>
                        <a:rPr lang="en-US" sz="1100" baseline="0" dirty="0" smtClean="0">
                          <a:solidFill>
                            <a:schemeClr val="tx1"/>
                          </a:solidFill>
                          <a:latin typeface="Arial" panose="020B0604020202020204" pitchFamily="34" charset="0"/>
                          <a:cs typeface="Arial" panose="020B0604020202020204" pitchFamily="34" charset="0"/>
                        </a:rPr>
                        <a:t> </a:t>
                      </a:r>
                      <a:r>
                        <a:rPr lang="en-US" sz="1100" dirty="0" smtClean="0">
                          <a:solidFill>
                            <a:schemeClr val="tx1"/>
                          </a:solidFill>
                          <a:latin typeface="Arial" panose="020B0604020202020204" pitchFamily="34" charset="0"/>
                          <a:cs typeface="Arial" panose="020B0604020202020204" pitchFamily="34" charset="0"/>
                        </a:rPr>
                        <a:t>13 December 2022.</a:t>
                      </a:r>
                      <a:endParaRPr lang="en-US" sz="11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marL="7620" marR="7620" marT="7620" marB="0">
                    <a:solidFill>
                      <a:srgbClr val="00B050"/>
                    </a:solidFill>
                  </a:tcPr>
                </a:tc>
                <a:tc>
                  <a:txBody>
                    <a:bodyPr/>
                    <a:lstStyle/>
                    <a:p>
                      <a:pPr>
                        <a:lnSpc>
                          <a:spcPct val="107000"/>
                        </a:lnSpc>
                        <a:spcAft>
                          <a:spcPts val="0"/>
                        </a:spcAft>
                      </a:pPr>
                      <a:r>
                        <a:rPr lang="en-US" sz="1100" b="0" i="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en-Z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5 events supported</a:t>
                      </a:r>
                      <a:r>
                        <a:rPr lang="en-US" sz="1100" baseline="0" dirty="0" smtClean="0">
                          <a:solidFill>
                            <a:schemeClr val="tx1"/>
                          </a:solidFill>
                          <a:latin typeface="Arial" panose="020B0604020202020204" pitchFamily="34" charset="0"/>
                          <a:cs typeface="Arial" panose="020B0604020202020204" pitchFamily="34" charset="0"/>
                        </a:rPr>
                        <a:t> with movable structures</a:t>
                      </a:r>
                      <a:r>
                        <a:rPr lang="en-US" sz="1100" dirty="0" smtClean="0">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	SONA,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	Budget speech,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	Special sitting of NA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	Belgium State visit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	Uganda State visit</a:t>
                      </a:r>
                    </a:p>
                    <a:p>
                      <a:endParaRPr lang="en-ZA" sz="1100" dirty="0">
                        <a:solidFill>
                          <a:schemeClr val="tx1"/>
                        </a:solidFill>
                        <a:latin typeface="Arial" panose="020B0604020202020204" pitchFamily="34" charset="0"/>
                        <a:cs typeface="Arial" panose="020B0604020202020204" pitchFamily="34" charset="0"/>
                      </a:endParaRPr>
                    </a:p>
                  </a:txBody>
                  <a:tcPr marL="0" marR="0" marT="0" marB="0" anchor="b">
                    <a:solidFill>
                      <a:srgbClr val="00B050"/>
                    </a:solidFill>
                  </a:tcPr>
                </a:tc>
                <a:tc>
                  <a:txBody>
                    <a:bodyPr/>
                    <a:lstStyle/>
                    <a:p>
                      <a:pPr>
                        <a:lnSpc>
                          <a:spcPct val="107000"/>
                        </a:lnSpc>
                        <a:spcAft>
                          <a:spcPts val="0"/>
                        </a:spcAft>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exceeded Due to fire where NA and Old Assembly buildings were gutted a Special NA  sitting was requested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250002">
                <a:tc>
                  <a:txBody>
                    <a:bodyPr/>
                    <a:lstStyle/>
                    <a:p>
                      <a:pPr algn="l" fontAlgn="t"/>
                      <a:r>
                        <a:rPr lang="en-US" sz="1100" b="1" i="0" u="none" strike="noStrike" dirty="0" smtClean="0">
                          <a:solidFill>
                            <a:srgbClr val="000000"/>
                          </a:solidFill>
                          <a:effectLst/>
                          <a:latin typeface="Arial" panose="020B0604020202020204" pitchFamily="34" charset="0"/>
                          <a:cs typeface="Arial" panose="020B0604020202020204" pitchFamily="34" charset="0"/>
                        </a:rPr>
                        <a:t>Percentage of movable assets provided within 60</a:t>
                      </a:r>
                      <a:r>
                        <a:rPr lang="en-US" sz="1100" b="1" i="0" u="none" strike="noStrike" dirty="0" smtClean="0">
                          <a:solidFill>
                            <a:srgbClr val="FF0000"/>
                          </a:solidFill>
                          <a:effectLst/>
                          <a:latin typeface="Arial" panose="020B0604020202020204" pitchFamily="34" charset="0"/>
                          <a:cs typeface="Arial" panose="020B0604020202020204" pitchFamily="34" charset="0"/>
                        </a:rPr>
                        <a:t> </a:t>
                      </a:r>
                      <a:r>
                        <a:rPr lang="en-US" sz="1100" b="1" i="0" u="none" strike="noStrike" dirty="0" smtClean="0">
                          <a:solidFill>
                            <a:srgbClr val="000000"/>
                          </a:solidFill>
                          <a:effectLst/>
                          <a:latin typeface="Arial" panose="020B0604020202020204" pitchFamily="34" charset="0"/>
                          <a:cs typeface="Arial" panose="020B0604020202020204" pitchFamily="34" charset="0"/>
                        </a:rPr>
                        <a:t>working days after approval by prestige clients </a:t>
                      </a:r>
                    </a:p>
                    <a:p>
                      <a:pPr>
                        <a:lnSpc>
                          <a:spcPct val="107000"/>
                        </a:lnSpc>
                        <a:spcAft>
                          <a:spcPts val="0"/>
                        </a:spcAft>
                      </a:pP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100%  request</a:t>
                      </a:r>
                      <a:r>
                        <a:rPr lang="en-US" sz="1100" baseline="0" dirty="0" smtClean="0">
                          <a:solidFill>
                            <a:schemeClr val="tx1"/>
                          </a:solidFill>
                          <a:latin typeface="Arial" panose="020B0604020202020204" pitchFamily="34" charset="0"/>
                          <a:cs typeface="Arial" panose="020B0604020202020204" pitchFamily="34" charset="0"/>
                        </a:rPr>
                        <a:t> </a:t>
                      </a:r>
                      <a:r>
                        <a:rPr lang="en-US" sz="1100" dirty="0" smtClean="0">
                          <a:solidFill>
                            <a:schemeClr val="tx1"/>
                          </a:solidFill>
                          <a:latin typeface="Arial" panose="020B0604020202020204" pitchFamily="34" charset="0"/>
                          <a:cs typeface="Arial" panose="020B0604020202020204" pitchFamily="34" charset="0"/>
                        </a:rPr>
                        <a:t>received Good Hope Chamber - Loose cushion for the bench at the podium received 04/11/2022..</a:t>
                      </a:r>
                      <a:endParaRPr lang="en-ZA" sz="1100" dirty="0" smtClean="0">
                        <a:solidFill>
                          <a:schemeClr val="tx1"/>
                        </a:solidFill>
                        <a:latin typeface="Arial" panose="020B0604020202020204" pitchFamily="34" charset="0"/>
                        <a:cs typeface="Arial" panose="020B0604020202020204" pitchFamily="34" charset="0"/>
                      </a:endParaRPr>
                    </a:p>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a:txBody>
                    <a:bodyPr/>
                    <a:lstStyle/>
                    <a:p>
                      <a:pPr>
                        <a:lnSpc>
                          <a:spcPct val="107000"/>
                        </a:lnSpc>
                        <a:spcAft>
                          <a:spcPts val="0"/>
                        </a:spcAft>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100" dirty="0" smtClean="0">
                          <a:solidFill>
                            <a:schemeClr val="tx1"/>
                          </a:solidFill>
                          <a:latin typeface="Arial" panose="020B0604020202020204" pitchFamily="34" charset="0"/>
                          <a:cs typeface="Arial" panose="020B0604020202020204" pitchFamily="34" charset="0"/>
                        </a:rPr>
                        <a:t>No</a:t>
                      </a:r>
                      <a:r>
                        <a:rPr lang="en-US" sz="1100" baseline="0" dirty="0" smtClean="0">
                          <a:solidFill>
                            <a:schemeClr val="tx1"/>
                          </a:solidFill>
                          <a:latin typeface="Arial" panose="020B0604020202020204" pitchFamily="34" charset="0"/>
                          <a:cs typeface="Arial" panose="020B0604020202020204" pitchFamily="34" charset="0"/>
                        </a:rPr>
                        <a:t> requests received in the Quarter from clients </a:t>
                      </a:r>
                      <a:endParaRPr lang="en-ZA" sz="1100" dirty="0">
                        <a:solidFill>
                          <a:schemeClr val="tx1"/>
                        </a:solidFill>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b="0" i="0" u="none" strike="noStrike" baseline="0" dirty="0" smtClean="0">
                          <a:solidFill>
                            <a:schemeClr val="tx1"/>
                          </a:solidFill>
                          <a:effectLst/>
                          <a:latin typeface="Arial" panose="020B0604020202020204" pitchFamily="34" charset="0"/>
                          <a:cs typeface="Arial" panose="020B0604020202020204" pitchFamily="34" charset="0"/>
                        </a:rPr>
                        <a:t>N/A</a:t>
                      </a:r>
                      <a:endParaRPr lang="en-ZA" sz="1100" b="0" i="0" u="none" strike="noStrike" baseline="0"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25608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1" dirty="0">
                          <a:effectLst/>
                          <a:latin typeface="Arial" panose="020B0604020202020204" pitchFamily="34" charset="0"/>
                          <a:cs typeface="Arial" panose="020B0604020202020204" pitchFamily="34" charset="0"/>
                        </a:rPr>
                        <a:t> </a:t>
                      </a:r>
                      <a:r>
                        <a:rPr lang="en-ZA" sz="1100" b="1" i="0" u="none" strike="noStrike" dirty="0" smtClean="0">
                          <a:solidFill>
                            <a:srgbClr val="000000"/>
                          </a:solidFill>
                          <a:effectLst/>
                          <a:latin typeface="Arial" panose="020B0604020202020204" pitchFamily="34" charset="0"/>
                          <a:cs typeface="Arial" panose="020B0604020202020204" pitchFamily="34" charset="0"/>
                        </a:rPr>
                        <a:t>Percentage  of provision of moveable assets from a condition assessment register of moveable assets </a:t>
                      </a:r>
                      <a:endParaRPr lang="en-US" sz="1100" b="1" i="0" u="none" strike="noStrike" dirty="0" smtClean="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 </a:t>
                      </a:r>
                      <a:r>
                        <a:rPr lang="en-ZA" sz="1100" dirty="0" smtClean="0">
                          <a:effectLst/>
                          <a:latin typeface="Arial" panose="020B0604020202020204" pitchFamily="34" charset="0"/>
                          <a:cs typeface="Arial" panose="020B0604020202020204" pitchFamily="34" charset="0"/>
                        </a:rPr>
                        <a:t>80%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 </a:t>
                      </a:r>
                      <a:r>
                        <a:rPr lang="en-ZA" sz="1100" dirty="0" smtClean="0">
                          <a:effectLst/>
                          <a:latin typeface="Arial" panose="020B0604020202020204" pitchFamily="34" charset="0"/>
                          <a:cs typeface="Arial" panose="020B0604020202020204" pitchFamily="34" charset="0"/>
                        </a:rPr>
                        <a:t>20%</a:t>
                      </a:r>
                      <a:r>
                        <a:rPr lang="en-US" sz="1100" dirty="0" smtClean="0">
                          <a:solidFill>
                            <a:schemeClr val="tx1"/>
                          </a:solidFill>
                          <a:latin typeface="Arial" panose="020B0604020202020204" pitchFamily="34" charset="0"/>
                          <a:cs typeface="Arial" panose="020B0604020202020204" pitchFamily="34" charset="0"/>
                        </a:rPr>
                        <a:t>- 77 condition assessments conducted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20%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100" dirty="0" smtClean="0">
                          <a:solidFill>
                            <a:schemeClr val="tx1"/>
                          </a:solidFill>
                          <a:latin typeface="Arial" panose="020B0604020202020204" pitchFamily="34" charset="0"/>
                          <a:cs typeface="Arial" panose="020B0604020202020204" pitchFamily="34" charset="0"/>
                        </a:rPr>
                        <a:t>20%</a:t>
                      </a:r>
                      <a:endParaRPr lang="en-ZA" sz="110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Target achieved </a:t>
                      </a:r>
                      <a:endParaRPr lang="en-ZA" sz="11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10</a:t>
            </a:fld>
            <a:endParaRPr lang="en-ZA"/>
          </a:p>
        </p:txBody>
      </p:sp>
    </p:spTree>
    <p:extLst>
      <p:ext uri="{BB962C8B-B14F-4D97-AF65-F5344CB8AC3E}">
        <p14:creationId xmlns:p14="http://schemas.microsoft.com/office/powerpoint/2010/main" val="396425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74075666"/>
              </p:ext>
            </p:extLst>
          </p:nvPr>
        </p:nvGraphicFramePr>
        <p:xfrm>
          <a:off x="0" y="0"/>
          <a:ext cx="12192000" cy="6377459"/>
        </p:xfrm>
        <a:graphic>
          <a:graphicData uri="http://schemas.openxmlformats.org/drawingml/2006/table">
            <a:tbl>
              <a:tblPr firstRow="1" firstCol="1" bandRow="1">
                <a:tableStyleId>{5C22544A-7EE6-4342-B048-85BDC9FD1C3A}</a:tableStyleId>
              </a:tblPr>
              <a:tblGrid>
                <a:gridCol w="2063552"/>
                <a:gridCol w="1440160"/>
                <a:gridCol w="1584176"/>
                <a:gridCol w="1296144"/>
                <a:gridCol w="1224136"/>
                <a:gridCol w="2232248"/>
                <a:gridCol w="2351584"/>
              </a:tblGrid>
              <a:tr h="805805">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a:t>
                      </a:r>
                      <a:r>
                        <a:rPr lang="en-ZA" sz="2400" dirty="0" smtClean="0">
                          <a:solidFill>
                            <a:schemeClr val="tx1"/>
                          </a:solidFill>
                          <a:effectLst/>
                          <a:latin typeface="Arial" panose="020B0604020202020204" pitchFamily="34" charset="0"/>
                          <a:cs typeface="Arial" panose="020B0604020202020204" pitchFamily="34" charset="0"/>
                        </a:rPr>
                        <a:t>PMTE Finance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78979">
                <a:tc>
                  <a:txBody>
                    <a:bodyPr/>
                    <a:lstStyle/>
                    <a:p>
                      <a:pPr>
                        <a:lnSpc>
                          <a:spcPct val="107000"/>
                        </a:lnSpc>
                        <a:spcAft>
                          <a:spcPts val="0"/>
                        </a:spcAft>
                      </a:pPr>
                      <a:r>
                        <a:rPr lang="en-ZA" sz="1200" dirty="0" smtClean="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Annual target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3 </a:t>
                      </a:r>
                      <a:r>
                        <a:rPr lang="en-ZA" sz="1200" dirty="0">
                          <a:solidFill>
                            <a:schemeClr val="tx1"/>
                          </a:solidFill>
                          <a:effectLst/>
                          <a:latin typeface="Arial" panose="020B0604020202020204" pitchFamily="34" charset="0"/>
                          <a:cs typeface="Arial" panose="020B0604020202020204" pitchFamily="34" charset="0"/>
                        </a:rPr>
                        <a:t>Performance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4</a:t>
                      </a:r>
                      <a:r>
                        <a:rPr lang="en-ZA" sz="1200" baseline="0" dirty="0" smtClean="0">
                          <a:solidFill>
                            <a:schemeClr val="tx1"/>
                          </a:solidFill>
                          <a:effectLst/>
                          <a:latin typeface="Arial" panose="020B0604020202020204" pitchFamily="34" charset="0"/>
                          <a:cs typeface="Arial" panose="020B0604020202020204" pitchFamily="34" charset="0"/>
                        </a:rPr>
                        <a:t> </a:t>
                      </a:r>
                      <a:r>
                        <a:rPr lang="en-ZA" sz="1200" dirty="0" smtClean="0">
                          <a:solidFill>
                            <a:schemeClr val="tx1"/>
                          </a:solidFill>
                          <a:effectLst/>
                          <a:latin typeface="Arial" panose="020B0604020202020204" pitchFamily="34" charset="0"/>
                          <a:cs typeface="Arial" panose="020B0604020202020204" pitchFamily="34" charset="0"/>
                        </a:rPr>
                        <a:t>Target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3 Performance</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deviation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62197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Percentage Finance Performance Level </a:t>
                      </a:r>
                    </a:p>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gn="l" fontAlgn="t"/>
                      <a:r>
                        <a:rPr lang="en-ZA" sz="1200" b="0" i="0" u="none" strike="noStrike" dirty="0" smtClean="0">
                          <a:solidFill>
                            <a:schemeClr val="tx1"/>
                          </a:solidFill>
                          <a:effectLst/>
                          <a:latin typeface="Arial" panose="020B0604020202020204" pitchFamily="34" charset="0"/>
                          <a:cs typeface="Arial" panose="020B0604020202020204" pitchFamily="34" charset="0"/>
                        </a:rPr>
                        <a:t>100%</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68%</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87%</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95%</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95% of this R2.155 billion compensation of employees budget was spent. As at the end of March 2023, there were 510 vacant funded positions that were not been filled. The current under spending amount to R144 million.</a:t>
                      </a:r>
                    </a:p>
                    <a:p>
                      <a:pPr>
                        <a:lnSpc>
                          <a:spcPct val="107000"/>
                        </a:lnSpc>
                        <a:spcAft>
                          <a:spcPts val="0"/>
                        </a:spcAft>
                      </a:pPr>
                      <a:endPar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Under goods and services, the underspending amounting to R423 million has been realized under Repair as delays have been experienced on several projects. A further underspending amounting to R83 million released under admin goods and services is mainly as a result of delays in procurement of services relating to projects such as Rectification of illegally Occupied Properties as well as Correction of Immovable Asset Register.</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HR to fast-track the filling of vacant positions in 2023/24 financial to ensure that under spending remain within acceptable level.</a:t>
                      </a:r>
                    </a:p>
                    <a:p>
                      <a:pPr>
                        <a:lnSpc>
                          <a:spcPct val="107000"/>
                        </a:lnSpc>
                        <a:spcAft>
                          <a:spcPts val="0"/>
                        </a:spcAft>
                      </a:pPr>
                      <a:endPar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meetings will be convened with the affected branch/regions so that a way forward can be pursued in relation to addressing these underspending in 2023/24</a:t>
                      </a:r>
                    </a:p>
                    <a:p>
                      <a:pPr>
                        <a:lnSpc>
                          <a:spcPct val="107000"/>
                        </a:lnSpc>
                        <a:spcAft>
                          <a:spcPts val="0"/>
                        </a:spcAft>
                      </a:pPr>
                      <a:endPar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meetings will be convened with the affected branch/regions so that a way forward can be pursued in relation to addressing these underspending in 2023/24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11</a:t>
            </a:fld>
            <a:endParaRPr lang="en-ZA"/>
          </a:p>
        </p:txBody>
      </p:sp>
    </p:spTree>
    <p:extLst>
      <p:ext uri="{BB962C8B-B14F-4D97-AF65-F5344CB8AC3E}">
        <p14:creationId xmlns:p14="http://schemas.microsoft.com/office/powerpoint/2010/main" val="115658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5070348"/>
              </p:ext>
            </p:extLst>
          </p:nvPr>
        </p:nvGraphicFramePr>
        <p:xfrm>
          <a:off x="119336" y="188640"/>
          <a:ext cx="11784631" cy="5805263"/>
        </p:xfrm>
        <a:graphic>
          <a:graphicData uri="http://schemas.openxmlformats.org/drawingml/2006/table">
            <a:tbl>
              <a:tblPr firstRow="1" firstCol="1" bandRow="1">
                <a:tableStyleId>{5C22544A-7EE6-4342-B048-85BDC9FD1C3A}</a:tableStyleId>
              </a:tblPr>
              <a:tblGrid>
                <a:gridCol w="2881890"/>
                <a:gridCol w="1194930"/>
                <a:gridCol w="1467796"/>
                <a:gridCol w="1656184"/>
                <a:gridCol w="2016224"/>
                <a:gridCol w="1173852"/>
                <a:gridCol w="1393755"/>
              </a:tblGrid>
              <a:tr h="771245">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Real Estate Investment Services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40065">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Annual target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3</a:t>
                      </a:r>
                      <a:r>
                        <a:rPr lang="en-ZA" sz="1200" baseline="0" dirty="0" smtClean="0">
                          <a:solidFill>
                            <a:schemeClr val="tx1"/>
                          </a:solidFill>
                          <a:effectLst/>
                          <a:latin typeface="Arial" panose="020B0604020202020204" pitchFamily="34" charset="0"/>
                          <a:cs typeface="Arial" panose="020B0604020202020204" pitchFamily="34" charset="0"/>
                        </a:rPr>
                        <a:t> </a:t>
                      </a:r>
                      <a:r>
                        <a:rPr lang="en-ZA" sz="1200" dirty="0" smtClean="0">
                          <a:solidFill>
                            <a:schemeClr val="tx1"/>
                          </a:solidFill>
                          <a:effectLst/>
                          <a:latin typeface="Arial" panose="020B0604020202020204" pitchFamily="34" charset="0"/>
                          <a:cs typeface="Arial" panose="020B0604020202020204" pitchFamily="34" charset="0"/>
                        </a:rPr>
                        <a:t>Performance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4 </a:t>
                      </a:r>
                      <a:r>
                        <a:rPr lang="en-ZA" sz="1200" dirty="0">
                          <a:solidFill>
                            <a:schemeClr val="tx1"/>
                          </a:solidFill>
                          <a:effectLst/>
                          <a:latin typeface="Arial" panose="020B0604020202020204" pitchFamily="34" charset="0"/>
                          <a:cs typeface="Arial" panose="020B0604020202020204" pitchFamily="34" charset="0"/>
                        </a:rPr>
                        <a:t>Target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deviation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2441070">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Number of Government Precinct Development Plans aligned to NSDF, IUDF and Smart City principles </a:t>
                      </a: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1 Government Precinct Development Plans aligned to NSDF, IUDF and Smart City principles</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Costed</a:t>
                      </a:r>
                      <a:r>
                        <a:rPr lang="en-US" sz="1200" dirty="0" smtClean="0">
                          <a:solidFill>
                            <a:schemeClr val="tx1"/>
                          </a:solidFill>
                          <a:latin typeface="Arial" panose="020B0604020202020204" pitchFamily="34" charset="0"/>
                          <a:cs typeface="Arial" panose="020B0604020202020204" pitchFamily="34" charset="0"/>
                        </a:rPr>
                        <a:t> concept designs for government precincts </a:t>
                      </a:r>
                      <a:endParaRPr lang="en-ZA" sz="1200" dirty="0" smtClean="0">
                        <a:solidFill>
                          <a:schemeClr val="tx1"/>
                        </a:solidFill>
                        <a:latin typeface="Arial" panose="020B0604020202020204" pitchFamily="34" charset="0"/>
                        <a:cs typeface="Arial" panose="020B0604020202020204" pitchFamily="34" charset="0"/>
                      </a:endParaRPr>
                    </a:p>
                    <a:p>
                      <a:pPr>
                        <a:lnSpc>
                          <a:spcPct val="107000"/>
                        </a:lnSpc>
                        <a:spcAft>
                          <a:spcPts val="0"/>
                        </a:spcAft>
                      </a:pPr>
                      <a:endPar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Government Precinct Development Plans aligned to NSDF, IUDF and Smart City principles</a:t>
                      </a: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1 Government Precinct Development Plans Aligned to NSDF, IUDF and Smart City Principles (Polokwane)</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952883">
                <a:tc>
                  <a:txBody>
                    <a:bodyPr/>
                    <a:lstStyle/>
                    <a:p>
                      <a:pPr algn="l" fontAlgn="t"/>
                      <a:r>
                        <a:rPr lang="en-US" sz="1200" b="1" i="0" u="none" strike="noStrike" dirty="0" smtClean="0">
                          <a:solidFill>
                            <a:srgbClr val="1A1A1A"/>
                          </a:solidFill>
                          <a:effectLst/>
                          <a:latin typeface="Arial" panose="020B0604020202020204" pitchFamily="34" charset="0"/>
                          <a:cs typeface="Arial" panose="020B0604020202020204" pitchFamily="34" charset="0"/>
                        </a:rPr>
                        <a:t>Number of approved C-AMP submitted to the National Treasury </a:t>
                      </a:r>
                      <a:endParaRPr lang="en-US" sz="1200" b="1" i="0" u="none" strike="noStrike" dirty="0">
                        <a:solidFill>
                          <a:srgbClr val="1A1A1A"/>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1 C-AMP submitted to the National Treasury</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Completion of Custodian Asset Management Plan chapters for 08 medium user departments</a:t>
                      </a:r>
                    </a:p>
                    <a:p>
                      <a:pPr>
                        <a:lnSpc>
                          <a:spcPct val="107000"/>
                        </a:lnSpc>
                        <a:spcAft>
                          <a:spcPts val="0"/>
                        </a:spcAft>
                      </a:pP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US" sz="1200" b="0" i="0" u="none" strike="noStrike" dirty="0" smtClean="0">
                          <a:solidFill>
                            <a:srgbClr val="000000"/>
                          </a:solidFill>
                          <a:effectLst/>
                          <a:latin typeface="Calibri" panose="020F0502020204030204" pitchFamily="34" charset="0"/>
                        </a:rPr>
                        <a:t>NQT</a:t>
                      </a:r>
                      <a:endParaRPr lang="en-ZA" sz="1200" b="0" i="0" u="none" strike="noStrike" dirty="0">
                        <a:solidFill>
                          <a:srgbClr val="000000"/>
                        </a:solidFill>
                        <a:effectLst/>
                        <a:latin typeface="Calibri" panose="020F0502020204030204" pitchFamily="34" charset="0"/>
                      </a:endParaRPr>
                    </a:p>
                  </a:txBody>
                  <a:tcPr marL="6350" marR="6350" marT="6350" marB="0">
                    <a:solidFill>
                      <a:schemeClr val="bg2">
                        <a:lumMod val="75000"/>
                      </a:schemeClr>
                    </a:solidFill>
                  </a:tcPr>
                </a:tc>
                <a:tc>
                  <a:txBody>
                    <a:bodyPr/>
                    <a:lstStyle/>
                    <a:p>
                      <a:pPr algn="l" fontAlgn="t"/>
                      <a:r>
                        <a:rPr lang="en-ZA" sz="1200" b="0" i="0" u="none" strike="noStrike" dirty="0">
                          <a:solidFill>
                            <a:srgbClr val="000000"/>
                          </a:solidFill>
                          <a:effectLst/>
                          <a:latin typeface="Calibri" panose="020F0502020204030204" pitchFamily="34" charset="0"/>
                        </a:rPr>
                        <a:t>NQT</a:t>
                      </a:r>
                    </a:p>
                  </a:txBody>
                  <a:tcPr marL="6350" marR="6350" marT="6350" marB="0">
                    <a:solidFill>
                      <a:schemeClr val="bg2">
                        <a:lumMod val="75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a:t>
                      </a:r>
                      <a:r>
                        <a:rPr lang="en-US"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achieved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12</a:t>
            </a:fld>
            <a:endParaRPr lang="en-ZA"/>
          </a:p>
        </p:txBody>
      </p:sp>
    </p:spTree>
    <p:extLst>
      <p:ext uri="{BB962C8B-B14F-4D97-AF65-F5344CB8AC3E}">
        <p14:creationId xmlns:p14="http://schemas.microsoft.com/office/powerpoint/2010/main" val="542023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9811416"/>
              </p:ext>
            </p:extLst>
          </p:nvPr>
        </p:nvGraphicFramePr>
        <p:xfrm>
          <a:off x="0" y="26486"/>
          <a:ext cx="12216681" cy="5385260"/>
        </p:xfrm>
        <a:graphic>
          <a:graphicData uri="http://schemas.openxmlformats.org/drawingml/2006/table">
            <a:tbl>
              <a:tblPr firstRow="1" firstCol="1" bandRow="1">
                <a:tableStyleId>{5C22544A-7EE6-4342-B048-85BDC9FD1C3A}</a:tableStyleId>
              </a:tblPr>
              <a:tblGrid>
                <a:gridCol w="1847528"/>
                <a:gridCol w="792088"/>
                <a:gridCol w="1656184"/>
                <a:gridCol w="1224136"/>
                <a:gridCol w="1584176"/>
                <a:gridCol w="2592288"/>
                <a:gridCol w="2520281"/>
              </a:tblGrid>
              <a:tr h="816383">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Construction Project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r>
              <a:tr h="1029559">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Annual target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3 </a:t>
                      </a:r>
                      <a:r>
                        <a:rPr lang="en-ZA" sz="1200" dirty="0">
                          <a:solidFill>
                            <a:schemeClr val="tx1"/>
                          </a:solidFill>
                          <a:effectLst/>
                          <a:latin typeface="Arial" panose="020B0604020202020204" pitchFamily="34" charset="0"/>
                          <a:cs typeface="Arial" panose="020B0604020202020204" pitchFamily="34" charset="0"/>
                        </a:rPr>
                        <a:t>Performance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4 </a:t>
                      </a:r>
                      <a:r>
                        <a:rPr lang="en-ZA" sz="1200" dirty="0">
                          <a:solidFill>
                            <a:schemeClr val="tx1"/>
                          </a:solidFill>
                          <a:effectLst/>
                          <a:latin typeface="Arial" panose="020B0604020202020204" pitchFamily="34" charset="0"/>
                          <a:cs typeface="Arial" panose="020B0604020202020204" pitchFamily="34" charset="0"/>
                        </a:rPr>
                        <a:t>Target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527638">
                <a:tc>
                  <a:txBody>
                    <a:bodyPr/>
                    <a:lstStyle/>
                    <a:p>
                      <a:pPr algn="l" fontAlgn="t"/>
                      <a:r>
                        <a:rPr lang="en-US" sz="1200" b="1" i="0" u="none" strike="noStrike" dirty="0" smtClean="0">
                          <a:solidFill>
                            <a:srgbClr val="000000"/>
                          </a:solidFill>
                          <a:effectLst/>
                          <a:latin typeface="Arial" panose="020B0604020202020204" pitchFamily="34" charset="0"/>
                          <a:cs typeface="Arial" panose="020B0604020202020204" pitchFamily="34" charset="0"/>
                        </a:rPr>
                        <a:t>Number of design solutions completed for identified user departments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smtClean="0">
                          <a:latin typeface="Arial" panose="020B0604020202020204" pitchFamily="34" charset="0"/>
                          <a:cs typeface="Arial" panose="020B0604020202020204" pitchFamily="34" charset="0"/>
                        </a:rPr>
                        <a:t>85</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13 (Non-Cumulative)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(68% achievement)</a:t>
                      </a:r>
                    </a:p>
                    <a:p>
                      <a:endParaRPr lang="en-ZA" sz="1200"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r>
                        <a:rPr lang="en-US" sz="1200" dirty="0" smtClean="0">
                          <a:latin typeface="Arial" panose="020B0604020202020204" pitchFamily="34" charset="0"/>
                          <a:cs typeface="Arial" panose="020B0604020202020204" pitchFamily="34" charset="0"/>
                        </a:rPr>
                        <a:t>18</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25</a:t>
                      </a:r>
                      <a:endParaRPr lang="en-ZA" sz="1200" dirty="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Target</a:t>
                      </a:r>
                      <a:r>
                        <a:rPr lang="en-US" sz="1200" baseline="0" dirty="0" smtClean="0">
                          <a:latin typeface="Arial" panose="020B0604020202020204" pitchFamily="34" charset="0"/>
                          <a:cs typeface="Arial" panose="020B0604020202020204" pitchFamily="34" charset="0"/>
                        </a:rPr>
                        <a:t>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To address capacity issues</a:t>
                      </a:r>
                      <a:r>
                        <a:rPr lang="en-US" sz="1200" baseline="0" dirty="0" smtClean="0">
                          <a:latin typeface="Arial" panose="020B0604020202020204" pitchFamily="34" charset="0"/>
                          <a:cs typeface="Arial" panose="020B0604020202020204" pitchFamily="34" charset="0"/>
                        </a:rPr>
                        <a:t> and improve underperformance of the previous quarters, c</a:t>
                      </a:r>
                      <a:r>
                        <a:rPr lang="en-US" sz="1200" dirty="0" smtClean="0">
                          <a:latin typeface="Arial" panose="020B0604020202020204" pitchFamily="34" charset="0"/>
                          <a:cs typeface="Arial" panose="020B0604020202020204" pitchFamily="34" charset="0"/>
                        </a:rPr>
                        <a:t>andidates engineers were called in to assist. The candidates worked under strict supervision </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r>
              <a:tr h="1829134">
                <a:tc>
                  <a:txBody>
                    <a:bodyPr/>
                    <a:lstStyle/>
                    <a:p>
                      <a:pPr algn="l" fontAlgn="t"/>
                      <a:r>
                        <a:rPr lang="en-US" sz="1200" b="1" i="0" u="none" strike="noStrike" dirty="0" smtClean="0">
                          <a:solidFill>
                            <a:srgbClr val="000000"/>
                          </a:solidFill>
                          <a:effectLst/>
                          <a:latin typeface="Arial" panose="020B0604020202020204" pitchFamily="34" charset="0"/>
                          <a:cs typeface="Arial" panose="020B0604020202020204" pitchFamily="34" charset="0"/>
                        </a:rPr>
                        <a:t>Number of project completed within agreed construction period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smtClean="0">
                          <a:latin typeface="Arial" panose="020B0604020202020204" pitchFamily="34" charset="0"/>
                          <a:cs typeface="Arial" panose="020B0604020202020204" pitchFamily="34" charset="0"/>
                        </a:rPr>
                        <a:t>75</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12 (25 Cumulative) </a:t>
                      </a:r>
                    </a:p>
                    <a:p>
                      <a:pPr marL="0" marR="0" indent="0" algn="l" defTabSz="914400" rtl="0" eaLnBrk="1" fontAlgn="t"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(53% achievement)</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r>
                        <a:rPr lang="en-US" sz="1200" dirty="0" smtClean="0">
                          <a:latin typeface="Arial" panose="020B0604020202020204" pitchFamily="34" charset="0"/>
                          <a:cs typeface="Arial" panose="020B0604020202020204" pitchFamily="34" charset="0"/>
                        </a:rPr>
                        <a:t>75</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4 (28 cumulative)</a:t>
                      </a:r>
                    </a:p>
                    <a:p>
                      <a:r>
                        <a:rPr lang="en-US" sz="1200" dirty="0" smtClean="0">
                          <a:latin typeface="Arial" panose="020B0604020202020204" pitchFamily="34" charset="0"/>
                          <a:cs typeface="Arial" panose="020B0604020202020204" pitchFamily="34" charset="0"/>
                        </a:rPr>
                        <a:t>(37% cumulative achievement)</a:t>
                      </a:r>
                      <a:r>
                        <a:rPr lang="en-US" sz="1200" baseline="0" dirty="0" smtClean="0">
                          <a:latin typeface="Arial" panose="020B0604020202020204" pitchFamily="34" charset="0"/>
                          <a:cs typeface="Arial" panose="020B0604020202020204" pitchFamily="34" charset="0"/>
                        </a:rPr>
                        <a:t> </a:t>
                      </a:r>
                    </a:p>
                    <a:p>
                      <a:endParaRPr lang="en-US" sz="1200" baseline="0" dirty="0" smtClean="0">
                        <a:latin typeface="Arial" panose="020B0604020202020204" pitchFamily="34" charset="0"/>
                        <a:cs typeface="Arial" panose="020B0604020202020204" pitchFamily="34" charset="0"/>
                      </a:endParaRPr>
                    </a:p>
                  </a:txBody>
                  <a:tcPr marL="9525" marR="9525" marT="9525" marB="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Approval of funding by client departments after awarding of project also contribute to the delays in handing over sites for construction</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228600" indent="-228600">
                        <a:buAutoNum type="arabicPeriod"/>
                      </a:pPr>
                      <a:r>
                        <a:rPr lang="en-US" sz="1200" dirty="0" smtClean="0">
                          <a:latin typeface="Arial" panose="020B0604020202020204" pitchFamily="34" charset="0"/>
                          <a:cs typeface="Arial" panose="020B0604020202020204" pitchFamily="34" charset="0"/>
                        </a:rPr>
                        <a:t>Active quality control plan in place.</a:t>
                      </a:r>
                    </a:p>
                    <a:p>
                      <a:pPr marL="228600" indent="-228600">
                        <a:buAutoNum type="arabicPeriod"/>
                      </a:pPr>
                      <a:r>
                        <a:rPr lang="en-US" sz="1200" dirty="0" smtClean="0">
                          <a:latin typeface="Arial" panose="020B0604020202020204" pitchFamily="34" charset="0"/>
                          <a:cs typeface="Arial" panose="020B0604020202020204" pitchFamily="34" charset="0"/>
                        </a:rPr>
                        <a:t>Effective communication management among all stakeholders involved in implementing the project.</a:t>
                      </a:r>
                    </a:p>
                    <a:p>
                      <a:pPr marL="228600" indent="-228600">
                        <a:buAutoNum type="arabicPeriod"/>
                      </a:pPr>
                      <a:r>
                        <a:rPr lang="en-US" sz="1200" dirty="0" smtClean="0">
                          <a:latin typeface="Arial" panose="020B0604020202020204" pitchFamily="34" charset="0"/>
                          <a:cs typeface="Arial" panose="020B0604020202020204" pitchFamily="34" charset="0"/>
                        </a:rPr>
                        <a:t>Effective time management on site.                                         </a:t>
                      </a:r>
                    </a:p>
                    <a:p>
                      <a:pPr marL="228600" indent="-228600">
                        <a:buAutoNum type="arabicPeriod"/>
                      </a:pPr>
                      <a:r>
                        <a:rPr lang="en-US" sz="1200" dirty="0" smtClean="0">
                          <a:latin typeface="Arial" panose="020B0604020202020204" pitchFamily="34" charset="0"/>
                          <a:cs typeface="Arial" panose="020B0604020202020204" pitchFamily="34" charset="0"/>
                        </a:rPr>
                        <a:t>Executing Units to develop a catch up plan</a:t>
                      </a: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13</a:t>
            </a:fld>
            <a:endParaRPr lang="en-ZA"/>
          </a:p>
        </p:txBody>
      </p:sp>
    </p:spTree>
    <p:extLst>
      <p:ext uri="{BB962C8B-B14F-4D97-AF65-F5344CB8AC3E}">
        <p14:creationId xmlns:p14="http://schemas.microsoft.com/office/powerpoint/2010/main" val="532180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9268185"/>
              </p:ext>
            </p:extLst>
          </p:nvPr>
        </p:nvGraphicFramePr>
        <p:xfrm>
          <a:off x="0" y="26487"/>
          <a:ext cx="12216681" cy="6147976"/>
        </p:xfrm>
        <a:graphic>
          <a:graphicData uri="http://schemas.openxmlformats.org/drawingml/2006/table">
            <a:tbl>
              <a:tblPr firstRow="1" firstCol="1" bandRow="1">
                <a:tableStyleId>{5C22544A-7EE6-4342-B048-85BDC9FD1C3A}</a:tableStyleId>
              </a:tblPr>
              <a:tblGrid>
                <a:gridCol w="1703512"/>
                <a:gridCol w="1080120"/>
                <a:gridCol w="1440160"/>
                <a:gridCol w="1296144"/>
                <a:gridCol w="1584176"/>
                <a:gridCol w="3168352"/>
                <a:gridCol w="1944217"/>
              </a:tblGrid>
              <a:tr h="306169">
                <a:tc gridSpan="7">
                  <a:txBody>
                    <a:bodyPr/>
                    <a:lstStyle/>
                    <a:p>
                      <a:pP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Programme: Construction Project Management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r>
              <a:tr h="355407">
                <a:tc>
                  <a:txBody>
                    <a:bodyPr/>
                    <a:lstStyle/>
                    <a:p>
                      <a:pPr>
                        <a:lnSpc>
                          <a:spcPct val="107000"/>
                        </a:lnSpc>
                        <a:spcAft>
                          <a:spcPts val="0"/>
                        </a:spcAft>
                      </a:pPr>
                      <a:r>
                        <a:rPr lang="en-ZA" sz="1000" dirty="0">
                          <a:solidFill>
                            <a:schemeClr val="tx1"/>
                          </a:solidFill>
                          <a:effectLst/>
                          <a:latin typeface="Arial" panose="020B0604020202020204" pitchFamily="34" charset="0"/>
                          <a:cs typeface="Arial" panose="020B0604020202020204" pitchFamily="34" charset="0"/>
                        </a:rPr>
                        <a:t>Performance Indicators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cs typeface="Arial" panose="020B0604020202020204" pitchFamily="34" charset="0"/>
                        </a:rPr>
                        <a:t>Annual target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cs typeface="Arial" panose="020B0604020202020204" pitchFamily="34" charset="0"/>
                        </a:rPr>
                        <a:t>Quarter </a:t>
                      </a:r>
                      <a:r>
                        <a:rPr lang="en-ZA" sz="1000" dirty="0" smtClean="0">
                          <a:solidFill>
                            <a:schemeClr val="tx1"/>
                          </a:solidFill>
                          <a:effectLst/>
                          <a:latin typeface="Arial" panose="020B0604020202020204" pitchFamily="34" charset="0"/>
                          <a:cs typeface="Arial" panose="020B0604020202020204" pitchFamily="34" charset="0"/>
                        </a:rPr>
                        <a:t>3 </a:t>
                      </a:r>
                      <a:r>
                        <a:rPr lang="en-ZA" sz="1000" dirty="0">
                          <a:solidFill>
                            <a:schemeClr val="tx1"/>
                          </a:solidFill>
                          <a:effectLst/>
                          <a:latin typeface="Arial" panose="020B0604020202020204" pitchFamily="34" charset="0"/>
                          <a:cs typeface="Arial" panose="020B0604020202020204" pitchFamily="34" charset="0"/>
                        </a:rPr>
                        <a:t>Performance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000" dirty="0">
                          <a:solidFill>
                            <a:schemeClr val="tx1"/>
                          </a:solidFill>
                          <a:effectLst/>
                          <a:latin typeface="Arial" panose="020B0604020202020204" pitchFamily="34" charset="0"/>
                          <a:cs typeface="Arial" panose="020B0604020202020204" pitchFamily="34" charset="0"/>
                        </a:rPr>
                        <a:t>Quarter </a:t>
                      </a:r>
                      <a:r>
                        <a:rPr lang="en-ZA" sz="1000" dirty="0" smtClean="0">
                          <a:solidFill>
                            <a:schemeClr val="tx1"/>
                          </a:solidFill>
                          <a:effectLst/>
                          <a:latin typeface="Arial" panose="020B0604020202020204" pitchFamily="34" charset="0"/>
                          <a:cs typeface="Arial" panose="020B0604020202020204" pitchFamily="34" charset="0"/>
                        </a:rPr>
                        <a:t>4 </a:t>
                      </a:r>
                      <a:r>
                        <a:rPr lang="en-ZA" sz="1000" dirty="0">
                          <a:solidFill>
                            <a:schemeClr val="tx1"/>
                          </a:solidFill>
                          <a:effectLst/>
                          <a:latin typeface="Arial" panose="020B0604020202020204" pitchFamily="34" charset="0"/>
                          <a:cs typeface="Arial" panose="020B0604020202020204" pitchFamily="34" charset="0"/>
                        </a:rPr>
                        <a:t>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000" dirty="0" smtClean="0">
                          <a:latin typeface="Arial" panose="020B0604020202020204" pitchFamily="34" charset="0"/>
                          <a:cs typeface="Arial" panose="020B0604020202020204" pitchFamily="34" charset="0"/>
                        </a:rPr>
                        <a:t>Quarter 4 Performance </a:t>
                      </a:r>
                      <a:endParaRPr lang="en-ZA" sz="10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255299">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Number of infrastructure projects completed within approved budget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smtClean="0">
                          <a:latin typeface="Arial" panose="020B0604020202020204" pitchFamily="34" charset="0"/>
                          <a:cs typeface="Arial" panose="020B0604020202020204" pitchFamily="34" charset="0"/>
                        </a:rPr>
                        <a:t>125</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14 (42 Cumulative) 63%</a:t>
                      </a:r>
                    </a:p>
                    <a:p>
                      <a:endParaRPr lang="en-ZA" sz="1200"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r>
                        <a:rPr lang="en-US" sz="1200" dirty="0" smtClean="0">
                          <a:latin typeface="Arial" panose="020B0604020202020204" pitchFamily="34" charset="0"/>
                          <a:cs typeface="Arial" panose="020B0604020202020204" pitchFamily="34" charset="0"/>
                        </a:rPr>
                        <a:t>125</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17 (59 cumulative) (47% achievement)</a:t>
                      </a:r>
                    </a:p>
                    <a:p>
                      <a:endParaRPr lang="en-US" sz="1200" dirty="0" smtClean="0">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Frequent stoppage of projects by the local contractors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Slow progress by contractors due to financial/cash flow difficulties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Approval of funding by the client departments after awarding of projects also contribute to the delays in handing over sites for construction.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The contractor has requested Extension of time due to late finalisation of IT installation and access to certain courts and offices by the client.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Extension of time due to sourcing of the replacement contract, inclement weather, inability of the client availing the working space for the contractor etc.</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228600" indent="-228600">
                        <a:buAutoNum type="arabicPeriod"/>
                      </a:pPr>
                      <a:r>
                        <a:rPr lang="en-US" sz="1200" dirty="0" smtClean="0">
                          <a:latin typeface="Arial" panose="020B0604020202020204" pitchFamily="34" charset="0"/>
                          <a:cs typeface="Arial" panose="020B0604020202020204" pitchFamily="34" charset="0"/>
                        </a:rPr>
                        <a:t>Speedy appointment of a rescue contractor. </a:t>
                      </a:r>
                    </a:p>
                    <a:p>
                      <a:pPr marL="228600" indent="-228600">
                        <a:buAutoNum type="arabicPeriod"/>
                      </a:pPr>
                      <a:r>
                        <a:rPr lang="en-US" sz="1200" dirty="0" smtClean="0">
                          <a:latin typeface="Arial" panose="020B0604020202020204" pitchFamily="34" charset="0"/>
                          <a:cs typeface="Arial" panose="020B0604020202020204" pitchFamily="34" charset="0"/>
                        </a:rPr>
                        <a:t>Speed up Site handovers.                                                              </a:t>
                      </a:r>
                    </a:p>
                    <a:p>
                      <a:pPr marL="228600" indent="-228600">
                        <a:buAutoNum type="arabicPeriod"/>
                      </a:pPr>
                      <a:r>
                        <a:rPr lang="en-US" sz="1200" dirty="0" smtClean="0">
                          <a:latin typeface="Arial" panose="020B0604020202020204" pitchFamily="34" charset="0"/>
                          <a:cs typeface="Arial" panose="020B0604020202020204" pitchFamily="34" charset="0"/>
                        </a:rPr>
                        <a:t>Monitor projects that have been extended.                           </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r>
              <a:tr h="1400875">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Number of infrastructure sites handed over for construction</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smtClean="0">
                          <a:latin typeface="Arial" panose="020B0604020202020204" pitchFamily="34" charset="0"/>
                          <a:cs typeface="Arial" panose="020B0604020202020204" pitchFamily="34" charset="0"/>
                        </a:rPr>
                        <a:t>90</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12 (Non-Cumulative) 57%</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r>
                        <a:rPr lang="en-US" sz="1200" dirty="0" smtClean="0">
                          <a:latin typeface="Arial" panose="020B0604020202020204" pitchFamily="34" charset="0"/>
                          <a:cs typeface="Arial" panose="020B0604020202020204" pitchFamily="34" charset="0"/>
                        </a:rPr>
                        <a:t>23</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18</a:t>
                      </a:r>
                      <a:endParaRPr lang="en-ZA" sz="1200" b="0" dirty="0">
                        <a:solidFill>
                          <a:srgbClr val="FF0000"/>
                        </a:solidFill>
                        <a:latin typeface="Arial" panose="020B0604020202020204" pitchFamily="34" charset="0"/>
                        <a:cs typeface="Arial" panose="020B0604020202020204" pitchFamily="34" charset="0"/>
                      </a:endParaRPr>
                    </a:p>
                  </a:txBody>
                  <a:tcPr marL="9525" marR="9525" marT="9525" marB="0">
                    <a:solidFill>
                      <a:srgbClr val="FFC000"/>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Challenge</a:t>
                      </a:r>
                      <a:r>
                        <a:rPr lang="en-US" sz="1200" baseline="0" dirty="0" smtClean="0">
                          <a:latin typeface="Arial" panose="020B0604020202020204" pitchFamily="34" charset="0"/>
                          <a:cs typeface="Arial" panose="020B0604020202020204" pitchFamily="34" charset="0"/>
                        </a:rPr>
                        <a:t> with </a:t>
                      </a:r>
                      <a:r>
                        <a:rPr lang="en-US" sz="1200" dirty="0" smtClean="0">
                          <a:latin typeface="Arial" panose="020B0604020202020204" pitchFamily="34" charset="0"/>
                          <a:cs typeface="Arial" panose="020B0604020202020204" pitchFamily="34" charset="0"/>
                        </a:rPr>
                        <a:t>not responsive bidders during procurement stages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Late approvals of Sketch Plans.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Change of scope due to the assessment conducted by the Electrical Engineer inn Cape Town when he realised that the HVAC system needs to be replaced.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Changes in procurement forms.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Vetting delays by service providers not send information on time.to security services.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Clients not confirming scope on time.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latin typeface="Arial" panose="020B0604020202020204" pitchFamily="34" charset="0"/>
                          <a:cs typeface="Arial" panose="020B0604020202020204" pitchFamily="34" charset="0"/>
                        </a:rPr>
                        <a:t>Compliance of local content and prolonged process of security vetting.                                          </a:t>
                      </a:r>
                    </a:p>
                  </a:txBody>
                  <a:tcPr marL="68580" marR="68580" marT="0" marB="0">
                    <a:solidFill>
                      <a:schemeClr val="accent1">
                        <a:lumMod val="20000"/>
                        <a:lumOff val="80000"/>
                      </a:schemeClr>
                    </a:solidFill>
                  </a:tcPr>
                </a:tc>
                <a:tc>
                  <a:txBody>
                    <a:bodyPr/>
                    <a:lstStyle/>
                    <a:p>
                      <a:pPr marL="228600" indent="-228600">
                        <a:buAutoNum type="arabicPeriod"/>
                      </a:pPr>
                      <a:r>
                        <a:rPr lang="en-US" sz="1200" dirty="0" smtClean="0">
                          <a:latin typeface="Arial" panose="020B0604020202020204" pitchFamily="34" charset="0"/>
                          <a:cs typeface="Arial" panose="020B0604020202020204" pitchFamily="34" charset="0"/>
                        </a:rPr>
                        <a:t>Dealing with potential delays efficiently and effectively by speeding up projects that are on evaluation stage, in the awarding stage and those that are with Sketch plan Committee.</a:t>
                      </a:r>
                    </a:p>
                    <a:p>
                      <a:pPr marL="228600" indent="-228600">
                        <a:buAutoNum type="arabicPeriod"/>
                      </a:pPr>
                      <a:r>
                        <a:rPr lang="en-US" sz="1200" dirty="0" smtClean="0">
                          <a:latin typeface="Arial" panose="020B0604020202020204" pitchFamily="34" charset="0"/>
                          <a:cs typeface="Arial" panose="020B0604020202020204" pitchFamily="34" charset="0"/>
                        </a:rPr>
                        <a:t>Effective communication with service providers and the client Departments</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7383F3B9-69D9-423D-8A04-C6634F52A627}" type="slidenum">
              <a:rPr lang="en-ZA" smtClean="0"/>
              <a:t>14</a:t>
            </a:fld>
            <a:endParaRPr lang="en-ZA"/>
          </a:p>
        </p:txBody>
      </p:sp>
    </p:spTree>
    <p:extLst>
      <p:ext uri="{BB962C8B-B14F-4D97-AF65-F5344CB8AC3E}">
        <p14:creationId xmlns:p14="http://schemas.microsoft.com/office/powerpoint/2010/main" val="2355596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2515392"/>
              </p:ext>
            </p:extLst>
          </p:nvPr>
        </p:nvGraphicFramePr>
        <p:xfrm>
          <a:off x="0" y="26487"/>
          <a:ext cx="12216681" cy="4220309"/>
        </p:xfrm>
        <a:graphic>
          <a:graphicData uri="http://schemas.openxmlformats.org/drawingml/2006/table">
            <a:tbl>
              <a:tblPr firstRow="1" firstCol="1" bandRow="1">
                <a:tableStyleId>{5C22544A-7EE6-4342-B048-85BDC9FD1C3A}</a:tableStyleId>
              </a:tblPr>
              <a:tblGrid>
                <a:gridCol w="1703512"/>
                <a:gridCol w="1080120"/>
                <a:gridCol w="1440160"/>
                <a:gridCol w="1296144"/>
                <a:gridCol w="1584176"/>
                <a:gridCol w="3168352"/>
                <a:gridCol w="1944217"/>
              </a:tblGrid>
              <a:tr h="306169">
                <a:tc gridSpan="7">
                  <a:txBody>
                    <a:bodyPr/>
                    <a:lstStyle/>
                    <a:p>
                      <a:pP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Programme: Construction Project Management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r>
              <a:tr h="355407">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Annual target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3 </a:t>
                      </a:r>
                      <a:r>
                        <a:rPr lang="en-ZA" sz="1200" dirty="0">
                          <a:solidFill>
                            <a:schemeClr val="tx1"/>
                          </a:solidFill>
                          <a:effectLst/>
                          <a:latin typeface="Arial" panose="020B0604020202020204" pitchFamily="34" charset="0"/>
                          <a:cs typeface="Arial" panose="020B0604020202020204" pitchFamily="34" charset="0"/>
                        </a:rPr>
                        <a:t>Performance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4 </a:t>
                      </a:r>
                      <a:r>
                        <a:rPr lang="en-ZA" sz="1200" dirty="0">
                          <a:solidFill>
                            <a:schemeClr val="tx1"/>
                          </a:solidFill>
                          <a:effectLst/>
                          <a:latin typeface="Arial" panose="020B0604020202020204" pitchFamily="34" charset="0"/>
                          <a:cs typeface="Arial" panose="020B0604020202020204" pitchFamily="34" charset="0"/>
                        </a:rPr>
                        <a:t>Target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 </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40087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Number of infrastructure projects completed </a:t>
                      </a:r>
                    </a:p>
                  </a:txBody>
                  <a:tcPr marL="68580" marR="68580" marT="0" marB="0">
                    <a:solidFill>
                      <a:schemeClr val="bg2">
                        <a:lumMod val="75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15 (44 Cumulative) 61%</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125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17 (53 cumulative)</a:t>
                      </a:r>
                    </a:p>
                    <a:p>
                      <a:r>
                        <a:rPr lang="en-US" sz="1200" dirty="0" smtClean="0">
                          <a:latin typeface="Arial" panose="020B0604020202020204" pitchFamily="34" charset="0"/>
                          <a:cs typeface="Arial" panose="020B0604020202020204" pitchFamily="34" charset="0"/>
                        </a:rPr>
                        <a:t>(42% achievement </a:t>
                      </a:r>
                      <a:endParaRPr lang="en-ZA" sz="1200" dirty="0">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Approval of funding by the client departments after awarding of projects also contribute to the delays in handing over sites for construction.  2.The contractor has requested Extension of time due to late finalisation of IT installation and access to certain courts and offices by the client.                3. Extension of time due to sourcing of the replacement contract, inclement weather, inability of the client availing the working space for the contractor etc.                                                                 4. Cancellation of bids due to bidders being unresponsive                                                                 5. Contractors not performing at Taung both projects and consultant also not performing (Brits SAPS).                                                                  6.Slow progress by contractors due to financial difficulties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latin typeface="Arial" panose="020B0604020202020204" pitchFamily="34" charset="0"/>
                          <a:cs typeface="Arial" panose="020B0604020202020204" pitchFamily="34" charset="0"/>
                        </a:rPr>
                        <a:t>Speedy appointment of a rescue contractor.                         2. Speed up Site handovers.                                                              3.  Monitor projects that have been extended.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7383F3B9-69D9-423D-8A04-C6634F52A627}" type="slidenum">
              <a:rPr lang="en-ZA" smtClean="0"/>
              <a:t>15</a:t>
            </a:fld>
            <a:endParaRPr lang="en-ZA"/>
          </a:p>
        </p:txBody>
      </p:sp>
    </p:spTree>
    <p:extLst>
      <p:ext uri="{BB962C8B-B14F-4D97-AF65-F5344CB8AC3E}">
        <p14:creationId xmlns:p14="http://schemas.microsoft.com/office/powerpoint/2010/main" val="270096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6029888"/>
              </p:ext>
            </p:extLst>
          </p:nvPr>
        </p:nvGraphicFramePr>
        <p:xfrm>
          <a:off x="1" y="-45747"/>
          <a:ext cx="12216679" cy="6139044"/>
        </p:xfrm>
        <a:graphic>
          <a:graphicData uri="http://schemas.openxmlformats.org/drawingml/2006/table">
            <a:tbl>
              <a:tblPr firstRow="1" firstCol="1" bandRow="1">
                <a:tableStyleId>{5C22544A-7EE6-4342-B048-85BDC9FD1C3A}</a:tableStyleId>
              </a:tblPr>
              <a:tblGrid>
                <a:gridCol w="1919535"/>
                <a:gridCol w="1368152"/>
                <a:gridCol w="1584176"/>
                <a:gridCol w="1584176"/>
                <a:gridCol w="2376264"/>
                <a:gridCol w="1440160"/>
                <a:gridCol w="1944216"/>
              </a:tblGrid>
              <a:tr h="483431">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a:t>
                      </a:r>
                      <a:r>
                        <a:rPr lang="en-ZA" sz="2400" dirty="0" smtClean="0">
                          <a:solidFill>
                            <a:schemeClr val="tx1"/>
                          </a:solidFill>
                          <a:effectLst/>
                          <a:latin typeface="Arial" panose="020B0604020202020204" pitchFamily="34" charset="0"/>
                          <a:cs typeface="Arial" panose="020B0604020202020204" pitchFamily="34" charset="0"/>
                        </a:rPr>
                        <a:t>Real Estate Management Services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r>
              <a:tr h="434580">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Annual target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Quarter </a:t>
                      </a:r>
                      <a:r>
                        <a:rPr lang="en-ZA" sz="1200" b="1" dirty="0" smtClean="0">
                          <a:solidFill>
                            <a:schemeClr val="tx1"/>
                          </a:solidFill>
                          <a:effectLst/>
                          <a:latin typeface="Arial" panose="020B0604020202020204" pitchFamily="34" charset="0"/>
                          <a:cs typeface="Arial" panose="020B0604020202020204" pitchFamily="34" charset="0"/>
                        </a:rPr>
                        <a:t>3 </a:t>
                      </a:r>
                      <a:r>
                        <a:rPr lang="en-ZA" sz="1200" b="1" dirty="0">
                          <a:solidFill>
                            <a:schemeClr val="tx1"/>
                          </a:solidFill>
                          <a:effectLst/>
                          <a:latin typeface="Arial" panose="020B0604020202020204" pitchFamily="34" charset="0"/>
                          <a:cs typeface="Arial" panose="020B0604020202020204" pitchFamily="34" charset="0"/>
                        </a:rPr>
                        <a:t>Performance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Quarter </a:t>
                      </a:r>
                      <a:r>
                        <a:rPr lang="en-ZA" sz="1200" b="1" dirty="0" smtClean="0">
                          <a:solidFill>
                            <a:schemeClr val="tx1"/>
                          </a:solidFill>
                          <a:effectLst/>
                          <a:latin typeface="Arial" panose="020B0604020202020204" pitchFamily="34" charset="0"/>
                          <a:cs typeface="Arial" panose="020B0604020202020204" pitchFamily="34" charset="0"/>
                        </a:rPr>
                        <a:t>4 </a:t>
                      </a:r>
                      <a:r>
                        <a:rPr lang="en-ZA" sz="1200" b="1" dirty="0">
                          <a:solidFill>
                            <a:schemeClr val="tx1"/>
                          </a:solidFill>
                          <a:effectLst/>
                          <a:latin typeface="Arial" panose="020B0604020202020204" pitchFamily="34" charset="0"/>
                          <a:cs typeface="Arial" panose="020B0604020202020204" pitchFamily="34" charset="0"/>
                        </a:rPr>
                        <a:t>Target</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 </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 for</a:t>
                      </a:r>
                      <a:r>
                        <a:rPr lang="en-US" sz="12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Deviation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21160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Number of private leases reduced in the security cluster </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a:lnSpc>
                          <a:spcPct val="110000"/>
                        </a:lnSpc>
                        <a:spcAft>
                          <a:spcPts val="0"/>
                        </a:spcAf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 private leases</a:t>
                      </a: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0"/>
                        </a:spcAf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reduced within</a:t>
                      </a: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0"/>
                        </a:spcAf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security</a:t>
                      </a: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Aft>
                          <a:spcPts val="600"/>
                        </a:spcAf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cluster</a:t>
                      </a: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2</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solidFill>
                      <a:schemeClr val="bg2">
                        <a:lumMod val="9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6 (200% achievement) </a:t>
                      </a:r>
                      <a:endParaRPr lang="en-ZA" sz="1200" dirty="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11100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Saving realized on</a:t>
                      </a:r>
                      <a:r>
                        <a:rPr lang="en-US" sz="1200" b="1" i="0" u="none" strike="noStrike" baseline="0" dirty="0" smtClean="0">
                          <a:solidFill>
                            <a:schemeClr val="tx1"/>
                          </a:solidFill>
                          <a:effectLst/>
                          <a:latin typeface="Arial" panose="020B0604020202020204" pitchFamily="34" charset="0"/>
                          <a:cs typeface="Arial" panose="020B0604020202020204" pitchFamily="34" charset="0"/>
                        </a:rPr>
                        <a:t> identified private leases </a:t>
                      </a:r>
                      <a:endParaRPr lang="en-US" sz="1200" b="1" i="0" u="none" strike="noStrike"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R100 Mil</a:t>
                      </a:r>
                      <a:r>
                        <a:rPr lang="en-US" sz="1200" b="0" spc="5"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Savings</a:t>
                      </a:r>
                      <a:r>
                        <a:rPr lang="en-US" sz="1200" b="0" spc="5"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realised on</a:t>
                      </a:r>
                      <a:r>
                        <a:rPr lang="en-US" sz="1200" b="0" spc="-235"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identified</a:t>
                      </a:r>
                      <a:r>
                        <a:rPr lang="en-US" sz="1200" b="0" spc="5"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private</a:t>
                      </a:r>
                      <a:r>
                        <a:rPr lang="en-US" sz="1200" b="0" spc="5"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 </a:t>
                      </a: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leases</a:t>
                      </a: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 31 114 567,39</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chemeClr val="bg2">
                        <a:lumMod val="75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R50 Million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R61 422 274.35</a:t>
                      </a:r>
                    </a:p>
                    <a:p>
                      <a:r>
                        <a:rPr lang="en-US" sz="1200" dirty="0" smtClean="0">
                          <a:latin typeface="Arial" panose="020B0604020202020204" pitchFamily="34" charset="0"/>
                          <a:cs typeface="Arial" panose="020B0604020202020204" pitchFamily="34" charset="0"/>
                        </a:rPr>
                        <a:t> (122% achievement) </a:t>
                      </a:r>
                      <a:endParaRPr lang="en-ZA" sz="1200" dirty="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561951">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Percentage increase in revenue generation through letting of state owned properties (excluding harbor</a:t>
                      </a:r>
                      <a:r>
                        <a:rPr lang="en-US" sz="1200" b="1" i="0" u="none" strike="noStrike" baseline="0" dirty="0" smtClean="0">
                          <a:solidFill>
                            <a:schemeClr val="tx1"/>
                          </a:solidFill>
                          <a:effectLst/>
                          <a:latin typeface="Arial" panose="020B0604020202020204" pitchFamily="34" charset="0"/>
                          <a:cs typeface="Arial" panose="020B0604020202020204" pitchFamily="34" charset="0"/>
                        </a:rPr>
                        <a:t> properties)</a:t>
                      </a:r>
                      <a:endParaRPr lang="en-US" sz="1200" b="1" i="0" u="none" strike="noStrike"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Arial" panose="020B0604020202020204" pitchFamily="34" charset="0"/>
                          <a:ea typeface="Century Gothic" panose="020B0502020202020204" pitchFamily="34" charset="0"/>
                          <a:cs typeface="Arial" panose="020B0604020202020204" pitchFamily="34" charset="0"/>
                        </a:rPr>
                        <a:t>8% increase in revenue generation through letting of state-owned properties </a:t>
                      </a:r>
                      <a:endPar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8% (200%)</a:t>
                      </a:r>
                    </a:p>
                    <a:p>
                      <a:r>
                        <a:rPr lang="pt-BR" sz="12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txBody>
                  <a:tcPr marL="68580" marR="68580" marT="0" marB="0">
                    <a:solidFill>
                      <a:srgbClr val="00B05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29% increase (1 450%</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achievement)</a:t>
                      </a:r>
                    </a:p>
                    <a:p>
                      <a:endParaRPr lang="en-ZA" sz="1200" dirty="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33647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Number of unutilized vacant state owned properties let out</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smtClean="0">
                          <a:solidFill>
                            <a:schemeClr val="tx1"/>
                          </a:solidFill>
                          <a:effectLst/>
                          <a:latin typeface="Arial" panose="020B0604020202020204" pitchFamily="34" charset="0"/>
                          <a:cs typeface="Arial" panose="020B0604020202020204" pitchFamily="34" charset="0"/>
                        </a:rPr>
                        <a:t>100 unutilised vacant state owned properties let out</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12 leases (20%)</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b="0" baseline="0" dirty="0" smtClean="0">
                          <a:solidFill>
                            <a:schemeClr val="tx1"/>
                          </a:solidFill>
                          <a:latin typeface="Arial" panose="020B0604020202020204" pitchFamily="34" charset="0"/>
                          <a:cs typeface="Arial" panose="020B0604020202020204" pitchFamily="34" charset="0"/>
                        </a:rPr>
                        <a:t>4</a:t>
                      </a:r>
                      <a:endParaRPr lang="en-ZA" sz="1200" b="0" dirty="0">
                        <a:solidFill>
                          <a:schemeClr val="tx1"/>
                        </a:solidFill>
                        <a:latin typeface="Arial" panose="020B0604020202020204" pitchFamily="34" charset="0"/>
                        <a:cs typeface="Arial" panose="020B0604020202020204" pitchFamily="34" charset="0"/>
                      </a:endParaRPr>
                    </a:p>
                  </a:txBody>
                  <a:tcPr marL="9525" marR="9525" marT="9525" marB="0">
                    <a:solidFill>
                      <a:srgbClr val="FFC000"/>
                    </a:solidFill>
                  </a:tcPr>
                </a:tc>
                <a:tc>
                  <a:txBody>
                    <a:bodyPr/>
                    <a:lstStyle/>
                    <a:p>
                      <a:pPr algn="l" fontAlgn="t"/>
                      <a:r>
                        <a:rPr lang="en-US" sz="1200" b="0" i="0" u="none" strike="noStrike" dirty="0" smtClean="0">
                          <a:solidFill>
                            <a:schemeClr val="tx1"/>
                          </a:solidFill>
                          <a:effectLst/>
                          <a:latin typeface="Arial" panose="020B0604020202020204" pitchFamily="34" charset="0"/>
                          <a:cs typeface="Arial" panose="020B0604020202020204" pitchFamily="34" charset="0"/>
                        </a:rPr>
                        <a:t>Initial guidelines developed</a:t>
                      </a:r>
                      <a:r>
                        <a:rPr lang="en-US" sz="1200" b="0" i="0" u="none" strike="noStrike" baseline="0" dirty="0" smtClean="0">
                          <a:solidFill>
                            <a:schemeClr val="tx1"/>
                          </a:solidFill>
                          <a:effectLst/>
                          <a:latin typeface="Arial" panose="020B0604020202020204" pitchFamily="34" charset="0"/>
                          <a:cs typeface="Arial" panose="020B0604020202020204" pitchFamily="34" charset="0"/>
                        </a:rPr>
                        <a:t> were inadequate and had to be revised (circular)</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Interim guidelines on letting out is currently being implemented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16</a:t>
            </a:fld>
            <a:endParaRPr lang="en-ZA"/>
          </a:p>
        </p:txBody>
      </p:sp>
    </p:spTree>
    <p:extLst>
      <p:ext uri="{BB962C8B-B14F-4D97-AF65-F5344CB8AC3E}">
        <p14:creationId xmlns:p14="http://schemas.microsoft.com/office/powerpoint/2010/main" val="305011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134460286"/>
              </p:ext>
            </p:extLst>
          </p:nvPr>
        </p:nvGraphicFramePr>
        <p:xfrm>
          <a:off x="1" y="-45747"/>
          <a:ext cx="12216679" cy="6838151"/>
        </p:xfrm>
        <a:graphic>
          <a:graphicData uri="http://schemas.openxmlformats.org/drawingml/2006/table">
            <a:tbl>
              <a:tblPr firstRow="1" firstCol="1" bandRow="1">
                <a:tableStyleId>{5C22544A-7EE6-4342-B048-85BDC9FD1C3A}</a:tableStyleId>
              </a:tblPr>
              <a:tblGrid>
                <a:gridCol w="2135559"/>
                <a:gridCol w="1296144"/>
                <a:gridCol w="1872208"/>
                <a:gridCol w="1440160"/>
                <a:gridCol w="1944216"/>
                <a:gridCol w="1728192"/>
                <a:gridCol w="1800200"/>
              </a:tblGrid>
              <a:tr h="586115">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a:t>
                      </a:r>
                      <a:r>
                        <a:rPr lang="en-ZA" sz="2400" dirty="0" smtClean="0">
                          <a:solidFill>
                            <a:schemeClr val="tx1"/>
                          </a:solidFill>
                          <a:effectLst/>
                          <a:latin typeface="Arial" panose="020B0604020202020204" pitchFamily="34" charset="0"/>
                          <a:cs typeface="Arial" panose="020B0604020202020204" pitchFamily="34" charset="0"/>
                        </a:rPr>
                        <a:t>Real Estate Management Services</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pPr>
                        <a:lnSpc>
                          <a:spcPct val="107000"/>
                        </a:lnSpc>
                        <a:spcAft>
                          <a:spcPts val="0"/>
                        </a:spcAft>
                      </a:pP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r>
              <a:tr h="587174">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Annual target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Quarter </a:t>
                      </a:r>
                      <a:r>
                        <a:rPr lang="en-ZA" sz="1200" b="1" dirty="0" smtClean="0">
                          <a:solidFill>
                            <a:schemeClr val="tx1"/>
                          </a:solidFill>
                          <a:effectLst/>
                          <a:latin typeface="Arial" panose="020B0604020202020204" pitchFamily="34" charset="0"/>
                          <a:cs typeface="Arial" panose="020B0604020202020204" pitchFamily="34" charset="0"/>
                        </a:rPr>
                        <a:t>3 </a:t>
                      </a:r>
                      <a:r>
                        <a:rPr lang="en-ZA" sz="1200" b="1" dirty="0">
                          <a:solidFill>
                            <a:schemeClr val="tx1"/>
                          </a:solidFill>
                          <a:effectLst/>
                          <a:latin typeface="Arial" panose="020B0604020202020204" pitchFamily="34" charset="0"/>
                          <a:cs typeface="Arial" panose="020B0604020202020204" pitchFamily="34" charset="0"/>
                        </a:rPr>
                        <a:t>Performance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Quarter </a:t>
                      </a:r>
                      <a:r>
                        <a:rPr lang="en-ZA" sz="1200" b="1" dirty="0" smtClean="0">
                          <a:solidFill>
                            <a:schemeClr val="tx1"/>
                          </a:solidFill>
                          <a:effectLst/>
                          <a:latin typeface="Arial" panose="020B0604020202020204" pitchFamily="34" charset="0"/>
                          <a:cs typeface="Arial" panose="020B0604020202020204" pitchFamily="34" charset="0"/>
                        </a:rPr>
                        <a:t>4 </a:t>
                      </a:r>
                      <a:r>
                        <a:rPr lang="en-ZA" sz="1200" b="1" dirty="0">
                          <a:solidFill>
                            <a:schemeClr val="tx1"/>
                          </a:solidFill>
                          <a:effectLst/>
                          <a:latin typeface="Arial" panose="020B0604020202020204" pitchFamily="34" charset="0"/>
                          <a:cs typeface="Arial" panose="020B0604020202020204" pitchFamily="34" charset="0"/>
                        </a:rPr>
                        <a:t>Target</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 </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 for</a:t>
                      </a:r>
                      <a:r>
                        <a:rPr lang="en-US" sz="12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Deviation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581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dirty="0" smtClean="0">
                          <a:solidFill>
                            <a:schemeClr val="tx1"/>
                          </a:solidFill>
                          <a:effectLst/>
                          <a:latin typeface="Arial" panose="020B0604020202020204" pitchFamily="34" charset="0"/>
                          <a:cs typeface="Arial" panose="020B0604020202020204" pitchFamily="34" charset="0"/>
                        </a:rPr>
                        <a:t>Number of unutilised vacant state owned properties let out for GBV purposes</a:t>
                      </a:r>
                      <a:endParaRPr lang="en-US" sz="1200" b="1" i="0" u="none" strike="noStrike" dirty="0" smtClean="0">
                        <a:solidFill>
                          <a:schemeClr val="tx1"/>
                        </a:solidFill>
                        <a:effectLst/>
                        <a:latin typeface="Arial" panose="020B0604020202020204" pitchFamily="34" charset="0"/>
                        <a:cs typeface="Arial" panose="020B0604020202020204" pitchFamily="34" charset="0"/>
                      </a:endParaRPr>
                    </a:p>
                    <a:p>
                      <a:endParaRPr lang="en-ZA" sz="1200" b="1" dirty="0">
                        <a:solidFill>
                          <a:schemeClr val="tx1"/>
                        </a:solidFill>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10</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2 (One User agreement in Free State with two   2 properties) (40% achievement)</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r>
                        <a:rPr lang="en-US" sz="1200" strike="noStrike" dirty="0" smtClean="0">
                          <a:solidFill>
                            <a:schemeClr val="tx1"/>
                          </a:solidFill>
                          <a:latin typeface="Arial" panose="020B0604020202020204" pitchFamily="34" charset="0"/>
                          <a:cs typeface="Arial" panose="020B0604020202020204" pitchFamily="34" charset="0"/>
                        </a:rPr>
                        <a:t>3</a:t>
                      </a:r>
                      <a:endParaRPr lang="en-ZA" sz="1200" strike="noStrike" dirty="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anose="020B0604020202020204" pitchFamily="34" charset="0"/>
                          <a:cs typeface="Arial" panose="020B0604020202020204" pitchFamily="34" charset="0"/>
                        </a:rPr>
                        <a:t>10 </a:t>
                      </a:r>
                      <a:r>
                        <a:rPr lang="en-ZA" sz="1200" b="0" i="0" u="none" strike="noStrike" dirty="0" smtClean="0">
                          <a:solidFill>
                            <a:schemeClr val="tx1"/>
                          </a:solidFill>
                          <a:effectLst/>
                          <a:latin typeface="Arial" panose="020B0604020202020204" pitchFamily="34" charset="0"/>
                          <a:cs typeface="Arial" panose="020B0604020202020204" pitchFamily="34" charset="0"/>
                        </a:rPr>
                        <a:t>unutilised vacant state owned properties identified to let out for GBV purposes</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p>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a:t>
                      </a:r>
                      <a:r>
                        <a:rPr lang="en-US" sz="12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Achieved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More</a:t>
                      </a: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i="0" u="none" strike="noStrike" dirty="0" smtClean="0">
                          <a:solidFill>
                            <a:schemeClr val="tx1"/>
                          </a:solidFill>
                          <a:effectLst/>
                          <a:latin typeface="Arial" panose="020B0604020202020204" pitchFamily="34" charset="0"/>
                          <a:cs typeface="Arial" panose="020B0604020202020204" pitchFamily="34" charset="0"/>
                        </a:rPr>
                        <a:t>unutilised vacant state owned properties identified to let out for GBV purposes</a:t>
                      </a:r>
                      <a:endPar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15718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Percentage of leases awarded to companies with categories A, B and D of the approved Property Empowerment Policy </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35%</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67% (2/3) </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txBody>
                  <a:tcPr marL="68580" marR="68580" marT="0" marB="0">
                    <a:solidFill>
                      <a:schemeClr val="bg2">
                        <a:lumMod val="9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100% (5 out of 5)</a:t>
                      </a:r>
                      <a:endParaRPr lang="en-ZA" sz="1200" dirty="0">
                        <a:solidFill>
                          <a:schemeClr val="tx1"/>
                        </a:solidFill>
                        <a:latin typeface="Arial" panose="020B0604020202020204" pitchFamily="34" charset="0"/>
                        <a:cs typeface="Arial" panose="020B0604020202020204" pitchFamily="34" charset="0"/>
                      </a:endParaRPr>
                    </a:p>
                  </a:txBody>
                  <a:tcPr marL="0" marR="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07123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Percentage of new private leases signed with a maintenance plan</a:t>
                      </a: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17% (12 lease signed and 2 was for companies with BEE level 4 and above) </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b="0" dirty="0" smtClean="0">
                          <a:solidFill>
                            <a:schemeClr val="tx1"/>
                          </a:solidFill>
                          <a:latin typeface="Arial" panose="020B0604020202020204" pitchFamily="34" charset="0"/>
                          <a:cs typeface="Arial" panose="020B0604020202020204" pitchFamily="34" charset="0"/>
                        </a:rPr>
                        <a:t>100% (2 leases signed with maintenance plan)</a:t>
                      </a:r>
                      <a:endParaRPr lang="en-ZA" sz="1200" b="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66376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Percentage of leases let out to Companies with BBEEE of 4 and above </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solidFill>
                      <a:srgbClr val="FF0000"/>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solidFill>
                            <a:schemeClr val="tx1"/>
                          </a:solidFill>
                          <a:latin typeface="Arial" panose="020B0604020202020204" pitchFamily="34" charset="0"/>
                          <a:cs typeface="Arial" panose="020B0604020202020204" pitchFamily="34" charset="0"/>
                        </a:rPr>
                        <a:t>0%</a:t>
                      </a:r>
                      <a:endParaRPr lang="en-ZA" sz="1200" dirty="0">
                        <a:solidFill>
                          <a:schemeClr val="tx1"/>
                        </a:solidFill>
                        <a:latin typeface="Arial" panose="020B0604020202020204" pitchFamily="34" charset="0"/>
                        <a:cs typeface="Arial" panose="020B0604020202020204" pitchFamily="34" charset="0"/>
                      </a:endParaRPr>
                    </a:p>
                  </a:txBody>
                  <a:tcPr marL="68580" marR="68580" marT="0" marB="0">
                    <a:solidFill>
                      <a:srgbClr val="FF0000"/>
                    </a:solidFill>
                  </a:tcPr>
                </a:tc>
                <a:tc>
                  <a:txBody>
                    <a:bodyPr/>
                    <a:lstStyle/>
                    <a:p>
                      <a:pPr algn="l" fontAlgn="t"/>
                      <a:r>
                        <a:rPr lang="en-US" sz="1200" b="0" i="0" u="none" strike="noStrike" dirty="0" smtClean="0">
                          <a:solidFill>
                            <a:schemeClr val="tx1"/>
                          </a:solidFill>
                          <a:effectLst/>
                          <a:latin typeface="Arial" panose="020B0604020202020204" pitchFamily="34" charset="0"/>
                          <a:cs typeface="Arial" panose="020B0604020202020204" pitchFamily="34" charset="0"/>
                        </a:rPr>
                        <a:t>Majority </a:t>
                      </a:r>
                      <a:r>
                        <a:rPr lang="en-US" sz="1200" b="0" i="0" u="none" strike="noStrike" dirty="0">
                          <a:solidFill>
                            <a:schemeClr val="tx1"/>
                          </a:solidFill>
                          <a:effectLst/>
                          <a:latin typeface="Arial" panose="020B0604020202020204" pitchFamily="34" charset="0"/>
                          <a:cs typeface="Arial" panose="020B0604020202020204" pitchFamily="34" charset="0"/>
                        </a:rPr>
                        <a:t>of the leases signed are </a:t>
                      </a:r>
                      <a:r>
                        <a:rPr lang="en-US" sz="1200" b="0" i="0" u="none" strike="noStrike" dirty="0" smtClean="0">
                          <a:solidFill>
                            <a:schemeClr val="tx1"/>
                          </a:solidFill>
                          <a:effectLst/>
                          <a:latin typeface="Arial" panose="020B0604020202020204" pitchFamily="34" charset="0"/>
                          <a:cs typeface="Arial" panose="020B0604020202020204" pitchFamily="34" charset="0"/>
                        </a:rPr>
                        <a:t>location based</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Interim guidelines on letting out is currently being implemented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chemeClr val="accent1">
                        <a:lumMod val="20000"/>
                        <a:lumOff val="80000"/>
                      </a:schemeClr>
                    </a:solidFill>
                  </a:tcPr>
                </a:tc>
              </a:tr>
              <a:tr h="94148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1" i="0" u="none" strike="noStrike" dirty="0" smtClean="0">
                          <a:solidFill>
                            <a:schemeClr val="tx1"/>
                          </a:solidFill>
                          <a:effectLst/>
                          <a:latin typeface="Arial" panose="020B0604020202020204" pitchFamily="34" charset="0"/>
                          <a:cs typeface="Arial" panose="020B0604020202020204" pitchFamily="34" charset="0"/>
                        </a:rPr>
                        <a:t>Ha released from the DPWI portfolio for development of Infrastructure programs and socio-economic objectives</a:t>
                      </a:r>
                      <a:endParaRPr lang="en-US" sz="1200" b="1" i="0" u="none" strike="noStrike"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161 913   hectares</a:t>
                      </a: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1792,0067 hectares</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161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110 land parcels measuring 120 989,2562 Hectares </a:t>
                      </a:r>
                    </a:p>
                    <a:p>
                      <a:endParaRPr lang="en-ZA" sz="1200" b="1" dirty="0">
                        <a:solidFill>
                          <a:schemeClr val="tx1"/>
                        </a:solidFill>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Insufficient requests and information received from DALRRD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DPWI in continuous engagements with the DALRRD.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7383F3B9-69D9-423D-8A04-C6634F52A627}" type="slidenum">
              <a:rPr lang="en-ZA" smtClean="0"/>
              <a:t>17</a:t>
            </a:fld>
            <a:endParaRPr lang="en-ZA"/>
          </a:p>
        </p:txBody>
      </p:sp>
    </p:spTree>
    <p:extLst>
      <p:ext uri="{BB962C8B-B14F-4D97-AF65-F5344CB8AC3E}">
        <p14:creationId xmlns:p14="http://schemas.microsoft.com/office/powerpoint/2010/main" val="261860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186124"/>
              </p:ext>
            </p:extLst>
          </p:nvPr>
        </p:nvGraphicFramePr>
        <p:xfrm>
          <a:off x="0" y="18156"/>
          <a:ext cx="12196039" cy="5831336"/>
        </p:xfrm>
        <a:graphic>
          <a:graphicData uri="http://schemas.openxmlformats.org/drawingml/2006/table">
            <a:tbl>
              <a:tblPr firstRow="1" firstCol="1" bandRow="1">
                <a:tableStyleId>{5C22544A-7EE6-4342-B048-85BDC9FD1C3A}</a:tableStyleId>
              </a:tblPr>
              <a:tblGrid>
                <a:gridCol w="2345821"/>
                <a:gridCol w="1439674"/>
                <a:gridCol w="1662433"/>
                <a:gridCol w="1584176"/>
                <a:gridCol w="2348718"/>
                <a:gridCol w="1163513"/>
                <a:gridCol w="1651704"/>
              </a:tblGrid>
              <a:tr h="726384">
                <a:tc gridSpan="7">
                  <a:txBody>
                    <a:bodyPr/>
                    <a:lstStyle/>
                    <a:p>
                      <a:pPr>
                        <a:lnSpc>
                          <a:spcPct val="107000"/>
                        </a:lnSpc>
                        <a:spcAft>
                          <a:spcPts val="0"/>
                        </a:spcAft>
                      </a:pPr>
                      <a:endParaRPr lang="en-ZA" sz="2400"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ZA" sz="2400" dirty="0" smtClean="0">
                          <a:solidFill>
                            <a:schemeClr val="tx1"/>
                          </a:solidFill>
                          <a:effectLst/>
                          <a:latin typeface="Arial" panose="020B0604020202020204" pitchFamily="34" charset="0"/>
                          <a:cs typeface="Arial" panose="020B0604020202020204" pitchFamily="34" charset="0"/>
                        </a:rPr>
                        <a:t>Programme</a:t>
                      </a:r>
                      <a:r>
                        <a:rPr lang="en-ZA" sz="2400" dirty="0">
                          <a:solidFill>
                            <a:schemeClr val="tx1"/>
                          </a:solidFill>
                          <a:effectLst/>
                          <a:latin typeface="Arial" panose="020B0604020202020204" pitchFamily="34" charset="0"/>
                          <a:cs typeface="Arial" panose="020B0604020202020204" pitchFamily="34" charset="0"/>
                        </a:rPr>
                        <a:t>: Real Estate Information Registry Services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35557">
                <a:tc>
                  <a:txBody>
                    <a:bodyPr/>
                    <a:lstStyle/>
                    <a:p>
                      <a:pPr>
                        <a:lnSpc>
                          <a:spcPct val="107000"/>
                        </a:lnSpc>
                        <a:spcAft>
                          <a:spcPts val="0"/>
                        </a:spcAft>
                      </a:pPr>
                      <a:r>
                        <a:rPr lang="en-ZA" sz="1400" dirty="0">
                          <a:solidFill>
                            <a:schemeClr val="tx1"/>
                          </a:solidFill>
                          <a:effectLst/>
                          <a:latin typeface="Arial" panose="020B0604020202020204" pitchFamily="34" charset="0"/>
                          <a:cs typeface="Arial" panose="020B0604020202020204" pitchFamily="34" charset="0"/>
                        </a:rPr>
                        <a:t>Performance Indicators</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400" dirty="0">
                          <a:solidFill>
                            <a:schemeClr val="tx1"/>
                          </a:solidFill>
                          <a:effectLst/>
                          <a:latin typeface="Arial" panose="020B0604020202020204" pitchFamily="34" charset="0"/>
                          <a:cs typeface="Arial" panose="020B0604020202020204" pitchFamily="34" charset="0"/>
                        </a:rPr>
                        <a:t>Annual target </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solidFill>
                            <a:schemeClr val="tx1"/>
                          </a:solidFill>
                          <a:effectLst/>
                          <a:latin typeface="Arial" panose="020B0604020202020204" pitchFamily="34" charset="0"/>
                          <a:cs typeface="Arial" panose="020B0604020202020204" pitchFamily="34" charset="0"/>
                        </a:rPr>
                        <a:t>Quarter </a:t>
                      </a:r>
                      <a:r>
                        <a:rPr lang="en-ZA" sz="1400" dirty="0" smtClean="0">
                          <a:solidFill>
                            <a:schemeClr val="tx1"/>
                          </a:solidFill>
                          <a:effectLst/>
                          <a:latin typeface="Arial" panose="020B0604020202020204" pitchFamily="34" charset="0"/>
                          <a:cs typeface="Arial" panose="020B0604020202020204" pitchFamily="34" charset="0"/>
                        </a:rPr>
                        <a:t>3 </a:t>
                      </a:r>
                      <a:r>
                        <a:rPr lang="en-ZA" sz="1400" dirty="0">
                          <a:solidFill>
                            <a:schemeClr val="tx1"/>
                          </a:solidFill>
                          <a:effectLst/>
                          <a:latin typeface="Arial" panose="020B0604020202020204" pitchFamily="34" charset="0"/>
                          <a:cs typeface="Arial" panose="020B0604020202020204" pitchFamily="34" charset="0"/>
                        </a:rPr>
                        <a:t>Performance</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a:solidFill>
                            <a:schemeClr val="tx1"/>
                          </a:solidFill>
                          <a:effectLst/>
                          <a:latin typeface="Arial" panose="020B0604020202020204" pitchFamily="34" charset="0"/>
                          <a:cs typeface="Arial" panose="020B0604020202020204" pitchFamily="34" charset="0"/>
                        </a:rPr>
                        <a:t>Quarter </a:t>
                      </a:r>
                      <a:r>
                        <a:rPr lang="en-ZA" sz="1400" dirty="0" smtClean="0">
                          <a:solidFill>
                            <a:schemeClr val="tx1"/>
                          </a:solidFill>
                          <a:effectLst/>
                          <a:latin typeface="Arial" panose="020B0604020202020204" pitchFamily="34" charset="0"/>
                          <a:cs typeface="Arial" panose="020B0604020202020204" pitchFamily="34" charset="0"/>
                        </a:rPr>
                        <a:t>4 </a:t>
                      </a:r>
                      <a:r>
                        <a:rPr lang="en-ZA" sz="1400" dirty="0">
                          <a:solidFill>
                            <a:schemeClr val="tx1"/>
                          </a:solidFill>
                          <a:effectLst/>
                          <a:latin typeface="Arial" panose="020B0604020202020204" pitchFamily="34" charset="0"/>
                          <a:cs typeface="Arial" panose="020B0604020202020204" pitchFamily="34" charset="0"/>
                        </a:rPr>
                        <a:t>Target</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400" dirty="0" smtClean="0">
                          <a:latin typeface="Arial" panose="020B0604020202020204" pitchFamily="34" charset="0"/>
                          <a:cs typeface="Arial" panose="020B0604020202020204" pitchFamily="34" charset="0"/>
                        </a:rPr>
                        <a:t>Quarter 4 Performance </a:t>
                      </a:r>
                      <a:endParaRPr lang="en-ZA" sz="14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deviation</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96459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1" i="0" u="none" strike="noStrike" dirty="0" smtClean="0">
                          <a:solidFill>
                            <a:srgbClr val="000000"/>
                          </a:solidFill>
                          <a:effectLst/>
                          <a:latin typeface="Arial" panose="020B0604020202020204" pitchFamily="34" charset="0"/>
                          <a:cs typeface="Arial" panose="020B0604020202020204" pitchFamily="34" charset="0"/>
                        </a:rPr>
                        <a:t>Number of provincial immovable asset registers assed for compliance </a:t>
                      </a:r>
                      <a:endParaRPr lang="en-US" sz="1200" b="1" i="0" u="none" strike="noStrike" dirty="0" smtClean="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9 Provincial immovable asset registers assessed for compliance</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2 Provincial immovable asset registers assessed</a:t>
                      </a:r>
                    </a:p>
                    <a:p>
                      <a:r>
                        <a:rPr lang="en-ZA" sz="1200" dirty="0" smtClean="0">
                          <a:latin typeface="Arial" panose="020B0604020202020204" pitchFamily="34" charset="0"/>
                          <a:cs typeface="Arial" panose="020B0604020202020204" pitchFamily="34" charset="0"/>
                        </a:rPr>
                        <a:t>for compliance (LP and KZN) (100% achievement)</a:t>
                      </a:r>
                      <a:endParaRPr lang="en-ZA" sz="1200" dirty="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r>
                        <a:rPr lang="en-US" sz="1200" dirty="0" smtClean="0">
                          <a:latin typeface="Arial" panose="020B0604020202020204" pitchFamily="34" charset="0"/>
                          <a:cs typeface="Arial" panose="020B0604020202020204" pitchFamily="34" charset="0"/>
                        </a:rPr>
                        <a:t>3</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3 Provincial immovable asset registers assessed</a:t>
                      </a:r>
                    </a:p>
                    <a:p>
                      <a:r>
                        <a:rPr lang="en-US" sz="1200" dirty="0" smtClean="0">
                          <a:latin typeface="Arial" panose="020B0604020202020204" pitchFamily="34" charset="0"/>
                          <a:cs typeface="Arial" panose="020B0604020202020204" pitchFamily="34" charset="0"/>
                        </a:rPr>
                        <a:t>for compliance ( NW,GP &amp; EC )</a:t>
                      </a:r>
                    </a:p>
                    <a:p>
                      <a:r>
                        <a:rPr lang="en-US" sz="1200" dirty="0" smtClean="0">
                          <a:latin typeface="Arial" panose="020B0604020202020204" pitchFamily="34" charset="0"/>
                          <a:cs typeface="Arial" panose="020B0604020202020204" pitchFamily="34" charset="0"/>
                        </a:rPr>
                        <a:t>(100% achievement)</a:t>
                      </a:r>
                      <a:endParaRPr lang="en-ZA" sz="1200" dirty="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231043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Arial" panose="020B0604020202020204" pitchFamily="34" charset="0"/>
                          <a:cs typeface="Arial" panose="020B0604020202020204" pitchFamily="34" charset="0"/>
                        </a:rPr>
                        <a:t>Number of immovable Assets physically verified to validate existence and assess conditions</a:t>
                      </a:r>
                      <a:endParaRPr lang="en-US" sz="1200" b="1"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200" b="1" i="0" u="none" strike="noStrike" dirty="0" smtClean="0">
                        <a:solidFill>
                          <a:srgbClr val="000000"/>
                        </a:solidFill>
                        <a:effectLst/>
                        <a:latin typeface="Arial" panose="020B0604020202020204" pitchFamily="34" charset="0"/>
                        <a:cs typeface="Arial" panose="020B0604020202020204" pitchFamily="34" charset="0"/>
                      </a:endParaRPr>
                    </a:p>
                    <a:p>
                      <a:pPr>
                        <a:lnSpc>
                          <a:spcPct val="107000"/>
                        </a:lnSpc>
                        <a:spcAft>
                          <a:spcPts val="0"/>
                        </a:spcAft>
                      </a:pP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23</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860</a:t>
                      </a:r>
                      <a:r>
                        <a:rPr lang="en-ZA" sz="1200" b="0" i="0" u="none" strike="noStrike" dirty="0" smtClean="0">
                          <a:solidFill>
                            <a:srgbClr val="000000"/>
                          </a:solidFill>
                          <a:effectLst/>
                          <a:latin typeface="Arial" panose="020B0604020202020204" pitchFamily="34" charset="0"/>
                          <a:cs typeface="Arial" panose="020B0604020202020204" pitchFamily="34" charset="0"/>
                        </a:rPr>
                        <a:t> immovable assets physically verified to validate existence</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'5687 Immovable Assets physically verified to validate existence, ownership, and access condition.(95% achievement)</a:t>
                      </a:r>
                    </a:p>
                    <a:p>
                      <a:endParaRPr lang="en-ZA" sz="1200" dirty="0" smtClean="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r>
                        <a:rPr lang="en-US" sz="1200" dirty="0" smtClean="0">
                          <a:latin typeface="Arial" panose="020B0604020202020204" pitchFamily="34" charset="0"/>
                          <a:cs typeface="Arial" panose="020B0604020202020204" pitchFamily="34" charset="0"/>
                        </a:rPr>
                        <a:t>5 965 immovable assets physically verified </a:t>
                      </a:r>
                      <a:endParaRPr lang="en-ZA" sz="120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5173 Immovable Assets physically verified to validate existence, ownership, and access condition (86% achievement)</a:t>
                      </a:r>
                      <a:endParaRPr lang="en-ZA" sz="1200"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Critical resources , DD: Systems &amp; Data and Director PV still vacant.</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Lack of vehicles and prolonged  hiring process delayed progress</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Continue to engage</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on resources the critical areas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18</a:t>
            </a:fld>
            <a:endParaRPr lang="en-ZA"/>
          </a:p>
        </p:txBody>
      </p:sp>
    </p:spTree>
    <p:extLst>
      <p:ext uri="{BB962C8B-B14F-4D97-AF65-F5344CB8AC3E}">
        <p14:creationId xmlns:p14="http://schemas.microsoft.com/office/powerpoint/2010/main" val="1698583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0"/>
            <a:ext cx="1333145" cy="657819"/>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188805181"/>
              </p:ext>
            </p:extLst>
          </p:nvPr>
        </p:nvGraphicFramePr>
        <p:xfrm>
          <a:off x="1" y="3"/>
          <a:ext cx="12191999" cy="6789746"/>
        </p:xfrm>
        <a:graphic>
          <a:graphicData uri="http://schemas.openxmlformats.org/drawingml/2006/table">
            <a:tbl>
              <a:tblPr firstRow="1" firstCol="1" bandRow="1">
                <a:tableStyleId>{5C22544A-7EE6-4342-B048-85BDC9FD1C3A}</a:tableStyleId>
              </a:tblPr>
              <a:tblGrid>
                <a:gridCol w="2351583"/>
                <a:gridCol w="1224136"/>
                <a:gridCol w="1728192"/>
                <a:gridCol w="1296144"/>
                <a:gridCol w="1728192"/>
                <a:gridCol w="2255912"/>
                <a:gridCol w="1607840"/>
              </a:tblGrid>
              <a:tr h="476669">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Facilities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32048">
                <a:tc>
                  <a:txBody>
                    <a:bodyPr/>
                    <a:lstStyle/>
                    <a:p>
                      <a:pPr>
                        <a:lnSpc>
                          <a:spcPct val="107000"/>
                        </a:lnSpc>
                        <a:spcAft>
                          <a:spcPts val="0"/>
                        </a:spcAft>
                      </a:pPr>
                      <a:r>
                        <a:rPr lang="en-ZA" sz="1100" dirty="0">
                          <a:solidFill>
                            <a:schemeClr val="tx1"/>
                          </a:solidFill>
                          <a:effectLst/>
                          <a:latin typeface="Arial" panose="020B0604020202020204" pitchFamily="34" charset="0"/>
                          <a:cs typeface="Arial" panose="020B0604020202020204" pitchFamily="34" charset="0"/>
                        </a:rPr>
                        <a:t>Performance Indicators</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100" dirty="0">
                          <a:solidFill>
                            <a:schemeClr val="tx1"/>
                          </a:solidFill>
                          <a:effectLst/>
                          <a:latin typeface="Arial" panose="020B0604020202020204" pitchFamily="34" charset="0"/>
                          <a:cs typeface="Arial" panose="020B0604020202020204" pitchFamily="34" charset="0"/>
                        </a:rPr>
                        <a:t>Annual target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a:solidFill>
                            <a:schemeClr val="tx1"/>
                          </a:solidFill>
                          <a:effectLst/>
                          <a:latin typeface="Arial" panose="020B0604020202020204" pitchFamily="34" charset="0"/>
                          <a:cs typeface="Arial" panose="020B0604020202020204" pitchFamily="34" charset="0"/>
                        </a:rPr>
                        <a:t>Quarter </a:t>
                      </a:r>
                      <a:r>
                        <a:rPr lang="en-ZA" sz="1100" dirty="0" smtClean="0">
                          <a:solidFill>
                            <a:schemeClr val="tx1"/>
                          </a:solidFill>
                          <a:effectLst/>
                          <a:latin typeface="Arial" panose="020B0604020202020204" pitchFamily="34" charset="0"/>
                          <a:cs typeface="Arial" panose="020B0604020202020204" pitchFamily="34" charset="0"/>
                        </a:rPr>
                        <a:t>3 </a:t>
                      </a:r>
                      <a:r>
                        <a:rPr lang="en-ZA" sz="1100" dirty="0">
                          <a:solidFill>
                            <a:schemeClr val="tx1"/>
                          </a:solidFill>
                          <a:effectLst/>
                          <a:latin typeface="Arial" panose="020B0604020202020204" pitchFamily="34" charset="0"/>
                          <a:cs typeface="Arial" panose="020B0604020202020204" pitchFamily="34" charset="0"/>
                        </a:rPr>
                        <a:t>Performance</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a:solidFill>
                            <a:schemeClr val="tx1"/>
                          </a:solidFill>
                          <a:effectLst/>
                          <a:latin typeface="Arial" panose="020B0604020202020204" pitchFamily="34" charset="0"/>
                          <a:cs typeface="Arial" panose="020B0604020202020204" pitchFamily="34" charset="0"/>
                        </a:rPr>
                        <a:t>Quarter </a:t>
                      </a:r>
                      <a:r>
                        <a:rPr lang="en-ZA" sz="1100" dirty="0" smtClean="0">
                          <a:solidFill>
                            <a:schemeClr val="tx1"/>
                          </a:solidFill>
                          <a:effectLst/>
                          <a:latin typeface="Arial" panose="020B0604020202020204" pitchFamily="34" charset="0"/>
                          <a:cs typeface="Arial" panose="020B0604020202020204" pitchFamily="34" charset="0"/>
                        </a:rPr>
                        <a:t>4 </a:t>
                      </a:r>
                      <a:r>
                        <a:rPr lang="en-ZA" sz="1100" dirty="0">
                          <a:solidFill>
                            <a:schemeClr val="tx1"/>
                          </a:solidFill>
                          <a:effectLst/>
                          <a:latin typeface="Arial" panose="020B0604020202020204" pitchFamily="34" charset="0"/>
                          <a:cs typeface="Arial" panose="020B0604020202020204" pitchFamily="34" charset="0"/>
                        </a:rPr>
                        <a:t>Target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100" dirty="0" smtClean="0">
                          <a:latin typeface="Arial" panose="020B0604020202020204" pitchFamily="34" charset="0"/>
                          <a:cs typeface="Arial" panose="020B0604020202020204" pitchFamily="34" charset="0"/>
                        </a:rPr>
                        <a:t>Quarter 4 Performance </a:t>
                      </a:r>
                      <a:endParaRPr lang="en-ZA" sz="11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deviation</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656184">
                <a:tc>
                  <a:txBody>
                    <a:bodyPr/>
                    <a:lstStyle/>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Number of condition</a:t>
                      </a:r>
                    </a:p>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assessments conducted on</a:t>
                      </a:r>
                    </a:p>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identified / prioritised properties</a:t>
                      </a:r>
                      <a:endParaRPr lang="en-US" sz="1050" b="1" i="0" u="none" strike="noStrike"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050" dirty="0" smtClean="0">
                          <a:latin typeface="Arial" panose="020B0604020202020204" pitchFamily="34" charset="0"/>
                          <a:cs typeface="Arial" panose="020B0604020202020204" pitchFamily="34" charset="0"/>
                        </a:rPr>
                        <a:t>220</a:t>
                      </a:r>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50" dirty="0" smtClean="0">
                          <a:latin typeface="Arial" panose="020B0604020202020204" pitchFamily="34" charset="0"/>
                          <a:cs typeface="Arial" panose="020B0604020202020204" pitchFamily="34" charset="0"/>
                        </a:rPr>
                        <a:t>33 (44% achievement)</a:t>
                      </a:r>
                    </a:p>
                    <a:p>
                      <a:pPr algn="l" fontAlgn="t"/>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75</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050" dirty="0" smtClean="0">
                          <a:latin typeface="Arial" panose="020B0604020202020204" pitchFamily="34" charset="0"/>
                          <a:cs typeface="Arial" panose="020B0604020202020204" pitchFamily="34" charset="0"/>
                        </a:rPr>
                        <a:t>36 (48% achievement) </a:t>
                      </a:r>
                      <a:endParaRPr lang="en-ZA" sz="1050" dirty="0">
                        <a:latin typeface="Arial" panose="020B0604020202020204" pitchFamily="34" charset="0"/>
                        <a:cs typeface="Arial" panose="020B0604020202020204" pitchFamily="34" charset="0"/>
                      </a:endParaRPr>
                    </a:p>
                  </a:txBody>
                  <a:tcPr marL="9525" marR="9525" marT="9525" marB="0">
                    <a:solidFill>
                      <a:srgbClr val="FFC000"/>
                    </a:solidFill>
                  </a:tcPr>
                </a:tc>
                <a:tc rowSpan="2">
                  <a:txBody>
                    <a:bodyPr/>
                    <a:lstStyle/>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Delays experienced in the roll-out of the Multidisciplinary Technical Team Panel. There were 79 facilities targeted for condition assessments, maintenance plans and development of specifications for term contracts implementation. The National Bid Adjudication Committee dealt with a significant amount of backlog, which resulted in delays on FM rollout.</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rowSpan="2">
                  <a:txBody>
                    <a:bodyPr/>
                    <a:lstStyle/>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In the process of procuring thirteen professionals from various disciplines. These professionals will be deployed to assist the regions in the implementation of condition assessment and specifications for term contracts implementation</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r>
              <a:tr h="1504505">
                <a:tc>
                  <a:txBody>
                    <a:bodyPr/>
                    <a:lstStyle/>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Number of critical components </a:t>
                      </a:r>
                    </a:p>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assessed to determine the</a:t>
                      </a:r>
                    </a:p>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conditions of components (lifts,</a:t>
                      </a:r>
                    </a:p>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boilers, HVAC and </a:t>
                      </a:r>
                      <a:r>
                        <a:rPr lang="en-ZA" sz="1050" b="1" i="0" u="none" strike="noStrike" dirty="0" err="1" smtClean="0">
                          <a:solidFill>
                            <a:schemeClr val="tx1"/>
                          </a:solidFill>
                          <a:effectLst/>
                          <a:latin typeface="Arial" panose="020B0604020202020204" pitchFamily="34" charset="0"/>
                          <a:cs typeface="Arial" panose="020B0604020202020204" pitchFamily="34" charset="0"/>
                        </a:rPr>
                        <a:t>Gensets</a:t>
                      </a:r>
                      <a:r>
                        <a:rPr lang="en-ZA" sz="1050" b="1" i="0" u="none" strike="noStrike" dirty="0" smtClean="0">
                          <a:solidFill>
                            <a:schemeClr val="tx1"/>
                          </a:solidFill>
                          <a:effectLst/>
                          <a:latin typeface="Arial" panose="020B0604020202020204" pitchFamily="34" charset="0"/>
                          <a:cs typeface="Arial" panose="020B0604020202020204" pitchFamily="34" charset="0"/>
                        </a:rPr>
                        <a:t> and </a:t>
                      </a:r>
                    </a:p>
                    <a:p>
                      <a:pPr algn="l" fontAlgn="t"/>
                      <a:r>
                        <a:rPr lang="en-ZA" sz="1050" b="1" i="0" u="none" strike="noStrike" dirty="0" smtClean="0">
                          <a:solidFill>
                            <a:schemeClr val="tx1"/>
                          </a:solidFill>
                          <a:effectLst/>
                          <a:latin typeface="Arial" panose="020B0604020202020204" pitchFamily="34" charset="0"/>
                          <a:cs typeface="Arial" panose="020B0604020202020204" pitchFamily="34" charset="0"/>
                        </a:rPr>
                        <a:t>Water systems)</a:t>
                      </a:r>
                      <a:endParaRPr lang="en-US" sz="1050" b="1" i="0" u="none" strike="noStrike" dirty="0" smtClean="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ZA" sz="1050" dirty="0" smtClean="0">
                          <a:latin typeface="Arial" panose="020B0604020202020204" pitchFamily="34" charset="0"/>
                          <a:cs typeface="Arial" panose="020B0604020202020204" pitchFamily="34" charset="0"/>
                        </a:rPr>
                        <a:t>440</a:t>
                      </a:r>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50" dirty="0" smtClean="0">
                          <a:latin typeface="Arial" panose="020B0604020202020204" pitchFamily="34" charset="0"/>
                          <a:cs typeface="Arial" panose="020B0604020202020204" pitchFamily="34" charset="0"/>
                        </a:rPr>
                        <a:t>19 (13% achievement)</a:t>
                      </a:r>
                    </a:p>
                    <a:p>
                      <a:pPr algn="l" fontAlgn="t"/>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145</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050" dirty="0" smtClean="0">
                          <a:latin typeface="Arial" panose="020B0604020202020204" pitchFamily="34" charset="0"/>
                          <a:cs typeface="Arial" panose="020B0604020202020204" pitchFamily="34" charset="0"/>
                        </a:rPr>
                        <a:t>5 (3 % achievement)</a:t>
                      </a:r>
                      <a:endParaRPr lang="en-ZA" sz="1050" dirty="0">
                        <a:latin typeface="Arial" panose="020B0604020202020204" pitchFamily="34" charset="0"/>
                        <a:cs typeface="Arial" panose="020B0604020202020204" pitchFamily="34" charset="0"/>
                      </a:endParaRPr>
                    </a:p>
                  </a:txBody>
                  <a:tcPr marL="9525" marR="9525" marT="9525" marB="0">
                    <a:solidFill>
                      <a:srgbClr val="FF0000"/>
                    </a:solidFill>
                  </a:tcPr>
                </a:tc>
                <a:tc vMerge="1">
                  <a:txBody>
                    <a:bodyPr/>
                    <a:lstStyle/>
                    <a:p>
                      <a:pPr algn="l" fontAlgn="t"/>
                      <a:endParaRPr lang="en-US" sz="1600" b="0" i="0" u="none" strike="noStrike" dirty="0">
                        <a:solidFill>
                          <a:srgbClr val="000000"/>
                        </a:solidFill>
                        <a:effectLst/>
                        <a:latin typeface="Calibri" panose="020F0502020204030204" pitchFamily="34" charset="0"/>
                      </a:endParaRPr>
                    </a:p>
                  </a:txBody>
                  <a:tcPr marL="9525" marR="9525" marT="9525" marB="0">
                    <a:solidFill>
                      <a:schemeClr val="accent1">
                        <a:lumMod val="20000"/>
                        <a:lumOff val="80000"/>
                      </a:schemeClr>
                    </a:solidFill>
                  </a:tcPr>
                </a:tc>
                <a:tc vMerge="1">
                  <a:txBody>
                    <a:bodyPr/>
                    <a:lstStyle/>
                    <a:p>
                      <a:endParaRPr lang="en-ZA" dirty="0"/>
                    </a:p>
                  </a:txBody>
                  <a:tcPr marL="9525" marR="9525" marT="9525" marB="0">
                    <a:solidFill>
                      <a:schemeClr val="accent1">
                        <a:lumMod val="20000"/>
                        <a:lumOff val="80000"/>
                      </a:schemeClr>
                    </a:solidFill>
                  </a:tcPr>
                </a:tc>
              </a:tr>
              <a:tr h="150450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050" b="0" i="0" u="none" strike="noStrike" dirty="0" smtClean="0">
                          <a:solidFill>
                            <a:srgbClr val="000000"/>
                          </a:solidFill>
                          <a:effectLst/>
                          <a:latin typeface="Arial" panose="020B0604020202020204" pitchFamily="34" charset="0"/>
                          <a:cs typeface="Arial" panose="020B0604020202020204" pitchFamily="34" charset="0"/>
                        </a:rPr>
                        <a:t>Number of preventative term contracts awarded to reduce reactive maintenance level </a:t>
                      </a:r>
                    </a:p>
                    <a:p>
                      <a:pPr>
                        <a:lnSpc>
                          <a:spcPct val="107000"/>
                        </a:lnSpc>
                        <a:spcAft>
                          <a:spcPts val="0"/>
                        </a:spcAft>
                      </a:pP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50" strike="noStrike" dirty="0" smtClean="0">
                          <a:solidFill>
                            <a:schemeClr val="tx1"/>
                          </a:solidFill>
                          <a:latin typeface="Arial" panose="020B0604020202020204" pitchFamily="34" charset="0"/>
                          <a:cs typeface="Arial" panose="020B0604020202020204" pitchFamily="34" charset="0"/>
                        </a:rPr>
                        <a:t>180</a:t>
                      </a:r>
                    </a:p>
                    <a:p>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50" dirty="0" smtClean="0">
                          <a:latin typeface="Arial" panose="020B0604020202020204" pitchFamily="34" charset="0"/>
                          <a:cs typeface="Arial" panose="020B0604020202020204" pitchFamily="34" charset="0"/>
                        </a:rPr>
                        <a:t>90 (150% achievement)</a:t>
                      </a:r>
                    </a:p>
                    <a:p>
                      <a:pPr algn="l" fontAlgn="t"/>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60</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050" dirty="0" smtClean="0">
                          <a:latin typeface="Arial" panose="020B0604020202020204" pitchFamily="34" charset="0"/>
                          <a:cs typeface="Arial" panose="020B0604020202020204" pitchFamily="34" charset="0"/>
                        </a:rPr>
                        <a:t>44 (73% achievement)</a:t>
                      </a:r>
                      <a:endParaRPr lang="en-ZA" sz="1050" dirty="0">
                        <a:latin typeface="Arial" panose="020B0604020202020204" pitchFamily="34" charset="0"/>
                        <a:cs typeface="Arial" panose="020B0604020202020204" pitchFamily="34" charset="0"/>
                      </a:endParaRPr>
                    </a:p>
                  </a:txBody>
                  <a:tcPr marL="9525" marR="9525" marT="9525" marB="0">
                    <a:solidFill>
                      <a:srgbClr val="FFFF00"/>
                    </a:solidFill>
                  </a:tcPr>
                </a:tc>
                <a:tc>
                  <a:txBody>
                    <a:bodyPr/>
                    <a:lstStyle/>
                    <a:p>
                      <a:pPr algn="l" fontAlgn="b"/>
                      <a:r>
                        <a:rPr lang="en-US" sz="1050" b="0" i="0" u="none" strike="noStrike" dirty="0" smtClean="0">
                          <a:solidFill>
                            <a:srgbClr val="000000"/>
                          </a:solidFill>
                          <a:effectLst/>
                          <a:latin typeface="Arial" panose="020B0604020202020204" pitchFamily="34" charset="0"/>
                          <a:cs typeface="Arial" panose="020B0604020202020204" pitchFamily="34" charset="0"/>
                        </a:rPr>
                        <a:t>There are lack of capabilities to complete technical specifications for term contracts for critical components. The is still an issue regarding interpretation of local content further delaying</a:t>
                      </a:r>
                      <a:r>
                        <a:rPr lang="en-US" sz="1050" b="0" i="0" u="none" strike="noStrike" baseline="0" dirty="0" smtClean="0">
                          <a:solidFill>
                            <a:srgbClr val="000000"/>
                          </a:solidFill>
                          <a:effectLst/>
                          <a:latin typeface="Arial" panose="020B0604020202020204" pitchFamily="34" charset="0"/>
                          <a:cs typeface="Arial" panose="020B0604020202020204" pitchFamily="34" charset="0"/>
                        </a:rPr>
                        <a:t> the procurement process. </a:t>
                      </a: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r>
                        <a:rPr lang="en-US" sz="1050" b="0" i="0" u="none" strike="noStrike" baseline="0" dirty="0" smtClean="0">
                          <a:solidFill>
                            <a:srgbClr val="000000"/>
                          </a:solidFill>
                          <a:effectLst/>
                          <a:latin typeface="Arial" panose="020B0604020202020204" pitchFamily="34" charset="0"/>
                          <a:cs typeface="Arial" panose="020B0604020202020204" pitchFamily="34" charset="0"/>
                        </a:rPr>
                        <a:t>Also facing the challenge of getting </a:t>
                      </a:r>
                      <a:r>
                        <a:rPr lang="en-US" sz="1050" b="0" i="0" u="none" strike="noStrike" dirty="0" smtClean="0">
                          <a:solidFill>
                            <a:srgbClr val="000000"/>
                          </a:solidFill>
                          <a:effectLst/>
                          <a:latin typeface="Arial" panose="020B0604020202020204" pitchFamily="34" charset="0"/>
                          <a:cs typeface="Arial" panose="020B0604020202020204" pitchFamily="34" charset="0"/>
                        </a:rPr>
                        <a:t>suitable service providers</a:t>
                      </a:r>
                      <a:r>
                        <a:rPr lang="en-US" sz="1050" b="0" i="0" u="none" strike="noStrike" baseline="0" dirty="0" smtClean="0">
                          <a:solidFill>
                            <a:srgbClr val="000000"/>
                          </a:solidFill>
                          <a:effectLst/>
                          <a:latin typeface="Arial" panose="020B0604020202020204" pitchFamily="34" charset="0"/>
                          <a:cs typeface="Arial" panose="020B0604020202020204" pitchFamily="34" charset="0"/>
                        </a:rPr>
                        <a:t> </a:t>
                      </a: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endParaRPr lang="en-US" sz="105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b"/>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1">
                        <a:lumMod val="20000"/>
                        <a:lumOff val="80000"/>
                      </a:schemeClr>
                    </a:solidFill>
                  </a:tcPr>
                </a:tc>
                <a:tc>
                  <a:txBody>
                    <a:bodyPr/>
                    <a:lstStyle/>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Weekly meetings being held with procurement teams to unblock some of the challenges facing the procurement value chain</a:t>
                      </a:r>
                    </a:p>
                    <a:p>
                      <a:pPr algn="l" fontAlgn="t"/>
                      <a:endParaRPr lang="en-US" sz="1050" b="0"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Possible</a:t>
                      </a:r>
                      <a:r>
                        <a:rPr lang="en-US" sz="1050" b="0" i="0" u="none" strike="noStrike" baseline="0" dirty="0" smtClean="0">
                          <a:solidFill>
                            <a:srgbClr val="000000"/>
                          </a:solidFill>
                          <a:effectLst/>
                          <a:latin typeface="Arial" panose="020B0604020202020204" pitchFamily="34" charset="0"/>
                          <a:cs typeface="Arial" panose="020B0604020202020204" pitchFamily="34" charset="0"/>
                        </a:rPr>
                        <a:t> options being discussed on </a:t>
                      </a:r>
                      <a:r>
                        <a:rPr lang="en-US" sz="1050" b="0" i="0" u="none" strike="noStrike" dirty="0" smtClean="0">
                          <a:solidFill>
                            <a:srgbClr val="000000"/>
                          </a:solidFill>
                          <a:effectLst/>
                          <a:latin typeface="Arial" panose="020B0604020202020204" pitchFamily="34" charset="0"/>
                          <a:cs typeface="Arial" panose="020B0604020202020204" pitchFamily="34" charset="0"/>
                        </a:rPr>
                        <a:t>processes, specifications and issue of local content at an organisational level </a:t>
                      </a:r>
                    </a:p>
                    <a:p>
                      <a:pPr algn="l" fontAlgn="t"/>
                      <a:endParaRPr lang="en-US" sz="1050" b="0"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US" sz="1050" b="0" i="0" u="none" strike="noStrike" dirty="0" smtClean="0">
                          <a:solidFill>
                            <a:srgbClr val="000000"/>
                          </a:solidFill>
                          <a:effectLst/>
                          <a:latin typeface="Arial" panose="020B0604020202020204" pitchFamily="34" charset="0"/>
                          <a:cs typeface="Arial" panose="020B0604020202020204" pitchFamily="34" charset="0"/>
                        </a:rPr>
                        <a:t>The term contract circular is being revised to align to the draft FM Policy and Strategy as well structural inefficiencies</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r>
            </a:tbl>
          </a:graphicData>
        </a:graphic>
      </p:graphicFrame>
      <p:sp>
        <p:nvSpPr>
          <p:cNvPr id="4" name="Slide Number Placeholder 3"/>
          <p:cNvSpPr>
            <a:spLocks noGrp="1"/>
          </p:cNvSpPr>
          <p:nvPr>
            <p:ph type="sldNum" sz="quarter" idx="12"/>
          </p:nvPr>
        </p:nvSpPr>
        <p:spPr>
          <a:xfrm flipH="1">
            <a:off x="13656840" y="6356350"/>
            <a:ext cx="432048" cy="365125"/>
          </a:xfrm>
        </p:spPr>
        <p:txBody>
          <a:bodyPr/>
          <a:lstStyle/>
          <a:p>
            <a:endParaRPr lang="en-ZA" dirty="0"/>
          </a:p>
        </p:txBody>
      </p:sp>
    </p:spTree>
    <p:extLst>
      <p:ext uri="{BB962C8B-B14F-4D97-AF65-F5344CB8AC3E}">
        <p14:creationId xmlns:p14="http://schemas.microsoft.com/office/powerpoint/2010/main" val="356708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latin typeface="Times" pitchFamily="18" charset="0"/>
              </a:rPr>
              <a:pPr/>
              <a:t>2</a:t>
            </a:fld>
            <a:endParaRPr lang="en-US" altLang="en-US" sz="1400">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latin typeface="Arial" pitchFamily="34" charset="0"/>
              <a:cs typeface="Arial" pitchFamily="34" charset="0"/>
            </a:endParaRPr>
          </a:p>
        </p:txBody>
      </p:sp>
      <p:sp>
        <p:nvSpPr>
          <p:cNvPr id="2" name="Rectangle 1"/>
          <p:cNvSpPr/>
          <p:nvPr/>
        </p:nvSpPr>
        <p:spPr>
          <a:xfrm>
            <a:off x="119336" y="1085255"/>
            <a:ext cx="11162456" cy="830997"/>
          </a:xfrm>
          <a:prstGeom prst="rect">
            <a:avLst/>
          </a:prstGeom>
          <a:noFill/>
        </p:spPr>
        <p:txBody>
          <a:bodyPr wrap="square">
            <a:spAutoFit/>
          </a:bodyPr>
          <a:lstStyle/>
          <a:p>
            <a:r>
              <a:rPr lang="en-ZA" sz="2400" dirty="0"/>
              <a:t>To present </a:t>
            </a:r>
            <a:r>
              <a:rPr lang="en-ZA" sz="2400" dirty="0" smtClean="0"/>
              <a:t>the 3</a:t>
            </a:r>
            <a:r>
              <a:rPr lang="en-ZA" sz="2400" baseline="30000" dirty="0" smtClean="0"/>
              <a:t>rd</a:t>
            </a:r>
            <a:r>
              <a:rPr lang="en-ZA" sz="2400" dirty="0" smtClean="0"/>
              <a:t> and 4</a:t>
            </a:r>
            <a:r>
              <a:rPr lang="en-ZA" sz="2400" baseline="30000" dirty="0" smtClean="0"/>
              <a:t>th</a:t>
            </a:r>
            <a:r>
              <a:rPr lang="en-ZA" sz="2400" dirty="0" smtClean="0"/>
              <a:t> Quarters </a:t>
            </a:r>
            <a:r>
              <a:rPr lang="en-ZA" sz="2400" dirty="0"/>
              <a:t>Performance </a:t>
            </a:r>
            <a:r>
              <a:rPr lang="en-ZA" sz="2400" dirty="0" smtClean="0"/>
              <a:t>of the Department to the </a:t>
            </a:r>
            <a:r>
              <a:rPr lang="en-US" sz="2400" dirty="0"/>
              <a:t>Portfolio Committee</a:t>
            </a:r>
            <a:endParaRPr lang="en-ZA" sz="24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15" y="3477190"/>
            <a:ext cx="7329777" cy="28791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832304" y="4484722"/>
            <a:ext cx="180020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Not a Quarter Target (NQT)</a:t>
            </a:r>
            <a:endParaRPr lang="en-ZA" sz="1200" dirty="0"/>
          </a:p>
        </p:txBody>
      </p:sp>
      <p:sp>
        <p:nvSpPr>
          <p:cNvPr id="5" name="TextBox 4"/>
          <p:cNvSpPr txBox="1"/>
          <p:nvPr/>
        </p:nvSpPr>
        <p:spPr>
          <a:xfrm>
            <a:off x="335360" y="2791251"/>
            <a:ext cx="6637623" cy="369332"/>
          </a:xfrm>
          <a:prstGeom prst="rect">
            <a:avLst/>
          </a:prstGeom>
          <a:noFill/>
        </p:spPr>
        <p:txBody>
          <a:bodyPr wrap="square" rtlCol="0">
            <a:spAutoFit/>
          </a:bodyPr>
          <a:lstStyle/>
          <a:p>
            <a:r>
              <a:rPr lang="en-US" b="1" dirty="0" smtClean="0"/>
              <a:t>Performance Colour Coding Guide </a:t>
            </a:r>
            <a:endParaRPr lang="en-ZA" b="1" dirty="0"/>
          </a:p>
        </p:txBody>
      </p:sp>
      <p:sp>
        <p:nvSpPr>
          <p:cNvPr id="10" name="Rectangle 9"/>
          <p:cNvSpPr/>
          <p:nvPr/>
        </p:nvSpPr>
        <p:spPr>
          <a:xfrm>
            <a:off x="0" y="0"/>
            <a:ext cx="12192000" cy="90872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Purpose </a:t>
            </a:r>
            <a:endParaRPr lang="en-US" sz="2400" b="1" dirty="0"/>
          </a:p>
        </p:txBody>
      </p:sp>
    </p:spTree>
    <p:extLst>
      <p:ext uri="{BB962C8B-B14F-4D97-AF65-F5344CB8AC3E}">
        <p14:creationId xmlns:p14="http://schemas.microsoft.com/office/powerpoint/2010/main" val="1740543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90600"/>
            <a:ext cx="9144000" cy="5867400"/>
          </a:xfrm>
          <a:solidFill>
            <a:schemeClr val="bg1"/>
          </a:solidFill>
        </p:spPr>
        <p:txBody>
          <a:bodyPr/>
          <a:lstStyle/>
          <a:p>
            <a:pPr marL="0" indent="0" algn="ctr">
              <a:buNone/>
            </a:pPr>
            <a:endParaRPr lang="en-ZA" dirty="0" smtClean="0"/>
          </a:p>
          <a:p>
            <a:pPr marL="0" indent="0" algn="ctr">
              <a:buNone/>
            </a:pPr>
            <a:endParaRPr lang="en-ZA" dirty="0"/>
          </a:p>
          <a:p>
            <a:pPr marL="0" indent="0" algn="ctr">
              <a:buNone/>
            </a:pPr>
            <a:endParaRPr lang="en-ZA" dirty="0" smtClean="0"/>
          </a:p>
          <a:p>
            <a:pPr marL="0" indent="0" algn="ctr">
              <a:buNone/>
            </a:pPr>
            <a:endParaRPr lang="en-ZA" dirty="0" smtClean="0"/>
          </a:p>
        </p:txBody>
      </p:sp>
      <p:sp>
        <p:nvSpPr>
          <p:cNvPr id="3" name="Title 2"/>
          <p:cNvSpPr>
            <a:spLocks noGrp="1"/>
          </p:cNvSpPr>
          <p:nvPr>
            <p:ph type="title"/>
          </p:nvPr>
        </p:nvSpPr>
        <p:spPr>
          <a:xfrm>
            <a:off x="0" y="3302496"/>
            <a:ext cx="12192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90000"/>
          </a:bodyPr>
          <a:lstStyle/>
          <a:p>
            <a:pPr>
              <a:spcBef>
                <a:spcPts val="600"/>
              </a:spcBef>
              <a:spcAft>
                <a:spcPts val="600"/>
              </a:spcAft>
            </a:pPr>
            <a:r>
              <a:rPr lang="en-ZA" sz="2600" b="1" kern="0" dirty="0">
                <a:solidFill>
                  <a:srgbClr val="FFFFFF"/>
                </a:solidFill>
                <a:latin typeface="Calibri" panose="020F0502020204030204" pitchFamily="34" charset="0"/>
              </a:rPr>
              <a:t/>
            </a:r>
            <a:br>
              <a:rPr lang="en-ZA" sz="2600" b="1" kern="0" dirty="0">
                <a:solidFill>
                  <a:srgbClr val="FFFFFF"/>
                </a:solidFill>
                <a:latin typeface="Calibri" panose="020F0502020204030204" pitchFamily="34" charset="0"/>
              </a:rPr>
            </a:br>
            <a:r>
              <a:rPr lang="en-ZA" sz="2600" b="1" kern="0" dirty="0">
                <a:solidFill>
                  <a:srgbClr val="FFFFFF"/>
                </a:solidFill>
                <a:latin typeface="Calibri" panose="020F0502020204030204" pitchFamily="34" charset="0"/>
              </a:rPr>
              <a:t/>
            </a:r>
            <a:br>
              <a:rPr lang="en-ZA" sz="2600" b="1" kern="0" dirty="0">
                <a:solidFill>
                  <a:srgbClr val="FFFFFF"/>
                </a:solidFill>
                <a:latin typeface="Calibri" panose="020F0502020204030204" pitchFamily="34" charset="0"/>
              </a:rPr>
            </a:br>
            <a:r>
              <a:rPr lang="en-ZA" sz="2600" b="1" kern="0" dirty="0">
                <a:solidFill>
                  <a:srgbClr val="FFFFFF"/>
                </a:solidFill>
                <a:latin typeface="Calibri" panose="020F0502020204030204" pitchFamily="34" charset="0"/>
              </a:rPr>
              <a:t/>
            </a:r>
            <a:br>
              <a:rPr lang="en-ZA" sz="2600" b="1" kern="0" dirty="0">
                <a:solidFill>
                  <a:srgbClr val="FFFFFF"/>
                </a:solidFill>
                <a:latin typeface="Calibri" panose="020F0502020204030204" pitchFamily="34" charset="0"/>
              </a:rPr>
            </a:br>
            <a:r>
              <a:rPr lang="en-ZA" sz="2600" b="1" kern="0" dirty="0" smtClean="0">
                <a:solidFill>
                  <a:srgbClr val="FFFFFF"/>
                </a:solidFill>
                <a:latin typeface="Calibri" panose="020F0502020204030204" pitchFamily="34" charset="0"/>
              </a:rPr>
              <a:t>DPWI Main </a:t>
            </a:r>
            <a:r>
              <a:rPr lang="en-ZA" sz="2600" b="1" kern="0" dirty="0" smtClean="0">
                <a:solidFill>
                  <a:srgbClr val="FFFFFF"/>
                </a:solidFill>
                <a:latin typeface="Calibri" panose="020F0502020204030204" pitchFamily="34" charset="0"/>
              </a:rPr>
              <a:t>Vote: Financial </a:t>
            </a:r>
            <a:r>
              <a:rPr lang="en-ZA" sz="2600" b="1" kern="0" dirty="0" err="1" smtClean="0">
                <a:solidFill>
                  <a:srgbClr val="FFFFFF"/>
                </a:solidFill>
                <a:latin typeface="Calibri" panose="020F0502020204030204" pitchFamily="34" charset="0"/>
              </a:rPr>
              <a:t>Perfromance</a:t>
            </a:r>
            <a:r>
              <a:rPr lang="en-ZA" sz="2600" b="1" kern="0" dirty="0" smtClean="0">
                <a:solidFill>
                  <a:srgbClr val="FFFFFF"/>
                </a:solidFill>
                <a:latin typeface="Calibri" panose="020F0502020204030204" pitchFamily="34" charset="0"/>
              </a:rPr>
              <a:t> </a:t>
            </a:r>
            <a:r>
              <a:rPr lang="en-ZA" sz="2600" b="1" kern="0" dirty="0">
                <a:solidFill>
                  <a:srgbClr val="FFFFFF"/>
                </a:solidFill>
                <a:latin typeface="Calibri" panose="020F0502020204030204" pitchFamily="34" charset="0"/>
              </a:rPr>
              <a:t/>
            </a:r>
            <a:br>
              <a:rPr lang="en-ZA" sz="2600" b="1" kern="0" dirty="0">
                <a:solidFill>
                  <a:srgbClr val="FFFFFF"/>
                </a:solidFill>
                <a:latin typeface="Calibri" panose="020F0502020204030204" pitchFamily="34" charset="0"/>
              </a:rPr>
            </a:br>
            <a:r>
              <a:rPr lang="en-ZA" sz="2600" b="1" kern="0" dirty="0">
                <a:solidFill>
                  <a:srgbClr val="FFFFFF"/>
                </a:solidFill>
                <a:latin typeface="Calibri" panose="020F0502020204030204" pitchFamily="34" charset="0"/>
              </a:rPr>
              <a:t/>
            </a:r>
            <a:br>
              <a:rPr lang="en-ZA" sz="2600" b="1" kern="0" dirty="0">
                <a:solidFill>
                  <a:srgbClr val="FFFFFF"/>
                </a:solidFill>
                <a:latin typeface="Calibri" panose="020F0502020204030204" pitchFamily="34" charset="0"/>
              </a:rPr>
            </a:br>
            <a:r>
              <a:rPr lang="en-ZA" sz="2600" b="1" kern="0" dirty="0">
                <a:solidFill>
                  <a:srgbClr val="FFFFFF"/>
                </a:solidFill>
                <a:latin typeface="Calibri" panose="020F0502020204030204" pitchFamily="34" charset="0"/>
              </a:rPr>
              <a:t/>
            </a:r>
            <a:br>
              <a:rPr lang="en-ZA" sz="2600" b="1" kern="0" dirty="0">
                <a:solidFill>
                  <a:srgbClr val="FFFFFF"/>
                </a:solidFill>
                <a:latin typeface="Calibri" panose="020F0502020204030204" pitchFamily="34" charset="0"/>
              </a:rPr>
            </a:br>
            <a:r>
              <a:rPr lang="en-ZA" sz="2600" b="1" kern="0" dirty="0" smtClean="0">
                <a:solidFill>
                  <a:srgbClr val="FFFFFF"/>
                </a:solidFill>
                <a:latin typeface="Calibri" panose="020F0502020204030204" pitchFamily="34" charset="0"/>
              </a:rPr>
              <a:t>DPWI</a:t>
            </a:r>
            <a:endParaRPr lang="en-ZA" sz="2600" b="1" kern="0"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20</a:t>
            </a:fld>
            <a:endParaRPr lang="en-US" dirty="0">
              <a:solidFill>
                <a:prstClr val="black">
                  <a:tint val="75000"/>
                </a:prstClr>
              </a:solidFill>
            </a:endParaRPr>
          </a:p>
        </p:txBody>
      </p:sp>
      <p:cxnSp>
        <p:nvCxnSpPr>
          <p:cNvPr id="6" name="Straight Connector 5"/>
          <p:cNvCxnSpPr/>
          <p:nvPr/>
        </p:nvCxnSpPr>
        <p:spPr>
          <a:xfrm>
            <a:off x="1487488"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722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90600"/>
            <a:ext cx="9144000" cy="5867400"/>
          </a:xfrm>
          <a:solidFill>
            <a:schemeClr val="bg1"/>
          </a:solidFill>
        </p:spPr>
        <p:txBody>
          <a:bodyPr/>
          <a:lstStyle/>
          <a:p>
            <a:pPr marL="0" indent="0" algn="ctr">
              <a:buNone/>
            </a:pPr>
            <a:endParaRPr lang="en-ZA" dirty="0" smtClean="0"/>
          </a:p>
          <a:p>
            <a:pPr marL="0" indent="0" algn="ctr">
              <a:buNone/>
            </a:pPr>
            <a:endParaRPr lang="en-ZA" dirty="0"/>
          </a:p>
          <a:p>
            <a:pPr marL="0" indent="0" algn="ctr">
              <a:buNone/>
            </a:pPr>
            <a:endParaRPr lang="en-ZA" dirty="0" smtClean="0"/>
          </a:p>
          <a:p>
            <a:pPr marL="0" indent="0" algn="ctr">
              <a:buNone/>
            </a:pPr>
            <a:endParaRPr lang="en-ZA" dirty="0" smtClean="0"/>
          </a:p>
        </p:txBody>
      </p:sp>
      <p:sp>
        <p:nvSpPr>
          <p:cNvPr id="3" name="Title 2"/>
          <p:cNvSpPr>
            <a:spLocks noGrp="1"/>
          </p:cNvSpPr>
          <p:nvPr>
            <p:ph type="title"/>
          </p:nvPr>
        </p:nvSpPr>
        <p:spPr>
          <a:xfrm>
            <a:off x="0" y="0"/>
            <a:ext cx="12192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rPr>
              <a:t>Summary – Expenditure per Programme </a:t>
            </a: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21</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47602914"/>
              </p:ext>
            </p:extLst>
          </p:nvPr>
        </p:nvGraphicFramePr>
        <p:xfrm>
          <a:off x="191344" y="1196752"/>
          <a:ext cx="11737302" cy="4238732"/>
        </p:xfrm>
        <a:graphic>
          <a:graphicData uri="http://schemas.openxmlformats.org/drawingml/2006/table">
            <a:tbl>
              <a:tblPr/>
              <a:tblGrid>
                <a:gridCol w="4084585"/>
                <a:gridCol w="1347413"/>
                <a:gridCol w="1398727"/>
                <a:gridCol w="1291488"/>
                <a:gridCol w="1402318"/>
                <a:gridCol w="1164238"/>
                <a:gridCol w="1048533"/>
              </a:tblGrid>
              <a:tr h="936104">
                <a:tc>
                  <a:txBody>
                    <a:bodyPr/>
                    <a:lstStyle/>
                    <a:p>
                      <a:pPr algn="l" rtl="0" fontAlgn="ctr"/>
                      <a:r>
                        <a:rPr lang="en-ZA" sz="1800" b="1" i="0" u="none" strike="noStrike" dirty="0">
                          <a:solidFill>
                            <a:srgbClr val="000000"/>
                          </a:solidFill>
                          <a:effectLst/>
                          <a:latin typeface="Arial Narrow" panose="020B0606020202030204" pitchFamily="34" charset="0"/>
                        </a:rPr>
                        <a:t>Programmes</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Final Appropriation 2022/23</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rPr>
                        <a:t>Third quarter Exp</a:t>
                      </a:r>
                      <a:r>
                        <a:rPr lang="en-US" sz="1600" b="1" i="0" u="none" strike="noStrike" dirty="0">
                          <a:solidFill>
                            <a:srgbClr val="000000"/>
                          </a:solidFill>
                          <a:effectLst/>
                          <a:latin typeface="Arial Narrow" panose="020B0606020202030204" pitchFamily="34" charset="0"/>
                        </a:rPr>
                        <a:t>. </a:t>
                      </a:r>
                      <a:r>
                        <a:rPr lang="en-US" sz="1600" b="1" i="0" u="none" strike="noStrike" dirty="0" smtClean="0">
                          <a:solidFill>
                            <a:srgbClr val="000000"/>
                          </a:solidFill>
                          <a:effectLst/>
                          <a:latin typeface="Arial Narrow" panose="020B0606020202030204" pitchFamily="34" charset="0"/>
                        </a:rPr>
                        <a:t>(31 </a:t>
                      </a:r>
                      <a:r>
                        <a:rPr lang="en-US" sz="1600" b="1" i="0" u="none" strike="noStrike" dirty="0">
                          <a:solidFill>
                            <a:srgbClr val="000000"/>
                          </a:solidFill>
                          <a:effectLst/>
                          <a:latin typeface="Arial Narrow" panose="020B0606020202030204" pitchFamily="34" charset="0"/>
                        </a:rPr>
                        <a:t>December </a:t>
                      </a:r>
                      <a:r>
                        <a:rPr lang="en-US" sz="1600" b="1" i="0" u="none" strike="noStrike" dirty="0" smtClean="0">
                          <a:solidFill>
                            <a:srgbClr val="000000"/>
                          </a:solidFill>
                          <a:effectLst/>
                          <a:latin typeface="Arial Narrow" panose="020B0606020202030204" pitchFamily="34" charset="0"/>
                        </a:rPr>
                        <a:t>2022)</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rPr>
                        <a:t>Fourth Quarter Exp</a:t>
                      </a:r>
                      <a:r>
                        <a:rPr lang="en-US" sz="1600" b="1" i="0" u="none" strike="noStrike" dirty="0">
                          <a:solidFill>
                            <a:srgbClr val="000000"/>
                          </a:solidFill>
                          <a:effectLst/>
                          <a:latin typeface="Arial Narrow" panose="020B0606020202030204" pitchFamily="34" charset="0"/>
                        </a:rPr>
                        <a:t>. </a:t>
                      </a:r>
                      <a:r>
                        <a:rPr lang="en-US" sz="1600" b="1" i="0" u="none" strike="noStrike" dirty="0" smtClean="0">
                          <a:solidFill>
                            <a:srgbClr val="000000"/>
                          </a:solidFill>
                          <a:effectLst/>
                          <a:latin typeface="Arial Narrow" panose="020B0606020202030204" pitchFamily="34" charset="0"/>
                        </a:rPr>
                        <a:t>(31 </a:t>
                      </a:r>
                      <a:r>
                        <a:rPr lang="en-US" sz="1600" b="1" i="0" u="none" strike="noStrike" dirty="0">
                          <a:solidFill>
                            <a:srgbClr val="000000"/>
                          </a:solidFill>
                          <a:effectLst/>
                          <a:latin typeface="Arial Narrow" panose="020B0606020202030204" pitchFamily="34" charset="0"/>
                        </a:rPr>
                        <a:t>March </a:t>
                      </a:r>
                      <a:r>
                        <a:rPr lang="en-US" sz="1600" b="1" i="0" u="none" strike="noStrike" dirty="0" smtClean="0">
                          <a:solidFill>
                            <a:srgbClr val="000000"/>
                          </a:solidFill>
                          <a:effectLst/>
                          <a:latin typeface="Arial Narrow" panose="020B0606020202030204" pitchFamily="34" charset="0"/>
                        </a:rPr>
                        <a:t>2023)</a:t>
                      </a:r>
                      <a:endParaRPr lang="en-US" sz="1600" b="1"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Variance as at 31 March 2023</a:t>
                      </a: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US" sz="1600" b="1" i="0" u="none" strike="noStrike" dirty="0" smtClean="0">
                          <a:solidFill>
                            <a:srgbClr val="000000"/>
                          </a:solidFill>
                          <a:effectLst/>
                          <a:latin typeface="Arial Narrow" panose="020B0606020202030204" pitchFamily="34" charset="0"/>
                        </a:rPr>
                        <a:t>Third quarter Exp. %. </a:t>
                      </a:r>
                    </a:p>
                    <a:p>
                      <a:pPr algn="ctr" rtl="0" fontAlgn="ctr"/>
                      <a:r>
                        <a:rPr lang="en-US" sz="1600" b="1" i="0" u="none" strike="noStrike" dirty="0" smtClean="0">
                          <a:solidFill>
                            <a:srgbClr val="000000"/>
                          </a:solidFill>
                          <a:effectLst/>
                          <a:latin typeface="Arial Narrow" panose="020B0606020202030204" pitchFamily="34" charset="0"/>
                        </a:rPr>
                        <a:t>(31 December 2022)</a:t>
                      </a:r>
                      <a:endParaRPr lang="en-US" sz="1600" b="1"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US" sz="1600" b="1" i="0" u="none" strike="noStrike" dirty="0">
                          <a:solidFill>
                            <a:srgbClr val="000000"/>
                          </a:solidFill>
                          <a:effectLst/>
                          <a:latin typeface="Arial Narrow" panose="020B0606020202030204" pitchFamily="34" charset="0"/>
                        </a:rPr>
                        <a:t> </a:t>
                      </a:r>
                      <a:r>
                        <a:rPr lang="en-US" sz="1600" b="1" i="0" u="none" strike="noStrike" dirty="0" smtClean="0">
                          <a:solidFill>
                            <a:srgbClr val="000000"/>
                          </a:solidFill>
                          <a:effectLst/>
                          <a:latin typeface="Arial Narrow" panose="020B0606020202030204" pitchFamily="34" charset="0"/>
                        </a:rPr>
                        <a:t>Fourth Quarter Exp. % (31 </a:t>
                      </a:r>
                      <a:r>
                        <a:rPr lang="en-US" sz="1600" b="1" i="0" u="none" strike="noStrike" dirty="0">
                          <a:solidFill>
                            <a:srgbClr val="000000"/>
                          </a:solidFill>
                          <a:effectLst/>
                          <a:latin typeface="Arial Narrow" panose="020B0606020202030204" pitchFamily="34" charset="0"/>
                        </a:rPr>
                        <a:t>March </a:t>
                      </a:r>
                      <a:r>
                        <a:rPr lang="en-US" sz="1600" b="1" i="0" u="none" strike="noStrike" dirty="0" smtClean="0">
                          <a:solidFill>
                            <a:srgbClr val="000000"/>
                          </a:solidFill>
                          <a:effectLst/>
                          <a:latin typeface="Arial Narrow" panose="020B0606020202030204" pitchFamily="34" charset="0"/>
                        </a:rPr>
                        <a:t>2023)</a:t>
                      </a:r>
                      <a:endParaRPr lang="en-US" sz="1600" b="1" i="0" u="none" strike="noStrike" dirty="0">
                        <a:solidFill>
                          <a:srgbClr val="000000"/>
                        </a:solidFill>
                        <a:effectLst/>
                        <a:latin typeface="Arial Narrow" panose="020B0606020202030204" pitchFamily="34" charset="0"/>
                      </a:endParaRP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88402">
                <a:tc>
                  <a:txBody>
                    <a:bodyPr/>
                    <a:lstStyle/>
                    <a:p>
                      <a:pPr algn="l" rtl="0" fontAlgn="b"/>
                      <a:r>
                        <a:rPr lang="en-ZA" sz="1600" b="0" i="0" u="none" strike="noStrike" dirty="0">
                          <a:solidFill>
                            <a:srgbClr val="000000"/>
                          </a:solidFill>
                          <a:effectLst/>
                          <a:latin typeface="Arial Narrow" panose="020B0606020202030204" pitchFamily="34" charset="0"/>
                        </a:rPr>
                        <a:t> </a:t>
                      </a:r>
                    </a:p>
                  </a:txBody>
                  <a:tcPr marL="6396" marR="6396" marT="63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R`000</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kern="1200" dirty="0">
                          <a:solidFill>
                            <a:srgbClr val="000000"/>
                          </a:solidFill>
                          <a:effectLst/>
                          <a:latin typeface="Arial Narrow" panose="020B0606020202030204" pitchFamily="34" charset="0"/>
                          <a:ea typeface="+mn-ea"/>
                          <a:cs typeface="+mn-cs"/>
                        </a:rPr>
                        <a:t>R`000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R`000</a:t>
                      </a: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rtl="0" fontAlgn="b"/>
                      <a:r>
                        <a:rPr lang="en-ZA" sz="1600" b="1" i="0" u="none" strike="noStrike">
                          <a:solidFill>
                            <a:srgbClr val="000000"/>
                          </a:solidFill>
                          <a:effectLst/>
                          <a:latin typeface="Arial Narrow" panose="020B0606020202030204" pitchFamily="34" charset="0"/>
                        </a:rPr>
                        <a:t>R`000</a:t>
                      </a: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kern="1200" dirty="0">
                          <a:solidFill>
                            <a:srgbClr val="000000"/>
                          </a:solidFill>
                          <a:effectLst/>
                          <a:latin typeface="Arial Narrow" panose="020B0606020202030204" pitchFamily="34" charset="0"/>
                          <a:ea typeface="+mn-ea"/>
                          <a:cs typeface="+mn-cs"/>
                        </a:rPr>
                        <a:t>%</a:t>
                      </a: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 %</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88402">
                <a:tc>
                  <a:txBody>
                    <a:bodyPr/>
                    <a:lstStyle/>
                    <a:p>
                      <a:pPr algn="l" rtl="0" fontAlgn="ctr"/>
                      <a:r>
                        <a:rPr lang="en-ZA" sz="1600" b="0" i="0" u="none" strike="noStrike" dirty="0">
                          <a:solidFill>
                            <a:srgbClr val="000000"/>
                          </a:solidFill>
                          <a:effectLst/>
                          <a:latin typeface="Arial Narrow" panose="020B0606020202030204" pitchFamily="34" charset="0"/>
                        </a:rPr>
                        <a:t>Administration</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555 </a:t>
                      </a:r>
                      <a:r>
                        <a:rPr lang="en-ZA" sz="1600" b="0" i="0" u="none" strike="noStrike" dirty="0">
                          <a:solidFill>
                            <a:srgbClr val="000000"/>
                          </a:solidFill>
                          <a:effectLst/>
                          <a:latin typeface="Arial Narrow" panose="020B0606020202030204" pitchFamily="34" charset="0"/>
                        </a:rPr>
                        <a:t>009 </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dirty="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355 </a:t>
                      </a:r>
                      <a:r>
                        <a:rPr lang="en-US" sz="1600" b="0" i="0" u="none" strike="noStrike" dirty="0">
                          <a:solidFill>
                            <a:srgbClr val="000000"/>
                          </a:solidFill>
                          <a:effectLst/>
                          <a:latin typeface="Arial Narrow" panose="020B0606020202030204" pitchFamily="34" charset="0"/>
                        </a:rPr>
                        <a:t>809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501 103 </a:t>
                      </a:r>
                      <a:endParaRPr lang="en-ZA" sz="1600" b="0"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a:t>
                      </a:r>
                      <a:r>
                        <a:rPr lang="en-ZA" sz="1600" b="0" i="0" u="none" strike="noStrike" dirty="0">
                          <a:solidFill>
                            <a:srgbClr val="000000"/>
                          </a:solidFill>
                          <a:effectLst/>
                          <a:latin typeface="Arial Narrow" panose="020B0606020202030204" pitchFamily="34" charset="0"/>
                        </a:rPr>
                        <a:t>53 907 </a:t>
                      </a: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1600" b="0" i="0" u="none" strike="noStrike" dirty="0">
                          <a:solidFill>
                            <a:srgbClr val="000000"/>
                          </a:solidFill>
                          <a:effectLst/>
                          <a:latin typeface="Arial Narrow" panose="020B0606020202030204" pitchFamily="34" charset="0"/>
                        </a:rPr>
                        <a:t>64%</a:t>
                      </a: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90%</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88402">
                <a:tc>
                  <a:txBody>
                    <a:bodyPr/>
                    <a:lstStyle/>
                    <a:p>
                      <a:pPr algn="l" rtl="0" fontAlgn="ctr"/>
                      <a:r>
                        <a:rPr lang="en-ZA" sz="1600" b="0" i="0" u="none" strike="noStrike" dirty="0">
                          <a:solidFill>
                            <a:srgbClr val="000000"/>
                          </a:solidFill>
                          <a:effectLst/>
                          <a:latin typeface="Arial Narrow" panose="020B0606020202030204" pitchFamily="34" charset="0"/>
                        </a:rPr>
                        <a:t>Intergovernmental Coordination</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smtClean="0">
                          <a:solidFill>
                            <a:srgbClr val="000000"/>
                          </a:solidFill>
                          <a:effectLst/>
                          <a:latin typeface="Arial Narrow" panose="020B0606020202030204" pitchFamily="34" charset="0"/>
                        </a:rPr>
                        <a:t>59 505</a:t>
                      </a:r>
                      <a:endParaRPr lang="en-ZA" sz="1600" b="0"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dirty="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36 </a:t>
                      </a:r>
                      <a:r>
                        <a:rPr lang="en-US" sz="1600" b="0" i="0" u="none" strike="noStrike" dirty="0">
                          <a:solidFill>
                            <a:srgbClr val="000000"/>
                          </a:solidFill>
                          <a:effectLst/>
                          <a:latin typeface="Arial Narrow" panose="020B0606020202030204" pitchFamily="34" charset="0"/>
                        </a:rPr>
                        <a:t>869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47 </a:t>
                      </a:r>
                      <a:r>
                        <a:rPr lang="en-ZA" sz="1600" b="0" i="0" u="none" strike="noStrike" dirty="0">
                          <a:solidFill>
                            <a:srgbClr val="000000"/>
                          </a:solidFill>
                          <a:effectLst/>
                          <a:latin typeface="Arial Narrow" panose="020B0606020202030204" pitchFamily="34" charset="0"/>
                        </a:rPr>
                        <a:t>776 </a:t>
                      </a: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a:t>
                      </a:r>
                      <a:r>
                        <a:rPr lang="en-ZA" sz="1600" b="0" i="0" u="none" strike="noStrike" dirty="0">
                          <a:solidFill>
                            <a:srgbClr val="000000"/>
                          </a:solidFill>
                          <a:effectLst/>
                          <a:latin typeface="Arial Narrow" panose="020B0606020202030204" pitchFamily="34" charset="0"/>
                        </a:rPr>
                        <a:t>14 415 </a:t>
                      </a: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1600" b="0" i="0" u="none" strike="noStrike" dirty="0">
                          <a:solidFill>
                            <a:srgbClr val="000000"/>
                          </a:solidFill>
                          <a:effectLst/>
                          <a:latin typeface="Arial Narrow" panose="020B0606020202030204" pitchFamily="34" charset="0"/>
                        </a:rPr>
                        <a:t>59%</a:t>
                      </a: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smtClean="0">
                          <a:solidFill>
                            <a:srgbClr val="000000"/>
                          </a:solidFill>
                          <a:effectLst/>
                          <a:latin typeface="Arial Narrow" panose="020B0606020202030204" pitchFamily="34" charset="0"/>
                        </a:rPr>
                        <a:t>80%</a:t>
                      </a:r>
                      <a:endParaRPr lang="en-ZA" sz="1600" b="0" i="0" u="none" strike="noStrike" dirty="0">
                        <a:solidFill>
                          <a:srgbClr val="000000"/>
                        </a:solidFill>
                        <a:effectLst/>
                        <a:latin typeface="Arial Narrow" panose="020B0606020202030204" pitchFamily="34" charset="0"/>
                      </a:endParaRP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88402">
                <a:tc>
                  <a:txBody>
                    <a:bodyPr/>
                    <a:lstStyle/>
                    <a:p>
                      <a:pPr algn="l" rtl="0" fontAlgn="ctr"/>
                      <a:r>
                        <a:rPr lang="en-ZA" sz="1600" b="0" i="0" u="none" strike="noStrike" dirty="0">
                          <a:solidFill>
                            <a:srgbClr val="000000"/>
                          </a:solidFill>
                          <a:effectLst/>
                          <a:latin typeface="Arial Narrow" panose="020B0606020202030204" pitchFamily="34" charset="0"/>
                        </a:rPr>
                        <a:t>Expanded Public Works Programme</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3 023 397</a:t>
                      </a:r>
                      <a:endParaRPr lang="en-ZA" sz="1600" b="0"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dirty="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2 019 106 </a:t>
                      </a:r>
                      <a:endParaRPr lang="en-US" sz="16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2 </a:t>
                      </a:r>
                      <a:r>
                        <a:rPr lang="en-ZA" sz="1600" b="0" i="0" u="none" strike="noStrike" dirty="0">
                          <a:solidFill>
                            <a:srgbClr val="000000"/>
                          </a:solidFill>
                          <a:effectLst/>
                          <a:latin typeface="Arial Narrow" panose="020B0606020202030204" pitchFamily="34" charset="0"/>
                        </a:rPr>
                        <a:t>982 840 </a:t>
                      </a: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a:t>
                      </a:r>
                      <a:r>
                        <a:rPr lang="en-ZA" sz="1600" b="0" i="0" u="none" strike="noStrike" dirty="0">
                          <a:solidFill>
                            <a:srgbClr val="000000"/>
                          </a:solidFill>
                          <a:effectLst/>
                          <a:latin typeface="Arial Narrow" panose="020B0606020202030204" pitchFamily="34" charset="0"/>
                        </a:rPr>
                        <a:t>37 </a:t>
                      </a:r>
                      <a:r>
                        <a:rPr lang="en-ZA" sz="1600" b="0" i="0" u="none" strike="noStrike" dirty="0" smtClean="0">
                          <a:solidFill>
                            <a:srgbClr val="000000"/>
                          </a:solidFill>
                          <a:effectLst/>
                          <a:latin typeface="Arial Narrow" panose="020B0606020202030204" pitchFamily="34" charset="0"/>
                        </a:rPr>
                        <a:t>667 </a:t>
                      </a:r>
                      <a:endParaRPr lang="en-ZA" sz="1600" b="0" i="0" u="none" strike="noStrike" dirty="0">
                        <a:solidFill>
                          <a:srgbClr val="000000"/>
                        </a:solidFill>
                        <a:effectLst/>
                        <a:latin typeface="Arial Narrow" panose="020B0606020202030204" pitchFamily="34" charset="0"/>
                      </a:endParaRP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1600" b="0" i="0" u="none" strike="noStrike" dirty="0">
                          <a:solidFill>
                            <a:srgbClr val="000000"/>
                          </a:solidFill>
                          <a:effectLst/>
                          <a:latin typeface="Arial Narrow" panose="020B0606020202030204" pitchFamily="34" charset="0"/>
                        </a:rPr>
                        <a:t>67%</a:t>
                      </a: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99%</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540415">
                <a:tc>
                  <a:txBody>
                    <a:bodyPr/>
                    <a:lstStyle/>
                    <a:p>
                      <a:pPr algn="l" rtl="0" fontAlgn="ctr"/>
                      <a:r>
                        <a:rPr lang="en-US" sz="1600" b="0" i="0" u="none" strike="noStrike" dirty="0">
                          <a:solidFill>
                            <a:srgbClr val="000000"/>
                          </a:solidFill>
                          <a:effectLst/>
                          <a:latin typeface="Arial Narrow" panose="020B0606020202030204" pitchFamily="34" charset="0"/>
                        </a:rPr>
                        <a:t>Property and Construction Industry Policy  and Research</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4 </a:t>
                      </a:r>
                      <a:r>
                        <a:rPr lang="en-ZA" sz="1600" b="0" i="0" u="none" strike="noStrike" dirty="0">
                          <a:solidFill>
                            <a:srgbClr val="000000"/>
                          </a:solidFill>
                          <a:effectLst/>
                          <a:latin typeface="Arial Narrow" panose="020B0606020202030204" pitchFamily="34" charset="0"/>
                        </a:rPr>
                        <a:t>447 </a:t>
                      </a:r>
                      <a:r>
                        <a:rPr lang="en-ZA" sz="1600" b="0" i="0" u="none" strike="noStrike" dirty="0" smtClean="0">
                          <a:solidFill>
                            <a:srgbClr val="000000"/>
                          </a:solidFill>
                          <a:effectLst/>
                          <a:latin typeface="Arial Narrow" panose="020B0606020202030204" pitchFamily="34" charset="0"/>
                        </a:rPr>
                        <a:t>159 </a:t>
                      </a:r>
                      <a:endParaRPr lang="en-ZA" sz="1600" b="0"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dirty="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3 740 574 </a:t>
                      </a:r>
                      <a:endParaRPr lang="en-US" sz="16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smtClean="0">
                          <a:solidFill>
                            <a:srgbClr val="000000"/>
                          </a:solidFill>
                          <a:effectLst/>
                          <a:latin typeface="Arial Narrow" panose="020B0606020202030204" pitchFamily="34" charset="0"/>
                        </a:rPr>
                        <a:t>4 329 002</a:t>
                      </a:r>
                      <a:endParaRPr lang="en-ZA" sz="1600" b="0"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118 157 </a:t>
                      </a:r>
                      <a:endParaRPr lang="en-ZA" sz="1600" b="0" i="0" u="none" strike="noStrike" dirty="0">
                        <a:solidFill>
                          <a:srgbClr val="000000"/>
                        </a:solidFill>
                        <a:effectLst/>
                        <a:latin typeface="Arial Narrow" panose="020B0606020202030204" pitchFamily="34" charset="0"/>
                      </a:endParaRP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1600" b="0" i="0" u="none" strike="noStrike" dirty="0">
                          <a:solidFill>
                            <a:srgbClr val="000000"/>
                          </a:solidFill>
                          <a:effectLst/>
                          <a:latin typeface="Arial Narrow" panose="020B0606020202030204" pitchFamily="34" charset="0"/>
                        </a:rPr>
                        <a:t>84%</a:t>
                      </a: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97%</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90700">
                <a:tc>
                  <a:txBody>
                    <a:bodyPr/>
                    <a:lstStyle/>
                    <a:p>
                      <a:pPr algn="l" rtl="0" fontAlgn="ctr"/>
                      <a:r>
                        <a:rPr lang="en-ZA" sz="1600" b="0" i="0" u="none" strike="noStrike" dirty="0">
                          <a:solidFill>
                            <a:srgbClr val="000000"/>
                          </a:solidFill>
                          <a:effectLst/>
                          <a:latin typeface="Arial Narrow" panose="020B0606020202030204" pitchFamily="34" charset="0"/>
                        </a:rPr>
                        <a:t>Prestige Policy</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67 </a:t>
                      </a:r>
                      <a:r>
                        <a:rPr lang="en-ZA" sz="1600" b="0" i="0" u="none" strike="noStrike" dirty="0" smtClean="0">
                          <a:solidFill>
                            <a:srgbClr val="000000"/>
                          </a:solidFill>
                          <a:effectLst/>
                          <a:latin typeface="Arial Narrow" panose="020B0606020202030204" pitchFamily="34" charset="0"/>
                        </a:rPr>
                        <a:t>659</a:t>
                      </a:r>
                      <a:endParaRPr lang="en-ZA" sz="1600" b="0"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dirty="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35 </a:t>
                      </a:r>
                      <a:r>
                        <a:rPr lang="en-US" sz="1600" b="0" i="0" u="none" strike="noStrike" dirty="0">
                          <a:solidFill>
                            <a:srgbClr val="000000"/>
                          </a:solidFill>
                          <a:effectLst/>
                          <a:latin typeface="Arial Narrow" panose="020B0606020202030204" pitchFamily="34" charset="0"/>
                        </a:rPr>
                        <a:t>282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49 </a:t>
                      </a:r>
                      <a:r>
                        <a:rPr lang="en-ZA" sz="1600" b="0" i="0" u="none" strike="noStrike" dirty="0">
                          <a:solidFill>
                            <a:srgbClr val="000000"/>
                          </a:solidFill>
                          <a:effectLst/>
                          <a:latin typeface="Arial Narrow" panose="020B0606020202030204" pitchFamily="34" charset="0"/>
                        </a:rPr>
                        <a:t>447 </a:t>
                      </a: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rtl="0" fontAlgn="b"/>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    </a:t>
                      </a:r>
                      <a:r>
                        <a:rPr lang="en-ZA" sz="1600" b="0" i="0" u="none" strike="noStrike" dirty="0">
                          <a:solidFill>
                            <a:srgbClr val="000000"/>
                          </a:solidFill>
                          <a:effectLst/>
                          <a:latin typeface="Arial Narrow" panose="020B0606020202030204" pitchFamily="34" charset="0"/>
                        </a:rPr>
                        <a:t>18 </a:t>
                      </a:r>
                      <a:r>
                        <a:rPr lang="en-ZA" sz="1600" b="0" i="0" u="none" strike="noStrike" dirty="0" smtClean="0">
                          <a:solidFill>
                            <a:srgbClr val="000000"/>
                          </a:solidFill>
                          <a:effectLst/>
                          <a:latin typeface="Arial Narrow" panose="020B0606020202030204" pitchFamily="34" charset="0"/>
                        </a:rPr>
                        <a:t>212</a:t>
                      </a:r>
                      <a:endParaRPr lang="en-ZA" sz="1600" b="0" i="0" u="none" strike="noStrike" dirty="0">
                        <a:solidFill>
                          <a:srgbClr val="000000"/>
                        </a:solidFill>
                        <a:effectLst/>
                        <a:latin typeface="Arial Narrow" panose="020B0606020202030204" pitchFamily="34" charset="0"/>
                      </a:endParaRP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en-US" sz="1600" b="0" i="0" u="none" strike="noStrike" dirty="0">
                          <a:solidFill>
                            <a:srgbClr val="000000"/>
                          </a:solidFill>
                          <a:effectLst/>
                          <a:latin typeface="Arial Narrow" panose="020B0606020202030204" pitchFamily="34" charset="0"/>
                        </a:rPr>
                        <a:t>52%</a:t>
                      </a: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73%</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372769">
                <a:tc>
                  <a:txBody>
                    <a:bodyPr/>
                    <a:lstStyle/>
                    <a:p>
                      <a:pPr algn="l" rtl="0" fontAlgn="b"/>
                      <a:r>
                        <a:rPr lang="en-ZA" sz="1600" b="0" i="0" u="none" strike="noStrike" dirty="0">
                          <a:solidFill>
                            <a:srgbClr val="000000"/>
                          </a:solidFill>
                          <a:effectLst/>
                          <a:latin typeface="Arial Narrow" panose="020B0606020202030204" pitchFamily="34" charset="0"/>
                        </a:rPr>
                        <a:t> </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600" b="0" i="0" u="none" strike="noStrike">
                          <a:solidFill>
                            <a:srgbClr val="000000"/>
                          </a:solidFill>
                          <a:effectLst/>
                          <a:latin typeface="Arial Narrow" panose="020B0606020202030204" pitchFamily="34" charset="0"/>
                        </a:rPr>
                        <a:t> </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600" b="0" i="0" u="none" strike="noStrike" dirty="0">
                          <a:solidFill>
                            <a:srgbClr val="000000"/>
                          </a:solidFill>
                          <a:effectLst/>
                          <a:latin typeface="Arial Narrow" panose="020B0606020202030204" pitchFamily="34" charset="0"/>
                        </a:rPr>
                        <a:t> </a:t>
                      </a: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t"/>
                      <a:r>
                        <a:rPr lang="en-ZA" sz="1600" b="0" i="0" u="none" strike="noStrike" dirty="0">
                          <a:solidFill>
                            <a:srgbClr val="000000"/>
                          </a:solidFill>
                          <a:effectLst/>
                          <a:latin typeface="Arial Narrow" panose="020B0606020202030204" pitchFamily="34" charset="0"/>
                        </a:rPr>
                        <a:t> </a:t>
                      </a: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Arial Narrow" panose="020B0606020202030204" pitchFamily="34" charset="0"/>
                      </a:endParaRPr>
                    </a:p>
                  </a:txBody>
                  <a:tcPr marL="9525" marR="9525" marT="9525"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Arial Narrow" panose="020B0606020202030204" pitchFamily="34" charset="0"/>
                        </a:rPr>
                        <a:t> </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6355">
                <a:tc>
                  <a:txBody>
                    <a:bodyPr/>
                    <a:lstStyle/>
                    <a:p>
                      <a:pPr algn="l" rtl="0" fontAlgn="b"/>
                      <a:r>
                        <a:rPr lang="en-ZA" sz="1600" b="1" i="0" u="none" strike="noStrike" dirty="0">
                          <a:solidFill>
                            <a:srgbClr val="000000"/>
                          </a:solidFill>
                          <a:effectLst/>
                          <a:latin typeface="Arial Narrow" panose="020B0606020202030204" pitchFamily="34" charset="0"/>
                        </a:rPr>
                        <a:t>Total</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    8 152 729 </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1" i="0" u="none" strike="noStrike" dirty="0" smtClean="0">
                          <a:solidFill>
                            <a:srgbClr val="000000"/>
                          </a:solidFill>
                          <a:effectLst/>
                          <a:latin typeface="Arial Narrow" panose="020B0606020202030204" pitchFamily="34" charset="0"/>
                        </a:rPr>
                        <a:t> 6</a:t>
                      </a:r>
                      <a:r>
                        <a:rPr lang="en-US" sz="1600" b="1" i="0" u="none" strike="noStrike" baseline="0" dirty="0" smtClean="0">
                          <a:solidFill>
                            <a:srgbClr val="000000"/>
                          </a:solidFill>
                          <a:effectLst/>
                          <a:latin typeface="Arial Narrow" panose="020B0606020202030204" pitchFamily="34" charset="0"/>
                        </a:rPr>
                        <a:t> </a:t>
                      </a:r>
                      <a:r>
                        <a:rPr lang="en-US" sz="1600" b="1" i="0" u="none" strike="noStrike" dirty="0" smtClean="0">
                          <a:solidFill>
                            <a:srgbClr val="000000"/>
                          </a:solidFill>
                          <a:effectLst/>
                          <a:latin typeface="Arial Narrow" panose="020B0606020202030204" pitchFamily="34" charset="0"/>
                        </a:rPr>
                        <a:t>187</a:t>
                      </a:r>
                      <a:r>
                        <a:rPr lang="en-US" sz="1600" b="1" i="0" u="none" strike="noStrike" baseline="0" dirty="0" smtClean="0">
                          <a:solidFill>
                            <a:srgbClr val="000000"/>
                          </a:solidFill>
                          <a:effectLst/>
                          <a:latin typeface="Arial Narrow" panose="020B0606020202030204" pitchFamily="34" charset="0"/>
                        </a:rPr>
                        <a:t> </a:t>
                      </a:r>
                      <a:r>
                        <a:rPr lang="en-US" sz="1600" b="1" i="0" u="none" strike="noStrike" dirty="0" smtClean="0">
                          <a:solidFill>
                            <a:srgbClr val="000000"/>
                          </a:solidFill>
                          <a:effectLst/>
                          <a:latin typeface="Arial Narrow" panose="020B0606020202030204" pitchFamily="34" charset="0"/>
                        </a:rPr>
                        <a:t>640 </a:t>
                      </a:r>
                      <a:endParaRPr lang="en-ZA" sz="1600" b="1"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  </a:t>
                      </a:r>
                      <a:r>
                        <a:rPr lang="en-ZA" sz="1600" b="1" i="0" u="none" strike="noStrike" dirty="0" smtClean="0">
                          <a:solidFill>
                            <a:srgbClr val="000000"/>
                          </a:solidFill>
                          <a:effectLst/>
                          <a:latin typeface="Arial Narrow" panose="020B0606020202030204" pitchFamily="34" charset="0"/>
                        </a:rPr>
                        <a:t>7 </a:t>
                      </a:r>
                      <a:r>
                        <a:rPr lang="en-ZA" sz="1600" b="1" i="0" u="none" strike="noStrike" dirty="0">
                          <a:solidFill>
                            <a:srgbClr val="000000"/>
                          </a:solidFill>
                          <a:effectLst/>
                          <a:latin typeface="Arial Narrow" panose="020B0606020202030204" pitchFamily="34" charset="0"/>
                        </a:rPr>
                        <a:t>910 167 </a:t>
                      </a:r>
                    </a:p>
                  </a:txBody>
                  <a:tcPr marL="6396" marR="6396" marT="6396"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effectLst/>
                          <a:latin typeface="Arial Narrow" panose="020B0606020202030204" pitchFamily="34" charset="0"/>
                        </a:rPr>
                        <a:t>        </a:t>
                      </a:r>
                      <a:r>
                        <a:rPr lang="en-ZA" sz="1600" b="1" i="0" u="none" strike="noStrike" dirty="0" smtClean="0">
                          <a:solidFill>
                            <a:srgbClr val="000000"/>
                          </a:solidFill>
                          <a:effectLst/>
                          <a:latin typeface="Arial Narrow" panose="020B0606020202030204" pitchFamily="34" charset="0"/>
                        </a:rPr>
                        <a:t> </a:t>
                      </a:r>
                      <a:r>
                        <a:rPr lang="en-ZA" sz="1600" b="1" i="0" u="none" strike="noStrike" dirty="0">
                          <a:solidFill>
                            <a:srgbClr val="000000"/>
                          </a:solidFill>
                          <a:effectLst/>
                          <a:latin typeface="Arial Narrow" panose="020B0606020202030204" pitchFamily="34" charset="0"/>
                        </a:rPr>
                        <a:t>242 562 </a:t>
                      </a:r>
                    </a:p>
                  </a:txBody>
                  <a:tcPr marL="6396" marR="6396" marT="6396"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Narrow" panose="020B0606020202030204" pitchFamily="34" charset="0"/>
                        </a:rPr>
                        <a:t>76%</a:t>
                      </a:r>
                    </a:p>
                  </a:txBody>
                  <a:tcPr marL="6396" marR="6396" marT="6396" marB="0">
                    <a:lnL w="317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97%</a:t>
                      </a:r>
                    </a:p>
                  </a:txBody>
                  <a:tcPr marL="6396" marR="6396" marT="639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object 6"/>
          <p:cNvSpPr/>
          <p:nvPr/>
        </p:nvSpPr>
        <p:spPr>
          <a:xfrm>
            <a:off x="86760" y="6356351"/>
            <a:ext cx="1040688" cy="412156"/>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4127259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spcBef>
                <a:spcPts val="600"/>
              </a:spcBef>
              <a:spcAft>
                <a:spcPts val="600"/>
              </a:spcAft>
            </a:pPr>
            <a:r>
              <a:rPr lang="en-US" altLang="en-US" sz="2600" b="1" dirty="0">
                <a:solidFill>
                  <a:prstClr val="white"/>
                </a:solidFill>
              </a:rPr>
              <a:t>Spending analysis - Programmes</a:t>
            </a:r>
            <a:endParaRPr lang="en-ZA" sz="2600" b="1" kern="0"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22</a:t>
            </a:fld>
            <a:endParaRPr lang="en-US"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638940750"/>
              </p:ext>
            </p:extLst>
          </p:nvPr>
        </p:nvGraphicFramePr>
        <p:xfrm>
          <a:off x="407368" y="1196753"/>
          <a:ext cx="114492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11" name="object 6"/>
          <p:cNvSpPr/>
          <p:nvPr/>
        </p:nvSpPr>
        <p:spPr>
          <a:xfrm>
            <a:off x="86760" y="6093296"/>
            <a:ext cx="1400728" cy="7002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947463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90600"/>
            <a:ext cx="9144000" cy="5867400"/>
          </a:xfrm>
          <a:solidFill>
            <a:schemeClr val="bg1"/>
          </a:solidFill>
        </p:spPr>
        <p:txBody>
          <a:bodyPr/>
          <a:lstStyle/>
          <a:p>
            <a:pPr marL="0" indent="0" algn="ctr">
              <a:buNone/>
            </a:pPr>
            <a:endParaRPr lang="en-ZA" dirty="0" smtClean="0"/>
          </a:p>
          <a:p>
            <a:pPr marL="0" indent="0" algn="ctr">
              <a:buNone/>
            </a:pPr>
            <a:endParaRPr lang="en-ZA" dirty="0"/>
          </a:p>
          <a:p>
            <a:pPr marL="0" indent="0" algn="ctr">
              <a:buNone/>
            </a:pPr>
            <a:endParaRPr lang="en-ZA" dirty="0" smtClean="0"/>
          </a:p>
          <a:p>
            <a:pPr marL="0" indent="0" algn="ctr">
              <a:buNone/>
            </a:pPr>
            <a:endParaRPr lang="en-ZA" dirty="0" smtClean="0"/>
          </a:p>
        </p:txBody>
      </p:sp>
      <p:sp>
        <p:nvSpPr>
          <p:cNvPr id="3" name="Title 2"/>
          <p:cNvSpPr>
            <a:spLocks noGrp="1"/>
          </p:cNvSpPr>
          <p:nvPr>
            <p:ph type="title"/>
          </p:nvPr>
        </p:nvSpPr>
        <p:spPr>
          <a:xfrm>
            <a:off x="0" y="1"/>
            <a:ext cx="12192000" cy="730251"/>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cs typeface="Arial" pitchFamily="34" charset="0"/>
              </a:rPr>
              <a:t>Summary- Expenditure per Economic Classification</a:t>
            </a:r>
            <a:endParaRPr lang="en-ZA" sz="2600" b="1" kern="0"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23</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73849090"/>
              </p:ext>
            </p:extLst>
          </p:nvPr>
        </p:nvGraphicFramePr>
        <p:xfrm>
          <a:off x="191342" y="822120"/>
          <a:ext cx="11665299" cy="5271176"/>
        </p:xfrm>
        <a:graphic>
          <a:graphicData uri="http://schemas.openxmlformats.org/drawingml/2006/table">
            <a:tbl>
              <a:tblPr/>
              <a:tblGrid>
                <a:gridCol w="4273967"/>
                <a:gridCol w="1211207"/>
                <a:gridCol w="1236025"/>
                <a:gridCol w="1236025"/>
                <a:gridCol w="1236025"/>
                <a:gridCol w="1236025"/>
                <a:gridCol w="1236025"/>
              </a:tblGrid>
              <a:tr h="848380">
                <a:tc rowSpan="2">
                  <a:txBody>
                    <a:bodyPr/>
                    <a:lstStyle/>
                    <a:p>
                      <a:pPr algn="l" fontAlgn="b"/>
                      <a:r>
                        <a:rPr lang="en-US" sz="1400" b="1" i="0" u="none" strike="noStrike" dirty="0">
                          <a:solidFill>
                            <a:srgbClr val="FFFFFF"/>
                          </a:solidFill>
                          <a:effectLst/>
                          <a:latin typeface="Arial Narrow" panose="020B0606020202030204" pitchFamily="34" charset="0"/>
                        </a:rPr>
                        <a:t> </a:t>
                      </a:r>
                    </a:p>
                    <a:p>
                      <a:pPr algn="l" fontAlgn="t"/>
                      <a:r>
                        <a:rPr lang="en-US" sz="1400" b="1" i="0" u="none" strike="noStrike" dirty="0" smtClean="0">
                          <a:solidFill>
                            <a:srgbClr val="000000"/>
                          </a:solidFill>
                          <a:effectLst/>
                          <a:latin typeface="Arial Narrow" panose="020B0606020202030204" pitchFamily="34" charset="0"/>
                        </a:rPr>
                        <a:t>Economic Classification</a:t>
                      </a:r>
                      <a:endParaRPr lang="en-US" sz="1400" b="1" i="0" u="none" strike="noStrike" dirty="0">
                        <a:solidFill>
                          <a:srgbClr val="000000"/>
                        </a:solidFill>
                        <a:effectLst/>
                        <a:latin typeface="Arial Narrow" panose="020B0606020202030204" pitchFamily="34" charset="0"/>
                      </a:endParaRP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Final Appropriation 2022/23</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Third quarter Exp</a:t>
                      </a:r>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(31 </a:t>
                      </a:r>
                      <a:r>
                        <a:rPr lang="en-US" sz="1400" b="1" i="0" u="none" strike="noStrike" dirty="0">
                          <a:solidFill>
                            <a:srgbClr val="000000"/>
                          </a:solidFill>
                          <a:effectLst/>
                          <a:latin typeface="Arial Narrow" panose="020B0606020202030204" pitchFamily="34" charset="0"/>
                        </a:rPr>
                        <a:t>December </a:t>
                      </a:r>
                      <a:r>
                        <a:rPr lang="en-US" sz="1400" b="1" i="0" u="none" strike="noStrike" dirty="0" smtClean="0">
                          <a:solidFill>
                            <a:srgbClr val="000000"/>
                          </a:solidFill>
                          <a:effectLst/>
                          <a:latin typeface="Arial Narrow" panose="020B0606020202030204" pitchFamily="34" charset="0"/>
                        </a:rPr>
                        <a:t>2022)</a:t>
                      </a:r>
                      <a:endParaRPr lang="en-US" sz="14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Fourth Quarter Exp</a:t>
                      </a:r>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(31 </a:t>
                      </a:r>
                      <a:r>
                        <a:rPr lang="en-US" sz="1400" b="1" i="0" u="none" strike="noStrike" dirty="0">
                          <a:solidFill>
                            <a:srgbClr val="000000"/>
                          </a:solidFill>
                          <a:effectLst/>
                          <a:latin typeface="Arial Narrow" panose="020B0606020202030204" pitchFamily="34" charset="0"/>
                        </a:rPr>
                        <a:t>March </a:t>
                      </a:r>
                      <a:r>
                        <a:rPr lang="en-US" sz="1400" b="1" i="0" u="none" strike="noStrike" dirty="0" smtClean="0">
                          <a:solidFill>
                            <a:srgbClr val="000000"/>
                          </a:solidFill>
                          <a:effectLst/>
                          <a:latin typeface="Arial Narrow" panose="020B0606020202030204" pitchFamily="34" charset="0"/>
                        </a:rPr>
                        <a:t>2023)</a:t>
                      </a:r>
                      <a:endParaRPr lang="en-US" sz="1400" b="1"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Variance as at 31 March 2023</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Third quarter Exp. %. </a:t>
                      </a:r>
                    </a:p>
                    <a:p>
                      <a:pPr algn="ctr" rtl="0" fontAlgn="ctr"/>
                      <a:r>
                        <a:rPr lang="en-US" sz="1400" b="1" i="0" u="none" strike="noStrike" dirty="0" smtClean="0">
                          <a:solidFill>
                            <a:srgbClr val="000000"/>
                          </a:solidFill>
                          <a:effectLst/>
                          <a:latin typeface="Arial Narrow" panose="020B0606020202030204" pitchFamily="34" charset="0"/>
                        </a:rPr>
                        <a:t>(31 December 2022)</a:t>
                      </a:r>
                      <a:endParaRPr lang="en-US" sz="14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Fourth Quarter Exp. % (31 </a:t>
                      </a:r>
                      <a:r>
                        <a:rPr lang="en-US" sz="1400" b="1" i="0" u="none" strike="noStrike" dirty="0">
                          <a:solidFill>
                            <a:srgbClr val="000000"/>
                          </a:solidFill>
                          <a:effectLst/>
                          <a:latin typeface="Arial Narrow" panose="020B0606020202030204" pitchFamily="34" charset="0"/>
                        </a:rPr>
                        <a:t>March </a:t>
                      </a:r>
                      <a:r>
                        <a:rPr lang="en-US" sz="1400" b="1" i="0" u="none" strike="noStrike" dirty="0" smtClean="0">
                          <a:solidFill>
                            <a:srgbClr val="000000"/>
                          </a:solidFill>
                          <a:effectLst/>
                          <a:latin typeface="Arial Narrow" panose="020B0606020202030204" pitchFamily="34" charset="0"/>
                        </a:rPr>
                        <a:t>2023)</a:t>
                      </a:r>
                      <a:endParaRPr lang="en-US" sz="1400" b="1" i="0" u="none" strike="noStrike" dirty="0">
                        <a:solidFill>
                          <a:srgbClr val="000000"/>
                        </a:solidFill>
                        <a:effectLst/>
                        <a:latin typeface="Arial Narrow" panose="020B0606020202030204" pitchFamily="34" charset="0"/>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32491">
                <a:tc vMerge="1">
                  <a:txBody>
                    <a:bodyPr/>
                    <a:lstStyle/>
                    <a:p>
                      <a:pPr algn="l" fontAlgn="t"/>
                      <a:endParaRPr lang="en-US" sz="12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400" b="1" i="0" u="none" strike="noStrike" kern="1200" dirty="0">
                          <a:solidFill>
                            <a:srgbClr val="000000"/>
                          </a:solidFill>
                          <a:effectLst/>
                          <a:latin typeface="Arial Narrow" panose="020B0606020202030204" pitchFamily="34" charset="0"/>
                          <a:ea typeface="+mn-ea"/>
                          <a:cs typeface="+mn-cs"/>
                        </a:rPr>
                        <a:t>R`000</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kern="1200" dirty="0">
                          <a:solidFill>
                            <a:srgbClr val="000000"/>
                          </a:solidFill>
                          <a:effectLst/>
                          <a:latin typeface="Arial Narrow" panose="020B0606020202030204" pitchFamily="34" charset="0"/>
                          <a:ea typeface="+mn-ea"/>
                          <a:cs typeface="+mn-cs"/>
                        </a:rPr>
                        <a:t>%</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kern="1200" dirty="0">
                          <a:solidFill>
                            <a:srgbClr val="000000"/>
                          </a:solidFill>
                          <a:effectLst/>
                          <a:latin typeface="Arial Narrow" panose="020B0606020202030204" pitchFamily="34" charset="0"/>
                          <a:ea typeface="+mn-ea"/>
                          <a:cs typeface="+mn-cs"/>
                        </a:rPr>
                        <a:t>%</a:t>
                      </a:r>
                    </a:p>
                  </a:txBody>
                  <a:tcPr marL="9332" marR="9332" marT="9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32491">
                <a:tc>
                  <a:txBody>
                    <a:bodyPr/>
                    <a:lstStyle/>
                    <a:p>
                      <a:pPr algn="l" fontAlgn="t"/>
                      <a:r>
                        <a:rPr lang="en-US" sz="1400" b="1" i="0" u="none" strike="noStrike" dirty="0">
                          <a:solidFill>
                            <a:srgbClr val="000000"/>
                          </a:solidFill>
                          <a:effectLst/>
                          <a:latin typeface="Arial Narrow" panose="020B0606020202030204" pitchFamily="34" charset="0"/>
                        </a:rPr>
                        <a:t> Current payments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1,076,288</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642,558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942,714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133,574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60%</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smtClean="0">
                          <a:solidFill>
                            <a:srgbClr val="000000"/>
                          </a:solidFill>
                          <a:effectLst/>
                          <a:latin typeface="Arial Narrow" panose="020B0606020202030204" pitchFamily="34" charset="0"/>
                        </a:rPr>
                        <a:t>88%</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Compensation of employees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596,930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384,864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514,158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82,772 </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64%</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86%</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Goods and Services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479,358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257,695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257,695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50,803 </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54%</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89%</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  </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1" i="0" u="none" strike="noStrike" dirty="0">
                          <a:solidFill>
                            <a:srgbClr val="000000"/>
                          </a:solidFill>
                          <a:effectLst/>
                          <a:latin typeface="Arial Narrow" panose="020B0606020202030204" pitchFamily="34" charset="0"/>
                        </a:rPr>
                        <a:t> Transfers and Subsidies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7,055,745</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5,540,753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6,955,732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100,013</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79%</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smtClean="0">
                          <a:solidFill>
                            <a:srgbClr val="000000"/>
                          </a:solidFill>
                          <a:effectLst/>
                          <a:latin typeface="Arial Narrow" panose="020B0606020202030204" pitchFamily="34" charset="0"/>
                        </a:rPr>
                        <a:t>99%</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Provinces and Municipalities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1,636,351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1,294,958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1,636,342</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9</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79%</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100%</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Departmental agencies and accounts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4,087,700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3,565,936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mn-lt"/>
                        </a:rPr>
                        <a:t>4,087,700</a:t>
                      </a:r>
                      <a:r>
                        <a:rPr lang="en-US" sz="1400" b="0" i="0" u="none" strike="noStrike" dirty="0" smtClean="0">
                          <a:solidFill>
                            <a:srgbClr val="000000"/>
                          </a:solidFill>
                          <a:effectLst/>
                          <a:latin typeface="Arial Narrow" panose="020B0606020202030204" pitchFamily="34" charset="0"/>
                        </a:rPr>
                        <a:t>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87%</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100%</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455864">
                <a:tc>
                  <a:txBody>
                    <a:bodyPr/>
                    <a:lstStyle/>
                    <a:p>
                      <a:pPr algn="l" fontAlgn="t"/>
                      <a:r>
                        <a:rPr lang="en-US" sz="1400" b="0" i="0" u="none" strike="noStrike" dirty="0">
                          <a:solidFill>
                            <a:srgbClr val="000000"/>
                          </a:solidFill>
                          <a:effectLst/>
                          <a:latin typeface="Arial Narrow" panose="020B0606020202030204" pitchFamily="34" charset="0"/>
                        </a:rPr>
                        <a:t> Foreign governments and international organisations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28,432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28,432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28,432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100%</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100%</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Public corporations and private enterprises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260,675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118,781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160,675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100,000</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46%</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62%</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Non-profit institutions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1,032,693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524,200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 1,032,693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51%</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100%</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dirty="0">
                          <a:solidFill>
                            <a:srgbClr val="000000"/>
                          </a:solidFill>
                          <a:effectLst/>
                          <a:latin typeface="Arial Narrow" panose="020B0606020202030204" pitchFamily="34" charset="0"/>
                        </a:rPr>
                        <a:t> Households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9,894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8,446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9,890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4</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87%</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100%</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1" i="0" u="none" strike="noStrike" dirty="0">
                          <a:solidFill>
                            <a:srgbClr val="000000"/>
                          </a:solidFill>
                          <a:effectLst/>
                          <a:latin typeface="Arial Narrow" panose="020B0606020202030204" pitchFamily="34" charset="0"/>
                        </a:rPr>
                        <a:t> Payments for capital assets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19,095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4,328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10,121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9,974 </a:t>
                      </a:r>
                      <a:endParaRPr lang="en-US" sz="1400" b="1"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a:solidFill>
                            <a:srgbClr val="000000"/>
                          </a:solidFill>
                          <a:effectLst/>
                          <a:latin typeface="Arial Narrow" panose="020B0606020202030204" pitchFamily="34" charset="0"/>
                        </a:rPr>
                        <a:t>23%</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1" i="0" u="none" strike="noStrike" dirty="0" smtClean="0">
                          <a:solidFill>
                            <a:srgbClr val="000000"/>
                          </a:solidFill>
                          <a:effectLst/>
                          <a:latin typeface="Arial Narrow" panose="020B0606020202030204" pitchFamily="34" charset="0"/>
                        </a:rPr>
                        <a:t>53</a:t>
                      </a:r>
                      <a:r>
                        <a:rPr lang="en-US" sz="1400" b="1" i="0" u="none" strike="noStrike" dirty="0">
                          <a:solidFill>
                            <a:srgbClr val="000000"/>
                          </a:solidFill>
                          <a:effectLst/>
                          <a:latin typeface="Arial Narrow" panose="020B0606020202030204" pitchFamily="34" charset="0"/>
                        </a:rPr>
                        <a:t>%</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t"/>
                      <a:r>
                        <a:rPr lang="en-US" sz="1400" b="0" i="0" u="none" strike="noStrike">
                          <a:solidFill>
                            <a:srgbClr val="000000"/>
                          </a:solidFill>
                          <a:effectLst/>
                          <a:latin typeface="Arial Narrow" panose="020B0606020202030204" pitchFamily="34" charset="0"/>
                        </a:rPr>
                        <a:t> Machinery and equipment </a:t>
                      </a: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19,095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4,328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10,121 </a:t>
                      </a:r>
                      <a:endParaRPr lang="en-US" sz="1400" b="0" i="0" u="none" strike="noStrike" dirty="0">
                        <a:solidFill>
                          <a:srgbClr val="000000"/>
                        </a:solidFill>
                        <a:effectLst/>
                        <a:latin typeface="Arial Narrow" panose="020B0606020202030204" pitchFamily="34" charset="0"/>
                      </a:endParaRPr>
                    </a:p>
                  </a:txBody>
                  <a:tcPr marL="83987"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t"/>
                      <a:r>
                        <a:rPr lang="en-US" sz="1400" b="0" i="0" u="none" strike="noStrike" dirty="0">
                          <a:solidFill>
                            <a:srgbClr val="000000"/>
                          </a:solidFill>
                          <a:effectLst/>
                          <a:latin typeface="Arial Narrow" panose="020B0606020202030204" pitchFamily="34" charset="0"/>
                        </a:rPr>
                        <a:t>          </a:t>
                      </a:r>
                      <a:r>
                        <a:rPr lang="en-US" sz="1400" b="0" i="0" u="none" strike="noStrike" dirty="0" smtClean="0">
                          <a:solidFill>
                            <a:srgbClr val="000000"/>
                          </a:solidFill>
                          <a:effectLst/>
                          <a:latin typeface="Arial Narrow" panose="020B0606020202030204" pitchFamily="34" charset="0"/>
                        </a:rPr>
                        <a:t>8,974</a:t>
                      </a:r>
                      <a:endParaRPr lang="en-US" sz="1400" b="0" i="0" u="none" strike="noStrike" dirty="0">
                        <a:solidFill>
                          <a:srgbClr val="000000"/>
                        </a:solidFill>
                        <a:effectLst/>
                        <a:latin typeface="Arial Narrow" panose="020B0606020202030204" pitchFamily="34" charset="0"/>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a:solidFill>
                            <a:srgbClr val="000000"/>
                          </a:solidFill>
                          <a:effectLst/>
                          <a:latin typeface="Arial Narrow" panose="020B0606020202030204" pitchFamily="34" charset="0"/>
                        </a:rPr>
                        <a:t>23%</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400" b="0" i="0" u="none" strike="noStrike" dirty="0" smtClean="0">
                          <a:solidFill>
                            <a:srgbClr val="000000"/>
                          </a:solidFill>
                          <a:effectLst/>
                          <a:latin typeface="Arial Narrow" panose="020B0606020202030204" pitchFamily="34" charset="0"/>
                        </a:rPr>
                        <a:t>53</a:t>
                      </a:r>
                      <a:r>
                        <a:rPr lang="en-US" sz="1400" b="0" i="0" u="none" strike="noStrike" dirty="0">
                          <a:solidFill>
                            <a:srgbClr val="000000"/>
                          </a:solidFill>
                          <a:effectLst/>
                          <a:latin typeface="Arial Narrow" panose="020B0606020202030204" pitchFamily="34" charset="0"/>
                        </a:rPr>
                        <a:t>%</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r>
              <a:tr h="232491">
                <a:tc>
                  <a:txBody>
                    <a:bodyPr/>
                    <a:lstStyle/>
                    <a:p>
                      <a:pPr algn="l" fontAlgn="b"/>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32491">
                <a:tc>
                  <a:txBody>
                    <a:bodyPr/>
                    <a:lstStyle/>
                    <a:p>
                      <a:pPr algn="l" rtl="0" fontAlgn="ctr"/>
                      <a:r>
                        <a:rPr lang="en-ZA" sz="1400" b="1" i="0" u="none" strike="noStrike" kern="1200" dirty="0">
                          <a:solidFill>
                            <a:srgbClr val="000000"/>
                          </a:solidFill>
                          <a:effectLst/>
                          <a:latin typeface="Arial Narrow" panose="020B0606020202030204" pitchFamily="34" charset="0"/>
                          <a:ea typeface="+mn-ea"/>
                          <a:cs typeface="+mn-cs"/>
                        </a:rPr>
                        <a:t>Payment for financial assets</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400" b="1" i="0" u="none" strike="noStrike" kern="1200" dirty="0">
                          <a:solidFill>
                            <a:srgbClr val="000000"/>
                          </a:solidFill>
                          <a:effectLst/>
                          <a:latin typeface="Arial Narrow" panose="020B0606020202030204" pitchFamily="34" charset="0"/>
                          <a:ea typeface="+mn-ea"/>
                          <a:cs typeface="+mn-cs"/>
                        </a:rPr>
                        <a:t>       </a:t>
                      </a:r>
                      <a:r>
                        <a:rPr lang="en-ZA" sz="1400" b="1" i="0" u="none" strike="noStrike" kern="1200" dirty="0" smtClean="0">
                          <a:solidFill>
                            <a:srgbClr val="000000"/>
                          </a:solidFill>
                          <a:effectLst/>
                          <a:latin typeface="Arial Narrow" panose="020B0606020202030204" pitchFamily="34" charset="0"/>
                          <a:ea typeface="+mn-ea"/>
                          <a:cs typeface="+mn-cs"/>
                        </a:rPr>
                        <a:t> 1,601 </a:t>
                      </a:r>
                      <a:endParaRPr lang="en-ZA" sz="1400" b="1" i="0" u="none" strike="noStrike" kern="1200" dirty="0">
                        <a:solidFill>
                          <a:srgbClr val="000000"/>
                        </a:solidFill>
                        <a:effectLst/>
                        <a:latin typeface="Arial Narrow" panose="020B0606020202030204" pitchFamily="34" charset="0"/>
                        <a:ea typeface="+mn-ea"/>
                        <a:cs typeface="+mn-cs"/>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400" b="1" i="0" u="none" strike="noStrike" kern="1200" dirty="0" smtClean="0">
                          <a:solidFill>
                            <a:srgbClr val="000000"/>
                          </a:solidFill>
                          <a:effectLst/>
                          <a:latin typeface="Arial Narrow" panose="020B0606020202030204" pitchFamily="34" charset="0"/>
                          <a:ea typeface="+mn-ea"/>
                          <a:cs typeface="+mn-cs"/>
                        </a:rPr>
                        <a:t>-</a:t>
                      </a:r>
                      <a:endParaRPr lang="en-ZA" sz="1400" b="1" i="0" u="none" strike="noStrike" kern="1200" dirty="0">
                        <a:solidFill>
                          <a:srgbClr val="000000"/>
                        </a:solidFill>
                        <a:effectLst/>
                        <a:latin typeface="Arial Narrow" panose="020B0606020202030204" pitchFamily="34" charset="0"/>
                        <a:ea typeface="+mn-ea"/>
                        <a:cs typeface="+mn-cs"/>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400" b="1" i="0" u="none" strike="noStrike" kern="1200" dirty="0" smtClean="0">
                          <a:solidFill>
                            <a:srgbClr val="000000"/>
                          </a:solidFill>
                          <a:effectLst/>
                          <a:latin typeface="Arial Narrow" panose="020B0606020202030204" pitchFamily="34" charset="0"/>
                          <a:ea typeface="+mn-ea"/>
                          <a:cs typeface="+mn-cs"/>
                        </a:rPr>
                        <a:t> 1,601 </a:t>
                      </a:r>
                      <a:endParaRPr lang="en-US" sz="1400" b="1" i="0" u="none" strike="noStrike" kern="1200" dirty="0">
                        <a:solidFill>
                          <a:srgbClr val="000000"/>
                        </a:solidFill>
                        <a:effectLst/>
                        <a:latin typeface="Arial Narrow" panose="020B0606020202030204" pitchFamily="34" charset="0"/>
                        <a:ea typeface="+mn-ea"/>
                        <a:cs typeface="+mn-cs"/>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400" b="1" i="0" u="none" strike="noStrike" kern="1200" dirty="0" smtClean="0">
                          <a:solidFill>
                            <a:srgbClr val="000000"/>
                          </a:solidFill>
                          <a:effectLst/>
                          <a:latin typeface="Arial Narrow" panose="020B0606020202030204" pitchFamily="34" charset="0"/>
                          <a:ea typeface="+mn-ea"/>
                          <a:cs typeface="+mn-cs"/>
                        </a:rPr>
                        <a:t>-</a:t>
                      </a:r>
                      <a:endParaRPr lang="en-US" sz="1400" b="1" i="0" u="none" strike="noStrike" kern="1200" dirty="0">
                        <a:solidFill>
                          <a:srgbClr val="000000"/>
                        </a:solidFill>
                        <a:effectLst/>
                        <a:latin typeface="Arial Narrow" panose="020B0606020202030204" pitchFamily="34" charset="0"/>
                        <a:ea typeface="+mn-ea"/>
                        <a:cs typeface="+mn-cs"/>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kern="1200" dirty="0" smtClean="0">
                          <a:solidFill>
                            <a:srgbClr val="000000"/>
                          </a:solidFill>
                          <a:effectLst/>
                          <a:latin typeface="Arial Narrow" panose="020B0606020202030204" pitchFamily="34" charset="0"/>
                          <a:ea typeface="+mn-ea"/>
                          <a:cs typeface="+mn-cs"/>
                        </a:rPr>
                        <a:t>-</a:t>
                      </a:r>
                      <a:endParaRPr lang="en-US" sz="1400" b="1" i="0" u="none" strike="noStrike" kern="1200" dirty="0">
                        <a:solidFill>
                          <a:srgbClr val="000000"/>
                        </a:solidFill>
                        <a:effectLst/>
                        <a:latin typeface="Arial Narrow" panose="020B0606020202030204" pitchFamily="34" charset="0"/>
                        <a:ea typeface="+mn-ea"/>
                        <a:cs typeface="+mn-cs"/>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kern="1200" dirty="0" smtClean="0">
                          <a:solidFill>
                            <a:srgbClr val="000000"/>
                          </a:solidFill>
                          <a:effectLst/>
                          <a:latin typeface="Arial Narrow" panose="020B0606020202030204" pitchFamily="34" charset="0"/>
                          <a:ea typeface="+mn-ea"/>
                          <a:cs typeface="+mn-cs"/>
                        </a:rPr>
                        <a:t>100%</a:t>
                      </a:r>
                      <a:endParaRPr lang="en-US" sz="1400" b="1" i="0" u="none" strike="noStrike" kern="1200" dirty="0">
                        <a:solidFill>
                          <a:srgbClr val="000000"/>
                        </a:solidFill>
                        <a:effectLst/>
                        <a:latin typeface="Arial Narrow" panose="020B0606020202030204" pitchFamily="34" charset="0"/>
                        <a:ea typeface="+mn-ea"/>
                        <a:cs typeface="+mn-cs"/>
                      </a:endParaRP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32491">
                <a:tc>
                  <a:txBody>
                    <a:bodyPr/>
                    <a:lstStyle/>
                    <a:p>
                      <a:pPr algn="l" fontAlgn="b"/>
                      <a:r>
                        <a:rPr lang="en-US" sz="1400" b="1" i="0" u="none" strike="noStrike" dirty="0">
                          <a:solidFill>
                            <a:srgbClr val="000000"/>
                          </a:solidFill>
                          <a:effectLst/>
                          <a:latin typeface="Arial Narrow" panose="020B0606020202030204" pitchFamily="34" charset="0"/>
                        </a:rPr>
                        <a:t> Total </a:t>
                      </a:r>
                    </a:p>
                  </a:txBody>
                  <a:tcPr marL="9332" marR="9332" marT="93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400" b="1" i="0" u="none" strike="noStrike" kern="1200" dirty="0">
                          <a:solidFill>
                            <a:srgbClr val="000000"/>
                          </a:solidFill>
                          <a:effectLst/>
                          <a:latin typeface="Arial Narrow" panose="020B0606020202030204" pitchFamily="34" charset="0"/>
                          <a:ea typeface="+mn-ea"/>
                          <a:cs typeface="+mn-cs"/>
                        </a:rPr>
                        <a:t>    </a:t>
                      </a:r>
                      <a:r>
                        <a:rPr lang="en-ZA" sz="1400" b="1" i="0" u="none" strike="noStrike" kern="1200" dirty="0" smtClean="0">
                          <a:solidFill>
                            <a:srgbClr val="000000"/>
                          </a:solidFill>
                          <a:effectLst/>
                          <a:latin typeface="Arial Narrow" panose="020B0606020202030204" pitchFamily="34" charset="0"/>
                          <a:ea typeface="+mn-ea"/>
                          <a:cs typeface="+mn-cs"/>
                        </a:rPr>
                        <a:t>8,152,729 </a:t>
                      </a:r>
                      <a:endParaRPr lang="en-ZA" sz="1400" b="1" i="0" u="none" strike="noStrike" kern="1200" dirty="0">
                        <a:solidFill>
                          <a:srgbClr val="000000"/>
                        </a:solidFill>
                        <a:effectLst/>
                        <a:latin typeface="Arial Narrow" panose="020B0606020202030204" pitchFamily="34" charset="0"/>
                        <a:ea typeface="+mn-ea"/>
                        <a:cs typeface="+mn-cs"/>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400" b="1" i="0" u="none" strike="noStrike" kern="1200" dirty="0" smtClean="0">
                          <a:solidFill>
                            <a:srgbClr val="000000"/>
                          </a:solidFill>
                          <a:effectLst/>
                          <a:latin typeface="Arial Narrow" panose="020B0606020202030204" pitchFamily="34" charset="0"/>
                          <a:ea typeface="+mn-ea"/>
                          <a:cs typeface="+mn-cs"/>
                        </a:rPr>
                        <a:t> 6,187,640 </a:t>
                      </a:r>
                      <a:endParaRPr lang="en-ZA" sz="1400" b="1" i="0" u="none" strike="noStrike" kern="1200" dirty="0">
                        <a:solidFill>
                          <a:srgbClr val="000000"/>
                        </a:solidFill>
                        <a:effectLst/>
                        <a:latin typeface="Arial Narrow" panose="020B0606020202030204" pitchFamily="34" charset="0"/>
                        <a:ea typeface="+mn-ea"/>
                        <a:cs typeface="+mn-cs"/>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400" b="1" i="0" u="none" strike="noStrike" kern="1200" dirty="0">
                          <a:solidFill>
                            <a:srgbClr val="000000"/>
                          </a:solidFill>
                          <a:effectLst/>
                          <a:latin typeface="Arial Narrow" panose="020B0606020202030204" pitchFamily="34" charset="0"/>
                          <a:ea typeface="+mn-ea"/>
                          <a:cs typeface="+mn-cs"/>
                        </a:rPr>
                        <a:t>  </a:t>
                      </a:r>
                      <a:r>
                        <a:rPr lang="en-ZA" sz="1400" b="1" i="0" u="none" strike="noStrike" kern="1200" dirty="0" smtClean="0">
                          <a:solidFill>
                            <a:srgbClr val="000000"/>
                          </a:solidFill>
                          <a:effectLst/>
                          <a:latin typeface="Arial Narrow" panose="020B0606020202030204" pitchFamily="34" charset="0"/>
                          <a:ea typeface="+mn-ea"/>
                          <a:cs typeface="+mn-cs"/>
                        </a:rPr>
                        <a:t>7,910,167 </a:t>
                      </a:r>
                      <a:endParaRPr lang="en-ZA" sz="1400" b="1" i="0" u="none" strike="noStrike" kern="1200" dirty="0">
                        <a:solidFill>
                          <a:srgbClr val="000000"/>
                        </a:solidFill>
                        <a:effectLst/>
                        <a:latin typeface="Arial Narrow" panose="020B0606020202030204" pitchFamily="34" charset="0"/>
                        <a:ea typeface="+mn-ea"/>
                        <a:cs typeface="+mn-cs"/>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kern="1200" dirty="0">
                          <a:solidFill>
                            <a:srgbClr val="000000"/>
                          </a:solidFill>
                          <a:effectLst/>
                          <a:latin typeface="Arial Narrow" panose="020B0606020202030204" pitchFamily="34" charset="0"/>
                          <a:ea typeface="+mn-ea"/>
                          <a:cs typeface="+mn-cs"/>
                        </a:rPr>
                        <a:t>        </a:t>
                      </a:r>
                      <a:r>
                        <a:rPr lang="en-ZA" sz="1400" b="1" i="0" u="none" strike="noStrike" kern="1200" dirty="0" smtClean="0">
                          <a:solidFill>
                            <a:srgbClr val="000000"/>
                          </a:solidFill>
                          <a:effectLst/>
                          <a:latin typeface="Arial Narrow" panose="020B0606020202030204" pitchFamily="34" charset="0"/>
                          <a:ea typeface="+mn-ea"/>
                          <a:cs typeface="+mn-cs"/>
                        </a:rPr>
                        <a:t> 242,562 </a:t>
                      </a:r>
                      <a:endParaRPr lang="en-ZA" sz="1400" b="1" i="0" u="none" strike="noStrike" kern="1200" dirty="0">
                        <a:solidFill>
                          <a:srgbClr val="000000"/>
                        </a:solidFill>
                        <a:effectLst/>
                        <a:latin typeface="Arial Narrow" panose="020B0606020202030204" pitchFamily="34" charset="0"/>
                        <a:ea typeface="+mn-ea"/>
                        <a:cs typeface="+mn-cs"/>
                      </a:endParaRP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mn-cs"/>
                        </a:rPr>
                        <a:t>76%</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400" b="1" i="0" u="none" strike="noStrike" kern="1200" dirty="0">
                          <a:solidFill>
                            <a:srgbClr val="000000"/>
                          </a:solidFill>
                          <a:effectLst/>
                          <a:latin typeface="Arial Narrow" panose="020B0606020202030204" pitchFamily="34" charset="0"/>
                          <a:ea typeface="+mn-ea"/>
                          <a:cs typeface="+mn-cs"/>
                        </a:rPr>
                        <a:t>97%</a:t>
                      </a:r>
                    </a:p>
                  </a:txBody>
                  <a:tcPr marL="6396" marR="6396" marT="6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object 6"/>
          <p:cNvSpPr/>
          <p:nvPr/>
        </p:nvSpPr>
        <p:spPr>
          <a:xfrm>
            <a:off x="86760" y="6356351"/>
            <a:ext cx="1040688" cy="412156"/>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3085113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US" altLang="en-US" sz="2600" b="1" dirty="0">
                <a:solidFill>
                  <a:prstClr val="white"/>
                </a:solidFill>
              </a:rPr>
              <a:t>Spending analysis – Economic Classifications</a:t>
            </a:r>
            <a:endParaRPr lang="en-ZA" sz="2600" b="1" kern="0"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24</a:t>
            </a:fld>
            <a:endParaRPr lang="en-US" dirty="0">
              <a:solidFill>
                <a:prstClr val="black">
                  <a:tint val="75000"/>
                </a:prstClr>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2764455344"/>
              </p:ext>
            </p:extLst>
          </p:nvPr>
        </p:nvGraphicFramePr>
        <p:xfrm>
          <a:off x="695400" y="1124744"/>
          <a:ext cx="10887000" cy="4896543"/>
        </p:xfrm>
        <a:graphic>
          <a:graphicData uri="http://schemas.openxmlformats.org/drawingml/2006/chart">
            <c:chart xmlns:c="http://schemas.openxmlformats.org/drawingml/2006/chart" xmlns:r="http://schemas.openxmlformats.org/officeDocument/2006/relationships" r:id="rId2"/>
          </a:graphicData>
        </a:graphic>
      </p:graphicFrame>
      <p:sp>
        <p:nvSpPr>
          <p:cNvPr id="10" name="object 6"/>
          <p:cNvSpPr/>
          <p:nvPr/>
        </p:nvSpPr>
        <p:spPr>
          <a:xfrm>
            <a:off x="86760" y="6356351"/>
            <a:ext cx="1040688" cy="412156"/>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43240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352" y="1161174"/>
            <a:ext cx="11593288" cy="5030688"/>
          </a:xfrm>
          <a:solidFill>
            <a:schemeClr val="bg1"/>
          </a:solidFill>
        </p:spPr>
        <p:txBody>
          <a:bodyPr>
            <a:normAutofit fontScale="92500" lnSpcReduction="10000"/>
          </a:bodyPr>
          <a:lstStyle/>
          <a:p>
            <a:pPr marL="0" indent="0" algn="just">
              <a:lnSpc>
                <a:spcPct val="90000"/>
              </a:lnSpc>
              <a:buNone/>
              <a:defRPr/>
            </a:pPr>
            <a:r>
              <a:rPr lang="en-ZA" sz="1700" dirty="0"/>
              <a:t>Total expenditure for the period ended March 2023 is R7.9 billion and is equivalent to 97% of the total adjusted budget allocation of R8.153 billion. The variance between expenditure and drawings amount to R242 million and the spending variance relates to the below economic classification</a:t>
            </a:r>
            <a:r>
              <a:rPr lang="en-ZA" sz="1700" dirty="0" smtClean="0"/>
              <a:t>:</a:t>
            </a:r>
          </a:p>
          <a:p>
            <a:pPr marL="0" indent="0" algn="just">
              <a:lnSpc>
                <a:spcPct val="90000"/>
              </a:lnSpc>
              <a:buNone/>
              <a:defRPr/>
            </a:pPr>
            <a:endParaRPr lang="en-ZA" sz="1700" dirty="0"/>
          </a:p>
          <a:p>
            <a:pPr algn="just">
              <a:lnSpc>
                <a:spcPct val="90000"/>
              </a:lnSpc>
              <a:defRPr/>
            </a:pPr>
            <a:r>
              <a:rPr lang="en-ZA" sz="1700" b="1" dirty="0"/>
              <a:t>Compensation of employees - </a:t>
            </a:r>
            <a:r>
              <a:rPr lang="en-ZA" sz="1700" dirty="0"/>
              <a:t>expenditure as of the end of March 2023 amounts to R514 million and is equivalent to 86% of the adjusted budget allocation of R597 million. The positive spending variance of R83 million against</a:t>
            </a:r>
            <a:r>
              <a:rPr lang="en-US" sz="1700" dirty="0"/>
              <a:t> the drawn budget is due to the non-filling of vacant priority positions mainly relating to the funded senior management positions for Infrastructure South Africa as well as funded vacant positions by the branches. </a:t>
            </a:r>
          </a:p>
          <a:p>
            <a:pPr algn="just">
              <a:lnSpc>
                <a:spcPct val="90000"/>
              </a:lnSpc>
              <a:defRPr/>
            </a:pPr>
            <a:r>
              <a:rPr lang="en-US" sz="1700" dirty="0"/>
              <a:t>As at financial year-end, the number of filled positions had increased by 12 (net balance) from the number of positions that were filled in April 2022 (i.e. 691), and this is due to some of the positions that were filled being vacated or some of the officials being promoted internally. The underspending is R83 million for the current financial year.</a:t>
            </a:r>
          </a:p>
          <a:p>
            <a:pPr lvl="0" algn="just">
              <a:lnSpc>
                <a:spcPct val="90000"/>
              </a:lnSpc>
              <a:defRPr/>
            </a:pPr>
            <a:r>
              <a:rPr lang="en-US" sz="1700" dirty="0"/>
              <a:t> </a:t>
            </a:r>
            <a:r>
              <a:rPr lang="en-ZA" sz="1800" b="1" dirty="0">
                <a:solidFill>
                  <a:prstClr val="black"/>
                </a:solidFill>
              </a:rPr>
              <a:t>Goods and services</a:t>
            </a:r>
            <a:r>
              <a:rPr lang="en-ZA" sz="1800" dirty="0">
                <a:solidFill>
                  <a:prstClr val="black"/>
                </a:solidFill>
              </a:rPr>
              <a:t> - expenditure as of the end of March 2023 amount to R429 million and is equivalent to 89% of the adjusted budget allocation of R481 million. The positive amount of R52 million against approved drawings of R481 million relate to the following</a:t>
            </a:r>
            <a:r>
              <a:rPr lang="en-ZA" sz="1800" dirty="0" smtClean="0">
                <a:solidFill>
                  <a:prstClr val="black"/>
                </a:solidFill>
              </a:rPr>
              <a:t>:</a:t>
            </a:r>
          </a:p>
          <a:p>
            <a:pPr lvl="0" algn="just">
              <a:lnSpc>
                <a:spcPct val="90000"/>
              </a:lnSpc>
              <a:defRPr/>
            </a:pPr>
            <a:endParaRPr lang="en-ZA" sz="1800" dirty="0">
              <a:solidFill>
                <a:prstClr val="black"/>
              </a:solidFill>
            </a:endParaRPr>
          </a:p>
          <a:p>
            <a:pPr lvl="1" algn="just">
              <a:lnSpc>
                <a:spcPct val="90000"/>
              </a:lnSpc>
              <a:defRPr/>
            </a:pPr>
            <a:r>
              <a:rPr lang="en-US" sz="1800" dirty="0">
                <a:solidFill>
                  <a:prstClr val="black"/>
                </a:solidFill>
              </a:rPr>
              <a:t>delays in appointment of a service providers for implementing EPWP Infrastructure projects and </a:t>
            </a:r>
            <a:r>
              <a:rPr lang="en-ZA" sz="1800" dirty="0">
                <a:solidFill>
                  <a:prstClr val="black"/>
                </a:solidFill>
              </a:rPr>
              <a:t>planned acquisition of movable assets for residences of members of Parliament.</a:t>
            </a:r>
          </a:p>
          <a:p>
            <a:pPr lvl="1" algn="just">
              <a:lnSpc>
                <a:spcPct val="90000"/>
              </a:lnSpc>
              <a:defRPr/>
            </a:pPr>
            <a:r>
              <a:rPr lang="en-ZA" sz="1800" dirty="0">
                <a:solidFill>
                  <a:prstClr val="black"/>
                </a:solidFill>
              </a:rPr>
              <a:t>late receipt of invoices for computer services and other administrative expenditures.</a:t>
            </a:r>
          </a:p>
          <a:p>
            <a:pPr lvl="1" algn="just">
              <a:lnSpc>
                <a:spcPct val="90000"/>
              </a:lnSpc>
              <a:defRPr/>
            </a:pPr>
            <a:r>
              <a:rPr lang="en-ZA" sz="1800" dirty="0">
                <a:solidFill>
                  <a:prstClr val="black"/>
                </a:solidFill>
              </a:rPr>
              <a:t>lower than projected expenditure for state functions.</a:t>
            </a:r>
          </a:p>
          <a:p>
            <a:pPr lvl="1" algn="just">
              <a:lnSpc>
                <a:spcPct val="90000"/>
              </a:lnSpc>
              <a:defRPr/>
            </a:pPr>
            <a:r>
              <a:rPr lang="en-ZA" sz="1800" dirty="0">
                <a:solidFill>
                  <a:prstClr val="black"/>
                </a:solidFill>
              </a:rPr>
              <a:t>implemented cost containment measures on travel and subsidies and meetings being held virtually which resulted in low spending on catering.</a:t>
            </a:r>
          </a:p>
          <a:p>
            <a:pPr lvl="1" algn="just">
              <a:lnSpc>
                <a:spcPct val="90000"/>
              </a:lnSpc>
              <a:defRPr/>
            </a:pPr>
            <a:r>
              <a:rPr lang="en-ZA" sz="1800" dirty="0">
                <a:solidFill>
                  <a:prstClr val="black"/>
                </a:solidFill>
              </a:rPr>
              <a:t>low consumption on municipal services for property payments.</a:t>
            </a:r>
          </a:p>
        </p:txBody>
      </p:sp>
      <p:sp>
        <p:nvSpPr>
          <p:cNvPr id="3" name="Title 2"/>
          <p:cNvSpPr>
            <a:spLocks noGrp="1"/>
          </p:cNvSpPr>
          <p:nvPr>
            <p:ph type="title"/>
          </p:nvPr>
        </p:nvSpPr>
        <p:spPr>
          <a:xfrm>
            <a:off x="0" y="0"/>
            <a:ext cx="12192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rPr>
              <a:t>Notes to expenditure - Summary</a:t>
            </a: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25</a:t>
            </a:fld>
            <a:endParaRPr lang="en-US" dirty="0">
              <a:solidFill>
                <a:prstClr val="black">
                  <a:tint val="75000"/>
                </a:prstClr>
              </a:solidFill>
            </a:endParaRPr>
          </a:p>
        </p:txBody>
      </p:sp>
      <p:sp>
        <p:nvSpPr>
          <p:cNvPr id="6" name="object 6"/>
          <p:cNvSpPr/>
          <p:nvPr/>
        </p:nvSpPr>
        <p:spPr>
          <a:xfrm>
            <a:off x="86760" y="6356351"/>
            <a:ext cx="1040688" cy="412156"/>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666383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196752"/>
            <a:ext cx="11665296" cy="2798440"/>
          </a:xfrm>
          <a:solidFill>
            <a:schemeClr val="bg1"/>
          </a:solidFill>
        </p:spPr>
        <p:txBody>
          <a:bodyPr>
            <a:normAutofit/>
          </a:bodyPr>
          <a:lstStyle/>
          <a:p>
            <a:pPr algn="just">
              <a:lnSpc>
                <a:spcPct val="90000"/>
              </a:lnSpc>
              <a:defRPr/>
            </a:pPr>
            <a:r>
              <a:rPr lang="en-ZA" sz="1700" b="1" dirty="0">
                <a:solidFill>
                  <a:prstClr val="black"/>
                </a:solidFill>
              </a:rPr>
              <a:t>Transfers and subsidies - </a:t>
            </a:r>
            <a:r>
              <a:rPr lang="en-ZA" sz="1700" dirty="0">
                <a:solidFill>
                  <a:prstClr val="black"/>
                </a:solidFill>
              </a:rPr>
              <a:t>expenditure as of the end of March 2023 amount to R7.055 billion and is equivalent to 99% of the adjusted budget allocation of R7.056 billion. </a:t>
            </a:r>
            <a:r>
              <a:rPr lang="en-US" sz="1700" dirty="0">
                <a:solidFill>
                  <a:prstClr val="black"/>
                </a:solidFill>
              </a:rPr>
              <a:t>The positive variance of R100 million against the drawn budget relates to the Industrial Development Corporation (IDC) due to a delay in receipt of the formal communication from Treasury regarding the conditions set before a transfer can be made to the Industrial Development Corporation (IDC), and ultimately delaying the appointment of service provider for the implementation of the project preparation. The department has submitted a request to roll-over the funds to 2023/24 financial year</a:t>
            </a:r>
            <a:r>
              <a:rPr lang="en-US" sz="1700" dirty="0" smtClean="0">
                <a:solidFill>
                  <a:prstClr val="black"/>
                </a:solidFill>
              </a:rPr>
              <a:t>.</a:t>
            </a:r>
          </a:p>
          <a:p>
            <a:pPr algn="just">
              <a:lnSpc>
                <a:spcPct val="90000"/>
              </a:lnSpc>
              <a:defRPr/>
            </a:pPr>
            <a:endParaRPr lang="en-US" sz="1700" dirty="0">
              <a:solidFill>
                <a:prstClr val="black"/>
              </a:solidFill>
            </a:endParaRPr>
          </a:p>
          <a:p>
            <a:pPr algn="just">
              <a:lnSpc>
                <a:spcPct val="90000"/>
              </a:lnSpc>
              <a:defRPr/>
            </a:pPr>
            <a:r>
              <a:rPr lang="en-ZA" sz="1700" b="1" dirty="0">
                <a:solidFill>
                  <a:prstClr val="black"/>
                </a:solidFill>
              </a:rPr>
              <a:t>Payment for financial assets</a:t>
            </a:r>
            <a:r>
              <a:rPr lang="en-ZA" sz="1700" dirty="0">
                <a:solidFill>
                  <a:prstClr val="black"/>
                </a:solidFill>
              </a:rPr>
              <a:t>- expenditure as of March 2023 relating to write-offs for irrecoverable expenditure amount to R1.6 million. Funds were shifted within Programmes from goods and services to offset the reported expenditure.</a:t>
            </a:r>
          </a:p>
        </p:txBody>
      </p:sp>
      <p:sp>
        <p:nvSpPr>
          <p:cNvPr id="3" name="Title 2"/>
          <p:cNvSpPr>
            <a:spLocks noGrp="1"/>
          </p:cNvSpPr>
          <p:nvPr>
            <p:ph type="title"/>
          </p:nvPr>
        </p:nvSpPr>
        <p:spPr>
          <a:xfrm>
            <a:off x="0" y="0"/>
            <a:ext cx="12192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rPr>
              <a:t>Notes to expenditure - Summary</a:t>
            </a: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26</a:t>
            </a:fld>
            <a:endParaRPr lang="en-US" dirty="0">
              <a:solidFill>
                <a:prstClr val="black">
                  <a:tint val="75000"/>
                </a:prstClr>
              </a:solidFill>
            </a:endParaRPr>
          </a:p>
        </p:txBody>
      </p:sp>
      <p:sp>
        <p:nvSpPr>
          <p:cNvPr id="7" name="object 6"/>
          <p:cNvSpPr/>
          <p:nvPr/>
        </p:nvSpPr>
        <p:spPr>
          <a:xfrm>
            <a:off x="86760" y="6356351"/>
            <a:ext cx="1040688" cy="412156"/>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58078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5805264"/>
            <a:ext cx="11521280" cy="504056"/>
          </a:xfrm>
          <a:solidFill>
            <a:schemeClr val="bg1"/>
          </a:solidFill>
        </p:spPr>
        <p:txBody>
          <a:bodyPr>
            <a:noAutofit/>
          </a:bodyPr>
          <a:lstStyle/>
          <a:p>
            <a:pPr marL="0" indent="0" algn="just">
              <a:buNone/>
            </a:pPr>
            <a:r>
              <a:rPr lang="en-ZA" sz="1400" b="1" dirty="0">
                <a:solidFill>
                  <a:srgbClr val="FF0000"/>
                </a:solidFill>
                <a:latin typeface="Arial" charset="0"/>
                <a:cs typeface="Arial" charset="0"/>
              </a:rPr>
              <a:t>*</a:t>
            </a:r>
            <a:r>
              <a:rPr lang="en-ZA" sz="1400" dirty="0">
                <a:solidFill>
                  <a:prstClr val="black"/>
                </a:solidFill>
                <a:latin typeface="Arial" charset="0"/>
                <a:cs typeface="Arial" charset="0"/>
              </a:rPr>
              <a:t>The</a:t>
            </a:r>
            <a:r>
              <a:rPr lang="en-US" sz="1400" dirty="0">
                <a:solidFill>
                  <a:prstClr val="black"/>
                </a:solidFill>
                <a:latin typeface="Arial" charset="0"/>
                <a:cs typeface="Arial" charset="0"/>
              </a:rPr>
              <a:t> department has submitted a request to roll-over funds to 2023/24 financial year for the underspent R100 million budget adjustment to the Infrastructure Development Coordination relating to the PICC project preparation.</a:t>
            </a:r>
            <a:endParaRPr lang="en-ZA" sz="3600" dirty="0" smtClean="0"/>
          </a:p>
        </p:txBody>
      </p:sp>
      <p:sp>
        <p:nvSpPr>
          <p:cNvPr id="3" name="Title 2"/>
          <p:cNvSpPr>
            <a:spLocks noGrp="1"/>
          </p:cNvSpPr>
          <p:nvPr>
            <p:ph type="title"/>
          </p:nvPr>
        </p:nvSpPr>
        <p:spPr>
          <a:xfrm>
            <a:off x="-9670" y="0"/>
            <a:ext cx="1220167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kern="0" dirty="0">
                <a:solidFill>
                  <a:srgbClr val="FFFFFF"/>
                </a:solidFill>
                <a:latin typeface="Calibri" panose="020F0502020204030204" pitchFamily="34" charset="0"/>
                <a:cs typeface="Arial" pitchFamily="34" charset="0"/>
              </a:rPr>
              <a:t>Detailed report for Transfers and subsidies </a:t>
            </a:r>
            <a:endParaRPr lang="en-ZA" sz="2600" b="1" kern="0"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27</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16659213"/>
              </p:ext>
            </p:extLst>
          </p:nvPr>
        </p:nvGraphicFramePr>
        <p:xfrm>
          <a:off x="191343" y="1052736"/>
          <a:ext cx="11593288" cy="4629442"/>
        </p:xfrm>
        <a:graphic>
          <a:graphicData uri="http://schemas.openxmlformats.org/drawingml/2006/table">
            <a:tbl>
              <a:tblPr/>
              <a:tblGrid>
                <a:gridCol w="6424307"/>
                <a:gridCol w="1870679"/>
                <a:gridCol w="1649151"/>
                <a:gridCol w="1649151"/>
              </a:tblGrid>
              <a:tr h="591214">
                <a:tc>
                  <a:txBody>
                    <a:bodyPr/>
                    <a:lstStyle/>
                    <a:p>
                      <a:pPr algn="l" rtl="0" fontAlgn="b"/>
                      <a:r>
                        <a:rPr lang="en-US" sz="1600" b="1" i="0" u="none" strike="noStrike" dirty="0">
                          <a:solidFill>
                            <a:srgbClr val="000000"/>
                          </a:solidFill>
                          <a:effectLst/>
                          <a:latin typeface="Arial Narrow" panose="020B0606020202030204" pitchFamily="34" charset="0"/>
                        </a:rPr>
                        <a:t>Transfers and Subsidies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Narrow" panose="020B0606020202030204" pitchFamily="34" charset="0"/>
                        </a:rPr>
                        <a:t>Adjusted Budget Allocation 2022/23</a:t>
                      </a:r>
                    </a:p>
                  </a:txBody>
                  <a:tcPr marL="7620" marR="7620" marT="762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Narrow" panose="020B0606020202030204" pitchFamily="34" charset="0"/>
                        </a:rPr>
                        <a:t>Exp. as at </a:t>
                      </a:r>
                      <a:r>
                        <a:rPr lang="en-US" sz="1600" b="1" i="0" u="none" strike="noStrike" dirty="0" smtClean="0">
                          <a:solidFill>
                            <a:srgbClr val="000000"/>
                          </a:solidFill>
                          <a:effectLst/>
                          <a:latin typeface="Arial Narrow" panose="020B0606020202030204" pitchFamily="34" charset="0"/>
                        </a:rPr>
                        <a:t>31 March 2023</a:t>
                      </a:r>
                      <a:endParaRPr lang="en-US" sz="1600" b="1" i="0" u="none" strike="noStrike" dirty="0">
                        <a:solidFill>
                          <a:srgbClr val="000000"/>
                        </a:solidFill>
                        <a:effectLst/>
                        <a:latin typeface="Arial Narrow" panose="020B060602020203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Arial Narrow" panose="020B0606020202030204" pitchFamily="34" charset="0"/>
                        </a:rPr>
                        <a:t> % Spent as at </a:t>
                      </a:r>
                      <a:r>
                        <a:rPr lang="en-US" sz="1600" b="1" i="0" u="none" strike="noStrike" dirty="0" smtClean="0">
                          <a:solidFill>
                            <a:srgbClr val="000000"/>
                          </a:solidFill>
                          <a:effectLst/>
                          <a:latin typeface="Arial Narrow" panose="020B0606020202030204" pitchFamily="34" charset="0"/>
                        </a:rPr>
                        <a:t>31 March </a:t>
                      </a:r>
                      <a:r>
                        <a:rPr lang="en-US" sz="1600" b="1" i="0" u="none" strike="noStrike" dirty="0">
                          <a:solidFill>
                            <a:srgbClr val="000000"/>
                          </a:solidFill>
                          <a:effectLst/>
                          <a:latin typeface="Arial Narrow" panose="020B0606020202030204" pitchFamily="34" charset="0"/>
                        </a:rPr>
                        <a:t>2023</a:t>
                      </a:r>
                    </a:p>
                  </a:txBody>
                  <a:tcPr marL="7620" marR="7620" marT="762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965">
                <a:tc>
                  <a:txBody>
                    <a:bodyPr/>
                    <a:lstStyle/>
                    <a:p>
                      <a:pPr algn="l" rtl="0" fontAlgn="b"/>
                      <a:r>
                        <a:rPr lang="en-US" sz="1600" b="0" i="0" u="none" strike="noStrike">
                          <a:solidFill>
                            <a:srgbClr val="000000"/>
                          </a:solidFill>
                          <a:effectLst/>
                          <a:latin typeface="Arial Narrow" panose="020B0606020202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1" i="0" u="none" strike="noStrike" dirty="0">
                          <a:solidFill>
                            <a:srgbClr val="000000"/>
                          </a:solidFill>
                          <a:effectLst/>
                          <a:latin typeface="Arial Narrow" panose="020B0606020202030204" pitchFamily="34" charset="0"/>
                        </a:rPr>
                        <a:t>R`000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1" i="0" u="none" strike="noStrike" dirty="0">
                          <a:solidFill>
                            <a:srgbClr val="000000"/>
                          </a:solidFill>
                          <a:effectLst/>
                          <a:latin typeface="Arial Narrow" panose="020B0606020202030204" pitchFamily="34" charset="0"/>
                        </a:rPr>
                        <a:t>R`000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1" i="0" u="none" strike="noStrike" dirty="0">
                          <a:solidFill>
                            <a:srgbClr val="000000"/>
                          </a:solidFill>
                          <a:effectLst/>
                          <a:latin typeface="Arial Narrow" panose="020B0606020202030204" pitchFamily="34" charset="0"/>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Construction Industry Development Board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80,012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80 012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Council for the Built Environment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54,495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54 495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dirty="0" smtClean="0">
                          <a:solidFill>
                            <a:srgbClr val="000000"/>
                          </a:solidFill>
                          <a:effectLst/>
                          <a:latin typeface="Arial Narrow" panose="020B0606020202030204" pitchFamily="34" charset="0"/>
                        </a:rPr>
                        <a:t>Agrėment </a:t>
                      </a:r>
                      <a:r>
                        <a:rPr lang="en-US" sz="1600" b="0" i="0" u="none" strike="noStrike" dirty="0">
                          <a:solidFill>
                            <a:srgbClr val="000000"/>
                          </a:solidFill>
                          <a:effectLst/>
                          <a:latin typeface="Arial Narrow" panose="020B0606020202030204" pitchFamily="34" charset="0"/>
                        </a:rPr>
                        <a:t>South Africa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dirty="0">
                          <a:solidFill>
                            <a:srgbClr val="000000"/>
                          </a:solidFill>
                          <a:effectLst/>
                          <a:latin typeface="Arial Narrow" panose="020B0606020202030204" pitchFamily="34" charset="0"/>
                        </a:rPr>
                        <a:t>           33,951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33 951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Property Trading Entity Management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3,912,823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3 912 823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dirty="0">
                          <a:solidFill>
                            <a:srgbClr val="000000"/>
                          </a:solidFill>
                          <a:effectLst/>
                          <a:latin typeface="Arial Narrow" panose="020B0606020202030204" pitchFamily="34" charset="0"/>
                        </a:rPr>
                        <a:t>Infrastructure Development </a:t>
                      </a:r>
                      <a:r>
                        <a:rPr lang="en-US" sz="1600" b="0" i="0" u="none" strike="noStrike" dirty="0" smtClean="0">
                          <a:solidFill>
                            <a:srgbClr val="000000"/>
                          </a:solidFill>
                          <a:effectLst/>
                          <a:latin typeface="Arial Narrow" panose="020B0606020202030204" pitchFamily="34" charset="0"/>
                        </a:rPr>
                        <a:t>Coordination</a:t>
                      </a:r>
                      <a:r>
                        <a:rPr lang="en-US" sz="1600" b="0" i="0" u="none" strike="noStrike" dirty="0" smtClean="0">
                          <a:solidFill>
                            <a:srgbClr val="FF0000"/>
                          </a:solidFill>
                          <a:effectLst/>
                          <a:latin typeface="Arial Narrow" panose="020B0606020202030204" pitchFamily="34" charset="0"/>
                        </a:rPr>
                        <a:t>*</a:t>
                      </a:r>
                      <a:endParaRPr lang="en-US" sz="1600" b="0" i="0" u="none" strike="noStrike" dirty="0">
                        <a:solidFill>
                          <a:srgbClr val="FF0000"/>
                        </a:solidFill>
                        <a:effectLst/>
                        <a:latin typeface="Arial Narrow" panose="020B0606020202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190,375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90 375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Independent Development Trust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70,300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70 300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Commonwealth War Graves Commission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28,432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28 432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dirty="0">
                          <a:solidFill>
                            <a:srgbClr val="000000"/>
                          </a:solidFill>
                          <a:effectLst/>
                          <a:latin typeface="Arial Narrow" panose="020B0606020202030204" pitchFamily="34" charset="0"/>
                        </a:rPr>
                        <a:t>Construction Education and Training Authority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581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581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Parliamentary Villages Management Board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5,838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5 838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EPWP  Integrated Grant for Municipalities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778,395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778 395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EPWP  Integrated Grant for Provinces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433,098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433 098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dirty="0">
                          <a:solidFill>
                            <a:srgbClr val="000000"/>
                          </a:solidFill>
                          <a:effectLst/>
                          <a:latin typeface="Arial Narrow" panose="020B0606020202030204" pitchFamily="34" charset="0"/>
                        </a:rPr>
                        <a:t>EPWP Social Sector Incentive Grant for Provinces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424,848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424 848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9965">
                <a:tc>
                  <a:txBody>
                    <a:bodyPr/>
                    <a:lstStyle/>
                    <a:p>
                      <a:pPr algn="l" rtl="0" fontAlgn="ctr"/>
                      <a:r>
                        <a:rPr lang="en-US" sz="1600" b="0" i="0" u="none" strike="noStrike">
                          <a:solidFill>
                            <a:srgbClr val="000000"/>
                          </a:solidFill>
                          <a:effectLst/>
                          <a:latin typeface="Arial Narrow" panose="020B0606020202030204" pitchFamily="34" charset="0"/>
                        </a:rPr>
                        <a:t>EPWP Non –State Sector Programme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1,032,693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1 032 693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r h="258894">
                <a:tc>
                  <a:txBody>
                    <a:bodyPr/>
                    <a:lstStyle/>
                    <a:p>
                      <a:pPr algn="l" rtl="0" fontAlgn="ctr"/>
                      <a:r>
                        <a:rPr lang="en-US" sz="16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0" i="0" u="none" strike="noStrike">
                          <a:solidFill>
                            <a:srgbClr val="000000"/>
                          </a:solidFill>
                          <a:effectLst/>
                          <a:latin typeface="Arial Narrow" panose="020B0606020202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a:solidFill>
                            <a:srgbClr val="000000"/>
                          </a:solidFill>
                          <a:effectLst/>
                          <a:latin typeface="Arial Narrow" panose="020B0606020202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94">
                <a:tc>
                  <a:txBody>
                    <a:bodyPr/>
                    <a:lstStyle/>
                    <a:p>
                      <a:pPr algn="l" rtl="0" fontAlgn="b"/>
                      <a:r>
                        <a:rPr lang="en-US" sz="1600" b="1" i="0" u="none" strike="noStrike" dirty="0">
                          <a:solidFill>
                            <a:srgbClr val="000000"/>
                          </a:solidFill>
                          <a:effectLst/>
                          <a:latin typeface="Arial Narrow" panose="020B0606020202030204" pitchFamily="34" charset="0"/>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600" b="1" i="0" u="none" strike="noStrike">
                          <a:solidFill>
                            <a:srgbClr val="000000"/>
                          </a:solidFill>
                          <a:effectLst/>
                          <a:latin typeface="Arial Narrow" panose="020B0606020202030204" pitchFamily="34" charset="0"/>
                        </a:rPr>
                        <a:t>      7,045,841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1" i="0" u="none" strike="noStrike">
                          <a:solidFill>
                            <a:srgbClr val="000000"/>
                          </a:solidFill>
                          <a:effectLst/>
                          <a:latin typeface="Arial Narrow" panose="020B0606020202030204" pitchFamily="34" charset="0"/>
                        </a:rPr>
                        <a:t>           6 945 841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1" i="0" u="none" strike="noStrike" dirty="0">
                          <a:solidFill>
                            <a:srgbClr val="000000"/>
                          </a:solidFill>
                          <a:effectLst/>
                          <a:latin typeface="Arial Narrow" panose="020B0606020202030204" pitchFamily="34" charset="0"/>
                        </a:rPr>
                        <a:t>99%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object 6"/>
          <p:cNvSpPr/>
          <p:nvPr/>
        </p:nvSpPr>
        <p:spPr>
          <a:xfrm>
            <a:off x="86760" y="6356351"/>
            <a:ext cx="1040688" cy="412156"/>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a:solidFill>
                <a:prstClr val="black"/>
              </a:solidFill>
              <a:latin typeface="Arial" charset="0"/>
              <a:cs typeface="Arial" charset="0"/>
            </a:endParaRPr>
          </a:p>
        </p:txBody>
      </p:sp>
    </p:spTree>
    <p:extLst>
      <p:ext uri="{BB962C8B-B14F-4D97-AF65-F5344CB8AC3E}">
        <p14:creationId xmlns:p14="http://schemas.microsoft.com/office/powerpoint/2010/main" val="4248150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824161"/>
            <a:ext cx="12192000" cy="132491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28" name="TextBox 10"/>
          <p:cNvSpPr txBox="1">
            <a:spLocks noChangeArrowheads="1"/>
          </p:cNvSpPr>
          <p:nvPr/>
        </p:nvSpPr>
        <p:spPr bwMode="auto">
          <a:xfrm>
            <a:off x="587896" y="2888474"/>
            <a:ext cx="10404648"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FontTx/>
              <a:buNone/>
            </a:pPr>
            <a:r>
              <a:rPr lang="en-US" altLang="en-US" sz="2600" b="1" dirty="0" smtClean="0">
                <a:solidFill>
                  <a:prstClr val="white"/>
                </a:solidFill>
              </a:rPr>
              <a:t>FINANCIAL INFORMATION (PRELIMINARY OUTCOME)</a:t>
            </a:r>
          </a:p>
          <a:p>
            <a:pPr algn="ctr" fontAlgn="base">
              <a:spcAft>
                <a:spcPct val="0"/>
              </a:spcAft>
              <a:buFontTx/>
              <a:buNone/>
            </a:pPr>
            <a:r>
              <a:rPr lang="en-US" altLang="en-US" sz="2600" b="1" dirty="0" smtClean="0">
                <a:solidFill>
                  <a:prstClr val="white"/>
                </a:solidFill>
              </a:rPr>
              <a:t>PMTE   </a:t>
            </a:r>
            <a:endParaRPr lang="en-US" altLang="en-US" sz="2600" b="1" dirty="0">
              <a:solidFill>
                <a:prstClr val="white"/>
              </a:solidFill>
            </a:endParaRPr>
          </a:p>
        </p:txBody>
      </p:sp>
      <p:sp>
        <p:nvSpPr>
          <p:cNvPr id="4" name="Slide Number Placeholder 3"/>
          <p:cNvSpPr>
            <a:spLocks noGrp="1"/>
          </p:cNvSpPr>
          <p:nvPr>
            <p:ph type="sldNum" sz="quarter" idx="12"/>
          </p:nvPr>
        </p:nvSpPr>
        <p:spPr/>
        <p:txBody>
          <a:bodyPr/>
          <a:lstStyle/>
          <a:p>
            <a:pPr>
              <a:defRPr/>
            </a:pPr>
            <a:fld id="{ED63BE87-ADA3-45FA-8020-4532DCBFF47B}" type="slidenum">
              <a:rPr lang="en-US">
                <a:solidFill>
                  <a:prstClr val="black">
                    <a:tint val="75000"/>
                  </a:prstClr>
                </a:solidFill>
              </a:rPr>
              <a:pPr>
                <a:defRPr/>
              </a:pPr>
              <a:t>28</a:t>
            </a:fld>
            <a:endParaRPr lang="en-US" dirty="0">
              <a:solidFill>
                <a:prstClr val="black">
                  <a:tint val="75000"/>
                </a:prstClr>
              </a:solidFill>
            </a:endParaRPr>
          </a:p>
        </p:txBody>
      </p:sp>
      <p:pic>
        <p:nvPicPr>
          <p:cNvPr id="2663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14045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973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smtClean="0">
                <a:solidFill>
                  <a:prstClr val="white"/>
                </a:solidFill>
              </a:rPr>
              <a:t>Budget &amp; Cash Flow Statement Summary</a:t>
            </a:r>
            <a:endParaRPr lang="en-ZA" sz="2400" b="1" dirty="0">
              <a:solidFill>
                <a:prstClr val="white"/>
              </a:solidFill>
            </a:endParaRP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29</a:t>
            </a:fld>
            <a:endParaRPr lang="en-US">
              <a:solidFill>
                <a:prstClr val="black">
                  <a:tint val="75000"/>
                </a:prstClr>
              </a:solidFill>
            </a:endParaRPr>
          </a:p>
        </p:txBody>
      </p:sp>
      <p:graphicFrame>
        <p:nvGraphicFramePr>
          <p:cNvPr id="10" name="Table 9"/>
          <p:cNvGraphicFramePr>
            <a:graphicFrameLocks noGrp="1"/>
          </p:cNvGraphicFramePr>
          <p:nvPr>
            <p:extLst/>
          </p:nvPr>
        </p:nvGraphicFramePr>
        <p:xfrm>
          <a:off x="551384" y="746758"/>
          <a:ext cx="11233245" cy="5139689"/>
        </p:xfrm>
        <a:graphic>
          <a:graphicData uri="http://schemas.openxmlformats.org/drawingml/2006/table">
            <a:tbl>
              <a:tblPr/>
              <a:tblGrid>
                <a:gridCol w="2536540"/>
                <a:gridCol w="1422506"/>
                <a:gridCol w="1422506"/>
                <a:gridCol w="1422506"/>
                <a:gridCol w="1422506"/>
                <a:gridCol w="1422506"/>
                <a:gridCol w="792088"/>
                <a:gridCol w="792087"/>
              </a:tblGrid>
              <a:tr h="861837">
                <a:tc rowSpan="2">
                  <a:txBody>
                    <a:bodyPr/>
                    <a:lstStyle/>
                    <a:p>
                      <a:pPr algn="ctr" fontAlgn="b"/>
                      <a:r>
                        <a:rPr lang="en-ZA" sz="1600" b="0" i="0" u="none" strike="noStrike" dirty="0">
                          <a:effectLst/>
                          <a:latin typeface="+mn-lt"/>
                        </a:rPr>
                        <a:t> </a:t>
                      </a:r>
                    </a:p>
                  </a:txBody>
                  <a:tcPr marL="0" marR="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Original Budget ENE</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 Revision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Revised 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 Actual </a:t>
                      </a:r>
                      <a:r>
                        <a:rPr lang="en-ZA" sz="1400" b="1" i="0" u="none" strike="noStrike" dirty="0" smtClean="0">
                          <a:effectLst/>
                          <a:latin typeface="+mn-lt"/>
                        </a:rPr>
                        <a:t>Performance Q3</a:t>
                      </a:r>
                    </a:p>
                    <a:p>
                      <a:pPr algn="ctr" fontAlgn="b"/>
                      <a:endParaRPr lang="en-ZA" sz="14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smtClean="0">
                          <a:solidFill>
                            <a:srgbClr val="000000"/>
                          </a:solidFill>
                          <a:effectLst/>
                          <a:latin typeface="+mn-lt"/>
                        </a:rPr>
                        <a:t>(Cumulative)</a:t>
                      </a:r>
                      <a:endParaRPr lang="en-ZA" sz="1400" b="1" i="0" u="none" strike="noStrike" dirty="0" smtClean="0">
                        <a:solidFill>
                          <a:srgbClr val="000000"/>
                        </a:solidFill>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effectLst/>
                          <a:latin typeface="+mn-lt"/>
                        </a:rPr>
                        <a:t> </a:t>
                      </a:r>
                      <a:r>
                        <a:rPr lang="en-ZA" sz="1400" b="1" i="0" u="none" strike="noStrike" dirty="0" smtClean="0">
                          <a:effectLst/>
                          <a:latin typeface="+mn-lt"/>
                        </a:rPr>
                        <a:t>Actual Performance </a:t>
                      </a:r>
                      <a:r>
                        <a:rPr lang="en-ZA" sz="1400" b="1" i="0" u="none" strike="noStrike" dirty="0" err="1" smtClean="0">
                          <a:effectLst/>
                          <a:latin typeface="+mn-lt"/>
                        </a:rPr>
                        <a:t>Q4</a:t>
                      </a:r>
                      <a:endParaRPr lang="en-ZA" sz="1400" b="1" i="0" u="none" strike="noStrike" dirty="0" smtClean="0">
                        <a:effectLst/>
                        <a:latin typeface="+mn-lt"/>
                      </a:endParaRPr>
                    </a:p>
                    <a:p>
                      <a:pPr algn="ctr" fontAlgn="b"/>
                      <a:endParaRPr lang="en-ZA" sz="14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smtClean="0">
                          <a:solidFill>
                            <a:srgbClr val="000000"/>
                          </a:solidFill>
                          <a:effectLst/>
                          <a:latin typeface="+mn-lt"/>
                        </a:rPr>
                        <a:t>(Cumulative)</a:t>
                      </a:r>
                      <a:endParaRPr lang="en-ZA" sz="1400" b="1" i="0" u="none" strike="noStrike" dirty="0" smtClean="0">
                        <a:solidFill>
                          <a:srgbClr val="000000"/>
                        </a:solidFill>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b"/>
                      <a:r>
                        <a:rPr lang="en-ZA" sz="1050" b="1" i="0" u="none" strike="noStrike" dirty="0" smtClean="0">
                          <a:effectLst/>
                          <a:latin typeface="+mn-lt"/>
                        </a:rPr>
                        <a:t>% </a:t>
                      </a:r>
                    </a:p>
                    <a:p>
                      <a:pPr algn="ctr" fontAlgn="b"/>
                      <a:r>
                        <a:rPr lang="en-ZA" sz="1050" b="1" i="0" u="none" strike="noStrike" dirty="0" smtClean="0">
                          <a:effectLst/>
                          <a:latin typeface="+mn-lt"/>
                        </a:rPr>
                        <a:t>Quarter 3*</a:t>
                      </a:r>
                    </a:p>
                    <a:p>
                      <a:pPr algn="ctr" fontAlgn="b"/>
                      <a:endParaRPr lang="en-ZA" sz="105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050" b="1" i="0" u="none" strike="noStrike" baseline="0" dirty="0" smtClean="0">
                          <a:solidFill>
                            <a:srgbClr val="000000"/>
                          </a:solidFill>
                          <a:effectLst/>
                          <a:latin typeface="+mn-lt"/>
                        </a:rPr>
                        <a:t>(Cumulative)</a:t>
                      </a:r>
                      <a:endParaRPr lang="en-ZA" sz="1050" b="1" i="0" u="none" strike="noStrike" dirty="0" smtClean="0">
                        <a:solidFill>
                          <a:srgbClr val="000000"/>
                        </a:solidFill>
                        <a:effectLst/>
                        <a:latin typeface="+mn-lt"/>
                      </a:endParaRP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rowSpan="2">
                  <a:txBody>
                    <a:bodyPr/>
                    <a:lstStyle/>
                    <a:p>
                      <a:pPr algn="ctr" fontAlgn="b"/>
                      <a:r>
                        <a:rPr lang="en-ZA" sz="1100" b="1" i="0" u="none" strike="noStrike" dirty="0" smtClean="0">
                          <a:effectLst/>
                          <a:latin typeface="+mn-lt"/>
                        </a:rPr>
                        <a:t>% </a:t>
                      </a:r>
                    </a:p>
                    <a:p>
                      <a:pPr algn="ctr" fontAlgn="b"/>
                      <a:r>
                        <a:rPr lang="en-ZA" sz="1100" b="1" i="0" u="none" strike="noStrike" dirty="0" smtClean="0">
                          <a:effectLst/>
                          <a:latin typeface="+mn-lt"/>
                        </a:rPr>
                        <a:t>Quarter 4</a:t>
                      </a:r>
                    </a:p>
                    <a:p>
                      <a:pPr algn="ctr" fontAlgn="b"/>
                      <a:endParaRPr lang="en-ZA" sz="11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100" b="1" i="0" u="none" strike="noStrike" baseline="0" dirty="0" smtClean="0">
                          <a:solidFill>
                            <a:srgbClr val="000000"/>
                          </a:solidFill>
                          <a:effectLst/>
                          <a:latin typeface="+mn-lt"/>
                        </a:rPr>
                        <a:t>(Cumulative)</a:t>
                      </a:r>
                      <a:r>
                        <a:rPr lang="en-ZA" sz="1100" b="1" i="0" u="none" strike="noStrike" dirty="0">
                          <a:effectLst/>
                          <a:latin typeface="+mn-lt"/>
                        </a:rPr>
                        <a:t> </a:t>
                      </a:r>
                      <a:endParaRPr lang="en-ZA" sz="1400" b="1" i="0" u="none" strike="noStrike" dirty="0">
                        <a:effectLst/>
                        <a:latin typeface="+mn-lt"/>
                      </a:endParaRP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936">
                <a:tc vMerge="1">
                  <a:txBody>
                    <a:bodyPr/>
                    <a:lstStyle/>
                    <a:p>
                      <a:pPr algn="ctr" fontAlgn="b"/>
                      <a:endParaRPr lang="en-ZA" sz="1000" b="0" i="0" u="none" strike="noStrike" dirty="0">
                        <a:effectLst/>
                        <a:latin typeface="+mn-lt"/>
                      </a:endParaRPr>
                    </a:p>
                  </a:txBody>
                  <a:tcPr marL="0" marR="0" marT="0" marB="0" anchor="b">
                    <a:lnL>
                      <a:noFill/>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endParaRPr lang="en-ZA" sz="1400" dirty="0">
                        <a:latin typeface="+mn-lt"/>
                      </a:endParaRPr>
                    </a:p>
                  </a:txBody>
                  <a:tcPr/>
                </a:tc>
                <a:tc vMerge="1">
                  <a:txBody>
                    <a:bodyPr/>
                    <a:lstStyle/>
                    <a:p>
                      <a:pPr algn="ctr" fontAlgn="b"/>
                      <a:endParaRPr lang="en-ZA" sz="1000" b="1"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886">
                <a:tc>
                  <a:txBody>
                    <a:bodyPr/>
                    <a:lstStyle/>
                    <a:p>
                      <a:pPr algn="l" fontAlgn="b"/>
                      <a:endParaRPr lang="en-ZA" sz="1600" b="1" i="0" u="none" strike="noStrike" dirty="0">
                        <a:effectLst/>
                        <a:latin typeface="+mn-lt"/>
                      </a:endParaRPr>
                    </a:p>
                  </a:txBody>
                  <a:tcPr marL="0" marR="0" marT="0" marB="0" anchor="b">
                    <a:lnL w="6350" cap="flat" cmpd="sng" algn="ctr">
                      <a:solidFill>
                        <a:schemeClr val="tx1"/>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b"/>
                      <a:endParaRPr lang="en-ZA" sz="16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en-ZA" sz="16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en-ZA" sz="1200" b="0" i="0" u="none" strike="noStrike" dirty="0">
                        <a:effectLst/>
                        <a:latin typeface="+mn-lt"/>
                      </a:endParaRPr>
                    </a:p>
                  </a:txBody>
                  <a:tcPr marL="0" marR="0" marT="0" marB="0" anchor="b">
                    <a:lnL>
                      <a:noFill/>
                    </a:lnL>
                    <a:lnR>
                      <a:noFill/>
                    </a:lnR>
                    <a:lnB w="3175" cap="flat" cmpd="sng" algn="ctr">
                      <a:solidFill>
                        <a:schemeClr val="tx1"/>
                      </a:solidFill>
                      <a:prstDash val="solid"/>
                      <a:round/>
                      <a:headEnd type="none" w="med" len="med"/>
                      <a:tailEnd type="none" w="med" len="med"/>
                    </a:lnB>
                  </a:tcPr>
                </a:tc>
                <a:tc>
                  <a:txBody>
                    <a:bodyPr/>
                    <a:lstStyle/>
                    <a:p>
                      <a:pPr algn="l" fontAlgn="b"/>
                      <a:endParaRPr lang="en-ZA" sz="16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2886">
                <a:tc>
                  <a:txBody>
                    <a:bodyPr/>
                    <a:lstStyle/>
                    <a:p>
                      <a:pPr algn="l" fontAlgn="b"/>
                      <a:r>
                        <a:rPr lang="en-ZA" sz="1600" b="0" i="0" u="none" strike="noStrike" dirty="0" smtClean="0">
                          <a:effectLst/>
                          <a:latin typeface="+mn-lt"/>
                        </a:rPr>
                        <a:t>Receipts</a:t>
                      </a:r>
                      <a:endParaRPr lang="en-ZA" sz="1600" b="0"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-1 555 564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16 855 942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11 572 450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16 134 547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400" b="0" i="0" u="none" strike="noStrike" dirty="0">
                          <a:effectLst/>
                          <a:latin typeface="+mn-lt"/>
                        </a:rPr>
                        <a:t>67%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96%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2886">
                <a:tc>
                  <a:txBody>
                    <a:bodyPr/>
                    <a:lstStyle/>
                    <a:p>
                      <a:pPr algn="l" fontAlgn="b"/>
                      <a:endParaRPr lang="en-ZA" sz="1600" b="1"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25400" cap="flat" cmpd="dbl" algn="ctr">
                      <a:no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598">
                <a:tc>
                  <a:txBody>
                    <a:bodyPr/>
                    <a:lstStyle/>
                    <a:p>
                      <a:pPr algn="l" fontAlgn="b"/>
                      <a:r>
                        <a:rPr lang="en-ZA" sz="1600" b="0" i="0" u="none" strike="noStrike" dirty="0" smtClean="0">
                          <a:effectLst/>
                          <a:latin typeface="+mn-lt"/>
                        </a:rPr>
                        <a:t>Current/Transfer </a:t>
                      </a:r>
                      <a:r>
                        <a:rPr lang="en-ZA" sz="1600" b="0" i="0" u="none" strike="noStrike" dirty="0">
                          <a:effectLst/>
                          <a:latin typeface="+mn-lt"/>
                        </a:rPr>
                        <a:t>Expenditure</a:t>
                      </a: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13 284 278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 288 695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13 572 973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dirty="0">
                          <a:effectLst/>
                          <a:latin typeface="+mn-lt"/>
                        </a:rPr>
                        <a:t>9 945 995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0" i="0" u="none" strike="noStrike" dirty="0">
                          <a:effectLst/>
                          <a:latin typeface="+mn-lt"/>
                        </a:rPr>
                        <a:t>13 418 510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400" b="0"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400" b="0" i="0" u="none" strike="noStrike">
                          <a:effectLst/>
                          <a:latin typeface="+mn-lt"/>
                        </a:rPr>
                        <a:t>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2886">
                <a:tc>
                  <a:txBody>
                    <a:bodyPr/>
                    <a:lstStyle/>
                    <a:p>
                      <a:pPr algn="l" fontAlgn="b"/>
                      <a:endParaRPr lang="en-ZA" sz="1600" b="0"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a:noFill/>
                    </a:lnR>
                    <a:lnT w="25400" cap="flat" cmpd="dbl" algn="ctr">
                      <a:noFill/>
                      <a:prstDash val="solid"/>
                      <a:round/>
                      <a:headEnd type="none" w="med" len="med"/>
                      <a:tailEnd type="none" w="med" len="med"/>
                    </a:lnT>
                    <a:lnB>
                      <a:noFill/>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solidFill>
                          <a:schemeClr val="tx1"/>
                        </a:solidFill>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2886">
                <a:tc>
                  <a:txBody>
                    <a:bodyPr/>
                    <a:lstStyle/>
                    <a:p>
                      <a:pPr algn="l" fontAlgn="b"/>
                      <a:r>
                        <a:rPr lang="en-ZA" sz="1600" b="1" i="0" u="none" strike="noStrike" dirty="0" smtClean="0">
                          <a:effectLst/>
                          <a:latin typeface="+mn-lt"/>
                        </a:rPr>
                        <a:t>Surplus/(Deficit)</a:t>
                      </a:r>
                      <a:endParaRPr lang="en-ZA" sz="1600" b="1"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5 127 228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a:effectLst/>
                          <a:latin typeface="+mn-lt"/>
                        </a:rPr>
                        <a:t>-1 844 259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a:effectLst/>
                          <a:latin typeface="+mn-lt"/>
                        </a:rPr>
                        <a:t>3 282 969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1 626 455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2 716 037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1" i="0" u="none" strike="noStrike" dirty="0">
                          <a:effectLst/>
                          <a:latin typeface="+mn-lt"/>
                        </a:rPr>
                        <a:t>45%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83%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2886">
                <a:tc>
                  <a:txBody>
                    <a:bodyPr/>
                    <a:lstStyle/>
                    <a:p>
                      <a:pPr algn="l" fontAlgn="b"/>
                      <a:endParaRPr lang="en-ZA" sz="1600" b="0"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36000" marR="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2886">
                <a:tc>
                  <a:txBody>
                    <a:bodyPr/>
                    <a:lstStyle/>
                    <a:p>
                      <a:pPr algn="l" fontAlgn="b"/>
                      <a:r>
                        <a:rPr lang="en-ZA" sz="1600" b="0" i="0" u="none" strike="noStrike" dirty="0" smtClean="0">
                          <a:effectLst/>
                          <a:latin typeface="+mn-lt"/>
                        </a:rPr>
                        <a:t>Capital Payments</a:t>
                      </a:r>
                      <a:endParaRPr lang="en-ZA" sz="1600" b="0"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5 127 228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-1 844 259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3 282 969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1 858 874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2 546 109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52%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2886">
                <a:tc>
                  <a:txBody>
                    <a:bodyPr/>
                    <a:lstStyle/>
                    <a:p>
                      <a:pPr algn="l" fontAlgn="b"/>
                      <a:endParaRPr lang="en-ZA" sz="1600" b="0"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4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en-ZA" sz="14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b"/>
                      <a:endParaRPr lang="en-ZA" sz="1400" b="0" i="0" u="none" strike="noStrike" dirty="0">
                        <a:effectLst/>
                        <a:latin typeface="+mn-lt"/>
                      </a:endParaRPr>
                    </a:p>
                  </a:txBody>
                  <a:tcPr marL="0" marR="0" marT="0" marB="0" anchor="b">
                    <a:lnL>
                      <a:noFill/>
                    </a:lnL>
                    <a:lnR>
                      <a:noFill/>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1230">
                <a:tc>
                  <a:txBody>
                    <a:bodyPr/>
                    <a:lstStyle/>
                    <a:p>
                      <a:pPr algn="l" fontAlgn="b"/>
                      <a:r>
                        <a:rPr lang="en-ZA" sz="1600" b="1" i="0" u="none" strike="noStrike" dirty="0" smtClean="0">
                          <a:effectLst/>
                          <a:latin typeface="+mn-lt"/>
                        </a:rPr>
                        <a:t>Balance</a:t>
                      </a:r>
                      <a:endParaRPr lang="en-ZA" sz="1600" b="1" i="0" u="none" strike="noStrike" dirty="0">
                        <a:effectLst/>
                        <a:latin typeface="+mn-lt"/>
                      </a:endParaRPr>
                    </a:p>
                  </a:txBody>
                  <a:tcPr marL="36000" marR="36000" marT="0" marB="0" anchor="b">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1" i="0" u="none" strike="noStrike">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1" i="0" u="none" strike="noStrike">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- 232 419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400" b="1" i="0" u="none" strike="noStrike" dirty="0">
                          <a:effectLst/>
                          <a:latin typeface="+mn-lt"/>
                        </a:rPr>
                        <a:t> 169 929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400" b="1" i="0" u="none" strike="noStrike" dirty="0">
                          <a:effectLst/>
                          <a:latin typeface="+mn-lt"/>
                        </a:rPr>
                        <a:t>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400" b="1" i="0" u="none" strike="noStrike" dirty="0">
                          <a:effectLst/>
                          <a:latin typeface="+mn-lt"/>
                        </a:rPr>
                        <a:t>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1" y="6116638"/>
            <a:ext cx="1859279" cy="658813"/>
          </a:xfrm>
          <a:prstGeom prst="rect">
            <a:avLst/>
          </a:prstGeom>
          <a:noFill/>
          <a:ln>
            <a:noFill/>
          </a:ln>
        </p:spPr>
      </p:pic>
      <p:sp>
        <p:nvSpPr>
          <p:cNvPr id="3" name="TextBox 2"/>
          <p:cNvSpPr txBox="1"/>
          <p:nvPr/>
        </p:nvSpPr>
        <p:spPr>
          <a:xfrm>
            <a:off x="2351585" y="6215211"/>
            <a:ext cx="9433044" cy="461665"/>
          </a:xfrm>
          <a:prstGeom prst="rect">
            <a:avLst/>
          </a:prstGeom>
          <a:noFill/>
        </p:spPr>
        <p:txBody>
          <a:bodyPr wrap="square" rtlCol="0">
            <a:spAutoFit/>
          </a:bodyPr>
          <a:lstStyle/>
          <a:p>
            <a:r>
              <a:rPr lang="en-US" sz="1200" b="1" dirty="0" smtClean="0">
                <a:solidFill>
                  <a:prstClr val="black"/>
                </a:solidFill>
              </a:rPr>
              <a:t>Note</a:t>
            </a:r>
            <a:r>
              <a:rPr lang="en-US" sz="1200" dirty="0" smtClean="0">
                <a:solidFill>
                  <a:prstClr val="black"/>
                </a:solidFill>
              </a:rPr>
              <a:t>: there was a significant budget reduction due to the cycle 5 itemized billing rates approved by National Treasury. </a:t>
            </a:r>
            <a:r>
              <a:rPr lang="en-US" sz="1200" i="1" dirty="0" smtClean="0">
                <a:solidFill>
                  <a:prstClr val="black"/>
                </a:solidFill>
              </a:rPr>
              <a:t>Percentages</a:t>
            </a:r>
            <a:r>
              <a:rPr lang="en-US" sz="1200" dirty="0" smtClean="0">
                <a:solidFill>
                  <a:prstClr val="black"/>
                </a:solidFill>
              </a:rPr>
              <a:t> for </a:t>
            </a:r>
            <a:r>
              <a:rPr lang="en-US" sz="1200" dirty="0" err="1" smtClean="0">
                <a:solidFill>
                  <a:prstClr val="black"/>
                </a:solidFill>
              </a:rPr>
              <a:t>Q3</a:t>
            </a:r>
            <a:r>
              <a:rPr lang="en-US" sz="1200" dirty="0" smtClean="0">
                <a:solidFill>
                  <a:prstClr val="black"/>
                </a:solidFill>
              </a:rPr>
              <a:t> relates to the budget at the end of that quarter. All budgets and </a:t>
            </a:r>
            <a:r>
              <a:rPr lang="en-US" sz="1200" dirty="0" err="1" smtClean="0">
                <a:solidFill>
                  <a:prstClr val="black"/>
                </a:solidFill>
              </a:rPr>
              <a:t>Q4</a:t>
            </a:r>
            <a:r>
              <a:rPr lang="en-US" sz="1200" dirty="0" smtClean="0">
                <a:solidFill>
                  <a:prstClr val="black"/>
                </a:solidFill>
              </a:rPr>
              <a:t> percentages relates to the reduced budget</a:t>
            </a:r>
            <a:endParaRPr lang="en-ZA" sz="1200" dirty="0">
              <a:solidFill>
                <a:prstClr val="black"/>
              </a:solidFill>
            </a:endParaRPr>
          </a:p>
        </p:txBody>
      </p:sp>
    </p:spTree>
    <p:extLst>
      <p:ext uri="{BB962C8B-B14F-4D97-AF65-F5344CB8AC3E}">
        <p14:creationId xmlns:p14="http://schemas.microsoft.com/office/powerpoint/2010/main" val="101763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a:latin typeface="Times" pitchFamily="18" charset="0"/>
              </a:rPr>
              <a:pPr/>
              <a:t>3</a:t>
            </a:fld>
            <a:endParaRPr lang="en-US" altLang="en-US" sz="1400">
              <a:latin typeface="Times" pitchFamily="18" charset="0"/>
            </a:endParaRPr>
          </a:p>
        </p:txBody>
      </p:sp>
      <p:sp>
        <p:nvSpPr>
          <p:cNvPr id="3" name="Rectangle 2"/>
          <p:cNvSpPr>
            <a:spLocks noChangeArrowheads="1"/>
          </p:cNvSpPr>
          <p:nvPr/>
        </p:nvSpPr>
        <p:spPr bwMode="auto">
          <a:xfrm>
            <a:off x="6003635"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endParaRPr lang="en-US" altLang="en-US">
              <a:latin typeface="Arial" pitchFamily="34" charset="0"/>
              <a:cs typeface="Arial" pitchFamily="34" charset="0"/>
            </a:endParaRPr>
          </a:p>
        </p:txBody>
      </p:sp>
      <p:sp>
        <p:nvSpPr>
          <p:cNvPr id="10" name="Rectangle 9"/>
          <p:cNvSpPr/>
          <p:nvPr/>
        </p:nvSpPr>
        <p:spPr>
          <a:xfrm>
            <a:off x="0" y="0"/>
            <a:ext cx="12192000" cy="90872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Overview of Performance for Q1, Q2 </a:t>
            </a:r>
            <a:r>
              <a:rPr lang="en-US" sz="2400" b="1" dirty="0"/>
              <a:t>, </a:t>
            </a:r>
            <a:r>
              <a:rPr lang="en-US" sz="2400" b="1" dirty="0" smtClean="0"/>
              <a:t>Q3 and Q4</a:t>
            </a:r>
            <a:endParaRPr lang="en-US" sz="2400" b="1" dirty="0"/>
          </a:p>
        </p:txBody>
      </p:sp>
      <p:sp>
        <p:nvSpPr>
          <p:cNvPr id="8" name="TextBox 7"/>
          <p:cNvSpPr txBox="1"/>
          <p:nvPr/>
        </p:nvSpPr>
        <p:spPr>
          <a:xfrm>
            <a:off x="7824192" y="2518686"/>
            <a:ext cx="4104456" cy="2031325"/>
          </a:xfrm>
          <a:prstGeom prst="rect">
            <a:avLst/>
          </a:prstGeom>
          <a:noFill/>
        </p:spPr>
        <p:txBody>
          <a:bodyPr wrap="square" rtlCol="0">
            <a:spAutoFit/>
          </a:bodyPr>
          <a:lstStyle/>
          <a:p>
            <a:r>
              <a:rPr lang="en-US" b="1" dirty="0" smtClean="0"/>
              <a:t>The Q1 performance stands at 52%</a:t>
            </a:r>
          </a:p>
          <a:p>
            <a:endParaRPr lang="en-US" b="1" dirty="0"/>
          </a:p>
          <a:p>
            <a:r>
              <a:rPr lang="en-US" b="1" dirty="0"/>
              <a:t>The </a:t>
            </a:r>
            <a:r>
              <a:rPr lang="en-US" b="1" dirty="0" smtClean="0"/>
              <a:t>Q2 </a:t>
            </a:r>
            <a:r>
              <a:rPr lang="en-US" b="1" dirty="0"/>
              <a:t>performance stands at </a:t>
            </a:r>
            <a:r>
              <a:rPr lang="en-US" b="1" dirty="0" smtClean="0"/>
              <a:t>50%</a:t>
            </a:r>
          </a:p>
          <a:p>
            <a:endParaRPr lang="en-US" b="1" dirty="0"/>
          </a:p>
          <a:p>
            <a:r>
              <a:rPr lang="en-US" b="1" dirty="0"/>
              <a:t>The </a:t>
            </a:r>
            <a:r>
              <a:rPr lang="en-US" b="1" dirty="0" smtClean="0"/>
              <a:t>Q3 </a:t>
            </a:r>
            <a:r>
              <a:rPr lang="en-US" b="1" dirty="0"/>
              <a:t>performance stands at </a:t>
            </a:r>
            <a:r>
              <a:rPr lang="en-US" b="1" dirty="0" smtClean="0"/>
              <a:t>32%</a:t>
            </a:r>
          </a:p>
          <a:p>
            <a:endParaRPr lang="en-US" b="1" dirty="0"/>
          </a:p>
          <a:p>
            <a:r>
              <a:rPr lang="en-US" b="1" dirty="0" smtClean="0">
                <a:solidFill>
                  <a:srgbClr val="FF0000"/>
                </a:solidFill>
              </a:rPr>
              <a:t>The Q4 performance stands at 51%</a:t>
            </a:r>
            <a:endParaRPr lang="en-ZA" b="1" dirty="0">
              <a:solidFill>
                <a:srgbClr val="FF0000"/>
              </a:solidFill>
            </a:endParaRPr>
          </a:p>
        </p:txBody>
      </p:sp>
      <p:sp>
        <p:nvSpPr>
          <p:cNvPr id="11" name="Oval 10"/>
          <p:cNvSpPr/>
          <p:nvPr/>
        </p:nvSpPr>
        <p:spPr>
          <a:xfrm>
            <a:off x="7398122" y="1175398"/>
            <a:ext cx="1224136"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Q1 No of targets </a:t>
            </a:r>
          </a:p>
          <a:p>
            <a:pPr algn="ctr"/>
            <a:r>
              <a:rPr lang="en-US" sz="1100" b="1" dirty="0" smtClean="0">
                <a:solidFill>
                  <a:schemeClr val="tx1"/>
                </a:solidFill>
              </a:rPr>
              <a:t> 29</a:t>
            </a:r>
            <a:endParaRPr lang="en-ZA" sz="1100" b="1" dirty="0">
              <a:solidFill>
                <a:schemeClr val="tx1"/>
              </a:solidFill>
            </a:endParaRPr>
          </a:p>
        </p:txBody>
      </p:sp>
      <p:sp>
        <p:nvSpPr>
          <p:cNvPr id="13" name="Oval 12"/>
          <p:cNvSpPr/>
          <p:nvPr/>
        </p:nvSpPr>
        <p:spPr>
          <a:xfrm>
            <a:off x="8688287" y="1123950"/>
            <a:ext cx="1152129"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Q2 No. of targets </a:t>
            </a:r>
          </a:p>
          <a:p>
            <a:pPr algn="ctr"/>
            <a:r>
              <a:rPr lang="en-US" sz="1100" b="1" dirty="0" smtClean="0">
                <a:solidFill>
                  <a:schemeClr val="tx1"/>
                </a:solidFill>
              </a:rPr>
              <a:t> 32</a:t>
            </a:r>
            <a:endParaRPr lang="en-ZA" sz="11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11862133"/>
              </p:ext>
            </p:extLst>
          </p:nvPr>
        </p:nvGraphicFramePr>
        <p:xfrm>
          <a:off x="7875643" y="4898591"/>
          <a:ext cx="3744415" cy="1396616"/>
        </p:xfrm>
        <a:graphic>
          <a:graphicData uri="http://schemas.openxmlformats.org/drawingml/2006/table">
            <a:tbl>
              <a:tblPr/>
              <a:tblGrid>
                <a:gridCol w="1345081"/>
                <a:gridCol w="1199667"/>
                <a:gridCol w="1199667"/>
              </a:tblGrid>
              <a:tr h="213372">
                <a:tc>
                  <a:txBody>
                    <a:body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Q3</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Q4</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r>
              <a:tr h="213372">
                <a:tc>
                  <a:txBody>
                    <a:bodyPr/>
                    <a:lstStyle/>
                    <a:p>
                      <a:pPr algn="l" fontAlgn="b"/>
                      <a:r>
                        <a:rPr lang="en-ZA" sz="1100" b="0" i="0" u="none" strike="noStrike" dirty="0">
                          <a:solidFill>
                            <a:srgbClr val="000000"/>
                          </a:solidFill>
                          <a:effectLst/>
                          <a:latin typeface="Calibri" panose="020F0502020204030204" pitchFamily="34" charset="0"/>
                        </a:rPr>
                        <a:t>Targets NA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4</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4</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42468">
                <a:tc>
                  <a:txBody>
                    <a:bodyPr/>
                    <a:lstStyle/>
                    <a:p>
                      <a:pPr algn="l" fontAlgn="b"/>
                      <a:r>
                        <a:rPr lang="en-ZA" sz="1100" b="0" i="0" u="none" strike="noStrike">
                          <a:solidFill>
                            <a:srgbClr val="000000"/>
                          </a:solidFill>
                          <a:effectLst/>
                          <a:latin typeface="Calibri" panose="020F0502020204030204" pitchFamily="34" charset="0"/>
                        </a:rPr>
                        <a:t>Targets NA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Calibri" panose="020F0502020204030204" pitchFamily="34" charset="0"/>
                        </a:rPr>
                        <a:t>6</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7</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2468">
                <a:tc>
                  <a:txBody>
                    <a:bodyPr/>
                    <a:lstStyle/>
                    <a:p>
                      <a:pPr algn="l" fontAlgn="b"/>
                      <a:r>
                        <a:rPr lang="en-ZA" sz="1100" b="0" i="0" u="none" strike="noStrike">
                          <a:solidFill>
                            <a:srgbClr val="000000"/>
                          </a:solidFill>
                          <a:effectLst/>
                          <a:latin typeface="Calibri" panose="020F0502020204030204" pitchFamily="34" charset="0"/>
                        </a:rPr>
                        <a:t>Targets 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Calibri" panose="020F0502020204030204" pitchFamily="34" charset="0"/>
                        </a:rPr>
                        <a:t>9</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8</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468">
                <a:tc>
                  <a:txBody>
                    <a:bodyPr/>
                    <a:lstStyle/>
                    <a:p>
                      <a:pPr algn="l" fontAlgn="b"/>
                      <a:r>
                        <a:rPr lang="en-ZA" sz="1100" b="0" i="0" u="none" strike="noStrike" dirty="0">
                          <a:solidFill>
                            <a:srgbClr val="000000"/>
                          </a:solidFill>
                          <a:effectLst/>
                          <a:latin typeface="Calibri" panose="020F0502020204030204" pitchFamily="34" charset="0"/>
                        </a:rPr>
                        <a:t>Targets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9</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20</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42468">
                <a:tc>
                  <a:txBody>
                    <a:bodyPr/>
                    <a:lstStyle/>
                    <a:p>
                      <a:pPr algn="l" fontAlgn="b"/>
                      <a:r>
                        <a:rPr lang="en-ZA" sz="1100" b="0" i="0" u="none" strike="noStrike" dirty="0">
                          <a:solidFill>
                            <a:srgbClr val="000000"/>
                          </a:solidFill>
                          <a:effectLst/>
                          <a:latin typeface="Calibri" panose="020F050202020403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smtClean="0">
                          <a:solidFill>
                            <a:srgbClr val="000000"/>
                          </a:solidFill>
                          <a:effectLst/>
                          <a:latin typeface="Calibri" panose="020F0502020204030204" pitchFamily="34" charset="0"/>
                        </a:rPr>
                        <a:t>28</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38</a:t>
                      </a:r>
                      <a:endParaRPr lang="en-ZA"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Oval 11"/>
          <p:cNvSpPr/>
          <p:nvPr/>
        </p:nvSpPr>
        <p:spPr>
          <a:xfrm>
            <a:off x="9876770" y="1077714"/>
            <a:ext cx="1152129"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Q3 No. of targets </a:t>
            </a:r>
          </a:p>
          <a:p>
            <a:pPr algn="ctr"/>
            <a:r>
              <a:rPr lang="en-US" sz="1100" b="1" dirty="0" smtClean="0">
                <a:solidFill>
                  <a:schemeClr val="tx1"/>
                </a:solidFill>
              </a:rPr>
              <a:t> 28</a:t>
            </a:r>
            <a:endParaRPr lang="en-ZA" sz="1100" b="1" dirty="0">
              <a:solidFill>
                <a:schemeClr val="tx1"/>
              </a:solidFill>
            </a:endParaRPr>
          </a:p>
        </p:txBody>
      </p:sp>
      <p:graphicFrame>
        <p:nvGraphicFramePr>
          <p:cNvPr id="14" name="Chart 13"/>
          <p:cNvGraphicFramePr>
            <a:graphicFrameLocks/>
          </p:cNvGraphicFramePr>
          <p:nvPr>
            <p:extLst>
              <p:ext uri="{D42A27DB-BD31-4B8C-83A1-F6EECF244321}">
                <p14:modId xmlns:p14="http://schemas.microsoft.com/office/powerpoint/2010/main" val="3294421423"/>
              </p:ext>
            </p:extLst>
          </p:nvPr>
        </p:nvGraphicFramePr>
        <p:xfrm>
          <a:off x="113656" y="1412776"/>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p:cNvSpPr/>
          <p:nvPr/>
        </p:nvSpPr>
        <p:spPr>
          <a:xfrm>
            <a:off x="11039871" y="1123950"/>
            <a:ext cx="1152129" cy="98313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Q4 No. of targets </a:t>
            </a:r>
          </a:p>
          <a:p>
            <a:pPr algn="ctr"/>
            <a:r>
              <a:rPr lang="en-US" sz="1100" b="1" dirty="0" smtClean="0">
                <a:solidFill>
                  <a:schemeClr val="tx1"/>
                </a:solidFill>
              </a:rPr>
              <a:t> 39</a:t>
            </a:r>
            <a:endParaRPr lang="en-ZA" sz="1100" b="1" dirty="0">
              <a:solidFill>
                <a:schemeClr val="tx1"/>
              </a:solidFill>
            </a:endParaRPr>
          </a:p>
        </p:txBody>
      </p:sp>
    </p:spTree>
    <p:extLst>
      <p:ext uri="{BB962C8B-B14F-4D97-AF65-F5344CB8AC3E}">
        <p14:creationId xmlns:p14="http://schemas.microsoft.com/office/powerpoint/2010/main" val="392392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smtClean="0">
                <a:solidFill>
                  <a:prstClr val="white"/>
                </a:solidFill>
              </a:rPr>
              <a:t>Executive Expenditure Summary</a:t>
            </a:r>
            <a:endParaRPr lang="en-ZA" sz="2400" b="1" dirty="0">
              <a:solidFill>
                <a:prstClr val="white"/>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30</a:t>
            </a:fld>
            <a:endParaRPr lang="en-US">
              <a:solidFill>
                <a:prstClr val="black">
                  <a:tint val="75000"/>
                </a:prstClr>
              </a:solidFill>
            </a:endParaRPr>
          </a:p>
        </p:txBody>
      </p:sp>
      <p:sp>
        <p:nvSpPr>
          <p:cNvPr id="10" name="Content Placeholder 2"/>
          <p:cNvSpPr txBox="1">
            <a:spLocks/>
          </p:cNvSpPr>
          <p:nvPr/>
        </p:nvSpPr>
        <p:spPr>
          <a:xfrm>
            <a:off x="606490" y="683022"/>
            <a:ext cx="10972800" cy="5436395"/>
          </a:xfrm>
          <a:prstGeom prst="rect">
            <a:avLst/>
          </a:prstGeom>
          <a:noFill/>
        </p:spPr>
        <p:txBody>
          <a:bodyPr vert="horz" wrap="squar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lvl="2" indent="-182563" algn="just">
              <a:spcBef>
                <a:spcPts val="0"/>
              </a:spcBef>
              <a:spcAft>
                <a:spcPts val="600"/>
              </a:spcAft>
            </a:pPr>
            <a:r>
              <a:rPr lang="en-ZA" sz="1500" b="1" dirty="0" smtClean="0">
                <a:solidFill>
                  <a:prstClr val="black"/>
                </a:solidFill>
                <a:cs typeface="Calibri" pitchFamily="34" charset="0"/>
              </a:rPr>
              <a:t>Revenue/Receipts:</a:t>
            </a:r>
            <a:endParaRPr lang="en-ZA" sz="1500" b="1" dirty="0">
              <a:solidFill>
                <a:prstClr val="black"/>
              </a:solidFill>
              <a:cs typeface="Calibri" pitchFamily="34" charset="0"/>
            </a:endParaRPr>
          </a:p>
          <a:p>
            <a:pPr marL="542925" indent="-361950" algn="just">
              <a:spcBef>
                <a:spcPts val="0"/>
              </a:spcBef>
              <a:spcAft>
                <a:spcPts val="600"/>
              </a:spcAft>
              <a:buFont typeface="Calibri" panose="020F0502020204030204" pitchFamily="34" charset="0"/>
              <a:buChar char="−"/>
            </a:pPr>
            <a:r>
              <a:rPr lang="en-ZA" sz="1500" i="1" dirty="0">
                <a:solidFill>
                  <a:prstClr val="black"/>
                </a:solidFill>
              </a:rPr>
              <a:t>The budgeted revenue projection of the entity was reduced in the last quarter due to the accommodation charges baseline amounts approved by National Treasury for cycle 5 of the itemised billing project.</a:t>
            </a:r>
            <a:r>
              <a:rPr lang="en-ZA" sz="1500" dirty="0">
                <a:solidFill>
                  <a:prstClr val="black"/>
                </a:solidFill>
              </a:rPr>
              <a:t> The budget reduced by R 813 million, of which R 636 million can be attributed to the Department of Correctional </a:t>
            </a:r>
            <a:r>
              <a:rPr lang="en-ZA" sz="1500" dirty="0" smtClean="0">
                <a:solidFill>
                  <a:prstClr val="black"/>
                </a:solidFill>
              </a:rPr>
              <a:t>Services</a:t>
            </a:r>
          </a:p>
          <a:p>
            <a:pPr marL="542925" indent="-361950" algn="just">
              <a:spcBef>
                <a:spcPts val="0"/>
              </a:spcBef>
              <a:spcAft>
                <a:spcPts val="600"/>
              </a:spcAft>
              <a:buFont typeface="Calibri" panose="020F0502020204030204" pitchFamily="34" charset="0"/>
              <a:buChar char="−"/>
            </a:pPr>
            <a:r>
              <a:rPr lang="en-US" sz="1500" dirty="0" smtClean="0">
                <a:solidFill>
                  <a:prstClr val="black"/>
                </a:solidFill>
              </a:rPr>
              <a:t>The </a:t>
            </a:r>
            <a:r>
              <a:rPr lang="en-US" sz="1500" dirty="0">
                <a:solidFill>
                  <a:prstClr val="black"/>
                </a:solidFill>
              </a:rPr>
              <a:t>entity has invoiced R 16 billion of its budgeted R 16.9 billion revenue (excluding municipal services) as at the end of March 2023. This is equivalent to 95% of the total budgeted revenue. Actual receipts in relation to 2022/23 invoices amounted to R 15 billion (93% recovery rate). In addition to the budgeted revenue streams, the recovery rate on municipal services was 66%. Recovery on accommodation charges improved during March. </a:t>
            </a:r>
            <a:endParaRPr lang="en-ZA" sz="1500" dirty="0" smtClean="0">
              <a:solidFill>
                <a:prstClr val="black"/>
              </a:solidFill>
            </a:endParaRPr>
          </a:p>
          <a:p>
            <a:pPr marL="182563" lvl="2" indent="-182563" algn="just">
              <a:spcBef>
                <a:spcPts val="0"/>
              </a:spcBef>
              <a:spcAft>
                <a:spcPts val="600"/>
              </a:spcAft>
            </a:pPr>
            <a:r>
              <a:rPr lang="en-ZA" sz="1500" b="1" dirty="0" smtClean="0">
                <a:solidFill>
                  <a:prstClr val="black"/>
                </a:solidFill>
                <a:cs typeface="Calibri" pitchFamily="34" charset="0"/>
              </a:rPr>
              <a:t>Expenditure:</a:t>
            </a:r>
          </a:p>
          <a:p>
            <a:pPr marL="542925" indent="-361950" algn="just">
              <a:spcBef>
                <a:spcPts val="0"/>
              </a:spcBef>
              <a:spcAft>
                <a:spcPts val="600"/>
              </a:spcAft>
              <a:buFont typeface="Calibri" panose="020F0502020204030204" pitchFamily="34" charset="0"/>
              <a:buChar char="−"/>
            </a:pPr>
            <a:r>
              <a:rPr lang="en-ZA" sz="1500" dirty="0">
                <a:solidFill>
                  <a:prstClr val="black"/>
                </a:solidFill>
              </a:rPr>
              <a:t>The total expenditure for the period was R 16 billion which represents 95% of the total </a:t>
            </a:r>
            <a:r>
              <a:rPr lang="en-ZA" sz="1500" b="1" i="1" dirty="0">
                <a:solidFill>
                  <a:prstClr val="black"/>
                </a:solidFill>
              </a:rPr>
              <a:t>reduced </a:t>
            </a:r>
            <a:r>
              <a:rPr lang="en-ZA" sz="1500" dirty="0">
                <a:solidFill>
                  <a:prstClr val="black"/>
                </a:solidFill>
              </a:rPr>
              <a:t>budget.</a:t>
            </a:r>
          </a:p>
          <a:p>
            <a:pPr marL="542925" indent="-361950" algn="just">
              <a:spcBef>
                <a:spcPts val="0"/>
              </a:spcBef>
              <a:spcAft>
                <a:spcPts val="600"/>
              </a:spcAft>
              <a:buFont typeface="Calibri" panose="020F0502020204030204" pitchFamily="34" charset="0"/>
              <a:buChar char="−"/>
            </a:pPr>
            <a:r>
              <a:rPr lang="en-ZA" sz="1500" dirty="0">
                <a:solidFill>
                  <a:prstClr val="black"/>
                </a:solidFill>
              </a:rPr>
              <a:t>This is below the target expenditure of 100% as per the Annual Performance Plan, but an improvement in comparison with the prior year.</a:t>
            </a:r>
            <a:r>
              <a:rPr lang="en-US" sz="1500" dirty="0">
                <a:solidFill>
                  <a:prstClr val="black"/>
                </a:solidFill>
              </a:rPr>
              <a:t> The major reason for underspending is infrastructure (Client Capital) as only 64% of this budget was spent although the expenditure for March was double that of the average for the rest of the year. 99% of the current and transfer budget was spent. The slow spending on the infrastructure budget remains a concern and all efforts are being put in place to continuously improve the spending</a:t>
            </a:r>
            <a:r>
              <a:rPr lang="en-US" sz="1500" dirty="0" smtClean="0">
                <a:solidFill>
                  <a:prstClr val="black"/>
                </a:solidFill>
              </a:rPr>
              <a:t>.</a:t>
            </a:r>
          </a:p>
          <a:p>
            <a:pPr marL="180975" indent="-180975" algn="just">
              <a:spcBef>
                <a:spcPts val="0"/>
              </a:spcBef>
              <a:spcAft>
                <a:spcPts val="600"/>
              </a:spcAft>
            </a:pPr>
            <a:r>
              <a:rPr lang="en-ZA" sz="1500" b="1" dirty="0" smtClean="0">
                <a:solidFill>
                  <a:prstClr val="black"/>
                </a:solidFill>
                <a:cs typeface="Calibri" pitchFamily="34" charset="0"/>
              </a:rPr>
              <a:t>Net position:</a:t>
            </a:r>
          </a:p>
          <a:p>
            <a:pPr marL="542925" lvl="1" indent="-361950" algn="just">
              <a:spcBef>
                <a:spcPts val="0"/>
              </a:spcBef>
              <a:spcAft>
                <a:spcPts val="600"/>
              </a:spcAft>
            </a:pPr>
            <a:r>
              <a:rPr lang="en-US" sz="1500" dirty="0">
                <a:solidFill>
                  <a:prstClr val="black"/>
                </a:solidFill>
              </a:rPr>
              <a:t>The PMTE had a positive cash flow of R 170 million on budgeted items consisting of a cash surplus of R 2.7 billion for operating activities and a cash outflow of R 2.5 billion from investing activities. </a:t>
            </a:r>
            <a:r>
              <a:rPr lang="en-US" sz="1500" dirty="0" smtClean="0">
                <a:solidFill>
                  <a:prstClr val="black"/>
                </a:solidFill>
              </a:rPr>
              <a:t>This is an improvement against the negative cash flow balance of R 232 million at the end of the 3</a:t>
            </a:r>
            <a:r>
              <a:rPr lang="en-US" sz="1500" baseline="30000" dirty="0" smtClean="0">
                <a:solidFill>
                  <a:prstClr val="black"/>
                </a:solidFill>
              </a:rPr>
              <a:t>rd</a:t>
            </a:r>
            <a:r>
              <a:rPr lang="en-US" sz="1500" dirty="0" smtClean="0">
                <a:solidFill>
                  <a:prstClr val="black"/>
                </a:solidFill>
              </a:rPr>
              <a:t> quarter. This </a:t>
            </a:r>
            <a:r>
              <a:rPr lang="en-US" sz="1500" dirty="0">
                <a:solidFill>
                  <a:prstClr val="black"/>
                </a:solidFill>
              </a:rPr>
              <a:t>does not include the expenditure on Municipal Services. If that is added, the net cash flow reduces to negative R 672 million. This has to be read in the context that the entity had a bank overdraft of R 1.4 billion as at the end of March 2023 due to Clients not paying their debt</a:t>
            </a:r>
            <a:endParaRPr lang="en-ZA" sz="1500" dirty="0">
              <a:solidFill>
                <a:prstClr val="black"/>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1" y="6116638"/>
            <a:ext cx="1859279" cy="658813"/>
          </a:xfrm>
          <a:prstGeom prst="rect">
            <a:avLst/>
          </a:prstGeom>
          <a:noFill/>
          <a:ln>
            <a:noFill/>
          </a:ln>
        </p:spPr>
      </p:pic>
    </p:spTree>
    <p:extLst>
      <p:ext uri="{BB962C8B-B14F-4D97-AF65-F5344CB8AC3E}">
        <p14:creationId xmlns:p14="http://schemas.microsoft.com/office/powerpoint/2010/main" val="3607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smtClean="0">
                <a:solidFill>
                  <a:prstClr val="white"/>
                </a:solidFill>
              </a:rPr>
              <a:t>Budget &amp; Cash Flow Statement Revenue</a:t>
            </a:r>
            <a:endParaRPr lang="en-ZA" sz="2400" b="1" dirty="0">
              <a:solidFill>
                <a:prstClr val="white"/>
              </a:solidFill>
            </a:endParaRP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6" name="Table 5"/>
          <p:cNvGraphicFramePr>
            <a:graphicFrameLocks noGrp="1"/>
          </p:cNvGraphicFramePr>
          <p:nvPr>
            <p:extLst/>
          </p:nvPr>
        </p:nvGraphicFramePr>
        <p:xfrm>
          <a:off x="609600" y="914390"/>
          <a:ext cx="10980000" cy="4909857"/>
        </p:xfrm>
        <a:graphic>
          <a:graphicData uri="http://schemas.openxmlformats.org/drawingml/2006/table">
            <a:tbl>
              <a:tblPr/>
              <a:tblGrid>
                <a:gridCol w="3168000"/>
                <a:gridCol w="1260000"/>
                <a:gridCol w="1260000"/>
                <a:gridCol w="1260000"/>
                <a:gridCol w="1260000"/>
                <a:gridCol w="1260000"/>
                <a:gridCol w="756000"/>
                <a:gridCol w="756000"/>
              </a:tblGrid>
              <a:tr h="642402">
                <a:tc rowSpan="2">
                  <a:txBody>
                    <a:bodyPr/>
                    <a:lstStyle/>
                    <a:p>
                      <a:pPr algn="ctr" fontAlgn="b"/>
                      <a:r>
                        <a:rPr lang="en-ZA" sz="1400" b="0" i="0" u="none" strike="noStrike" dirty="0">
                          <a:effectLst/>
                          <a:latin typeface="+mn-lt"/>
                        </a:rPr>
                        <a:t>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Original Budget ENE</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 Revision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Revised Budget</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400" b="1" i="0" u="none" strike="noStrike" dirty="0">
                          <a:effectLst/>
                          <a:latin typeface="+mn-lt"/>
                        </a:rPr>
                        <a:t> Actual </a:t>
                      </a:r>
                      <a:r>
                        <a:rPr lang="en-ZA" sz="1400" b="1" i="0" u="none" strike="noStrike" dirty="0" smtClean="0">
                          <a:effectLst/>
                          <a:latin typeface="+mn-lt"/>
                        </a:rPr>
                        <a:t>Receipts</a:t>
                      </a:r>
                    </a:p>
                    <a:p>
                      <a:pPr algn="ctr" fontAlgn="b"/>
                      <a:r>
                        <a:rPr lang="en-ZA" sz="1400" b="1" i="0" u="none" strike="noStrike" dirty="0" err="1" smtClean="0">
                          <a:effectLst/>
                          <a:latin typeface="+mn-lt"/>
                        </a:rPr>
                        <a:t>Q3</a:t>
                      </a:r>
                      <a:endParaRPr lang="en-ZA" sz="14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smtClean="0">
                          <a:solidFill>
                            <a:srgbClr val="000000"/>
                          </a:solidFill>
                          <a:effectLst/>
                          <a:latin typeface="Arial Narrow" panose="020B0606020202030204" pitchFamily="34" charset="0"/>
                        </a:rPr>
                        <a:t>(Cumulative)</a:t>
                      </a:r>
                      <a:r>
                        <a:rPr lang="en-ZA" sz="1400" b="1" i="0" u="none" strike="noStrike" dirty="0" smtClean="0">
                          <a:effectLst/>
                          <a:latin typeface="+mn-lt"/>
                        </a:rPr>
                        <a:t> </a:t>
                      </a:r>
                      <a:endParaRPr lang="en-ZA" sz="1400" b="1" i="0" u="none" strike="noStrike" dirty="0">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 Actual </a:t>
                      </a:r>
                      <a:r>
                        <a:rPr lang="en-ZA" sz="1400" b="1" i="0" u="none" strike="noStrike" dirty="0" smtClean="0">
                          <a:effectLst/>
                          <a:latin typeface="+mn-lt"/>
                        </a:rPr>
                        <a:t>Receipts</a:t>
                      </a:r>
                      <a:r>
                        <a:rPr lang="en-ZA" sz="1400" b="1" i="0" u="none" strike="noStrike" baseline="0" dirty="0" smtClean="0">
                          <a:effectLst/>
                          <a:latin typeface="+mn-lt"/>
                        </a:rPr>
                        <a:t> </a:t>
                      </a:r>
                      <a:r>
                        <a:rPr lang="en-ZA" sz="1400" b="1" i="0" u="none" strike="noStrike" dirty="0" err="1" smtClean="0">
                          <a:effectLst/>
                          <a:latin typeface="+mn-lt"/>
                        </a:rPr>
                        <a:t>Q4</a:t>
                      </a:r>
                      <a:r>
                        <a:rPr lang="en-ZA" sz="1400" b="1" i="0" u="none" strike="noStrike" dirty="0" smtClean="0">
                          <a:effectLst/>
                          <a:latin typeface="+mn-lt"/>
                        </a:rPr>
                        <a:t>*</a:t>
                      </a: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smtClean="0">
                          <a:solidFill>
                            <a:srgbClr val="000000"/>
                          </a:solidFill>
                          <a:effectLst/>
                          <a:latin typeface="Arial Narrow" panose="020B0606020202030204" pitchFamily="34" charset="0"/>
                        </a:rPr>
                        <a:t>(Cumulative)</a:t>
                      </a:r>
                      <a:r>
                        <a:rPr lang="en-ZA" sz="1400" b="1" i="0" u="none" strike="noStrike" dirty="0" smtClean="0">
                          <a:effectLst/>
                          <a:latin typeface="+mn-lt"/>
                        </a:rPr>
                        <a:t> </a:t>
                      </a:r>
                      <a:endParaRPr lang="en-ZA" sz="1400" b="1" i="0" u="none" strike="noStrike" dirty="0">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rowSpan="2">
                  <a:txBody>
                    <a:bodyPr/>
                    <a:lstStyle/>
                    <a:p>
                      <a:pPr algn="ctr" fontAlgn="b"/>
                      <a:r>
                        <a:rPr lang="en-ZA" sz="1100" b="1" i="0" u="none" strike="noStrike" dirty="0" smtClean="0">
                          <a:effectLst/>
                          <a:latin typeface="+mn-lt"/>
                        </a:rPr>
                        <a:t>% </a:t>
                      </a:r>
                    </a:p>
                    <a:p>
                      <a:pPr algn="ctr" fontAlgn="b"/>
                      <a:r>
                        <a:rPr lang="en-ZA" sz="1100" b="1" i="0" u="none" strike="noStrike" dirty="0" smtClean="0">
                          <a:effectLst/>
                          <a:latin typeface="+mn-lt"/>
                        </a:rPr>
                        <a:t>Quarter 3</a:t>
                      </a:r>
                    </a:p>
                    <a:p>
                      <a:pPr algn="ctr" fontAlgn="b"/>
                      <a:endParaRPr lang="en-ZA" sz="11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100" b="1" i="0" u="none" strike="noStrike" baseline="0" dirty="0" smtClean="0">
                          <a:solidFill>
                            <a:srgbClr val="000000"/>
                          </a:solidFill>
                          <a:effectLst/>
                          <a:latin typeface="+mn-lt"/>
                        </a:rPr>
                        <a:t>(Cumulative)</a:t>
                      </a:r>
                      <a:endParaRPr lang="en-ZA" sz="1100" b="1" i="0" u="none" strike="noStrike" dirty="0" smtClean="0">
                        <a:solidFill>
                          <a:srgbClr val="000000"/>
                        </a:solidFill>
                        <a:effectLst/>
                        <a:latin typeface="+mn-lt"/>
                      </a:endParaRP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fontAlgn="b"/>
                      <a:r>
                        <a:rPr lang="en-ZA" sz="1100" b="1" i="0" u="none" strike="noStrike" dirty="0" smtClean="0">
                          <a:effectLst/>
                          <a:latin typeface="+mn-lt"/>
                        </a:rPr>
                        <a:t>% </a:t>
                      </a:r>
                    </a:p>
                    <a:p>
                      <a:pPr algn="ctr" fontAlgn="b"/>
                      <a:r>
                        <a:rPr lang="en-ZA" sz="1100" b="1" i="0" u="none" strike="noStrike" dirty="0" smtClean="0">
                          <a:effectLst/>
                          <a:latin typeface="+mn-lt"/>
                        </a:rPr>
                        <a:t>Quarter 4</a:t>
                      </a:r>
                    </a:p>
                    <a:p>
                      <a:pPr algn="ctr" fontAlgn="b"/>
                      <a:endParaRPr lang="en-ZA" sz="11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100" b="1" i="0" u="none" strike="noStrike" baseline="0" dirty="0" smtClean="0">
                          <a:solidFill>
                            <a:srgbClr val="000000"/>
                          </a:solidFill>
                          <a:effectLst/>
                          <a:latin typeface="+mn-lt"/>
                        </a:rPr>
                        <a:t>(Cumulative)</a:t>
                      </a:r>
                      <a:endParaRPr lang="en-ZA" sz="1100" b="1" i="0" u="none" strike="noStrike" dirty="0" smtClean="0">
                        <a:solidFill>
                          <a:srgbClr val="000000"/>
                        </a:solidFill>
                        <a:effectLst/>
                        <a:latin typeface="+mn-lt"/>
                      </a:endParaRP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vMerge="1">
                  <a:txBody>
                    <a:bodyPr/>
                    <a:lstStyle/>
                    <a:p>
                      <a:endParaRPr lang="en-ZA"/>
                    </a:p>
                  </a:txBody>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vMerge="1">
                  <a:txBody>
                    <a:bodyPr/>
                    <a:lstStyle/>
                    <a:p>
                      <a:endParaRPr lang="en-ZA" dirty="0"/>
                    </a:p>
                  </a:txBody>
                  <a:tcPr/>
                </a:tc>
                <a:tc vMerge="1">
                  <a:txBody>
                    <a:bodyPr/>
                    <a:lstStyle/>
                    <a:p>
                      <a:endParaRPr lang="en-ZA"/>
                    </a:p>
                  </a:txBody>
                  <a:tcPr/>
                </a:tc>
              </a:tr>
              <a:tr h="270335">
                <a:tc>
                  <a:txBody>
                    <a:bodyPr/>
                    <a:lstStyle/>
                    <a:p>
                      <a:pPr algn="l" fontAlgn="b"/>
                      <a:r>
                        <a:rPr lang="en-ZA" sz="1400" b="1" i="0" u="none" strike="noStrike" dirty="0" smtClean="0">
                          <a:effectLst/>
                          <a:latin typeface="+mn-lt"/>
                        </a:rPr>
                        <a:t>Revenue/Receipts</a:t>
                      </a:r>
                      <a:endParaRPr lang="en-ZA" sz="1400" b="1"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196318">
                <a:tc>
                  <a:txBody>
                    <a:bodyPr/>
                    <a:lstStyle/>
                    <a:p>
                      <a:pPr algn="l" fontAlgn="b"/>
                      <a:r>
                        <a:rPr lang="en-ZA" sz="1400" b="1" i="0" u="none" strike="noStrike" dirty="0">
                          <a:effectLst/>
                          <a:latin typeface="+mn-lt"/>
                        </a:rPr>
                        <a:t>Exchange Transactions</a:t>
                      </a: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721">
                <a:tc>
                  <a:txBody>
                    <a:bodyPr/>
                    <a:lstStyle/>
                    <a:p>
                      <a:pPr algn="l" fontAlgn="b"/>
                      <a:r>
                        <a:rPr lang="en-ZA" sz="1400" b="0" i="0" u="none" strike="noStrike" dirty="0" smtClean="0">
                          <a:effectLst/>
                          <a:latin typeface="+mn-lt"/>
                        </a:rPr>
                        <a:t>Accommodation Charges – State Owned</a:t>
                      </a:r>
                      <a:endParaRPr lang="en-ZA" sz="1400" b="0"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5 877 897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- 809 327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5 068 570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3 138 461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5 241 598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53%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chemeClr val="tx1"/>
                          </a:solidFill>
                          <a:effectLst/>
                          <a:latin typeface="+mn-lt"/>
                        </a:rPr>
                        <a:t>103%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721">
                <a:tc>
                  <a:txBody>
                    <a:bodyPr/>
                    <a:lstStyle/>
                    <a:p>
                      <a:pPr algn="l" fontAlgn="b"/>
                      <a:r>
                        <a:rPr lang="en-US" sz="1400" b="0" i="0" u="none" strike="noStrike" dirty="0" smtClean="0">
                          <a:effectLst/>
                          <a:latin typeface="+mn-lt"/>
                        </a:rPr>
                        <a:t>Accommodation Charges</a:t>
                      </a:r>
                      <a:r>
                        <a:rPr lang="en-US" sz="1400" b="0" i="0" u="none" strike="noStrike" baseline="0" dirty="0" smtClean="0">
                          <a:effectLst/>
                          <a:latin typeface="+mn-lt"/>
                        </a:rPr>
                        <a:t> </a:t>
                      </a:r>
                      <a:r>
                        <a:rPr lang="en-US" sz="1400" b="0" i="0" u="none" strike="noStrike" dirty="0" smtClean="0">
                          <a:effectLst/>
                          <a:latin typeface="+mn-lt"/>
                        </a:rPr>
                        <a:t>- </a:t>
                      </a:r>
                      <a:r>
                        <a:rPr lang="en-US" sz="1400" b="0" i="0" u="none" strike="noStrike" dirty="0">
                          <a:effectLst/>
                          <a:latin typeface="+mn-lt"/>
                        </a:rPr>
                        <a:t>Client projects</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2 523 618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- 480 809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2 042 809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1 227 886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1 620 373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79%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r>
                        <a:rPr lang="en-ZA" sz="1400" b="0" i="0" u="none" strike="noStrike" dirty="0" smtClean="0">
                          <a:effectLst/>
                          <a:latin typeface="+mn-lt"/>
                        </a:rPr>
                        <a:t>Accommodation </a:t>
                      </a:r>
                      <a:r>
                        <a:rPr lang="en-ZA" sz="1400" b="0" i="0" u="none" strike="noStrike" dirty="0">
                          <a:effectLst/>
                          <a:latin typeface="+mn-lt"/>
                        </a:rPr>
                        <a:t>Charges </a:t>
                      </a:r>
                      <a:r>
                        <a:rPr lang="en-ZA" sz="1400" b="0" i="0" u="none" strike="noStrike" dirty="0" smtClean="0">
                          <a:effectLst/>
                          <a:latin typeface="+mn-lt"/>
                        </a:rPr>
                        <a:t>– Rental Debtors</a:t>
                      </a:r>
                      <a:endParaRPr lang="en-ZA" sz="1400" b="0"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73 468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73 468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36 357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 56 935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49%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77%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r>
                        <a:rPr lang="en-ZA" sz="1400" b="0" i="0" u="none" strike="noStrike" dirty="0" smtClean="0">
                          <a:effectLst/>
                          <a:latin typeface="+mn-lt"/>
                        </a:rPr>
                        <a:t>Accommodation  Charges - Private Leases</a:t>
                      </a:r>
                      <a:endParaRPr lang="en-ZA" sz="1400" b="0"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5 197 847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275 419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5 473 266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3 628 639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5 135 010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71%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721">
                <a:tc>
                  <a:txBody>
                    <a:bodyPr/>
                    <a:lstStyle/>
                    <a:p>
                      <a:pPr algn="l" fontAlgn="b"/>
                      <a:r>
                        <a:rPr lang="en-ZA" sz="1400" b="0" i="0" u="none" strike="noStrike" dirty="0" smtClean="0">
                          <a:effectLst/>
                          <a:latin typeface="+mn-lt"/>
                        </a:rPr>
                        <a:t>Municipal Services Management Fees</a:t>
                      </a:r>
                      <a:endParaRPr lang="en-ZA" sz="1400" b="0"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255 006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255 006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mn-lt"/>
                        </a:rPr>
                        <a:t>100 884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solidFill>
                            <a:srgbClr val="000000"/>
                          </a:solidFill>
                          <a:effectLst/>
                          <a:latin typeface="+mn-lt"/>
                        </a:rPr>
                        <a:t>159 025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40%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62%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r>
                        <a:rPr lang="en-ZA" sz="1400" b="0" i="0" u="none" strike="noStrike" dirty="0">
                          <a:effectLst/>
                          <a:latin typeface="+mn-lt"/>
                        </a:rPr>
                        <a:t>Other</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30 000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30 000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 7 049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 8 784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effectLst/>
                          <a:latin typeface="+mn-lt"/>
                        </a:rPr>
                        <a:t>23%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endParaRPr lang="en-ZA" sz="1400" b="0" i="0" u="none" strike="noStrike" dirty="0">
                        <a:effectLst/>
                        <a:latin typeface="+mn-lt"/>
                      </a:endParaRP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13 957 836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-1 014 717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12 943 119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8 139 277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12 221 724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1" i="0" u="none" strike="noStrike" dirty="0">
                          <a:effectLst/>
                          <a:latin typeface="+mn-lt"/>
                        </a:rPr>
                        <a:t>61%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0287">
                <a:tc>
                  <a:txBody>
                    <a:bodyPr/>
                    <a:lstStyle/>
                    <a:p>
                      <a:pPr algn="l" fontAlgn="b"/>
                      <a:r>
                        <a:rPr lang="en-ZA" sz="1400" b="1" i="0" u="none" strike="noStrike" dirty="0">
                          <a:effectLst/>
                          <a:latin typeface="+mn-lt"/>
                        </a:rPr>
                        <a:t>Non-exchange Transactions</a:t>
                      </a: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dirty="0">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endParaRPr lang="en-ZA" sz="1400" b="0" i="0" u="none" strike="noStrike" dirty="0">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endParaRPr lang="en-ZA" sz="1400" b="0" i="0" u="none" strike="noStrike" dirty="0">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400" b="0" i="0" u="none" strike="noStrike">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r>
                        <a:rPr lang="en-ZA" sz="1400" b="0" i="0" u="none" strike="noStrike" dirty="0">
                          <a:effectLst/>
                          <a:latin typeface="+mn-lt"/>
                        </a:rPr>
                        <a:t>Augmentation</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4 453 670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- 540 847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3 912 823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effectLst/>
                          <a:latin typeface="+mn-lt"/>
                        </a:rPr>
                        <a:t>3 433 173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0" i="0" u="none" strike="noStrike" dirty="0">
                          <a:effectLst/>
                          <a:latin typeface="+mn-lt"/>
                        </a:rPr>
                        <a:t>3 912 823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0" i="0" u="none" strike="noStrike" dirty="0">
                          <a:solidFill>
                            <a:schemeClr val="tx1"/>
                          </a:solidFill>
                          <a:effectLst/>
                          <a:latin typeface="+mn-lt"/>
                        </a:rPr>
                        <a:t>88%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endParaRPr lang="en-ZA" sz="14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dirty="0">
                        <a:latin typeface="+mn-lt"/>
                      </a:endParaRPr>
                    </a:p>
                  </a:txBody>
                  <a:tcPr marL="3401" marR="36000"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a:latin typeface="+mn-lt"/>
                      </a:endParaRPr>
                    </a:p>
                  </a:txBody>
                  <a:tcPr marL="3401" marR="36000"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a:latin typeface="+mn-lt"/>
                      </a:endParaRPr>
                    </a:p>
                  </a:txBody>
                  <a:tcPr marL="3401" marR="36000"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dirty="0">
                        <a:latin typeface="+mn-lt"/>
                      </a:endParaRPr>
                    </a:p>
                  </a:txBody>
                  <a:tcPr marL="3401" marR="36000"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endParaRPr lang="en-US" sz="1400" dirty="0">
                        <a:latin typeface="+mn-lt"/>
                      </a:endParaRPr>
                    </a:p>
                  </a:txBody>
                  <a:tcPr marL="3401" marR="36000"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endParaRPr lang="en-US" sz="1400" b="0" i="0" u="none" strike="noStrike" dirty="0">
                        <a:solidFill>
                          <a:srgbClr val="006100"/>
                        </a:solidFill>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6100"/>
                        </a:solidFill>
                        <a:effectLst/>
                        <a:latin typeface="+mn-lt"/>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90">
                <a:tc>
                  <a:txBody>
                    <a:bodyPr/>
                    <a:lstStyle/>
                    <a:p>
                      <a:pPr algn="l" fontAlgn="b"/>
                      <a:r>
                        <a:rPr lang="en-ZA" sz="1400" b="1" i="0" u="none" strike="noStrike" dirty="0" smtClean="0">
                          <a:effectLst/>
                          <a:latin typeface="+mn-lt"/>
                        </a:rPr>
                        <a:t>Total Revenue</a:t>
                      </a:r>
                      <a:endParaRPr lang="en-ZA" sz="1400" b="1"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-1 555 564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16 855 942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11 572 450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400" b="1" i="0" u="none" strike="noStrike" dirty="0">
                          <a:effectLst/>
                          <a:latin typeface="+mn-lt"/>
                        </a:rPr>
                        <a:t>16 134 547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fontAlgn="b"/>
                      <a:r>
                        <a:rPr lang="en-ZA" sz="1400" b="1" i="0" u="none" strike="noStrike" dirty="0">
                          <a:effectLst/>
                          <a:latin typeface="+mn-lt"/>
                        </a:rPr>
                        <a:t>67%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1" i="0" u="none" strike="noStrike" dirty="0">
                          <a:effectLst/>
                          <a:latin typeface="+mn-lt"/>
                        </a:rPr>
                        <a:t>96%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1" y="6116638"/>
            <a:ext cx="1859279" cy="658813"/>
          </a:xfrm>
          <a:prstGeom prst="rect">
            <a:avLst/>
          </a:prstGeom>
          <a:noFill/>
          <a:ln>
            <a:noFill/>
          </a:ln>
        </p:spPr>
      </p:pic>
      <p:sp>
        <p:nvSpPr>
          <p:cNvPr id="3" name="TextBox 2"/>
          <p:cNvSpPr txBox="1"/>
          <p:nvPr/>
        </p:nvSpPr>
        <p:spPr>
          <a:xfrm>
            <a:off x="2567608" y="6202462"/>
            <a:ext cx="5257800" cy="307777"/>
          </a:xfrm>
          <a:prstGeom prst="rect">
            <a:avLst/>
          </a:prstGeom>
          <a:noFill/>
        </p:spPr>
        <p:txBody>
          <a:bodyPr wrap="square" rtlCol="0">
            <a:spAutoFit/>
          </a:bodyPr>
          <a:lstStyle/>
          <a:p>
            <a:r>
              <a:rPr lang="en-US" sz="1400" dirty="0" smtClean="0">
                <a:solidFill>
                  <a:prstClr val="black"/>
                </a:solidFill>
              </a:rPr>
              <a:t>*This includes Receipts relating to prior years</a:t>
            </a:r>
            <a:endParaRPr lang="en-ZA" sz="1600" dirty="0">
              <a:solidFill>
                <a:prstClr val="black"/>
              </a:solidFill>
            </a:endParaRPr>
          </a:p>
        </p:txBody>
      </p:sp>
    </p:spTree>
    <p:extLst>
      <p:ext uri="{BB962C8B-B14F-4D97-AF65-F5344CB8AC3E}">
        <p14:creationId xmlns:p14="http://schemas.microsoft.com/office/powerpoint/2010/main" val="387806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600" b="1" kern="0" dirty="0" smtClean="0">
                <a:solidFill>
                  <a:srgbClr val="FFFFFF"/>
                </a:solidFill>
                <a:latin typeface="Calibri" panose="020F0502020204030204" pitchFamily="34" charset="0"/>
                <a:cs typeface="Arial" pitchFamily="34" charset="0"/>
              </a:rPr>
              <a:t>Budget &amp; Cash Flow Statement Expenditure</a:t>
            </a:r>
            <a:endParaRPr lang="en-ZA" sz="2600" b="1" kern="0" dirty="0">
              <a:solidFill>
                <a:srgbClr val="FFFFFF"/>
              </a:solidFill>
              <a:latin typeface="Calibri" panose="020F0502020204030204" pitchFamily="34" charset="0"/>
              <a:cs typeface="Arial" pitchFamily="34" charset="0"/>
            </a:endParaRP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74370098"/>
              </p:ext>
            </p:extLst>
          </p:nvPr>
        </p:nvGraphicFramePr>
        <p:xfrm>
          <a:off x="551384" y="712778"/>
          <a:ext cx="10944000" cy="5364220"/>
        </p:xfrm>
        <a:graphic>
          <a:graphicData uri="http://schemas.openxmlformats.org/drawingml/2006/table">
            <a:tbl>
              <a:tblPr/>
              <a:tblGrid>
                <a:gridCol w="2988000"/>
                <a:gridCol w="1260000"/>
                <a:gridCol w="1260000"/>
                <a:gridCol w="1260000"/>
                <a:gridCol w="1260000"/>
                <a:gridCol w="1260000"/>
                <a:gridCol w="828000"/>
                <a:gridCol w="828000"/>
              </a:tblGrid>
              <a:tr h="668152">
                <a:tc rowSpan="2">
                  <a:txBody>
                    <a:bodyPr/>
                    <a:lstStyle/>
                    <a:p>
                      <a:pPr algn="ctr" fontAlgn="b"/>
                      <a:r>
                        <a:rPr lang="en-ZA" sz="1200" b="0" i="0" u="none" strike="noStrike" dirty="0">
                          <a:effectLst/>
                          <a:latin typeface="+mn-lt"/>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a:effectLst/>
                          <a:latin typeface="+mn-lt"/>
                        </a:rPr>
                        <a:t>Original Budget ENE</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 Revision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Revised </a:t>
                      </a:r>
                      <a:r>
                        <a:rPr lang="en-ZA" sz="1400" b="1" i="0" u="none" strike="noStrike" dirty="0" smtClean="0">
                          <a:effectLst/>
                          <a:latin typeface="+mn-lt"/>
                        </a:rPr>
                        <a:t>Budget*</a:t>
                      </a:r>
                      <a:endParaRPr lang="en-ZA" sz="14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 Actual </a:t>
                      </a:r>
                      <a:r>
                        <a:rPr lang="en-ZA" sz="1400" b="1" i="0" u="none" strike="noStrike" dirty="0" smtClean="0">
                          <a:effectLst/>
                          <a:latin typeface="+mn-lt"/>
                        </a:rPr>
                        <a:t>Receipts</a:t>
                      </a:r>
                    </a:p>
                    <a:p>
                      <a:pPr algn="ctr" fontAlgn="b"/>
                      <a:r>
                        <a:rPr lang="en-ZA" sz="1400" b="1" i="0" u="none" strike="noStrike" dirty="0" err="1" smtClean="0">
                          <a:effectLst/>
                          <a:latin typeface="+mn-lt"/>
                        </a:rPr>
                        <a:t>Q3</a:t>
                      </a:r>
                      <a:endParaRPr lang="en-ZA" sz="14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smtClean="0">
                          <a:solidFill>
                            <a:srgbClr val="000000"/>
                          </a:solidFill>
                          <a:effectLst/>
                          <a:latin typeface="+mn-lt"/>
                        </a:rPr>
                        <a:t>(Cumulative)</a:t>
                      </a:r>
                      <a:r>
                        <a:rPr lang="en-ZA" sz="1400" b="1" i="0" u="none" strike="noStrike" dirty="0" smtClean="0">
                          <a:effectLst/>
                          <a:latin typeface="+mn-lt"/>
                        </a:rPr>
                        <a:t> </a:t>
                      </a:r>
                      <a:endParaRPr lang="en-ZA" sz="1400" b="1" i="0" u="none" strike="noStrike" dirty="0">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effectLst/>
                          <a:latin typeface="+mn-lt"/>
                        </a:rPr>
                        <a:t> Actual </a:t>
                      </a:r>
                      <a:r>
                        <a:rPr lang="en-ZA" sz="1400" b="1" i="0" u="none" strike="noStrike" dirty="0" smtClean="0">
                          <a:effectLst/>
                          <a:latin typeface="+mn-lt"/>
                        </a:rPr>
                        <a:t>Receipts</a:t>
                      </a:r>
                      <a:r>
                        <a:rPr lang="en-ZA" sz="1400" b="1" i="0" u="none" strike="noStrike" baseline="0" dirty="0" smtClean="0">
                          <a:effectLst/>
                          <a:latin typeface="+mn-lt"/>
                        </a:rPr>
                        <a:t> </a:t>
                      </a:r>
                      <a:r>
                        <a:rPr lang="en-ZA" sz="1400" b="1" i="0" u="none" strike="noStrike" dirty="0" err="1" smtClean="0">
                          <a:effectLst/>
                          <a:latin typeface="+mn-lt"/>
                        </a:rPr>
                        <a:t>Q4</a:t>
                      </a:r>
                      <a:r>
                        <a:rPr lang="en-ZA" sz="1400" b="1" i="0" u="none" strike="noStrike" dirty="0" smtClean="0">
                          <a:effectLst/>
                          <a:latin typeface="+mn-lt"/>
                        </a:rPr>
                        <a:t>*</a:t>
                      </a:r>
                    </a:p>
                    <a:p>
                      <a:pPr marL="0" marR="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baseline="0" dirty="0" smtClean="0">
                          <a:solidFill>
                            <a:srgbClr val="000000"/>
                          </a:solidFill>
                          <a:effectLst/>
                          <a:latin typeface="+mn-lt"/>
                        </a:rPr>
                        <a:t>(Cumulative)</a:t>
                      </a:r>
                      <a:r>
                        <a:rPr lang="en-ZA" sz="1400" b="1" i="0" u="none" strike="noStrike" dirty="0" smtClean="0">
                          <a:effectLst/>
                          <a:latin typeface="+mn-lt"/>
                        </a:rPr>
                        <a:t> </a:t>
                      </a:r>
                      <a:endParaRPr lang="en-ZA" sz="1400" b="1" i="0" u="none" strike="noStrike" dirty="0">
                        <a:effectLst/>
                        <a:latin typeface="+mn-lt"/>
                      </a:endParaRPr>
                    </a:p>
                  </a:txBody>
                  <a:tcPr marL="3401" marR="3401" marT="3401"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algn="ctr" fontAlgn="b"/>
                      <a:r>
                        <a:rPr lang="en-ZA" sz="1200" b="1" i="0" u="none" strike="noStrike" dirty="0" smtClean="0">
                          <a:effectLst/>
                          <a:latin typeface="+mn-lt"/>
                        </a:rPr>
                        <a:t>% </a:t>
                      </a:r>
                    </a:p>
                    <a:p>
                      <a:pPr algn="ctr" fontAlgn="b"/>
                      <a:r>
                        <a:rPr lang="en-ZA" sz="1200" b="1" i="0" u="none" strike="noStrike" dirty="0" smtClean="0">
                          <a:effectLst/>
                          <a:latin typeface="+mn-lt"/>
                        </a:rPr>
                        <a:t>Quarter 3</a:t>
                      </a:r>
                    </a:p>
                    <a:p>
                      <a:pPr algn="ctr" fontAlgn="b"/>
                      <a:endParaRPr lang="en-ZA" sz="12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baseline="0" dirty="0" smtClean="0">
                          <a:solidFill>
                            <a:srgbClr val="000000"/>
                          </a:solidFill>
                          <a:effectLst/>
                          <a:latin typeface="+mn-lt"/>
                        </a:rPr>
                        <a:t>(Cumulative)</a:t>
                      </a:r>
                      <a:endParaRPr lang="en-ZA" sz="1200" b="1" i="0" u="none" strike="noStrike" dirty="0" smtClean="0">
                        <a:solidFill>
                          <a:srgbClr val="000000"/>
                        </a:solidFill>
                        <a:effectLst/>
                        <a:latin typeface="+mn-lt"/>
                      </a:endParaRP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200" b="1" i="0" u="none" strike="noStrike" dirty="0" smtClean="0">
                          <a:effectLst/>
                          <a:latin typeface="+mn-lt"/>
                        </a:rPr>
                        <a:t>% </a:t>
                      </a:r>
                    </a:p>
                    <a:p>
                      <a:pPr algn="ctr" fontAlgn="b"/>
                      <a:r>
                        <a:rPr lang="en-ZA" sz="1200" b="1" i="0" u="none" strike="noStrike" dirty="0" smtClean="0">
                          <a:effectLst/>
                          <a:latin typeface="+mn-lt"/>
                        </a:rPr>
                        <a:t>Quarter 4</a:t>
                      </a:r>
                    </a:p>
                    <a:p>
                      <a:pPr algn="ctr" fontAlgn="b"/>
                      <a:endParaRPr lang="en-ZA" sz="1200" b="1" i="0" u="none" strike="noStrike" dirty="0" smtClean="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ZA" sz="1200" b="1" i="0" u="none" strike="noStrike" baseline="0" dirty="0" smtClean="0">
                          <a:solidFill>
                            <a:srgbClr val="000000"/>
                          </a:solidFill>
                          <a:effectLst/>
                          <a:latin typeface="+mn-lt"/>
                        </a:rPr>
                        <a:t>(Cumulative)</a:t>
                      </a:r>
                      <a:endParaRPr lang="en-ZA" sz="1200" b="1" i="0" u="none" strike="noStrike" dirty="0" smtClean="0">
                        <a:solidFill>
                          <a:srgbClr val="000000"/>
                        </a:solidFill>
                        <a:effectLst/>
                        <a:latin typeface="+mn-lt"/>
                      </a:endParaRPr>
                    </a:p>
                  </a:txBody>
                  <a:tcPr marL="3401" marR="3401" marT="340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74">
                <a:tc vMerge="1">
                  <a:txBody>
                    <a:bodyPr/>
                    <a:lstStyle/>
                    <a:p>
                      <a:endParaRPr lang="en-ZA"/>
                    </a:p>
                  </a:txBody>
                  <a:tcPr/>
                </a:tc>
                <a:tc>
                  <a:txBody>
                    <a:bodyPr/>
                    <a:lstStyle/>
                    <a:p>
                      <a:pPr algn="ctr" fontAlgn="b"/>
                      <a:r>
                        <a:rPr lang="en-ZA" sz="12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effectLst/>
                          <a:latin typeface="+mn-lt"/>
                        </a:rPr>
                        <a:t>R'000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ZA" sz="14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endParaRPr lang="en-ZA" dirty="0"/>
                    </a:p>
                  </a:txBody>
                  <a:tcPr/>
                </a:tc>
                <a:tc vMerge="1">
                  <a:txBody>
                    <a:bodyPr/>
                    <a:lstStyle/>
                    <a:p>
                      <a:endParaRPr lang="en-ZA"/>
                    </a:p>
                  </a:txBody>
                  <a:tcPr/>
                </a:tc>
              </a:tr>
              <a:tr h="192178">
                <a:tc>
                  <a:txBody>
                    <a:bodyPr/>
                    <a:lstStyle/>
                    <a:p>
                      <a:pPr algn="l" fontAlgn="b"/>
                      <a:r>
                        <a:rPr lang="en-ZA" sz="1200" b="1" i="0" u="none" strike="noStrike" dirty="0">
                          <a:effectLst/>
                          <a:latin typeface="+mn-lt"/>
                        </a:rPr>
                        <a:t>Expenditure</a:t>
                      </a:r>
                    </a:p>
                  </a:txBody>
                  <a:tcPr marL="0" marR="0" marT="0" marB="0"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l" fontAlgn="b"/>
                      <a:endParaRPr lang="en-ZA" sz="1200" b="0" i="0" u="none" strike="noStrike">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lgn="l"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l" fontAlgn="b"/>
                      <a:endParaRPr lang="en-ZA" sz="1200" b="0" i="0" u="none" strike="noStrike">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2178">
                <a:tc>
                  <a:txBody>
                    <a:bodyPr/>
                    <a:lstStyle/>
                    <a:p>
                      <a:pPr algn="l" fontAlgn="b"/>
                      <a:r>
                        <a:rPr lang="en-ZA" sz="1200" b="1" i="0" u="none" strike="noStrike" dirty="0">
                          <a:effectLst/>
                          <a:latin typeface="+mn-lt"/>
                        </a:rPr>
                        <a:t>Current Payments</a:t>
                      </a: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en-ZA" sz="1200" b="0" i="0" u="none" strike="noStrike" dirty="0">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en-ZA" sz="1200" b="0" i="0" u="none" strike="noStrike">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a:effectLst/>
                        <a:latin typeface="+mn-lt"/>
                      </a:endParaRPr>
                    </a:p>
                  </a:txBody>
                  <a:tcPr marL="0" marR="0" marT="0" marB="0" anchor="b">
                    <a:lnL>
                      <a:noFill/>
                    </a:lnL>
                    <a:lnR>
                      <a:noFill/>
                    </a:lnR>
                    <a:lnT>
                      <a:noFill/>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Cleaning and Gardening</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 360 531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- 13 954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346 577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100" b="0" i="0" u="none" strike="noStrike" dirty="0">
                          <a:effectLst/>
                          <a:latin typeface="+mn-lt"/>
                        </a:rPr>
                        <a:t> 252 605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346 577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a:effectLst/>
                          <a:latin typeface="+mn-lt"/>
                        </a:rPr>
                        <a:t>65%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Leases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5 364 450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275 419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5 639 869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100" b="0" i="0" u="none" strike="noStrike" dirty="0">
                          <a:effectLst/>
                          <a:latin typeface="+mn-lt"/>
                        </a:rPr>
                        <a:t>4 232 373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5 639 869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a:solidFill>
                            <a:schemeClr val="tx1"/>
                          </a:solidFill>
                          <a:effectLst/>
                          <a:latin typeface="+mn-lt"/>
                        </a:rPr>
                        <a:t>80%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Maintenance</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1 415 835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834 178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2 250 013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100" b="0" i="0" u="none" strike="noStrike" dirty="0">
                          <a:effectLst/>
                          <a:latin typeface="+mn-lt"/>
                        </a:rPr>
                        <a:t>1 698 374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2 250 099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a:effectLst/>
                          <a:latin typeface="+mn-lt"/>
                        </a:rPr>
                        <a:t>76%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Repair</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1 109 986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- 574 481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535 505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100" b="0" i="0" u="none" strike="noStrike" dirty="0">
                          <a:effectLst/>
                          <a:latin typeface="+mn-lt"/>
                        </a:rPr>
                        <a:t> 410 522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535 505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a:effectLst/>
                          <a:latin typeface="+mn-lt"/>
                        </a:rPr>
                        <a:t>43%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Municipal Services - PMTE</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468 851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- 39 432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 429 419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100" b="0" i="0" u="none" strike="noStrike" dirty="0">
                          <a:effectLst/>
                          <a:latin typeface="+mn-lt"/>
                        </a:rPr>
                        <a:t> 324 473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429 419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a:effectLst/>
                          <a:latin typeface="+mn-lt"/>
                        </a:rPr>
                        <a:t>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Compensation of </a:t>
                      </a:r>
                      <a:r>
                        <a:rPr lang="en-ZA" sz="1200" b="0" i="0" u="none" strike="noStrike" dirty="0" smtClean="0">
                          <a:effectLst/>
                          <a:latin typeface="+mn-lt"/>
                        </a:rPr>
                        <a:t>Employees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1200" b="0" i="0" u="none" strike="noStrike">
                          <a:effectLst/>
                          <a:latin typeface="+mn-lt"/>
                        </a:rPr>
                        <a:t>2 161 210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- 5 650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2 155 560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100" b="0" i="0" u="none" strike="noStrike" dirty="0">
                          <a:effectLst/>
                          <a:latin typeface="+mn-lt"/>
                        </a:rPr>
                        <a:t>1 499 029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2 011 809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a:effectLst/>
                          <a:latin typeface="+mn-lt"/>
                        </a:rPr>
                        <a:t>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93%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Goods and </a:t>
                      </a:r>
                      <a:r>
                        <a:rPr lang="en-ZA" sz="1200" b="0" i="0" u="none" strike="noStrike" dirty="0" smtClean="0">
                          <a:effectLst/>
                          <a:latin typeface="+mn-lt"/>
                        </a:rPr>
                        <a:t>Services</a:t>
                      </a:r>
                      <a:endParaRPr lang="en-ZA" sz="1200" b="0" i="0" u="none" strike="noStrike" dirty="0">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effectLst/>
                          <a:latin typeface="+mn-lt"/>
                        </a:rPr>
                        <a:t> 628 958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a:effectLst/>
                          <a:latin typeface="+mn-lt"/>
                        </a:rPr>
                        <a:t>- 228 906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0" i="0" u="none" strike="noStrike" dirty="0">
                          <a:effectLst/>
                          <a:latin typeface="+mn-lt"/>
                        </a:rPr>
                        <a:t> 400 052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100" b="0" i="0" u="none" strike="noStrike" dirty="0" smtClean="0">
                          <a:effectLst/>
                          <a:latin typeface="+mn-lt"/>
                        </a:rPr>
                        <a:t>258 460</a:t>
                      </a:r>
                      <a:endParaRPr lang="en-ZA" sz="1100" b="0"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389 253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r" fontAlgn="b"/>
                      <a:r>
                        <a:rPr lang="en-ZA" sz="1100" b="0" i="0" u="none" strike="noStrike" dirty="0" smtClean="0">
                          <a:effectLst/>
                          <a:latin typeface="+mn-lt"/>
                        </a:rPr>
                        <a:t>54%</a:t>
                      </a:r>
                      <a:endParaRPr lang="en-ZA" sz="1100" b="0"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b"/>
                      <a:r>
                        <a:rPr lang="en-ZA" sz="1200" b="0" i="0" u="none" strike="noStrike" dirty="0">
                          <a:effectLst/>
                          <a:latin typeface="+mn-lt"/>
                        </a:rPr>
                        <a:t>97%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2178">
                <a:tc>
                  <a:txBody>
                    <a:bodyPr/>
                    <a:lstStyle/>
                    <a:p>
                      <a:pPr algn="l" fontAlgn="b"/>
                      <a:endParaRPr lang="en-ZA" sz="1200" b="0" i="0" u="none" strike="noStrike" dirty="0">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11 509 821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 247 173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11 756 994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8 675 834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dirty="0">
                          <a:effectLst/>
                          <a:latin typeface="+mn-lt"/>
                        </a:rPr>
                        <a:t>11 602 531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1"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solidFill>
                            <a:schemeClr val="tx1"/>
                          </a:solidFill>
                          <a:effectLst/>
                          <a:latin typeface="+mn-lt"/>
                        </a:rPr>
                        <a:t>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92178">
                <a:tc>
                  <a:txBody>
                    <a:bodyPr/>
                    <a:lstStyle/>
                    <a:p>
                      <a:pPr algn="l" fontAlgn="b"/>
                      <a:r>
                        <a:rPr lang="en-ZA" sz="1200" b="1" i="0" u="none" strike="noStrike" dirty="0">
                          <a:effectLst/>
                          <a:latin typeface="+mn-lt"/>
                        </a:rPr>
                        <a:t>Transfer Payments</a:t>
                      </a:r>
                    </a:p>
                  </a:txBody>
                  <a:tcPr marL="36000" marR="36000" marT="0" marB="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2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en-ZA" sz="1200" b="0" i="0" u="none" strike="noStrike" dirty="0">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ZA" sz="1200" b="0" i="0" u="none" strike="noStrike" dirty="0">
                        <a:solidFill>
                          <a:schemeClr val="tx1"/>
                        </a:solidFill>
                        <a:effectLst/>
                        <a:latin typeface="+mn-lt"/>
                      </a:endParaRPr>
                    </a:p>
                  </a:txBody>
                  <a:tcPr marL="0" marR="0" marT="0" marB="0" anchor="b">
                    <a:lnL>
                      <a:noFill/>
                    </a:lnL>
                    <a:lnR>
                      <a:noFill/>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Property Rates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1 774 457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41 522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1 815 979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1 270 160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1 815 979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0"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endParaRPr lang="en-ZA" sz="1200" b="1"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25400" cap="flat" cmpd="dbl" algn="ctr">
                      <a:no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200" b="0" i="0" u="none" strike="noStrike" dirty="0">
                        <a:solidFill>
                          <a:schemeClr val="tx1"/>
                        </a:solidFill>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178">
                <a:tc>
                  <a:txBody>
                    <a:bodyPr/>
                    <a:lstStyle/>
                    <a:p>
                      <a:pPr algn="l" fontAlgn="b"/>
                      <a:r>
                        <a:rPr lang="en-ZA" sz="1200" b="1" i="0" u="none" strike="noStrike" dirty="0">
                          <a:effectLst/>
                          <a:latin typeface="+mn-lt"/>
                        </a:rPr>
                        <a:t>Total </a:t>
                      </a:r>
                      <a:r>
                        <a:rPr lang="en-ZA" sz="1200" b="1" i="0" u="none" strike="noStrike" dirty="0" smtClean="0">
                          <a:effectLst/>
                          <a:latin typeface="+mn-lt"/>
                        </a:rPr>
                        <a:t>Current / Transfer </a:t>
                      </a:r>
                      <a:r>
                        <a:rPr lang="en-ZA" sz="1200" b="1" i="0" u="none" strike="noStrike" dirty="0">
                          <a:effectLst/>
                          <a:latin typeface="+mn-lt"/>
                        </a:rPr>
                        <a:t>Expenditure</a:t>
                      </a:r>
                    </a:p>
                  </a:txBody>
                  <a:tcPr marL="36000" marR="36000" marT="0" marB="0" anchor="b">
                    <a:lnL>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b="1" i="0" u="none" strike="noStrike" dirty="0">
                          <a:effectLst/>
                          <a:latin typeface="+mn-lt"/>
                        </a:rPr>
                        <a:t>13 284 278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mn-lt"/>
                        </a:rPr>
                        <a:t> 288 695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mn-lt"/>
                        </a:rPr>
                        <a:t>13 572 973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mn-lt"/>
                        </a:rPr>
                        <a:t>9 945 995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dirty="0">
                          <a:effectLst/>
                          <a:latin typeface="+mn-lt"/>
                        </a:rPr>
                        <a:t>13 418 510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1" i="0" u="none" strike="noStrike" dirty="0">
                          <a:effectLst/>
                          <a:latin typeface="+mn-lt"/>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dirty="0">
                          <a:solidFill>
                            <a:schemeClr val="tx1"/>
                          </a:solidFill>
                          <a:effectLst/>
                          <a:latin typeface="+mn-lt"/>
                        </a:rPr>
                        <a:t>99%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92178">
                <a:tc>
                  <a:txBody>
                    <a:bodyPr/>
                    <a:lstStyle/>
                    <a:p>
                      <a:pPr algn="l" fontAlgn="b"/>
                      <a:endParaRPr lang="en-ZA" sz="1200" b="0" i="0" u="none" strike="noStrike" dirty="0">
                        <a:effectLst/>
                        <a:latin typeface="+mn-lt"/>
                      </a:endParaRPr>
                    </a:p>
                  </a:txBody>
                  <a:tcPr marL="36000" marR="36000" marT="0" marB="0" anchor="b">
                    <a:lnL>
                      <a:noFill/>
                    </a:lnL>
                    <a:lnR>
                      <a:noFill/>
                    </a:lnR>
                    <a:lnT w="25400" cap="flat" cmpd="dbl" algn="ctr">
                      <a:no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2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200" b="0" i="0" u="none" strike="noStrike" dirty="0">
                        <a:solidFill>
                          <a:schemeClr val="tx1"/>
                        </a:solidFill>
                        <a:effectLst/>
                        <a:latin typeface="+mn-lt"/>
                      </a:endParaRPr>
                    </a:p>
                  </a:txBody>
                  <a:tcPr marL="36000" marR="36000" marT="0" marB="0" anchor="b">
                    <a:lnL>
                      <a:noFill/>
                    </a:lnL>
                    <a:lnR>
                      <a:noFill/>
                    </a:lnR>
                    <a:lnT w="25400" cap="flat" cmpd="dbl" algn="ctr">
                      <a:solidFill>
                        <a:srgbClr val="000000"/>
                      </a:solidFill>
                      <a:prstDash val="solid"/>
                      <a:round/>
                      <a:headEnd type="none" w="med" len="med"/>
                      <a:tailEnd type="none" w="med" len="med"/>
                    </a:lnT>
                    <a:lnB>
                      <a:noFill/>
                    </a:lnB>
                  </a:tcPr>
                </a:tc>
              </a:tr>
              <a:tr h="192178">
                <a:tc>
                  <a:txBody>
                    <a:bodyPr/>
                    <a:lstStyle/>
                    <a:p>
                      <a:pPr algn="l" fontAlgn="b"/>
                      <a:r>
                        <a:rPr lang="en-ZA" sz="1200" b="1" i="0" u="none" strike="noStrike" dirty="0">
                          <a:effectLst/>
                          <a:latin typeface="+mn-lt"/>
                        </a:rPr>
                        <a:t>Capital Payments</a:t>
                      </a: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solidFill>
                          <a:schemeClr val="tx1"/>
                        </a:solidFill>
                        <a:effectLst/>
                        <a:latin typeface="+mn-lt"/>
                      </a:endParaRPr>
                    </a:p>
                  </a:txBody>
                  <a:tcPr marL="36000" marR="36000" marT="0" marB="0" anchor="b">
                    <a:lnL>
                      <a:noFill/>
                    </a:lnL>
                    <a:lnR>
                      <a:noFill/>
                    </a:lnR>
                    <a:lnT>
                      <a:noFill/>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Refurbishments</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1 574 936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- 985 268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589 668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 446 765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589 668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0" i="0" u="none" strike="noStrike" dirty="0">
                          <a:effectLst/>
                          <a:latin typeface="+mn-lt"/>
                        </a:rPr>
                        <a:t>49%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DPW Capital</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985 704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- 388 910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596 794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 368 014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586 941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0" i="0" u="none" strike="noStrike" dirty="0">
                          <a:effectLst/>
                          <a:latin typeface="+mn-lt"/>
                        </a:rPr>
                        <a:t>62%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solidFill>
                            <a:schemeClr val="tx1"/>
                          </a:solidFill>
                          <a:effectLst/>
                          <a:latin typeface="+mn-lt"/>
                        </a:rPr>
                        <a:t>98%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Machinery and Equipment</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42 970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10 728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53 698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 13 102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 53 440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0" i="0" u="none" strike="noStrike" dirty="0">
                          <a:effectLst/>
                          <a:latin typeface="+mn-lt"/>
                        </a:rPr>
                        <a:t>30%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100%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178">
                <a:tc>
                  <a:txBody>
                    <a:bodyPr/>
                    <a:lstStyle/>
                    <a:p>
                      <a:pPr algn="l" fontAlgn="b"/>
                      <a:r>
                        <a:rPr lang="en-ZA" sz="1200" b="0" i="0" u="none" strike="noStrike" dirty="0">
                          <a:effectLst/>
                          <a:latin typeface="+mn-lt"/>
                        </a:rPr>
                        <a:t>Client Capital</a:t>
                      </a: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2 523 618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- 480 809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200" b="0" i="0" u="none" strike="noStrike">
                          <a:effectLst/>
                          <a:latin typeface="+mn-lt"/>
                        </a:rPr>
                        <a:t>2 042 809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1 030 993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0" i="0" u="none" strike="noStrike" dirty="0">
                          <a:effectLst/>
                          <a:latin typeface="+mn-lt"/>
                        </a:rPr>
                        <a:t>1 316 061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0" i="0" u="none" strike="noStrike" dirty="0">
                          <a:effectLst/>
                          <a:latin typeface="+mn-lt"/>
                        </a:rPr>
                        <a:t>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ZA" sz="1200" b="0" i="0" u="none" strike="noStrike" dirty="0">
                          <a:effectLst/>
                          <a:latin typeface="+mn-lt"/>
                        </a:rPr>
                        <a:t>64%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92178">
                <a:tc>
                  <a:txBody>
                    <a:bodyPr/>
                    <a:lstStyle/>
                    <a:p>
                      <a:pPr algn="l" fontAlgn="b"/>
                      <a:endParaRPr lang="en-ZA" sz="1200" b="0" i="0" u="none" strike="noStrike" dirty="0">
                        <a:effectLst/>
                        <a:latin typeface="+mn-lt"/>
                      </a:endParaRPr>
                    </a:p>
                  </a:txBody>
                  <a:tcPr marL="3600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ZA" sz="1200" b="1" i="0" u="none" strike="noStrike">
                          <a:effectLst/>
                          <a:latin typeface="+mn-lt"/>
                        </a:rPr>
                        <a:t>5 127 228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a:effectLst/>
                          <a:latin typeface="+mn-lt"/>
                        </a:rPr>
                        <a:t>-1 844 259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a:effectLst/>
                          <a:latin typeface="+mn-lt"/>
                        </a:rPr>
                        <a:t>3 282 969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1 858 874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dirty="0">
                          <a:effectLst/>
                          <a:latin typeface="+mn-lt"/>
                        </a:rPr>
                        <a:t>2 546 109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1" i="0" u="none" strike="noStrike" dirty="0">
                          <a:effectLst/>
                          <a:latin typeface="+mn-lt"/>
                        </a:rPr>
                        <a:t>52%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78%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92178">
                <a:tc>
                  <a:txBody>
                    <a:bodyPr/>
                    <a:lstStyle/>
                    <a:p>
                      <a:pPr algn="l" fontAlgn="b"/>
                      <a:endParaRPr lang="en-ZA" sz="1200" b="0" i="0" u="none" strike="noStrike" dirty="0">
                        <a:effectLst/>
                        <a:latin typeface="+mn-lt"/>
                      </a:endParaRPr>
                    </a:p>
                  </a:txBody>
                  <a:tcPr marL="36000" marR="36000" marT="0" marB="0" anchor="b">
                    <a:lnL>
                      <a:noFill/>
                    </a:lnL>
                    <a:lnR>
                      <a:noFill/>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endParaRPr lang="en-ZA" sz="1200" b="0" i="0" u="none" strike="noStrike" dirty="0">
                        <a:effectLst/>
                        <a:latin typeface="+mn-lt"/>
                      </a:endParaRPr>
                    </a:p>
                  </a:txBody>
                  <a:tcPr marL="36000" marR="36000" marT="0" marB="0"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92178">
                <a:tc>
                  <a:txBody>
                    <a:bodyPr/>
                    <a:lstStyle/>
                    <a:p>
                      <a:pPr algn="l" fontAlgn="b"/>
                      <a:r>
                        <a:rPr lang="en-ZA" sz="1200" b="1" i="0" u="none" strike="noStrike" dirty="0">
                          <a:effectLst/>
                          <a:latin typeface="+mn-lt"/>
                        </a:rPr>
                        <a:t>Total Expenditure</a:t>
                      </a:r>
                    </a:p>
                  </a:txBody>
                  <a:tcPr marL="36000" marR="36000" marT="0" marB="0" anchor="b">
                    <a:lnL>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r" fontAlgn="b"/>
                      <a:r>
                        <a:rPr lang="en-ZA" sz="1200" b="1" i="0" u="none" strike="noStrike" dirty="0">
                          <a:effectLst/>
                          <a:latin typeface="+mn-lt"/>
                        </a:rPr>
                        <a:t>18 411 506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-1 555 564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16 855 942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11 804 869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ZA" sz="1200" b="1" i="0" u="none" strike="noStrike" dirty="0">
                          <a:effectLst/>
                          <a:latin typeface="+mn-lt"/>
                        </a:rPr>
                        <a:t>15 964 619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200" b="1" i="0" u="none" strike="noStrike" dirty="0">
                          <a:effectLst/>
                          <a:latin typeface="+mn-lt"/>
                        </a:rPr>
                        <a:t>68%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b"/>
                      <a:r>
                        <a:rPr lang="en-ZA" sz="1200" b="1" i="0" u="none" strike="noStrike" dirty="0">
                          <a:effectLst/>
                          <a:latin typeface="+mn-lt"/>
                        </a:rPr>
                        <a:t>95%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14" y="6291138"/>
            <a:ext cx="1429191" cy="563414"/>
          </a:xfrm>
          <a:prstGeom prst="rect">
            <a:avLst/>
          </a:prstGeom>
          <a:noFill/>
          <a:ln>
            <a:noFill/>
          </a:ln>
        </p:spPr>
      </p:pic>
      <p:sp>
        <p:nvSpPr>
          <p:cNvPr id="3" name="TextBox 2"/>
          <p:cNvSpPr txBox="1"/>
          <p:nvPr/>
        </p:nvSpPr>
        <p:spPr>
          <a:xfrm>
            <a:off x="2209800" y="6212037"/>
            <a:ext cx="8686800" cy="461665"/>
          </a:xfrm>
          <a:prstGeom prst="rect">
            <a:avLst/>
          </a:prstGeom>
          <a:noFill/>
        </p:spPr>
        <p:txBody>
          <a:bodyPr wrap="square" rtlCol="0">
            <a:spAutoFit/>
          </a:bodyPr>
          <a:lstStyle/>
          <a:p>
            <a:r>
              <a:rPr lang="en-US" sz="1200" dirty="0" smtClean="0">
                <a:solidFill>
                  <a:prstClr val="black"/>
                </a:solidFill>
              </a:rPr>
              <a:t>*Further budget movements were implemented to ensure optimal expenditure. The baseline was also reduced in line with the reduction in the accommodation charges </a:t>
            </a:r>
            <a:endParaRPr lang="en-ZA" sz="1200" dirty="0">
              <a:solidFill>
                <a:prstClr val="black"/>
              </a:solidFill>
            </a:endParaRPr>
          </a:p>
        </p:txBody>
      </p:sp>
    </p:spTree>
    <p:extLst>
      <p:ext uri="{BB962C8B-B14F-4D97-AF65-F5344CB8AC3E}">
        <p14:creationId xmlns:p14="http://schemas.microsoft.com/office/powerpoint/2010/main" val="17749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p:nvPr>
        </p:nvSpPr>
        <p:spPr>
          <a:xfrm>
            <a:off x="347472" y="662570"/>
            <a:ext cx="11457432" cy="5418889"/>
          </a:xfrm>
        </p:spPr>
        <p:txBody>
          <a:bodyPr>
            <a:normAutofit lnSpcReduction="10000"/>
          </a:bodyPr>
          <a:lstStyle/>
          <a:p>
            <a:pPr marL="179388" indent="-179388">
              <a:lnSpc>
                <a:spcPct val="110000"/>
              </a:lnSpc>
              <a:spcBef>
                <a:spcPts val="600"/>
              </a:spcBef>
            </a:pPr>
            <a:r>
              <a:rPr lang="en-ZA" sz="1600" b="1" dirty="0" smtClean="0"/>
              <a:t>Cleaning and Gardening:</a:t>
            </a:r>
          </a:p>
          <a:p>
            <a:pPr marL="179388" lvl="1" indent="0">
              <a:lnSpc>
                <a:spcPct val="110000"/>
              </a:lnSpc>
              <a:spcBef>
                <a:spcPts val="600"/>
              </a:spcBef>
              <a:buNone/>
            </a:pPr>
            <a:r>
              <a:rPr lang="en-ZA" sz="1500" dirty="0" smtClean="0"/>
              <a:t>This budget is at 100% expenditure against a budget allocation of R 346 m. The budget was reduced from </a:t>
            </a:r>
            <a:r>
              <a:rPr lang="en-ZA" sz="1500" dirty="0" err="1" smtClean="0"/>
              <a:t>R389</a:t>
            </a:r>
            <a:r>
              <a:rPr lang="en-ZA" sz="1500" dirty="0" smtClean="0"/>
              <a:t> million.</a:t>
            </a:r>
          </a:p>
          <a:p>
            <a:pPr marL="179388" indent="-179388">
              <a:lnSpc>
                <a:spcPct val="110000"/>
              </a:lnSpc>
              <a:spcBef>
                <a:spcPts val="600"/>
              </a:spcBef>
            </a:pPr>
            <a:r>
              <a:rPr lang="en-ZA" sz="1600" b="1" dirty="0" smtClean="0"/>
              <a:t>Private Leases:</a:t>
            </a:r>
          </a:p>
          <a:p>
            <a:pPr marL="179388" lvl="1" indent="0">
              <a:lnSpc>
                <a:spcPct val="110000"/>
              </a:lnSpc>
              <a:spcBef>
                <a:spcPts val="600"/>
              </a:spcBef>
              <a:buNone/>
            </a:pPr>
            <a:r>
              <a:rPr lang="en-ZA" sz="1500" dirty="0" smtClean="0"/>
              <a:t>Expenditure is at 100%. </a:t>
            </a:r>
            <a:r>
              <a:rPr lang="en-US" sz="1500" dirty="0" smtClean="0"/>
              <a:t>The allocation is based on inputs from the Regions detailing the individual contracts. This is a recoverable budget and the revenue will adjust in line with the expenditure.</a:t>
            </a:r>
            <a:endParaRPr lang="en-ZA" sz="1500" dirty="0" smtClean="0"/>
          </a:p>
          <a:p>
            <a:pPr marL="179388" indent="-179388">
              <a:lnSpc>
                <a:spcPct val="110000"/>
              </a:lnSpc>
              <a:spcBef>
                <a:spcPts val="600"/>
              </a:spcBef>
            </a:pPr>
            <a:r>
              <a:rPr lang="en-ZA" sz="1600" b="1" dirty="0" smtClean="0"/>
              <a:t>Maintenance</a:t>
            </a:r>
            <a:r>
              <a:rPr lang="en-ZA" sz="1600" b="1" dirty="0"/>
              <a:t>:</a:t>
            </a:r>
          </a:p>
          <a:p>
            <a:pPr marL="179388" lvl="1" indent="0">
              <a:lnSpc>
                <a:spcPct val="110000"/>
              </a:lnSpc>
              <a:spcBef>
                <a:spcPts val="600"/>
              </a:spcBef>
              <a:buNone/>
            </a:pPr>
            <a:r>
              <a:rPr lang="en-ZA" sz="1500" dirty="0"/>
              <a:t>This budget is at </a:t>
            </a:r>
            <a:r>
              <a:rPr lang="en-ZA" sz="1500" dirty="0" smtClean="0"/>
              <a:t>100% </a:t>
            </a:r>
            <a:r>
              <a:rPr lang="en-ZA" sz="1500" dirty="0"/>
              <a:t>expenditure against a budget of R </a:t>
            </a:r>
            <a:r>
              <a:rPr lang="en-ZA" sz="1500" dirty="0" err="1" smtClean="0"/>
              <a:t>2.2b</a:t>
            </a:r>
            <a:r>
              <a:rPr lang="en-ZA" sz="1500" dirty="0" smtClean="0"/>
              <a:t>. </a:t>
            </a:r>
            <a:r>
              <a:rPr lang="en-US" sz="1500" dirty="0" smtClean="0"/>
              <a:t>Reallocations were done during September and an amount of R 814 million was added based on inputs from the Regions. As reported previously, the increase was mainly due to repair projects that were late to implementation and accruals from previous years. The budget was fully spent.</a:t>
            </a:r>
            <a:endParaRPr lang="en-ZA" sz="1500" dirty="0" smtClean="0"/>
          </a:p>
          <a:p>
            <a:pPr marL="179388" indent="-179388">
              <a:lnSpc>
                <a:spcPct val="110000"/>
              </a:lnSpc>
              <a:spcBef>
                <a:spcPts val="600"/>
              </a:spcBef>
            </a:pPr>
            <a:r>
              <a:rPr lang="en-ZA" sz="1600" b="1" dirty="0" smtClean="0"/>
              <a:t>Repair:</a:t>
            </a:r>
          </a:p>
          <a:p>
            <a:pPr marL="179388" lvl="1" indent="0">
              <a:lnSpc>
                <a:spcPct val="110000"/>
              </a:lnSpc>
              <a:spcBef>
                <a:spcPts val="600"/>
              </a:spcBef>
              <a:buNone/>
            </a:pPr>
            <a:r>
              <a:rPr lang="en-ZA" sz="1500" dirty="0" smtClean="0"/>
              <a:t>The budget was reduced by R 424 million to absorb the cut in accommodation charges and therefore 100% of the budget was spent. Delays were being experienced on several projects and an underspending was projected at this stage</a:t>
            </a:r>
            <a:r>
              <a:rPr lang="en-US" sz="1500" dirty="0" smtClean="0"/>
              <a:t>.</a:t>
            </a:r>
            <a:endParaRPr lang="en-ZA" sz="1500" dirty="0" smtClean="0"/>
          </a:p>
          <a:p>
            <a:pPr marL="176213" lvl="1" indent="-176213">
              <a:lnSpc>
                <a:spcPct val="110000"/>
              </a:lnSpc>
              <a:spcBef>
                <a:spcPts val="600"/>
              </a:spcBef>
              <a:buFont typeface="Arial" panose="020B0604020202020204" pitchFamily="34" charset="0"/>
              <a:buChar char="•"/>
            </a:pPr>
            <a:r>
              <a:rPr lang="en-ZA" sz="1600" b="1" dirty="0" smtClean="0"/>
              <a:t>Municipal Services:</a:t>
            </a:r>
          </a:p>
          <a:p>
            <a:pPr marL="179388" lvl="1" indent="0">
              <a:lnSpc>
                <a:spcPct val="110000"/>
              </a:lnSpc>
              <a:spcBef>
                <a:spcPts val="600"/>
              </a:spcBef>
              <a:buNone/>
            </a:pPr>
            <a:r>
              <a:rPr lang="en-ZA" sz="1500" dirty="0" smtClean="0"/>
              <a:t>100% of the R 430 m budget was spent. This budget’s spending depends on consumption of utilities and fluctuates from month to month. The budget was reduced by R 39 million.</a:t>
            </a:r>
          </a:p>
          <a:p>
            <a:pPr marL="179388" indent="-179388">
              <a:lnSpc>
                <a:spcPct val="110000"/>
              </a:lnSpc>
              <a:spcBef>
                <a:spcPts val="600"/>
              </a:spcBef>
            </a:pPr>
            <a:r>
              <a:rPr lang="en-ZA" sz="1600" b="1" dirty="0" smtClean="0"/>
              <a:t>Compensation of Employees:</a:t>
            </a:r>
          </a:p>
          <a:p>
            <a:pPr marL="179388" lvl="1" indent="0">
              <a:lnSpc>
                <a:spcPct val="110000"/>
              </a:lnSpc>
              <a:spcBef>
                <a:spcPts val="600"/>
              </a:spcBef>
              <a:buNone/>
            </a:pPr>
            <a:r>
              <a:rPr lang="en-US" sz="1500" dirty="0" smtClean="0"/>
              <a:t>93% </a:t>
            </a:r>
            <a:r>
              <a:rPr lang="en-US" sz="1500" dirty="0"/>
              <a:t>of this R 2.1 billion budget was spent. </a:t>
            </a:r>
            <a:r>
              <a:rPr lang="en-US" sz="1500" dirty="0" smtClean="0"/>
              <a:t>There were 510 vacancies</a:t>
            </a:r>
            <a:r>
              <a:rPr lang="en-US" sz="1500" dirty="0"/>
              <a:t> </a:t>
            </a:r>
            <a:r>
              <a:rPr lang="en-US" sz="1500" dirty="0" smtClean="0"/>
              <a:t>and R 144 million was not spent at the end of the financial year. Internal promotions causes a constant vacancy rate although recruitment is effectively implemented</a:t>
            </a:r>
            <a:endParaRPr lang="en-ZA" sz="1200" dirty="0" smtClean="0"/>
          </a:p>
        </p:txBody>
      </p:sp>
      <p:sp>
        <p:nvSpPr>
          <p:cNvPr id="7" name="Slide Number Placeholder 1"/>
          <p:cNvSpPr>
            <a:spLocks noGrp="1"/>
          </p:cNvSpPr>
          <p:nvPr>
            <p:ph type="sldNum" sz="quarter" idx="12"/>
          </p:nvPr>
        </p:nvSpPr>
        <p:spPr/>
        <p:txBody>
          <a:bodyPr/>
          <a:lstStyle/>
          <a:p>
            <a:fld id="{BBE80165-7AFF-4203-87E3-74E46791BBFB}" type="slidenum">
              <a:rPr lang="en-US" smtClean="0">
                <a:solidFill>
                  <a:prstClr val="black">
                    <a:tint val="75000"/>
                  </a:prstClr>
                </a:solidFill>
              </a:rPr>
              <a:pPr/>
              <a:t>33</a:t>
            </a:fld>
            <a:endParaRPr lang="en-US" dirty="0">
              <a:solidFill>
                <a:prstClr val="black">
                  <a:tint val="75000"/>
                </a:prstClr>
              </a:solidFill>
            </a:endParaRPr>
          </a:p>
        </p:txBody>
      </p:sp>
      <p:sp>
        <p:nvSpPr>
          <p:cNvPr id="10" name="Rectangle 9"/>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r>
              <a:rPr lang="en-ZA" sz="2800" b="1" dirty="0" smtClean="0">
                <a:solidFill>
                  <a:prstClr val="white"/>
                </a:solidFill>
              </a:rPr>
              <a:t>Budget Analysis (100% time lapse)</a:t>
            </a:r>
            <a:endParaRPr lang="en-US" sz="2800" b="1" dirty="0">
              <a:solidFill>
                <a:prstClr val="white"/>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1" y="6116638"/>
            <a:ext cx="1859279" cy="658813"/>
          </a:xfrm>
          <a:prstGeom prst="rect">
            <a:avLst/>
          </a:prstGeom>
          <a:noFill/>
          <a:ln>
            <a:noFill/>
          </a:ln>
        </p:spPr>
      </p:pic>
    </p:spTree>
    <p:extLst>
      <p:ext uri="{BB962C8B-B14F-4D97-AF65-F5344CB8AC3E}">
        <p14:creationId xmlns:p14="http://schemas.microsoft.com/office/powerpoint/2010/main" val="2410813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p:nvPr>
        </p:nvSpPr>
        <p:spPr>
          <a:xfrm>
            <a:off x="347472" y="685800"/>
            <a:ext cx="11539728" cy="5494627"/>
          </a:xfrm>
        </p:spPr>
        <p:txBody>
          <a:bodyPr>
            <a:normAutofit/>
          </a:bodyPr>
          <a:lstStyle/>
          <a:p>
            <a:pPr marL="179388" indent="-179388">
              <a:lnSpc>
                <a:spcPct val="110000"/>
              </a:lnSpc>
              <a:spcBef>
                <a:spcPts val="600"/>
              </a:spcBef>
            </a:pPr>
            <a:r>
              <a:rPr lang="en-ZA" sz="1600" b="1" dirty="0"/>
              <a:t>Goods and </a:t>
            </a:r>
            <a:r>
              <a:rPr lang="en-ZA" sz="1600" b="1" dirty="0" smtClean="0"/>
              <a:t>Services</a:t>
            </a:r>
          </a:p>
          <a:p>
            <a:pPr marL="179388" indent="0">
              <a:lnSpc>
                <a:spcPct val="110000"/>
              </a:lnSpc>
              <a:spcBef>
                <a:spcPts val="600"/>
              </a:spcBef>
              <a:buNone/>
            </a:pPr>
            <a:r>
              <a:rPr lang="en-US" sz="1600" dirty="0" smtClean="0"/>
              <a:t>97% </a:t>
            </a:r>
            <a:r>
              <a:rPr lang="en-US" sz="1600" dirty="0"/>
              <a:t>of the allocated budget was </a:t>
            </a:r>
            <a:r>
              <a:rPr lang="en-US" sz="1600" dirty="0" smtClean="0"/>
              <a:t>spent after the budget was reduced by R 83 billion. Underspending can be attributed to the relationship with the filling of positions. </a:t>
            </a:r>
          </a:p>
          <a:p>
            <a:pPr marL="174625" indent="-174625">
              <a:lnSpc>
                <a:spcPct val="110000"/>
              </a:lnSpc>
              <a:spcBef>
                <a:spcPts val="600"/>
              </a:spcBef>
            </a:pPr>
            <a:r>
              <a:rPr lang="en-ZA" sz="1600" b="1" dirty="0" smtClean="0"/>
              <a:t>Property Rates:</a:t>
            </a:r>
            <a:endParaRPr lang="en-ZA" sz="1600" dirty="0" smtClean="0"/>
          </a:p>
          <a:p>
            <a:pPr marL="179388" indent="0" algn="just">
              <a:lnSpc>
                <a:spcPct val="110000"/>
              </a:lnSpc>
              <a:spcBef>
                <a:spcPts val="600"/>
              </a:spcBef>
              <a:buNone/>
            </a:pPr>
            <a:r>
              <a:rPr lang="en-US" sz="1500" dirty="0" smtClean="0"/>
              <a:t>100% </a:t>
            </a:r>
            <a:r>
              <a:rPr lang="en-US" sz="1500" dirty="0"/>
              <a:t>of the </a:t>
            </a:r>
            <a:r>
              <a:rPr lang="en-US" sz="1500" dirty="0" smtClean="0"/>
              <a:t>increase allocation of R 1.8 </a:t>
            </a:r>
            <a:r>
              <a:rPr lang="en-US" sz="1500" dirty="0"/>
              <a:t>billion was spent at the end of </a:t>
            </a:r>
            <a:r>
              <a:rPr lang="en-US" sz="1500" dirty="0" smtClean="0"/>
              <a:t>March. This is a 0.2% increase of the budget, but in line with increases expected.</a:t>
            </a:r>
            <a:endParaRPr lang="en-ZA" sz="1500" dirty="0" smtClean="0"/>
          </a:p>
          <a:p>
            <a:pPr marL="179388" indent="-179388" algn="just">
              <a:lnSpc>
                <a:spcPct val="110000"/>
              </a:lnSpc>
              <a:spcBef>
                <a:spcPts val="600"/>
              </a:spcBef>
            </a:pPr>
            <a:r>
              <a:rPr lang="en-ZA" sz="1600" b="1" dirty="0" smtClean="0"/>
              <a:t>Refurbishments:</a:t>
            </a:r>
          </a:p>
          <a:p>
            <a:pPr marL="179388" lvl="1" indent="0" algn="just">
              <a:lnSpc>
                <a:spcPct val="110000"/>
              </a:lnSpc>
              <a:spcBef>
                <a:spcPts val="600"/>
              </a:spcBef>
              <a:buNone/>
            </a:pPr>
            <a:r>
              <a:rPr lang="en-ZA" sz="1500" dirty="0"/>
              <a:t>The budget was reduced by R </a:t>
            </a:r>
            <a:r>
              <a:rPr lang="en-ZA" sz="1500" dirty="0" smtClean="0"/>
              <a:t>318 </a:t>
            </a:r>
            <a:r>
              <a:rPr lang="en-ZA" sz="1500" dirty="0"/>
              <a:t>million to absorb the cut in accommodation charges and therefor 100% of the budget was spent. Delays were being experienced on several projects and an underspending was projected at this stage</a:t>
            </a:r>
            <a:endParaRPr lang="en-ZA" sz="1500" dirty="0" smtClean="0"/>
          </a:p>
          <a:p>
            <a:pPr marL="179388" indent="-179388" algn="just">
              <a:lnSpc>
                <a:spcPct val="110000"/>
              </a:lnSpc>
              <a:spcBef>
                <a:spcPts val="600"/>
              </a:spcBef>
            </a:pPr>
            <a:r>
              <a:rPr lang="en-ZA" sz="1600" b="1" dirty="0" smtClean="0"/>
              <a:t>DPW </a:t>
            </a:r>
            <a:r>
              <a:rPr lang="en-ZA" sz="1600" b="1" dirty="0"/>
              <a:t>Infrastructure:</a:t>
            </a:r>
          </a:p>
          <a:p>
            <a:pPr marL="179388" lvl="1" indent="0">
              <a:lnSpc>
                <a:spcPct val="110000"/>
              </a:lnSpc>
              <a:spcBef>
                <a:spcPts val="600"/>
              </a:spcBef>
              <a:buNone/>
            </a:pPr>
            <a:r>
              <a:rPr lang="en-ZA" sz="1500" dirty="0" smtClean="0"/>
              <a:t>98% </a:t>
            </a:r>
            <a:r>
              <a:rPr lang="en-ZA" sz="1500" dirty="0"/>
              <a:t>of the budget was </a:t>
            </a:r>
            <a:r>
              <a:rPr lang="en-ZA" sz="1500" dirty="0" smtClean="0"/>
              <a:t>spent. </a:t>
            </a:r>
            <a:r>
              <a:rPr lang="en-ZA" sz="1500" dirty="0"/>
              <a:t>Delays </a:t>
            </a:r>
            <a:r>
              <a:rPr lang="en-ZA" sz="1500" dirty="0" smtClean="0"/>
              <a:t>were </a:t>
            </a:r>
            <a:r>
              <a:rPr lang="en-ZA" sz="1500" dirty="0"/>
              <a:t>being experienced on </a:t>
            </a:r>
            <a:r>
              <a:rPr lang="en-ZA" sz="1500" dirty="0" smtClean="0"/>
              <a:t>a few projects </a:t>
            </a:r>
            <a:r>
              <a:rPr lang="en-ZA" sz="1500" dirty="0"/>
              <a:t>and an underspending of R </a:t>
            </a:r>
            <a:r>
              <a:rPr lang="en-ZA" sz="1500" dirty="0" smtClean="0"/>
              <a:t>10 </a:t>
            </a:r>
            <a:r>
              <a:rPr lang="en-ZA" sz="1500" dirty="0"/>
              <a:t>million </a:t>
            </a:r>
            <a:r>
              <a:rPr lang="en-ZA" sz="1500" dirty="0" smtClean="0"/>
              <a:t>occurred.</a:t>
            </a:r>
            <a:r>
              <a:rPr lang="en-US" sz="1500" dirty="0" smtClean="0"/>
              <a:t> </a:t>
            </a:r>
            <a:endParaRPr lang="en-ZA" sz="1500" dirty="0"/>
          </a:p>
          <a:p>
            <a:pPr marL="179388" indent="-179388" algn="just">
              <a:lnSpc>
                <a:spcPct val="110000"/>
              </a:lnSpc>
              <a:spcBef>
                <a:spcPts val="600"/>
              </a:spcBef>
            </a:pPr>
            <a:r>
              <a:rPr lang="en-ZA" sz="1600" b="1" dirty="0" smtClean="0"/>
              <a:t>Machinery and Equipment:</a:t>
            </a:r>
          </a:p>
          <a:p>
            <a:pPr marL="179388" lvl="1" indent="0" algn="just">
              <a:lnSpc>
                <a:spcPct val="110000"/>
              </a:lnSpc>
              <a:spcBef>
                <a:spcPts val="600"/>
              </a:spcBef>
              <a:buNone/>
            </a:pPr>
            <a:r>
              <a:rPr lang="en-US" sz="1500" dirty="0" smtClean="0"/>
              <a:t>100% </a:t>
            </a:r>
            <a:r>
              <a:rPr lang="en-US" sz="1500" dirty="0"/>
              <a:t>of the </a:t>
            </a:r>
            <a:r>
              <a:rPr lang="en-US" sz="1500" dirty="0" smtClean="0"/>
              <a:t>increased allocation of R 53 million </a:t>
            </a:r>
            <a:r>
              <a:rPr lang="en-US" sz="1500" dirty="0"/>
              <a:t>was </a:t>
            </a:r>
            <a:r>
              <a:rPr lang="en-US" sz="1500" dirty="0" smtClean="0"/>
              <a:t>spent. The increase is due to long overdue Video Conferencing equipment that was delivered.</a:t>
            </a:r>
            <a:endParaRPr lang="en-ZA" sz="1500" dirty="0" smtClean="0"/>
          </a:p>
          <a:p>
            <a:pPr marL="179388" indent="-179388" algn="just">
              <a:lnSpc>
                <a:spcPct val="110000"/>
              </a:lnSpc>
              <a:spcBef>
                <a:spcPts val="600"/>
              </a:spcBef>
            </a:pPr>
            <a:r>
              <a:rPr lang="en-ZA" sz="1600" b="1" dirty="0" smtClean="0"/>
              <a:t>Client Capital:</a:t>
            </a:r>
          </a:p>
          <a:p>
            <a:pPr marL="179388" lvl="1" indent="0">
              <a:lnSpc>
                <a:spcPct val="110000"/>
              </a:lnSpc>
              <a:spcBef>
                <a:spcPts val="600"/>
              </a:spcBef>
              <a:buNone/>
            </a:pPr>
            <a:r>
              <a:rPr lang="en-ZA" sz="1500" dirty="0" smtClean="0"/>
              <a:t>64% </a:t>
            </a:r>
            <a:r>
              <a:rPr lang="en-ZA" sz="1500" dirty="0"/>
              <a:t>of the budget was </a:t>
            </a:r>
            <a:r>
              <a:rPr lang="en-ZA" sz="1500" dirty="0" smtClean="0"/>
              <a:t>spent. </a:t>
            </a:r>
            <a:r>
              <a:rPr lang="en-ZA" sz="1500" dirty="0"/>
              <a:t>Delays </a:t>
            </a:r>
            <a:r>
              <a:rPr lang="en-ZA" sz="1500" dirty="0" smtClean="0"/>
              <a:t>were </a:t>
            </a:r>
            <a:r>
              <a:rPr lang="en-ZA" sz="1500" dirty="0"/>
              <a:t>being experienced on several projects and </a:t>
            </a:r>
            <a:r>
              <a:rPr lang="en-ZA" sz="1500" dirty="0" smtClean="0"/>
              <a:t>the budget underspent by </a:t>
            </a:r>
            <a:r>
              <a:rPr lang="en-ZA" sz="1500" dirty="0"/>
              <a:t>R </a:t>
            </a:r>
            <a:r>
              <a:rPr lang="en-ZA" sz="1500" dirty="0" smtClean="0"/>
              <a:t>727 </a:t>
            </a:r>
            <a:r>
              <a:rPr lang="en-US" sz="1500" dirty="0" smtClean="0"/>
              <a:t>million</a:t>
            </a:r>
            <a:endParaRPr lang="en-ZA" sz="1500" dirty="0"/>
          </a:p>
        </p:txBody>
      </p:sp>
      <p:sp>
        <p:nvSpPr>
          <p:cNvPr id="7" name="Slide Number Placeholder 1"/>
          <p:cNvSpPr>
            <a:spLocks noGrp="1"/>
          </p:cNvSpPr>
          <p:nvPr>
            <p:ph type="sldNum" sz="quarter" idx="12"/>
          </p:nvPr>
        </p:nvSpPr>
        <p:spPr/>
        <p:txBody>
          <a:bodyPr/>
          <a:lstStyle/>
          <a:p>
            <a:fld id="{BBE80165-7AFF-4203-87E3-74E46791BBFB}" type="slidenum">
              <a:rPr lang="en-US" smtClean="0">
                <a:solidFill>
                  <a:prstClr val="black">
                    <a:tint val="75000"/>
                  </a:prstClr>
                </a:solidFill>
              </a:rPr>
              <a:pPr/>
              <a:t>34</a:t>
            </a:fld>
            <a:endParaRPr lang="en-US" dirty="0">
              <a:solidFill>
                <a:prstClr val="black">
                  <a:tint val="75000"/>
                </a:prstClr>
              </a:solidFill>
            </a:endParaRPr>
          </a:p>
        </p:txBody>
      </p:sp>
      <p:sp>
        <p:nvSpPr>
          <p:cNvPr id="10" name="Rectangle 9"/>
          <p:cNvSpPr/>
          <p:nvPr/>
        </p:nvSpPr>
        <p:spPr>
          <a:xfrm>
            <a:off x="21336"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r>
              <a:rPr lang="en-ZA" sz="2800" b="1" dirty="0" smtClean="0">
                <a:solidFill>
                  <a:prstClr val="white"/>
                </a:solidFill>
              </a:rPr>
              <a:t>Budget Analysis Cont.</a:t>
            </a:r>
            <a:endParaRPr lang="en-US" sz="2800" b="1" dirty="0">
              <a:solidFill>
                <a:prstClr val="white"/>
              </a:solidFill>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1" y="6116638"/>
            <a:ext cx="1859279" cy="658813"/>
          </a:xfrm>
          <a:prstGeom prst="rect">
            <a:avLst/>
          </a:prstGeom>
          <a:noFill/>
          <a:ln>
            <a:noFill/>
          </a:ln>
        </p:spPr>
      </p:pic>
    </p:spTree>
    <p:extLst>
      <p:ext uri="{BB962C8B-B14F-4D97-AF65-F5344CB8AC3E}">
        <p14:creationId xmlns:p14="http://schemas.microsoft.com/office/powerpoint/2010/main" val="1725180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698"/>
            <a:ext cx="12192000" cy="77469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652" name="TextBox 10"/>
          <p:cNvSpPr txBox="1">
            <a:spLocks noChangeArrowheads="1"/>
          </p:cNvSpPr>
          <p:nvPr/>
        </p:nvSpPr>
        <p:spPr bwMode="auto">
          <a:xfrm>
            <a:off x="119336" y="128588"/>
            <a:ext cx="1001526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600" b="1" dirty="0" smtClean="0">
                <a:solidFill>
                  <a:prstClr val="white"/>
                </a:solidFill>
              </a:rPr>
              <a:t>Quarterly </a:t>
            </a:r>
            <a:r>
              <a:rPr lang="en-US" altLang="en-US" sz="2600" b="1" dirty="0">
                <a:solidFill>
                  <a:prstClr val="white"/>
                </a:solidFill>
              </a:rPr>
              <a:t>Actual Revenue</a:t>
            </a:r>
          </a:p>
        </p:txBody>
      </p:sp>
      <p:sp>
        <p:nvSpPr>
          <p:cNvPr id="4" name="Slide Number Placeholder 3"/>
          <p:cNvSpPr>
            <a:spLocks noGrp="1"/>
          </p:cNvSpPr>
          <p:nvPr>
            <p:ph type="sldNum" sz="quarter" idx="12"/>
          </p:nvPr>
        </p:nvSpPr>
        <p:spPr/>
        <p:txBody>
          <a:bodyPr/>
          <a:lstStyle/>
          <a:p>
            <a:pPr>
              <a:defRPr/>
            </a:pPr>
            <a:fld id="{940074BD-4728-4AE7-8638-EC3BCB4E8732}" type="slidenum">
              <a:rPr lang="en-US">
                <a:solidFill>
                  <a:prstClr val="black">
                    <a:tint val="75000"/>
                  </a:prstClr>
                </a:solidFill>
              </a:rPr>
              <a:pPr>
                <a:defRPr/>
              </a:pPr>
              <a:t>35</a:t>
            </a:fld>
            <a:endParaRPr lang="en-US" dirty="0">
              <a:solidFill>
                <a:prstClr val="black">
                  <a:tint val="75000"/>
                </a:prstClr>
              </a:solidFill>
            </a:endParaRPr>
          </a:p>
        </p:txBody>
      </p:sp>
      <p:graphicFrame>
        <p:nvGraphicFramePr>
          <p:cNvPr id="7" name="Chart 6"/>
          <p:cNvGraphicFramePr>
            <a:graphicFrameLocks/>
          </p:cNvGraphicFramePr>
          <p:nvPr>
            <p:extLst/>
          </p:nvPr>
        </p:nvGraphicFramePr>
        <p:xfrm>
          <a:off x="407368" y="903285"/>
          <a:ext cx="11593288" cy="531177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1" y="6356351"/>
            <a:ext cx="1213167" cy="419100"/>
          </a:xfrm>
          <a:prstGeom prst="rect">
            <a:avLst/>
          </a:prstGeom>
          <a:noFill/>
          <a:ln>
            <a:noFill/>
          </a:ln>
        </p:spPr>
      </p:pic>
    </p:spTree>
    <p:extLst>
      <p:ext uri="{BB962C8B-B14F-4D97-AF65-F5344CB8AC3E}">
        <p14:creationId xmlns:p14="http://schemas.microsoft.com/office/powerpoint/2010/main" val="300652219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79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676" name="TextBox 10"/>
          <p:cNvSpPr txBox="1">
            <a:spLocks noChangeArrowheads="1"/>
          </p:cNvSpPr>
          <p:nvPr/>
        </p:nvSpPr>
        <p:spPr bwMode="auto">
          <a:xfrm>
            <a:off x="119336" y="96837"/>
            <a:ext cx="1054231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en-US" sz="2600" b="1" dirty="0" smtClean="0">
                <a:solidFill>
                  <a:prstClr val="white"/>
                </a:solidFill>
              </a:rPr>
              <a:t>Quarterly </a:t>
            </a:r>
            <a:r>
              <a:rPr lang="en-US" altLang="en-US" sz="2600" b="1" dirty="0">
                <a:solidFill>
                  <a:prstClr val="white"/>
                </a:solidFill>
              </a:rPr>
              <a:t>Expenditure</a:t>
            </a:r>
          </a:p>
        </p:txBody>
      </p:sp>
      <p:sp>
        <p:nvSpPr>
          <p:cNvPr id="4" name="Slide Number Placeholder 3"/>
          <p:cNvSpPr>
            <a:spLocks noGrp="1"/>
          </p:cNvSpPr>
          <p:nvPr>
            <p:ph type="sldNum" sz="quarter" idx="12"/>
          </p:nvPr>
        </p:nvSpPr>
        <p:spPr/>
        <p:txBody>
          <a:bodyPr/>
          <a:lstStyle/>
          <a:p>
            <a:pPr>
              <a:defRPr/>
            </a:pPr>
            <a:fld id="{6D70E2F8-1EF6-431C-A012-6BFB2C863C54}" type="slidenum">
              <a:rPr lang="en-US">
                <a:solidFill>
                  <a:prstClr val="black">
                    <a:tint val="75000"/>
                  </a:prstClr>
                </a:solidFill>
              </a:rPr>
              <a:pPr>
                <a:defRPr/>
              </a:pPr>
              <a:t>36</a:t>
            </a:fld>
            <a:endParaRPr lang="en-US" dirty="0">
              <a:solidFill>
                <a:prstClr val="black">
                  <a:tint val="75000"/>
                </a:prstClr>
              </a:solidFill>
            </a:endParaRPr>
          </a:p>
        </p:txBody>
      </p:sp>
      <p:graphicFrame>
        <p:nvGraphicFramePr>
          <p:cNvPr id="7" name="Chart 6"/>
          <p:cNvGraphicFramePr>
            <a:graphicFrameLocks/>
          </p:cNvGraphicFramePr>
          <p:nvPr>
            <p:extLst/>
          </p:nvPr>
        </p:nvGraphicFramePr>
        <p:xfrm>
          <a:off x="407368" y="836712"/>
          <a:ext cx="11175032" cy="529738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1" y="6237312"/>
            <a:ext cx="1501199" cy="538139"/>
          </a:xfrm>
          <a:prstGeom prst="rect">
            <a:avLst/>
          </a:prstGeom>
          <a:noFill/>
          <a:ln>
            <a:noFill/>
          </a:ln>
        </p:spPr>
      </p:pic>
    </p:spTree>
    <p:extLst>
      <p:ext uri="{BB962C8B-B14F-4D97-AF65-F5344CB8AC3E}">
        <p14:creationId xmlns:p14="http://schemas.microsoft.com/office/powerpoint/2010/main" val="419329366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smtClean="0">
                <a:solidFill>
                  <a:prstClr val="white"/>
                </a:solidFill>
              </a:rPr>
              <a:t>Budget Adjustments</a:t>
            </a:r>
            <a:endParaRPr lang="en-ZA" sz="2400" b="1" dirty="0">
              <a:solidFill>
                <a:prstClr val="white"/>
              </a:solidFill>
            </a:endParaRPr>
          </a:p>
        </p:txBody>
      </p:sp>
      <p:sp>
        <p:nvSpPr>
          <p:cNvPr id="8" name="Content Placeholder 2"/>
          <p:cNvSpPr>
            <a:spLocks noGrp="1"/>
          </p:cNvSpPr>
          <p:nvPr>
            <p:ph idx="1"/>
          </p:nvPr>
        </p:nvSpPr>
        <p:spPr/>
        <p:txBody>
          <a:bodyPr>
            <a:normAutofit/>
          </a:bodyPr>
          <a:lstStyle/>
          <a:p>
            <a:pPr fontAlgn="b"/>
            <a:endParaRPr lang="en-US" sz="2000" dirty="0"/>
          </a:p>
          <a:p>
            <a:pPr fontAlgn="b"/>
            <a:endParaRPr lang="en-US" sz="2000" dirty="0"/>
          </a:p>
          <a:p>
            <a:pPr fontAlgn="b"/>
            <a:endParaRPr lang="en-ZA" sz="2000" dirty="0"/>
          </a:p>
        </p:txBody>
      </p:sp>
      <p:sp>
        <p:nvSpPr>
          <p:cNvPr id="2" name="Slide Number Placeholder 1"/>
          <p:cNvSpPr>
            <a:spLocks noGrp="1"/>
          </p:cNvSpPr>
          <p:nvPr>
            <p:ph type="sldNum" sz="quarter" idx="12"/>
          </p:nvPr>
        </p:nvSpPr>
        <p:spPr/>
        <p:txBody>
          <a:bodyPr/>
          <a:lstStyle/>
          <a:p>
            <a:fld id="{06FDB8B8-F605-4586-B934-FF56C8C71DDE}" type="slidenum">
              <a:rPr lang="en-US" smtClean="0">
                <a:solidFill>
                  <a:prstClr val="black">
                    <a:tint val="75000"/>
                  </a:prstClr>
                </a:solidFill>
              </a:rPr>
              <a:pPr/>
              <a:t>37</a:t>
            </a:fld>
            <a:endParaRPr lang="en-US">
              <a:solidFill>
                <a:prstClr val="black">
                  <a:tint val="75000"/>
                </a:prstClr>
              </a:solidFill>
            </a:endParaRPr>
          </a:p>
        </p:txBody>
      </p:sp>
      <p:graphicFrame>
        <p:nvGraphicFramePr>
          <p:cNvPr id="6" name="Table 5"/>
          <p:cNvGraphicFramePr>
            <a:graphicFrameLocks noGrp="1"/>
          </p:cNvGraphicFramePr>
          <p:nvPr>
            <p:extLst/>
          </p:nvPr>
        </p:nvGraphicFramePr>
        <p:xfrm>
          <a:off x="479375" y="836711"/>
          <a:ext cx="11017225" cy="5886170"/>
        </p:xfrm>
        <a:graphic>
          <a:graphicData uri="http://schemas.openxmlformats.org/drawingml/2006/table">
            <a:tbl>
              <a:tblPr/>
              <a:tblGrid>
                <a:gridCol w="5042503"/>
                <a:gridCol w="1991574"/>
                <a:gridCol w="1991574"/>
                <a:gridCol w="1991574"/>
              </a:tblGrid>
              <a:tr h="236599">
                <a:tc rowSpan="2">
                  <a:txBody>
                    <a:bodyPr/>
                    <a:lstStyle/>
                    <a:p>
                      <a:pPr algn="ctr" fontAlgn="b"/>
                      <a:r>
                        <a:rPr lang="en-ZA" sz="1600" b="0" i="0" u="none" strike="noStrike" dirty="0">
                          <a:effectLst/>
                          <a:latin typeface="+mn-lt"/>
                        </a:rPr>
                        <a:t>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1600" b="1" i="0" u="none" strike="noStrike" dirty="0">
                          <a:effectLst/>
                          <a:latin typeface="+mn-lt"/>
                        </a:rPr>
                        <a:t>Original Budget ENE</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600" b="1" i="0" u="none" strike="noStrike" dirty="0">
                          <a:effectLst/>
                          <a:latin typeface="+mn-lt"/>
                        </a:rPr>
                        <a:t> Revision </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600" b="1" i="0" u="none" strike="noStrike" dirty="0">
                          <a:effectLst/>
                          <a:latin typeface="+mn-lt"/>
                        </a:rPr>
                        <a:t>Revised Budget</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21544">
                <a:tc vMerge="1">
                  <a:txBody>
                    <a:bodyPr/>
                    <a:lstStyle/>
                    <a:p>
                      <a:endParaRPr lang="en-ZA"/>
                    </a:p>
                  </a:txBody>
                  <a:tcPr/>
                </a:tc>
                <a:tc>
                  <a:txBody>
                    <a:bodyPr/>
                    <a:lstStyle/>
                    <a:p>
                      <a:pPr algn="ctr" fontAlgn="b"/>
                      <a:r>
                        <a:rPr lang="en-ZA" sz="16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6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ZA" sz="1600" b="1" i="0" u="none" strike="noStrike" dirty="0">
                          <a:effectLst/>
                          <a:latin typeface="+mn-lt"/>
                        </a:rPr>
                        <a:t>R'000</a:t>
                      </a:r>
                    </a:p>
                  </a:txBody>
                  <a:tcPr marL="3401" marR="3401" marT="3401"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21544">
                <a:tc gridSpan="4">
                  <a:txBody>
                    <a:bodyPr/>
                    <a:lstStyle/>
                    <a:p>
                      <a:pPr algn="l" fontAlgn="b"/>
                      <a:r>
                        <a:rPr lang="en-ZA" sz="1600" b="1" i="0" u="none" strike="noStrike" dirty="0" smtClean="0">
                          <a:effectLst/>
                          <a:latin typeface="+mn-lt"/>
                        </a:rPr>
                        <a:t>Revenue/Receipts</a:t>
                      </a:r>
                      <a:endParaRPr lang="en-ZA" sz="1600" b="1" i="0" u="none" strike="noStrike" dirty="0">
                        <a:effectLst/>
                        <a:latin typeface="+mn-lt"/>
                      </a:endParaRPr>
                    </a:p>
                  </a:txBody>
                  <a:tcPr marL="3401" marR="3401" marT="3401"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ZA" sz="1200" b="0" i="0" u="none" strike="noStrike" dirty="0">
                        <a:effectLst/>
                        <a:latin typeface="+mn-lt"/>
                      </a:endParaRPr>
                    </a:p>
                  </a:txBody>
                  <a:tcPr marL="3401" marR="3401" marT="3401"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21544">
                <a:tc>
                  <a:txBody>
                    <a:bodyPr/>
                    <a:lstStyle/>
                    <a:p>
                      <a:pPr algn="l" fontAlgn="b"/>
                      <a:r>
                        <a:rPr lang="en-ZA" sz="1600" b="0" i="0" u="none" strike="noStrike" dirty="0" smtClean="0">
                          <a:effectLst/>
                          <a:latin typeface="+mn-lt"/>
                        </a:rPr>
                        <a:t>Accommodation Charges – State Owned</a:t>
                      </a:r>
                      <a:endParaRPr lang="en-ZA" sz="1600" b="0" i="0" u="none" strike="noStrike" dirty="0">
                        <a:effectLst/>
                        <a:latin typeface="+mn-lt"/>
                      </a:endParaRP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5 877 897</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- 809 327</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5 068 570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544">
                <a:tc>
                  <a:txBody>
                    <a:bodyPr/>
                    <a:lstStyle/>
                    <a:p>
                      <a:pPr algn="l" fontAlgn="b"/>
                      <a:r>
                        <a:rPr lang="en-US" sz="1600" b="0" i="0" u="none" strike="noStrike" dirty="0" smtClean="0">
                          <a:effectLst/>
                          <a:latin typeface="+mn-lt"/>
                        </a:rPr>
                        <a:t>Accommodation Charges</a:t>
                      </a:r>
                      <a:r>
                        <a:rPr lang="en-US" sz="1600" b="0" i="0" u="none" strike="noStrike" baseline="0" dirty="0" smtClean="0">
                          <a:effectLst/>
                          <a:latin typeface="+mn-lt"/>
                        </a:rPr>
                        <a:t> </a:t>
                      </a:r>
                      <a:r>
                        <a:rPr lang="en-US" sz="1600" b="0" i="0" u="none" strike="noStrike" dirty="0" smtClean="0">
                          <a:effectLst/>
                          <a:latin typeface="+mn-lt"/>
                        </a:rPr>
                        <a:t>- </a:t>
                      </a:r>
                      <a:r>
                        <a:rPr lang="en-US" sz="1600" b="0" i="0" u="none" strike="noStrike" dirty="0">
                          <a:effectLst/>
                          <a:latin typeface="+mn-lt"/>
                        </a:rPr>
                        <a:t>Client projects</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2 523 618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- 480 809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p>
                      <a:pPr algn="r" fontAlgn="b"/>
                      <a:r>
                        <a:rPr lang="en-ZA" sz="1600" b="0" i="0" u="none" strike="noStrike" dirty="0">
                          <a:effectLst/>
                          <a:latin typeface="+mn-lt"/>
                        </a:rPr>
                        <a:t>2 042 809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544">
                <a:tc>
                  <a:txBody>
                    <a:bodyPr/>
                    <a:lstStyle/>
                    <a:p>
                      <a:pPr algn="l" fontAlgn="b"/>
                      <a:r>
                        <a:rPr lang="en-ZA" sz="1600" b="0" i="0" u="none" strike="noStrike" dirty="0" smtClean="0">
                          <a:effectLst/>
                          <a:latin typeface="+mn-lt"/>
                        </a:rPr>
                        <a:t>Accommodation  Charges - Private Leases</a:t>
                      </a:r>
                      <a:endParaRPr lang="en-ZA" sz="1600" b="0" i="0" u="none" strike="noStrike" dirty="0">
                        <a:effectLst/>
                        <a:latin typeface="+mn-lt"/>
                      </a:endParaRP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5 197 847</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275 419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ZA" sz="1600" b="0" i="0" u="none" strike="noStrike" dirty="0">
                          <a:effectLst/>
                          <a:latin typeface="+mn-lt"/>
                        </a:rPr>
                        <a:t>5 473 266</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544">
                <a:tc>
                  <a:txBody>
                    <a:bodyPr/>
                    <a:lstStyle/>
                    <a:p>
                      <a:pPr algn="l" fontAlgn="b"/>
                      <a:r>
                        <a:rPr lang="en-ZA" sz="1600" b="0" i="0" u="none" strike="noStrike" dirty="0">
                          <a:effectLst/>
                          <a:latin typeface="+mn-lt"/>
                        </a:rPr>
                        <a:t>Augmentation</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4 453 670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- 540 847</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3 912 823</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544">
                <a:tc>
                  <a:txBody>
                    <a:bodyPr/>
                    <a:lstStyle/>
                    <a:p>
                      <a:pPr algn="l" fontAlgn="b"/>
                      <a:r>
                        <a:rPr lang="en-US" sz="1600" b="0" i="0" u="none" strike="noStrike" dirty="0" smtClean="0">
                          <a:effectLst/>
                          <a:latin typeface="+mn-lt"/>
                        </a:rPr>
                        <a:t>Other</a:t>
                      </a: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600" b="0" i="0" u="none" strike="noStrike" dirty="0" smtClean="0">
                          <a:effectLst/>
                          <a:latin typeface="+mn-lt"/>
                        </a:rPr>
                        <a:t>385 474</a:t>
                      </a:r>
                      <a:endParaRPr lang="en-ZA" sz="1600" b="0" i="0" u="none" strike="noStrike" dirty="0">
                        <a:effectLst/>
                        <a:latin typeface="+mn-lt"/>
                      </a:endParaRP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600" b="0" i="0" u="none" strike="noStrike" dirty="0" smtClean="0">
                          <a:effectLst/>
                          <a:latin typeface="+mn-lt"/>
                        </a:rPr>
                        <a:t>0</a:t>
                      </a:r>
                      <a:endParaRPr lang="en-ZA" sz="1600" b="0" i="0" u="none" strike="noStrike" dirty="0">
                        <a:effectLst/>
                        <a:latin typeface="+mn-lt"/>
                      </a:endParaRP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600" b="0" i="0" u="none" strike="noStrike" dirty="0" smtClean="0">
                          <a:effectLst/>
                          <a:latin typeface="+mn-lt"/>
                        </a:rPr>
                        <a:t>385 474</a:t>
                      </a:r>
                      <a:endParaRPr lang="en-ZA" sz="1600" b="0" i="0" u="none" strike="noStrike" dirty="0">
                        <a:effectLst/>
                        <a:latin typeface="+mn-lt"/>
                      </a:endParaRP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544">
                <a:tc>
                  <a:txBody>
                    <a:bodyPr/>
                    <a:lstStyle/>
                    <a:p>
                      <a:pPr algn="l" fontAlgn="b"/>
                      <a:r>
                        <a:rPr lang="en-ZA" sz="1600" b="1" i="0" u="none" strike="noStrike" dirty="0" smtClean="0">
                          <a:effectLst/>
                          <a:latin typeface="+mn-lt"/>
                        </a:rPr>
                        <a:t>Total Revenue</a:t>
                      </a:r>
                      <a:endParaRPr lang="en-ZA" sz="1600" b="1" i="0" u="none" strike="noStrike" dirty="0">
                        <a:effectLst/>
                        <a:latin typeface="+mn-lt"/>
                      </a:endParaRPr>
                    </a:p>
                  </a:txBody>
                  <a:tcPr marL="3401" marR="3401" marT="3401"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dirty="0">
                          <a:effectLst/>
                          <a:latin typeface="+mn-lt"/>
                        </a:rPr>
                        <a:t>18 411 506</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a:effectLst/>
                          <a:latin typeface="+mn-lt"/>
                        </a:rPr>
                        <a:t>-1 555 564</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dirty="0">
                          <a:effectLst/>
                          <a:latin typeface="+mn-lt"/>
                        </a:rPr>
                        <a:t>16 855 942</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1544">
                <a:tc gridSpan="4">
                  <a:txBody>
                    <a:bodyPr/>
                    <a:lstStyle/>
                    <a:p>
                      <a:pPr algn="l" fontAlgn="b"/>
                      <a:endParaRPr lang="en-ZA" sz="1600" b="1" i="0" u="none" strike="noStrike" dirty="0">
                        <a:effectLst/>
                        <a:latin typeface="+mn-lt"/>
                      </a:endParaRPr>
                    </a:p>
                  </a:txBody>
                  <a:tcPr marL="3401" marR="36000" marT="3401"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2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2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200" b="1" i="0" u="none" strike="noStrike" dirty="0">
                        <a:effectLst/>
                        <a:latin typeface="+mn-lt"/>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US" sz="1600" b="1" i="0" u="none" strike="noStrike" dirty="0" smtClean="0">
                          <a:effectLst/>
                          <a:latin typeface="+mn-lt"/>
                        </a:rPr>
                        <a:t>Expenditure</a:t>
                      </a:r>
                      <a:endParaRPr lang="en-ZA" sz="1600" b="1" i="0" u="none" strike="noStrike" dirty="0">
                        <a:effectLst/>
                        <a:latin typeface="+mn-lt"/>
                      </a:endParaRP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endParaRP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a:effectLst/>
                        <a:latin typeface="+mn-lt"/>
                      </a:endParaRP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dirty="0">
                        <a:effectLst/>
                        <a:latin typeface="+mn-lt"/>
                      </a:endParaRP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Cleaning and Gardening</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360 531</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- 13 954</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346 577</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Leases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5 364 450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275 419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ZA" sz="1600" b="0" i="0" u="none" strike="noStrike" dirty="0">
                          <a:effectLst/>
                          <a:latin typeface="+mn-lt"/>
                        </a:rPr>
                        <a:t>5 639 869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Maintenance</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1 415 835</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834 178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2 250 013</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Repair</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1 109 986</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- 574 481</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535 505</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Municipal Services - PMTE</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468 851</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- 39 432</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429 419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Compensation of </a:t>
                      </a:r>
                      <a:r>
                        <a:rPr lang="en-ZA" sz="1600" b="0" i="0" u="none" strike="noStrike" dirty="0" smtClean="0">
                          <a:effectLst/>
                          <a:latin typeface="+mn-lt"/>
                        </a:rPr>
                        <a:t>Employees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2 161 210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- 5 650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2 155 560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Goods and </a:t>
                      </a:r>
                      <a:r>
                        <a:rPr lang="en-ZA" sz="1600" b="0" i="0" u="none" strike="noStrike" dirty="0" smtClean="0">
                          <a:effectLst/>
                          <a:latin typeface="+mn-lt"/>
                        </a:rPr>
                        <a:t>Services</a:t>
                      </a:r>
                      <a:endParaRPr lang="en-ZA" sz="1600" b="0" i="0" u="none" strike="noStrike" dirty="0">
                        <a:effectLst/>
                        <a:latin typeface="+mn-lt"/>
                      </a:endParaRP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628 958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- 228 906</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400 052</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Property Rates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1 774 457</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41 522</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1 815 979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Refurbishments</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1 574 936</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- 985 268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589 668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DPW Capital</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985 704</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- 388 910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596 794</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Machinery and Equipment</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42 970</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10 728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 53 698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0" i="0" u="none" strike="noStrike" dirty="0">
                          <a:effectLst/>
                          <a:latin typeface="+mn-lt"/>
                        </a:rPr>
                        <a:t>Client Capital</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effectLst/>
                          <a:latin typeface="+mn-lt"/>
                        </a:rPr>
                        <a:t>2 523 618</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effectLst/>
                          <a:latin typeface="+mn-lt"/>
                        </a:rPr>
                        <a:t>- 480 809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p>
                      <a:pPr algn="r" fontAlgn="b"/>
                      <a:r>
                        <a:rPr lang="en-ZA" sz="1600" b="0" i="0" u="none" strike="noStrike" dirty="0">
                          <a:effectLst/>
                          <a:latin typeface="+mn-lt"/>
                        </a:rPr>
                        <a:t>2 042 809</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8497">
                <a:tc>
                  <a:txBody>
                    <a:bodyPr/>
                    <a:lstStyle/>
                    <a:p>
                      <a:pPr algn="l" fontAlgn="b"/>
                      <a:r>
                        <a:rPr lang="en-ZA" sz="1600" b="1" i="0" u="none" strike="noStrike" dirty="0">
                          <a:effectLst/>
                          <a:latin typeface="+mn-lt"/>
                        </a:rPr>
                        <a:t>Total Expenditure</a:t>
                      </a:r>
                    </a:p>
                  </a:txBody>
                  <a:tcPr marL="36000" marR="36000" marT="0" marB="0" anchor="b">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1" i="0" u="none" strike="noStrike" dirty="0">
                          <a:effectLst/>
                          <a:latin typeface="+mn-lt"/>
                        </a:rPr>
                        <a:t>18 411 506</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600" b="1" i="0" u="none" strike="noStrike">
                          <a:effectLst/>
                          <a:latin typeface="+mn-lt"/>
                        </a:rPr>
                        <a:t>-1 555 564</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ZA" sz="1600" b="1" i="0" u="none" strike="noStrike" dirty="0">
                          <a:effectLst/>
                          <a:latin typeface="+mn-lt"/>
                        </a:rPr>
                        <a:t>16 855 942</a:t>
                      </a:r>
                    </a:p>
                  </a:txBody>
                  <a:tcPr marL="0" marR="3600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Tree>
    <p:extLst>
      <p:ext uri="{BB962C8B-B14F-4D97-AF65-F5344CB8AC3E}">
        <p14:creationId xmlns:p14="http://schemas.microsoft.com/office/powerpoint/2010/main" val="258076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12192000" cy="611820"/>
          </a:xfrm>
          <a:pattFill prst="dkHorz">
            <a:fgClr>
              <a:srgbClr val="FF6600"/>
            </a:fgClr>
            <a:bgClr>
              <a:srgbClr val="FF9933"/>
            </a:bgClr>
          </a:pattFill>
          <a:ln w="12700" cap="flat" cmpd="sng" algn="ctr">
            <a:solidFill>
              <a:srgbClr val="FF66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a:r>
              <a:rPr lang="en-US" sz="2400" b="1" dirty="0">
                <a:solidFill>
                  <a:schemeClr val="bg1"/>
                </a:solidFill>
              </a:rPr>
              <a:t>Debtors Age Analysis 31 December </a:t>
            </a:r>
            <a:r>
              <a:rPr lang="en-US" sz="2400" b="1" dirty="0" smtClean="0">
                <a:solidFill>
                  <a:schemeClr val="bg1"/>
                </a:solidFill>
              </a:rPr>
              <a:t>2022 – Quarter 3</a:t>
            </a:r>
            <a:endParaRPr lang="en-US" sz="2400" b="1" dirty="0">
              <a:solidFill>
                <a:schemeClr val="bg1"/>
              </a:solidFill>
            </a:endParaRPr>
          </a:p>
        </p:txBody>
      </p:sp>
      <p:graphicFrame>
        <p:nvGraphicFramePr>
          <p:cNvPr id="41133" name="Group 173"/>
          <p:cNvGraphicFramePr>
            <a:graphicFrameLocks noGrp="1"/>
          </p:cNvGraphicFramePr>
          <p:nvPr>
            <p:ph/>
            <p:extLst/>
          </p:nvPr>
        </p:nvGraphicFramePr>
        <p:xfrm>
          <a:off x="132964" y="836712"/>
          <a:ext cx="11919856" cy="5527576"/>
        </p:xfrm>
        <a:graphic>
          <a:graphicData uri="http://schemas.openxmlformats.org/drawingml/2006/table">
            <a:tbl>
              <a:tblPr>
                <a:tableStyleId>{284E427A-3D55-4303-BF80-6455036E1DE7}</a:tableStyleId>
              </a:tblPr>
              <a:tblGrid>
                <a:gridCol w="2571923"/>
                <a:gridCol w="1249433"/>
                <a:gridCol w="1619700"/>
                <a:gridCol w="1619700"/>
                <a:gridCol w="1619700"/>
                <a:gridCol w="1619700"/>
                <a:gridCol w="1619700"/>
              </a:tblGrid>
              <a:tr h="579259">
                <a:tc rowSpan="2">
                  <a:txBody>
                    <a:bodyPr/>
                    <a:lstStyle/>
                    <a:p>
                      <a:pPr algn="l" rtl="0" fontAlgn="ctr"/>
                      <a:r>
                        <a:rPr lang="en-ZA" sz="1800" b="1" i="0" u="none" strike="noStrike" dirty="0">
                          <a:solidFill>
                            <a:srgbClr val="000000"/>
                          </a:solidFill>
                          <a:effectLst/>
                          <a:latin typeface="Calibri" panose="020F0502020204030204" pitchFamily="34" charset="0"/>
                        </a:rPr>
                        <a:t>Categories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Current</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30 Days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60 Days+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 2022/23</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err="1">
                          <a:solidFill>
                            <a:srgbClr val="000000"/>
                          </a:solidFill>
                          <a:effectLst/>
                          <a:latin typeface="Calibri" panose="020F0502020204030204" pitchFamily="34" charset="0"/>
                        </a:rPr>
                        <a:t>Prev</a:t>
                      </a:r>
                      <a:r>
                        <a:rPr lang="en-ZA" sz="1800" b="1" i="0" u="none" strike="noStrike" dirty="0">
                          <a:solidFill>
                            <a:srgbClr val="000000"/>
                          </a:solidFill>
                          <a:effectLst/>
                          <a:latin typeface="Calibri" panose="020F0502020204030204" pitchFamily="34" charset="0"/>
                        </a:rPr>
                        <a:t> Years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73105">
                <a:tc vMerge="1">
                  <a:txBody>
                    <a:bodyPr/>
                    <a:lstStyle/>
                    <a:p>
                      <a:endParaRPr lang="en-ZA"/>
                    </a:p>
                  </a:txBody>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84325">
                <a:tc>
                  <a:txBody>
                    <a:bodyPr/>
                    <a:lstStyle/>
                    <a:p>
                      <a:pPr marL="0" algn="l" defTabSz="914400" rtl="0" eaLnBrk="1" fontAlgn="b" latinLnBrk="0" hangingPunct="1"/>
                      <a:r>
                        <a:rPr lang="en-ZA" sz="1800" b="0" i="0" u="none" strike="noStrike" kern="1200" dirty="0">
                          <a:solidFill>
                            <a:schemeClr val="tx1"/>
                          </a:solidFill>
                          <a:effectLst/>
                          <a:latin typeface="+mn-lt"/>
                          <a:ea typeface="+mn-ea"/>
                          <a:cs typeface="+mn-cs"/>
                        </a:rPr>
                        <a:t>Accommodation (State Owned)</a:t>
                      </a: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Calibri" panose="020F0502020204030204" pitchFamily="34" charset="0"/>
                        </a:rPr>
                        <a:t>18</a:t>
                      </a:r>
                      <a:r>
                        <a:rPr lang="en-ZA" sz="1800" b="0" i="0" u="none" strike="noStrike" kern="1200" baseline="0" dirty="0" smtClean="0">
                          <a:solidFill>
                            <a:schemeClr val="tx1"/>
                          </a:solidFill>
                          <a:effectLst/>
                          <a:latin typeface="+mn-lt"/>
                          <a:ea typeface="+mn-ea"/>
                          <a:cs typeface="Calibri" panose="020F0502020204030204" pitchFamily="34" charset="0"/>
                        </a:rPr>
                        <a:t> 712</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Calibri" panose="020F0502020204030204" pitchFamily="34" charset="0"/>
                        </a:rPr>
                        <a:t>17 334</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Calibri" panose="020F0502020204030204" pitchFamily="34" charset="0"/>
                        </a:rPr>
                        <a:t>1 493 406</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Calibri" panose="020F0502020204030204" pitchFamily="34" charset="0"/>
                        </a:rPr>
                        <a:t>1 529</a:t>
                      </a:r>
                      <a:r>
                        <a:rPr lang="en-ZA" sz="1800" b="0" i="0" u="none" strike="noStrike" kern="1200" baseline="0" dirty="0" smtClean="0">
                          <a:solidFill>
                            <a:schemeClr val="tx1"/>
                          </a:solidFill>
                          <a:effectLst/>
                          <a:latin typeface="+mn-lt"/>
                          <a:ea typeface="+mn-ea"/>
                          <a:cs typeface="Calibri" panose="020F0502020204030204" pitchFamily="34" charset="0"/>
                        </a:rPr>
                        <a:t> 452</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Calibri" panose="020F0502020204030204" pitchFamily="34" charset="0"/>
                        </a:rPr>
                        <a:t>1 510 133</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baseline="0" dirty="0" smtClean="0">
                          <a:solidFill>
                            <a:schemeClr val="tx1"/>
                          </a:solidFill>
                          <a:effectLst/>
                          <a:latin typeface="+mn-lt"/>
                          <a:ea typeface="+mn-ea"/>
                          <a:cs typeface="Calibri" panose="020F0502020204030204" pitchFamily="34" charset="0"/>
                        </a:rPr>
                        <a:t> 3 039 585</a:t>
                      </a:r>
                      <a:endParaRPr lang="en-ZA" sz="1800" b="0" i="0" u="none" strike="noStrike" kern="1200" dirty="0" smtClean="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4325">
                <a:tc>
                  <a:txBody>
                    <a:bodyPr/>
                    <a:lstStyle/>
                    <a:p>
                      <a:pPr algn="l" rtl="0" fontAlgn="ctr"/>
                      <a:r>
                        <a:rPr lang="en-ZA" sz="1800" b="0" i="0" u="none" strike="noStrike" dirty="0">
                          <a:solidFill>
                            <a:schemeClr val="tx1"/>
                          </a:solidFill>
                          <a:effectLst/>
                          <a:latin typeface="+mn-lt"/>
                        </a:rPr>
                        <a:t>Accommodation (Private)</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800" b="0" i="0" u="none" strike="noStrike" dirty="0" smtClean="0">
                          <a:solidFill>
                            <a:schemeClr val="tx1"/>
                          </a:solidFill>
                          <a:effectLst/>
                          <a:latin typeface="+mn-lt"/>
                          <a:cs typeface="Calibri" panose="020F0502020204030204" pitchFamily="34" charset="0"/>
                        </a:rPr>
                        <a:t>352</a:t>
                      </a:r>
                      <a:r>
                        <a:rPr lang="en-US" sz="1800" b="0" i="0" u="none" strike="noStrike" baseline="0" dirty="0" smtClean="0">
                          <a:solidFill>
                            <a:schemeClr val="tx1"/>
                          </a:solidFill>
                          <a:effectLst/>
                          <a:latin typeface="+mn-lt"/>
                          <a:cs typeface="Calibri" panose="020F0502020204030204" pitchFamily="34" charset="0"/>
                        </a:rPr>
                        <a:t> 388</a:t>
                      </a:r>
                      <a:endParaRPr lang="en-US" sz="1800" b="0" i="0" u="none" strike="noStrike" dirty="0">
                        <a:solidFill>
                          <a:schemeClr val="tx1"/>
                        </a:solidFill>
                        <a:effectLst/>
                        <a:latin typeface="+mn-lt"/>
                        <a:cs typeface="Calibri" panose="020F0502020204030204" pitchFamily="34" charset="0"/>
                      </a:endParaRPr>
                    </a:p>
                  </a:txBody>
                  <a:tcPr marL="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800" b="0" i="0" u="none" strike="noStrike" baseline="0" dirty="0" smtClean="0">
                          <a:solidFill>
                            <a:schemeClr val="tx1"/>
                          </a:solidFill>
                          <a:effectLst/>
                          <a:latin typeface="+mn-lt"/>
                          <a:cs typeface="Calibri" panose="020F0502020204030204" pitchFamily="34" charset="0"/>
                        </a:rPr>
                        <a:t>66 0</a:t>
                      </a:r>
                      <a:r>
                        <a:rPr lang="en-US" sz="1800" b="0" i="0" u="none" strike="noStrike" dirty="0" smtClean="0">
                          <a:solidFill>
                            <a:schemeClr val="tx1"/>
                          </a:solidFill>
                          <a:effectLst/>
                          <a:latin typeface="+mn-lt"/>
                          <a:cs typeface="Calibri" panose="020F0502020204030204" pitchFamily="34" charset="0"/>
                        </a:rPr>
                        <a:t>36</a:t>
                      </a:r>
                      <a:endParaRPr lang="en-US" sz="1800" b="0" i="0" u="none" strike="noStrike" dirty="0">
                        <a:solidFill>
                          <a:schemeClr val="tx1"/>
                        </a:solidFill>
                        <a:effectLst/>
                        <a:latin typeface="+mn-lt"/>
                        <a:cs typeface="Calibri" panose="020F0502020204030204" pitchFamily="34" charset="0"/>
                      </a:endParaRPr>
                    </a:p>
                  </a:txBody>
                  <a:tcPr marL="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800" b="0" i="0" u="none" strike="noStrike" dirty="0" smtClean="0">
                          <a:solidFill>
                            <a:schemeClr val="tx1"/>
                          </a:solidFill>
                          <a:effectLst/>
                          <a:latin typeface="+mn-lt"/>
                          <a:cs typeface="Calibri" panose="020F0502020204030204" pitchFamily="34" charset="0"/>
                        </a:rPr>
                        <a:t>273</a:t>
                      </a:r>
                      <a:r>
                        <a:rPr lang="en-US" sz="1800" b="0" i="0" u="none" strike="noStrike" baseline="0" dirty="0" smtClean="0">
                          <a:solidFill>
                            <a:schemeClr val="tx1"/>
                          </a:solidFill>
                          <a:effectLst/>
                          <a:latin typeface="+mn-lt"/>
                          <a:cs typeface="Calibri" panose="020F0502020204030204" pitchFamily="34" charset="0"/>
                        </a:rPr>
                        <a:t> 4</a:t>
                      </a:r>
                      <a:r>
                        <a:rPr lang="en-US" sz="1800" b="0" i="0" u="none" strike="noStrike" dirty="0" smtClean="0">
                          <a:solidFill>
                            <a:schemeClr val="tx1"/>
                          </a:solidFill>
                          <a:effectLst/>
                          <a:latin typeface="+mn-lt"/>
                          <a:cs typeface="Calibri" panose="020F0502020204030204" pitchFamily="34" charset="0"/>
                        </a:rPr>
                        <a:t>77</a:t>
                      </a:r>
                      <a:endParaRPr lang="en-US" sz="1800" b="0" i="0" u="none" strike="noStrike" dirty="0">
                        <a:solidFill>
                          <a:schemeClr val="tx1"/>
                        </a:solidFill>
                        <a:effectLst/>
                        <a:latin typeface="+mn-lt"/>
                        <a:cs typeface="Calibri" panose="020F0502020204030204" pitchFamily="34" charset="0"/>
                      </a:endParaRPr>
                    </a:p>
                  </a:txBody>
                  <a:tcPr marL="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800" b="0" i="0" u="none" strike="noStrike" dirty="0" smtClean="0">
                          <a:solidFill>
                            <a:schemeClr val="tx1"/>
                          </a:solidFill>
                          <a:effectLst/>
                          <a:latin typeface="+mn-lt"/>
                          <a:cs typeface="Calibri" panose="020F0502020204030204" pitchFamily="34" charset="0"/>
                        </a:rPr>
                        <a:t>691 901</a:t>
                      </a:r>
                      <a:endParaRPr lang="en-US" sz="1800" b="0" i="0" u="none" strike="noStrike" dirty="0">
                        <a:solidFill>
                          <a:schemeClr val="tx1"/>
                        </a:solidFill>
                        <a:effectLst/>
                        <a:latin typeface="+mn-lt"/>
                        <a:cs typeface="Calibri" panose="020F0502020204030204" pitchFamily="34" charset="0"/>
                      </a:endParaRPr>
                    </a:p>
                  </a:txBody>
                  <a:tcPr marL="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800" b="0" i="0" u="none" strike="noStrike" dirty="0" smtClean="0">
                          <a:solidFill>
                            <a:schemeClr val="tx1"/>
                          </a:solidFill>
                          <a:effectLst/>
                          <a:latin typeface="+mn-lt"/>
                          <a:cs typeface="Calibri" panose="020F0502020204030204" pitchFamily="34" charset="0"/>
                        </a:rPr>
                        <a:t>634</a:t>
                      </a:r>
                      <a:r>
                        <a:rPr lang="en-US" sz="1800" b="0" i="0" u="none" strike="noStrike" baseline="0" dirty="0" smtClean="0">
                          <a:solidFill>
                            <a:schemeClr val="tx1"/>
                          </a:solidFill>
                          <a:effectLst/>
                          <a:latin typeface="+mn-lt"/>
                          <a:cs typeface="Calibri" panose="020F0502020204030204" pitchFamily="34" charset="0"/>
                        </a:rPr>
                        <a:t> </a:t>
                      </a:r>
                      <a:r>
                        <a:rPr lang="en-US" sz="1800" b="0" i="0" u="none" strike="noStrike" dirty="0" smtClean="0">
                          <a:solidFill>
                            <a:schemeClr val="tx1"/>
                          </a:solidFill>
                          <a:effectLst/>
                          <a:latin typeface="+mn-lt"/>
                          <a:cs typeface="Calibri" panose="020F0502020204030204" pitchFamily="34" charset="0"/>
                        </a:rPr>
                        <a:t>196</a:t>
                      </a:r>
                      <a:endParaRPr lang="en-US" sz="1800" b="0" i="0" u="none" strike="noStrike" dirty="0">
                        <a:solidFill>
                          <a:schemeClr val="tx1"/>
                        </a:solidFill>
                        <a:effectLst/>
                        <a:latin typeface="+mn-lt"/>
                        <a:cs typeface="Calibri" panose="020F0502020204030204" pitchFamily="34" charset="0"/>
                      </a:endParaRPr>
                    </a:p>
                  </a:txBody>
                  <a:tcPr marL="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1800" b="0" i="0" u="none" strike="noStrike" dirty="0" smtClean="0">
                          <a:solidFill>
                            <a:schemeClr val="tx1"/>
                          </a:solidFill>
                          <a:effectLst/>
                          <a:latin typeface="+mn-lt"/>
                          <a:cs typeface="Calibri" panose="020F0502020204030204" pitchFamily="34" charset="0"/>
                        </a:rPr>
                        <a:t>   1</a:t>
                      </a:r>
                      <a:r>
                        <a:rPr lang="en-US" sz="1800" b="0" i="0" u="none" strike="noStrike" baseline="0" dirty="0" smtClean="0">
                          <a:solidFill>
                            <a:schemeClr val="tx1"/>
                          </a:solidFill>
                          <a:effectLst/>
                          <a:latin typeface="+mn-lt"/>
                          <a:cs typeface="Calibri" panose="020F0502020204030204" pitchFamily="34" charset="0"/>
                        </a:rPr>
                        <a:t> 326 0</a:t>
                      </a:r>
                      <a:r>
                        <a:rPr lang="en-US" sz="1800" b="0" i="0" u="none" strike="noStrike" dirty="0" smtClean="0">
                          <a:solidFill>
                            <a:schemeClr val="tx1"/>
                          </a:solidFill>
                          <a:effectLst/>
                          <a:latin typeface="+mn-lt"/>
                          <a:cs typeface="Calibri" panose="020F0502020204030204" pitchFamily="34" charset="0"/>
                        </a:rPr>
                        <a:t>98</a:t>
                      </a:r>
                      <a:endParaRPr lang="en-US" sz="1800" b="0" i="0" u="none" strike="noStrike" dirty="0">
                        <a:solidFill>
                          <a:schemeClr val="tx1"/>
                        </a:solidFill>
                        <a:effectLst/>
                        <a:latin typeface="+mn-lt"/>
                        <a:cs typeface="Calibri" panose="020F0502020204030204" pitchFamily="34" charset="0"/>
                      </a:endParaRPr>
                    </a:p>
                  </a:txBody>
                  <a:tcPr marL="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4325">
                <a:tc>
                  <a:txBody>
                    <a:bodyPr/>
                    <a:lstStyle/>
                    <a:p>
                      <a:pPr algn="l" rtl="0" fontAlgn="ctr"/>
                      <a:r>
                        <a:rPr lang="en-ZA" sz="1800" b="0" i="0" u="none" strike="noStrike" dirty="0">
                          <a:solidFill>
                            <a:schemeClr val="tx1"/>
                          </a:solidFill>
                          <a:effectLst/>
                          <a:latin typeface="+mn-lt"/>
                        </a:rPr>
                        <a:t>Municipal Services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dirty="0" smtClean="0">
                          <a:solidFill>
                            <a:schemeClr val="tx1"/>
                          </a:solidFill>
                          <a:effectLst/>
                          <a:latin typeface="+mn-lt"/>
                          <a:cs typeface="Calibri" panose="020F0502020204030204" pitchFamily="34" charset="0"/>
                        </a:rPr>
                        <a:t>244 245</a:t>
                      </a:r>
                      <a:endParaRPr lang="en-ZA" sz="1800" b="0" i="0" u="none" strike="noStrike" dirty="0">
                        <a:solidFill>
                          <a:schemeClr val="tx1"/>
                        </a:solidFill>
                        <a:effectLst/>
                        <a:latin typeface="+mn-lt"/>
                        <a:cs typeface="Calibri" panose="020F0502020204030204" pitchFamily="34" charset="0"/>
                      </a:endParaRP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dirty="0" smtClean="0">
                          <a:solidFill>
                            <a:schemeClr val="tx1"/>
                          </a:solidFill>
                          <a:effectLst/>
                          <a:latin typeface="+mn-lt"/>
                          <a:cs typeface="Calibri" panose="020F0502020204030204" pitchFamily="34" charset="0"/>
                        </a:rPr>
                        <a:t> 354</a:t>
                      </a:r>
                      <a:r>
                        <a:rPr lang="en-ZA" sz="1800" b="0" i="0" u="none" strike="noStrike" baseline="0" dirty="0" smtClean="0">
                          <a:solidFill>
                            <a:schemeClr val="tx1"/>
                          </a:solidFill>
                          <a:effectLst/>
                          <a:latin typeface="+mn-lt"/>
                          <a:cs typeface="Calibri" panose="020F0502020204030204" pitchFamily="34" charset="0"/>
                        </a:rPr>
                        <a:t> 433</a:t>
                      </a:r>
                      <a:r>
                        <a:rPr lang="en-ZA" sz="1800" b="0" i="0" u="none" strike="noStrike" dirty="0" smtClean="0">
                          <a:solidFill>
                            <a:schemeClr val="tx1"/>
                          </a:solidFill>
                          <a:effectLst/>
                          <a:latin typeface="+mn-lt"/>
                          <a:cs typeface="Calibri" panose="020F050202020403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dirty="0" smtClean="0">
                          <a:solidFill>
                            <a:schemeClr val="tx1"/>
                          </a:solidFill>
                          <a:effectLst/>
                          <a:latin typeface="+mn-lt"/>
                          <a:cs typeface="Calibri" panose="020F0502020204030204" pitchFamily="34" charset="0"/>
                        </a:rPr>
                        <a:t>762 014</a:t>
                      </a:r>
                      <a:endParaRPr lang="en-ZA" sz="1800" b="0" i="0" u="none" strike="noStrike" dirty="0">
                        <a:solidFill>
                          <a:schemeClr val="tx1"/>
                        </a:solidFill>
                        <a:effectLst/>
                        <a:latin typeface="+mn-lt"/>
                        <a:cs typeface="Calibri" panose="020F0502020204030204" pitchFamily="34" charset="0"/>
                      </a:endParaRP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dirty="0" smtClean="0">
                          <a:solidFill>
                            <a:schemeClr val="tx1"/>
                          </a:solidFill>
                          <a:effectLst/>
                          <a:latin typeface="+mn-lt"/>
                          <a:cs typeface="Calibri" panose="020F0502020204030204" pitchFamily="34" charset="0"/>
                        </a:rPr>
                        <a:t>1 360 692</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dirty="0" smtClean="0">
                          <a:solidFill>
                            <a:schemeClr val="tx1"/>
                          </a:solidFill>
                          <a:effectLst/>
                          <a:latin typeface="+mn-lt"/>
                          <a:cs typeface="Calibri" panose="020F0502020204030204" pitchFamily="34" charset="0"/>
                        </a:rPr>
                        <a:t>4</a:t>
                      </a:r>
                      <a:r>
                        <a:rPr lang="en-ZA" sz="1800" b="0" i="0" u="none" strike="noStrike" baseline="0" dirty="0" smtClean="0">
                          <a:solidFill>
                            <a:schemeClr val="tx1"/>
                          </a:solidFill>
                          <a:effectLst/>
                          <a:latin typeface="+mn-lt"/>
                          <a:cs typeface="Calibri" panose="020F0502020204030204" pitchFamily="34" charset="0"/>
                        </a:rPr>
                        <a:t> 657 939</a:t>
                      </a:r>
                      <a:endParaRPr lang="en-ZA" sz="1800" b="0" i="0" u="none" strike="noStrike" dirty="0" smtClean="0">
                        <a:solidFill>
                          <a:schemeClr val="tx1"/>
                        </a:solidFill>
                        <a:effectLst/>
                        <a:latin typeface="+mn-lt"/>
                        <a:cs typeface="Calibri" panose="020F0502020204030204" pitchFamily="34" charset="0"/>
                      </a:endParaRP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dirty="0" smtClean="0">
                          <a:solidFill>
                            <a:schemeClr val="tx1"/>
                          </a:solidFill>
                          <a:effectLst/>
                          <a:latin typeface="+mn-lt"/>
                          <a:cs typeface="Calibri" panose="020F0502020204030204" pitchFamily="34" charset="0"/>
                        </a:rPr>
                        <a:t>6 018 631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43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PACE</a:t>
                      </a: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mn-cs"/>
                        </a:rPr>
                        <a:t>124 596</a:t>
                      </a:r>
                      <a:endParaRPr lang="en-ZA" sz="18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mn-cs"/>
                        </a:rPr>
                        <a:t>10 567</a:t>
                      </a:r>
                      <a:endParaRPr lang="en-ZA" sz="18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mn-cs"/>
                        </a:rPr>
                        <a:t>33 010</a:t>
                      </a:r>
                      <a:endParaRPr lang="en-ZA" sz="18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mn-cs"/>
                        </a:rPr>
                        <a:t>168 173</a:t>
                      </a:r>
                      <a:endParaRPr lang="en-ZA" sz="18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mn-cs"/>
                        </a:rPr>
                        <a:t>103 536</a:t>
                      </a:r>
                      <a:endParaRPr lang="en-ZA" sz="18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en-ZA" sz="1800" b="0" i="0" u="none" strike="noStrike" kern="1200" dirty="0" smtClean="0">
                          <a:solidFill>
                            <a:schemeClr val="tx1"/>
                          </a:solidFill>
                          <a:effectLst/>
                          <a:latin typeface="+mn-lt"/>
                          <a:ea typeface="+mn-ea"/>
                          <a:cs typeface="+mn-cs"/>
                        </a:rPr>
                        <a:t>271 710</a:t>
                      </a:r>
                      <a:endParaRPr lang="en-ZA" sz="1800" b="0" i="0" u="none" strike="noStrike" kern="1200" dirty="0">
                        <a:solidFill>
                          <a:schemeClr val="tx1"/>
                        </a:solidFill>
                        <a:effectLst/>
                        <a:latin typeface="+mn-lt"/>
                        <a:ea typeface="+mn-ea"/>
                        <a:cs typeface="+mn-cs"/>
                      </a:endParaRP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4325">
                <a:tc>
                  <a:txBody>
                    <a:bodyPr/>
                    <a:lstStyle/>
                    <a:p>
                      <a:pPr algn="l" rtl="0" fontAlgn="ctr"/>
                      <a:r>
                        <a:rPr lang="en-ZA" sz="1800" b="0" i="0" u="none" strike="noStrike" kern="1200" dirty="0">
                          <a:solidFill>
                            <a:schemeClr val="tx1"/>
                          </a:solidFill>
                          <a:effectLst/>
                          <a:latin typeface="+mn-lt"/>
                          <a:ea typeface="+mn-ea"/>
                          <a:cs typeface="+mn-cs"/>
                        </a:rPr>
                        <a:t>Recoverable: CA</a:t>
                      </a: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kern="1200" dirty="0" smtClean="0">
                          <a:solidFill>
                            <a:schemeClr val="tx1"/>
                          </a:solidFill>
                          <a:effectLst/>
                          <a:latin typeface="+mn-lt"/>
                          <a:ea typeface="+mn-ea"/>
                          <a:cs typeface="Calibri" panose="020F0502020204030204" pitchFamily="34" charset="0"/>
                        </a:rPr>
                        <a:t>63</a:t>
                      </a:r>
                      <a:r>
                        <a:rPr lang="en-ZA" sz="1800" b="0" i="0" u="none" strike="noStrike" kern="1200" baseline="0" dirty="0" smtClean="0">
                          <a:solidFill>
                            <a:schemeClr val="tx1"/>
                          </a:solidFill>
                          <a:effectLst/>
                          <a:latin typeface="+mn-lt"/>
                          <a:ea typeface="+mn-ea"/>
                          <a:cs typeface="Calibri" panose="020F0502020204030204" pitchFamily="34" charset="0"/>
                        </a:rPr>
                        <a:t> 753</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kern="1200" dirty="0" smtClean="0">
                          <a:solidFill>
                            <a:schemeClr val="tx1"/>
                          </a:solidFill>
                          <a:effectLst/>
                          <a:latin typeface="+mn-lt"/>
                          <a:ea typeface="+mn-ea"/>
                          <a:cs typeface="Calibri" panose="020F0502020204030204" pitchFamily="34" charset="0"/>
                        </a:rPr>
                        <a:t>2</a:t>
                      </a:r>
                      <a:r>
                        <a:rPr lang="en-ZA" sz="1800" b="0" i="0" u="none" strike="noStrike" kern="1200" baseline="0" dirty="0" smtClean="0">
                          <a:solidFill>
                            <a:schemeClr val="tx1"/>
                          </a:solidFill>
                          <a:effectLst/>
                          <a:latin typeface="+mn-lt"/>
                          <a:ea typeface="+mn-ea"/>
                          <a:cs typeface="Calibri" panose="020F0502020204030204" pitchFamily="34" charset="0"/>
                        </a:rPr>
                        <a:t> 063</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kern="1200" dirty="0" smtClean="0">
                          <a:solidFill>
                            <a:schemeClr val="tx1"/>
                          </a:solidFill>
                          <a:effectLst/>
                          <a:latin typeface="+mn-lt"/>
                          <a:ea typeface="+mn-ea"/>
                          <a:cs typeface="Calibri" panose="020F0502020204030204" pitchFamily="34" charset="0"/>
                        </a:rPr>
                        <a:t>32</a:t>
                      </a:r>
                      <a:r>
                        <a:rPr lang="en-ZA" sz="1800" b="0" i="0" u="none" strike="noStrike" kern="1200" baseline="0" dirty="0" smtClean="0">
                          <a:solidFill>
                            <a:schemeClr val="tx1"/>
                          </a:solidFill>
                          <a:effectLst/>
                          <a:latin typeface="+mn-lt"/>
                          <a:ea typeface="+mn-ea"/>
                          <a:cs typeface="Calibri" panose="020F0502020204030204" pitchFamily="34" charset="0"/>
                        </a:rPr>
                        <a:t> 839</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kern="1200" dirty="0" smtClean="0">
                          <a:solidFill>
                            <a:schemeClr val="tx1"/>
                          </a:solidFill>
                          <a:effectLst/>
                          <a:latin typeface="+mn-lt"/>
                          <a:ea typeface="+mn-ea"/>
                          <a:cs typeface="Calibri" panose="020F0502020204030204" pitchFamily="34" charset="0"/>
                        </a:rPr>
                        <a:t>98</a:t>
                      </a:r>
                      <a:r>
                        <a:rPr lang="en-ZA" sz="1800" b="0" i="0" u="none" strike="noStrike" kern="1200" baseline="0" dirty="0" smtClean="0">
                          <a:solidFill>
                            <a:schemeClr val="tx1"/>
                          </a:solidFill>
                          <a:effectLst/>
                          <a:latin typeface="+mn-lt"/>
                          <a:ea typeface="+mn-ea"/>
                          <a:cs typeface="Calibri" panose="020F0502020204030204" pitchFamily="34" charset="0"/>
                        </a:rPr>
                        <a:t> 655</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kern="1200" dirty="0" smtClean="0">
                          <a:solidFill>
                            <a:schemeClr val="tx1"/>
                          </a:solidFill>
                          <a:effectLst/>
                          <a:latin typeface="+mn-lt"/>
                          <a:ea typeface="+mn-ea"/>
                          <a:cs typeface="Calibri" panose="020F0502020204030204" pitchFamily="34" charset="0"/>
                        </a:rPr>
                        <a:t>175 762</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ZA" sz="1800" b="0" i="0" u="none" strike="noStrike" kern="1200" dirty="0" smtClean="0">
                          <a:solidFill>
                            <a:schemeClr val="tx1"/>
                          </a:solidFill>
                          <a:effectLst/>
                          <a:latin typeface="+mn-lt"/>
                          <a:ea typeface="+mn-ea"/>
                          <a:cs typeface="Calibri" panose="020F0502020204030204" pitchFamily="34" charset="0"/>
                        </a:rPr>
                        <a:t>274</a:t>
                      </a:r>
                      <a:r>
                        <a:rPr lang="en-ZA" sz="1800" b="0" i="0" u="none" strike="noStrike" kern="1200" baseline="0" dirty="0" smtClean="0">
                          <a:solidFill>
                            <a:schemeClr val="tx1"/>
                          </a:solidFill>
                          <a:effectLst/>
                          <a:latin typeface="+mn-lt"/>
                          <a:ea typeface="+mn-ea"/>
                          <a:cs typeface="Calibri" panose="020F0502020204030204" pitchFamily="34" charset="0"/>
                        </a:rPr>
                        <a:t> 417</a:t>
                      </a:r>
                      <a:endParaRPr lang="en-ZA" sz="1800" b="0" i="0" u="none" strike="noStrike" kern="1200" dirty="0">
                        <a:solidFill>
                          <a:schemeClr val="tx1"/>
                        </a:solidFill>
                        <a:effectLst/>
                        <a:latin typeface="+mn-lt"/>
                        <a:ea typeface="+mn-ea"/>
                        <a:cs typeface="Calibri" panose="020F0502020204030204" pitchFamily="34" charset="0"/>
                      </a:endParaRPr>
                    </a:p>
                  </a:txBody>
                  <a:tcPr marL="9525" marR="9525" marT="9525"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4325">
                <a:tc>
                  <a:txBody>
                    <a:bodyPr/>
                    <a:lstStyle/>
                    <a:p>
                      <a:pPr algn="l" rtl="0" fontAlgn="ctr"/>
                      <a:r>
                        <a:rPr lang="en-ZA" sz="1800" b="1" i="0" u="none" strike="noStrike" dirty="0">
                          <a:solidFill>
                            <a:schemeClr val="tx1"/>
                          </a:solidFill>
                          <a:effectLst/>
                          <a:latin typeface="Calibri" panose="020F0502020204030204" pitchFamily="34" charset="0"/>
                        </a:rPr>
                        <a:t>Total</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803 694</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450</a:t>
                      </a:r>
                      <a:r>
                        <a:rPr lang="en-US" sz="1800" b="1" i="0" u="none" strike="noStrike" baseline="0" dirty="0" smtClean="0">
                          <a:solidFill>
                            <a:schemeClr val="tx1"/>
                          </a:solidFill>
                          <a:effectLst/>
                          <a:latin typeface="Calibri" panose="020F0502020204030204" pitchFamily="34" charset="0"/>
                          <a:cs typeface="Calibri" panose="020F0502020204030204" pitchFamily="34" charset="0"/>
                        </a:rPr>
                        <a:t> 433</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2</a:t>
                      </a:r>
                      <a:r>
                        <a:rPr lang="en-US" sz="1800" b="1" i="0" u="none" strike="noStrike" baseline="0" dirty="0" smtClean="0">
                          <a:solidFill>
                            <a:schemeClr val="tx1"/>
                          </a:solidFill>
                          <a:effectLst/>
                          <a:latin typeface="Calibri" panose="020F0502020204030204" pitchFamily="34" charset="0"/>
                          <a:cs typeface="Calibri" panose="020F0502020204030204" pitchFamily="34" charset="0"/>
                        </a:rPr>
                        <a:t> 594 746</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3</a:t>
                      </a:r>
                      <a:r>
                        <a:rPr lang="en-US" sz="1800" b="1" i="0" u="none" strike="noStrike" baseline="0" dirty="0" smtClean="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848</a:t>
                      </a:r>
                      <a:r>
                        <a:rPr lang="en-US" sz="1800" b="1" i="0" u="none" strike="noStrike" baseline="0" dirty="0" smtClean="0">
                          <a:solidFill>
                            <a:schemeClr val="tx1"/>
                          </a:solidFill>
                          <a:effectLst/>
                          <a:latin typeface="Calibri" panose="020F0502020204030204" pitchFamily="34" charset="0"/>
                          <a:cs typeface="Calibri" panose="020F0502020204030204" pitchFamily="34" charset="0"/>
                        </a:rPr>
                        <a:t> 873</a:t>
                      </a:r>
                      <a:r>
                        <a:rPr lang="en-US" sz="1800" b="1" i="0" u="none" strike="noStrike" dirty="0" smtClean="0">
                          <a:solidFill>
                            <a:schemeClr val="tx1"/>
                          </a:solidFill>
                          <a:effectLst/>
                          <a:latin typeface="Calibri" panose="020F0502020204030204" pitchFamily="34" charset="0"/>
                          <a:cs typeface="Calibri" panose="020F0502020204030204" pitchFamily="34" charset="0"/>
                        </a:rPr>
                        <a:t> </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7 081</a:t>
                      </a:r>
                      <a:r>
                        <a:rPr lang="en-US" sz="1800" b="1" i="0" u="none" strike="noStrike" baseline="0" dirty="0" smtClean="0">
                          <a:solidFill>
                            <a:schemeClr val="tx1"/>
                          </a:solidFill>
                          <a:effectLst/>
                          <a:latin typeface="Calibri" panose="020F0502020204030204" pitchFamily="34" charset="0"/>
                          <a:cs typeface="Calibri" panose="020F0502020204030204" pitchFamily="34" charset="0"/>
                        </a:rPr>
                        <a:t> 566</a:t>
                      </a:r>
                      <a:r>
                        <a:rPr lang="en-US" sz="1800" b="1" i="0" u="none" strike="noStrike" dirty="0" smtClean="0">
                          <a:solidFill>
                            <a:schemeClr val="tx1"/>
                          </a:solidFill>
                          <a:effectLst/>
                          <a:latin typeface="Calibri" panose="020F0502020204030204" pitchFamily="34" charset="0"/>
                          <a:cs typeface="Calibri" panose="020F0502020204030204" pitchFamily="34" charset="0"/>
                        </a:rPr>
                        <a:t> </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b"/>
                      <a:r>
                        <a:rPr lang="en-US" sz="1800" b="1" i="0" u="none" strike="noStrike" dirty="0">
                          <a:solidFill>
                            <a:schemeClr val="tx1"/>
                          </a:solidFill>
                          <a:effectLst/>
                          <a:latin typeface="Calibri" panose="020F0502020204030204" pitchFamily="34" charset="0"/>
                          <a:cs typeface="Calibri" panose="020F0502020204030204" pitchFamily="34" charset="0"/>
                        </a:rPr>
                        <a:t>  </a:t>
                      </a:r>
                      <a:r>
                        <a:rPr lang="en-US" sz="1800" b="1" i="0" u="none" strike="noStrike" dirty="0" smtClean="0">
                          <a:solidFill>
                            <a:schemeClr val="tx1"/>
                          </a:solidFill>
                          <a:effectLst/>
                          <a:latin typeface="Calibri" panose="020F0502020204030204" pitchFamily="34" charset="0"/>
                          <a:cs typeface="Calibri" panose="020F0502020204030204" pitchFamily="34" charset="0"/>
                        </a:rPr>
                        <a:t>10</a:t>
                      </a:r>
                      <a:r>
                        <a:rPr lang="en-US" sz="1800" b="1" i="0" u="none" strike="noStrike" baseline="0" dirty="0" smtClean="0">
                          <a:solidFill>
                            <a:schemeClr val="tx1"/>
                          </a:solidFill>
                          <a:effectLst/>
                          <a:latin typeface="Calibri" panose="020F0502020204030204" pitchFamily="34" charset="0"/>
                          <a:cs typeface="Calibri" panose="020F0502020204030204" pitchFamily="34" charset="0"/>
                        </a:rPr>
                        <a:t> 930 440</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69262">
                <a:tc>
                  <a:txBody>
                    <a:bodyPr/>
                    <a:lstStyle/>
                    <a:p>
                      <a:pPr algn="r" rtl="0" fontAlgn="ctr"/>
                      <a:r>
                        <a:rPr lang="en-ZA" sz="1800" b="0" i="0" u="none" strike="noStrike" dirty="0">
                          <a:solidFill>
                            <a:srgbClr val="FF0000"/>
                          </a:solidFill>
                          <a:effectLst/>
                          <a:latin typeface="Calibri" panose="020F050202020403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smtClean="0">
                          <a:solidFill>
                            <a:schemeClr val="tx1"/>
                          </a:solidFill>
                        </a:rPr>
                        <a:t>35%</a:t>
                      </a:r>
                      <a:endParaRPr lang="en-US" sz="1800" dirty="0">
                        <a:solidFill>
                          <a:schemeClr val="tx1"/>
                        </a:solidFill>
                      </a:endParaRP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smtClean="0">
                          <a:solidFill>
                            <a:schemeClr val="tx1"/>
                          </a:solidFill>
                        </a:rPr>
                        <a:t>65%</a:t>
                      </a:r>
                      <a:endParaRPr lang="en-US" sz="1800" dirty="0">
                        <a:solidFill>
                          <a:schemeClr val="tx1"/>
                        </a:solidFill>
                      </a:endParaRP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Slide Number Placeholder 2"/>
          <p:cNvSpPr>
            <a:spLocks noGrp="1"/>
          </p:cNvSpPr>
          <p:nvPr>
            <p:ph type="sldNum" sz="quarter" idx="12"/>
          </p:nvPr>
        </p:nvSpPr>
        <p:spPr>
          <a:xfrm>
            <a:off x="9532258" y="6509657"/>
            <a:ext cx="2540000" cy="457200"/>
          </a:xfrm>
        </p:spPr>
        <p:txBody>
          <a:bodyPr/>
          <a:lstStyle/>
          <a:p>
            <a:fld id="{54D3B53A-5BDB-4C34-AF61-4579874852E1}" type="slidenum">
              <a:rPr lang="en-US" smtClean="0">
                <a:solidFill>
                  <a:srgbClr val="000000"/>
                </a:solidFill>
              </a:rPr>
              <a:pPr/>
              <a:t>38</a:t>
            </a:fld>
            <a:endParaRPr lang="en-US" dirty="0">
              <a:solidFill>
                <a:srgbClr val="000000"/>
              </a:solidFill>
            </a:endParaRPr>
          </a:p>
        </p:txBody>
      </p:sp>
    </p:spTree>
    <p:extLst>
      <p:ext uri="{BB962C8B-B14F-4D97-AF65-F5344CB8AC3E}">
        <p14:creationId xmlns:p14="http://schemas.microsoft.com/office/powerpoint/2010/main" val="3921700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12192000" cy="631596"/>
          </a:xfrm>
          <a:pattFill prst="dkHorz">
            <a:fgClr>
              <a:srgbClr val="FF6600"/>
            </a:fgClr>
            <a:bgClr>
              <a:srgbClr val="FF9933"/>
            </a:bgClr>
          </a:pattFill>
          <a:ln w="12700" cap="flat" cmpd="sng" algn="ctr">
            <a:solidFill>
              <a:srgbClr val="FF66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a:r>
              <a:rPr lang="en-US" sz="2400" b="1" dirty="0">
                <a:solidFill>
                  <a:schemeClr val="bg1"/>
                </a:solidFill>
              </a:rPr>
              <a:t>Debtors Age Analysis </a:t>
            </a:r>
            <a:r>
              <a:rPr lang="en-US" sz="2400" b="1" dirty="0" smtClean="0">
                <a:solidFill>
                  <a:schemeClr val="bg1"/>
                </a:solidFill>
              </a:rPr>
              <a:t>31 March 2023 – Quarter 4</a:t>
            </a:r>
            <a:endParaRPr lang="en-US" sz="2400" b="1" dirty="0">
              <a:solidFill>
                <a:schemeClr val="bg1"/>
              </a:solidFill>
            </a:endParaRPr>
          </a:p>
        </p:txBody>
      </p:sp>
      <p:graphicFrame>
        <p:nvGraphicFramePr>
          <p:cNvPr id="41133" name="Group 173"/>
          <p:cNvGraphicFramePr>
            <a:graphicFrameLocks noGrp="1"/>
          </p:cNvGraphicFramePr>
          <p:nvPr>
            <p:ph/>
            <p:extLst/>
          </p:nvPr>
        </p:nvGraphicFramePr>
        <p:xfrm>
          <a:off x="119338" y="747121"/>
          <a:ext cx="11952919" cy="5505029"/>
        </p:xfrm>
        <a:graphic>
          <a:graphicData uri="http://schemas.openxmlformats.org/drawingml/2006/table">
            <a:tbl>
              <a:tblPr>
                <a:tableStyleId>{284E427A-3D55-4303-BF80-6455036E1DE7}</a:tableStyleId>
              </a:tblPr>
              <a:tblGrid>
                <a:gridCol w="2579056"/>
                <a:gridCol w="1252898"/>
                <a:gridCol w="1624193"/>
                <a:gridCol w="1624193"/>
                <a:gridCol w="1624193"/>
                <a:gridCol w="1624193"/>
                <a:gridCol w="1624193"/>
              </a:tblGrid>
              <a:tr h="579259">
                <a:tc rowSpan="2">
                  <a:txBody>
                    <a:bodyPr/>
                    <a:lstStyle/>
                    <a:p>
                      <a:pPr algn="l" rtl="0" fontAlgn="ctr"/>
                      <a:r>
                        <a:rPr lang="en-ZA" sz="1800" b="1" i="0" u="none" strike="noStrike" dirty="0">
                          <a:solidFill>
                            <a:srgbClr val="000000"/>
                          </a:solidFill>
                          <a:effectLst/>
                          <a:latin typeface="Calibri" panose="020F0502020204030204" pitchFamily="34" charset="0"/>
                        </a:rPr>
                        <a:t>Categories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Current</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30 Days</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60 Days+</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 2022/23</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err="1">
                          <a:solidFill>
                            <a:srgbClr val="000000"/>
                          </a:solidFill>
                          <a:effectLst/>
                          <a:latin typeface="Calibri" panose="020F0502020204030204" pitchFamily="34" charset="0"/>
                        </a:rPr>
                        <a:t>Prev</a:t>
                      </a:r>
                      <a:r>
                        <a:rPr lang="en-ZA" sz="1800" b="1" i="0" u="none" strike="noStrike" dirty="0">
                          <a:solidFill>
                            <a:srgbClr val="000000"/>
                          </a:solidFill>
                          <a:effectLst/>
                          <a:latin typeface="Calibri" panose="020F0502020204030204" pitchFamily="34" charset="0"/>
                        </a:rPr>
                        <a:t> Years</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r>
              <a:tr h="473105">
                <a:tc vMerge="1">
                  <a:txBody>
                    <a:bodyPr/>
                    <a:lstStyle/>
                    <a:p>
                      <a:endParaRPr lang="en-ZA"/>
                    </a:p>
                  </a:txBody>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rtl="0" fontAlgn="ctr"/>
                      <a:r>
                        <a:rPr lang="en-ZA" sz="1800" b="1" i="0" u="none" strike="noStrike" dirty="0">
                          <a:solidFill>
                            <a:srgbClr val="000000"/>
                          </a:solidFill>
                          <a:effectLst/>
                          <a:latin typeface="Calibri" panose="020F0502020204030204" pitchFamily="34" charset="0"/>
                        </a:rPr>
                        <a:t>R’000</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r>
              <a:tr h="683440">
                <a:tc>
                  <a:txBody>
                    <a:bodyPr/>
                    <a:lstStyle/>
                    <a:p>
                      <a:pPr algn="l" rtl="0" fontAlgn="b"/>
                      <a:r>
                        <a:rPr lang="en-US" sz="1600" b="0" i="0" u="none" strike="noStrike" dirty="0">
                          <a:solidFill>
                            <a:schemeClr val="tx1"/>
                          </a:solidFill>
                          <a:effectLst/>
                          <a:latin typeface="+mn-lt"/>
                        </a:rPr>
                        <a:t>Accommodation (State Owned)</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26 007</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101 385</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231 086</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358 478</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1 496 192</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1 854 670</a:t>
                      </a: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r>
              <a:tr h="683440">
                <a:tc>
                  <a:txBody>
                    <a:bodyPr/>
                    <a:lstStyle/>
                    <a:p>
                      <a:pPr algn="l" rtl="0" fontAlgn="b"/>
                      <a:r>
                        <a:rPr lang="en-US" sz="1600" b="0" i="0" u="none" strike="noStrike">
                          <a:solidFill>
                            <a:schemeClr val="tx1"/>
                          </a:solidFill>
                          <a:effectLst/>
                          <a:latin typeface="+mn-lt"/>
                        </a:rPr>
                        <a:t>Accommodation (Private)</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dirty="0" smtClean="0">
                          <a:effectLst/>
                          <a:latin typeface="Calibri" panose="020F0502020204030204" pitchFamily="34" charset="0"/>
                          <a:ea typeface="Times New Roman" panose="02020603050405020304" pitchFamily="18" charset="0"/>
                        </a:rPr>
                        <a:t>110 409</a:t>
                      </a:r>
                      <a:endParaRPr lang="en-US" sz="1600" b="0" i="0" u="none" strike="noStrike" dirty="0">
                        <a:solidFill>
                          <a:srgbClr val="FF0000"/>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dirty="0" smtClean="0">
                          <a:effectLst/>
                          <a:latin typeface="Calibri" panose="020F0502020204030204" pitchFamily="34" charset="0"/>
                          <a:ea typeface="Times New Roman" panose="02020603050405020304" pitchFamily="18" charset="0"/>
                        </a:rPr>
                        <a:t>49 307</a:t>
                      </a:r>
                      <a:endParaRPr lang="en-US" sz="1600" b="0" i="0" u="none" strike="noStrike" dirty="0">
                        <a:solidFill>
                          <a:srgbClr val="FF0000"/>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dirty="0" smtClean="0">
                          <a:effectLst/>
                          <a:latin typeface="Calibri" panose="020F0502020204030204" pitchFamily="34" charset="0"/>
                          <a:ea typeface="Times New Roman" panose="02020603050405020304" pitchFamily="18" charset="0"/>
                        </a:rPr>
                        <a:t>71 802</a:t>
                      </a:r>
                      <a:endParaRPr lang="en-US" sz="1600" b="0" i="0" u="none" strike="noStrike" dirty="0">
                        <a:solidFill>
                          <a:srgbClr val="FF0000"/>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dirty="0" smtClean="0">
                          <a:effectLst/>
                          <a:latin typeface="Calibri" panose="020F0502020204030204" pitchFamily="34" charset="0"/>
                          <a:ea typeface="Times New Roman" panose="02020603050405020304" pitchFamily="18" charset="0"/>
                        </a:rPr>
                        <a:t>231 519</a:t>
                      </a:r>
                      <a:endParaRPr lang="en-US" sz="1600" b="0" i="0" u="none" strike="noStrike" dirty="0">
                        <a:solidFill>
                          <a:srgbClr val="FF0000"/>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dirty="0" smtClean="0">
                          <a:solidFill>
                            <a:srgbClr val="FF0000"/>
                          </a:solidFill>
                          <a:effectLst/>
                          <a:latin typeface="Calibri" panose="020F0502020204030204" pitchFamily="34" charset="0"/>
                          <a:ea typeface="Times New Roman" panose="02020603050405020304" pitchFamily="18" charset="0"/>
                        </a:rPr>
                        <a:t> </a:t>
                      </a:r>
                      <a:r>
                        <a:rPr lang="en-US" sz="1600" dirty="0" smtClean="0">
                          <a:effectLst/>
                          <a:latin typeface="Calibri" panose="020F0502020204030204" pitchFamily="34" charset="0"/>
                          <a:ea typeface="Times New Roman" panose="02020603050405020304" pitchFamily="18" charset="0"/>
                        </a:rPr>
                        <a:t>902 838 </a:t>
                      </a:r>
                      <a:endParaRPr lang="en-US" sz="1600" b="0" i="0" u="none" strike="noStrike" dirty="0">
                        <a:solidFill>
                          <a:srgbClr val="FF0000"/>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dirty="0" smtClean="0">
                          <a:effectLst/>
                          <a:latin typeface="Calibri" panose="020F0502020204030204" pitchFamily="34" charset="0"/>
                          <a:ea typeface="Times New Roman" panose="02020603050405020304" pitchFamily="18" charset="0"/>
                        </a:rPr>
                        <a:t>1 134 358</a:t>
                      </a:r>
                      <a:endParaRPr lang="en-US" sz="1600" b="0" i="0" u="none" strike="noStrike" dirty="0">
                        <a:solidFill>
                          <a:srgbClr val="FF0000"/>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r>
              <a:tr h="683440">
                <a:tc>
                  <a:txBody>
                    <a:bodyPr/>
                    <a:lstStyle/>
                    <a:p>
                      <a:pPr algn="l" rtl="0" fontAlgn="b"/>
                      <a:r>
                        <a:rPr lang="en-US" sz="1600" b="0" i="0" u="none" strike="noStrike">
                          <a:solidFill>
                            <a:schemeClr val="tx1"/>
                          </a:solidFill>
                          <a:effectLst/>
                          <a:latin typeface="+mn-lt"/>
                        </a:rPr>
                        <a:t>Municipal Services</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b="0" i="0" u="none" strike="noStrike" dirty="0" smtClean="0">
                          <a:solidFill>
                            <a:schemeClr val="tx1"/>
                          </a:solidFill>
                          <a:effectLst/>
                          <a:latin typeface="+mn-lt"/>
                        </a:rPr>
                        <a:t>394 324</a:t>
                      </a:r>
                      <a:endParaRPr lang="en-US" sz="1600" b="0"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b="0" i="0" u="none" strike="noStrike" dirty="0" smtClean="0">
                          <a:solidFill>
                            <a:schemeClr val="tx1"/>
                          </a:solidFill>
                          <a:effectLst/>
                          <a:latin typeface="+mn-lt"/>
                        </a:rPr>
                        <a:t>205</a:t>
                      </a:r>
                      <a:r>
                        <a:rPr lang="en-US" sz="1600" b="0" i="0" u="none" strike="noStrike" baseline="0" dirty="0" smtClean="0">
                          <a:solidFill>
                            <a:schemeClr val="tx1"/>
                          </a:solidFill>
                          <a:effectLst/>
                          <a:latin typeface="+mn-lt"/>
                        </a:rPr>
                        <a:t> 467</a:t>
                      </a:r>
                      <a:r>
                        <a:rPr lang="en-US" sz="1600" b="0" i="0" u="none" strike="noStrike" dirty="0" smtClean="0">
                          <a:solidFill>
                            <a:schemeClr val="tx1"/>
                          </a:solidFill>
                          <a:effectLst/>
                          <a:latin typeface="+mn-lt"/>
                        </a:rPr>
                        <a:t> </a:t>
                      </a:r>
                      <a:endParaRPr lang="en-US" sz="1600" b="0"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b="0" i="0" u="none" strike="noStrike" dirty="0" smtClean="0">
                          <a:solidFill>
                            <a:schemeClr val="tx1"/>
                          </a:solidFill>
                          <a:effectLst/>
                          <a:latin typeface="+mn-lt"/>
                        </a:rPr>
                        <a:t>857 499</a:t>
                      </a:r>
                      <a:endParaRPr lang="en-US" sz="1600" b="0"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b="0" i="0" u="none" strike="noStrike" dirty="0" smtClean="0">
                          <a:solidFill>
                            <a:schemeClr val="tx1"/>
                          </a:solidFill>
                          <a:effectLst/>
                          <a:latin typeface="+mn-lt"/>
                        </a:rPr>
                        <a:t>1 457</a:t>
                      </a:r>
                      <a:r>
                        <a:rPr lang="en-US" sz="1600" b="0" i="0" u="none" strike="noStrike" baseline="0" dirty="0" smtClean="0">
                          <a:solidFill>
                            <a:schemeClr val="tx1"/>
                          </a:solidFill>
                          <a:effectLst/>
                          <a:latin typeface="+mn-lt"/>
                        </a:rPr>
                        <a:t> 290</a:t>
                      </a:r>
                      <a:endParaRPr lang="en-US" sz="1600" b="0"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fontAlgn="b"/>
                      <a:r>
                        <a:rPr lang="en-US" sz="1600" b="0" i="0" u="none" strike="noStrike" dirty="0" smtClean="0">
                          <a:solidFill>
                            <a:schemeClr val="tx1"/>
                          </a:solidFill>
                          <a:effectLst/>
                          <a:latin typeface="+mn-lt"/>
                        </a:rPr>
                        <a:t>4</a:t>
                      </a:r>
                      <a:r>
                        <a:rPr lang="en-US" sz="1600" b="0" i="0" u="none" strike="noStrike" baseline="0" dirty="0" smtClean="0">
                          <a:solidFill>
                            <a:schemeClr val="tx1"/>
                          </a:solidFill>
                          <a:effectLst/>
                          <a:latin typeface="+mn-lt"/>
                        </a:rPr>
                        <a:t> 653 413</a:t>
                      </a:r>
                      <a:r>
                        <a:rPr lang="en-US" sz="1600" b="0" i="0" u="none" strike="noStrike" dirty="0" smtClean="0">
                          <a:solidFill>
                            <a:schemeClr val="tx1"/>
                          </a:solidFill>
                          <a:effectLst/>
                          <a:latin typeface="+mn-lt"/>
                        </a:rPr>
                        <a:t> </a:t>
                      </a:r>
                      <a:endParaRPr lang="en-US" sz="1600" b="0"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r" rtl="0" fontAlgn="b"/>
                      <a:r>
                        <a:rPr lang="en-US" sz="1600" b="0" i="0" u="none" strike="noStrike" dirty="0" smtClean="0">
                          <a:solidFill>
                            <a:schemeClr val="tx1"/>
                          </a:solidFill>
                          <a:effectLst/>
                          <a:latin typeface="+mn-lt"/>
                        </a:rPr>
                        <a:t>6 110 703</a:t>
                      </a:r>
                      <a:endParaRPr lang="en-US" sz="1600" b="0"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r>
              <a:tr h="688752">
                <a:tc>
                  <a:txBody>
                    <a:bodyPr/>
                    <a:lstStyle/>
                    <a:p>
                      <a:pPr algn="l" rtl="0" fontAlgn="b"/>
                      <a:r>
                        <a:rPr lang="en-US" sz="1600" b="0" i="0" u="none" strike="noStrike" dirty="0">
                          <a:solidFill>
                            <a:schemeClr val="tx1"/>
                          </a:solidFill>
                          <a:effectLst/>
                          <a:latin typeface="+mn-lt"/>
                        </a:rPr>
                        <a:t>PACE</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85 353</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2 272</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16 569</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104 195</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102 670</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206 864</a:t>
                      </a:r>
                      <a:endParaRPr lang="en-ZA" sz="1600" b="0" i="0" u="none" strike="noStrike" kern="1200" dirty="0">
                        <a:solidFill>
                          <a:schemeClr val="tx1"/>
                        </a:solidFill>
                        <a:effectLst/>
                        <a:latin typeface="+mn-lt"/>
                        <a:ea typeface="+mn-ea"/>
                        <a:cs typeface="+mn-cs"/>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r>
              <a:tr h="683440">
                <a:tc>
                  <a:txBody>
                    <a:bodyPr/>
                    <a:lstStyle/>
                    <a:p>
                      <a:pPr algn="l" rtl="0" fontAlgn="b"/>
                      <a:r>
                        <a:rPr lang="en-US" sz="1600" b="0" i="0" u="none" strike="noStrike">
                          <a:solidFill>
                            <a:schemeClr val="tx1"/>
                          </a:solidFill>
                          <a:effectLst/>
                          <a:latin typeface="+mn-lt"/>
                        </a:rPr>
                        <a:t>Recoverable: CA</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32 557</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7 524</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23 919</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64 000</a:t>
                      </a: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175 469</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mn-cs"/>
                        </a:rPr>
                        <a:t>239 469</a:t>
                      </a:r>
                      <a:endParaRPr lang="en-ZA" sz="1600" b="0" i="0" u="none" strike="noStrike" kern="1200" dirty="0">
                        <a:solidFill>
                          <a:schemeClr val="tx1"/>
                        </a:solidFill>
                        <a:effectLst/>
                        <a:latin typeface="+mn-lt"/>
                        <a:ea typeface="+mn-ea"/>
                        <a:cs typeface="+mn-cs"/>
                      </a:endParaRPr>
                    </a:p>
                  </a:txBody>
                  <a:tcPr marL="9525" marR="9525" marT="9525"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bg1"/>
                    </a:solidFill>
                  </a:tcPr>
                </a:tc>
              </a:tr>
              <a:tr h="660891">
                <a:tc>
                  <a:txBody>
                    <a:bodyPr/>
                    <a:lstStyle/>
                    <a:p>
                      <a:pPr algn="l" rtl="0" fontAlgn="b"/>
                      <a:r>
                        <a:rPr lang="en-US" sz="1600" b="0" i="0" u="none" strike="noStrike" dirty="0">
                          <a:solidFill>
                            <a:schemeClr val="tx1"/>
                          </a:solidFill>
                          <a:effectLst/>
                          <a:latin typeface="+mn-lt"/>
                        </a:rPr>
                        <a:t>Total</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smtClean="0">
                          <a:solidFill>
                            <a:schemeClr val="tx1"/>
                          </a:solidFill>
                          <a:effectLst/>
                          <a:latin typeface="+mn-lt"/>
                        </a:rPr>
                        <a:t>648 650</a:t>
                      </a:r>
                      <a:endParaRPr lang="en-US" sz="1600" b="1"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smtClean="0">
                          <a:solidFill>
                            <a:schemeClr val="tx1"/>
                          </a:solidFill>
                          <a:effectLst/>
                          <a:latin typeface="+mn-lt"/>
                        </a:rPr>
                        <a:t>365 955</a:t>
                      </a:r>
                      <a:endParaRPr lang="en-US" sz="1600" b="1"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smtClean="0">
                          <a:solidFill>
                            <a:schemeClr val="tx1"/>
                          </a:solidFill>
                          <a:effectLst/>
                          <a:latin typeface="+mn-lt"/>
                        </a:rPr>
                        <a:t>1</a:t>
                      </a:r>
                      <a:r>
                        <a:rPr lang="en-US" sz="1600" b="1" i="0" u="none" strike="noStrike" baseline="0" dirty="0" smtClean="0">
                          <a:solidFill>
                            <a:schemeClr val="tx1"/>
                          </a:solidFill>
                          <a:effectLst/>
                          <a:latin typeface="+mn-lt"/>
                        </a:rPr>
                        <a:t> 200 875</a:t>
                      </a:r>
                      <a:endParaRPr lang="en-US" sz="1600" b="1"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smtClean="0">
                          <a:solidFill>
                            <a:schemeClr val="tx1"/>
                          </a:solidFill>
                          <a:effectLst/>
                          <a:latin typeface="+mn-lt"/>
                        </a:rPr>
                        <a:t>2 215 482</a:t>
                      </a:r>
                      <a:endParaRPr lang="en-US" sz="1600" b="1"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smtClean="0">
                          <a:solidFill>
                            <a:schemeClr val="tx1"/>
                          </a:solidFill>
                          <a:effectLst/>
                          <a:latin typeface="+mn-lt"/>
                        </a:rPr>
                        <a:t>7 330 582</a:t>
                      </a:r>
                      <a:endParaRPr lang="en-US" sz="1600" b="1"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r" rtl="0" fontAlgn="b"/>
                      <a:r>
                        <a:rPr lang="en-US" sz="1600" b="1" i="0" u="none" strike="noStrike" dirty="0" smtClean="0">
                          <a:solidFill>
                            <a:schemeClr val="tx1"/>
                          </a:solidFill>
                          <a:effectLst/>
                          <a:latin typeface="+mn-lt"/>
                        </a:rPr>
                        <a:t>9 546</a:t>
                      </a:r>
                      <a:r>
                        <a:rPr lang="en-US" sz="1600" b="1" i="0" u="none" strike="noStrike" baseline="0" dirty="0" smtClean="0">
                          <a:solidFill>
                            <a:schemeClr val="tx1"/>
                          </a:solidFill>
                          <a:effectLst/>
                          <a:latin typeface="+mn-lt"/>
                        </a:rPr>
                        <a:t> 064</a:t>
                      </a:r>
                      <a:endParaRPr lang="en-US" sz="1600" b="1" i="0" u="none" strike="noStrike" dirty="0">
                        <a:solidFill>
                          <a:schemeClr val="tx1"/>
                        </a:solidFill>
                        <a:effectLst/>
                        <a:latin typeface="+mn-lt"/>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solidFill>
                      <a:schemeClr val="accent6">
                        <a:lumMod val="40000"/>
                        <a:lumOff val="60000"/>
                      </a:schemeClr>
                    </a:solidFill>
                  </a:tcPr>
                </a:tc>
              </a:tr>
              <a:tr h="369262">
                <a:tc>
                  <a:txBody>
                    <a:bodyPr/>
                    <a:lstStyle/>
                    <a:p>
                      <a:pPr algn="r" rtl="0" fontAlgn="ctr"/>
                      <a:r>
                        <a:rPr lang="en-ZA" sz="1800" b="0" i="0" u="none" strike="noStrike" dirty="0">
                          <a:solidFill>
                            <a:srgbClr val="FF0000"/>
                          </a:solidFill>
                          <a:effectLst/>
                          <a:latin typeface="Calibri" panose="020F0502020204030204" pitchFamily="34" charset="0"/>
                        </a:rPr>
                        <a:t> </a:t>
                      </a:r>
                    </a:p>
                  </a:txBody>
                  <a:tcPr marL="6350" marR="6350" marT="635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r"/>
                      <a:r>
                        <a:rPr lang="en-US" dirty="0" smtClean="0">
                          <a:solidFill>
                            <a:schemeClr val="tx1"/>
                          </a:solidFill>
                        </a:rPr>
                        <a:t>23%</a:t>
                      </a:r>
                      <a:endParaRPr lang="en-US" dirty="0">
                        <a:solidFill>
                          <a:schemeClr val="tx1"/>
                        </a:solidFill>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r"/>
                      <a:r>
                        <a:rPr lang="en-US" dirty="0" smtClean="0">
                          <a:solidFill>
                            <a:schemeClr val="tx1"/>
                          </a:solidFill>
                        </a:rPr>
                        <a:t>77%</a:t>
                      </a:r>
                      <a:endParaRPr lang="en-US" dirty="0">
                        <a:solidFill>
                          <a:schemeClr val="tx1"/>
                        </a:solidFill>
                      </a:endParaRP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60000"/>
                          <a:lumOff val="40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r" fontAlgn="ctr"/>
                      <a:r>
                        <a:rPr lang="en-ZA" sz="1800" b="0" i="0" u="none" strike="noStrike" dirty="0">
                          <a:solidFill>
                            <a:srgbClr val="FF0000"/>
                          </a:solidFill>
                          <a:effectLst/>
                          <a:latin typeface="Arial" panose="020B0604020202020204" pitchFamily="34" charset="0"/>
                        </a:rPr>
                        <a:t> </a:t>
                      </a:r>
                    </a:p>
                  </a:txBody>
                  <a:tcPr marL="6350" marR="6350" marT="6350" marB="0" anchor="ctr">
                    <a:lnL w="6350" cap="flat" cmpd="sng" algn="ctr">
                      <a:solidFill>
                        <a:schemeClr val="accent6">
                          <a:lumMod val="60000"/>
                          <a:lumOff val="40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a:xfrm>
            <a:off x="9532258" y="6509657"/>
            <a:ext cx="2540000" cy="457200"/>
          </a:xfrm>
        </p:spPr>
        <p:txBody>
          <a:bodyPr/>
          <a:lstStyle/>
          <a:p>
            <a:fld id="{54D3B53A-5BDB-4C34-AF61-4579874852E1}" type="slidenum">
              <a:rPr lang="en-US" smtClean="0">
                <a:solidFill>
                  <a:srgbClr val="000000"/>
                </a:solidFill>
              </a:rPr>
              <a:pPr/>
              <a:t>39</a:t>
            </a:fld>
            <a:endParaRPr lang="en-US" dirty="0">
              <a:solidFill>
                <a:srgbClr val="000000"/>
              </a:solidFill>
            </a:endParaRPr>
          </a:p>
        </p:txBody>
      </p:sp>
    </p:spTree>
    <p:extLst>
      <p:ext uri="{BB962C8B-B14F-4D97-AF65-F5344CB8AC3E}">
        <p14:creationId xmlns:p14="http://schemas.microsoft.com/office/powerpoint/2010/main" val="1984557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941580046"/>
              </p:ext>
            </p:extLst>
          </p:nvPr>
        </p:nvGraphicFramePr>
        <p:xfrm>
          <a:off x="2" y="-27387"/>
          <a:ext cx="12191998" cy="6761622"/>
        </p:xfrm>
        <a:graphic>
          <a:graphicData uri="http://schemas.openxmlformats.org/drawingml/2006/table">
            <a:tbl>
              <a:tblPr firstRow="1" firstCol="1" bandRow="1">
                <a:tableStyleId>{5C22544A-7EE6-4342-B048-85BDC9FD1C3A}</a:tableStyleId>
              </a:tblPr>
              <a:tblGrid>
                <a:gridCol w="1631502"/>
                <a:gridCol w="792088"/>
                <a:gridCol w="1728192"/>
                <a:gridCol w="1296144"/>
                <a:gridCol w="1728192"/>
                <a:gridCol w="2664296"/>
                <a:gridCol w="2351584"/>
              </a:tblGrid>
              <a:tr h="351959">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06545">
                <a:tc>
                  <a:txBody>
                    <a:bodyPr/>
                    <a:lstStyle/>
                    <a:p>
                      <a:pPr>
                        <a:lnSpc>
                          <a:spcPct val="107000"/>
                        </a:lnSpc>
                        <a:spcAft>
                          <a:spcPts val="0"/>
                        </a:spcAft>
                      </a:pPr>
                      <a:r>
                        <a:rPr lang="en-ZA" sz="1050" b="1" dirty="0" smtClean="0">
                          <a:solidFill>
                            <a:schemeClr val="tx1"/>
                          </a:solidFill>
                          <a:effectLst/>
                          <a:latin typeface="Arial" panose="020B0604020202020204" pitchFamily="34" charset="0"/>
                          <a:cs typeface="Arial" panose="020B0604020202020204" pitchFamily="34" charset="0"/>
                        </a:rPr>
                        <a:t>Performance Indicators</a:t>
                      </a: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050" dirty="0">
                          <a:effectLst/>
                          <a:latin typeface="Arial" panose="020B0604020202020204" pitchFamily="34" charset="0"/>
                          <a:cs typeface="Arial" panose="020B0604020202020204" pitchFamily="34" charset="0"/>
                        </a:rPr>
                        <a:t>Annual target </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050" dirty="0">
                          <a:effectLst/>
                          <a:latin typeface="Arial" panose="020B0604020202020204" pitchFamily="34" charset="0"/>
                          <a:cs typeface="Arial" panose="020B0604020202020204" pitchFamily="34" charset="0"/>
                        </a:rPr>
                        <a:t>Quarter </a:t>
                      </a:r>
                      <a:r>
                        <a:rPr lang="en-ZA" sz="1050" dirty="0" smtClean="0">
                          <a:effectLst/>
                          <a:latin typeface="Arial" panose="020B0604020202020204" pitchFamily="34" charset="0"/>
                          <a:cs typeface="Arial" panose="020B0604020202020204" pitchFamily="34" charset="0"/>
                        </a:rPr>
                        <a:t>3 </a:t>
                      </a:r>
                      <a:r>
                        <a:rPr lang="en-ZA" sz="1050" dirty="0">
                          <a:effectLst/>
                          <a:latin typeface="Arial" panose="020B0604020202020204" pitchFamily="34" charset="0"/>
                          <a:cs typeface="Arial" panose="020B0604020202020204" pitchFamily="34" charset="0"/>
                        </a:rPr>
                        <a:t>Performance</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050" dirty="0">
                          <a:effectLst/>
                          <a:latin typeface="Arial" panose="020B0604020202020204" pitchFamily="34" charset="0"/>
                          <a:cs typeface="Arial" panose="020B0604020202020204" pitchFamily="34" charset="0"/>
                        </a:rPr>
                        <a:t>Quarter </a:t>
                      </a:r>
                      <a:r>
                        <a:rPr lang="en-ZA" sz="1050" dirty="0" smtClean="0">
                          <a:effectLst/>
                          <a:latin typeface="Arial" panose="020B0604020202020204" pitchFamily="34" charset="0"/>
                          <a:cs typeface="Arial" panose="020B0604020202020204" pitchFamily="34" charset="0"/>
                        </a:rPr>
                        <a:t>4 </a:t>
                      </a:r>
                      <a:r>
                        <a:rPr lang="en-ZA" sz="1050" dirty="0">
                          <a:effectLst/>
                          <a:latin typeface="Arial" panose="020B0604020202020204" pitchFamily="34" charset="0"/>
                          <a:cs typeface="Arial" panose="020B0604020202020204" pitchFamily="34" charset="0"/>
                        </a:rPr>
                        <a:t>Target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050" dirty="0" smtClean="0">
                          <a:latin typeface="Arial" panose="020B0604020202020204" pitchFamily="34" charset="0"/>
                          <a:cs typeface="Arial" panose="020B0604020202020204" pitchFamily="34" charset="0"/>
                        </a:rPr>
                        <a:t>Quarter 4 Performance</a:t>
                      </a:r>
                      <a:endParaRPr lang="en-ZA" sz="105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050" dirty="0" smtClean="0">
                          <a:effectLst/>
                          <a:latin typeface="Arial" panose="020B0604020202020204" pitchFamily="34" charset="0"/>
                          <a:ea typeface="Calibri" panose="020F0502020204030204" pitchFamily="34" charset="0"/>
                          <a:cs typeface="Arial" panose="020B0604020202020204" pitchFamily="34" charset="0"/>
                        </a:rPr>
                        <a:t>Reasons for deviation </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050" dirty="0" smtClean="0">
                          <a:effectLst/>
                          <a:latin typeface="Arial" panose="020B0604020202020204" pitchFamily="34" charset="0"/>
                          <a:ea typeface="Calibri" panose="020F0502020204030204" pitchFamily="34" charset="0"/>
                          <a:cs typeface="Arial" panose="020B0604020202020204" pitchFamily="34" charset="0"/>
                        </a:rPr>
                        <a:t>Corrective measures </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395516">
                <a:tc>
                  <a:txBody>
                    <a:bodyPr/>
                    <a:lstStyle/>
                    <a:p>
                      <a:pPr>
                        <a:lnSpc>
                          <a:spcPct val="107000"/>
                        </a:lnSpc>
                        <a:spcAft>
                          <a:spcPts val="0"/>
                        </a:spcAft>
                      </a:pPr>
                      <a:r>
                        <a:rPr lang="en-ZA" sz="1050" b="1" dirty="0">
                          <a:solidFill>
                            <a:schemeClr val="tx1"/>
                          </a:solidFill>
                          <a:effectLst/>
                          <a:latin typeface="Arial" panose="020B0604020202020204" pitchFamily="34" charset="0"/>
                          <a:cs typeface="Arial" panose="020B0604020202020204" pitchFamily="34" charset="0"/>
                        </a:rPr>
                        <a:t>Ethics and Fraud Perception Rating</a:t>
                      </a: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050" b="0" i="0" u="none" strike="noStrike" dirty="0">
                          <a:solidFill>
                            <a:schemeClr val="tx1"/>
                          </a:solidFill>
                          <a:effectLst/>
                          <a:latin typeface="Arial" panose="020B0604020202020204" pitchFamily="34" charset="0"/>
                          <a:cs typeface="Arial" panose="020B0604020202020204" pitchFamily="34" charset="0"/>
                        </a:rPr>
                        <a:t>41 - 60%</a:t>
                      </a:r>
                    </a:p>
                  </a:txBody>
                  <a:tcPr marL="9525" marR="9525" marT="9525" marB="0">
                    <a:solidFill>
                      <a:schemeClr val="accent1">
                        <a:lumMod val="20000"/>
                        <a:lumOff val="80000"/>
                      </a:schemeClr>
                    </a:solidFill>
                  </a:tcPr>
                </a:tc>
                <a:tc>
                  <a:txBody>
                    <a:bodyPr/>
                    <a:lstStyle/>
                    <a:p>
                      <a:r>
                        <a:rPr lang="en-US" sz="1050" dirty="0" smtClean="0">
                          <a:solidFill>
                            <a:schemeClr val="tx1"/>
                          </a:solidFill>
                          <a:latin typeface="Arial" panose="020B0604020202020204" pitchFamily="34" charset="0"/>
                          <a:cs typeface="Arial" panose="020B0604020202020204" pitchFamily="34" charset="0"/>
                        </a:rPr>
                        <a:t>ICT assisting with administering the Questionnaire to the Department</a:t>
                      </a:r>
                    </a:p>
                    <a:p>
                      <a:endParaRPr lang="en-US" sz="1050" dirty="0" smtClean="0">
                        <a:solidFill>
                          <a:schemeClr val="tx1"/>
                        </a:solidFill>
                        <a:latin typeface="Arial" panose="020B0604020202020204" pitchFamily="34" charset="0"/>
                        <a:cs typeface="Arial" panose="020B0604020202020204" pitchFamily="34" charset="0"/>
                      </a:endParaRPr>
                    </a:p>
                    <a:p>
                      <a:r>
                        <a:rPr lang="en-US" sz="1050" dirty="0" smtClean="0">
                          <a:solidFill>
                            <a:schemeClr val="tx1"/>
                          </a:solidFill>
                          <a:latin typeface="Arial" panose="020B0604020202020204" pitchFamily="34" charset="0"/>
                          <a:cs typeface="Arial" panose="020B0604020202020204" pitchFamily="34" charset="0"/>
                        </a:rPr>
                        <a:t>4</a:t>
                      </a:r>
                      <a:r>
                        <a:rPr lang="en-US" sz="1050" baseline="0" dirty="0" smtClean="0">
                          <a:solidFill>
                            <a:schemeClr val="tx1"/>
                          </a:solidFill>
                          <a:latin typeface="Arial" panose="020B0604020202020204" pitchFamily="34" charset="0"/>
                          <a:cs typeface="Arial" panose="020B0604020202020204" pitchFamily="34" charset="0"/>
                        </a:rPr>
                        <a:t> main categories developed and 20 questions in total.</a:t>
                      </a:r>
                      <a:endParaRPr lang="en-ZA" sz="105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ZA" sz="1050" dirty="0" smtClean="0">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r>
                        <a:rPr lang="en-US" sz="1050" dirty="0" smtClean="0">
                          <a:latin typeface="Arial" panose="020B0604020202020204" pitchFamily="34" charset="0"/>
                          <a:cs typeface="Arial" panose="020B0604020202020204" pitchFamily="34" charset="0"/>
                        </a:rPr>
                        <a:t>41%-60%</a:t>
                      </a:r>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Arial" panose="020B0604020202020204" pitchFamily="34" charset="0"/>
                          <a:cs typeface="Arial" panose="020B0604020202020204" pitchFamily="34" charset="0"/>
                        </a:rPr>
                        <a:t>Results being assesses to compile the rating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Arial" panose="020B0604020202020204" pitchFamily="34" charset="0"/>
                          <a:cs typeface="Arial" panose="020B0604020202020204" pitchFamily="34" charset="0"/>
                        </a:rPr>
                        <a:t>Survey</a:t>
                      </a:r>
                      <a:r>
                        <a:rPr lang="en-US" sz="1050" baseline="0" dirty="0" smtClean="0">
                          <a:solidFill>
                            <a:schemeClr val="tx1"/>
                          </a:solidFill>
                          <a:latin typeface="Arial" panose="020B0604020202020204" pitchFamily="34" charset="0"/>
                          <a:cs typeface="Arial" panose="020B0604020202020204" pitchFamily="34" charset="0"/>
                        </a:rPr>
                        <a:t> Completed and final report produced as at 19</a:t>
                      </a:r>
                      <a:r>
                        <a:rPr lang="en-US" sz="1050" baseline="30000" dirty="0" smtClean="0">
                          <a:solidFill>
                            <a:schemeClr val="tx1"/>
                          </a:solidFill>
                          <a:latin typeface="Arial" panose="020B0604020202020204" pitchFamily="34" charset="0"/>
                          <a:cs typeface="Arial" panose="020B0604020202020204" pitchFamily="34" charset="0"/>
                        </a:rPr>
                        <a:t>th</a:t>
                      </a:r>
                      <a:r>
                        <a:rPr lang="en-US" sz="1050" baseline="0" dirty="0" smtClean="0">
                          <a:solidFill>
                            <a:schemeClr val="tx1"/>
                          </a:solidFill>
                          <a:latin typeface="Arial" panose="020B0604020202020204" pitchFamily="34" charset="0"/>
                          <a:cs typeface="Arial" panose="020B0604020202020204" pitchFamily="34" charset="0"/>
                        </a:rPr>
                        <a:t> May 2023</a:t>
                      </a:r>
                    </a:p>
                    <a:p>
                      <a:endParaRPr lang="en-ZA" sz="1050" dirty="0">
                        <a:solidFill>
                          <a:schemeClr val="tx1"/>
                        </a:solidFill>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r>
                        <a:rPr lang="en-ZA" sz="1050" kern="1200" dirty="0" smtClean="0">
                          <a:solidFill>
                            <a:schemeClr val="tx1"/>
                          </a:solidFill>
                          <a:latin typeface="Arial" panose="020B0604020202020204" pitchFamily="34" charset="0"/>
                          <a:ea typeface="+mn-ea"/>
                          <a:cs typeface="Arial" panose="020B0604020202020204" pitchFamily="34" charset="0"/>
                        </a:rPr>
                        <a:t>Capacity constraints on jasper report designer as the department opted for internal processes. </a:t>
                      </a:r>
                      <a:endParaRPr lang="en-ZA" sz="105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5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Information will be provided at the time of the presentation </a:t>
                      </a:r>
                      <a:endParaRPr lang="en-ZA" sz="105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020002">
                <a:tc>
                  <a:txBody>
                    <a:bodyPr/>
                    <a:lstStyle/>
                    <a:p>
                      <a:pPr>
                        <a:lnSpc>
                          <a:spcPct val="107000"/>
                        </a:lnSpc>
                        <a:spcAft>
                          <a:spcPts val="0"/>
                        </a:spcAft>
                      </a:pPr>
                      <a:r>
                        <a:rPr lang="en-ZA" sz="1050" b="1" dirty="0">
                          <a:solidFill>
                            <a:schemeClr val="tx1"/>
                          </a:solidFill>
                          <a:effectLst/>
                          <a:latin typeface="Arial" panose="020B0604020202020204" pitchFamily="34" charset="0"/>
                          <a:cs typeface="Arial" panose="020B0604020202020204" pitchFamily="34" charset="0"/>
                        </a:rPr>
                        <a:t>Compliance </a:t>
                      </a:r>
                      <a:r>
                        <a:rPr lang="en-ZA" sz="1050" b="1" dirty="0" smtClean="0">
                          <a:solidFill>
                            <a:schemeClr val="tx1"/>
                          </a:solidFill>
                          <a:effectLst/>
                          <a:latin typeface="Arial" panose="020B0604020202020204" pitchFamily="34" charset="0"/>
                          <a:cs typeface="Arial" panose="020B0604020202020204" pitchFamily="34" charset="0"/>
                        </a:rPr>
                        <a:t>Rate (management practices)</a:t>
                      </a: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US" sz="1050" b="0" i="0" u="none" strike="noStrike" dirty="0" smtClean="0">
                          <a:solidFill>
                            <a:schemeClr val="tx1"/>
                          </a:solidFill>
                          <a:effectLst/>
                          <a:latin typeface="Arial" panose="020B0604020202020204" pitchFamily="34" charset="0"/>
                          <a:cs typeface="Arial" panose="020B0604020202020204" pitchFamily="34" charset="0"/>
                        </a:rPr>
                        <a:t>100%</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050" dirty="0" smtClean="0">
                          <a:solidFill>
                            <a:schemeClr val="tx1"/>
                          </a:solidFill>
                          <a:latin typeface="Arial" panose="020B0604020202020204" pitchFamily="34" charset="0"/>
                          <a:cs typeface="Arial" panose="020B0604020202020204" pitchFamily="34" charset="0"/>
                        </a:rPr>
                        <a:t>76% </a:t>
                      </a:r>
                    </a:p>
                    <a:p>
                      <a:r>
                        <a:rPr lang="en-US" sz="1050" dirty="0" smtClean="0">
                          <a:solidFill>
                            <a:schemeClr val="tx1"/>
                          </a:solidFill>
                          <a:latin typeface="Arial" panose="020B0604020202020204" pitchFamily="34" charset="0"/>
                          <a:cs typeface="Arial" panose="020B0604020202020204" pitchFamily="34" charset="0"/>
                        </a:rPr>
                        <a:t>(Preliminary</a:t>
                      </a:r>
                      <a:r>
                        <a:rPr lang="en-US" sz="1050" baseline="0" dirty="0" smtClean="0">
                          <a:solidFill>
                            <a:schemeClr val="tx1"/>
                          </a:solidFill>
                          <a:latin typeface="Arial" panose="020B0604020202020204" pitchFamily="34" charset="0"/>
                          <a:cs typeface="Arial" panose="020B0604020202020204" pitchFamily="34" charset="0"/>
                        </a:rPr>
                        <a:t> report) </a:t>
                      </a:r>
                      <a:endParaRPr lang="en-ZA" sz="105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ZA"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r>
                        <a:rPr lang="en-US" sz="1050" dirty="0" smtClean="0">
                          <a:latin typeface="Arial" panose="020B0604020202020204" pitchFamily="34" charset="0"/>
                          <a:cs typeface="Arial" panose="020B0604020202020204" pitchFamily="34" charset="0"/>
                        </a:rPr>
                        <a:t>100%</a:t>
                      </a:r>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050" dirty="0" smtClean="0">
                          <a:solidFill>
                            <a:schemeClr val="tx1"/>
                          </a:solidFill>
                          <a:latin typeface="Arial" panose="020B0604020202020204" pitchFamily="34" charset="0"/>
                          <a:cs typeface="Arial" panose="020B0604020202020204" pitchFamily="34" charset="0"/>
                        </a:rPr>
                        <a:t>88% </a:t>
                      </a:r>
                      <a:endParaRPr lang="en-ZA" sz="1050" dirty="0">
                        <a:solidFill>
                          <a:schemeClr val="tx1"/>
                        </a:solidFill>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50" dirty="0" smtClean="0">
                          <a:solidFill>
                            <a:schemeClr val="tx1"/>
                          </a:solidFill>
                          <a:latin typeface="Arial" panose="020B0604020202020204" pitchFamily="34" charset="0"/>
                          <a:cs typeface="Arial" panose="020B0604020202020204" pitchFamily="34" charset="0"/>
                        </a:rPr>
                        <a:t>Weaknesses still experienced in the</a:t>
                      </a:r>
                      <a:r>
                        <a:rPr lang="en-US" sz="1050" baseline="0" dirty="0" smtClean="0">
                          <a:solidFill>
                            <a:schemeClr val="tx1"/>
                          </a:solidFill>
                          <a:latin typeface="Arial" panose="020B0604020202020204" pitchFamily="34" charset="0"/>
                          <a:cs typeface="Arial" panose="020B0604020202020204" pitchFamily="34" charset="0"/>
                        </a:rPr>
                        <a:t> </a:t>
                      </a:r>
                      <a:r>
                        <a:rPr lang="en-ZA" sz="1050" kern="1200" dirty="0" smtClean="0">
                          <a:solidFill>
                            <a:schemeClr val="tx1"/>
                          </a:solidFill>
                          <a:latin typeface="Arial" panose="020B0604020202020204" pitchFamily="34" charset="0"/>
                          <a:ea typeface="+mn-ea"/>
                          <a:cs typeface="Arial" panose="020B0604020202020204" pitchFamily="34" charset="0"/>
                        </a:rPr>
                        <a:t>disciplinary cases concluded within 90 days </a:t>
                      </a:r>
                    </a:p>
                    <a:p>
                      <a:pPr marL="0" marR="0" indent="0" algn="l" defTabSz="914400" rtl="0" eaLnBrk="1" fontAlgn="auto" latinLnBrk="0" hangingPunct="1">
                        <a:lnSpc>
                          <a:spcPct val="107000"/>
                        </a:lnSpc>
                        <a:spcBef>
                          <a:spcPts val="0"/>
                        </a:spcBef>
                        <a:spcAft>
                          <a:spcPts val="0"/>
                        </a:spcAft>
                        <a:buClrTx/>
                        <a:buSzTx/>
                        <a:buFontTx/>
                        <a:buNone/>
                        <a:tabLst/>
                        <a:defRPr/>
                      </a:pPr>
                      <a:endParaRPr lang="en-ZA" sz="1050" dirty="0" smtClean="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50" dirty="0" smtClean="0">
                          <a:solidFill>
                            <a:schemeClr val="tx1"/>
                          </a:solidFill>
                          <a:latin typeface="Arial" panose="020B0604020202020204" pitchFamily="34" charset="0"/>
                          <a:cs typeface="Arial" panose="020B0604020202020204" pitchFamily="34" charset="0"/>
                        </a:rPr>
                        <a:t>Continue</a:t>
                      </a:r>
                      <a:r>
                        <a:rPr lang="en-US" sz="1050" baseline="0" dirty="0" smtClean="0">
                          <a:solidFill>
                            <a:schemeClr val="tx1"/>
                          </a:solidFill>
                          <a:latin typeface="Arial" panose="020B0604020202020204" pitchFamily="34" charset="0"/>
                          <a:cs typeface="Arial" panose="020B0604020202020204" pitchFamily="34" charset="0"/>
                        </a:rPr>
                        <a:t> to follow up on matters and expedite cases where possible </a:t>
                      </a:r>
                      <a:endParaRPr lang="en-ZA" sz="1050" dirty="0" smtClean="0">
                        <a:solidFill>
                          <a:schemeClr val="tx1"/>
                        </a:solidFill>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r>
              <a:tr h="939171">
                <a:tc>
                  <a:txBody>
                    <a:bodyPr/>
                    <a:lstStyle/>
                    <a:p>
                      <a:pPr>
                        <a:lnSpc>
                          <a:spcPct val="107000"/>
                        </a:lnSpc>
                        <a:spcAft>
                          <a:spcPts val="0"/>
                        </a:spcAft>
                      </a:pPr>
                      <a:r>
                        <a:rPr lang="en-ZA" sz="1050" b="1" dirty="0">
                          <a:solidFill>
                            <a:schemeClr val="tx1"/>
                          </a:solidFill>
                          <a:effectLst/>
                          <a:latin typeface="Arial" panose="020B0604020202020204" pitchFamily="34" charset="0"/>
                          <a:cs typeface="Arial" panose="020B0604020202020204" pitchFamily="34" charset="0"/>
                        </a:rPr>
                        <a:t>Percentage Performance Information Level</a:t>
                      </a: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US" sz="1050" b="0" i="0" u="none" strike="noStrike" dirty="0" smtClean="0">
                          <a:solidFill>
                            <a:schemeClr val="tx1"/>
                          </a:solidFill>
                          <a:effectLst/>
                          <a:latin typeface="Arial" panose="020B0604020202020204" pitchFamily="34" charset="0"/>
                          <a:cs typeface="Arial" panose="020B0604020202020204" pitchFamily="34" charset="0"/>
                        </a:rPr>
                        <a:t>81-100%</a:t>
                      </a:r>
                      <a:endParaRPr lang="en-ZA"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050" dirty="0" smtClean="0">
                          <a:solidFill>
                            <a:schemeClr val="tx1"/>
                          </a:solidFill>
                          <a:latin typeface="Arial" panose="020B0604020202020204" pitchFamily="34" charset="0"/>
                          <a:cs typeface="Arial" panose="020B0604020202020204" pitchFamily="34" charset="0"/>
                        </a:rPr>
                        <a:t>32%</a:t>
                      </a:r>
                    </a:p>
                    <a:p>
                      <a:endParaRPr lang="en-US" sz="1050" dirty="0" smtClean="0">
                        <a:solidFill>
                          <a:schemeClr val="tx1"/>
                        </a:solidFill>
                        <a:latin typeface="Arial" panose="020B0604020202020204" pitchFamily="34" charset="0"/>
                        <a:cs typeface="Arial" panose="020B0604020202020204" pitchFamily="34" charset="0"/>
                      </a:endParaRPr>
                    </a:p>
                    <a:p>
                      <a:r>
                        <a:rPr lang="en-US" sz="1050" dirty="0" smtClean="0">
                          <a:solidFill>
                            <a:schemeClr val="tx1"/>
                          </a:solidFill>
                          <a:latin typeface="Arial" panose="020B0604020202020204" pitchFamily="34" charset="0"/>
                          <a:cs typeface="Arial" panose="020B0604020202020204" pitchFamily="34" charset="0"/>
                        </a:rPr>
                        <a:t>Cumulative Average Performance (Q1-Q3) = 45%</a:t>
                      </a:r>
                      <a:endParaRPr lang="en-ZA" sz="1050" dirty="0" smtClean="0">
                        <a:solidFill>
                          <a:schemeClr val="tx1"/>
                        </a:solidFill>
                        <a:latin typeface="Arial" panose="020B0604020202020204" pitchFamily="34" charset="0"/>
                        <a:cs typeface="Arial" panose="020B0604020202020204" pitchFamily="34" charset="0"/>
                      </a:endParaRPr>
                    </a:p>
                    <a:p>
                      <a:pPr>
                        <a:lnSpc>
                          <a:spcPct val="107000"/>
                        </a:lnSpc>
                        <a:spcAft>
                          <a:spcPts val="0"/>
                        </a:spcAft>
                      </a:pPr>
                      <a:endParaRPr lang="en-ZA"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solidFill>
                      <a:srgbClr val="FFC000"/>
                    </a:solidFill>
                  </a:tcPr>
                </a:tc>
                <a:tc>
                  <a:txBody>
                    <a:bodyPr/>
                    <a:lstStyle/>
                    <a:p>
                      <a:r>
                        <a:rPr lang="en-US" sz="1050" dirty="0" smtClean="0">
                          <a:latin typeface="Arial" panose="020B0604020202020204" pitchFamily="34" charset="0"/>
                          <a:cs typeface="Arial" panose="020B0604020202020204" pitchFamily="34" charset="0"/>
                        </a:rPr>
                        <a:t>81%-100%</a:t>
                      </a:r>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050" dirty="0" smtClean="0">
                          <a:solidFill>
                            <a:schemeClr val="tx1"/>
                          </a:solidFill>
                          <a:latin typeface="Arial" panose="020B0604020202020204" pitchFamily="34" charset="0"/>
                          <a:cs typeface="Arial" panose="020B0604020202020204" pitchFamily="34" charset="0"/>
                        </a:rPr>
                        <a:t>53%</a:t>
                      </a:r>
                      <a:endParaRPr lang="en-ZA" sz="1050" dirty="0">
                        <a:solidFill>
                          <a:schemeClr val="tx1"/>
                        </a:solidFill>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a:lnSpc>
                          <a:spcPct val="107000"/>
                        </a:lnSpc>
                        <a:spcAft>
                          <a:spcPts val="0"/>
                        </a:spcAft>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below the target band owing to internal control weaknesses in some programme</a:t>
                      </a:r>
                      <a:r>
                        <a:rPr lang="en-US" sz="105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extensive consultations and external factors affecting some of the programmes </a:t>
                      </a:r>
                      <a:endParaRPr lang="en-ZA"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 of the internal controls and</a:t>
                      </a:r>
                      <a:r>
                        <a:rPr lang="en-US" sz="105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value chain to support targeting and institutionalize proactive performance improvement initiatives </a:t>
                      </a:r>
                      <a:endParaRPr lang="en-ZA"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2411547">
                <a:tc>
                  <a:txBody>
                    <a:bodyPr/>
                    <a:lstStyle/>
                    <a:p>
                      <a:pPr>
                        <a:lnSpc>
                          <a:spcPct val="107000"/>
                        </a:lnSpc>
                        <a:spcAft>
                          <a:spcPts val="0"/>
                        </a:spcAft>
                      </a:pPr>
                      <a:r>
                        <a:rPr lang="en-ZA" sz="1050" b="1" dirty="0">
                          <a:solidFill>
                            <a:schemeClr val="tx1"/>
                          </a:solidFill>
                          <a:effectLst/>
                          <a:latin typeface="Arial" panose="020B0604020202020204" pitchFamily="34" charset="0"/>
                          <a:cs typeface="Arial" panose="020B0604020202020204" pitchFamily="34" charset="0"/>
                        </a:rPr>
                        <a:t>Percentage Financial Performance Level</a:t>
                      </a:r>
                      <a:endParaRPr lang="en-ZA"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50" dirty="0" smtClean="0">
                          <a:solidFill>
                            <a:schemeClr val="tx1"/>
                          </a:solidFill>
                          <a:latin typeface="Arial" panose="020B0604020202020204" pitchFamily="34" charset="0"/>
                          <a:cs typeface="Arial" panose="020B0604020202020204" pitchFamily="34" charset="0"/>
                        </a:rPr>
                        <a:t>76%</a:t>
                      </a:r>
                      <a:endParaRPr lang="en-ZA" sz="1050" dirty="0" smtClean="0">
                        <a:solidFill>
                          <a:schemeClr val="tx1"/>
                        </a:solidFill>
                        <a:latin typeface="Arial" panose="020B0604020202020204" pitchFamily="34" charset="0"/>
                        <a:cs typeface="Arial" panose="020B0604020202020204" pitchFamily="34" charset="0"/>
                      </a:endParaRPr>
                    </a:p>
                    <a:p>
                      <a:pPr>
                        <a:lnSpc>
                          <a:spcPct val="107000"/>
                        </a:lnSpc>
                        <a:spcAft>
                          <a:spcPts val="0"/>
                        </a:spcAft>
                      </a:pPr>
                      <a:endParaRPr lang="en-ZA"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r>
                        <a:rPr lang="en-US" sz="1050" dirty="0" smtClean="0">
                          <a:latin typeface="Arial" panose="020B0604020202020204" pitchFamily="34" charset="0"/>
                          <a:cs typeface="Arial" panose="020B0604020202020204" pitchFamily="34" charset="0"/>
                        </a:rPr>
                        <a:t>100%</a:t>
                      </a:r>
                      <a:endParaRPr lang="en-ZA" sz="1050" dirty="0">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050" dirty="0" smtClean="0">
                          <a:solidFill>
                            <a:schemeClr val="tx1"/>
                          </a:solidFill>
                          <a:latin typeface="Arial" panose="020B0604020202020204" pitchFamily="34" charset="0"/>
                          <a:cs typeface="Arial" panose="020B0604020202020204" pitchFamily="34" charset="0"/>
                        </a:rPr>
                        <a:t>97%</a:t>
                      </a:r>
                      <a:endParaRPr lang="en-ZA" sz="1050" dirty="0">
                        <a:solidFill>
                          <a:schemeClr val="tx1"/>
                        </a:solidFill>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 variance of R83m relates to delays in filling of prioritized vacant funded positions as well as delays in filling vacancies of departing employees. </a:t>
                      </a:r>
                    </a:p>
                    <a:p>
                      <a:pPr>
                        <a:lnSpc>
                          <a:spcPct val="107000"/>
                        </a:lnSpc>
                        <a:spcAft>
                          <a:spcPts val="0"/>
                        </a:spcAft>
                      </a:pPr>
                      <a:endPar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0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variance of R100 million under transfer relates to the delay by NT in transferring approved funding to IDC</a:t>
                      </a:r>
                      <a:endParaRPr lang="en-ZA"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50" dirty="0" smtClean="0">
                          <a:solidFill>
                            <a:schemeClr val="tx1"/>
                          </a:solidFill>
                          <a:latin typeface="Arial" panose="020B0604020202020204" pitchFamily="34" charset="0"/>
                          <a:cs typeface="Arial" panose="020B0604020202020204" pitchFamily="34" charset="0"/>
                        </a:rPr>
                        <a:t>Fast-tracking of the filling of positions as soon as the moratorium is lifted</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05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050" dirty="0" smtClean="0">
                          <a:solidFill>
                            <a:schemeClr val="tx1"/>
                          </a:solidFill>
                          <a:latin typeface="Arial" panose="020B0604020202020204" pitchFamily="34" charset="0"/>
                          <a:cs typeface="Arial" panose="020B0604020202020204" pitchFamily="34" charset="0"/>
                        </a:rPr>
                        <a:t>The Department will seek a roll</a:t>
                      </a:r>
                      <a:r>
                        <a:rPr lang="en-US" sz="1050" baseline="0" dirty="0" smtClean="0">
                          <a:solidFill>
                            <a:schemeClr val="tx1"/>
                          </a:solidFill>
                          <a:latin typeface="Arial" panose="020B0604020202020204" pitchFamily="34" charset="0"/>
                          <a:cs typeface="Arial" panose="020B0604020202020204" pitchFamily="34" charset="0"/>
                        </a:rPr>
                        <a:t> </a:t>
                      </a:r>
                      <a:r>
                        <a:rPr lang="en-US" sz="1050" dirty="0" smtClean="0">
                          <a:solidFill>
                            <a:schemeClr val="tx1"/>
                          </a:solidFill>
                          <a:latin typeface="Arial" panose="020B0604020202020204" pitchFamily="34" charset="0"/>
                          <a:cs typeface="Arial" panose="020B0604020202020204" pitchFamily="34" charset="0"/>
                        </a:rPr>
                        <a:t>over of the funds so they can be redeployed for project preparation </a:t>
                      </a:r>
                      <a:endParaRPr lang="en-ZA"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7383F3B9-69D9-423D-8A04-C6634F52A627}" type="slidenum">
              <a:rPr lang="en-ZA" smtClean="0"/>
              <a:t>4</a:t>
            </a:fld>
            <a:endParaRPr lang="en-ZA"/>
          </a:p>
        </p:txBody>
      </p:sp>
    </p:spTree>
    <p:extLst>
      <p:ext uri="{BB962C8B-B14F-4D97-AF65-F5344CB8AC3E}">
        <p14:creationId xmlns:p14="http://schemas.microsoft.com/office/powerpoint/2010/main" val="3458031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55562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28" name="TextBox 10"/>
          <p:cNvSpPr txBox="1">
            <a:spLocks noChangeArrowheads="1"/>
          </p:cNvSpPr>
          <p:nvPr/>
        </p:nvSpPr>
        <p:spPr bwMode="auto">
          <a:xfrm>
            <a:off x="263352" y="31751"/>
            <a:ext cx="1040464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Tx/>
              <a:buNone/>
            </a:pPr>
            <a:r>
              <a:rPr lang="en-US" altLang="en-US" sz="2600" b="1" dirty="0" smtClean="0">
                <a:solidFill>
                  <a:prstClr val="white"/>
                </a:solidFill>
              </a:rPr>
              <a:t>Recommendations </a:t>
            </a:r>
            <a:endParaRPr lang="en-US" altLang="en-US" sz="2600" b="1" dirty="0">
              <a:solidFill>
                <a:prstClr val="white"/>
              </a:solidFill>
            </a:endParaRPr>
          </a:p>
        </p:txBody>
      </p:sp>
      <p:sp>
        <p:nvSpPr>
          <p:cNvPr id="4" name="Slide Number Placeholder 3"/>
          <p:cNvSpPr>
            <a:spLocks noGrp="1"/>
          </p:cNvSpPr>
          <p:nvPr>
            <p:ph type="sldNum" sz="quarter" idx="12"/>
          </p:nvPr>
        </p:nvSpPr>
        <p:spPr/>
        <p:txBody>
          <a:bodyPr/>
          <a:lstStyle/>
          <a:p>
            <a:pPr>
              <a:defRPr/>
            </a:pPr>
            <a:fld id="{ED63BE87-ADA3-45FA-8020-4532DCBFF47B}" type="slidenum">
              <a:rPr lang="en-US">
                <a:solidFill>
                  <a:prstClr val="black">
                    <a:tint val="75000"/>
                  </a:prstClr>
                </a:solidFill>
              </a:rPr>
              <a:pPr>
                <a:defRPr/>
              </a:pPr>
              <a:t>40</a:t>
            </a:fld>
            <a:endParaRPr lang="en-US" dirty="0">
              <a:solidFill>
                <a:prstClr val="black">
                  <a:tint val="75000"/>
                </a:prstClr>
              </a:solidFill>
            </a:endParaRPr>
          </a:p>
        </p:txBody>
      </p:sp>
      <p:pic>
        <p:nvPicPr>
          <p:cNvPr id="26630" name="Picture 2" descr="Publi Works &amp;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6010930"/>
            <a:ext cx="1866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1"/>
          <p:cNvSpPr>
            <a:spLocks noGrp="1"/>
          </p:cNvSpPr>
          <p:nvPr>
            <p:ph/>
          </p:nvPr>
        </p:nvSpPr>
        <p:spPr>
          <a:xfrm>
            <a:off x="263352" y="597371"/>
            <a:ext cx="11521280" cy="5495925"/>
          </a:xfrm>
        </p:spPr>
        <p:txBody>
          <a:bodyPr>
            <a:noAutofit/>
          </a:bodyPr>
          <a:lstStyle/>
          <a:p>
            <a:pPr marL="179388" indent="-179388" algn="l">
              <a:lnSpc>
                <a:spcPct val="110000"/>
              </a:lnSpc>
              <a:spcBef>
                <a:spcPts val="600"/>
              </a:spcBef>
              <a:defRPr/>
            </a:pPr>
            <a:r>
              <a:rPr lang="en-US" sz="2400" dirty="0" smtClean="0"/>
              <a:t>It is recommended that the Portfolio Committee:</a:t>
            </a:r>
          </a:p>
          <a:p>
            <a:pPr marL="179388" indent="-179388" algn="l">
              <a:lnSpc>
                <a:spcPct val="110000"/>
              </a:lnSpc>
              <a:spcBef>
                <a:spcPts val="600"/>
              </a:spcBef>
              <a:defRPr/>
            </a:pPr>
            <a:endParaRPr lang="en-US" sz="2400" dirty="0"/>
          </a:p>
          <a:p>
            <a:pPr marL="457200" indent="-457200" algn="l">
              <a:lnSpc>
                <a:spcPct val="110000"/>
              </a:lnSpc>
              <a:spcBef>
                <a:spcPts val="600"/>
              </a:spcBef>
              <a:buAutoNum type="arabicPeriod"/>
              <a:defRPr/>
            </a:pPr>
            <a:r>
              <a:rPr lang="en-US" sz="2400" dirty="0" smtClean="0"/>
              <a:t>Notes the Q3 and Q4 non-Financial and Financial performance of the Department</a:t>
            </a:r>
          </a:p>
          <a:p>
            <a:pPr algn="l">
              <a:lnSpc>
                <a:spcPct val="110000"/>
              </a:lnSpc>
              <a:spcBef>
                <a:spcPts val="600"/>
              </a:spcBef>
              <a:defRPr/>
            </a:pPr>
            <a:endParaRPr lang="en-US" sz="2400" dirty="0" smtClean="0"/>
          </a:p>
          <a:p>
            <a:pPr marL="179388" indent="-179388" algn="l">
              <a:lnSpc>
                <a:spcPct val="110000"/>
              </a:lnSpc>
              <a:spcBef>
                <a:spcPts val="600"/>
              </a:spcBef>
              <a:defRPr/>
            </a:pPr>
            <a:endParaRPr lang="en-US" sz="2400" dirty="0"/>
          </a:p>
          <a:p>
            <a:pPr marL="179388" indent="-179388" algn="l">
              <a:lnSpc>
                <a:spcPct val="110000"/>
              </a:lnSpc>
              <a:spcBef>
                <a:spcPts val="600"/>
              </a:spcBef>
              <a:defRPr/>
            </a:pPr>
            <a:endParaRPr lang="en-US" sz="2400" dirty="0" smtClean="0"/>
          </a:p>
          <a:p>
            <a:pPr marL="179388" indent="-179388" algn="l">
              <a:lnSpc>
                <a:spcPct val="110000"/>
              </a:lnSpc>
              <a:spcBef>
                <a:spcPts val="600"/>
              </a:spcBef>
              <a:defRPr/>
            </a:pPr>
            <a:endParaRPr lang="en-US" sz="2400" dirty="0" smtClean="0"/>
          </a:p>
          <a:p>
            <a:pPr marL="179388" indent="-179388" algn="l">
              <a:lnSpc>
                <a:spcPct val="110000"/>
              </a:lnSpc>
              <a:spcBef>
                <a:spcPts val="600"/>
              </a:spcBef>
              <a:defRPr/>
            </a:pPr>
            <a:endParaRPr lang="en-US" sz="2400" dirty="0"/>
          </a:p>
          <a:p>
            <a:pPr marL="179388" indent="-179388" algn="l">
              <a:lnSpc>
                <a:spcPct val="110000"/>
              </a:lnSpc>
              <a:spcBef>
                <a:spcPts val="600"/>
              </a:spcBef>
              <a:defRPr/>
            </a:pPr>
            <a:endParaRPr lang="en-US" sz="2400" dirty="0" smtClean="0"/>
          </a:p>
        </p:txBody>
      </p:sp>
    </p:spTree>
    <p:extLst>
      <p:ext uri="{BB962C8B-B14F-4D97-AF65-F5344CB8AC3E}">
        <p14:creationId xmlns:p14="http://schemas.microsoft.com/office/powerpoint/2010/main" val="225950785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615343"/>
            <a:ext cx="2160241" cy="2000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223792" y="3521686"/>
            <a:ext cx="5486400" cy="2093907"/>
          </a:xfrm>
          <a:prstGeom prst="rect">
            <a:avLst/>
          </a:prstGeom>
        </p:spPr>
        <p:txBody>
          <a:bodyPr wrap="square">
            <a:spAutoFit/>
          </a:bodyPr>
          <a:lstStyle/>
          <a:p>
            <a:pPr marL="0" indent="0">
              <a:buNone/>
            </a:pPr>
            <a:r>
              <a:rPr lang="en-US" sz="1400" b="1" dirty="0"/>
              <a:t>National Department of Public Works (NDPW)</a:t>
            </a:r>
          </a:p>
          <a:p>
            <a:pPr marL="0" indent="0">
              <a:buNone/>
            </a:pPr>
            <a:r>
              <a:rPr lang="en-US" sz="1400" b="1" dirty="0"/>
              <a:t>Head Office: Public Works</a:t>
            </a:r>
            <a:r>
              <a:rPr lang="en-US" sz="1400" dirty="0"/>
              <a:t/>
            </a:r>
            <a:br>
              <a:rPr lang="en-US" sz="1400" dirty="0"/>
            </a:br>
            <a:r>
              <a:rPr lang="en-US" sz="1400" b="1" dirty="0"/>
              <a:t>CGO Building</a:t>
            </a:r>
            <a:r>
              <a:rPr lang="en-US" sz="1400" dirty="0"/>
              <a:t/>
            </a:r>
            <a:br>
              <a:rPr lang="en-US" sz="1400" dirty="0"/>
            </a:br>
            <a:r>
              <a:rPr lang="en-US" sz="1400" b="1" dirty="0"/>
              <a:t>Cnr Bosman and Madiba</a:t>
            </a:r>
            <a:r>
              <a:rPr lang="en-US" sz="1400" dirty="0"/>
              <a:t/>
            </a:r>
            <a:br>
              <a:rPr lang="en-US" sz="1400" dirty="0"/>
            </a:br>
            <a:r>
              <a:rPr lang="en-US" sz="1400" b="1" dirty="0"/>
              <a:t>Pretoria Central</a:t>
            </a:r>
            <a:r>
              <a:rPr lang="en-US" sz="1400" dirty="0"/>
              <a:t/>
            </a:r>
            <a:br>
              <a:rPr lang="en-US" sz="1400" dirty="0"/>
            </a:br>
            <a:r>
              <a:rPr lang="en-US" sz="1400" b="1" dirty="0"/>
              <a:t>Private </a:t>
            </a:r>
            <a:r>
              <a:rPr lang="en-US" sz="1400" b="1" dirty="0" smtClean="0"/>
              <a:t>Bag X65</a:t>
            </a:r>
            <a:r>
              <a:rPr lang="en-US" sz="1400" dirty="0"/>
              <a:t/>
            </a:r>
            <a:br>
              <a:rPr lang="en-US" sz="1400" dirty="0"/>
            </a:br>
            <a:r>
              <a:rPr lang="en-US" sz="1400" b="1" dirty="0"/>
              <a:t>Pretoria</a:t>
            </a:r>
            <a:r>
              <a:rPr lang="en-US" sz="1400" dirty="0"/>
              <a:t/>
            </a:r>
            <a:br>
              <a:rPr lang="en-US" sz="1400" dirty="0"/>
            </a:br>
            <a:r>
              <a:rPr lang="en-US" sz="1400" b="1" dirty="0"/>
              <a:t>0001</a:t>
            </a:r>
          </a:p>
          <a:p>
            <a:pPr marL="0" indent="0">
              <a:buNone/>
            </a:pPr>
            <a:r>
              <a:rPr lang="en-US" sz="1400" b="1" dirty="0"/>
              <a:t>Website: </a:t>
            </a:r>
            <a:r>
              <a:rPr lang="en-US" sz="1400" b="1" dirty="0">
                <a:hlinkClick r:id="rId3"/>
              </a:rPr>
              <a:t>http://www.publicworks.gov.za</a:t>
            </a:r>
            <a:r>
              <a:rPr lang="en-US" sz="1400" b="1" dirty="0"/>
              <a:t> </a:t>
            </a:r>
            <a:endParaRPr lang="en-US" sz="1400" dirty="0"/>
          </a:p>
        </p:txBody>
      </p:sp>
      <p:sp>
        <p:nvSpPr>
          <p:cNvPr id="8" name="Slide Number Placeholder 7"/>
          <p:cNvSpPr>
            <a:spLocks noGrp="1"/>
          </p:cNvSpPr>
          <p:nvPr>
            <p:ph type="sldNum" sz="quarter" idx="12"/>
          </p:nvPr>
        </p:nvSpPr>
        <p:spPr/>
        <p:txBody>
          <a:bodyPr/>
          <a:lstStyle/>
          <a:p>
            <a:fld id="{F0CD0AED-B4D5-4032-9A76-11BCD2D1BB13}" type="slidenum">
              <a:rPr lang="en-US" smtClean="0"/>
              <a:t>41</a:t>
            </a:fld>
            <a:endParaRPr lang="en-US"/>
          </a:p>
        </p:txBody>
      </p:sp>
      <p:sp>
        <p:nvSpPr>
          <p:cNvPr id="10" name="Title 2"/>
          <p:cNvSpPr txBox="1">
            <a:spLocks/>
          </p:cNvSpPr>
          <p:nvPr/>
        </p:nvSpPr>
        <p:spPr>
          <a:xfrm>
            <a:off x="1631504" y="1405256"/>
            <a:ext cx="36724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bg1"/>
                </a:solidFill>
              </a:rPr>
              <a:t>Thank You</a:t>
            </a:r>
          </a:p>
        </p:txBody>
      </p:sp>
      <p:sp>
        <p:nvSpPr>
          <p:cNvPr id="11" name="Rectangle 10"/>
          <p:cNvSpPr/>
          <p:nvPr/>
        </p:nvSpPr>
        <p:spPr>
          <a:xfrm>
            <a:off x="0" y="1"/>
            <a:ext cx="12192000" cy="254825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smtClean="0">
                <a:solidFill>
                  <a:prstClr val="white"/>
                </a:solidFill>
              </a:rPr>
              <a:t>Thank you </a:t>
            </a:r>
            <a:endParaRPr lang="en-US" sz="4000" b="1" dirty="0">
              <a:solidFill>
                <a:prstClr val="white"/>
              </a:solidFill>
            </a:endParaRPr>
          </a:p>
        </p:txBody>
      </p:sp>
    </p:spTree>
    <p:extLst>
      <p:ext uri="{BB962C8B-B14F-4D97-AF65-F5344CB8AC3E}">
        <p14:creationId xmlns:p14="http://schemas.microsoft.com/office/powerpoint/2010/main" val="285825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7126952"/>
              </p:ext>
            </p:extLst>
          </p:nvPr>
        </p:nvGraphicFramePr>
        <p:xfrm>
          <a:off x="2" y="187237"/>
          <a:ext cx="12191998" cy="6842164"/>
        </p:xfrm>
        <a:graphic>
          <a:graphicData uri="http://schemas.openxmlformats.org/drawingml/2006/table">
            <a:tbl>
              <a:tblPr firstRow="1" firstCol="1" bandRow="1">
                <a:tableStyleId>{5C22544A-7EE6-4342-B048-85BDC9FD1C3A}</a:tableStyleId>
              </a:tblPr>
              <a:tblGrid>
                <a:gridCol w="1919534"/>
                <a:gridCol w="936104"/>
                <a:gridCol w="2304256"/>
                <a:gridCol w="1368152"/>
                <a:gridCol w="2088232"/>
                <a:gridCol w="2016224"/>
                <a:gridCol w="1559496"/>
              </a:tblGrid>
              <a:tr h="622988">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Management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70734">
                <a:tc>
                  <a:txBody>
                    <a:bodyPr/>
                    <a:lstStyle/>
                    <a:p>
                      <a:pPr>
                        <a:lnSpc>
                          <a:spcPct val="107000"/>
                        </a:lnSpc>
                        <a:spcAft>
                          <a:spcPts val="0"/>
                        </a:spcAft>
                      </a:pPr>
                      <a:r>
                        <a:rPr lang="en-ZA" sz="1100" b="1" dirty="0" smtClean="0">
                          <a:solidFill>
                            <a:schemeClr val="tx1"/>
                          </a:solidFill>
                          <a:effectLst/>
                          <a:latin typeface="Arial" panose="020B0604020202020204" pitchFamily="34" charset="0"/>
                          <a:cs typeface="Arial" panose="020B0604020202020204" pitchFamily="34" charset="0"/>
                        </a:rPr>
                        <a:t>Performance Indicators</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Annual target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Quarter </a:t>
                      </a:r>
                      <a:r>
                        <a:rPr lang="en-ZA" sz="1100" dirty="0" smtClean="0">
                          <a:effectLst/>
                          <a:latin typeface="Arial" panose="020B0604020202020204" pitchFamily="34" charset="0"/>
                          <a:cs typeface="Arial" panose="020B0604020202020204" pitchFamily="34" charset="0"/>
                        </a:rPr>
                        <a:t>3 </a:t>
                      </a:r>
                      <a:r>
                        <a:rPr lang="en-ZA" sz="1100" dirty="0">
                          <a:effectLst/>
                          <a:latin typeface="Arial" panose="020B0604020202020204" pitchFamily="34" charset="0"/>
                          <a:cs typeface="Arial" panose="020B0604020202020204" pitchFamily="34" charset="0"/>
                        </a:rPr>
                        <a:t>Performance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Quarter </a:t>
                      </a:r>
                      <a:r>
                        <a:rPr lang="en-ZA" sz="1100" dirty="0" smtClean="0">
                          <a:effectLst/>
                          <a:latin typeface="Arial" panose="020B0604020202020204" pitchFamily="34" charset="0"/>
                          <a:cs typeface="Arial" panose="020B0604020202020204" pitchFamily="34" charset="0"/>
                        </a:rPr>
                        <a:t>4 </a:t>
                      </a:r>
                      <a:r>
                        <a:rPr lang="en-ZA" sz="1100" dirty="0">
                          <a:effectLst/>
                          <a:latin typeface="Arial" panose="020B0604020202020204" pitchFamily="34" charset="0"/>
                          <a:cs typeface="Arial" panose="020B0604020202020204" pitchFamily="34" charset="0"/>
                        </a:rPr>
                        <a:t>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100" dirty="0" smtClean="0">
                          <a:latin typeface="Arial" panose="020B0604020202020204" pitchFamily="34" charset="0"/>
                          <a:cs typeface="Arial" panose="020B0604020202020204" pitchFamily="34" charset="0"/>
                        </a:rPr>
                        <a:t>Q4 Performance</a:t>
                      </a:r>
                      <a:endParaRPr lang="en-ZA" sz="11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Reasons for deviation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Corrective measures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570734">
                <a:tc>
                  <a:txBody>
                    <a:bodyPr/>
                    <a:lstStyle/>
                    <a:p>
                      <a:pPr>
                        <a:lnSpc>
                          <a:spcPct val="107000"/>
                        </a:lnSpc>
                        <a:spcAft>
                          <a:spcPts val="0"/>
                        </a:spcAft>
                      </a:pPr>
                      <a:r>
                        <a:rPr lang="en-ZA" sz="1100" b="1" dirty="0">
                          <a:solidFill>
                            <a:schemeClr val="tx1"/>
                          </a:solidFill>
                          <a:effectLst/>
                          <a:latin typeface="Arial" panose="020B0604020202020204" pitchFamily="34" charset="0"/>
                          <a:cs typeface="Arial" panose="020B0604020202020204" pitchFamily="34" charset="0"/>
                        </a:rPr>
                        <a:t>Percentage Vacancy Rate</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100" dirty="0" smtClean="0">
                          <a:effectLst/>
                          <a:latin typeface="Arial" panose="020B0604020202020204" pitchFamily="34" charset="0"/>
                          <a:cs typeface="Arial" panose="020B0604020202020204" pitchFamily="34" charset="0"/>
                        </a:rPr>
                        <a:t>11%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11% (100% Achievement)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11%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fontAlgn="t"/>
                      <a:r>
                        <a:rPr lang="en-ZA" sz="1100" b="0" i="0" u="none" strike="noStrike" dirty="0" smtClean="0">
                          <a:solidFill>
                            <a:schemeClr val="tx1"/>
                          </a:solidFill>
                          <a:effectLst/>
                          <a:latin typeface="Arial" panose="020B0604020202020204" pitchFamily="34" charset="0"/>
                          <a:cs typeface="Arial" panose="020B0604020202020204" pitchFamily="34" charset="0"/>
                        </a:rPr>
                        <a:t>11% (100% achievement)</a:t>
                      </a:r>
                      <a:endParaRPr lang="en-ZA"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0" i="0" u="none" strike="noStrike" dirty="0" smtClean="0">
                          <a:solidFill>
                            <a:srgbClr val="000000"/>
                          </a:solidFill>
                          <a:effectLst/>
                          <a:latin typeface="Arial" panose="020B0604020202020204" pitchFamily="34" charset="0"/>
                          <a:cs typeface="Arial" panose="020B0604020202020204" pitchFamily="34" charset="0"/>
                        </a:rPr>
                        <a:t>Target Achieved </a:t>
                      </a:r>
                    </a:p>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764795">
                <a:tc rowSpan="2">
                  <a:txBody>
                    <a:bodyPr/>
                    <a:lstStyle/>
                    <a:p>
                      <a:pPr>
                        <a:lnSpc>
                          <a:spcPct val="107000"/>
                        </a:lnSpc>
                        <a:spcAft>
                          <a:spcPts val="0"/>
                        </a:spcAft>
                      </a:pPr>
                      <a:r>
                        <a:rPr lang="en-ZA" sz="1100" b="1" dirty="0">
                          <a:solidFill>
                            <a:schemeClr val="tx1"/>
                          </a:solidFill>
                          <a:effectLst/>
                          <a:latin typeface="Arial" panose="020B0604020202020204" pitchFamily="34" charset="0"/>
                          <a:cs typeface="Arial" panose="020B0604020202020204" pitchFamily="34" charset="0"/>
                        </a:rPr>
                        <a:t>Designated Groups in SMS Level in the Department (Women and PWD)</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rowSpan="2">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Women 40% and PWD 2%</a:t>
                      </a:r>
                    </a:p>
                  </a:txBody>
                  <a:tcPr marL="9525" marR="9525" marT="9525" marB="0">
                    <a:solidFill>
                      <a:schemeClr val="accent1">
                        <a:lumMod val="20000"/>
                        <a:lumOff val="80000"/>
                      </a:schemeClr>
                    </a:solidFill>
                  </a:tcPr>
                </a:tc>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Women 42.13% and PWD 1.08% hybrid percentage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b="0" i="0" u="none" strike="noStrike" dirty="0" smtClean="0">
                          <a:solidFill>
                            <a:srgbClr val="000000"/>
                          </a:solidFill>
                          <a:effectLst/>
                          <a:latin typeface="Arial" panose="020B0604020202020204" pitchFamily="34" charset="0"/>
                          <a:cs typeface="Arial" panose="020B0604020202020204" pitchFamily="34" charset="0"/>
                        </a:rPr>
                        <a:t>Women 40% and PWD 2%</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100" dirty="0" smtClean="0">
                          <a:latin typeface="Arial" panose="020B0604020202020204" pitchFamily="34" charset="0"/>
                          <a:cs typeface="Arial" panose="020B0604020202020204" pitchFamily="34" charset="0"/>
                        </a:rPr>
                        <a:t>Women in SMS: 40.88% achieved </a:t>
                      </a:r>
                    </a:p>
                    <a:p>
                      <a:endParaRPr lang="en-US" sz="1100" dirty="0" smtClean="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b="0" i="0" u="none" strike="noStrike" dirty="0" smtClean="0">
                          <a:solidFill>
                            <a:srgbClr val="000000"/>
                          </a:solidFill>
                          <a:effectLst/>
                          <a:latin typeface="Arial" panose="020B0604020202020204" pitchFamily="34" charset="0"/>
                          <a:cs typeface="Arial" panose="020B0604020202020204" pitchFamily="34" charset="0"/>
                        </a:rPr>
                        <a:t>Target Achieved </a:t>
                      </a: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115890">
                <a:tc vMerge="1">
                  <a:txBody>
                    <a:bodyPr/>
                    <a:lstStyle/>
                    <a:p>
                      <a:pPr>
                        <a:lnSpc>
                          <a:spcPct val="107000"/>
                        </a:lnSpc>
                        <a:spcAft>
                          <a:spcPts val="0"/>
                        </a:spcAft>
                      </a:pP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vMerge="1">
                  <a:txBody>
                    <a:bodyPr/>
                    <a:lstStyle/>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v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tc vMerge="1">
                  <a:txBody>
                    <a:bodyPr/>
                    <a:lstStyle/>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100" dirty="0" smtClean="0">
                          <a:latin typeface="Arial" panose="020B0604020202020204" pitchFamily="34" charset="0"/>
                          <a:cs typeface="Arial" panose="020B0604020202020204" pitchFamily="34" charset="0"/>
                        </a:rPr>
                        <a:t>PWD: 1.13%  target not achieved (against the 2% minimum set national and departmental target)</a:t>
                      </a:r>
                      <a:endParaRPr lang="en-ZA" sz="1100" dirty="0">
                        <a:latin typeface="Arial" panose="020B0604020202020204" pitchFamily="34" charset="0"/>
                        <a:cs typeface="Arial" panose="020B0604020202020204" pitchFamily="34" charset="0"/>
                      </a:endParaRPr>
                    </a:p>
                  </a:txBody>
                  <a:tcPr marL="9525" marR="9525" marT="9525" marB="0">
                    <a:solidFill>
                      <a:srgbClr val="FFFF00"/>
                    </a:solidFill>
                  </a:tcPr>
                </a:tc>
                <a:tc>
                  <a:txBody>
                    <a:bodyPr/>
                    <a:lstStyle/>
                    <a:p>
                      <a:pPr algn="l" fontAlgn="t"/>
                      <a:r>
                        <a:rPr lang="en-ZA" sz="1100" b="0" i="0" u="none" strike="noStrike" dirty="0" smtClean="0">
                          <a:solidFill>
                            <a:srgbClr val="000000"/>
                          </a:solidFill>
                          <a:effectLst/>
                          <a:latin typeface="Arial" panose="020B0604020202020204" pitchFamily="34" charset="0"/>
                          <a:cs typeface="Arial" panose="020B0604020202020204" pitchFamily="34" charset="0"/>
                        </a:rPr>
                        <a:t>Unavailability of suitable applicants with disabilities.   Disparities in remuneration as compared to the private sector.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ZA" sz="1100" b="0" i="0" u="none" strike="noStrike" dirty="0" smtClean="0">
                          <a:solidFill>
                            <a:srgbClr val="000000"/>
                          </a:solidFill>
                          <a:effectLst/>
                          <a:latin typeface="Arial" panose="020B0604020202020204" pitchFamily="34" charset="0"/>
                          <a:cs typeface="Arial" panose="020B0604020202020204" pitchFamily="34" charset="0"/>
                        </a:rPr>
                        <a:t>Continue presenting the stats during</a:t>
                      </a:r>
                      <a:r>
                        <a:rPr lang="en-ZA" sz="1100" b="0" i="0" u="none" strike="noStrike" baseline="0" dirty="0" smtClean="0">
                          <a:solidFill>
                            <a:srgbClr val="000000"/>
                          </a:solidFill>
                          <a:effectLst/>
                          <a:latin typeface="Arial" panose="020B0604020202020204" pitchFamily="34" charset="0"/>
                          <a:cs typeface="Arial" panose="020B0604020202020204" pitchFamily="34" charset="0"/>
                        </a:rPr>
                        <a:t> the </a:t>
                      </a:r>
                      <a:r>
                        <a:rPr lang="en-ZA" sz="1100" b="0" i="0" u="none" strike="noStrike" dirty="0" smtClean="0">
                          <a:solidFill>
                            <a:srgbClr val="000000"/>
                          </a:solidFill>
                          <a:effectLst/>
                          <a:latin typeface="Arial" panose="020B0604020202020204" pitchFamily="34" charset="0"/>
                          <a:cs typeface="Arial" panose="020B0604020202020204" pitchFamily="34" charset="0"/>
                        </a:rPr>
                        <a:t>recruitment process and implement circular on ring-fencing of positions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r>
              <a:tr h="1622648">
                <a:tc>
                  <a:txBody>
                    <a:bodyPr/>
                    <a:lstStyle/>
                    <a:p>
                      <a:pPr>
                        <a:lnSpc>
                          <a:spcPct val="107000"/>
                        </a:lnSpc>
                        <a:spcAft>
                          <a:spcPts val="0"/>
                        </a:spcAft>
                      </a:pPr>
                      <a:r>
                        <a:rPr lang="en-ZA" sz="1100" b="1" dirty="0">
                          <a:solidFill>
                            <a:schemeClr val="tx1"/>
                          </a:solidFill>
                          <a:effectLst/>
                          <a:latin typeface="Arial" panose="020B0604020202020204" pitchFamily="34" charset="0"/>
                          <a:cs typeface="Arial" panose="020B0604020202020204" pitchFamily="34" charset="0"/>
                        </a:rPr>
                        <a:t>Percentage Business Process Automation</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US" sz="1100" strike="noStrik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en-ZA" sz="110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100" dirty="0" smtClean="0">
                          <a:latin typeface="Arial" panose="020B0604020202020204" pitchFamily="34" charset="0"/>
                          <a:cs typeface="Arial" panose="020B0604020202020204" pitchFamily="34" charset="0"/>
                        </a:rPr>
                        <a:t>Draft training plan and system demo for EXCO members on E-Leave, and training of management, HR and Pretoria Regional Office officials has taken place. On S&amp;T, there is Training Plan developed.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30%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ZA" sz="1100" dirty="0" smtClean="0">
                          <a:latin typeface="Arial" panose="020B0604020202020204" pitchFamily="34" charset="0"/>
                          <a:cs typeface="Arial" panose="020B0604020202020204" pitchFamily="34" charset="0"/>
                        </a:rPr>
                        <a:t>23% business process automation </a:t>
                      </a:r>
                    </a:p>
                    <a:p>
                      <a:endParaRPr lang="en-ZA" sz="1100" dirty="0" smtClean="0">
                        <a:latin typeface="Arial" panose="020B0604020202020204" pitchFamily="34" charset="0"/>
                        <a:cs typeface="Arial" panose="020B0604020202020204" pitchFamily="34" charset="0"/>
                      </a:endParaRPr>
                    </a:p>
                    <a:p>
                      <a:r>
                        <a:rPr lang="en-ZA" sz="1100" dirty="0" smtClean="0">
                          <a:latin typeface="Arial" panose="020B0604020202020204" pitchFamily="34" charset="0"/>
                          <a:cs typeface="Arial" panose="020B0604020202020204" pitchFamily="34" charset="0"/>
                        </a:rPr>
                        <a:t>(77% Achievement)</a:t>
                      </a:r>
                      <a:endParaRPr lang="en-ZA" sz="1100"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Awaiting date from HR and SCM</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to go live on both the E-leave and the Fleet Systems. For the</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S&amp;T,  </a:t>
                      </a:r>
                    </a:p>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awaiting Business availability to conduct UAT milestone.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574375">
                <a:tc>
                  <a:txBody>
                    <a:bodyPr/>
                    <a:lstStyle/>
                    <a:p>
                      <a:pPr>
                        <a:lnSpc>
                          <a:spcPct val="107000"/>
                        </a:lnSpc>
                        <a:spcAft>
                          <a:spcPts val="0"/>
                        </a:spcAft>
                      </a:pPr>
                      <a:r>
                        <a:rPr lang="en-ZA" sz="1100" b="1" strike="noStrike" dirty="0" smtClean="0">
                          <a:solidFill>
                            <a:schemeClr val="tx1"/>
                          </a:solidFill>
                          <a:effectLst/>
                          <a:latin typeface="Arial" panose="020B0604020202020204" pitchFamily="34" charset="0"/>
                          <a:cs typeface="Arial" panose="020B0604020202020204" pitchFamily="34" charset="0"/>
                        </a:rPr>
                        <a:t>Percentage of </a:t>
                      </a:r>
                      <a:r>
                        <a:rPr lang="en-ZA" sz="1100" b="1" dirty="0">
                          <a:solidFill>
                            <a:schemeClr val="tx1"/>
                          </a:solidFill>
                          <a:effectLst/>
                          <a:latin typeface="Arial" panose="020B0604020202020204" pitchFamily="34" charset="0"/>
                          <a:cs typeface="Arial" panose="020B0604020202020204" pitchFamily="34" charset="0"/>
                        </a:rPr>
                        <a:t>business Solutions for Digitisation</a:t>
                      </a:r>
                      <a:endParaRPr lang="en-ZA"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strike="noStrik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en-ZA" sz="1100" strike="noStrik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Re-submitted procurement strategy and supporting documents to NBAC. Strategy Approved by NBAC. Tender advertised.PA25-2 and BEC nomination prepared, submitted to CD SCM and approved.</a:t>
                      </a:r>
                      <a:endParaRPr lang="en-ZA" sz="1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30%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100" dirty="0" smtClean="0">
                          <a:latin typeface="Arial" panose="020B0604020202020204" pitchFamily="34" charset="0"/>
                          <a:cs typeface="Arial" panose="020B0604020202020204" pitchFamily="34" charset="0"/>
                        </a:rPr>
                        <a:t>24% of business solution for digitization</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(80% achievement) </a:t>
                      </a:r>
                      <a:endParaRPr lang="en-ZA" sz="1100" dirty="0">
                        <a:latin typeface="Arial" panose="020B0604020202020204" pitchFamily="34" charset="0"/>
                        <a:cs typeface="Arial" panose="020B0604020202020204" pitchFamily="34" charset="0"/>
                      </a:endParaRPr>
                    </a:p>
                  </a:txBody>
                  <a:tcPr marL="68580" marR="68580" marT="0" marB="0">
                    <a:solidFill>
                      <a:srgbClr val="FFFF0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Delay in the approval of the procurement strategy and submission of recommendation to NBAC due to administrative processes by the BEC</a:t>
                      </a:r>
                      <a:endParaRPr lang="en-ZA" sz="11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7383F3B9-69D9-423D-8A04-C6634F52A627}" type="slidenum">
              <a:rPr lang="en-ZA" smtClean="0"/>
              <a:t>5</a:t>
            </a:fld>
            <a:endParaRPr lang="en-ZA"/>
          </a:p>
        </p:txBody>
      </p:sp>
    </p:spTree>
    <p:extLst>
      <p:ext uri="{BB962C8B-B14F-4D97-AF65-F5344CB8AC3E}">
        <p14:creationId xmlns:p14="http://schemas.microsoft.com/office/powerpoint/2010/main" val="1200529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2368100"/>
              </p:ext>
            </p:extLst>
          </p:nvPr>
        </p:nvGraphicFramePr>
        <p:xfrm>
          <a:off x="0" y="-4935"/>
          <a:ext cx="12072664" cy="3865410"/>
        </p:xfrm>
        <a:graphic>
          <a:graphicData uri="http://schemas.openxmlformats.org/drawingml/2006/table">
            <a:tbl>
              <a:tblPr firstRow="1" firstCol="1" bandRow="1">
                <a:tableStyleId>{5C22544A-7EE6-4342-B048-85BDC9FD1C3A}</a:tableStyleId>
              </a:tblPr>
              <a:tblGrid>
                <a:gridCol w="1991544"/>
                <a:gridCol w="1080120"/>
                <a:gridCol w="1728192"/>
                <a:gridCol w="1656184"/>
                <a:gridCol w="2520280"/>
                <a:gridCol w="1656184"/>
                <a:gridCol w="1440160"/>
              </a:tblGrid>
              <a:tr h="620688">
                <a:tc gridSpan="7">
                  <a:txBody>
                    <a:bodyPr/>
                    <a:lstStyle/>
                    <a:p>
                      <a:pPr>
                        <a:lnSpc>
                          <a:spcPct val="107000"/>
                        </a:lnSpc>
                        <a:spcAft>
                          <a:spcPts val="0"/>
                        </a:spcAft>
                      </a:pPr>
                      <a:r>
                        <a:rPr lang="en-ZA" sz="2400" b="1" dirty="0">
                          <a:solidFill>
                            <a:schemeClr val="tx1"/>
                          </a:solidFill>
                          <a:effectLst/>
                          <a:latin typeface="Arial" panose="020B0604020202020204" pitchFamily="34" charset="0"/>
                          <a:cs typeface="Arial" panose="020B0604020202020204" pitchFamily="34" charset="0"/>
                        </a:rPr>
                        <a:t>Programme: </a:t>
                      </a:r>
                      <a:r>
                        <a:rPr lang="en-ZA" sz="2400" b="1" dirty="0" smtClean="0">
                          <a:solidFill>
                            <a:schemeClr val="tx1"/>
                          </a:solidFill>
                          <a:effectLst/>
                          <a:latin typeface="Arial" panose="020B0604020202020204" pitchFamily="34" charset="0"/>
                          <a:cs typeface="Arial" panose="020B0604020202020204" pitchFamily="34" charset="0"/>
                        </a:rPr>
                        <a:t>Intergovernmental </a:t>
                      </a:r>
                      <a:r>
                        <a:rPr lang="en-ZA" sz="2400" b="1" dirty="0">
                          <a:solidFill>
                            <a:schemeClr val="tx1"/>
                          </a:solidFill>
                          <a:effectLst/>
                          <a:latin typeface="Arial" panose="020B0604020202020204" pitchFamily="34" charset="0"/>
                          <a:cs typeface="Arial" panose="020B0604020202020204" pitchFamily="34" charset="0"/>
                        </a:rPr>
                        <a:t>Coordination</a:t>
                      </a:r>
                      <a:endParaRPr lang="en-ZA"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62620">
                <a:tc>
                  <a:txBody>
                    <a:bodyPr/>
                    <a:lstStyle/>
                    <a:p>
                      <a:pPr>
                        <a:lnSpc>
                          <a:spcPct val="107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Performance Indicators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b="0" dirty="0">
                          <a:effectLst/>
                          <a:latin typeface="Arial" panose="020B0604020202020204" pitchFamily="34" charset="0"/>
                          <a:cs typeface="Arial" panose="020B0604020202020204" pitchFamily="34" charset="0"/>
                        </a:rPr>
                        <a:t>Annual target </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0" dirty="0">
                          <a:effectLst/>
                          <a:latin typeface="Arial" panose="020B0604020202020204" pitchFamily="34" charset="0"/>
                          <a:cs typeface="Arial" panose="020B0604020202020204" pitchFamily="34" charset="0"/>
                        </a:rPr>
                        <a:t>Quarter </a:t>
                      </a:r>
                      <a:r>
                        <a:rPr lang="en-ZA" sz="1200" b="0" dirty="0" smtClean="0">
                          <a:effectLst/>
                          <a:latin typeface="Arial" panose="020B0604020202020204" pitchFamily="34" charset="0"/>
                          <a:cs typeface="Arial" panose="020B0604020202020204" pitchFamily="34" charset="0"/>
                        </a:rPr>
                        <a:t>3</a:t>
                      </a:r>
                      <a:r>
                        <a:rPr lang="en-ZA" sz="1200" b="0" baseline="0" dirty="0" smtClean="0">
                          <a:effectLst/>
                          <a:latin typeface="Arial" panose="020B0604020202020204" pitchFamily="34" charset="0"/>
                          <a:cs typeface="Arial" panose="020B0604020202020204" pitchFamily="34" charset="0"/>
                        </a:rPr>
                        <a:t> </a:t>
                      </a:r>
                      <a:r>
                        <a:rPr lang="en-ZA" sz="1200" b="0" dirty="0" smtClean="0">
                          <a:effectLst/>
                          <a:latin typeface="Arial" panose="020B0604020202020204" pitchFamily="34" charset="0"/>
                          <a:cs typeface="Arial" panose="020B0604020202020204" pitchFamily="34" charset="0"/>
                        </a:rPr>
                        <a:t>Performance</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0" dirty="0">
                          <a:effectLst/>
                          <a:latin typeface="Arial" panose="020B0604020202020204" pitchFamily="34" charset="0"/>
                          <a:cs typeface="Arial" panose="020B0604020202020204" pitchFamily="34" charset="0"/>
                        </a:rPr>
                        <a:t>Quarter </a:t>
                      </a:r>
                      <a:r>
                        <a:rPr lang="en-ZA" sz="1200" b="0" dirty="0" smtClean="0">
                          <a:effectLst/>
                          <a:latin typeface="Arial" panose="020B0604020202020204" pitchFamily="34" charset="0"/>
                          <a:cs typeface="Arial" panose="020B0604020202020204" pitchFamily="34" charset="0"/>
                        </a:rPr>
                        <a:t>4</a:t>
                      </a:r>
                      <a:r>
                        <a:rPr lang="en-ZA" sz="1200" b="0" baseline="0" dirty="0" smtClean="0">
                          <a:effectLst/>
                          <a:latin typeface="Arial" panose="020B0604020202020204" pitchFamily="34" charset="0"/>
                          <a:cs typeface="Arial" panose="020B0604020202020204" pitchFamily="34" charset="0"/>
                        </a:rPr>
                        <a:t> </a:t>
                      </a:r>
                      <a:r>
                        <a:rPr lang="en-ZA" sz="1200" b="0" dirty="0" smtClean="0">
                          <a:effectLst/>
                          <a:latin typeface="Arial" panose="020B0604020202020204" pitchFamily="34" charset="0"/>
                          <a:cs typeface="Arial" panose="020B0604020202020204" pitchFamily="34" charset="0"/>
                        </a:rPr>
                        <a:t>Target</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Q4 Performance </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Reasons for deviation </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Corrective measures </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925348">
                <a:tc>
                  <a:txBody>
                    <a:bodyPr/>
                    <a:lstStyle/>
                    <a:p>
                      <a:pPr>
                        <a:lnSpc>
                          <a:spcPct val="107000"/>
                        </a:lnSpc>
                        <a:spcAft>
                          <a:spcPts val="0"/>
                        </a:spcAft>
                      </a:pPr>
                      <a:r>
                        <a:rPr lang="en-ZA" sz="1200" b="1" dirty="0" smtClean="0">
                          <a:solidFill>
                            <a:schemeClr val="tx1"/>
                          </a:solidFill>
                          <a:effectLst/>
                          <a:latin typeface="Arial" panose="020B0604020202020204" pitchFamily="34" charset="0"/>
                          <a:cs typeface="Arial" panose="020B0604020202020204" pitchFamily="34" charset="0"/>
                        </a:rPr>
                        <a:t>Number</a:t>
                      </a:r>
                      <a:r>
                        <a:rPr lang="en-ZA" sz="1200" b="1" baseline="0" dirty="0" smtClean="0">
                          <a:solidFill>
                            <a:schemeClr val="tx1"/>
                          </a:solidFill>
                          <a:effectLst/>
                          <a:latin typeface="Arial" panose="020B0604020202020204" pitchFamily="34" charset="0"/>
                          <a:cs typeface="Arial" panose="020B0604020202020204" pitchFamily="34" charset="0"/>
                        </a:rPr>
                        <a:t> of </a:t>
                      </a:r>
                      <a:r>
                        <a:rPr lang="en-ZA" sz="1200" b="1" dirty="0" smtClean="0">
                          <a:solidFill>
                            <a:schemeClr val="tx1"/>
                          </a:solidFill>
                          <a:effectLst/>
                          <a:latin typeface="Arial" panose="020B0604020202020204" pitchFamily="34" charset="0"/>
                          <a:cs typeface="Arial" panose="020B0604020202020204" pitchFamily="34" charset="0"/>
                        </a:rPr>
                        <a:t>Sector </a:t>
                      </a:r>
                      <a:r>
                        <a:rPr lang="en-ZA" sz="1200" b="1" dirty="0">
                          <a:solidFill>
                            <a:schemeClr val="tx1"/>
                          </a:solidFill>
                          <a:effectLst/>
                          <a:latin typeface="Arial" panose="020B0604020202020204" pitchFamily="34" charset="0"/>
                          <a:cs typeface="Arial" panose="020B0604020202020204" pitchFamily="34" charset="0"/>
                        </a:rPr>
                        <a:t>Performance </a:t>
                      </a:r>
                      <a:r>
                        <a:rPr lang="en-ZA" sz="1200" b="1" dirty="0" smtClean="0">
                          <a:solidFill>
                            <a:schemeClr val="tx1"/>
                          </a:solidFill>
                          <a:effectLst/>
                          <a:latin typeface="Arial" panose="020B0604020202020204" pitchFamily="34" charset="0"/>
                          <a:cs typeface="Arial" panose="020B0604020202020204" pitchFamily="34" charset="0"/>
                        </a:rPr>
                        <a:t>Reports </a:t>
                      </a:r>
                      <a:endParaRPr lang="en-ZA" sz="1200" b="1" strike="sng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200" b="0" i="0" u="none" strike="noStrike" dirty="0">
                          <a:solidFill>
                            <a:schemeClr val="tx1"/>
                          </a:solidFill>
                          <a:effectLst/>
                          <a:latin typeface="Arial" panose="020B0604020202020204" pitchFamily="34" charset="0"/>
                          <a:cs typeface="Arial" panose="020B0604020202020204" pitchFamily="34" charset="0"/>
                        </a:rPr>
                        <a:t>2 sector performance reports</a:t>
                      </a: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01 Sector Performance Report Produced</a:t>
                      </a:r>
                    </a:p>
                    <a:p>
                      <a:pPr algn="l" fontAlgn="t"/>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200" b="0" i="0" u="none" strike="noStrike" dirty="0" smtClean="0">
                          <a:solidFill>
                            <a:schemeClr val="tx1"/>
                          </a:solidFill>
                          <a:effectLst/>
                          <a:latin typeface="Arial" panose="020B0604020202020204" pitchFamily="34" charset="0"/>
                          <a:cs typeface="Arial" panose="020B0604020202020204" pitchFamily="34" charset="0"/>
                        </a:rPr>
                        <a:t>1 sector performance report</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 sector performance report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rgbClr val="00B050"/>
                    </a:solidFill>
                  </a:tcPr>
                </a:tc>
                <a:tc>
                  <a:txBody>
                    <a:bodyPr/>
                    <a:lstStyle/>
                    <a:p>
                      <a:pPr>
                        <a:lnSpc>
                          <a:spcPct val="107000"/>
                        </a:lnSpc>
                        <a:spcAft>
                          <a:spcPts val="0"/>
                        </a:spcAf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1656754">
                <a:tc>
                  <a:txBody>
                    <a:bodyPr/>
                    <a:lstStyle/>
                    <a:p>
                      <a:pP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Number of Beneficiaries Participating in DPWI Skills </a:t>
                      </a:r>
                      <a:r>
                        <a:rPr lang="en-ZA" sz="1200" b="1" dirty="0" smtClean="0">
                          <a:solidFill>
                            <a:schemeClr val="tx1"/>
                          </a:solidFill>
                          <a:effectLst/>
                          <a:latin typeface="Arial" panose="020B0604020202020204" pitchFamily="34" charset="0"/>
                          <a:cs typeface="Arial" panose="020B0604020202020204" pitchFamily="34" charset="0"/>
                        </a:rPr>
                        <a:t>pipeline intervention</a:t>
                      </a:r>
                      <a:r>
                        <a:rPr lang="en-ZA" sz="1200" b="1" baseline="0" dirty="0" smtClean="0">
                          <a:solidFill>
                            <a:schemeClr val="tx1"/>
                          </a:solidFill>
                          <a:effectLst/>
                          <a:latin typeface="Arial" panose="020B0604020202020204" pitchFamily="34" charset="0"/>
                          <a:cs typeface="Arial" panose="020B0604020202020204" pitchFamily="34" charset="0"/>
                        </a:rPr>
                        <a:t> programme</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b="0" strike="noStrike"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1100</a:t>
                      </a:r>
                      <a:endParaRPr lang="en-ZA" sz="1200" b="0"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1100   Beneficiaries Participating in the DPWI Skills Pipeline Interventions Programmes</a:t>
                      </a:r>
                    </a:p>
                    <a:p>
                      <a:pPr>
                        <a:lnSpc>
                          <a:spcPct val="107000"/>
                        </a:lnSpc>
                        <a:spcAft>
                          <a:spcPts val="0"/>
                        </a:spcAft>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1100 </a:t>
                      </a:r>
                      <a:r>
                        <a:rPr lang="en-US" sz="1200" dirty="0" smtClean="0">
                          <a:latin typeface="Arial" panose="020B0604020202020204" pitchFamily="34" charset="0"/>
                          <a:cs typeface="Arial" panose="020B0604020202020204" pitchFamily="34" charset="0"/>
                        </a:rPr>
                        <a:t>beneficiaries participating in the DPWI skills pipeline </a:t>
                      </a:r>
                      <a:endParaRPr lang="en-ZA" sz="1200" dirty="0" smtClean="0">
                        <a:latin typeface="Arial" panose="020B0604020202020204" pitchFamily="34" charset="0"/>
                        <a:cs typeface="Arial" panose="020B0604020202020204" pitchFamily="34" charset="0"/>
                      </a:endParaRPr>
                    </a:p>
                    <a:p>
                      <a:pPr>
                        <a:lnSpc>
                          <a:spcPct val="107000"/>
                        </a:lnSpc>
                        <a:spcAft>
                          <a:spcPts val="0"/>
                        </a:spcAft>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1100 beneficiaries participating in the DPWI skills pipeline </a:t>
                      </a:r>
                      <a:endParaRPr lang="en-ZA" sz="1200" dirty="0">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gn="l" fontAlgn="t"/>
                      <a:r>
                        <a:rPr lang="en-US" sz="1200" b="0" i="0" u="none" strike="noStrike" dirty="0" smtClean="0">
                          <a:solidFill>
                            <a:schemeClr val="tx1"/>
                          </a:solidFill>
                          <a:effectLst/>
                          <a:latin typeface="Arial" panose="020B0604020202020204" pitchFamily="34" charset="0"/>
                          <a:cs typeface="Arial" panose="020B0604020202020204" pitchFamily="34" charset="0"/>
                        </a:rPr>
                        <a:t>Target</a:t>
                      </a:r>
                      <a:r>
                        <a:rPr lang="en-US" sz="1200" b="0" i="0" u="none" strike="noStrike" baseline="0" dirty="0" smtClean="0">
                          <a:solidFill>
                            <a:schemeClr val="tx1"/>
                          </a:solidFill>
                          <a:effectLst/>
                          <a:latin typeface="Arial" panose="020B0604020202020204" pitchFamily="34" charset="0"/>
                          <a:cs typeface="Arial" panose="020B0604020202020204" pitchFamily="34" charset="0"/>
                        </a:rPr>
                        <a:t> achieved </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fontAlgn="t"/>
                      <a:r>
                        <a:rPr lang="en-US" sz="1200" b="0" i="0" u="none" strike="noStrike" dirty="0" smtClean="0">
                          <a:solidFill>
                            <a:schemeClr val="tx1"/>
                          </a:solidFill>
                          <a:effectLst/>
                          <a:latin typeface="Arial" panose="020B0604020202020204" pitchFamily="34" charset="0"/>
                          <a:cs typeface="Arial" panose="020B0604020202020204" pitchFamily="34" charset="0"/>
                        </a:rPr>
                        <a:t>-</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6</a:t>
            </a:fld>
            <a:endParaRPr lang="en-ZA"/>
          </a:p>
        </p:txBody>
      </p:sp>
    </p:spTree>
    <p:extLst>
      <p:ext uri="{BB962C8B-B14F-4D97-AF65-F5344CB8AC3E}">
        <p14:creationId xmlns:p14="http://schemas.microsoft.com/office/powerpoint/2010/main" val="381205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0647441"/>
              </p:ext>
            </p:extLst>
          </p:nvPr>
        </p:nvGraphicFramePr>
        <p:xfrm>
          <a:off x="0" y="0"/>
          <a:ext cx="12192000" cy="2703076"/>
        </p:xfrm>
        <a:graphic>
          <a:graphicData uri="http://schemas.openxmlformats.org/drawingml/2006/table">
            <a:tbl>
              <a:tblPr firstRow="1" firstCol="1" bandRow="1">
                <a:tableStyleId>{5C22544A-7EE6-4342-B048-85BDC9FD1C3A}</a:tableStyleId>
              </a:tblPr>
              <a:tblGrid>
                <a:gridCol w="2063552"/>
                <a:gridCol w="1512168"/>
                <a:gridCol w="1800200"/>
                <a:gridCol w="1584176"/>
                <a:gridCol w="2232248"/>
                <a:gridCol w="1512168"/>
                <a:gridCol w="1487488"/>
              </a:tblGrid>
              <a:tr h="620688">
                <a:tc gridSpan="7">
                  <a:txBody>
                    <a:bodyPr/>
                    <a:lstStyle/>
                    <a:p>
                      <a:pP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Expanded Public Works Programme</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26675">
                <a:tc>
                  <a:txBody>
                    <a:bodyPr/>
                    <a:lstStyle/>
                    <a:p>
                      <a:pPr>
                        <a:lnSpc>
                          <a:spcPct val="107000"/>
                        </a:lnSpc>
                        <a:spcAft>
                          <a:spcPts val="0"/>
                        </a:spcAft>
                      </a:pPr>
                      <a:r>
                        <a:rPr lang="en-ZA" sz="1200" dirty="0" smtClean="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9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Annual target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3 </a:t>
                      </a:r>
                      <a:r>
                        <a:rPr lang="en-ZA" sz="1200" dirty="0">
                          <a:solidFill>
                            <a:schemeClr val="tx1"/>
                          </a:solidFill>
                          <a:effectLst/>
                          <a:latin typeface="Arial" panose="020B0604020202020204" pitchFamily="34" charset="0"/>
                          <a:cs typeface="Arial" panose="020B0604020202020204" pitchFamily="34" charset="0"/>
                        </a:rPr>
                        <a:t>Performance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Quarter </a:t>
                      </a:r>
                      <a:r>
                        <a:rPr lang="en-ZA" sz="1200" dirty="0" smtClean="0">
                          <a:solidFill>
                            <a:schemeClr val="tx1"/>
                          </a:solidFill>
                          <a:effectLst/>
                          <a:latin typeface="Arial" panose="020B0604020202020204" pitchFamily="34" charset="0"/>
                          <a:cs typeface="Arial" panose="020B0604020202020204" pitchFamily="34" charset="0"/>
                        </a:rPr>
                        <a:t>4 </a:t>
                      </a:r>
                      <a:r>
                        <a:rPr lang="en-ZA" sz="1200" dirty="0">
                          <a:solidFill>
                            <a:schemeClr val="tx1"/>
                          </a:solidFill>
                          <a:effectLst/>
                          <a:latin typeface="Arial" panose="020B0604020202020204" pitchFamily="34" charset="0"/>
                          <a:cs typeface="Arial" panose="020B0604020202020204" pitchFamily="34" charset="0"/>
                        </a:rPr>
                        <a:t>Target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 </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Reasons for deviation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1249362">
                <a:tc>
                  <a:txBody>
                    <a:bodyPr/>
                    <a:lstStyle/>
                    <a:p>
                      <a:pPr algn="l" fontAlgn="t"/>
                      <a:r>
                        <a:rPr lang="en-ZA" sz="1100" b="1" i="0" u="none" strike="noStrike" dirty="0" smtClean="0">
                          <a:solidFill>
                            <a:srgbClr val="000000"/>
                          </a:solidFill>
                          <a:effectLst/>
                          <a:latin typeface="Arial" panose="020B0604020202020204" pitchFamily="34" charset="0"/>
                          <a:cs typeface="Arial" panose="020B0604020202020204" pitchFamily="34" charset="0"/>
                        </a:rPr>
                        <a:t>Number of progress report produced that reflect the work opportunities reported by public bodies on the EPWP-RS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gn="l" fontAlgn="t"/>
                      <a:r>
                        <a:rPr lang="en-ZA" sz="1100" b="0" i="0" u="none" strike="noStrike" dirty="0" smtClean="0">
                          <a:solidFill>
                            <a:srgbClr val="000000"/>
                          </a:solidFill>
                          <a:effectLst/>
                          <a:latin typeface="Arial" panose="020B0604020202020204" pitchFamily="34" charset="0"/>
                          <a:cs typeface="Arial" panose="020B0604020202020204" pitchFamily="34" charset="0"/>
                        </a:rPr>
                        <a:t>4 progress report produced that reflect the work opportunities reported by public bodies on the EPWP-RS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1 progress report produced that reflect the work opportunities reported by public bodies on the </a:t>
                      </a:r>
                      <a:r>
                        <a:rPr lang="en-ZA" sz="1100" b="0" i="0" u="none" strike="noStrike" dirty="0" smtClean="0">
                          <a:solidFill>
                            <a:srgbClr val="000000"/>
                          </a:solidFill>
                          <a:effectLst/>
                          <a:latin typeface="Arial" panose="020B0604020202020204" pitchFamily="34" charset="0"/>
                          <a:cs typeface="Arial" panose="020B0604020202020204" pitchFamily="34" charset="0"/>
                        </a:rPr>
                        <a:t>EPWP-RS (100% achievement)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en-ZA" sz="1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progress report produced that reflect the work opportunities reported by public bodies on the EPWP-RS</a:t>
                      </a:r>
                    </a:p>
                    <a:p>
                      <a:pPr>
                        <a:lnSpc>
                          <a:spcPct val="107000"/>
                        </a:lnSpc>
                        <a:spcAft>
                          <a:spcPts val="0"/>
                        </a:spcAft>
                      </a:pP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dirty="0" smtClean="0">
                          <a:solidFill>
                            <a:srgbClr val="000000"/>
                          </a:solidFill>
                          <a:effectLst/>
                          <a:latin typeface="Arial" panose="020B0604020202020204" pitchFamily="34" charset="0"/>
                          <a:cs typeface="Arial" panose="020B0604020202020204" pitchFamily="34" charset="0"/>
                        </a:rPr>
                        <a:t>1 progress report produced that reflect the work opportunities reported by public bodies on the EPWP-RS (100% achievement)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Target achieved </a:t>
                      </a:r>
                      <a:endParaRPr lang="en-ZA" sz="11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7</a:t>
            </a:fld>
            <a:endParaRPr lang="en-ZA"/>
          </a:p>
        </p:txBody>
      </p:sp>
    </p:spTree>
    <p:extLst>
      <p:ext uri="{BB962C8B-B14F-4D97-AF65-F5344CB8AC3E}">
        <p14:creationId xmlns:p14="http://schemas.microsoft.com/office/powerpoint/2010/main" val="388980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2878447"/>
              </p:ext>
            </p:extLst>
          </p:nvPr>
        </p:nvGraphicFramePr>
        <p:xfrm>
          <a:off x="-1" y="1"/>
          <a:ext cx="12072667" cy="6869011"/>
        </p:xfrm>
        <a:graphic>
          <a:graphicData uri="http://schemas.openxmlformats.org/drawingml/2006/table">
            <a:tbl>
              <a:tblPr firstRow="1" firstCol="1" bandRow="1">
                <a:tableStyleId>{5C22544A-7EE6-4342-B048-85BDC9FD1C3A}</a:tableStyleId>
              </a:tblPr>
              <a:tblGrid>
                <a:gridCol w="1919537"/>
                <a:gridCol w="1080120"/>
                <a:gridCol w="1944216"/>
                <a:gridCol w="1584176"/>
                <a:gridCol w="2304256"/>
                <a:gridCol w="1713096"/>
                <a:gridCol w="1527266"/>
              </a:tblGrid>
              <a:tr h="376952">
                <a:tc gridSpan="7">
                  <a:txBody>
                    <a:bodyPr/>
                    <a:lstStyle/>
                    <a:p>
                      <a:pPr algn="ctr">
                        <a:lnSpc>
                          <a:spcPct val="107000"/>
                        </a:lnSpc>
                        <a:spcAft>
                          <a:spcPts val="0"/>
                        </a:spcAft>
                      </a:pPr>
                      <a:r>
                        <a:rPr lang="en-ZA" sz="2400" dirty="0">
                          <a:solidFill>
                            <a:schemeClr val="tx1"/>
                          </a:solidFill>
                          <a:effectLst/>
                          <a:latin typeface="Arial" panose="020B0604020202020204" pitchFamily="34" charset="0"/>
                          <a:cs typeface="Arial" panose="020B0604020202020204" pitchFamily="34" charset="0"/>
                        </a:rPr>
                        <a:t>Programme: Property and Construction Industry Policy and Research </a:t>
                      </a:r>
                      <a:endParaRPr lang="en-ZA"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82941">
                <a:tc>
                  <a:txBody>
                    <a:bodyPr/>
                    <a:lstStyle/>
                    <a:p>
                      <a:pPr>
                        <a:lnSpc>
                          <a:spcPct val="107000"/>
                        </a:lnSpc>
                        <a:spcAft>
                          <a:spcPts val="0"/>
                        </a:spcAft>
                      </a:pPr>
                      <a:r>
                        <a:rPr lang="en-ZA" sz="1100" dirty="0">
                          <a:solidFill>
                            <a:schemeClr val="tx1"/>
                          </a:solidFill>
                          <a:effectLst/>
                          <a:latin typeface="Arial" panose="020B0604020202020204" pitchFamily="34" charset="0"/>
                          <a:cs typeface="Arial" panose="020B0604020202020204" pitchFamily="34" charset="0"/>
                        </a:rPr>
                        <a:t>Performance Indicators</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Annual target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Quarter </a:t>
                      </a:r>
                      <a:r>
                        <a:rPr lang="en-ZA" sz="1100" dirty="0" smtClean="0">
                          <a:effectLst/>
                          <a:latin typeface="Arial" panose="020B0604020202020204" pitchFamily="34" charset="0"/>
                          <a:cs typeface="Arial" panose="020B0604020202020204" pitchFamily="34" charset="0"/>
                        </a:rPr>
                        <a:t>3 </a:t>
                      </a:r>
                      <a:r>
                        <a:rPr lang="en-ZA" sz="1100" dirty="0">
                          <a:effectLst/>
                          <a:latin typeface="Arial" panose="020B0604020202020204" pitchFamily="34" charset="0"/>
                          <a:cs typeface="Arial" panose="020B0604020202020204" pitchFamily="34" charset="0"/>
                        </a:rPr>
                        <a:t>Performance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Quarter </a:t>
                      </a:r>
                      <a:r>
                        <a:rPr lang="en-ZA" sz="1100" dirty="0" smtClean="0">
                          <a:effectLst/>
                          <a:latin typeface="Arial" panose="020B0604020202020204" pitchFamily="34" charset="0"/>
                          <a:cs typeface="Arial" panose="020B0604020202020204" pitchFamily="34" charset="0"/>
                        </a:rPr>
                        <a:t>4 </a:t>
                      </a:r>
                      <a:r>
                        <a:rPr lang="en-ZA" sz="1100" dirty="0">
                          <a:effectLst/>
                          <a:latin typeface="Arial" panose="020B0604020202020204" pitchFamily="34" charset="0"/>
                          <a:cs typeface="Arial" panose="020B0604020202020204" pitchFamily="34" charset="0"/>
                        </a:rPr>
                        <a:t>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100" dirty="0" smtClean="0">
                          <a:latin typeface="Arial" panose="020B0604020202020204" pitchFamily="34" charset="0"/>
                          <a:cs typeface="Arial" panose="020B0604020202020204" pitchFamily="34" charset="0"/>
                        </a:rPr>
                        <a:t>Quarter 4 Performance</a:t>
                      </a:r>
                      <a:endParaRPr lang="en-ZA" sz="11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Reasons for deviation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Corrective measures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898523">
                <a:tc>
                  <a:txBody>
                    <a:bodyPr/>
                    <a:lstStyle/>
                    <a:p>
                      <a:pPr marL="0" lvl="0" indent="0" algn="l">
                        <a:lnSpc>
                          <a:spcPct val="110000"/>
                        </a:lnSpc>
                        <a:spcBef>
                          <a:spcPts val="25"/>
                        </a:spcBef>
                        <a:spcAft>
                          <a:spcPts val="0"/>
                        </a:spcAft>
                        <a:buFont typeface="+mj-lt"/>
                        <a:buNone/>
                      </a:pPr>
                      <a:r>
                        <a:rPr lang="en-US" sz="1100" dirty="0" smtClean="0">
                          <a:solidFill>
                            <a:srgbClr val="000000"/>
                          </a:solidFill>
                          <a:effectLst/>
                          <a:latin typeface="Arial" panose="020B0604020202020204" pitchFamily="34" charset="0"/>
                          <a:ea typeface="Century Gothic" panose="020B0502020202020204" pitchFamily="34" charset="0"/>
                          <a:cs typeface="Arial" panose="020B0604020202020204" pitchFamily="34" charset="0"/>
                        </a:rPr>
                        <a:t>Public Works Bill submitted to Minister to introduce to Parliament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ea typeface="Century Gothic" panose="020B0502020202020204" pitchFamily="34" charset="0"/>
                          <a:cs typeface="Arial" panose="020B0604020202020204" pitchFamily="34" charset="0"/>
                        </a:rPr>
                        <a:t>Public Works Bill Gazetted</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Draft Public Works Bill developed for additional input and submitted to DPWI on 03 Oct 2022.</a:t>
                      </a:r>
                    </a:p>
                    <a:p>
                      <a:pPr marL="0" marR="0" indent="0" algn="l" defTabSz="914400" rtl="0" eaLnBrk="1" fontAlgn="t" latinLnBrk="0" hangingPunct="1">
                        <a:lnSpc>
                          <a:spcPct val="100000"/>
                        </a:lnSpc>
                        <a:spcBef>
                          <a:spcPts val="0"/>
                        </a:spcBef>
                        <a:spcAft>
                          <a:spcPts val="0"/>
                        </a:spcAft>
                        <a:buClrTx/>
                        <a:buSzTx/>
                        <a:buFontTx/>
                        <a:buNone/>
                        <a:tabLst/>
                        <a:defRPr/>
                      </a:pPr>
                      <a:endParaRPr lang="en-ZA" sz="11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Gazetted Public Works Bill submitted to Minister to introduce to Parliament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100" dirty="0" smtClean="0">
                          <a:latin typeface="Arial" panose="020B0604020202020204" pitchFamily="34" charset="0"/>
                          <a:cs typeface="Arial" panose="020B0604020202020204" pitchFamily="34" charset="0"/>
                        </a:rPr>
                        <a:t>Gazetted Public Works Bill not submitted to Minister to introduce to Parliament</a:t>
                      </a:r>
                      <a:endParaRPr lang="en-ZA" sz="1100" dirty="0">
                        <a:latin typeface="Arial" panose="020B0604020202020204" pitchFamily="34" charset="0"/>
                        <a:cs typeface="Arial" panose="020B0604020202020204" pitchFamily="34" charset="0"/>
                      </a:endParaRPr>
                    </a:p>
                  </a:txBody>
                  <a:tcPr marL="9525" marR="9525" marT="9525" marB="0">
                    <a:solidFill>
                      <a:srgbClr val="FF00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Draft public Works Bill was submitted to internally for further input (Consultative</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process)</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algn="l" fontAlgn="t"/>
                      <a:r>
                        <a:rPr lang="en-US" sz="1100" b="0" i="0" u="none" strike="noStrike" dirty="0" smtClean="0">
                          <a:solidFill>
                            <a:schemeClr val="tx1"/>
                          </a:solidFill>
                          <a:effectLst/>
                          <a:latin typeface="Arial" panose="020B0604020202020204" pitchFamily="34" charset="0"/>
                          <a:cs typeface="Arial" panose="020B0604020202020204" pitchFamily="34" charset="0"/>
                        </a:rPr>
                        <a:t>Inputs will be consolidated </a:t>
                      </a:r>
                      <a:r>
                        <a:rPr lang="en-US" sz="1100" b="0" i="0" u="none" strike="noStrike" baseline="0" dirty="0" smtClean="0">
                          <a:solidFill>
                            <a:schemeClr val="tx1"/>
                          </a:solidFill>
                          <a:effectLst/>
                          <a:latin typeface="Arial" panose="020B0604020202020204" pitchFamily="34" charset="0"/>
                          <a:cs typeface="Arial" panose="020B0604020202020204" pitchFamily="34" charset="0"/>
                        </a:rPr>
                        <a:t>once consultations have been completed </a:t>
                      </a:r>
                      <a:endParaRPr lang="en-ZA"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r>
              <a:tr h="136815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Amendment of the Construction Industry Development Board Act, 2000 (Act 38 of 2000)</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ea typeface="Century Gothic" panose="020B0502020202020204" pitchFamily="34" charset="0"/>
                          <a:cs typeface="Arial" panose="020B0604020202020204" pitchFamily="34" charset="0"/>
                        </a:rPr>
                        <a:t>CIDB Amendment Bill submitted to Minister. </a:t>
                      </a:r>
                      <a:endParaRPr lang="en-ZA" sz="1100" dirty="0" smtClean="0">
                        <a:effectLst/>
                        <a:latin typeface="Arial" panose="020B0604020202020204" pitchFamily="34" charset="0"/>
                        <a:ea typeface="Times New Roman" panose="02020603050405020304" pitchFamily="18" charset="0"/>
                        <a:cs typeface="Arial" panose="020B0604020202020204" pitchFamily="34" charset="0"/>
                      </a:endParaRP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CIDB Amendment Bill not revised. </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00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CIDB Amendment Bill submitted to Minister</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100" dirty="0" smtClean="0">
                          <a:latin typeface="Arial" panose="020B0604020202020204" pitchFamily="34" charset="0"/>
                          <a:cs typeface="Arial" panose="020B0604020202020204" pitchFamily="34" charset="0"/>
                        </a:rPr>
                        <a:t>CIDB Amendment Bill  not submitted to Minister</a:t>
                      </a:r>
                      <a:endParaRPr lang="en-ZA" sz="1100" dirty="0">
                        <a:latin typeface="Arial" panose="020B0604020202020204" pitchFamily="34" charset="0"/>
                        <a:cs typeface="Arial" panose="020B0604020202020204" pitchFamily="34" charset="0"/>
                      </a:endParaRPr>
                    </a:p>
                  </a:txBody>
                  <a:tcPr marL="9525" marR="9525" marT="9525" marB="0">
                    <a:solidFill>
                      <a:srgbClr val="FF00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Opinion received from OCSLA in Dec 2022 which required consultation with National Treasury (NT) and Department of Justice and Constitutional Development (DoJ &amp; CD)</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chemeClr val="tx1"/>
                          </a:solidFill>
                          <a:effectLst/>
                          <a:latin typeface="Arial" panose="020B0604020202020204" pitchFamily="34" charset="0"/>
                          <a:cs typeface="Arial" panose="020B0604020202020204" pitchFamily="34" charset="0"/>
                        </a:rPr>
                        <a:t>Inputs will be consolidated in</a:t>
                      </a:r>
                      <a:r>
                        <a:rPr lang="en-US" sz="1100" b="0" i="0" u="none" strike="noStrike" baseline="0" dirty="0" smtClean="0">
                          <a:solidFill>
                            <a:schemeClr val="tx1"/>
                          </a:solidFill>
                          <a:effectLst/>
                          <a:latin typeface="Arial" panose="020B0604020202020204" pitchFamily="34" charset="0"/>
                          <a:cs typeface="Arial" panose="020B0604020202020204" pitchFamily="34" charset="0"/>
                        </a:rPr>
                        <a:t> once consultations have been completed </a:t>
                      </a:r>
                      <a:r>
                        <a:rPr lang="en-US" sz="1100" b="0" i="0" u="none" strike="noStrike" dirty="0" smtClean="0">
                          <a:solidFill>
                            <a:srgbClr val="000000"/>
                          </a:solidFill>
                          <a:effectLst/>
                          <a:latin typeface="Arial" panose="020B0604020202020204" pitchFamily="34" charset="0"/>
                          <a:cs typeface="Arial" panose="020B0604020202020204" pitchFamily="34" charset="0"/>
                        </a:rPr>
                        <a:t>with National Treasury (NT) and Department of Justice and Constitutional Development (</a:t>
                      </a:r>
                      <a:r>
                        <a:rPr lang="en-US" sz="1100" b="0" i="0" u="none" strike="noStrike" dirty="0" err="1" smtClean="0">
                          <a:solidFill>
                            <a:srgbClr val="000000"/>
                          </a:solidFill>
                          <a:effectLst/>
                          <a:latin typeface="Arial" panose="020B0604020202020204" pitchFamily="34" charset="0"/>
                          <a:cs typeface="Arial" panose="020B0604020202020204" pitchFamily="34" charset="0"/>
                        </a:rPr>
                        <a:t>DoJ</a:t>
                      </a:r>
                      <a:r>
                        <a:rPr lang="en-US" sz="1100" b="0" i="0" u="none" strike="noStrike" dirty="0" smtClean="0">
                          <a:solidFill>
                            <a:srgbClr val="000000"/>
                          </a:solidFill>
                          <a:effectLst/>
                          <a:latin typeface="Arial" panose="020B0604020202020204" pitchFamily="34" charset="0"/>
                          <a:cs typeface="Arial" panose="020B0604020202020204" pitchFamily="34" charset="0"/>
                        </a:rPr>
                        <a:t> &amp; CD)</a:t>
                      </a:r>
                      <a:endParaRPr lang="en-ZA" sz="11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ZA" sz="11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r>
              <a:tr h="1516283">
                <a:tc>
                  <a:txBody>
                    <a:bodyPr/>
                    <a:lstStyle/>
                    <a:p>
                      <a:pPr>
                        <a:lnSpc>
                          <a:spcPct val="107000"/>
                        </a:lnSpc>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Infrastructure Development Act Regulations Gazetted</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Infrastructure Development Act Regulations gazetted</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Process is pending the implementation of IDA Regulations.</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00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NQT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bg2">
                        <a:lumMod val="75000"/>
                      </a:schemeClr>
                    </a:solidFill>
                  </a:tcPr>
                </a:tc>
                <a:tc>
                  <a:txBody>
                    <a:bodyPr/>
                    <a:lstStyle/>
                    <a:p>
                      <a:r>
                        <a:rPr lang="en-US" sz="1100" dirty="0" smtClean="0">
                          <a:latin typeface="Arial" panose="020B0604020202020204" pitchFamily="34" charset="0"/>
                          <a:cs typeface="Arial" panose="020B0604020202020204" pitchFamily="34" charset="0"/>
                        </a:rPr>
                        <a:t>N/A</a:t>
                      </a:r>
                      <a:endParaRPr lang="en-ZA" sz="1100" dirty="0">
                        <a:latin typeface="Arial" panose="020B0604020202020204" pitchFamily="34" charset="0"/>
                        <a:cs typeface="Arial" panose="020B0604020202020204" pitchFamily="34" charset="0"/>
                      </a:endParaRPr>
                    </a:p>
                  </a:txBody>
                  <a:tcPr marL="0" marR="0" marT="0" marB="0">
                    <a:solidFill>
                      <a:schemeClr val="bg2">
                        <a:lumMod val="75000"/>
                      </a:schemeClr>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N/A</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bg2">
                        <a:lumMod val="75000"/>
                      </a:schemeClr>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N/A</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bg2">
                        <a:lumMod val="75000"/>
                      </a:schemeClr>
                    </a:solidFill>
                  </a:tcPr>
                </a:tc>
              </a:tr>
              <a:tr h="190351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Infrastructure Development</a:t>
                      </a:r>
                      <a:r>
                        <a:rPr lang="en-US" sz="11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amendments submitted to cabinet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Introduction of Infrastructure Development Amendment Bill to Parliament</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dirty="0" smtClean="0">
                          <a:latin typeface="Arial" panose="020B0604020202020204" pitchFamily="34" charset="0"/>
                          <a:cs typeface="Arial" panose="020B0604020202020204" pitchFamily="34" charset="0"/>
                        </a:rPr>
                        <a:t>Stakeholder analysis and public consultation report was not developed.</a:t>
                      </a:r>
                    </a:p>
                    <a:p>
                      <a:pPr algn="l" fontAlgn="t"/>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FF00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Final draft Infrastructure Development Amendment Bill submitted to Cabinet for approval to introduce to Parliament.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100" dirty="0" smtClean="0">
                          <a:latin typeface="Arial" panose="020B0604020202020204" pitchFamily="34" charset="0"/>
                          <a:cs typeface="Arial" panose="020B0604020202020204" pitchFamily="34" charset="0"/>
                        </a:rPr>
                        <a:t>Final draft Infrastructure Development Amendment Bill was not submitted to Cabinet to introduce to Parliament.  However, the Business Case  for the establishment of ISA and the Draft Bill were submitted to Ministers of Finance and Public Service and Administration for concurrence. </a:t>
                      </a:r>
                      <a:endParaRPr lang="en-ZA" sz="1100" dirty="0">
                        <a:latin typeface="Arial" panose="020B0604020202020204" pitchFamily="34" charset="0"/>
                        <a:cs typeface="Arial" panose="020B0604020202020204" pitchFamily="34" charset="0"/>
                      </a:endParaRPr>
                    </a:p>
                  </a:txBody>
                  <a:tcPr marL="0" marR="0" marT="0" marB="0">
                    <a:solidFill>
                      <a:srgbClr val="FFC000"/>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Delays experienced due to extended consultations with National Treasury on institutional arrangements regarding public infrastructure investment management ecosystem.</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Expedite the </a:t>
                      </a:r>
                      <a:r>
                        <a:rPr lang="en-US" sz="1100" b="0" i="0" u="none" strike="noStrike" kern="1200" dirty="0" smtClean="0">
                          <a:solidFill>
                            <a:schemeClr val="tx1"/>
                          </a:solidFill>
                          <a:effectLst/>
                          <a:latin typeface="Arial" panose="020B0604020202020204" pitchFamily="34" charset="0"/>
                          <a:ea typeface="+mn-ea"/>
                          <a:cs typeface="Arial" panose="020B0604020202020204" pitchFamily="34" charset="0"/>
                        </a:rPr>
                        <a:t>process of inputs and cons</a:t>
                      </a:r>
                      <a:r>
                        <a:rPr lang="en-US" sz="1100" b="0" i="0" u="none" strike="noStrike" baseline="0" dirty="0" smtClean="0">
                          <a:solidFill>
                            <a:schemeClr val="tx1"/>
                          </a:solidFill>
                          <a:effectLst/>
                          <a:latin typeface="Arial" panose="020B0604020202020204" pitchFamily="34" charset="0"/>
                          <a:cs typeface="Arial" panose="020B0604020202020204" pitchFamily="34" charset="0"/>
                        </a:rPr>
                        <a:t>ultation</a:t>
                      </a:r>
                      <a:r>
                        <a:rPr lang="en-US" sz="1100" b="0" i="0" u="none" strike="noStrike" baseline="0" dirty="0" smtClean="0">
                          <a:solidFill>
                            <a:srgbClr val="FF0000"/>
                          </a:solidFill>
                          <a:effectLst/>
                          <a:latin typeface="Arial" panose="020B0604020202020204" pitchFamily="34" charset="0"/>
                          <a:cs typeface="Arial" panose="020B0604020202020204" pitchFamily="34" charset="0"/>
                        </a:rPr>
                        <a:t> </a:t>
                      </a:r>
                      <a:endParaRPr lang="en-ZA" sz="11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36706"/>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8</a:t>
            </a:fld>
            <a:endParaRPr lang="en-ZA"/>
          </a:p>
        </p:txBody>
      </p:sp>
    </p:spTree>
    <p:extLst>
      <p:ext uri="{BB962C8B-B14F-4D97-AF65-F5344CB8AC3E}">
        <p14:creationId xmlns:p14="http://schemas.microsoft.com/office/powerpoint/2010/main" val="131347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1287950"/>
              </p:ext>
            </p:extLst>
          </p:nvPr>
        </p:nvGraphicFramePr>
        <p:xfrm>
          <a:off x="0" y="0"/>
          <a:ext cx="12192000" cy="5976664"/>
        </p:xfrm>
        <a:graphic>
          <a:graphicData uri="http://schemas.openxmlformats.org/drawingml/2006/table">
            <a:tbl>
              <a:tblPr firstRow="1" firstCol="1" bandRow="1">
                <a:tableStyleId>{5C22544A-7EE6-4342-B048-85BDC9FD1C3A}</a:tableStyleId>
              </a:tblPr>
              <a:tblGrid>
                <a:gridCol w="2644048"/>
                <a:gridCol w="1101686"/>
                <a:gridCol w="1702194"/>
                <a:gridCol w="1584176"/>
                <a:gridCol w="2075172"/>
                <a:gridCol w="1542362"/>
                <a:gridCol w="1542362"/>
              </a:tblGrid>
              <a:tr h="552897">
                <a:tc gridSpan="7">
                  <a:txBody>
                    <a:bodyPr/>
                    <a:lstStyle/>
                    <a:p>
                      <a:pPr algn="ctr">
                        <a:lnSpc>
                          <a:spcPct val="107000"/>
                        </a:lnSpc>
                        <a:spcAft>
                          <a:spcPts val="0"/>
                        </a:spcAft>
                      </a:pPr>
                      <a:r>
                        <a:rPr lang="en-ZA" sz="2400" dirty="0">
                          <a:solidFill>
                            <a:schemeClr val="tx1"/>
                          </a:solidFill>
                          <a:effectLst/>
                          <a:latin typeface="+mn-lt"/>
                          <a:cs typeface="Arial" panose="020B0604020202020204" pitchFamily="34" charset="0"/>
                        </a:rPr>
                        <a:t>Programme: Property and Construction Industry Policy and Research </a:t>
                      </a:r>
                      <a:endParaRPr lang="en-ZA" sz="2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79255">
                <a:tc>
                  <a:txBody>
                    <a:bodyPr/>
                    <a:lstStyle/>
                    <a:p>
                      <a:pP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Performance Indicators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Annual target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Quarter </a:t>
                      </a:r>
                      <a:r>
                        <a:rPr lang="en-ZA" sz="1200" dirty="0" smtClean="0">
                          <a:effectLst/>
                          <a:latin typeface="Arial" panose="020B0604020202020204" pitchFamily="34" charset="0"/>
                          <a:cs typeface="Arial" panose="020B0604020202020204" pitchFamily="34" charset="0"/>
                        </a:rPr>
                        <a:t>3 Performance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Quarter </a:t>
                      </a:r>
                      <a:r>
                        <a:rPr lang="en-ZA" sz="1200" dirty="0" smtClean="0">
                          <a:effectLst/>
                          <a:latin typeface="Arial" panose="020B0604020202020204" pitchFamily="34" charset="0"/>
                          <a:cs typeface="Arial" panose="020B0604020202020204" pitchFamily="34" charset="0"/>
                        </a:rPr>
                        <a:t>4 Target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r>
                        <a:rPr lang="en-ZA" sz="1200" dirty="0" smtClean="0">
                          <a:latin typeface="Arial" panose="020B0604020202020204" pitchFamily="34" charset="0"/>
                          <a:cs typeface="Arial" panose="020B0604020202020204" pitchFamily="34" charset="0"/>
                        </a:rPr>
                        <a:t>Quarter 4 Performance</a:t>
                      </a:r>
                      <a:endParaRPr lang="en-ZA" sz="1200" dirty="0">
                        <a:latin typeface="Arial" panose="020B060402020202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Reasons for deviation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Corrective measures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r h="2287852">
                <a:tc>
                  <a:txBody>
                    <a:bodyPr/>
                    <a:lstStyle/>
                    <a:p>
                      <a:pPr marL="0" marR="0" lvl="0" indent="0" algn="l" defTabSz="914400" rtl="0" eaLnBrk="1" fontAlgn="auto" latinLnBrk="0" hangingPunct="1">
                        <a:lnSpc>
                          <a:spcPct val="110000"/>
                        </a:lnSpc>
                        <a:spcBef>
                          <a:spcPts val="25"/>
                        </a:spcBef>
                        <a:spcAft>
                          <a:spcPts val="0"/>
                        </a:spcAft>
                        <a:buClrTx/>
                        <a:buSzTx/>
                        <a:buFont typeface="+mj-lt"/>
                        <a:buNone/>
                        <a:tabLst/>
                        <a:defRP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integrated reports on the status of Strategic Integrated Projects (SIPs)</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1 Integrated Report on the status of Strategic Integrated Projects (SIPs) has been  submitted</a:t>
                      </a:r>
                    </a:p>
                    <a:p>
                      <a:pPr marL="0" marR="0" indent="0" algn="l" defTabSz="914400" rtl="0" eaLnBrk="1" fontAlgn="t" latinLnBrk="0" hangingPunct="1">
                        <a:lnSpc>
                          <a:spcPct val="100000"/>
                        </a:lnSpc>
                        <a:spcBef>
                          <a:spcPts val="0"/>
                        </a:spcBef>
                        <a:spcAft>
                          <a:spcPts val="0"/>
                        </a:spcAft>
                        <a:buClrTx/>
                        <a:buSzTx/>
                        <a:buFontTx/>
                        <a:buNone/>
                        <a:tabLst/>
                        <a:defRPr/>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rgbClr val="00B050"/>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  Integrated Report on the status of Strategic Integrated Projects (SIPs) submitted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panose="020B0604020202020204" pitchFamily="34" charset="0"/>
                          <a:cs typeface="Arial" panose="020B0604020202020204" pitchFamily="34" charset="0"/>
                        </a:rPr>
                        <a:t>1  Integrated Report on the status of Strategic Integrated Projects (SIPs) submitted</a:t>
                      </a:r>
                    </a:p>
                    <a:p>
                      <a:endParaRPr lang="en-ZA" sz="1200" dirty="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Target achieved </a:t>
                      </a:r>
                      <a:endParaRPr lang="en-ZA" sz="11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spcAft>
                          <a:spcPts val="0"/>
                        </a:spcAft>
                      </a:pPr>
                      <a:r>
                        <a:rPr lang="en-US" sz="1100" dirty="0" smtClean="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2456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NIP 2050 Phase 2: Social and Distributed Infrastructure submitted to Cabinet</a:t>
                      </a: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Stakeholder analysis and public consultation report developed.</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1 NIP 2050 Phase 2: Social and Distributed Infrastructure submitted to Cabinet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accent1">
                        <a:lumMod val="20000"/>
                        <a:lumOff val="80000"/>
                      </a:schemeClr>
                    </a:solidFill>
                  </a:tcPr>
                </a:tc>
                <a:tc>
                  <a:txBody>
                    <a:bodyPr/>
                    <a:lstStyle/>
                    <a:p>
                      <a:r>
                        <a:rPr lang="en-US" sz="1200" dirty="0" smtClean="0">
                          <a:latin typeface="Arial" panose="020B0604020202020204" pitchFamily="34" charset="0"/>
                          <a:cs typeface="Arial" panose="020B0604020202020204" pitchFamily="34" charset="0"/>
                        </a:rPr>
                        <a:t>1 NIP 2050 Phase 2: Social and Distributed Infrastructure submitted to Cabinet</a:t>
                      </a:r>
                      <a:endParaRPr lang="en-ZA" sz="1200" dirty="0">
                        <a:latin typeface="Arial" panose="020B0604020202020204" pitchFamily="34" charset="0"/>
                        <a:cs typeface="Arial" panose="020B0604020202020204" pitchFamily="34" charset="0"/>
                      </a:endParaRPr>
                    </a:p>
                  </a:txBody>
                  <a:tcPr marL="9525" marR="9525" marT="9525" marB="0">
                    <a:solidFill>
                      <a:srgbClr val="00B050"/>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Target</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achieved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solidFill>
                      <a:schemeClr val="accent1">
                        <a:lumMod val="20000"/>
                        <a:lumOff val="80000"/>
                      </a:schemeClr>
                    </a:solidFill>
                  </a:tcPr>
                </a:tc>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0181"/>
            <a:ext cx="1333145" cy="521294"/>
          </a:xfrm>
          <a:prstGeom prst="rect">
            <a:avLst/>
          </a:prstGeom>
          <a:noFill/>
          <a:ln>
            <a:noFill/>
          </a:ln>
        </p:spPr>
      </p:pic>
      <p:sp>
        <p:nvSpPr>
          <p:cNvPr id="4" name="Slide Number Placeholder 3"/>
          <p:cNvSpPr>
            <a:spLocks noGrp="1"/>
          </p:cNvSpPr>
          <p:nvPr>
            <p:ph type="sldNum" sz="quarter" idx="12"/>
          </p:nvPr>
        </p:nvSpPr>
        <p:spPr/>
        <p:txBody>
          <a:bodyPr/>
          <a:lstStyle/>
          <a:p>
            <a:fld id="{7383F3B9-69D9-423D-8A04-C6634F52A627}" type="slidenum">
              <a:rPr lang="en-ZA" smtClean="0"/>
              <a:t>9</a:t>
            </a:fld>
            <a:endParaRPr lang="en-ZA"/>
          </a:p>
        </p:txBody>
      </p:sp>
    </p:spTree>
    <p:extLst>
      <p:ext uri="{BB962C8B-B14F-4D97-AF65-F5344CB8AC3E}">
        <p14:creationId xmlns:p14="http://schemas.microsoft.com/office/powerpoint/2010/main" val="2515864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24310</TotalTime>
  <Words>6903</Words>
  <Application>Microsoft Office PowerPoint</Application>
  <PresentationFormat>Widescreen</PresentationFormat>
  <Paragraphs>1475</Paragraphs>
  <Slides>41</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Arial Narrow</vt:lpstr>
      <vt:lpstr>Calibri</vt:lpstr>
      <vt:lpstr>Calibri Light</vt:lpstr>
      <vt:lpstr>Century Gothic</vt:lpstr>
      <vt:lpstr>Times</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DPWI Main Vote: Financial Perfromance    DPWI</vt:lpstr>
      <vt:lpstr>Summary – Expenditure per Programme </vt:lpstr>
      <vt:lpstr>Spending analysis - Programmes</vt:lpstr>
      <vt:lpstr>Summary- Expenditure per Economic Classification</vt:lpstr>
      <vt:lpstr>Spending analysis – Economic Classifications</vt:lpstr>
      <vt:lpstr>Notes to expenditure - Summary</vt:lpstr>
      <vt:lpstr>Notes to expenditure - Summary</vt:lpstr>
      <vt:lpstr>Detailed report for Transfers and subsidies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Debtors Age Analysis 31 December 2022 – Quarter 3</vt:lpstr>
      <vt:lpstr>Debtors Age Analysis 31 March 2023 – Quarter 4</vt:lpstr>
      <vt:lpstr>PowerPoint Presentation</vt:lpstr>
      <vt:lpstr>PowerPoint Presentation</vt:lpstr>
    </vt:vector>
  </TitlesOfParts>
  <Company>NDPW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Aaron Mazibuko</cp:lastModifiedBy>
  <cp:revision>1039</cp:revision>
  <cp:lastPrinted>2022-11-07T08:14:12Z</cp:lastPrinted>
  <dcterms:created xsi:type="dcterms:W3CDTF">2015-12-31T08:31:13Z</dcterms:created>
  <dcterms:modified xsi:type="dcterms:W3CDTF">2023-05-19T17:59:33Z</dcterms:modified>
</cp:coreProperties>
</file>