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64" r:id="rId2"/>
    <p:sldMasterId id="2147483676" r:id="rId3"/>
  </p:sldMasterIdLst>
  <p:notesMasterIdLst>
    <p:notesMasterId r:id="rId53"/>
  </p:notesMasterIdLst>
  <p:sldIdLst>
    <p:sldId id="256" r:id="rId4"/>
    <p:sldId id="3793" r:id="rId5"/>
    <p:sldId id="3795" r:id="rId6"/>
    <p:sldId id="3796" r:id="rId7"/>
    <p:sldId id="3797" r:id="rId8"/>
    <p:sldId id="3798" r:id="rId9"/>
    <p:sldId id="3799" r:id="rId10"/>
    <p:sldId id="3835" r:id="rId11"/>
    <p:sldId id="3808" r:id="rId12"/>
    <p:sldId id="3816" r:id="rId13"/>
    <p:sldId id="3801" r:id="rId14"/>
    <p:sldId id="3829" r:id="rId15"/>
    <p:sldId id="3828" r:id="rId16"/>
    <p:sldId id="3804" r:id="rId17"/>
    <p:sldId id="3726" r:id="rId18"/>
    <p:sldId id="2107" r:id="rId19"/>
    <p:sldId id="3839" r:id="rId20"/>
    <p:sldId id="3803" r:id="rId21"/>
    <p:sldId id="3840" r:id="rId22"/>
    <p:sldId id="3774" r:id="rId23"/>
    <p:sldId id="3785" r:id="rId24"/>
    <p:sldId id="3836" r:id="rId25"/>
    <p:sldId id="3782" r:id="rId26"/>
    <p:sldId id="3786" r:id="rId27"/>
    <p:sldId id="3773" r:id="rId28"/>
    <p:sldId id="3775" r:id="rId29"/>
    <p:sldId id="3837" r:id="rId30"/>
    <p:sldId id="3787" r:id="rId31"/>
    <p:sldId id="3838" r:id="rId32"/>
    <p:sldId id="3781" r:id="rId33"/>
    <p:sldId id="3776" r:id="rId34"/>
    <p:sldId id="3788" r:id="rId35"/>
    <p:sldId id="3789" r:id="rId36"/>
    <p:sldId id="3807" r:id="rId37"/>
    <p:sldId id="3790" r:id="rId38"/>
    <p:sldId id="3842" r:id="rId39"/>
    <p:sldId id="3778" r:id="rId40"/>
    <p:sldId id="3792" r:id="rId41"/>
    <p:sldId id="3841" r:id="rId42"/>
    <p:sldId id="3777" r:id="rId43"/>
    <p:sldId id="3784" r:id="rId44"/>
    <p:sldId id="3817" r:id="rId45"/>
    <p:sldId id="3830" r:id="rId46"/>
    <p:sldId id="3831" r:id="rId47"/>
    <p:sldId id="3815" r:id="rId48"/>
    <p:sldId id="3843" r:id="rId49"/>
    <p:sldId id="3791" r:id="rId50"/>
    <p:sldId id="3833" r:id="rId51"/>
    <p:sldId id="3834" r:id="rId5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ZA" dirty="0">
                <a:latin typeface="Arial Nova Light" panose="020B0304020202020204" pitchFamily="34" charset="0"/>
              </a:rPr>
              <a:t>ANALYSIS OF GOODS AND SERVICES</a:t>
            </a:r>
          </a:p>
        </c:rich>
      </c:tx>
      <c:layout>
        <c:manualLayout>
          <c:xMode val="edge"/>
          <c:yMode val="edge"/>
          <c:x val="0.30748453945191528"/>
          <c:y val="2.47415008317787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0B8-42AC-85E3-734E7F35C06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0B8-42AC-85E3-734E7F35C06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0B8-42AC-85E3-734E7F35C06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0B8-42AC-85E3-734E7F35C06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0B8-42AC-85E3-734E7F35C06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0B8-42AC-85E3-734E7F35C06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40B8-42AC-85E3-734E7F35C06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40B8-42AC-85E3-734E7F35C06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0B8-42AC-85E3-734E7F35C06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40B8-42AC-85E3-734E7F35C062}"/>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40B8-42AC-85E3-734E7F35C06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40B8-42AC-85E3-734E7F35C06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40B8-42AC-85E3-734E7F35C062}"/>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40B8-42AC-85E3-734E7F35C06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Sheet1!$A$5:$A$11</c:f>
              <c:strCache>
                <c:ptCount val="7"/>
                <c:pt idx="0">
                  <c:v>Media</c:v>
                </c:pt>
                <c:pt idx="1">
                  <c:v>Production</c:v>
                </c:pt>
                <c:pt idx="2">
                  <c:v>Activations</c:v>
                </c:pt>
                <c:pt idx="3">
                  <c:v>Hosting</c:v>
                </c:pt>
                <c:pt idx="4">
                  <c:v>Capabilities</c:v>
                </c:pt>
                <c:pt idx="5">
                  <c:v>Research</c:v>
                </c:pt>
                <c:pt idx="6">
                  <c:v>Other Goods and Services</c:v>
                </c:pt>
              </c:strCache>
            </c:strRef>
          </c:cat>
          <c:val>
            <c:numRef>
              <c:f>Sheet1!$B$5:$B$11</c:f>
              <c:numCache>
                <c:formatCode>_("R"* #,##0.00_);_("R"* \(#,##0.00\);_("R"* "-"??_);_(@_)</c:formatCode>
                <c:ptCount val="7"/>
                <c:pt idx="0">
                  <c:v>490876000</c:v>
                </c:pt>
                <c:pt idx="1">
                  <c:v>69937300</c:v>
                </c:pt>
                <c:pt idx="2">
                  <c:v>242182844</c:v>
                </c:pt>
                <c:pt idx="3">
                  <c:v>72654853.200000003</c:v>
                </c:pt>
                <c:pt idx="4">
                  <c:v>133200564.2</c:v>
                </c:pt>
                <c:pt idx="5">
                  <c:v>36327426.600000001</c:v>
                </c:pt>
                <c:pt idx="6">
                  <c:v>165735231.99999988</c:v>
                </c:pt>
              </c:numCache>
            </c:numRef>
          </c:val>
          <c:extLst>
            <c:ext xmlns:c16="http://schemas.microsoft.com/office/drawing/2014/chart" uri="{C3380CC4-5D6E-409C-BE32-E72D297353CC}">
              <c16:uniqueId val="{0000000E-40B8-42AC-85E3-734E7F35C06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B22C3-E3D0-4FC3-BC04-681907B2E443}"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US"/>
        </a:p>
      </dgm:t>
    </dgm:pt>
    <dgm:pt modelId="{417AD200-073F-4F87-AED7-5172ADDB6FC5}">
      <dgm:prSet phldrT="[Text]" custT="1"/>
      <dgm:spPr/>
      <dgm:t>
        <a:bodyPr/>
        <a:lstStyle/>
        <a:p>
          <a:r>
            <a:rPr lang="en-US" sz="1600" dirty="0">
              <a:latin typeface="Arial Nova Light" panose="020B0304020202020204" pitchFamily="34" charset="0"/>
              <a:cs typeface="Arial" panose="020B0604020202020204" pitchFamily="34" charset="0"/>
            </a:rPr>
            <a:t>White Paper on Development &amp; Promotion of Tourism in SA, 1996</a:t>
          </a:r>
        </a:p>
      </dgm:t>
    </dgm:pt>
    <dgm:pt modelId="{CCB4E053-FA6B-4C28-883D-B50126BC1C92}" type="parTrans" cxnId="{59DE2421-F5FD-4878-94D4-B4F24F89AF49}">
      <dgm:prSet/>
      <dgm:spPr/>
      <dgm:t>
        <a:bodyPr/>
        <a:lstStyle/>
        <a:p>
          <a:endParaRPr lang="en-US" sz="1600">
            <a:latin typeface="Arial Nova Light" panose="020B0304020202020204" pitchFamily="34" charset="0"/>
          </a:endParaRPr>
        </a:p>
      </dgm:t>
    </dgm:pt>
    <dgm:pt modelId="{D2FBE05D-09FA-4772-868F-D5E1DD0CE864}" type="sibTrans" cxnId="{59DE2421-F5FD-4878-94D4-B4F24F89AF49}">
      <dgm:prSet custT="1"/>
      <dgm:spPr/>
      <dgm:t>
        <a:bodyPr/>
        <a:lstStyle/>
        <a:p>
          <a:endParaRPr lang="en-US" sz="1600">
            <a:latin typeface="Arial Nova Light" panose="020B0304020202020204" pitchFamily="34" charset="0"/>
          </a:endParaRPr>
        </a:p>
      </dgm:t>
    </dgm:pt>
    <dgm:pt modelId="{CA0A9FE3-A7DC-4471-A66D-543E78F4B1E4}">
      <dgm:prSet phldrT="[Text]" custT="1"/>
      <dgm:spPr/>
      <dgm:t>
        <a:bodyPr/>
        <a:lstStyle/>
        <a:p>
          <a:r>
            <a:rPr lang="en-US" sz="1600">
              <a:latin typeface="Arial Nova Light" panose="020B0304020202020204" pitchFamily="34" charset="0"/>
              <a:cs typeface="Arial" panose="020B0604020202020204" pitchFamily="34" charset="0"/>
            </a:rPr>
            <a:t>National Development Plan, 2030</a:t>
          </a:r>
          <a:endParaRPr lang="en-US" sz="1600" dirty="0">
            <a:latin typeface="Arial Nova Light" panose="020B0304020202020204" pitchFamily="34" charset="0"/>
            <a:cs typeface="Arial" panose="020B0604020202020204" pitchFamily="34" charset="0"/>
          </a:endParaRPr>
        </a:p>
      </dgm:t>
    </dgm:pt>
    <dgm:pt modelId="{379791F4-19F5-45A2-B6E6-615635F3559B}" type="parTrans" cxnId="{A8A53C23-4D52-43A4-B85A-A5EAFB335428}">
      <dgm:prSet/>
      <dgm:spPr/>
      <dgm:t>
        <a:bodyPr/>
        <a:lstStyle/>
        <a:p>
          <a:endParaRPr lang="en-US" sz="1600">
            <a:latin typeface="Arial Nova Light" panose="020B0304020202020204" pitchFamily="34" charset="0"/>
          </a:endParaRPr>
        </a:p>
      </dgm:t>
    </dgm:pt>
    <dgm:pt modelId="{6D6F612D-99F8-47DB-AAE0-9BD62132266B}" type="sibTrans" cxnId="{A8A53C23-4D52-43A4-B85A-A5EAFB335428}">
      <dgm:prSet custT="1"/>
      <dgm:spPr/>
      <dgm:t>
        <a:bodyPr/>
        <a:lstStyle/>
        <a:p>
          <a:endParaRPr lang="en-US" sz="1600">
            <a:latin typeface="Arial Nova Light" panose="020B0304020202020204" pitchFamily="34" charset="0"/>
          </a:endParaRPr>
        </a:p>
      </dgm:t>
    </dgm:pt>
    <dgm:pt modelId="{57C1FEC5-F912-44BF-89C6-A328710370B5}">
      <dgm:prSet phldrT="[Text]" custT="1"/>
      <dgm:spPr/>
      <dgm:t>
        <a:bodyPr/>
        <a:lstStyle/>
        <a:p>
          <a:r>
            <a:rPr lang="en-US" sz="1600">
              <a:latin typeface="Arial Nova Light" panose="020B0304020202020204" pitchFamily="34" charset="0"/>
              <a:cs typeface="Arial" panose="020B0604020202020204" pitchFamily="34" charset="0"/>
            </a:rPr>
            <a:t>National Tourism Sector Strategy, 2016-2026</a:t>
          </a:r>
          <a:endParaRPr lang="en-US" sz="1600" dirty="0">
            <a:latin typeface="Arial Nova Light" panose="020B0304020202020204" pitchFamily="34" charset="0"/>
            <a:cs typeface="Arial" panose="020B0604020202020204" pitchFamily="34" charset="0"/>
          </a:endParaRPr>
        </a:p>
      </dgm:t>
    </dgm:pt>
    <dgm:pt modelId="{026B8EF7-D091-477A-877D-644D933459DF}" type="parTrans" cxnId="{E0F6A89E-F5D6-4079-86EE-D81E870A4BC7}">
      <dgm:prSet/>
      <dgm:spPr/>
      <dgm:t>
        <a:bodyPr/>
        <a:lstStyle/>
        <a:p>
          <a:endParaRPr lang="en-US" sz="1600">
            <a:latin typeface="Arial Nova Light" panose="020B0304020202020204" pitchFamily="34" charset="0"/>
          </a:endParaRPr>
        </a:p>
      </dgm:t>
    </dgm:pt>
    <dgm:pt modelId="{13E531C7-F5AE-484D-AE0E-526B0F12D762}" type="sibTrans" cxnId="{E0F6A89E-F5D6-4079-86EE-D81E870A4BC7}">
      <dgm:prSet custT="1"/>
      <dgm:spPr/>
      <dgm:t>
        <a:bodyPr/>
        <a:lstStyle/>
        <a:p>
          <a:endParaRPr lang="en-US" sz="1600">
            <a:latin typeface="Arial Nova Light" panose="020B0304020202020204" pitchFamily="34" charset="0"/>
          </a:endParaRPr>
        </a:p>
      </dgm:t>
    </dgm:pt>
    <dgm:pt modelId="{F87A21C4-C14D-4344-B920-C572B95C049C}">
      <dgm:prSet phldrT="[Text]" custT="1"/>
      <dgm:spPr/>
      <dgm:t>
        <a:bodyPr/>
        <a:lstStyle/>
        <a:p>
          <a:r>
            <a:rPr lang="en-US" sz="1600" dirty="0">
              <a:latin typeface="Arial Nova Light" panose="020B0304020202020204" pitchFamily="34" charset="0"/>
              <a:cs typeface="Arial" panose="020B0604020202020204" pitchFamily="34" charset="0"/>
            </a:rPr>
            <a:t>Medium-Term Strategic Framework, 2019 - 2024</a:t>
          </a:r>
        </a:p>
      </dgm:t>
    </dgm:pt>
    <dgm:pt modelId="{5F20AD80-9707-4320-9BD1-9F79153A02D0}" type="parTrans" cxnId="{0E837D6F-4C52-493D-A7D8-05AFFD3457AB}">
      <dgm:prSet/>
      <dgm:spPr/>
      <dgm:t>
        <a:bodyPr/>
        <a:lstStyle/>
        <a:p>
          <a:endParaRPr lang="en-US" sz="1600">
            <a:latin typeface="Arial Nova Light" panose="020B0304020202020204" pitchFamily="34" charset="0"/>
          </a:endParaRPr>
        </a:p>
      </dgm:t>
    </dgm:pt>
    <dgm:pt modelId="{EB57394C-0DC6-46B7-B700-798E9CE7C6C1}" type="sibTrans" cxnId="{0E837D6F-4C52-493D-A7D8-05AFFD3457AB}">
      <dgm:prSet/>
      <dgm:spPr/>
      <dgm:t>
        <a:bodyPr/>
        <a:lstStyle/>
        <a:p>
          <a:endParaRPr lang="en-US" sz="1600">
            <a:latin typeface="Arial Nova Light" panose="020B0304020202020204" pitchFamily="34" charset="0"/>
          </a:endParaRPr>
        </a:p>
      </dgm:t>
    </dgm:pt>
    <dgm:pt modelId="{A61F84CA-1742-4872-9DB3-1F9BBF86C7ED}" type="pres">
      <dgm:prSet presAssocID="{4D2B22C3-E3D0-4FC3-BC04-681907B2E443}" presName="linearFlow" presStyleCnt="0">
        <dgm:presLayoutVars>
          <dgm:resizeHandles val="exact"/>
        </dgm:presLayoutVars>
      </dgm:prSet>
      <dgm:spPr/>
    </dgm:pt>
    <dgm:pt modelId="{9A53CD48-913B-48AC-9CC5-B0FF3E8ADC0E}" type="pres">
      <dgm:prSet presAssocID="{417AD200-073F-4F87-AED7-5172ADDB6FC5}" presName="node" presStyleLbl="node1" presStyleIdx="0" presStyleCnt="4">
        <dgm:presLayoutVars>
          <dgm:bulletEnabled val="1"/>
        </dgm:presLayoutVars>
      </dgm:prSet>
      <dgm:spPr/>
    </dgm:pt>
    <dgm:pt modelId="{8CCB8C51-8666-4B3E-8DAA-B2C8F2F578A7}" type="pres">
      <dgm:prSet presAssocID="{D2FBE05D-09FA-4772-868F-D5E1DD0CE864}" presName="sibTrans" presStyleLbl="sibTrans2D1" presStyleIdx="0" presStyleCnt="3"/>
      <dgm:spPr/>
    </dgm:pt>
    <dgm:pt modelId="{A7E377EF-A618-494B-8C08-F9AB3085526F}" type="pres">
      <dgm:prSet presAssocID="{D2FBE05D-09FA-4772-868F-D5E1DD0CE864}" presName="connectorText" presStyleLbl="sibTrans2D1" presStyleIdx="0" presStyleCnt="3"/>
      <dgm:spPr/>
    </dgm:pt>
    <dgm:pt modelId="{90F73B45-3338-4FF4-A2EF-481C0BA4A594}" type="pres">
      <dgm:prSet presAssocID="{CA0A9FE3-A7DC-4471-A66D-543E78F4B1E4}" presName="node" presStyleLbl="node1" presStyleIdx="1" presStyleCnt="4">
        <dgm:presLayoutVars>
          <dgm:bulletEnabled val="1"/>
        </dgm:presLayoutVars>
      </dgm:prSet>
      <dgm:spPr/>
    </dgm:pt>
    <dgm:pt modelId="{784820DD-8F5D-488A-8FD3-90F62DD0AA43}" type="pres">
      <dgm:prSet presAssocID="{6D6F612D-99F8-47DB-AAE0-9BD62132266B}" presName="sibTrans" presStyleLbl="sibTrans2D1" presStyleIdx="1" presStyleCnt="3"/>
      <dgm:spPr/>
    </dgm:pt>
    <dgm:pt modelId="{1BBDFA55-D1F8-47BA-B8C3-08E31486D0FA}" type="pres">
      <dgm:prSet presAssocID="{6D6F612D-99F8-47DB-AAE0-9BD62132266B}" presName="connectorText" presStyleLbl="sibTrans2D1" presStyleIdx="1" presStyleCnt="3"/>
      <dgm:spPr/>
    </dgm:pt>
    <dgm:pt modelId="{859A0AA1-80F4-4586-83BD-16604EF4AB00}" type="pres">
      <dgm:prSet presAssocID="{57C1FEC5-F912-44BF-89C6-A328710370B5}" presName="node" presStyleLbl="node1" presStyleIdx="2" presStyleCnt="4">
        <dgm:presLayoutVars>
          <dgm:bulletEnabled val="1"/>
        </dgm:presLayoutVars>
      </dgm:prSet>
      <dgm:spPr/>
    </dgm:pt>
    <dgm:pt modelId="{BEE02431-29FB-4EFB-B68F-B8F78D685BF7}" type="pres">
      <dgm:prSet presAssocID="{13E531C7-F5AE-484D-AE0E-526B0F12D762}" presName="sibTrans" presStyleLbl="sibTrans2D1" presStyleIdx="2" presStyleCnt="3"/>
      <dgm:spPr/>
    </dgm:pt>
    <dgm:pt modelId="{A531114D-0ECD-4595-8580-471C09635714}" type="pres">
      <dgm:prSet presAssocID="{13E531C7-F5AE-484D-AE0E-526B0F12D762}" presName="connectorText" presStyleLbl="sibTrans2D1" presStyleIdx="2" presStyleCnt="3"/>
      <dgm:spPr/>
    </dgm:pt>
    <dgm:pt modelId="{FB813C6A-8C06-40D0-B303-202602BD0D16}" type="pres">
      <dgm:prSet presAssocID="{F87A21C4-C14D-4344-B920-C572B95C049C}" presName="node" presStyleLbl="node1" presStyleIdx="3" presStyleCnt="4">
        <dgm:presLayoutVars>
          <dgm:bulletEnabled val="1"/>
        </dgm:presLayoutVars>
      </dgm:prSet>
      <dgm:spPr/>
    </dgm:pt>
  </dgm:ptLst>
  <dgm:cxnLst>
    <dgm:cxn modelId="{B639A914-6515-4785-BE79-7D1120537293}" type="presOf" srcId="{13E531C7-F5AE-484D-AE0E-526B0F12D762}" destId="{BEE02431-29FB-4EFB-B68F-B8F78D685BF7}" srcOrd="0" destOrd="0" presId="urn:microsoft.com/office/officeart/2005/8/layout/process2"/>
    <dgm:cxn modelId="{E19A891E-AD0F-4ADB-9C33-D04D57197622}" type="presOf" srcId="{CA0A9FE3-A7DC-4471-A66D-543E78F4B1E4}" destId="{90F73B45-3338-4FF4-A2EF-481C0BA4A594}" srcOrd="0" destOrd="0" presId="urn:microsoft.com/office/officeart/2005/8/layout/process2"/>
    <dgm:cxn modelId="{59DE2421-F5FD-4878-94D4-B4F24F89AF49}" srcId="{4D2B22C3-E3D0-4FC3-BC04-681907B2E443}" destId="{417AD200-073F-4F87-AED7-5172ADDB6FC5}" srcOrd="0" destOrd="0" parTransId="{CCB4E053-FA6B-4C28-883D-B50126BC1C92}" sibTransId="{D2FBE05D-09FA-4772-868F-D5E1DD0CE864}"/>
    <dgm:cxn modelId="{A8A53C23-4D52-43A4-B85A-A5EAFB335428}" srcId="{4D2B22C3-E3D0-4FC3-BC04-681907B2E443}" destId="{CA0A9FE3-A7DC-4471-A66D-543E78F4B1E4}" srcOrd="1" destOrd="0" parTransId="{379791F4-19F5-45A2-B6E6-615635F3559B}" sibTransId="{6D6F612D-99F8-47DB-AAE0-9BD62132266B}"/>
    <dgm:cxn modelId="{D1849D40-A86A-4EDB-8714-51555F3FBB0E}" type="presOf" srcId="{4D2B22C3-E3D0-4FC3-BC04-681907B2E443}" destId="{A61F84CA-1742-4872-9DB3-1F9BBF86C7ED}" srcOrd="0" destOrd="0" presId="urn:microsoft.com/office/officeart/2005/8/layout/process2"/>
    <dgm:cxn modelId="{61CBF547-A136-49FD-BC79-6D24AEB4975D}" type="presOf" srcId="{57C1FEC5-F912-44BF-89C6-A328710370B5}" destId="{859A0AA1-80F4-4586-83BD-16604EF4AB00}" srcOrd="0" destOrd="0" presId="urn:microsoft.com/office/officeart/2005/8/layout/process2"/>
    <dgm:cxn modelId="{5BB7176E-5954-43C3-8737-4E19F06C4ED1}" type="presOf" srcId="{F87A21C4-C14D-4344-B920-C572B95C049C}" destId="{FB813C6A-8C06-40D0-B303-202602BD0D16}" srcOrd="0" destOrd="0" presId="urn:microsoft.com/office/officeart/2005/8/layout/process2"/>
    <dgm:cxn modelId="{0E837D6F-4C52-493D-A7D8-05AFFD3457AB}" srcId="{4D2B22C3-E3D0-4FC3-BC04-681907B2E443}" destId="{F87A21C4-C14D-4344-B920-C572B95C049C}" srcOrd="3" destOrd="0" parTransId="{5F20AD80-9707-4320-9BD1-9F79153A02D0}" sibTransId="{EB57394C-0DC6-46B7-B700-798E9CE7C6C1}"/>
    <dgm:cxn modelId="{F705E583-AE6F-401D-9546-CB34343F8E73}" type="presOf" srcId="{417AD200-073F-4F87-AED7-5172ADDB6FC5}" destId="{9A53CD48-913B-48AC-9CC5-B0FF3E8ADC0E}" srcOrd="0" destOrd="0" presId="urn:microsoft.com/office/officeart/2005/8/layout/process2"/>
    <dgm:cxn modelId="{AD44BD99-E053-4424-AF42-6D243A2D857A}" type="presOf" srcId="{13E531C7-F5AE-484D-AE0E-526B0F12D762}" destId="{A531114D-0ECD-4595-8580-471C09635714}" srcOrd="1" destOrd="0" presId="urn:microsoft.com/office/officeart/2005/8/layout/process2"/>
    <dgm:cxn modelId="{E0F6A89E-F5D6-4079-86EE-D81E870A4BC7}" srcId="{4D2B22C3-E3D0-4FC3-BC04-681907B2E443}" destId="{57C1FEC5-F912-44BF-89C6-A328710370B5}" srcOrd="2" destOrd="0" parTransId="{026B8EF7-D091-477A-877D-644D933459DF}" sibTransId="{13E531C7-F5AE-484D-AE0E-526B0F12D762}"/>
    <dgm:cxn modelId="{C55A69E0-A879-4A2A-BC01-5E7170CFF6F5}" type="presOf" srcId="{6D6F612D-99F8-47DB-AAE0-9BD62132266B}" destId="{784820DD-8F5D-488A-8FD3-90F62DD0AA43}" srcOrd="0" destOrd="0" presId="urn:microsoft.com/office/officeart/2005/8/layout/process2"/>
    <dgm:cxn modelId="{144CD3EB-5EFA-4AA1-B537-21B675BAA85C}" type="presOf" srcId="{D2FBE05D-09FA-4772-868F-D5E1DD0CE864}" destId="{8CCB8C51-8666-4B3E-8DAA-B2C8F2F578A7}" srcOrd="0" destOrd="0" presId="urn:microsoft.com/office/officeart/2005/8/layout/process2"/>
    <dgm:cxn modelId="{B68165F0-FAB7-4E4A-ADF0-2CF373EE9060}" type="presOf" srcId="{6D6F612D-99F8-47DB-AAE0-9BD62132266B}" destId="{1BBDFA55-D1F8-47BA-B8C3-08E31486D0FA}" srcOrd="1" destOrd="0" presId="urn:microsoft.com/office/officeart/2005/8/layout/process2"/>
    <dgm:cxn modelId="{AA1E17F2-4D3E-4C58-821F-9DB52FF2C157}" type="presOf" srcId="{D2FBE05D-09FA-4772-868F-D5E1DD0CE864}" destId="{A7E377EF-A618-494B-8C08-F9AB3085526F}" srcOrd="1" destOrd="0" presId="urn:microsoft.com/office/officeart/2005/8/layout/process2"/>
    <dgm:cxn modelId="{7310CAD2-93E7-446F-94F7-58D19A4E2220}" type="presParOf" srcId="{A61F84CA-1742-4872-9DB3-1F9BBF86C7ED}" destId="{9A53CD48-913B-48AC-9CC5-B0FF3E8ADC0E}" srcOrd="0" destOrd="0" presId="urn:microsoft.com/office/officeart/2005/8/layout/process2"/>
    <dgm:cxn modelId="{85E8359B-944F-488B-B2D5-CFA80F486EC6}" type="presParOf" srcId="{A61F84CA-1742-4872-9DB3-1F9BBF86C7ED}" destId="{8CCB8C51-8666-4B3E-8DAA-B2C8F2F578A7}" srcOrd="1" destOrd="0" presId="urn:microsoft.com/office/officeart/2005/8/layout/process2"/>
    <dgm:cxn modelId="{121E3B89-D4D6-4CCC-8154-FF09A66087B0}" type="presParOf" srcId="{8CCB8C51-8666-4B3E-8DAA-B2C8F2F578A7}" destId="{A7E377EF-A618-494B-8C08-F9AB3085526F}" srcOrd="0" destOrd="0" presId="urn:microsoft.com/office/officeart/2005/8/layout/process2"/>
    <dgm:cxn modelId="{52749FD6-F439-41D3-96E1-76780AE9665C}" type="presParOf" srcId="{A61F84CA-1742-4872-9DB3-1F9BBF86C7ED}" destId="{90F73B45-3338-4FF4-A2EF-481C0BA4A594}" srcOrd="2" destOrd="0" presId="urn:microsoft.com/office/officeart/2005/8/layout/process2"/>
    <dgm:cxn modelId="{8FFABA45-FE93-4803-9B8D-49F3D4061A28}" type="presParOf" srcId="{A61F84CA-1742-4872-9DB3-1F9BBF86C7ED}" destId="{784820DD-8F5D-488A-8FD3-90F62DD0AA43}" srcOrd="3" destOrd="0" presId="urn:microsoft.com/office/officeart/2005/8/layout/process2"/>
    <dgm:cxn modelId="{F1E064A3-3B70-4E4E-9670-6BCFD617B15D}" type="presParOf" srcId="{784820DD-8F5D-488A-8FD3-90F62DD0AA43}" destId="{1BBDFA55-D1F8-47BA-B8C3-08E31486D0FA}" srcOrd="0" destOrd="0" presId="urn:microsoft.com/office/officeart/2005/8/layout/process2"/>
    <dgm:cxn modelId="{38201A21-BE2C-49D4-BF2E-BB7FF2256946}" type="presParOf" srcId="{A61F84CA-1742-4872-9DB3-1F9BBF86C7ED}" destId="{859A0AA1-80F4-4586-83BD-16604EF4AB00}" srcOrd="4" destOrd="0" presId="urn:microsoft.com/office/officeart/2005/8/layout/process2"/>
    <dgm:cxn modelId="{AC99114C-D53B-40ED-98CC-D5D6D1124C59}" type="presParOf" srcId="{A61F84CA-1742-4872-9DB3-1F9BBF86C7ED}" destId="{BEE02431-29FB-4EFB-B68F-B8F78D685BF7}" srcOrd="5" destOrd="0" presId="urn:microsoft.com/office/officeart/2005/8/layout/process2"/>
    <dgm:cxn modelId="{44DBFDC2-C123-4F98-BE07-8FB5063FD0E2}" type="presParOf" srcId="{BEE02431-29FB-4EFB-B68F-B8F78D685BF7}" destId="{A531114D-0ECD-4595-8580-471C09635714}" srcOrd="0" destOrd="0" presId="urn:microsoft.com/office/officeart/2005/8/layout/process2"/>
    <dgm:cxn modelId="{FDCC2E02-1D54-4360-A7D7-DB5EF0B08833}" type="presParOf" srcId="{A61F84CA-1742-4872-9DB3-1F9BBF86C7ED}" destId="{FB813C6A-8C06-40D0-B303-202602BD0D1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87824-705A-4D96-945D-AEB6B1B6E652}" type="doc">
      <dgm:prSet loTypeId="urn:microsoft.com/office/officeart/2005/8/layout/chevron1" loCatId="process" qsTypeId="urn:microsoft.com/office/officeart/2005/8/quickstyle/simple1" qsCatId="simple" csTypeId="urn:microsoft.com/office/officeart/2005/8/colors/accent4_2" csCatId="accent4" phldr="1"/>
      <dgm:spPr/>
    </dgm:pt>
    <dgm:pt modelId="{8523209D-8318-479A-985D-7B13C3A28696}">
      <dgm:prSet phldrT="[Text]" custT="1"/>
      <dgm:spPr>
        <a:xfrm>
          <a:off x="4093" y="928983"/>
          <a:ext cx="2751151" cy="1177989"/>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dirty="0">
              <a:solidFill>
                <a:srgbClr val="FFFFFF"/>
              </a:solidFill>
              <a:latin typeface="Arial Nova Light" panose="020B0304020202020204" pitchFamily="34" charset="0"/>
              <a:ea typeface="+mn-ea"/>
              <a:cs typeface="Arial" panose="020B0604020202020204" pitchFamily="34" charset="0"/>
            </a:rPr>
            <a:t>Review and update the various parameters to ensure a robust view of the current business environment and market prioritisation.</a:t>
          </a:r>
        </a:p>
      </dgm:t>
    </dgm:pt>
    <dgm:pt modelId="{78FF3B6D-9746-4CFA-8C47-2B43187E22CF}" type="parTrans" cxnId="{8D2C8CC5-434C-452B-9E45-1AB6C1C9539A}">
      <dgm:prSet/>
      <dgm:spPr/>
      <dgm:t>
        <a:bodyPr/>
        <a:lstStyle/>
        <a:p>
          <a:endParaRPr lang="en-US"/>
        </a:p>
      </dgm:t>
    </dgm:pt>
    <dgm:pt modelId="{868F1DE2-ECC8-4D65-BAE2-D8B48906A549}" type="sibTrans" cxnId="{8D2C8CC5-434C-452B-9E45-1AB6C1C9539A}">
      <dgm:prSet/>
      <dgm:spPr/>
      <dgm:t>
        <a:bodyPr/>
        <a:lstStyle/>
        <a:p>
          <a:endParaRPr lang="en-US"/>
        </a:p>
      </dgm:t>
    </dgm:pt>
    <dgm:pt modelId="{A40F9E58-3730-419B-A874-657402500ACF}">
      <dgm:prSet phldrT="[Text]" custT="1"/>
      <dgm:spPr>
        <a:xfrm>
          <a:off x="2494937" y="887877"/>
          <a:ext cx="2804161" cy="1177989"/>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dirty="0">
              <a:solidFill>
                <a:srgbClr val="FFFFFF"/>
              </a:solidFill>
              <a:latin typeface="Arial Nova Light" panose="020B0304020202020204" pitchFamily="34" charset="0"/>
              <a:ea typeface="+mn-ea"/>
              <a:cs typeface="Arial" panose="020B0604020202020204" pitchFamily="34" charset="0"/>
            </a:rPr>
            <a:t>Support day-to-day decision-making through an enhanced view on increasing and tapping into short-term opportunities.</a:t>
          </a:r>
        </a:p>
      </dgm:t>
    </dgm:pt>
    <dgm:pt modelId="{DBAC9FB7-415C-48C3-AAB3-C3AB6532A022}" type="parTrans" cxnId="{7B161ADD-961E-42EE-91BF-3FA631C55436}">
      <dgm:prSet/>
      <dgm:spPr/>
      <dgm:t>
        <a:bodyPr/>
        <a:lstStyle/>
        <a:p>
          <a:endParaRPr lang="en-US"/>
        </a:p>
      </dgm:t>
    </dgm:pt>
    <dgm:pt modelId="{16224AFB-A9A2-40BE-9BD0-078CBBBC7F6E}" type="sibTrans" cxnId="{7B161ADD-961E-42EE-91BF-3FA631C55436}">
      <dgm:prSet/>
      <dgm:spPr/>
      <dgm:t>
        <a:bodyPr/>
        <a:lstStyle/>
        <a:p>
          <a:endParaRPr lang="en-US"/>
        </a:p>
      </dgm:t>
    </dgm:pt>
    <dgm:pt modelId="{E75126E7-16FB-4504-85D0-B78560BDC794}">
      <dgm:prSet phldrT="[Text]" custT="1"/>
      <dgm:spPr>
        <a:xfrm>
          <a:off x="5084410" y="928983"/>
          <a:ext cx="2794732" cy="1177989"/>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dirty="0">
              <a:solidFill>
                <a:srgbClr val="FFFFFF"/>
              </a:solidFill>
              <a:latin typeface="Arial Nova Light" panose="020B0304020202020204" pitchFamily="34" charset="0"/>
              <a:ea typeface="+mn-ea"/>
              <a:cs typeface="Arial" panose="020B0604020202020204" pitchFamily="34" charset="0"/>
            </a:rPr>
            <a:t>Transition key elements of the MPIF model to a power business intelligence environment, to enable easy access, navigation and usage.</a:t>
          </a:r>
        </a:p>
      </dgm:t>
    </dgm:pt>
    <dgm:pt modelId="{1120296C-79CB-45F6-946A-596CD002D02F}" type="parTrans" cxnId="{44A47B18-3424-4034-9C43-AC7950AD2A02}">
      <dgm:prSet/>
      <dgm:spPr/>
      <dgm:t>
        <a:bodyPr/>
        <a:lstStyle/>
        <a:p>
          <a:endParaRPr lang="en-US"/>
        </a:p>
      </dgm:t>
    </dgm:pt>
    <dgm:pt modelId="{7C9C88ED-4C9D-474F-8568-68BDFDECEE8D}" type="sibTrans" cxnId="{44A47B18-3424-4034-9C43-AC7950AD2A02}">
      <dgm:prSet/>
      <dgm:spPr/>
      <dgm:t>
        <a:bodyPr/>
        <a:lstStyle/>
        <a:p>
          <a:endParaRPr lang="en-US"/>
        </a:p>
      </dgm:t>
    </dgm:pt>
    <dgm:pt modelId="{2D71581E-AA54-49CC-BF7E-A53B042470B8}" type="pres">
      <dgm:prSet presAssocID="{A1F87824-705A-4D96-945D-AEB6B1B6E652}" presName="Name0" presStyleCnt="0">
        <dgm:presLayoutVars>
          <dgm:dir/>
          <dgm:animLvl val="lvl"/>
          <dgm:resizeHandles val="exact"/>
        </dgm:presLayoutVars>
      </dgm:prSet>
      <dgm:spPr/>
    </dgm:pt>
    <dgm:pt modelId="{170DEBBA-FB76-436F-9F1D-4BD1A780AF98}" type="pres">
      <dgm:prSet presAssocID="{8523209D-8318-479A-985D-7B13C3A28696}" presName="parTxOnly" presStyleLbl="node1" presStyleIdx="0" presStyleCnt="3" custScaleX="115839" custScaleY="124000">
        <dgm:presLayoutVars>
          <dgm:chMax val="0"/>
          <dgm:chPref val="0"/>
          <dgm:bulletEnabled val="1"/>
        </dgm:presLayoutVars>
      </dgm:prSet>
      <dgm:spPr/>
    </dgm:pt>
    <dgm:pt modelId="{9E690B53-28AE-4229-B698-0350095DE132}" type="pres">
      <dgm:prSet presAssocID="{868F1DE2-ECC8-4D65-BAE2-D8B48906A549}" presName="parTxOnlySpace" presStyleCnt="0"/>
      <dgm:spPr/>
    </dgm:pt>
    <dgm:pt modelId="{644B38AC-666F-4401-A7F8-C2F873372DF7}" type="pres">
      <dgm:prSet presAssocID="{A40F9E58-3730-419B-A874-657402500ACF}" presName="parTxOnly" presStyleLbl="node1" presStyleIdx="1" presStyleCnt="3" custScaleX="118071" custScaleY="124000" custLinFactNeighborX="-9604" custLinFactNeighborY="-4327">
        <dgm:presLayoutVars>
          <dgm:chMax val="0"/>
          <dgm:chPref val="0"/>
          <dgm:bulletEnabled val="1"/>
        </dgm:presLayoutVars>
      </dgm:prSet>
      <dgm:spPr/>
    </dgm:pt>
    <dgm:pt modelId="{9AECA3EE-1E81-4DD2-B554-2EE93134BD02}" type="pres">
      <dgm:prSet presAssocID="{16224AFB-A9A2-40BE-9BD0-078CBBBC7F6E}" presName="parTxOnlySpace" presStyleCnt="0"/>
      <dgm:spPr/>
    </dgm:pt>
    <dgm:pt modelId="{8F2F6927-3BD5-4A69-B03E-A7AA720F6688}" type="pres">
      <dgm:prSet presAssocID="{E75126E7-16FB-4504-85D0-B78560BDC794}" presName="parTxOnly" presStyleLbl="node1" presStyleIdx="2" presStyleCnt="3" custScaleX="117674" custScaleY="124000">
        <dgm:presLayoutVars>
          <dgm:chMax val="0"/>
          <dgm:chPref val="0"/>
          <dgm:bulletEnabled val="1"/>
        </dgm:presLayoutVars>
      </dgm:prSet>
      <dgm:spPr/>
    </dgm:pt>
  </dgm:ptLst>
  <dgm:cxnLst>
    <dgm:cxn modelId="{44A47B18-3424-4034-9C43-AC7950AD2A02}" srcId="{A1F87824-705A-4D96-945D-AEB6B1B6E652}" destId="{E75126E7-16FB-4504-85D0-B78560BDC794}" srcOrd="2" destOrd="0" parTransId="{1120296C-79CB-45F6-946A-596CD002D02F}" sibTransId="{7C9C88ED-4C9D-474F-8568-68BDFDECEE8D}"/>
    <dgm:cxn modelId="{04F02A41-8052-49B6-AD0D-E7A91E97D161}" type="presOf" srcId="{A1F87824-705A-4D96-945D-AEB6B1B6E652}" destId="{2D71581E-AA54-49CC-BF7E-A53B042470B8}" srcOrd="0" destOrd="0" presId="urn:microsoft.com/office/officeart/2005/8/layout/chevron1"/>
    <dgm:cxn modelId="{91F76450-2954-421E-BCB4-B62723452612}" type="presOf" srcId="{8523209D-8318-479A-985D-7B13C3A28696}" destId="{170DEBBA-FB76-436F-9F1D-4BD1A780AF98}" srcOrd="0" destOrd="0" presId="urn:microsoft.com/office/officeart/2005/8/layout/chevron1"/>
    <dgm:cxn modelId="{630BA486-41C0-4F32-882D-C4F752672E82}" type="presOf" srcId="{A40F9E58-3730-419B-A874-657402500ACF}" destId="{644B38AC-666F-4401-A7F8-C2F873372DF7}" srcOrd="0" destOrd="0" presId="urn:microsoft.com/office/officeart/2005/8/layout/chevron1"/>
    <dgm:cxn modelId="{8D2C8CC5-434C-452B-9E45-1AB6C1C9539A}" srcId="{A1F87824-705A-4D96-945D-AEB6B1B6E652}" destId="{8523209D-8318-479A-985D-7B13C3A28696}" srcOrd="0" destOrd="0" parTransId="{78FF3B6D-9746-4CFA-8C47-2B43187E22CF}" sibTransId="{868F1DE2-ECC8-4D65-BAE2-D8B48906A549}"/>
    <dgm:cxn modelId="{7B161ADD-961E-42EE-91BF-3FA631C55436}" srcId="{A1F87824-705A-4D96-945D-AEB6B1B6E652}" destId="{A40F9E58-3730-419B-A874-657402500ACF}" srcOrd="1" destOrd="0" parTransId="{DBAC9FB7-415C-48C3-AAB3-C3AB6532A022}" sibTransId="{16224AFB-A9A2-40BE-9BD0-078CBBBC7F6E}"/>
    <dgm:cxn modelId="{70C979FA-CFE8-45B0-A0DC-7FA98A4773C0}" type="presOf" srcId="{E75126E7-16FB-4504-85D0-B78560BDC794}" destId="{8F2F6927-3BD5-4A69-B03E-A7AA720F6688}" srcOrd="0" destOrd="0" presId="urn:microsoft.com/office/officeart/2005/8/layout/chevron1"/>
    <dgm:cxn modelId="{F090BC5C-7437-42D8-BD7E-1944C122B0D4}" type="presParOf" srcId="{2D71581E-AA54-49CC-BF7E-A53B042470B8}" destId="{170DEBBA-FB76-436F-9F1D-4BD1A780AF98}" srcOrd="0" destOrd="0" presId="urn:microsoft.com/office/officeart/2005/8/layout/chevron1"/>
    <dgm:cxn modelId="{384493BF-646B-44B8-A439-0A7827A99594}" type="presParOf" srcId="{2D71581E-AA54-49CC-BF7E-A53B042470B8}" destId="{9E690B53-28AE-4229-B698-0350095DE132}" srcOrd="1" destOrd="0" presId="urn:microsoft.com/office/officeart/2005/8/layout/chevron1"/>
    <dgm:cxn modelId="{6B853386-F4CD-49C5-A468-E4728F2C4816}" type="presParOf" srcId="{2D71581E-AA54-49CC-BF7E-A53B042470B8}" destId="{644B38AC-666F-4401-A7F8-C2F873372DF7}" srcOrd="2" destOrd="0" presId="urn:microsoft.com/office/officeart/2005/8/layout/chevron1"/>
    <dgm:cxn modelId="{B06BAF26-80D3-4532-BA22-A3E598BEEEF8}" type="presParOf" srcId="{2D71581E-AA54-49CC-BF7E-A53B042470B8}" destId="{9AECA3EE-1E81-4DD2-B554-2EE93134BD02}" srcOrd="3" destOrd="0" presId="urn:microsoft.com/office/officeart/2005/8/layout/chevron1"/>
    <dgm:cxn modelId="{4DD15EEF-E75E-406B-A6AA-EAD6D7493673}" type="presParOf" srcId="{2D71581E-AA54-49CC-BF7E-A53B042470B8}" destId="{8F2F6927-3BD5-4A69-B03E-A7AA720F668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DA4907-E759-447E-ADE1-862057D93509}"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ZA"/>
        </a:p>
      </dgm:t>
    </dgm:pt>
    <dgm:pt modelId="{512D1CB8-7417-4CAD-81EC-DF49EC0F5846}">
      <dgm:prSet phldrT="[Text]" custT="1"/>
      <dgm:spPr/>
      <dgm:t>
        <a:bodyPr/>
        <a:lstStyle/>
        <a:p>
          <a:pPr>
            <a:buNone/>
          </a:pPr>
          <a:r>
            <a:rPr lang="en-US" sz="1800" b="1">
              <a:latin typeface="Arial Nova Light" panose="020B0304020202020204" pitchFamily="34" charset="0"/>
              <a:ea typeface="+mn-ea"/>
              <a:cs typeface="Arial" panose="020B0604020202020204" pitchFamily="34" charset="0"/>
            </a:rPr>
            <a:t>GROWTH MARKETS</a:t>
          </a:r>
          <a:endParaRPr lang="en-ZA" sz="1800" dirty="0">
            <a:latin typeface="Arial Nova Light" panose="020B0304020202020204" pitchFamily="34" charset="0"/>
          </a:endParaRPr>
        </a:p>
      </dgm:t>
    </dgm:pt>
    <dgm:pt modelId="{E6F32FA7-E6FA-4C98-A442-7F8AF5ABAAA0}" type="parTrans" cxnId="{DD156DE1-D6FD-46E3-8BCC-B2E18B5D4312}">
      <dgm:prSet/>
      <dgm:spPr/>
      <dgm:t>
        <a:bodyPr/>
        <a:lstStyle/>
        <a:p>
          <a:endParaRPr lang="en-ZA"/>
        </a:p>
      </dgm:t>
    </dgm:pt>
    <dgm:pt modelId="{A2C006A7-4615-4B19-B399-5D1D055AABA3}" type="sibTrans" cxnId="{DD156DE1-D6FD-46E3-8BCC-B2E18B5D4312}">
      <dgm:prSet/>
      <dgm:spPr/>
      <dgm:t>
        <a:bodyPr/>
        <a:lstStyle/>
        <a:p>
          <a:endParaRPr lang="en-ZA"/>
        </a:p>
      </dgm:t>
    </dgm:pt>
    <dgm:pt modelId="{A79584EF-E501-4793-B663-EFCCE7E46468}">
      <dgm:prSet phldrT="[Text]" custT="1"/>
      <dgm:spPr/>
      <dgm:t>
        <a:bodyPr/>
        <a:lstStyle/>
        <a:p>
          <a:pPr>
            <a:buChar char="•"/>
          </a:pPr>
          <a:r>
            <a:rPr lang="en-ZA" sz="1800" dirty="0">
              <a:latin typeface="Arial Nova Light" panose="020B0304020202020204" pitchFamily="34" charset="0"/>
              <a:ea typeface="+mn-ea"/>
              <a:cs typeface="Arial" panose="020B0604020202020204" pitchFamily="34" charset="0"/>
            </a:rPr>
            <a:t>Markets that hold considerable outbound potential. However, the share of South Africa in outbound has growth potential. These markets provide an ample opportunity to grow based on their size</a:t>
          </a:r>
          <a:endParaRPr lang="en-ZA" sz="1800" dirty="0">
            <a:latin typeface="Arial Nova Light" panose="020B0304020202020204" pitchFamily="34" charset="0"/>
          </a:endParaRPr>
        </a:p>
      </dgm:t>
    </dgm:pt>
    <dgm:pt modelId="{12D959D5-33D5-4490-B696-2FE45C1DFD31}" type="parTrans" cxnId="{A81D10FD-BAA2-4CE8-92F7-0CC8F2563F12}">
      <dgm:prSet/>
      <dgm:spPr/>
      <dgm:t>
        <a:bodyPr/>
        <a:lstStyle/>
        <a:p>
          <a:endParaRPr lang="en-ZA"/>
        </a:p>
      </dgm:t>
    </dgm:pt>
    <dgm:pt modelId="{44457251-C555-42A9-A289-3E42BB346BFF}" type="sibTrans" cxnId="{A81D10FD-BAA2-4CE8-92F7-0CC8F2563F12}">
      <dgm:prSet/>
      <dgm:spPr/>
      <dgm:t>
        <a:bodyPr/>
        <a:lstStyle/>
        <a:p>
          <a:endParaRPr lang="en-ZA"/>
        </a:p>
      </dgm:t>
    </dgm:pt>
    <dgm:pt modelId="{C91BE96A-D062-44E2-A8FD-5AE11B5D114E}">
      <dgm:prSet phldrT="[Text]" custT="1"/>
      <dgm:spPr/>
      <dgm:t>
        <a:bodyPr/>
        <a:lstStyle/>
        <a:p>
          <a:pPr>
            <a:buNone/>
          </a:pPr>
          <a:r>
            <a:rPr lang="en-US" sz="1800" b="1">
              <a:latin typeface="Arial Nova Light" panose="020B0304020202020204" pitchFamily="34" charset="0"/>
              <a:ea typeface="+mn-ea"/>
              <a:cs typeface="Arial" panose="020B0604020202020204" pitchFamily="34" charset="0"/>
            </a:rPr>
            <a:t>DEFEND MARKETS</a:t>
          </a:r>
          <a:endParaRPr lang="en-ZA" sz="1800" dirty="0">
            <a:latin typeface="Arial Nova Light" panose="020B0304020202020204" pitchFamily="34" charset="0"/>
          </a:endParaRPr>
        </a:p>
      </dgm:t>
    </dgm:pt>
    <dgm:pt modelId="{40B70484-10E3-4FB4-94A5-377EAA5548B9}" type="parTrans" cxnId="{8D726E82-F4EC-4ABC-A736-9201B4D8743E}">
      <dgm:prSet/>
      <dgm:spPr/>
      <dgm:t>
        <a:bodyPr/>
        <a:lstStyle/>
        <a:p>
          <a:endParaRPr lang="en-ZA"/>
        </a:p>
      </dgm:t>
    </dgm:pt>
    <dgm:pt modelId="{6C86B3BD-B951-434E-A461-5A5AB7A2237F}" type="sibTrans" cxnId="{8D726E82-F4EC-4ABC-A736-9201B4D8743E}">
      <dgm:prSet/>
      <dgm:spPr/>
      <dgm:t>
        <a:bodyPr/>
        <a:lstStyle/>
        <a:p>
          <a:endParaRPr lang="en-ZA"/>
        </a:p>
      </dgm:t>
    </dgm:pt>
    <dgm:pt modelId="{ADF97CA2-9BA9-4E79-9CBF-094D59815599}">
      <dgm:prSet phldrT="[Text]" custT="1"/>
      <dgm:spPr/>
      <dgm:t>
        <a:bodyPr/>
        <a:lstStyle/>
        <a:p>
          <a:pPr>
            <a:buChar char="•"/>
          </a:pPr>
          <a:r>
            <a:rPr lang="en-ZA" sz="1800">
              <a:latin typeface="Arial Nova Light" panose="020B0304020202020204" pitchFamily="34" charset="0"/>
              <a:ea typeface="+mn-ea"/>
              <a:cs typeface="Arial" panose="020B0604020202020204" pitchFamily="34" charset="0"/>
            </a:rPr>
            <a:t>Markets where South Africa holds a substantial market share and requires continued intervention to ensure arrivals. These markets hold both volume and value importance for South Africa. South African Tourism needs to maintain or defend its share.</a:t>
          </a:r>
          <a:endParaRPr lang="en-ZA" sz="1800" dirty="0">
            <a:latin typeface="Arial Nova Light" panose="020B0304020202020204" pitchFamily="34" charset="0"/>
          </a:endParaRPr>
        </a:p>
      </dgm:t>
    </dgm:pt>
    <dgm:pt modelId="{A399E207-EC64-4C30-BA77-3A820390B3D0}" type="parTrans" cxnId="{FBCCB252-CD0D-43B2-8551-0E6D43CC205D}">
      <dgm:prSet/>
      <dgm:spPr/>
      <dgm:t>
        <a:bodyPr/>
        <a:lstStyle/>
        <a:p>
          <a:endParaRPr lang="en-ZA"/>
        </a:p>
      </dgm:t>
    </dgm:pt>
    <dgm:pt modelId="{BAE3ABA5-E1AE-44DF-A377-240E473ABB9C}" type="sibTrans" cxnId="{FBCCB252-CD0D-43B2-8551-0E6D43CC205D}">
      <dgm:prSet/>
      <dgm:spPr/>
      <dgm:t>
        <a:bodyPr/>
        <a:lstStyle/>
        <a:p>
          <a:endParaRPr lang="en-ZA"/>
        </a:p>
      </dgm:t>
    </dgm:pt>
    <dgm:pt modelId="{B641C643-5404-431E-ACF8-F52DEF0B2ABC}">
      <dgm:prSet phldrT="[Text]" custT="1"/>
      <dgm:spPr/>
      <dgm:t>
        <a:bodyPr/>
        <a:lstStyle/>
        <a:p>
          <a:pPr>
            <a:buNone/>
          </a:pPr>
          <a:r>
            <a:rPr lang="en-US" sz="1800" b="1">
              <a:latin typeface="Arial Nova Light" panose="020B0304020202020204" pitchFamily="34" charset="0"/>
              <a:ea typeface="+mn-ea"/>
              <a:cs typeface="Arial" panose="020B0604020202020204" pitchFamily="34" charset="0"/>
            </a:rPr>
            <a:t>WATCHLIST MARKETS</a:t>
          </a:r>
          <a:endParaRPr lang="en-ZA" sz="1800" dirty="0">
            <a:latin typeface="Arial Nova Light" panose="020B0304020202020204" pitchFamily="34" charset="0"/>
          </a:endParaRPr>
        </a:p>
      </dgm:t>
    </dgm:pt>
    <dgm:pt modelId="{4E284647-B8E3-4133-AF98-2D14B4E99218}" type="parTrans" cxnId="{19396D35-F29B-465B-9164-1D93DBDE1729}">
      <dgm:prSet/>
      <dgm:spPr/>
      <dgm:t>
        <a:bodyPr/>
        <a:lstStyle/>
        <a:p>
          <a:endParaRPr lang="en-ZA"/>
        </a:p>
      </dgm:t>
    </dgm:pt>
    <dgm:pt modelId="{309207C7-EE0F-4A8F-BDD4-84D42AA80C45}" type="sibTrans" cxnId="{19396D35-F29B-465B-9164-1D93DBDE1729}">
      <dgm:prSet/>
      <dgm:spPr/>
      <dgm:t>
        <a:bodyPr/>
        <a:lstStyle/>
        <a:p>
          <a:endParaRPr lang="en-ZA"/>
        </a:p>
      </dgm:t>
    </dgm:pt>
    <dgm:pt modelId="{0AFD0F5C-A646-4594-9AB4-D3C23801F4C3}">
      <dgm:prSet phldrT="[Text]" custT="1"/>
      <dgm:spPr/>
      <dgm:t>
        <a:bodyPr/>
        <a:lstStyle/>
        <a:p>
          <a:pPr>
            <a:buChar char="•"/>
          </a:pPr>
          <a:r>
            <a:rPr lang="en-ZA" sz="1800">
              <a:latin typeface="Arial Nova Light" panose="020B0304020202020204" pitchFamily="34" charset="0"/>
              <a:ea typeface="+mn-ea"/>
              <a:cs typeface="Arial" panose="020B0604020202020204" pitchFamily="34" charset="0"/>
            </a:rPr>
            <a:t>Markets that hold reasonable outbound potential. However, the current share of South Africa in outbound is low. These markets provide an opportunity for nurturing and investing for future growth and need to be kept in the watchlist.</a:t>
          </a:r>
          <a:endParaRPr lang="en-ZA" sz="1800" dirty="0">
            <a:latin typeface="Arial Nova Light" panose="020B0304020202020204" pitchFamily="34" charset="0"/>
          </a:endParaRPr>
        </a:p>
      </dgm:t>
    </dgm:pt>
    <dgm:pt modelId="{5A01CA1E-89CD-4C8A-8146-3368135FA259}" type="parTrans" cxnId="{12EAB866-88B6-4064-944C-8C69DB3528C5}">
      <dgm:prSet/>
      <dgm:spPr/>
      <dgm:t>
        <a:bodyPr/>
        <a:lstStyle/>
        <a:p>
          <a:endParaRPr lang="en-ZA"/>
        </a:p>
      </dgm:t>
    </dgm:pt>
    <dgm:pt modelId="{C78354AE-A444-47B8-A2ED-92484F795A39}" type="sibTrans" cxnId="{12EAB866-88B6-4064-944C-8C69DB3528C5}">
      <dgm:prSet/>
      <dgm:spPr/>
      <dgm:t>
        <a:bodyPr/>
        <a:lstStyle/>
        <a:p>
          <a:endParaRPr lang="en-ZA"/>
        </a:p>
      </dgm:t>
    </dgm:pt>
    <dgm:pt modelId="{9B88ADA7-98A2-4C8D-AA9A-51D27BCB306B}">
      <dgm:prSet custT="1"/>
      <dgm:spPr/>
      <dgm:t>
        <a:bodyPr/>
        <a:lstStyle/>
        <a:p>
          <a:r>
            <a:rPr lang="en-US" sz="1800">
              <a:latin typeface="Arial Nova Light" panose="020B0304020202020204" pitchFamily="34" charset="0"/>
              <a:ea typeface="+mn-ea"/>
              <a:cs typeface="Arial" panose="020B0604020202020204" pitchFamily="34" charset="0"/>
            </a:rPr>
            <a:t>Service Model: </a:t>
          </a:r>
          <a:r>
            <a:rPr lang="en-ZA" sz="1800">
              <a:latin typeface="Arial Nova Light" panose="020B0304020202020204" pitchFamily="34" charset="0"/>
              <a:ea typeface="+mn-ea"/>
              <a:cs typeface="Arial" panose="020B0604020202020204" pitchFamily="34" charset="0"/>
            </a:rPr>
            <a:t>Elevate South Africa’s position in the market relative to long-haul competitors.</a:t>
          </a:r>
          <a:endParaRPr lang="en-US" sz="1800" dirty="0">
            <a:latin typeface="Arial Nova Light" panose="020B0304020202020204" pitchFamily="34" charset="0"/>
            <a:ea typeface="+mn-ea"/>
            <a:cs typeface="Arial" panose="020B0604020202020204" pitchFamily="34" charset="0"/>
          </a:endParaRPr>
        </a:p>
      </dgm:t>
    </dgm:pt>
    <dgm:pt modelId="{8E0B1373-CAC7-4DEA-B744-83A234EA9309}" type="parTrans" cxnId="{861DC778-BA94-43FE-B21F-23FC8D0246FD}">
      <dgm:prSet/>
      <dgm:spPr/>
      <dgm:t>
        <a:bodyPr/>
        <a:lstStyle/>
        <a:p>
          <a:endParaRPr lang="en-ZA"/>
        </a:p>
      </dgm:t>
    </dgm:pt>
    <dgm:pt modelId="{3259A1F4-F004-4016-94A9-25E7D07A930D}" type="sibTrans" cxnId="{861DC778-BA94-43FE-B21F-23FC8D0246FD}">
      <dgm:prSet/>
      <dgm:spPr/>
      <dgm:t>
        <a:bodyPr/>
        <a:lstStyle/>
        <a:p>
          <a:endParaRPr lang="en-ZA"/>
        </a:p>
      </dgm:t>
    </dgm:pt>
    <dgm:pt modelId="{DE893426-14BD-4DA7-A8E7-1356F152C756}">
      <dgm:prSet custT="1"/>
      <dgm:spPr/>
      <dgm:t>
        <a:bodyPr/>
        <a:lstStyle/>
        <a:p>
          <a:r>
            <a:rPr lang="en-US" sz="1800">
              <a:latin typeface="Arial Nova Light" panose="020B0304020202020204" pitchFamily="34" charset="0"/>
              <a:ea typeface="+mn-ea"/>
              <a:cs typeface="Arial" panose="020B0604020202020204" pitchFamily="34" charset="0"/>
            </a:rPr>
            <a:t>Service Model: </a:t>
          </a:r>
          <a:r>
            <a:rPr lang="en-ZA" sz="1800">
              <a:latin typeface="Arial Nova Light" panose="020B0304020202020204" pitchFamily="34" charset="0"/>
              <a:ea typeface="+mn-ea"/>
              <a:cs typeface="Arial" panose="020B0604020202020204" pitchFamily="34" charset="0"/>
            </a:rPr>
            <a:t>Maintain the existing share in the markets outbound.</a:t>
          </a:r>
          <a:endParaRPr lang="en-US" sz="1800" dirty="0">
            <a:latin typeface="Arial Nova Light" panose="020B0304020202020204" pitchFamily="34" charset="0"/>
            <a:ea typeface="+mn-ea"/>
            <a:cs typeface="Arial" panose="020B0604020202020204" pitchFamily="34" charset="0"/>
          </a:endParaRPr>
        </a:p>
      </dgm:t>
    </dgm:pt>
    <dgm:pt modelId="{2B4DEDF2-2B6D-47A1-8C75-7193C36466A0}" type="parTrans" cxnId="{E2CEA8C9-7FCD-473F-A640-5043330FAF4F}">
      <dgm:prSet/>
      <dgm:spPr/>
      <dgm:t>
        <a:bodyPr/>
        <a:lstStyle/>
        <a:p>
          <a:endParaRPr lang="en-ZA"/>
        </a:p>
      </dgm:t>
    </dgm:pt>
    <dgm:pt modelId="{F2D7E122-07E1-4022-B7DD-63D8E159BE21}" type="sibTrans" cxnId="{E2CEA8C9-7FCD-473F-A640-5043330FAF4F}">
      <dgm:prSet/>
      <dgm:spPr/>
      <dgm:t>
        <a:bodyPr/>
        <a:lstStyle/>
        <a:p>
          <a:endParaRPr lang="en-ZA"/>
        </a:p>
      </dgm:t>
    </dgm:pt>
    <dgm:pt modelId="{E68AF7DF-406E-417E-93C7-D6B8E1EA6B98}">
      <dgm:prSet custT="1"/>
      <dgm:spPr/>
      <dgm:t>
        <a:bodyPr/>
        <a:lstStyle/>
        <a:p>
          <a:r>
            <a:rPr lang="en-US" sz="1800" dirty="0">
              <a:latin typeface="Arial Nova Light" panose="020B0304020202020204" pitchFamily="34" charset="0"/>
              <a:ea typeface="+mn-ea"/>
              <a:cs typeface="Arial" panose="020B0604020202020204" pitchFamily="34" charset="0"/>
            </a:rPr>
            <a:t>Service Model: </a:t>
          </a:r>
          <a:r>
            <a:rPr lang="en-ZA" sz="1800" dirty="0">
              <a:latin typeface="Arial Nova Light" panose="020B0304020202020204" pitchFamily="34" charset="0"/>
              <a:ea typeface="+mn-ea"/>
              <a:cs typeface="Arial" panose="020B0604020202020204" pitchFamily="34" charset="0"/>
            </a:rPr>
            <a:t>Elevate South Africa’s position in the market relative to long-haul competitors.</a:t>
          </a:r>
          <a:endParaRPr lang="en-US" sz="1800" dirty="0">
            <a:latin typeface="Arial Nova Light" panose="020B0304020202020204" pitchFamily="34" charset="0"/>
            <a:ea typeface="+mn-ea"/>
            <a:cs typeface="Arial" panose="020B0604020202020204" pitchFamily="34" charset="0"/>
          </a:endParaRPr>
        </a:p>
      </dgm:t>
    </dgm:pt>
    <dgm:pt modelId="{73B92912-AAF4-4C46-966A-4FD530EA4B53}" type="parTrans" cxnId="{11DB5078-8DEF-4043-83BF-C68EDD50807C}">
      <dgm:prSet/>
      <dgm:spPr/>
      <dgm:t>
        <a:bodyPr/>
        <a:lstStyle/>
        <a:p>
          <a:endParaRPr lang="en-ZA"/>
        </a:p>
      </dgm:t>
    </dgm:pt>
    <dgm:pt modelId="{343D6BE4-8008-4C65-9D3C-24A7327B1C69}" type="sibTrans" cxnId="{11DB5078-8DEF-4043-83BF-C68EDD50807C}">
      <dgm:prSet/>
      <dgm:spPr/>
      <dgm:t>
        <a:bodyPr/>
        <a:lstStyle/>
        <a:p>
          <a:endParaRPr lang="en-ZA"/>
        </a:p>
      </dgm:t>
    </dgm:pt>
    <dgm:pt modelId="{834F8909-9374-4D43-A248-463D781BD53A}" type="pres">
      <dgm:prSet presAssocID="{A5DA4907-E759-447E-ADE1-862057D93509}" presName="Name0" presStyleCnt="0">
        <dgm:presLayoutVars>
          <dgm:dir/>
          <dgm:animLvl val="lvl"/>
          <dgm:resizeHandles val="exact"/>
        </dgm:presLayoutVars>
      </dgm:prSet>
      <dgm:spPr/>
    </dgm:pt>
    <dgm:pt modelId="{8C9DE624-DB2E-4F30-AFF6-9A019067EC0F}" type="pres">
      <dgm:prSet presAssocID="{512D1CB8-7417-4CAD-81EC-DF49EC0F5846}" presName="composite" presStyleCnt="0"/>
      <dgm:spPr/>
    </dgm:pt>
    <dgm:pt modelId="{D1D8428F-EF51-4316-977D-EA4711D5AB32}" type="pres">
      <dgm:prSet presAssocID="{512D1CB8-7417-4CAD-81EC-DF49EC0F5846}" presName="parTx" presStyleLbl="alignNode1" presStyleIdx="0" presStyleCnt="3">
        <dgm:presLayoutVars>
          <dgm:chMax val="0"/>
          <dgm:chPref val="0"/>
          <dgm:bulletEnabled val="1"/>
        </dgm:presLayoutVars>
      </dgm:prSet>
      <dgm:spPr/>
    </dgm:pt>
    <dgm:pt modelId="{098A2871-401B-481D-AD98-2608099C8108}" type="pres">
      <dgm:prSet presAssocID="{512D1CB8-7417-4CAD-81EC-DF49EC0F5846}" presName="desTx" presStyleLbl="alignAccFollowNode1" presStyleIdx="0" presStyleCnt="3">
        <dgm:presLayoutVars>
          <dgm:bulletEnabled val="1"/>
        </dgm:presLayoutVars>
      </dgm:prSet>
      <dgm:spPr/>
    </dgm:pt>
    <dgm:pt modelId="{A07CA8D3-A178-4E96-944B-FFC401EC72D6}" type="pres">
      <dgm:prSet presAssocID="{A2C006A7-4615-4B19-B399-5D1D055AABA3}" presName="space" presStyleCnt="0"/>
      <dgm:spPr/>
    </dgm:pt>
    <dgm:pt modelId="{BC762516-0E30-401D-87B1-A608990CCF6D}" type="pres">
      <dgm:prSet presAssocID="{C91BE96A-D062-44E2-A8FD-5AE11B5D114E}" presName="composite" presStyleCnt="0"/>
      <dgm:spPr/>
    </dgm:pt>
    <dgm:pt modelId="{DAD743D1-EB94-4800-941F-850B50913396}" type="pres">
      <dgm:prSet presAssocID="{C91BE96A-D062-44E2-A8FD-5AE11B5D114E}" presName="parTx" presStyleLbl="alignNode1" presStyleIdx="1" presStyleCnt="3">
        <dgm:presLayoutVars>
          <dgm:chMax val="0"/>
          <dgm:chPref val="0"/>
          <dgm:bulletEnabled val="1"/>
        </dgm:presLayoutVars>
      </dgm:prSet>
      <dgm:spPr/>
    </dgm:pt>
    <dgm:pt modelId="{87BC7753-D772-4913-98E0-54007F41A259}" type="pres">
      <dgm:prSet presAssocID="{C91BE96A-D062-44E2-A8FD-5AE11B5D114E}" presName="desTx" presStyleLbl="alignAccFollowNode1" presStyleIdx="1" presStyleCnt="3">
        <dgm:presLayoutVars>
          <dgm:bulletEnabled val="1"/>
        </dgm:presLayoutVars>
      </dgm:prSet>
      <dgm:spPr/>
    </dgm:pt>
    <dgm:pt modelId="{B5D0FF3A-4F62-4CCA-8980-591E14521B28}" type="pres">
      <dgm:prSet presAssocID="{6C86B3BD-B951-434E-A461-5A5AB7A2237F}" presName="space" presStyleCnt="0"/>
      <dgm:spPr/>
    </dgm:pt>
    <dgm:pt modelId="{F1BE1D0F-1E1C-4255-B966-4D291194A916}" type="pres">
      <dgm:prSet presAssocID="{B641C643-5404-431E-ACF8-F52DEF0B2ABC}" presName="composite" presStyleCnt="0"/>
      <dgm:spPr/>
    </dgm:pt>
    <dgm:pt modelId="{9733D476-D77E-4282-B48D-BFA4620D4826}" type="pres">
      <dgm:prSet presAssocID="{B641C643-5404-431E-ACF8-F52DEF0B2ABC}" presName="parTx" presStyleLbl="alignNode1" presStyleIdx="2" presStyleCnt="3">
        <dgm:presLayoutVars>
          <dgm:chMax val="0"/>
          <dgm:chPref val="0"/>
          <dgm:bulletEnabled val="1"/>
        </dgm:presLayoutVars>
      </dgm:prSet>
      <dgm:spPr/>
    </dgm:pt>
    <dgm:pt modelId="{3ABC2F38-129A-49E3-B2FB-AC0A8E3FCC5C}" type="pres">
      <dgm:prSet presAssocID="{B641C643-5404-431E-ACF8-F52DEF0B2ABC}" presName="desTx" presStyleLbl="alignAccFollowNode1" presStyleIdx="2" presStyleCnt="3">
        <dgm:presLayoutVars>
          <dgm:bulletEnabled val="1"/>
        </dgm:presLayoutVars>
      </dgm:prSet>
      <dgm:spPr/>
    </dgm:pt>
  </dgm:ptLst>
  <dgm:cxnLst>
    <dgm:cxn modelId="{F35E8A08-16D5-4E56-B714-E0029874705F}" type="presOf" srcId="{0AFD0F5C-A646-4594-9AB4-D3C23801F4C3}" destId="{3ABC2F38-129A-49E3-B2FB-AC0A8E3FCC5C}" srcOrd="0" destOrd="0" presId="urn:microsoft.com/office/officeart/2005/8/layout/hList1"/>
    <dgm:cxn modelId="{487AD22C-67BC-4126-ACB8-9555CA6EC6A4}" type="presOf" srcId="{9B88ADA7-98A2-4C8D-AA9A-51D27BCB306B}" destId="{098A2871-401B-481D-AD98-2608099C8108}" srcOrd="0" destOrd="1" presId="urn:microsoft.com/office/officeart/2005/8/layout/hList1"/>
    <dgm:cxn modelId="{19396D35-F29B-465B-9164-1D93DBDE1729}" srcId="{A5DA4907-E759-447E-ADE1-862057D93509}" destId="{B641C643-5404-431E-ACF8-F52DEF0B2ABC}" srcOrd="2" destOrd="0" parTransId="{4E284647-B8E3-4133-AF98-2D14B4E99218}" sibTransId="{309207C7-EE0F-4A8F-BDD4-84D42AA80C45}"/>
    <dgm:cxn modelId="{12EAB866-88B6-4064-944C-8C69DB3528C5}" srcId="{B641C643-5404-431E-ACF8-F52DEF0B2ABC}" destId="{0AFD0F5C-A646-4594-9AB4-D3C23801F4C3}" srcOrd="0" destOrd="0" parTransId="{5A01CA1E-89CD-4C8A-8146-3368135FA259}" sibTransId="{C78354AE-A444-47B8-A2ED-92484F795A39}"/>
    <dgm:cxn modelId="{FF644447-03F6-4E24-AC3B-C6C39FB7BDD5}" type="presOf" srcId="{DE893426-14BD-4DA7-A8E7-1356F152C756}" destId="{87BC7753-D772-4913-98E0-54007F41A259}" srcOrd="0" destOrd="1" presId="urn:microsoft.com/office/officeart/2005/8/layout/hList1"/>
    <dgm:cxn modelId="{FBCCB252-CD0D-43B2-8551-0E6D43CC205D}" srcId="{C91BE96A-D062-44E2-A8FD-5AE11B5D114E}" destId="{ADF97CA2-9BA9-4E79-9CBF-094D59815599}" srcOrd="0" destOrd="0" parTransId="{A399E207-EC64-4C30-BA77-3A820390B3D0}" sibTransId="{BAE3ABA5-E1AE-44DF-A377-240E473ABB9C}"/>
    <dgm:cxn modelId="{F15EB552-3461-494F-B808-C24BC34096C5}" type="presOf" srcId="{A79584EF-E501-4793-B663-EFCCE7E46468}" destId="{098A2871-401B-481D-AD98-2608099C8108}" srcOrd="0" destOrd="0" presId="urn:microsoft.com/office/officeart/2005/8/layout/hList1"/>
    <dgm:cxn modelId="{11DB5078-8DEF-4043-83BF-C68EDD50807C}" srcId="{B641C643-5404-431E-ACF8-F52DEF0B2ABC}" destId="{E68AF7DF-406E-417E-93C7-D6B8E1EA6B98}" srcOrd="1" destOrd="0" parTransId="{73B92912-AAF4-4C46-966A-4FD530EA4B53}" sibTransId="{343D6BE4-8008-4C65-9D3C-24A7327B1C69}"/>
    <dgm:cxn modelId="{861DC778-BA94-43FE-B21F-23FC8D0246FD}" srcId="{512D1CB8-7417-4CAD-81EC-DF49EC0F5846}" destId="{9B88ADA7-98A2-4C8D-AA9A-51D27BCB306B}" srcOrd="1" destOrd="0" parTransId="{8E0B1373-CAC7-4DEA-B744-83A234EA9309}" sibTransId="{3259A1F4-F004-4016-94A9-25E7D07A930D}"/>
    <dgm:cxn modelId="{6AC5347D-D1B7-49B3-B00D-497F8C5944E9}" type="presOf" srcId="{E68AF7DF-406E-417E-93C7-D6B8E1EA6B98}" destId="{3ABC2F38-129A-49E3-B2FB-AC0A8E3FCC5C}" srcOrd="0" destOrd="1" presId="urn:microsoft.com/office/officeart/2005/8/layout/hList1"/>
    <dgm:cxn modelId="{8D726E82-F4EC-4ABC-A736-9201B4D8743E}" srcId="{A5DA4907-E759-447E-ADE1-862057D93509}" destId="{C91BE96A-D062-44E2-A8FD-5AE11B5D114E}" srcOrd="1" destOrd="0" parTransId="{40B70484-10E3-4FB4-94A5-377EAA5548B9}" sibTransId="{6C86B3BD-B951-434E-A461-5A5AB7A2237F}"/>
    <dgm:cxn modelId="{D5B0DCA4-98DF-41BC-B7BE-ED73294FDDDB}" type="presOf" srcId="{C91BE96A-D062-44E2-A8FD-5AE11B5D114E}" destId="{DAD743D1-EB94-4800-941F-850B50913396}" srcOrd="0" destOrd="0" presId="urn:microsoft.com/office/officeart/2005/8/layout/hList1"/>
    <dgm:cxn modelId="{37CE14AC-63E1-4D67-8E3A-C0790A82F099}" type="presOf" srcId="{512D1CB8-7417-4CAD-81EC-DF49EC0F5846}" destId="{D1D8428F-EF51-4316-977D-EA4711D5AB32}" srcOrd="0" destOrd="0" presId="urn:microsoft.com/office/officeart/2005/8/layout/hList1"/>
    <dgm:cxn modelId="{E2CEA8C9-7FCD-473F-A640-5043330FAF4F}" srcId="{C91BE96A-D062-44E2-A8FD-5AE11B5D114E}" destId="{DE893426-14BD-4DA7-A8E7-1356F152C756}" srcOrd="1" destOrd="0" parTransId="{2B4DEDF2-2B6D-47A1-8C75-7193C36466A0}" sibTransId="{F2D7E122-07E1-4022-B7DD-63D8E159BE21}"/>
    <dgm:cxn modelId="{35A04EDA-A6F1-461D-A95D-764F78870270}" type="presOf" srcId="{B641C643-5404-431E-ACF8-F52DEF0B2ABC}" destId="{9733D476-D77E-4282-B48D-BFA4620D4826}" srcOrd="0" destOrd="0" presId="urn:microsoft.com/office/officeart/2005/8/layout/hList1"/>
    <dgm:cxn modelId="{DD156DE1-D6FD-46E3-8BCC-B2E18B5D4312}" srcId="{A5DA4907-E759-447E-ADE1-862057D93509}" destId="{512D1CB8-7417-4CAD-81EC-DF49EC0F5846}" srcOrd="0" destOrd="0" parTransId="{E6F32FA7-E6FA-4C98-A442-7F8AF5ABAAA0}" sibTransId="{A2C006A7-4615-4B19-B399-5D1D055AABA3}"/>
    <dgm:cxn modelId="{8BAD32E4-B048-4F3E-A6D4-00D9C0AD4D48}" type="presOf" srcId="{A5DA4907-E759-447E-ADE1-862057D93509}" destId="{834F8909-9374-4D43-A248-463D781BD53A}" srcOrd="0" destOrd="0" presId="urn:microsoft.com/office/officeart/2005/8/layout/hList1"/>
    <dgm:cxn modelId="{21B0E1F0-110A-42F7-8E69-8683788BB2C6}" type="presOf" srcId="{ADF97CA2-9BA9-4E79-9CBF-094D59815599}" destId="{87BC7753-D772-4913-98E0-54007F41A259}" srcOrd="0" destOrd="0" presId="urn:microsoft.com/office/officeart/2005/8/layout/hList1"/>
    <dgm:cxn modelId="{A81D10FD-BAA2-4CE8-92F7-0CC8F2563F12}" srcId="{512D1CB8-7417-4CAD-81EC-DF49EC0F5846}" destId="{A79584EF-E501-4793-B663-EFCCE7E46468}" srcOrd="0" destOrd="0" parTransId="{12D959D5-33D5-4490-B696-2FE45C1DFD31}" sibTransId="{44457251-C555-42A9-A289-3E42BB346BFF}"/>
    <dgm:cxn modelId="{CDD56872-A785-4149-A151-BFBCBCED8DCB}" type="presParOf" srcId="{834F8909-9374-4D43-A248-463D781BD53A}" destId="{8C9DE624-DB2E-4F30-AFF6-9A019067EC0F}" srcOrd="0" destOrd="0" presId="urn:microsoft.com/office/officeart/2005/8/layout/hList1"/>
    <dgm:cxn modelId="{160A7912-D0D4-4C9B-90D8-AFCEB7292954}" type="presParOf" srcId="{8C9DE624-DB2E-4F30-AFF6-9A019067EC0F}" destId="{D1D8428F-EF51-4316-977D-EA4711D5AB32}" srcOrd="0" destOrd="0" presId="urn:microsoft.com/office/officeart/2005/8/layout/hList1"/>
    <dgm:cxn modelId="{C88B98F7-F90E-4A5D-930B-D35FD0E3F708}" type="presParOf" srcId="{8C9DE624-DB2E-4F30-AFF6-9A019067EC0F}" destId="{098A2871-401B-481D-AD98-2608099C8108}" srcOrd="1" destOrd="0" presId="urn:microsoft.com/office/officeart/2005/8/layout/hList1"/>
    <dgm:cxn modelId="{706DFF7B-8F66-4F31-847D-6677F72694D1}" type="presParOf" srcId="{834F8909-9374-4D43-A248-463D781BD53A}" destId="{A07CA8D3-A178-4E96-944B-FFC401EC72D6}" srcOrd="1" destOrd="0" presId="urn:microsoft.com/office/officeart/2005/8/layout/hList1"/>
    <dgm:cxn modelId="{E2D470A5-AFFC-409B-B9D6-AF0A8A95D89E}" type="presParOf" srcId="{834F8909-9374-4D43-A248-463D781BD53A}" destId="{BC762516-0E30-401D-87B1-A608990CCF6D}" srcOrd="2" destOrd="0" presId="urn:microsoft.com/office/officeart/2005/8/layout/hList1"/>
    <dgm:cxn modelId="{14A0C8DE-2D15-4C46-82DF-DDD7DBF2CB17}" type="presParOf" srcId="{BC762516-0E30-401D-87B1-A608990CCF6D}" destId="{DAD743D1-EB94-4800-941F-850B50913396}" srcOrd="0" destOrd="0" presId="urn:microsoft.com/office/officeart/2005/8/layout/hList1"/>
    <dgm:cxn modelId="{B16C6990-EDF1-416F-A43C-BA6C3BB70FC4}" type="presParOf" srcId="{BC762516-0E30-401D-87B1-A608990CCF6D}" destId="{87BC7753-D772-4913-98E0-54007F41A259}" srcOrd="1" destOrd="0" presId="urn:microsoft.com/office/officeart/2005/8/layout/hList1"/>
    <dgm:cxn modelId="{DA0DD961-E7BE-47D6-BA90-8230956C08F4}" type="presParOf" srcId="{834F8909-9374-4D43-A248-463D781BD53A}" destId="{B5D0FF3A-4F62-4CCA-8980-591E14521B28}" srcOrd="3" destOrd="0" presId="urn:microsoft.com/office/officeart/2005/8/layout/hList1"/>
    <dgm:cxn modelId="{B5EDC93E-8E13-460D-B239-48EED7704524}" type="presParOf" srcId="{834F8909-9374-4D43-A248-463D781BD53A}" destId="{F1BE1D0F-1E1C-4255-B966-4D291194A916}" srcOrd="4" destOrd="0" presId="urn:microsoft.com/office/officeart/2005/8/layout/hList1"/>
    <dgm:cxn modelId="{5D98F2CB-E735-4C72-A742-289CDF41DB42}" type="presParOf" srcId="{F1BE1D0F-1E1C-4255-B966-4D291194A916}" destId="{9733D476-D77E-4282-B48D-BFA4620D4826}" srcOrd="0" destOrd="0" presId="urn:microsoft.com/office/officeart/2005/8/layout/hList1"/>
    <dgm:cxn modelId="{0E0EF208-7EEA-4364-99E6-9705238BF0A8}" type="presParOf" srcId="{F1BE1D0F-1E1C-4255-B966-4D291194A916}" destId="{3ABC2F38-129A-49E3-B2FB-AC0A8E3FCC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3CD48-913B-48AC-9CC5-B0FF3E8ADC0E}">
      <dsp:nvSpPr>
        <dsp:cNvPr id="0" name=""/>
        <dsp:cNvSpPr/>
      </dsp:nvSpPr>
      <dsp:spPr>
        <a:xfrm>
          <a:off x="567871" y="3937"/>
          <a:ext cx="2928257" cy="7320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ova Light" panose="020B0304020202020204" pitchFamily="34" charset="0"/>
              <a:cs typeface="Arial" panose="020B0604020202020204" pitchFamily="34" charset="0"/>
            </a:rPr>
            <a:t>White Paper on Development &amp; Promotion of Tourism in SA, 1996</a:t>
          </a:r>
        </a:p>
      </dsp:txBody>
      <dsp:txXfrm>
        <a:off x="589312" y="25378"/>
        <a:ext cx="2885375" cy="689182"/>
      </dsp:txXfrm>
    </dsp:sp>
    <dsp:sp modelId="{8CCB8C51-8666-4B3E-8DAA-B2C8F2F578A7}">
      <dsp:nvSpPr>
        <dsp:cNvPr id="0" name=""/>
        <dsp:cNvSpPr/>
      </dsp:nvSpPr>
      <dsp:spPr>
        <a:xfrm rot="5400000">
          <a:off x="1894737" y="754303"/>
          <a:ext cx="274524" cy="329429"/>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Arial Nova Light" panose="020B0304020202020204" pitchFamily="34" charset="0"/>
          </a:endParaRPr>
        </a:p>
      </dsp:txBody>
      <dsp:txXfrm rot="-5400000">
        <a:off x="1933171" y="781756"/>
        <a:ext cx="197657" cy="192167"/>
      </dsp:txXfrm>
    </dsp:sp>
    <dsp:sp modelId="{90F73B45-3338-4FF4-A2EF-481C0BA4A594}">
      <dsp:nvSpPr>
        <dsp:cNvPr id="0" name=""/>
        <dsp:cNvSpPr/>
      </dsp:nvSpPr>
      <dsp:spPr>
        <a:xfrm>
          <a:off x="567871" y="1102034"/>
          <a:ext cx="2928257" cy="7320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ova Light" panose="020B0304020202020204" pitchFamily="34" charset="0"/>
              <a:cs typeface="Arial" panose="020B0604020202020204" pitchFamily="34" charset="0"/>
            </a:rPr>
            <a:t>National Development Plan, 2030</a:t>
          </a:r>
          <a:endParaRPr lang="en-US" sz="1600" kern="1200" dirty="0">
            <a:latin typeface="Arial Nova Light" panose="020B0304020202020204" pitchFamily="34" charset="0"/>
            <a:cs typeface="Arial" panose="020B0604020202020204" pitchFamily="34" charset="0"/>
          </a:endParaRPr>
        </a:p>
      </dsp:txBody>
      <dsp:txXfrm>
        <a:off x="589312" y="1123475"/>
        <a:ext cx="2885375" cy="689182"/>
      </dsp:txXfrm>
    </dsp:sp>
    <dsp:sp modelId="{784820DD-8F5D-488A-8FD3-90F62DD0AA43}">
      <dsp:nvSpPr>
        <dsp:cNvPr id="0" name=""/>
        <dsp:cNvSpPr/>
      </dsp:nvSpPr>
      <dsp:spPr>
        <a:xfrm rot="5400000">
          <a:off x="1894737" y="1852400"/>
          <a:ext cx="274524" cy="329429"/>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Arial Nova Light" panose="020B0304020202020204" pitchFamily="34" charset="0"/>
          </a:endParaRPr>
        </a:p>
      </dsp:txBody>
      <dsp:txXfrm rot="-5400000">
        <a:off x="1933171" y="1879853"/>
        <a:ext cx="197657" cy="192167"/>
      </dsp:txXfrm>
    </dsp:sp>
    <dsp:sp modelId="{859A0AA1-80F4-4586-83BD-16604EF4AB00}">
      <dsp:nvSpPr>
        <dsp:cNvPr id="0" name=""/>
        <dsp:cNvSpPr/>
      </dsp:nvSpPr>
      <dsp:spPr>
        <a:xfrm>
          <a:off x="567871" y="2200131"/>
          <a:ext cx="2928257" cy="7320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ova Light" panose="020B0304020202020204" pitchFamily="34" charset="0"/>
              <a:cs typeface="Arial" panose="020B0604020202020204" pitchFamily="34" charset="0"/>
            </a:rPr>
            <a:t>National Tourism Sector Strategy, 2016-2026</a:t>
          </a:r>
          <a:endParaRPr lang="en-US" sz="1600" kern="1200" dirty="0">
            <a:latin typeface="Arial Nova Light" panose="020B0304020202020204" pitchFamily="34" charset="0"/>
            <a:cs typeface="Arial" panose="020B0604020202020204" pitchFamily="34" charset="0"/>
          </a:endParaRPr>
        </a:p>
      </dsp:txBody>
      <dsp:txXfrm>
        <a:off x="589312" y="2221572"/>
        <a:ext cx="2885375" cy="689182"/>
      </dsp:txXfrm>
    </dsp:sp>
    <dsp:sp modelId="{BEE02431-29FB-4EFB-B68F-B8F78D685BF7}">
      <dsp:nvSpPr>
        <dsp:cNvPr id="0" name=""/>
        <dsp:cNvSpPr/>
      </dsp:nvSpPr>
      <dsp:spPr>
        <a:xfrm rot="5400000">
          <a:off x="1894737" y="2950497"/>
          <a:ext cx="274524" cy="329429"/>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Arial Nova Light" panose="020B0304020202020204" pitchFamily="34" charset="0"/>
          </a:endParaRPr>
        </a:p>
      </dsp:txBody>
      <dsp:txXfrm rot="-5400000">
        <a:off x="1933171" y="2977950"/>
        <a:ext cx="197657" cy="192167"/>
      </dsp:txXfrm>
    </dsp:sp>
    <dsp:sp modelId="{FB813C6A-8C06-40D0-B303-202602BD0D16}">
      <dsp:nvSpPr>
        <dsp:cNvPr id="0" name=""/>
        <dsp:cNvSpPr/>
      </dsp:nvSpPr>
      <dsp:spPr>
        <a:xfrm>
          <a:off x="567871" y="3298227"/>
          <a:ext cx="2928257" cy="7320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ova Light" panose="020B0304020202020204" pitchFamily="34" charset="0"/>
              <a:cs typeface="Arial" panose="020B0604020202020204" pitchFamily="34" charset="0"/>
            </a:rPr>
            <a:t>Medium-Term Strategic Framework, 2019 - 2024</a:t>
          </a:r>
        </a:p>
      </dsp:txBody>
      <dsp:txXfrm>
        <a:off x="589312" y="3319668"/>
        <a:ext cx="2885375" cy="689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DEBBA-FB76-436F-9F1D-4BD1A780AF98}">
      <dsp:nvSpPr>
        <dsp:cNvPr id="0" name=""/>
        <dsp:cNvSpPr/>
      </dsp:nvSpPr>
      <dsp:spPr>
        <a:xfrm>
          <a:off x="5783" y="685725"/>
          <a:ext cx="3887391" cy="1664505"/>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latin typeface="Arial Nova Light" panose="020B0304020202020204" pitchFamily="34" charset="0"/>
              <a:ea typeface="+mn-ea"/>
              <a:cs typeface="Arial" panose="020B0604020202020204" pitchFamily="34" charset="0"/>
            </a:rPr>
            <a:t>Review and update the various parameters to ensure a robust view of the current business environment and market prioritisation.</a:t>
          </a:r>
        </a:p>
      </dsp:txBody>
      <dsp:txXfrm>
        <a:off x="838036" y="685725"/>
        <a:ext cx="2222886" cy="1664505"/>
      </dsp:txXfrm>
    </dsp:sp>
    <dsp:sp modelId="{644B38AC-666F-4401-A7F8-C2F873372DF7}">
      <dsp:nvSpPr>
        <dsp:cNvPr id="0" name=""/>
        <dsp:cNvSpPr/>
      </dsp:nvSpPr>
      <dsp:spPr>
        <a:xfrm>
          <a:off x="3525359" y="627642"/>
          <a:ext cx="3962293" cy="1664505"/>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latin typeface="Arial Nova Light" panose="020B0304020202020204" pitchFamily="34" charset="0"/>
              <a:ea typeface="+mn-ea"/>
              <a:cs typeface="Arial" panose="020B0604020202020204" pitchFamily="34" charset="0"/>
            </a:rPr>
            <a:t>Support day-to-day decision-making through an enhanced view on increasing and tapping into short-term opportunities.</a:t>
          </a:r>
        </a:p>
      </dsp:txBody>
      <dsp:txXfrm>
        <a:off x="4357612" y="627642"/>
        <a:ext cx="2297788" cy="1664505"/>
      </dsp:txXfrm>
    </dsp:sp>
    <dsp:sp modelId="{8F2F6927-3BD5-4A69-B03E-A7AA720F6688}">
      <dsp:nvSpPr>
        <dsp:cNvPr id="0" name=""/>
        <dsp:cNvSpPr/>
      </dsp:nvSpPr>
      <dsp:spPr>
        <a:xfrm>
          <a:off x="7184297" y="685725"/>
          <a:ext cx="3948971" cy="1664505"/>
        </a:xfrm>
        <a:prstGeom prst="chevron">
          <a:avLst/>
        </a:prstGeom>
        <a:solidFill>
          <a:srgbClr val="00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latin typeface="Arial Nova Light" panose="020B0304020202020204" pitchFamily="34" charset="0"/>
              <a:ea typeface="+mn-ea"/>
              <a:cs typeface="Arial" panose="020B0604020202020204" pitchFamily="34" charset="0"/>
            </a:rPr>
            <a:t>Transition key elements of the MPIF model to a power business intelligence environment, to enable easy access, navigation and usage.</a:t>
          </a:r>
        </a:p>
      </dsp:txBody>
      <dsp:txXfrm>
        <a:off x="8016550" y="685725"/>
        <a:ext cx="2284466" cy="1664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8428F-EF51-4316-977D-EA4711D5AB32}">
      <dsp:nvSpPr>
        <dsp:cNvPr id="0" name=""/>
        <dsp:cNvSpPr/>
      </dsp:nvSpPr>
      <dsp:spPr>
        <a:xfrm>
          <a:off x="3394" y="79627"/>
          <a:ext cx="3309768" cy="132390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Nova Light" panose="020B0304020202020204" pitchFamily="34" charset="0"/>
              <a:ea typeface="+mn-ea"/>
              <a:cs typeface="Arial" panose="020B0604020202020204" pitchFamily="34" charset="0"/>
            </a:rPr>
            <a:t>GROWTH MARKETS</a:t>
          </a:r>
          <a:endParaRPr lang="en-ZA" sz="1800" kern="1200" dirty="0">
            <a:latin typeface="Arial Nova Light" panose="020B0304020202020204" pitchFamily="34" charset="0"/>
          </a:endParaRPr>
        </a:p>
      </dsp:txBody>
      <dsp:txXfrm>
        <a:off x="3394" y="79627"/>
        <a:ext cx="3309768" cy="1323907"/>
      </dsp:txXfrm>
    </dsp:sp>
    <dsp:sp modelId="{098A2871-401B-481D-AD98-2608099C8108}">
      <dsp:nvSpPr>
        <dsp:cNvPr id="0" name=""/>
        <dsp:cNvSpPr/>
      </dsp:nvSpPr>
      <dsp:spPr>
        <a:xfrm>
          <a:off x="3394" y="1403534"/>
          <a:ext cx="3309768" cy="3542363"/>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ZA" sz="1800" kern="1200" dirty="0">
              <a:latin typeface="Arial Nova Light" panose="020B0304020202020204" pitchFamily="34" charset="0"/>
              <a:ea typeface="+mn-ea"/>
              <a:cs typeface="Arial" panose="020B0604020202020204" pitchFamily="34" charset="0"/>
            </a:rPr>
            <a:t>Markets that hold considerable outbound potential. However, the share of South Africa in outbound has growth potential. These markets provide an ample opportunity to grow based on their size</a:t>
          </a:r>
          <a:endParaRPr lang="en-ZA" sz="1800" kern="1200" dirty="0">
            <a:latin typeface="Arial Nova Light" panose="020B0304020202020204" pitchFamily="34" charset="0"/>
          </a:endParaRPr>
        </a:p>
        <a:p>
          <a:pPr marL="171450" lvl="1" indent="-171450" algn="l" defTabSz="800100">
            <a:lnSpc>
              <a:spcPct val="90000"/>
            </a:lnSpc>
            <a:spcBef>
              <a:spcPct val="0"/>
            </a:spcBef>
            <a:spcAft>
              <a:spcPct val="15000"/>
            </a:spcAft>
            <a:buChar char="•"/>
          </a:pPr>
          <a:r>
            <a:rPr lang="en-US" sz="1800" kern="1200">
              <a:latin typeface="Arial Nova Light" panose="020B0304020202020204" pitchFamily="34" charset="0"/>
              <a:ea typeface="+mn-ea"/>
              <a:cs typeface="Arial" panose="020B0604020202020204" pitchFamily="34" charset="0"/>
            </a:rPr>
            <a:t>Service Model: </a:t>
          </a:r>
          <a:r>
            <a:rPr lang="en-ZA" sz="1800" kern="1200">
              <a:latin typeface="Arial Nova Light" panose="020B0304020202020204" pitchFamily="34" charset="0"/>
              <a:ea typeface="+mn-ea"/>
              <a:cs typeface="Arial" panose="020B0604020202020204" pitchFamily="34" charset="0"/>
            </a:rPr>
            <a:t>Elevate South Africa’s position in the market relative to long-haul competitors.</a:t>
          </a:r>
          <a:endParaRPr lang="en-US" sz="1800" kern="1200" dirty="0">
            <a:latin typeface="Arial Nova Light" panose="020B0304020202020204" pitchFamily="34" charset="0"/>
            <a:ea typeface="+mn-ea"/>
            <a:cs typeface="Arial" panose="020B0604020202020204" pitchFamily="34" charset="0"/>
          </a:endParaRPr>
        </a:p>
      </dsp:txBody>
      <dsp:txXfrm>
        <a:off x="3394" y="1403534"/>
        <a:ext cx="3309768" cy="3542363"/>
      </dsp:txXfrm>
    </dsp:sp>
    <dsp:sp modelId="{DAD743D1-EB94-4800-941F-850B50913396}">
      <dsp:nvSpPr>
        <dsp:cNvPr id="0" name=""/>
        <dsp:cNvSpPr/>
      </dsp:nvSpPr>
      <dsp:spPr>
        <a:xfrm>
          <a:off x="3776530" y="79627"/>
          <a:ext cx="3309768" cy="132390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Nova Light" panose="020B0304020202020204" pitchFamily="34" charset="0"/>
              <a:ea typeface="+mn-ea"/>
              <a:cs typeface="Arial" panose="020B0604020202020204" pitchFamily="34" charset="0"/>
            </a:rPr>
            <a:t>DEFEND MARKETS</a:t>
          </a:r>
          <a:endParaRPr lang="en-ZA" sz="1800" kern="1200" dirty="0">
            <a:latin typeface="Arial Nova Light" panose="020B0304020202020204" pitchFamily="34" charset="0"/>
          </a:endParaRPr>
        </a:p>
      </dsp:txBody>
      <dsp:txXfrm>
        <a:off x="3776530" y="79627"/>
        <a:ext cx="3309768" cy="1323907"/>
      </dsp:txXfrm>
    </dsp:sp>
    <dsp:sp modelId="{87BC7753-D772-4913-98E0-54007F41A259}">
      <dsp:nvSpPr>
        <dsp:cNvPr id="0" name=""/>
        <dsp:cNvSpPr/>
      </dsp:nvSpPr>
      <dsp:spPr>
        <a:xfrm>
          <a:off x="3776530" y="1403534"/>
          <a:ext cx="3309768" cy="3542363"/>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ZA" sz="1800" kern="1200">
              <a:latin typeface="Arial Nova Light" panose="020B0304020202020204" pitchFamily="34" charset="0"/>
              <a:ea typeface="+mn-ea"/>
              <a:cs typeface="Arial" panose="020B0604020202020204" pitchFamily="34" charset="0"/>
            </a:rPr>
            <a:t>Markets where South Africa holds a substantial market share and requires continued intervention to ensure arrivals. These markets hold both volume and value importance for South Africa. South African Tourism needs to maintain or defend its share.</a:t>
          </a:r>
          <a:endParaRPr lang="en-ZA" sz="1800" kern="1200" dirty="0">
            <a:latin typeface="Arial Nova Light" panose="020B0304020202020204" pitchFamily="34" charset="0"/>
          </a:endParaRPr>
        </a:p>
        <a:p>
          <a:pPr marL="171450" lvl="1" indent="-171450" algn="l" defTabSz="800100">
            <a:lnSpc>
              <a:spcPct val="90000"/>
            </a:lnSpc>
            <a:spcBef>
              <a:spcPct val="0"/>
            </a:spcBef>
            <a:spcAft>
              <a:spcPct val="15000"/>
            </a:spcAft>
            <a:buChar char="•"/>
          </a:pPr>
          <a:r>
            <a:rPr lang="en-US" sz="1800" kern="1200">
              <a:latin typeface="Arial Nova Light" panose="020B0304020202020204" pitchFamily="34" charset="0"/>
              <a:ea typeface="+mn-ea"/>
              <a:cs typeface="Arial" panose="020B0604020202020204" pitchFamily="34" charset="0"/>
            </a:rPr>
            <a:t>Service Model: </a:t>
          </a:r>
          <a:r>
            <a:rPr lang="en-ZA" sz="1800" kern="1200">
              <a:latin typeface="Arial Nova Light" panose="020B0304020202020204" pitchFamily="34" charset="0"/>
              <a:ea typeface="+mn-ea"/>
              <a:cs typeface="Arial" panose="020B0604020202020204" pitchFamily="34" charset="0"/>
            </a:rPr>
            <a:t>Maintain the existing share in the markets outbound.</a:t>
          </a:r>
          <a:endParaRPr lang="en-US" sz="1800" kern="1200" dirty="0">
            <a:latin typeface="Arial Nova Light" panose="020B0304020202020204" pitchFamily="34" charset="0"/>
            <a:ea typeface="+mn-ea"/>
            <a:cs typeface="Arial" panose="020B0604020202020204" pitchFamily="34" charset="0"/>
          </a:endParaRPr>
        </a:p>
      </dsp:txBody>
      <dsp:txXfrm>
        <a:off x="3776530" y="1403534"/>
        <a:ext cx="3309768" cy="3542363"/>
      </dsp:txXfrm>
    </dsp:sp>
    <dsp:sp modelId="{9733D476-D77E-4282-B48D-BFA4620D4826}">
      <dsp:nvSpPr>
        <dsp:cNvPr id="0" name=""/>
        <dsp:cNvSpPr/>
      </dsp:nvSpPr>
      <dsp:spPr>
        <a:xfrm>
          <a:off x="7549666" y="79627"/>
          <a:ext cx="3309768" cy="132390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Nova Light" panose="020B0304020202020204" pitchFamily="34" charset="0"/>
              <a:ea typeface="+mn-ea"/>
              <a:cs typeface="Arial" panose="020B0604020202020204" pitchFamily="34" charset="0"/>
            </a:rPr>
            <a:t>WATCHLIST MARKETS</a:t>
          </a:r>
          <a:endParaRPr lang="en-ZA" sz="1800" kern="1200" dirty="0">
            <a:latin typeface="Arial Nova Light" panose="020B0304020202020204" pitchFamily="34" charset="0"/>
          </a:endParaRPr>
        </a:p>
      </dsp:txBody>
      <dsp:txXfrm>
        <a:off x="7549666" y="79627"/>
        <a:ext cx="3309768" cy="1323907"/>
      </dsp:txXfrm>
    </dsp:sp>
    <dsp:sp modelId="{3ABC2F38-129A-49E3-B2FB-AC0A8E3FCC5C}">
      <dsp:nvSpPr>
        <dsp:cNvPr id="0" name=""/>
        <dsp:cNvSpPr/>
      </dsp:nvSpPr>
      <dsp:spPr>
        <a:xfrm>
          <a:off x="7549666" y="1403534"/>
          <a:ext cx="3309768" cy="3542363"/>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ZA" sz="1800" kern="1200">
              <a:latin typeface="Arial Nova Light" panose="020B0304020202020204" pitchFamily="34" charset="0"/>
              <a:ea typeface="+mn-ea"/>
              <a:cs typeface="Arial" panose="020B0604020202020204" pitchFamily="34" charset="0"/>
            </a:rPr>
            <a:t>Markets that hold reasonable outbound potential. However, the current share of South Africa in outbound is low. These markets provide an opportunity for nurturing and investing for future growth and need to be kept in the watchlist.</a:t>
          </a:r>
          <a:endParaRPr lang="en-ZA" sz="1800" kern="1200" dirty="0">
            <a:latin typeface="Arial Nova Light" panose="020B03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Nova Light" panose="020B0304020202020204" pitchFamily="34" charset="0"/>
              <a:ea typeface="+mn-ea"/>
              <a:cs typeface="Arial" panose="020B0604020202020204" pitchFamily="34" charset="0"/>
            </a:rPr>
            <a:t>Service Model: </a:t>
          </a:r>
          <a:r>
            <a:rPr lang="en-ZA" sz="1800" kern="1200" dirty="0">
              <a:latin typeface="Arial Nova Light" panose="020B0304020202020204" pitchFamily="34" charset="0"/>
              <a:ea typeface="+mn-ea"/>
              <a:cs typeface="Arial" panose="020B0604020202020204" pitchFamily="34" charset="0"/>
            </a:rPr>
            <a:t>Elevate South Africa’s position in the market relative to long-haul competitors.</a:t>
          </a:r>
          <a:endParaRPr lang="en-US" sz="1800" kern="1200" dirty="0">
            <a:latin typeface="Arial Nova Light" panose="020B0304020202020204" pitchFamily="34" charset="0"/>
            <a:ea typeface="+mn-ea"/>
            <a:cs typeface="Arial" panose="020B0604020202020204" pitchFamily="34" charset="0"/>
          </a:endParaRPr>
        </a:p>
      </dsp:txBody>
      <dsp:txXfrm>
        <a:off x="7549666" y="1403534"/>
        <a:ext cx="3309768" cy="35423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294" tIns="45647" rIns="91294" bIns="45647" rtlCol="0"/>
          <a:lstStyle>
            <a:lvl1pPr algn="l">
              <a:defRPr sz="1200"/>
            </a:lvl1pPr>
          </a:lstStyle>
          <a:p>
            <a:endParaRPr lang="en-ZA"/>
          </a:p>
        </p:txBody>
      </p:sp>
      <p:sp>
        <p:nvSpPr>
          <p:cNvPr id="3" name="Date Placeholder 2"/>
          <p:cNvSpPr>
            <a:spLocks noGrp="1"/>
          </p:cNvSpPr>
          <p:nvPr>
            <p:ph type="dt" idx="1"/>
          </p:nvPr>
        </p:nvSpPr>
        <p:spPr>
          <a:xfrm>
            <a:off x="3850443" y="1"/>
            <a:ext cx="2945659" cy="498056"/>
          </a:xfrm>
          <a:prstGeom prst="rect">
            <a:avLst/>
          </a:prstGeom>
        </p:spPr>
        <p:txBody>
          <a:bodyPr vert="horz" lIns="91294" tIns="45647" rIns="91294" bIns="45647" rtlCol="0"/>
          <a:lstStyle>
            <a:lvl1pPr algn="r">
              <a:defRPr sz="1200"/>
            </a:lvl1pPr>
          </a:lstStyle>
          <a:p>
            <a:fld id="{73C3FCF4-3042-4FFE-9196-1D7336958461}" type="datetimeFigureOut">
              <a:rPr lang="en-ZA" smtClean="0"/>
              <a:t>2023/05/25</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n-ZA"/>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59" cy="498055"/>
          </a:xfrm>
          <a:prstGeom prst="rect">
            <a:avLst/>
          </a:prstGeom>
        </p:spPr>
        <p:txBody>
          <a:bodyPr vert="horz" lIns="91294" tIns="45647" rIns="91294" bIns="45647"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294" tIns="45647" rIns="91294" bIns="45647" rtlCol="0" anchor="b"/>
          <a:lstStyle>
            <a:lvl1pPr algn="r">
              <a:defRPr sz="1200"/>
            </a:lvl1pPr>
          </a:lstStyle>
          <a:p>
            <a:fld id="{C7991791-3B4C-41B5-BB97-335033AA898D}" type="slidenum">
              <a:rPr lang="en-ZA" smtClean="0"/>
              <a:t>‹#›</a:t>
            </a:fld>
            <a:endParaRPr lang="en-ZA"/>
          </a:p>
        </p:txBody>
      </p:sp>
    </p:spTree>
    <p:extLst>
      <p:ext uri="{BB962C8B-B14F-4D97-AF65-F5344CB8AC3E}">
        <p14:creationId xmlns:p14="http://schemas.microsoft.com/office/powerpoint/2010/main" val="397899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Job to be done :</a:t>
            </a:r>
          </a:p>
          <a:p>
            <a:endParaRPr lang="en-US" dirty="0"/>
          </a:p>
          <a:p>
            <a:r>
              <a:rPr lang="en-US" dirty="0"/>
              <a:t>-  wednesday night  - thursday  and friday  experiences </a:t>
            </a:r>
          </a:p>
          <a:p>
            <a:r>
              <a:rPr lang="en-US" dirty="0"/>
              <a:t>musicSMME's  Tourism SMME's</a:t>
            </a:r>
          </a:p>
          <a:p>
            <a:endParaRPr lang="en-US" dirty="0"/>
          </a:p>
          <a:p>
            <a:r>
              <a:rPr lang="en-US" dirty="0"/>
              <a:t>do it differently confrence </a:t>
            </a:r>
          </a:p>
          <a:p>
            <a:endParaRPr lang="en-US" dirty="0"/>
          </a:p>
          <a:p>
            <a:r>
              <a:rPr lang="en-US" dirty="0"/>
              <a:t>Contralesa  -n spaces </a:t>
            </a:r>
          </a:p>
          <a:p>
            <a:endParaRPr lang="en-US" dirty="0"/>
          </a:p>
        </p:txBody>
      </p:sp>
      <p:sp>
        <p:nvSpPr>
          <p:cNvPr id="4" name="Slide Number Placeholder 3"/>
          <p:cNvSpPr>
            <a:spLocks noGrp="1"/>
          </p:cNvSpPr>
          <p:nvPr>
            <p:ph type="sldNum" sz="quarter" idx="5"/>
          </p:nvPr>
        </p:nvSpPr>
        <p:spPr/>
        <p:txBody>
          <a:bodyPr/>
          <a:lstStyle/>
          <a:p>
            <a:pPr defTabSz="912937">
              <a:defRPr/>
            </a:pPr>
            <a:fld id="{C9F6EA2A-802F-D140-8D65-DF1B93C311CB}" type="slidenum">
              <a:rPr lang="en-US">
                <a:solidFill>
                  <a:prstClr val="black"/>
                </a:solidFill>
                <a:latin typeface="Calibri" panose="020F0502020204030204"/>
              </a:rPr>
              <a:pPr defTabSz="912937">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7844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5229226"/>
            <a:ext cx="3073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
          <p:cNvSpPr>
            <a:spLocks noGrp="1" noChangeArrowheads="1"/>
          </p:cNvSpPr>
          <p:nvPr>
            <p:ph type="ctrTitle"/>
          </p:nvPr>
        </p:nvSpPr>
        <p:spPr>
          <a:xfrm>
            <a:off x="476211" y="1571612"/>
            <a:ext cx="11176000" cy="990600"/>
          </a:xfrm>
        </p:spPr>
        <p:txBody>
          <a:bodyPr/>
          <a:lstStyle>
            <a:lvl1pPr algn="r">
              <a:defRPr sz="3600"/>
            </a:lvl1pPr>
          </a:lstStyle>
          <a:p>
            <a:r>
              <a:rPr lang="en-US"/>
              <a:t>Click to edit Master title style</a:t>
            </a:r>
            <a:endParaRPr lang="en-US" dirty="0"/>
          </a:p>
        </p:txBody>
      </p:sp>
      <p:sp>
        <p:nvSpPr>
          <p:cNvPr id="4107" name="Rectangle 11"/>
          <p:cNvSpPr>
            <a:spLocks noGrp="1" noChangeArrowheads="1"/>
          </p:cNvSpPr>
          <p:nvPr>
            <p:ph type="subTitle" idx="1"/>
          </p:nvPr>
        </p:nvSpPr>
        <p:spPr>
          <a:xfrm>
            <a:off x="476211" y="2714620"/>
            <a:ext cx="11176000" cy="838200"/>
          </a:xfrm>
        </p:spPr>
        <p:txBody>
          <a:bodyPr lIns="0" tIns="0" rIns="0" bIns="0"/>
          <a:lstStyle>
            <a:lvl1pPr marL="0" indent="0" algn="r">
              <a:buFont typeface="Times" pitchFamily="-112" charset="0"/>
              <a:buNone/>
              <a:defRPr sz="2400"/>
            </a:lvl1pPr>
          </a:lstStyle>
          <a:p>
            <a:r>
              <a:rPr lang="en-US"/>
              <a:t>Click to edit Master subtitle style</a:t>
            </a:r>
            <a:endParaRPr lang="en-US" dirty="0"/>
          </a:p>
        </p:txBody>
      </p:sp>
    </p:spTree>
    <p:extLst>
      <p:ext uri="{BB962C8B-B14F-4D97-AF65-F5344CB8AC3E}">
        <p14:creationId xmlns:p14="http://schemas.microsoft.com/office/powerpoint/2010/main" val="11588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7B1125-9AE6-45DA-9B14-8E0B0AFCF4A1}" type="datetime1">
              <a:rPr lang="en-US" altLang="en-US" smtClean="0"/>
              <a:t>5/25/2023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506CBB-99D6-4475-8974-1D2A49B2AF41}" type="slidenum">
              <a:rPr lang="en-US" altLang="en-US"/>
              <a:pPr>
                <a:defRPr/>
              </a:pPr>
              <a:t>‹#›</a:t>
            </a:fld>
            <a:endParaRPr lang="en-US" altLang="en-US"/>
          </a:p>
        </p:txBody>
      </p:sp>
    </p:spTree>
    <p:extLst>
      <p:ext uri="{BB962C8B-B14F-4D97-AF65-F5344CB8AC3E}">
        <p14:creationId xmlns:p14="http://schemas.microsoft.com/office/powerpoint/2010/main" val="42496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2EC62FF-8A17-483D-9892-B9C557579357}" type="datetime1">
              <a:rPr lang="en-US" altLang="en-US" smtClean="0"/>
              <a:t>5/25/2023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592E6E-96AD-487F-9D85-F35D630ACAEB}" type="slidenum">
              <a:rPr lang="en-US" altLang="en-US"/>
              <a:pPr>
                <a:defRPr/>
              </a:pPr>
              <a:t>‹#›</a:t>
            </a:fld>
            <a:endParaRPr lang="en-US" altLang="en-US"/>
          </a:p>
        </p:txBody>
      </p:sp>
    </p:spTree>
    <p:extLst>
      <p:ext uri="{BB962C8B-B14F-4D97-AF65-F5344CB8AC3E}">
        <p14:creationId xmlns:p14="http://schemas.microsoft.com/office/powerpoint/2010/main" val="250082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90F3D90-C739-44D4-8172-DB42A50D6C7C}" type="datetime1">
              <a:rPr lang="en-US" altLang="en-US" smtClean="0"/>
              <a:t>5/25/2023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97C6CB-D129-4FF5-B68F-CB86BFB8F1FE}" type="slidenum">
              <a:rPr lang="en-US" altLang="en-US"/>
              <a:pPr>
                <a:defRPr/>
              </a:pPr>
              <a:t>‹#›</a:t>
            </a:fld>
            <a:endParaRPr lang="en-US" altLang="en-US"/>
          </a:p>
        </p:txBody>
      </p:sp>
    </p:spTree>
    <p:extLst>
      <p:ext uri="{BB962C8B-B14F-4D97-AF65-F5344CB8AC3E}">
        <p14:creationId xmlns:p14="http://schemas.microsoft.com/office/powerpoint/2010/main" val="267214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EB2CC1-1188-43A6-89C9-BF12BD0A6E90}" type="datetime1">
              <a:rPr lang="en-US" altLang="en-US" smtClean="0"/>
              <a:t>5/25/2023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09DF0-2ED5-4A86-82C9-E3B7DE3642E5}" type="slidenum">
              <a:rPr lang="en-US" altLang="en-US"/>
              <a:pPr>
                <a:defRPr/>
              </a:pPr>
              <a:t>‹#›</a:t>
            </a:fld>
            <a:endParaRPr lang="en-US" altLang="en-US"/>
          </a:p>
        </p:txBody>
      </p:sp>
    </p:spTree>
    <p:extLst>
      <p:ext uri="{BB962C8B-B14F-4D97-AF65-F5344CB8AC3E}">
        <p14:creationId xmlns:p14="http://schemas.microsoft.com/office/powerpoint/2010/main" val="52944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2EE6E0-2767-4D6F-B125-FE218F9801EF}" type="datetime1">
              <a:rPr lang="en-US" altLang="en-US" smtClean="0"/>
              <a:t>5/25/2023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49F92C-DD1E-447C-A8C4-DB5B4D5ECE48}" type="slidenum">
              <a:rPr lang="en-US" altLang="en-US"/>
              <a:pPr>
                <a:defRPr/>
              </a:pPr>
              <a:t>‹#›</a:t>
            </a:fld>
            <a:endParaRPr lang="en-US" altLang="en-US"/>
          </a:p>
        </p:txBody>
      </p:sp>
    </p:spTree>
    <p:extLst>
      <p:ext uri="{BB962C8B-B14F-4D97-AF65-F5344CB8AC3E}">
        <p14:creationId xmlns:p14="http://schemas.microsoft.com/office/powerpoint/2010/main" val="416727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7DC6-0E0D-1449-021D-C58571A4DAA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9C2ACB6-850C-B6F1-5B2F-AF9475C48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AF2A9F8-8E6C-4518-27D1-25FC506836FE}"/>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5" name="Footer Placeholder 4">
            <a:extLst>
              <a:ext uri="{FF2B5EF4-FFF2-40B4-BE49-F238E27FC236}">
                <a16:creationId xmlns:a16="http://schemas.microsoft.com/office/drawing/2014/main" id="{C4DB87EA-97B4-A839-FC4D-DF94CECDA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30E00-740C-E20A-8926-EB01D1CD6DF7}"/>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599360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9115-3AB4-CE6D-BB69-489C646546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F4B92A-0DED-79A1-1655-68097A343C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8A6A67-7502-C3CA-7AC1-51E7274E96C3}"/>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5" name="Footer Placeholder 4">
            <a:extLst>
              <a:ext uri="{FF2B5EF4-FFF2-40B4-BE49-F238E27FC236}">
                <a16:creationId xmlns:a16="http://schemas.microsoft.com/office/drawing/2014/main" id="{6B4CEFCE-A8E7-79DA-56E5-E8B21A445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572F8-2EA7-3BC2-312A-E3E042FCA9BB}"/>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23915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5EC7-958B-42E3-B893-5EDAB6DBDD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4B7CFC8-9FCF-CA21-C011-523019F923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7B2B61-925C-BE51-7A7B-319E2EA65F1C}"/>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5" name="Footer Placeholder 4">
            <a:extLst>
              <a:ext uri="{FF2B5EF4-FFF2-40B4-BE49-F238E27FC236}">
                <a16:creationId xmlns:a16="http://schemas.microsoft.com/office/drawing/2014/main" id="{E6353019-FFBE-2303-C376-9AA933CE3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882B0-2E3C-535B-53C0-344B60CE1270}"/>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1874615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3468-33BE-D998-0E3B-BCC33778B8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9BDC26-7CD3-85B5-A016-0EC714EF72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5FC099-5090-57E9-C6A1-0BC9467A9D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DBEA541-2F14-E0F9-CED5-65C3EBA283E4}"/>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6" name="Footer Placeholder 5">
            <a:extLst>
              <a:ext uri="{FF2B5EF4-FFF2-40B4-BE49-F238E27FC236}">
                <a16:creationId xmlns:a16="http://schemas.microsoft.com/office/drawing/2014/main" id="{ACC503C3-D6F2-EE35-7BBF-BDAA6834B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7712D-3BAE-6B13-79E9-F04883CA9267}"/>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1818577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0590-4F43-A7DE-91E6-F93FB0C0D30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9723F9-FE60-04F0-153F-BCA2D1D74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3E8963-60C9-3115-996A-68E3E1210AC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EFC8D00-D97E-BFDE-9C77-0EB17FFAB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0EF277-6CB6-9B1D-128C-624A02CE1A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5115FB0-0D36-AFF0-B1C6-A84DF4E8902C}"/>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8" name="Footer Placeholder 7">
            <a:extLst>
              <a:ext uri="{FF2B5EF4-FFF2-40B4-BE49-F238E27FC236}">
                <a16:creationId xmlns:a16="http://schemas.microsoft.com/office/drawing/2014/main" id="{793C8C71-8F0D-E03F-1498-BC99EDA8CB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BEF30-A4D2-6DA3-9CEF-676BAD0F5AD6}"/>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340814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534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0E09-117D-848B-CC2A-88A5A19CE78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B14A400-FBE0-2FB3-13F5-E0A68EC9C32D}"/>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4" name="Footer Placeholder 3">
            <a:extLst>
              <a:ext uri="{FF2B5EF4-FFF2-40B4-BE49-F238E27FC236}">
                <a16:creationId xmlns:a16="http://schemas.microsoft.com/office/drawing/2014/main" id="{07D75B88-A1C7-829D-02F3-223CF66DC0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A3-29A1-F2E1-A8DB-032B8178E7CF}"/>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396656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2A044C-3406-795A-EECE-3A8BF62644D1}"/>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3" name="Footer Placeholder 2">
            <a:extLst>
              <a:ext uri="{FF2B5EF4-FFF2-40B4-BE49-F238E27FC236}">
                <a16:creationId xmlns:a16="http://schemas.microsoft.com/office/drawing/2014/main" id="{15EFE642-9AD2-1803-98AD-1EDB932282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CC388C-2A87-5D2C-6A15-5A8F31294BE2}"/>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2851586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EF65-1453-5926-EB6D-C41459454B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BF6E35A-9B90-FB77-3D35-9FBA09417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035E035-0490-7941-B235-B13CAFCF2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93ECF2-CABE-05D6-C7E6-9A5CD2D4B790}"/>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6" name="Footer Placeholder 5">
            <a:extLst>
              <a:ext uri="{FF2B5EF4-FFF2-40B4-BE49-F238E27FC236}">
                <a16:creationId xmlns:a16="http://schemas.microsoft.com/office/drawing/2014/main" id="{7739CEF1-A9D2-E60E-CCBC-1875E97D6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7777F1-CFEE-D9CE-6049-5DC1A0B1A1BA}"/>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3489121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28C1-17DF-9DE0-6428-28D6929933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4FECAA0-F8C9-AD56-CB6E-D4CEE2528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879836-90C4-5B52-EF92-8FDAB6138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22B485-E684-EFC8-7B09-8CFA1DF200EA}"/>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6" name="Footer Placeholder 5">
            <a:extLst>
              <a:ext uri="{FF2B5EF4-FFF2-40B4-BE49-F238E27FC236}">
                <a16:creationId xmlns:a16="http://schemas.microsoft.com/office/drawing/2014/main" id="{2B83E699-EA7E-3533-6178-73422CC8E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671EB-7219-08F7-8DEB-12F8E10B36B0}"/>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2078949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4B9-5A89-AB6F-192F-AC48F595E7B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03FD0D-E152-4447-2D42-A516341950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458E9A-C828-C7FE-479C-F55F5D48914D}"/>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5" name="Footer Placeholder 4">
            <a:extLst>
              <a:ext uri="{FF2B5EF4-FFF2-40B4-BE49-F238E27FC236}">
                <a16:creationId xmlns:a16="http://schemas.microsoft.com/office/drawing/2014/main" id="{19EEC547-F4E4-E4AC-ABC1-032CAC36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EB078-18AE-7B6E-F1B3-75674A4A3174}"/>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820817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038E8C-5BD6-58E9-659C-74AC18EB6B5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ABA4A4-B760-3C84-8EF9-FBA1E55F6F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824328-F71D-66A4-B73B-00E9EB72985D}"/>
              </a:ext>
            </a:extLst>
          </p:cNvPr>
          <p:cNvSpPr>
            <a:spLocks noGrp="1"/>
          </p:cNvSpPr>
          <p:nvPr>
            <p:ph type="dt" sz="half" idx="10"/>
          </p:nvPr>
        </p:nvSpPr>
        <p:spPr/>
        <p:txBody>
          <a:bodyPr/>
          <a:lstStyle/>
          <a:p>
            <a:fld id="{966BC3B1-0F36-8C41-B97C-44AA2003ED91}" type="datetimeFigureOut">
              <a:rPr lang="en-US" smtClean="0"/>
              <a:t>5/25/2023</a:t>
            </a:fld>
            <a:endParaRPr lang="en-US"/>
          </a:p>
        </p:txBody>
      </p:sp>
      <p:sp>
        <p:nvSpPr>
          <p:cNvPr id="5" name="Footer Placeholder 4">
            <a:extLst>
              <a:ext uri="{FF2B5EF4-FFF2-40B4-BE49-F238E27FC236}">
                <a16:creationId xmlns:a16="http://schemas.microsoft.com/office/drawing/2014/main" id="{3A3DFEB6-3947-6F36-1974-FD3FCE271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F0619-F0AF-9FAE-2982-221A2EDABBB2}"/>
              </a:ext>
            </a:extLst>
          </p:cNvPr>
          <p:cNvSpPr>
            <a:spLocks noGrp="1"/>
          </p:cNvSpPr>
          <p:nvPr>
            <p:ph type="sldNum" sz="quarter" idx="12"/>
          </p:nvPr>
        </p:nvSpPr>
        <p:spPr/>
        <p:txBody>
          <a:bodyPr/>
          <a:lstStyle/>
          <a:p>
            <a:fld id="{C0CC18B4-75D3-D94A-8E63-8263C2710289}" type="slidenum">
              <a:rPr lang="en-US" smtClean="0"/>
              <a:t>‹#›</a:t>
            </a:fld>
            <a:endParaRPr lang="en-US"/>
          </a:p>
        </p:txBody>
      </p:sp>
    </p:spTree>
    <p:extLst>
      <p:ext uri="{BB962C8B-B14F-4D97-AF65-F5344CB8AC3E}">
        <p14:creationId xmlns:p14="http://schemas.microsoft.com/office/powerpoint/2010/main" val="387360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009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3C6DED5-8134-4BD7-B844-EF5AE5B1337B}" type="datetime1">
              <a:rPr lang="en-US" altLang="en-US" smtClean="0"/>
              <a:t>5/25/2023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A5D34-0281-4A0A-9BB3-FF961F283870}" type="slidenum">
              <a:rPr lang="en-US" altLang="en-US"/>
              <a:pPr>
                <a:defRPr/>
              </a:pPr>
              <a:t>‹#›</a:t>
            </a:fld>
            <a:endParaRPr lang="en-US" altLang="en-US"/>
          </a:p>
        </p:txBody>
      </p:sp>
    </p:spTree>
    <p:extLst>
      <p:ext uri="{BB962C8B-B14F-4D97-AF65-F5344CB8AC3E}">
        <p14:creationId xmlns:p14="http://schemas.microsoft.com/office/powerpoint/2010/main" val="396203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23796E-1BD1-43CD-AD6E-2F661EB8A435}" type="datetime1">
              <a:rPr lang="en-US" altLang="en-US" smtClean="0"/>
              <a:t>5/25/2023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9C2B3-17B0-4FA0-B358-CDB7C7B449C2}" type="slidenum">
              <a:rPr lang="en-US" altLang="en-US"/>
              <a:pPr>
                <a:defRPr/>
              </a:pPr>
              <a:t>‹#›</a:t>
            </a:fld>
            <a:endParaRPr lang="en-US" altLang="en-US"/>
          </a:p>
        </p:txBody>
      </p:sp>
    </p:spTree>
    <p:extLst>
      <p:ext uri="{BB962C8B-B14F-4D97-AF65-F5344CB8AC3E}">
        <p14:creationId xmlns:p14="http://schemas.microsoft.com/office/powerpoint/2010/main" val="189122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D16648E-8323-4020-9149-A59425FC4F60}" type="datetime1">
              <a:rPr lang="en-US" altLang="en-US" smtClean="0"/>
              <a:t>5/25/2023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47612-77DA-4ED6-B603-E11332C0DC4A}" type="slidenum">
              <a:rPr lang="en-US" altLang="en-US"/>
              <a:pPr>
                <a:defRPr/>
              </a:pPr>
              <a:t>‹#›</a:t>
            </a:fld>
            <a:endParaRPr lang="en-US" altLang="en-US"/>
          </a:p>
        </p:txBody>
      </p:sp>
    </p:spTree>
    <p:extLst>
      <p:ext uri="{BB962C8B-B14F-4D97-AF65-F5344CB8AC3E}">
        <p14:creationId xmlns:p14="http://schemas.microsoft.com/office/powerpoint/2010/main" val="333122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F1A4567-5710-4DCF-9050-D9A2B55B8145}" type="datetime1">
              <a:rPr lang="en-US" altLang="en-US" smtClean="0"/>
              <a:t>5/25/2023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7FE421-5607-4A1A-B6AA-08F3342E37CC}" type="slidenum">
              <a:rPr lang="en-US" altLang="en-US"/>
              <a:pPr>
                <a:defRPr/>
              </a:pPr>
              <a:t>‹#›</a:t>
            </a:fld>
            <a:endParaRPr lang="en-US" altLang="en-US"/>
          </a:p>
        </p:txBody>
      </p:sp>
    </p:spTree>
    <p:extLst>
      <p:ext uri="{BB962C8B-B14F-4D97-AF65-F5344CB8AC3E}">
        <p14:creationId xmlns:p14="http://schemas.microsoft.com/office/powerpoint/2010/main" val="270288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A1113FE-43A4-4807-B610-F57426C4A370}" type="datetime1">
              <a:rPr lang="en-US" altLang="en-US" smtClean="0"/>
              <a:t>5/25/2023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7D25A0-636E-4C21-AEC4-4EA59D779A67}" type="slidenum">
              <a:rPr lang="en-US" altLang="en-US"/>
              <a:pPr>
                <a:defRPr/>
              </a:pPr>
              <a:t>‹#›</a:t>
            </a:fld>
            <a:endParaRPr lang="en-US" altLang="en-US"/>
          </a:p>
        </p:txBody>
      </p:sp>
    </p:spTree>
    <p:extLst>
      <p:ext uri="{BB962C8B-B14F-4D97-AF65-F5344CB8AC3E}">
        <p14:creationId xmlns:p14="http://schemas.microsoft.com/office/powerpoint/2010/main" val="352707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778279-9D12-474F-84C1-4E23629A2242}" type="datetime1">
              <a:rPr lang="en-US" altLang="en-US" smtClean="0"/>
              <a:t>5/25/2023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AF45D6-6200-427B-BD7F-77B897853031}" type="slidenum">
              <a:rPr lang="en-US" altLang="en-US"/>
              <a:pPr>
                <a:defRPr/>
              </a:pPr>
              <a:t>‹#›</a:t>
            </a:fld>
            <a:endParaRPr lang="en-US" altLang="en-US"/>
          </a:p>
        </p:txBody>
      </p:sp>
    </p:spTree>
    <p:extLst>
      <p:ext uri="{BB962C8B-B14F-4D97-AF65-F5344CB8AC3E}">
        <p14:creationId xmlns:p14="http://schemas.microsoft.com/office/powerpoint/2010/main" val="2278051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508000" y="304800"/>
            <a:ext cx="1117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10"/>
          <p:cNvSpPr>
            <a:spLocks noGrp="1" noChangeArrowheads="1"/>
          </p:cNvSpPr>
          <p:nvPr>
            <p:ph type="body" idx="1"/>
          </p:nvPr>
        </p:nvSpPr>
        <p:spPr bwMode="auto">
          <a:xfrm>
            <a:off x="508000" y="990600"/>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5"/>
          <p:cNvSpPr>
            <a:spLocks noChangeShapeType="1"/>
          </p:cNvSpPr>
          <p:nvPr/>
        </p:nvSpPr>
        <p:spPr bwMode="auto">
          <a:xfrm>
            <a:off x="508000" y="7620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A" sz="1800"/>
          </a:p>
        </p:txBody>
      </p:sp>
      <p:sp>
        <p:nvSpPr>
          <p:cNvPr id="1029" name="Line 16"/>
          <p:cNvSpPr>
            <a:spLocks noChangeShapeType="1"/>
          </p:cNvSpPr>
          <p:nvPr/>
        </p:nvSpPr>
        <p:spPr bwMode="auto">
          <a:xfrm>
            <a:off x="508000" y="62484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A" sz="1800"/>
          </a:p>
        </p:txBody>
      </p:sp>
      <p:sp>
        <p:nvSpPr>
          <p:cNvPr id="1030" name="TextBox 7"/>
          <p:cNvSpPr txBox="1">
            <a:spLocks noChangeArrowheads="1"/>
          </p:cNvSpPr>
          <p:nvPr/>
        </p:nvSpPr>
        <p:spPr bwMode="auto">
          <a:xfrm>
            <a:off x="476252" y="6215064"/>
            <a:ext cx="2381249" cy="200025"/>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 charset="-128"/>
              </a:defRPr>
            </a:lvl1pPr>
            <a:lvl2pPr marL="742950" indent="-285750">
              <a:defRPr sz="2400">
                <a:solidFill>
                  <a:schemeClr val="tx1"/>
                </a:solidFill>
                <a:latin typeface="Arial" panose="020B0604020202020204" pitchFamily="34" charset="0"/>
                <a:ea typeface="ヒラギノ角ゴ Pro W3" pitchFamily="3" charset="-128"/>
              </a:defRPr>
            </a:lvl2pPr>
            <a:lvl3pPr marL="1143000" indent="-228600">
              <a:defRPr sz="2400">
                <a:solidFill>
                  <a:schemeClr val="tx1"/>
                </a:solidFill>
                <a:latin typeface="Arial" panose="020B0604020202020204" pitchFamily="34" charset="0"/>
                <a:ea typeface="ヒラギノ角ゴ Pro W3" pitchFamily="3" charset="-128"/>
              </a:defRPr>
            </a:lvl3pPr>
            <a:lvl4pPr marL="1600200" indent="-228600">
              <a:defRPr sz="2400">
                <a:solidFill>
                  <a:schemeClr val="tx1"/>
                </a:solidFill>
                <a:latin typeface="Arial" panose="020B0604020202020204" pitchFamily="34" charset="0"/>
                <a:ea typeface="ヒラギノ角ゴ Pro W3" pitchFamily="3" charset="-128"/>
              </a:defRPr>
            </a:lvl4pPr>
            <a:lvl5pPr marL="2057400" indent="-228600">
              <a:defRPr sz="2400">
                <a:solidFill>
                  <a:schemeClr val="tx1"/>
                </a:solidFill>
                <a:latin typeface="Arial" panose="020B0604020202020204" pitchFamily="34" charset="0"/>
                <a:ea typeface="ヒラギノ角ゴ Pro W3" pitchFamily="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9pPr>
          </a:lstStyle>
          <a:p>
            <a:pPr>
              <a:defRPr/>
            </a:pPr>
            <a:r>
              <a:rPr lang="en-US" altLang="en-US" sz="700">
                <a:latin typeface="Trebuchet MS" panose="020B0603020202020204" pitchFamily="34" charset="0"/>
              </a:rPr>
              <a:t>Slide no. </a:t>
            </a:r>
            <a:fld id="{9A36B6DB-2098-46A0-91F3-38F5F11C7C98}" type="slidenum">
              <a:rPr lang="en-US" altLang="en-US" sz="700" smtClean="0">
                <a:latin typeface="Trebuchet MS" panose="020B0603020202020204" pitchFamily="34" charset="0"/>
              </a:rPr>
              <a:pPr>
                <a:defRPr/>
              </a:pPr>
              <a:t>‹#›</a:t>
            </a:fld>
            <a:endParaRPr lang="en-US" altLang="en-US" sz="700">
              <a:latin typeface="Trebuchet MS" panose="020B0603020202020204" pitchFamily="34" charset="0"/>
            </a:endParaRPr>
          </a:p>
        </p:txBody>
      </p:sp>
      <p:sp>
        <p:nvSpPr>
          <p:cNvPr id="1031" name="TextBox 8"/>
          <p:cNvSpPr txBox="1">
            <a:spLocks noChangeArrowheads="1"/>
          </p:cNvSpPr>
          <p:nvPr/>
        </p:nvSpPr>
        <p:spPr bwMode="auto">
          <a:xfrm>
            <a:off x="8477251" y="6215063"/>
            <a:ext cx="3333749" cy="58420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 charset="-128"/>
              </a:defRPr>
            </a:lvl1pPr>
            <a:lvl2pPr marL="742950" indent="-285750">
              <a:defRPr sz="2400">
                <a:solidFill>
                  <a:schemeClr val="tx1"/>
                </a:solidFill>
                <a:latin typeface="Arial" panose="020B0604020202020204" pitchFamily="34" charset="0"/>
                <a:ea typeface="ヒラギノ角ゴ Pro W3" pitchFamily="3" charset="-128"/>
              </a:defRPr>
            </a:lvl2pPr>
            <a:lvl3pPr marL="1143000" indent="-228600">
              <a:defRPr sz="2400">
                <a:solidFill>
                  <a:schemeClr val="tx1"/>
                </a:solidFill>
                <a:latin typeface="Arial" panose="020B0604020202020204" pitchFamily="34" charset="0"/>
                <a:ea typeface="ヒラギノ角ゴ Pro W3" pitchFamily="3" charset="-128"/>
              </a:defRPr>
            </a:lvl3pPr>
            <a:lvl4pPr marL="1600200" indent="-228600">
              <a:defRPr sz="2400">
                <a:solidFill>
                  <a:schemeClr val="tx1"/>
                </a:solidFill>
                <a:latin typeface="Arial" panose="020B0604020202020204" pitchFamily="34" charset="0"/>
                <a:ea typeface="ヒラギノ角ゴ Pro W3" pitchFamily="3" charset="-128"/>
              </a:defRPr>
            </a:lvl4pPr>
            <a:lvl5pPr marL="2057400" indent="-228600">
              <a:defRPr sz="2400">
                <a:solidFill>
                  <a:schemeClr val="tx1"/>
                </a:solidFill>
                <a:latin typeface="Arial" panose="020B0604020202020204" pitchFamily="34" charset="0"/>
                <a:ea typeface="ヒラギノ角ゴ Pro W3" pitchFamily="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9pPr>
          </a:lstStyle>
          <a:p>
            <a:pPr algn="r">
              <a:defRPr/>
            </a:pPr>
            <a:r>
              <a:rPr lang="en-US" altLang="en-US" sz="800">
                <a:latin typeface="Trebuchet MS" panose="020B0603020202020204" pitchFamily="34" charset="0"/>
              </a:rPr>
              <a:t>© South African Tourism 2017</a:t>
            </a:r>
          </a:p>
          <a:p>
            <a:pPr>
              <a:defRPr/>
            </a:pPr>
            <a:endParaRPr lang="en-US" altLang="en-US" sz="2400"/>
          </a:p>
        </p:txBody>
      </p:sp>
    </p:spTree>
    <p:extLst>
      <p:ext uri="{BB962C8B-B14F-4D97-AF65-F5344CB8AC3E}">
        <p14:creationId xmlns:p14="http://schemas.microsoft.com/office/powerpoint/2010/main" val="2923265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rtl="0" eaLnBrk="1" fontAlgn="base" hangingPunct="1">
        <a:spcBef>
          <a:spcPct val="0"/>
        </a:spcBef>
        <a:spcAft>
          <a:spcPct val="0"/>
        </a:spcAft>
        <a:defRPr sz="2400">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2pPr>
      <a:lvl3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3pPr>
      <a:lvl4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4pPr>
      <a:lvl5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0EF31285-5E1C-469B-B50C-A2D9631BE6A4}" type="datetime1">
              <a:rPr lang="en-US" altLang="en-US" smtClean="0"/>
              <a:t>5/25/2023</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ヒラギノ角ゴ Pro W3" pitchFamily="-112" charset="-128"/>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02AB867-EEEC-4EEE-AB30-6DAA6162746B}" type="slidenum">
              <a:rPr lang="en-US" altLang="en-US"/>
              <a:pPr>
                <a:defRPr/>
              </a:pPr>
              <a:t>‹#›</a:t>
            </a:fld>
            <a:endParaRPr lang="en-US" altLang="en-US"/>
          </a:p>
        </p:txBody>
      </p:sp>
    </p:spTree>
    <p:extLst>
      <p:ext uri="{BB962C8B-B14F-4D97-AF65-F5344CB8AC3E}">
        <p14:creationId xmlns:p14="http://schemas.microsoft.com/office/powerpoint/2010/main" val="2035918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F1D6A8-5F1F-4195-D1CA-6A4106D79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0B1F239-36A1-5243-2873-FD58AA491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8F6A9-4DF8-F031-4497-A991B4E07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BC3B1-0F36-8C41-B97C-44AA2003ED91}" type="datetimeFigureOut">
              <a:rPr lang="en-US" smtClean="0"/>
              <a:t>5/25/2023</a:t>
            </a:fld>
            <a:endParaRPr lang="en-US"/>
          </a:p>
        </p:txBody>
      </p:sp>
      <p:sp>
        <p:nvSpPr>
          <p:cNvPr id="5" name="Footer Placeholder 4">
            <a:extLst>
              <a:ext uri="{FF2B5EF4-FFF2-40B4-BE49-F238E27FC236}">
                <a16:creationId xmlns:a16="http://schemas.microsoft.com/office/drawing/2014/main" id="{24066E6F-82DC-3163-F833-228B6C745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049020-C160-93A0-7FF2-1F833D797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C18B4-75D3-D94A-8E63-8263C2710289}" type="slidenum">
              <a:rPr lang="en-US" smtClean="0"/>
              <a:t>‹#›</a:t>
            </a:fld>
            <a:endParaRPr lang="en-US"/>
          </a:p>
        </p:txBody>
      </p:sp>
    </p:spTree>
    <p:extLst>
      <p:ext uri="{BB962C8B-B14F-4D97-AF65-F5344CB8AC3E}">
        <p14:creationId xmlns:p14="http://schemas.microsoft.com/office/powerpoint/2010/main" val="3166983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795235"/>
            <a:ext cx="11176000" cy="990600"/>
          </a:xfrm>
        </p:spPr>
        <p:txBody>
          <a:bodyPr/>
          <a:lstStyle/>
          <a:p>
            <a:r>
              <a:rPr lang="en-ZA" sz="4000" b="1" dirty="0">
                <a:latin typeface="Arial Nova Light" panose="020B0304020202020204" pitchFamily="34" charset="0"/>
                <a:cs typeface="Calibri Light" panose="020F0302020204030204" pitchFamily="34" charset="0"/>
              </a:rPr>
              <a:t>FY23/24 Annual Performance Plan</a:t>
            </a:r>
            <a:br>
              <a:rPr lang="en-ZA" sz="4000" b="1" dirty="0">
                <a:latin typeface="Arial Nova Light" panose="020B0304020202020204" pitchFamily="34" charset="0"/>
                <a:cs typeface="Calibri Light" panose="020F0302020204030204" pitchFamily="34" charset="0"/>
              </a:rPr>
            </a:br>
            <a:br>
              <a:rPr lang="en-ZA" sz="4000" b="1" dirty="0">
                <a:latin typeface="Arial Nova Light" panose="020B0304020202020204" pitchFamily="34" charset="0"/>
                <a:cs typeface="Calibri Light" panose="020F0302020204030204" pitchFamily="34" charset="0"/>
              </a:rPr>
            </a:br>
            <a:br>
              <a:rPr lang="en-ZA" sz="4000" b="1" dirty="0">
                <a:latin typeface="Arial Nova Light" panose="020B0304020202020204" pitchFamily="34" charset="0"/>
                <a:cs typeface="Calibri Light" panose="020F0302020204030204" pitchFamily="34" charset="0"/>
              </a:rPr>
            </a:br>
            <a:r>
              <a:rPr lang="en-ZA" sz="4000" b="1" dirty="0">
                <a:latin typeface="Arial Nova Light" panose="020B0304020202020204" pitchFamily="34" charset="0"/>
                <a:cs typeface="Calibri Light" panose="020F0302020204030204" pitchFamily="34" charset="0"/>
              </a:rPr>
              <a:t>Presentation to Portfolio Committee on Tourism</a:t>
            </a:r>
            <a:br>
              <a:rPr lang="en-ZA" sz="4000" b="1" dirty="0">
                <a:latin typeface="Arial Nova Light" panose="020B0304020202020204" pitchFamily="34" charset="0"/>
                <a:cs typeface="Calibri Light" panose="020F0302020204030204" pitchFamily="34" charset="0"/>
              </a:rPr>
            </a:br>
            <a:r>
              <a:rPr lang="en-ZA" sz="4000" b="1" dirty="0">
                <a:latin typeface="Arial Nova Light" panose="020B0304020202020204" pitchFamily="34" charset="0"/>
                <a:cs typeface="Calibri Light" panose="020F0302020204030204" pitchFamily="34" charset="0"/>
              </a:rPr>
              <a:t>23 May 2023</a:t>
            </a:r>
            <a:br>
              <a:rPr lang="en-ZA" sz="2800" b="1" dirty="0">
                <a:latin typeface="Arial Nova Light" panose="020B0304020202020204" pitchFamily="34" charset="0"/>
                <a:cs typeface="Calibri Light" panose="020F0302020204030204" pitchFamily="34" charset="0"/>
              </a:rPr>
            </a:br>
            <a:br>
              <a:rPr lang="en-ZA" sz="2800" b="1" dirty="0">
                <a:latin typeface="Arial Nova Light" panose="020B0304020202020204" pitchFamily="34" charset="0"/>
                <a:cs typeface="Calibri Light" panose="020F0302020204030204" pitchFamily="34" charset="0"/>
              </a:rPr>
            </a:br>
            <a:br>
              <a:rPr lang="en-ZA" sz="2800" b="1" dirty="0">
                <a:latin typeface="Arial Nova Light" panose="020B0304020202020204" pitchFamily="34" charset="0"/>
                <a:cs typeface="Calibri Light" panose="020F0302020204030204" pitchFamily="34" charset="0"/>
              </a:rPr>
            </a:br>
            <a:br>
              <a:rPr lang="en-ZA" sz="2800" b="1" dirty="0">
                <a:latin typeface="Arial Nova Light" panose="020B0304020202020204" pitchFamily="34" charset="0"/>
                <a:cs typeface="Calibri Light" panose="020F0302020204030204" pitchFamily="34" charset="0"/>
              </a:rPr>
            </a:br>
            <a:endParaRPr lang="en-ZA" sz="2800" b="1" dirty="0">
              <a:latin typeface="Arial Nova Light" panose="020B0304020202020204" pitchFamily="34" charset="0"/>
              <a:cs typeface="Calibri Light" panose="020F0302020204030204" pitchFamily="34" charset="0"/>
            </a:endParaRPr>
          </a:p>
        </p:txBody>
      </p:sp>
      <p:sp>
        <p:nvSpPr>
          <p:cNvPr id="3" name="Subtitle 2"/>
          <p:cNvSpPr>
            <a:spLocks noGrp="1"/>
          </p:cNvSpPr>
          <p:nvPr>
            <p:ph type="subTitle" idx="1"/>
          </p:nvPr>
        </p:nvSpPr>
        <p:spPr/>
        <p:txBody>
          <a:bodyPr/>
          <a:lstStyle/>
          <a:p>
            <a:endParaRPr lang="en-US" dirty="0">
              <a:latin typeface="Arial Nova Light" panose="020B0304020202020204" pitchFamily="34" charset="0"/>
            </a:endParaRPr>
          </a:p>
          <a:p>
            <a:endParaRPr lang="en-US" dirty="0">
              <a:latin typeface="Arial Nova Light" panose="020B0304020202020204" pitchFamily="34" charset="0"/>
            </a:endParaRPr>
          </a:p>
        </p:txBody>
      </p:sp>
    </p:spTree>
    <p:extLst>
      <p:ext uri="{BB962C8B-B14F-4D97-AF65-F5344CB8AC3E}">
        <p14:creationId xmlns:p14="http://schemas.microsoft.com/office/powerpoint/2010/main" val="319969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16D7FA-B1F7-92EB-6ACA-F13BA75D9A71}"/>
              </a:ext>
            </a:extLst>
          </p:cNvPr>
          <p:cNvSpPr txBox="1"/>
          <p:nvPr/>
        </p:nvSpPr>
        <p:spPr>
          <a:xfrm>
            <a:off x="381718" y="121571"/>
            <a:ext cx="11100039" cy="1200329"/>
          </a:xfrm>
          <a:prstGeom prst="rect">
            <a:avLst/>
          </a:prstGeom>
          <a:noFill/>
        </p:spPr>
        <p:txBody>
          <a:bodyPr wrap="square">
            <a:spAutoFit/>
          </a:bodyPr>
          <a:lstStyle/>
          <a:p>
            <a:pPr algn="l"/>
            <a:r>
              <a:rPr lang="en-ZA" sz="3600" b="1" dirty="0">
                <a:latin typeface="Arial Nova Light" panose="020B0304020202020204" pitchFamily="34" charset="0"/>
              </a:rPr>
              <a:t>Priority Source Markets Identified to Grow Tourism into South Africa, 2020 - 2025</a:t>
            </a:r>
          </a:p>
        </p:txBody>
      </p:sp>
      <p:sp>
        <p:nvSpPr>
          <p:cNvPr id="10" name="TextBox 9">
            <a:extLst>
              <a:ext uri="{FF2B5EF4-FFF2-40B4-BE49-F238E27FC236}">
                <a16:creationId xmlns:a16="http://schemas.microsoft.com/office/drawing/2014/main" id="{5AC245F7-A7FE-BE01-356E-B18E4D2AA29D}"/>
              </a:ext>
            </a:extLst>
          </p:cNvPr>
          <p:cNvSpPr txBox="1"/>
          <p:nvPr/>
        </p:nvSpPr>
        <p:spPr>
          <a:xfrm>
            <a:off x="250809" y="2314926"/>
            <a:ext cx="4888345" cy="2862322"/>
          </a:xfrm>
          <a:prstGeom prst="rect">
            <a:avLst/>
          </a:prstGeom>
          <a:noFill/>
        </p:spPr>
        <p:txBody>
          <a:bodyPr wrap="square" rtlCol="0">
            <a:spAutoFit/>
          </a:bodyPr>
          <a:lstStyle/>
          <a:p>
            <a:pPr algn="just"/>
            <a:r>
              <a:rPr lang="en-ZA" sz="2000" dirty="0">
                <a:solidFill>
                  <a:srgbClr val="000000"/>
                </a:solidFill>
                <a:latin typeface="Arial Nova Light" panose="020B0304020202020204" pitchFamily="34" charset="0"/>
                <a:cs typeface="Arial" panose="020B0604020202020204" pitchFamily="34" charset="0"/>
              </a:rPr>
              <a:t>Watchlist markets are key to monitor, as SA Tourism needs to protect its previous marketing investments. This seeks to build demand in second-tier markets that provide a pipeline for future growth, and that may diversify the portfolio of source countries to mitigate the risk of depending on only 24 markets to drive tourism recovery. </a:t>
            </a:r>
          </a:p>
        </p:txBody>
      </p:sp>
      <p:graphicFrame>
        <p:nvGraphicFramePr>
          <p:cNvPr id="11" name="Table 10">
            <a:extLst>
              <a:ext uri="{FF2B5EF4-FFF2-40B4-BE49-F238E27FC236}">
                <a16:creationId xmlns:a16="http://schemas.microsoft.com/office/drawing/2014/main" id="{E9B53DFD-E586-08B1-AAFE-EA70C04E00F3}"/>
              </a:ext>
            </a:extLst>
          </p:cNvPr>
          <p:cNvGraphicFramePr>
            <a:graphicFrameLocks noGrp="1"/>
          </p:cNvGraphicFramePr>
          <p:nvPr/>
        </p:nvGraphicFramePr>
        <p:xfrm>
          <a:off x="5458809" y="1759239"/>
          <a:ext cx="6278616" cy="4342142"/>
        </p:xfrm>
        <a:graphic>
          <a:graphicData uri="http://schemas.openxmlformats.org/drawingml/2006/table">
            <a:tbl>
              <a:tblPr firstRow="1" bandRow="1"/>
              <a:tblGrid>
                <a:gridCol w="1569654">
                  <a:extLst>
                    <a:ext uri="{9D8B030D-6E8A-4147-A177-3AD203B41FA5}">
                      <a16:colId xmlns:a16="http://schemas.microsoft.com/office/drawing/2014/main" val="955204345"/>
                    </a:ext>
                  </a:extLst>
                </a:gridCol>
                <a:gridCol w="1569654">
                  <a:extLst>
                    <a:ext uri="{9D8B030D-6E8A-4147-A177-3AD203B41FA5}">
                      <a16:colId xmlns:a16="http://schemas.microsoft.com/office/drawing/2014/main" val="3089495020"/>
                    </a:ext>
                  </a:extLst>
                </a:gridCol>
                <a:gridCol w="1569654">
                  <a:extLst>
                    <a:ext uri="{9D8B030D-6E8A-4147-A177-3AD203B41FA5}">
                      <a16:colId xmlns:a16="http://schemas.microsoft.com/office/drawing/2014/main" val="2571323480"/>
                    </a:ext>
                  </a:extLst>
                </a:gridCol>
                <a:gridCol w="1569654">
                  <a:extLst>
                    <a:ext uri="{9D8B030D-6E8A-4147-A177-3AD203B41FA5}">
                      <a16:colId xmlns:a16="http://schemas.microsoft.com/office/drawing/2014/main" val="336778508"/>
                    </a:ext>
                  </a:extLst>
                </a:gridCol>
              </a:tblGrid>
              <a:tr h="408311">
                <a:tc gridSpan="4">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10000"/>
                        </a:lnSpc>
                        <a:spcAft>
                          <a:spcPts val="500"/>
                        </a:spcAft>
                      </a:pPr>
                      <a:r>
                        <a:rPr lang="en-US" sz="18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rPr>
                        <a:t>WATCHLIST MARKETS</a:t>
                      </a:r>
                      <a:endParaRPr lang="en-ZA" sz="18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hMerge="1">
                  <a:txBody>
                    <a:bodyPr/>
                    <a:lstStyle/>
                    <a:p>
                      <a:pPr algn="ctr">
                        <a:lnSpc>
                          <a:spcPct val="110000"/>
                        </a:lnSpc>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9021330"/>
                  </a:ext>
                </a:extLst>
              </a:tr>
              <a:tr h="40831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b="1" kern="1400" dirty="0">
                          <a:effectLst/>
                          <a:latin typeface="Arial Nova Light" panose="020B0304020202020204" pitchFamily="34" charset="0"/>
                          <a:ea typeface="Times New Roman" panose="02020603050405020304" pitchFamily="18" charset="0"/>
                          <a:cs typeface="Arial" panose="020B0604020202020204" pitchFamily="34" charset="0"/>
                        </a:rPr>
                        <a:t>Europe</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b="1" kern="1400" dirty="0">
                          <a:effectLst/>
                          <a:latin typeface="Arial Nova Light" panose="020B0304020202020204" pitchFamily="34" charset="0"/>
                          <a:ea typeface="Times New Roman" panose="02020603050405020304" pitchFamily="18" charset="0"/>
                          <a:cs typeface="Arial" panose="020B0604020202020204" pitchFamily="34" charset="0"/>
                        </a:rPr>
                        <a:t>Asia Pacific</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b="1" kern="1400" dirty="0">
                          <a:effectLst/>
                          <a:latin typeface="Arial Nova Light" panose="020B0304020202020204" pitchFamily="34" charset="0"/>
                          <a:ea typeface="Times New Roman" panose="02020603050405020304" pitchFamily="18" charset="0"/>
                          <a:cs typeface="Arial" panose="020B0604020202020204" pitchFamily="34" charset="0"/>
                        </a:rPr>
                        <a:t>Americas</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b="1" kern="1400" dirty="0">
                          <a:effectLst/>
                          <a:latin typeface="Arial Nova Light" panose="020B0304020202020204" pitchFamily="34" charset="0"/>
                          <a:ea typeface="Times New Roman" panose="02020603050405020304" pitchFamily="18" charset="0"/>
                          <a:cs typeface="Arial" panose="020B0604020202020204" pitchFamily="34" charset="0"/>
                        </a:rPr>
                        <a:t>Africa Air</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50000"/>
                        <a:lumOff val="50000"/>
                      </a:srgbClr>
                    </a:solidFill>
                  </a:tcPr>
                </a:tc>
                <a:extLst>
                  <a:ext uri="{0D108BD9-81ED-4DB2-BD59-A6C34878D82A}">
                    <a16:rowId xmlns:a16="http://schemas.microsoft.com/office/drawing/2014/main" val="1533566118"/>
                  </a:ext>
                </a:extLst>
              </a:tr>
              <a:tr h="166170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Switzerland</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Belgium</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Sweden</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Ireland</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Denmark</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Portugal</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Singapore </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Malaysia </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UAE</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 </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i="1" kern="1400" dirty="0">
                          <a:effectLst/>
                          <a:latin typeface="Arial Nova Light" panose="020B0304020202020204" pitchFamily="34" charset="0"/>
                          <a:ea typeface="Times New Roman" panose="02020603050405020304" pitchFamily="18" charset="0"/>
                          <a:cs typeface="Arial" panose="020B0604020202020204" pitchFamily="34" charset="0"/>
                        </a:rPr>
                        <a:t>-</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 </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DRC </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Tanzania </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 </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820290825"/>
                  </a:ext>
                </a:extLst>
              </a:tr>
              <a:tr h="107887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Austria</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Norway</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Finland</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Turkey</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New Zealand</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 </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Argentina</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 </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Ghana</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Angola</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Uganda</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Aft>
                          <a:spcPts val="500"/>
                        </a:spcAft>
                      </a:pPr>
                      <a:r>
                        <a:rPr lang="en-ZA" sz="1800" kern="1400" dirty="0">
                          <a:effectLst/>
                          <a:latin typeface="Arial Nova Light" panose="020B0304020202020204" pitchFamily="34" charset="0"/>
                          <a:ea typeface="Times New Roman" panose="02020603050405020304" pitchFamily="18" charset="0"/>
                          <a:cs typeface="Arial" panose="020B0604020202020204" pitchFamily="34" charset="0"/>
                        </a:rPr>
                        <a:t>Ethiopia</a:t>
                      </a:r>
                      <a:endParaRPr lang="en-ZA" sz="1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2501654199"/>
                  </a:ext>
                </a:extLst>
              </a:tr>
            </a:tbl>
          </a:graphicData>
        </a:graphic>
      </p:graphicFrame>
      <p:sp>
        <p:nvSpPr>
          <p:cNvPr id="12" name="Slide Number Placeholder 2">
            <a:extLst>
              <a:ext uri="{FF2B5EF4-FFF2-40B4-BE49-F238E27FC236}">
                <a16:creationId xmlns:a16="http://schemas.microsoft.com/office/drawing/2014/main" id="{59810902-226D-C60C-3A5A-4AD72664FA73}"/>
              </a:ext>
            </a:extLst>
          </p:cNvPr>
          <p:cNvSpPr>
            <a:spLocks noGrp="1"/>
          </p:cNvSpPr>
          <p:nvPr>
            <p:ph type="sldNum" sz="quarter" idx="12"/>
          </p:nvPr>
        </p:nvSpPr>
        <p:spPr>
          <a:xfrm>
            <a:off x="9217219" y="6421930"/>
            <a:ext cx="2844800" cy="365125"/>
          </a:xfrm>
        </p:spPr>
        <p:txBody>
          <a:bodyPr/>
          <a:lstStyle/>
          <a:p>
            <a:pPr>
              <a:defRPr/>
            </a:pPr>
            <a:fld id="{F5506CBB-99D6-4475-8974-1D2A49B2AF41}" type="slidenum">
              <a:rPr lang="en-US" altLang="en-US" b="1" smtClean="0">
                <a:solidFill>
                  <a:schemeClr val="tx1"/>
                </a:solidFill>
                <a:latin typeface="Arial Nova Light" panose="020B0304020202020204" pitchFamily="34" charset="0"/>
              </a:rPr>
              <a:pPr>
                <a:defRPr/>
              </a:pPr>
              <a:t>10</a:t>
            </a:fld>
            <a:endParaRPr lang="en-US" altLang="en-US"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77399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164353"/>
            <a:ext cx="10972800" cy="539724"/>
          </a:xfrm>
        </p:spPr>
        <p:txBody>
          <a:bodyPr/>
          <a:lstStyle/>
          <a:p>
            <a:pPr algn="l"/>
            <a:r>
              <a:rPr lang="en-ZA" sz="3600" b="1" dirty="0">
                <a:latin typeface="Arial Nova Light" panose="020B0304020202020204" pitchFamily="34" charset="0"/>
              </a:rPr>
              <a:t>Contents</a:t>
            </a: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04141"/>
            <a:ext cx="462987" cy="461665"/>
          </a:xfrm>
          <a:prstGeom prst="ellipse">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54991" y="1184833"/>
            <a:ext cx="7287976" cy="55112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solidFill>
                  <a:schemeClr val="bg1">
                    <a:lumMod val="75000"/>
                  </a:schemeClr>
                </a:solidFill>
                <a:latin typeface="Arial Nova Light" panose="020B0304020202020204" pitchFamily="34" charset="0"/>
                <a:cs typeface="Arial" panose="020B0604020202020204" pitchFamily="34" charset="0"/>
              </a:rPr>
              <a:t>STRATEGIC</a:t>
            </a:r>
            <a:r>
              <a:rPr lang="en-US" sz="2000" b="1" dirty="0">
                <a:latin typeface="Arial Nova Light" panose="020B0304020202020204" pitchFamily="34" charset="0"/>
                <a:cs typeface="Arial" panose="020B0604020202020204" pitchFamily="34" charset="0"/>
              </a:rPr>
              <a:t> </a:t>
            </a:r>
            <a:r>
              <a:rPr lang="en-US" sz="2000" b="1" dirty="0">
                <a:solidFill>
                  <a:schemeClr val="bg1">
                    <a:lumMod val="75000"/>
                  </a:schemeClr>
                </a:solidFill>
                <a:latin typeface="Arial Nova Light" panose="020B0304020202020204" pitchFamily="34" charset="0"/>
                <a:cs typeface="Arial" panose="020B0604020202020204" pitchFamily="34" charset="0"/>
              </a:rPr>
              <a:t>OVERVIEW OF SA TOURISM</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30401" y="2203113"/>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54991" y="2163474"/>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solidFill>
                  <a:schemeClr val="bg1">
                    <a:lumMod val="75000"/>
                  </a:schemeClr>
                </a:solidFill>
                <a:latin typeface="Arial Nova Light" panose="020B0304020202020204" pitchFamily="34" charset="0"/>
                <a:cs typeface="Arial" panose="020B0604020202020204" pitchFamily="34" charset="0"/>
              </a:rPr>
              <a:t>MARKETING PRIORITISATION &amp; INVESTMENT FRAMEWORK</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089200"/>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40644" y="304447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cap="all" dirty="0">
                <a:latin typeface="Arial Nova Light" panose="020B0304020202020204" pitchFamily="34" charset="0"/>
                <a:cs typeface="Arial" panose="020B0604020202020204" pitchFamily="34" charset="0"/>
              </a:rPr>
              <a:t>Environmental Analysis</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38044"/>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54991" y="3925472"/>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solidFill>
                  <a:schemeClr val="bg1">
                    <a:lumMod val="75000"/>
                  </a:schemeClr>
                </a:solidFill>
                <a:latin typeface="Arial Nova Light" panose="020B0304020202020204" pitchFamily="34" charset="0"/>
                <a:cs typeface="Arial" panose="020B0604020202020204" pitchFamily="34" charset="0"/>
              </a:rPr>
              <a:t>SA TOURISM’s STRATEGY</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51917"/>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54991" y="4807190"/>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solidFill>
                  <a:schemeClr val="bg1">
                    <a:lumMod val="75000"/>
                  </a:schemeClr>
                </a:solidFill>
                <a:latin typeface="Arial Nova Light" panose="020B0304020202020204" pitchFamily="34" charset="0"/>
                <a:cs typeface="Arial" panose="020B0604020202020204" pitchFamily="34" charset="0"/>
              </a:rPr>
              <a:t>PROGRAMMES, TARGETS &amp; BUDGET ALLOCATION</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2" name="Slide Number Placeholder 2">
            <a:extLst>
              <a:ext uri="{FF2B5EF4-FFF2-40B4-BE49-F238E27FC236}">
                <a16:creationId xmlns:a16="http://schemas.microsoft.com/office/drawing/2014/main" id="{D2D25072-CAA7-4B74-49BD-B6C1E29334D9}"/>
              </a:ext>
            </a:extLst>
          </p:cNvPr>
          <p:cNvSpPr>
            <a:spLocks noGrp="1"/>
          </p:cNvSpPr>
          <p:nvPr>
            <p:ph type="sldNum" sz="quarter" idx="12"/>
          </p:nvPr>
        </p:nvSpPr>
        <p:spPr>
          <a:xfrm>
            <a:off x="9174672" y="6397985"/>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11</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5229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785" y="145819"/>
            <a:ext cx="10972800" cy="1143000"/>
          </a:xfrm>
        </p:spPr>
        <p:txBody>
          <a:bodyPr/>
          <a:lstStyle/>
          <a:p>
            <a:pPr algn="l"/>
            <a:r>
              <a:rPr lang="en-ZA" sz="3600" b="1" dirty="0">
                <a:latin typeface="Arial Nova Light" panose="020B0304020202020204" pitchFamily="34" charset="0"/>
              </a:rPr>
              <a:t>Travel &amp; Tourism Forecast 2022 to 2032</a:t>
            </a:r>
            <a:br>
              <a:rPr lang="en-ZA" sz="3600" b="1" dirty="0">
                <a:latin typeface="Arial Nova Light" panose="020B0304020202020204" pitchFamily="34" charset="0"/>
              </a:rPr>
            </a:br>
            <a:endParaRPr lang="en-ZA" sz="3600" dirty="0">
              <a:latin typeface="Arial Nova Light" panose="020B0304020202020204" pitchFamily="34" charset="0"/>
            </a:endParaRPr>
          </a:p>
        </p:txBody>
      </p:sp>
      <p:pic>
        <p:nvPicPr>
          <p:cNvPr id="6" name="Content Placeholder 5">
            <a:extLst>
              <a:ext uri="{FF2B5EF4-FFF2-40B4-BE49-F238E27FC236}">
                <a16:creationId xmlns:a16="http://schemas.microsoft.com/office/drawing/2014/main" id="{37663E5C-9471-24A5-9D45-E83906B84C30}"/>
              </a:ext>
            </a:extLst>
          </p:cNvPr>
          <p:cNvPicPr>
            <a:picLocks noGrp="1" noChangeAspect="1"/>
          </p:cNvPicPr>
          <p:nvPr>
            <p:ph sz="half" idx="1"/>
          </p:nvPr>
        </p:nvPicPr>
        <p:blipFill rotWithShape="1">
          <a:blip r:embed="rId2"/>
          <a:stretch/>
        </p:blipFill>
        <p:spPr bwMode="auto">
          <a:xfrm>
            <a:off x="2108627" y="1173037"/>
            <a:ext cx="7580884" cy="2491273"/>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7" name="Content Placeholder 6"/>
          <p:cNvSpPr>
            <a:spLocks noGrp="1"/>
          </p:cNvSpPr>
          <p:nvPr>
            <p:ph sz="half" idx="2"/>
          </p:nvPr>
        </p:nvSpPr>
        <p:spPr>
          <a:xfrm>
            <a:off x="609600" y="4042546"/>
            <a:ext cx="10972800" cy="2332560"/>
          </a:xfrm>
        </p:spPr>
        <p:txBody>
          <a:bodyPr/>
          <a:lstStyle/>
          <a:p>
            <a:pPr marL="0" indent="0" algn="just">
              <a:buNone/>
            </a:pPr>
            <a:r>
              <a:rPr lang="en-ZA" sz="2400" kern="1400" dirty="0">
                <a:solidFill>
                  <a:srgbClr val="000000"/>
                </a:solidFill>
                <a:latin typeface="Arial Nova Light" panose="020B0304020202020204" pitchFamily="34" charset="0"/>
                <a:ea typeface="Times New Roman" panose="02020603050405020304" pitchFamily="18" charset="0"/>
                <a:cs typeface="Arial" panose="020B0604020202020204" pitchFamily="34" charset="0"/>
              </a:rPr>
              <a:t>The 2022 to 2032 longer-term forecast predicts that travel and tourism’s contribution to the global economy is expected to grow at an average annual rate of 5.8%, which is more than double the 2.7% average annual growth rate estimated for the global economy. In the same period, the sector is forecasted to generate 126 million additional jobs.</a:t>
            </a:r>
            <a:endParaRPr lang="en-ZA" sz="2400" dirty="0">
              <a:latin typeface="Arial Nova Light" panose="020B0304020202020204" pitchFamily="34" charset="0"/>
            </a:endParaRPr>
          </a:p>
        </p:txBody>
      </p:sp>
      <p:sp>
        <p:nvSpPr>
          <p:cNvPr id="3" name="Slide Number Placeholder 2"/>
          <p:cNvSpPr>
            <a:spLocks noGrp="1"/>
          </p:cNvSpPr>
          <p:nvPr>
            <p:ph type="sldNum" sz="quarter" idx="12"/>
          </p:nvPr>
        </p:nvSpPr>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12</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82651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3" y="136524"/>
            <a:ext cx="10972800" cy="1143000"/>
          </a:xfrm>
        </p:spPr>
        <p:txBody>
          <a:bodyPr/>
          <a:lstStyle/>
          <a:p>
            <a:pPr algn="l"/>
            <a:r>
              <a:rPr lang="en-ZA" sz="3600" b="1" dirty="0">
                <a:latin typeface="Arial Nova Light" panose="020B0304020202020204" pitchFamily="34" charset="0"/>
              </a:rPr>
              <a:t>Travel &amp; Tourism Forecast 2022 to 2032</a:t>
            </a:r>
            <a:br>
              <a:rPr lang="en-ZA" b="1" dirty="0">
                <a:latin typeface="Trebuchet MS" panose="020B0603020202020204" pitchFamily="34" charset="0"/>
              </a:rPr>
            </a:br>
            <a:endParaRPr lang="en-ZA" dirty="0"/>
          </a:p>
        </p:txBody>
      </p:sp>
      <p:sp>
        <p:nvSpPr>
          <p:cNvPr id="4" name="Content Placeholder 3"/>
          <p:cNvSpPr>
            <a:spLocks noGrp="1"/>
          </p:cNvSpPr>
          <p:nvPr>
            <p:ph sz="half" idx="2"/>
          </p:nvPr>
        </p:nvSpPr>
        <p:spPr>
          <a:xfrm>
            <a:off x="5147962" y="846138"/>
            <a:ext cx="6526060" cy="5077584"/>
          </a:xfrm>
        </p:spPr>
        <p:txBody>
          <a:bodyPr/>
          <a:lstStyle/>
          <a:p>
            <a:pPr marL="0" lvl="0" indent="0" algn="just" fontAlgn="auto">
              <a:lnSpc>
                <a:spcPct val="110000"/>
              </a:lnSpc>
              <a:spcBef>
                <a:spcPts val="0"/>
              </a:spcBef>
              <a:spcAft>
                <a:spcPts val="1000"/>
              </a:spcAft>
              <a:buNone/>
            </a:pPr>
            <a:r>
              <a:rPr lang="en-ZA" sz="1200" kern="1400" dirty="0">
                <a:solidFill>
                  <a:srgbClr val="000000"/>
                </a:solidFill>
                <a:latin typeface="Arial Nova Light" panose="020B0304020202020204" pitchFamily="34" charset="0"/>
                <a:ea typeface="Times New Roman" panose="02020603050405020304" pitchFamily="18" charset="0"/>
                <a:cs typeface="Arial" panose="020B0604020202020204" pitchFamily="34" charset="0"/>
              </a:rPr>
              <a:t>UNWTO’s forward-looking scenarios point to international arrivals reaching 55% to 70% of pre-pandemic levels in 2022. Results depend on evolving circumstances. These are mostly changing travel restrictions, ongoing inflation including high energy prices, the evolution of the war in Ukraine, as well as the health situation related to the pandemic. More recent challenges, such as staff shortages, severe airport congestion, flight delays and cancellations, could also impact international tourism </a:t>
            </a:r>
            <a:r>
              <a:rPr lang="en-ZA" sz="1200" kern="1400" dirty="0" err="1">
                <a:solidFill>
                  <a:srgbClr val="000000"/>
                </a:solidFill>
                <a:latin typeface="Arial Nova Light" panose="020B0304020202020204" pitchFamily="34" charset="0"/>
                <a:ea typeface="Times New Roman" panose="02020603050405020304" pitchFamily="18" charset="0"/>
                <a:cs typeface="Arial" panose="020B0604020202020204" pitchFamily="34" charset="0"/>
              </a:rPr>
              <a:t>numbers.Scenarios</a:t>
            </a:r>
            <a:r>
              <a:rPr lang="en-ZA" sz="1200" kern="1400" dirty="0">
                <a:solidFill>
                  <a:srgbClr val="000000"/>
                </a:solidFill>
                <a:latin typeface="Arial Nova Light" panose="020B0304020202020204" pitchFamily="34" charset="0"/>
                <a:ea typeface="Times New Roman" panose="02020603050405020304" pitchFamily="18" charset="0"/>
                <a:cs typeface="Arial" panose="020B0604020202020204" pitchFamily="34" charset="0"/>
              </a:rPr>
              <a:t> by region show Europe and Americas recording the best tourism results in 2022. International tourist arrivals in Europe could climb to 65% or 80% of 2019 levels in 2022, depending on various conditions, while the Americas could reach 63% to 76% of those levels.</a:t>
            </a:r>
            <a:endParaRPr lang="en-ZA" sz="1200" kern="1400" dirty="0">
              <a:solidFill>
                <a:prstClr val="black"/>
              </a:solidFill>
              <a:latin typeface="Arial Nova Light" panose="020B0304020202020204" pitchFamily="34" charset="0"/>
              <a:ea typeface="Times New Roman" panose="02020603050405020304" pitchFamily="18" charset="0"/>
              <a:cs typeface="Times New Roman" panose="02020603050405020304" pitchFamily="18" charset="0"/>
            </a:endParaRPr>
          </a:p>
          <a:p>
            <a:pPr marL="0" lvl="0" indent="0" algn="just" fontAlgn="auto">
              <a:lnSpc>
                <a:spcPct val="110000"/>
              </a:lnSpc>
              <a:spcBef>
                <a:spcPts val="0"/>
              </a:spcBef>
              <a:spcAft>
                <a:spcPts val="1000"/>
              </a:spcAft>
              <a:buNone/>
            </a:pPr>
            <a:r>
              <a:rPr lang="en-ZA" sz="1200" kern="1400" dirty="0">
                <a:solidFill>
                  <a:srgbClr val="000000"/>
                </a:solidFill>
                <a:latin typeface="Arial Nova Light" panose="020B0304020202020204" pitchFamily="34" charset="0"/>
                <a:ea typeface="Times New Roman" panose="02020603050405020304" pitchFamily="18" charset="0"/>
                <a:cs typeface="Arial" panose="020B0604020202020204" pitchFamily="34" charset="0"/>
              </a:rPr>
              <a:t>In Africa and the Middle East, arrivals could reach about 50% to 70% of pre-pandemic levels, while Asia and the Pacific could remain at 30% of 2019 levels in the best-case scenario, due to stricter policies and </a:t>
            </a:r>
            <a:r>
              <a:rPr lang="en-ZA" sz="1200" kern="1400" dirty="0" err="1">
                <a:solidFill>
                  <a:srgbClr val="000000"/>
                </a:solidFill>
                <a:latin typeface="Arial Nova Light" panose="020B0304020202020204" pitchFamily="34" charset="0"/>
                <a:ea typeface="Times New Roman" panose="02020603050405020304" pitchFamily="18" charset="0"/>
                <a:cs typeface="Arial" panose="020B0604020202020204" pitchFamily="34" charset="0"/>
              </a:rPr>
              <a:t>restrictions.</a:t>
            </a:r>
            <a:r>
              <a:rPr lang="en-ZA" sz="1200" kern="1400" dirty="0" err="1">
                <a:solidFill>
                  <a:srgbClr val="222222"/>
                </a:solidFill>
                <a:latin typeface="Arial Nova Light" panose="020B0304020202020204" pitchFamily="34" charset="0"/>
                <a:ea typeface="Times New Roman" panose="02020603050405020304" pitchFamily="18" charset="0"/>
                <a:cs typeface="Arial" panose="020B0604020202020204" pitchFamily="34" charset="0"/>
              </a:rPr>
              <a:t>This</a:t>
            </a:r>
            <a:r>
              <a:rPr lang="en-ZA" sz="1200" kern="1400" dirty="0">
                <a:solidFill>
                  <a:srgbClr val="222222"/>
                </a:solidFill>
                <a:latin typeface="Arial Nova Light" panose="020B0304020202020204" pitchFamily="34" charset="0"/>
                <a:ea typeface="Times New Roman" panose="02020603050405020304" pitchFamily="18" charset="0"/>
                <a:cs typeface="Arial" panose="020B0604020202020204" pitchFamily="34" charset="0"/>
              </a:rPr>
              <a:t> figure compares the contribution of travel and tourism to GDP against 2019. For instance, the sector’s contribution to GDP in Europe was 47.1% below the pre-pandemic level in 2020, and the gap reduced to 32.3% below 2019’s level in 2021, showing a strong rebound. </a:t>
            </a:r>
          </a:p>
          <a:p>
            <a:pPr marL="0" indent="0" algn="just">
              <a:lnSpc>
                <a:spcPct val="110000"/>
              </a:lnSpc>
              <a:spcAft>
                <a:spcPts val="1000"/>
              </a:spcAft>
              <a:buNone/>
            </a:pPr>
            <a:r>
              <a:rPr lang="en-ZA" sz="1200" kern="1400" dirty="0">
                <a:solidFill>
                  <a:srgbClr val="222222"/>
                </a:solidFill>
                <a:latin typeface="Arial Nova Light" panose="020B0304020202020204" pitchFamily="34" charset="0"/>
                <a:ea typeface="Times New Roman" panose="02020603050405020304" pitchFamily="18" charset="0"/>
                <a:cs typeface="Arial" panose="020B0604020202020204" pitchFamily="34" charset="0"/>
              </a:rPr>
              <a:t>It is estimated that the sector’s performance in Europe could surpass 2019’s level in 2024, when travel and tourism contribution to the region’s GDP could reach 4.1% above the pre-pandemic amount. Asia-Pacific is forecasted to be the first region to revert to the 2019 scenario in 2023, while other regions are estimated to recover completely in 2024. </a:t>
            </a:r>
          </a:p>
          <a:p>
            <a:pPr marL="0" indent="0" algn="just">
              <a:lnSpc>
                <a:spcPct val="110000"/>
              </a:lnSpc>
              <a:spcAft>
                <a:spcPts val="1000"/>
              </a:spcAft>
              <a:buNone/>
            </a:pPr>
            <a:r>
              <a:rPr lang="en-ZA" sz="1200" kern="1400" dirty="0">
                <a:solidFill>
                  <a:srgbClr val="222222"/>
                </a:solidFill>
                <a:latin typeface="Arial Nova Light" panose="020B0304020202020204" pitchFamily="34" charset="0"/>
                <a:ea typeface="Times New Roman" panose="02020603050405020304" pitchFamily="18" charset="0"/>
                <a:cs typeface="Arial" panose="020B0604020202020204" pitchFamily="34" charset="0"/>
              </a:rPr>
              <a:t>In 2022, as travellers’ confidence improved, the global travel and tourism sector was estimated to hasten its pace of recovery to 43.7% compared to 2021 and add a further 10 million jobs. The sector is likely to return to pre-pandemic levels around the end of 2023. </a:t>
            </a:r>
            <a:endParaRPr lang="en-ZA" sz="1200" kern="1400" dirty="0">
              <a:latin typeface="Arial Nova Light" panose="020B0304020202020204" pitchFamily="34" charset="0"/>
              <a:ea typeface="Times New Roman" panose="02020603050405020304" pitchFamily="18" charset="0"/>
              <a:cs typeface="Times New Roman" panose="02020603050405020304" pitchFamily="18" charset="0"/>
            </a:endParaRPr>
          </a:p>
          <a:p>
            <a:pPr marL="0" lvl="0" indent="0" algn="just" fontAlgn="auto">
              <a:lnSpc>
                <a:spcPct val="110000"/>
              </a:lnSpc>
              <a:spcBef>
                <a:spcPts val="0"/>
              </a:spcBef>
              <a:spcAft>
                <a:spcPts val="1000"/>
              </a:spcAft>
              <a:buNone/>
            </a:pPr>
            <a:endParaRPr lang="en-ZA" sz="1000" kern="1400"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endParaRPr>
          </a:p>
          <a:p>
            <a:endParaRPr lang="en-ZA" dirty="0"/>
          </a:p>
        </p:txBody>
      </p:sp>
      <p:sp>
        <p:nvSpPr>
          <p:cNvPr id="6" name="Slide Number Placeholder 5"/>
          <p:cNvSpPr>
            <a:spLocks noGrp="1"/>
          </p:cNvSpPr>
          <p:nvPr>
            <p:ph type="sldNum" sz="quarter" idx="12"/>
          </p:nvPr>
        </p:nvSpPr>
        <p:spPr>
          <a:xfrm>
            <a:off x="9099910" y="6425363"/>
            <a:ext cx="2844800" cy="365125"/>
          </a:xfrm>
        </p:spPr>
        <p:txBody>
          <a:bodyPr/>
          <a:lstStyle/>
          <a:p>
            <a:pPr>
              <a:defRPr/>
            </a:pPr>
            <a:fld id="{D27FE421-5607-4A1A-B6AA-08F3342E37CC}" type="slidenum">
              <a:rPr lang="en-US" altLang="en-US" sz="1400" b="1" smtClean="0">
                <a:solidFill>
                  <a:schemeClr val="tx1"/>
                </a:solidFill>
                <a:latin typeface="Arial Nova Light" panose="020B0304020202020204" pitchFamily="34" charset="0"/>
              </a:rPr>
              <a:pPr>
                <a:defRPr/>
              </a:pPr>
              <a:t>13</a:t>
            </a:fld>
            <a:endParaRPr lang="en-US" altLang="en-US" sz="1400" b="1" dirty="0">
              <a:solidFill>
                <a:schemeClr val="tx1"/>
              </a:solidFill>
              <a:latin typeface="Arial Nova Light" panose="020B0304020202020204" pitchFamily="34" charset="0"/>
            </a:endParaRPr>
          </a:p>
        </p:txBody>
      </p:sp>
      <p:pic>
        <p:nvPicPr>
          <p:cNvPr id="7" name="Content Placeholder 6">
            <a:extLst>
              <a:ext uri="{FF2B5EF4-FFF2-40B4-BE49-F238E27FC236}">
                <a16:creationId xmlns:a16="http://schemas.microsoft.com/office/drawing/2014/main" id="{981E117E-B311-581D-4390-8AEFA28F836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93" t="1962" r="8744" b="5862"/>
          <a:stretch/>
        </p:blipFill>
        <p:spPr bwMode="auto">
          <a:xfrm>
            <a:off x="317521" y="1578279"/>
            <a:ext cx="4556404" cy="4206701"/>
          </a:xfrm>
          <a:prstGeom prst="rect">
            <a:avLst/>
          </a:prstGeom>
          <a:noFill/>
          <a:ln>
            <a:solidFill>
              <a:schemeClr val="bg1">
                <a:lumMod val="6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759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164353"/>
            <a:ext cx="10972800" cy="539724"/>
          </a:xfrm>
        </p:spPr>
        <p:txBody>
          <a:bodyPr/>
          <a:lstStyle/>
          <a:p>
            <a:pPr algn="l"/>
            <a:r>
              <a:rPr lang="en-ZA" sz="3600" b="1" dirty="0">
                <a:latin typeface="Arial Nova Light" panose="020B0304020202020204" pitchFamily="34" charset="0"/>
              </a:rPr>
              <a:t>Contents</a:t>
            </a: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04141"/>
            <a:ext cx="462987" cy="461665"/>
          </a:xfrm>
          <a:prstGeom prst="ellipse">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54991" y="1184833"/>
            <a:ext cx="7287976" cy="55112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solidFill>
                  <a:schemeClr val="bg1">
                    <a:lumMod val="75000"/>
                  </a:schemeClr>
                </a:solidFill>
                <a:latin typeface="Arial Nova Light" panose="020B0304020202020204" pitchFamily="34" charset="0"/>
                <a:cs typeface="Arial" panose="020B0604020202020204" pitchFamily="34" charset="0"/>
              </a:rPr>
              <a:t>STRATEGIC</a:t>
            </a:r>
            <a:r>
              <a:rPr lang="en-US" sz="2000" b="1" dirty="0">
                <a:latin typeface="Arial Nova Light" panose="020B0304020202020204" pitchFamily="34" charset="0"/>
                <a:cs typeface="Arial" panose="020B0604020202020204" pitchFamily="34" charset="0"/>
              </a:rPr>
              <a:t> </a:t>
            </a:r>
            <a:r>
              <a:rPr lang="en-US" sz="2000" b="1" dirty="0">
                <a:solidFill>
                  <a:schemeClr val="bg1">
                    <a:lumMod val="75000"/>
                  </a:schemeClr>
                </a:solidFill>
                <a:latin typeface="Arial Nova Light" panose="020B0304020202020204" pitchFamily="34" charset="0"/>
                <a:cs typeface="Arial" panose="020B0604020202020204" pitchFamily="34" charset="0"/>
              </a:rPr>
              <a:t>OVERVIEW OF SA TOURISM</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30401" y="2203113"/>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54991" y="2163474"/>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solidFill>
                  <a:schemeClr val="bg1">
                    <a:lumMod val="75000"/>
                  </a:schemeClr>
                </a:solidFill>
                <a:latin typeface="Arial Nova Light" panose="020B0304020202020204" pitchFamily="34" charset="0"/>
                <a:cs typeface="Arial" panose="020B0604020202020204" pitchFamily="34" charset="0"/>
              </a:rPr>
              <a:t>MARKETING PRIORITISATION &amp; INVESTMENT FRAMEWORK</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089200"/>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40644" y="3044473"/>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cap="all" dirty="0">
                <a:solidFill>
                  <a:schemeClr val="bg1">
                    <a:lumMod val="75000"/>
                  </a:schemeClr>
                </a:solidFill>
                <a:latin typeface="Arial Nova Light" panose="020B0304020202020204" pitchFamily="34" charset="0"/>
                <a:cs typeface="Arial" panose="020B0604020202020204" pitchFamily="34" charset="0"/>
              </a:rPr>
              <a:t>Environmental Analysis</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38044"/>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54991" y="392547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latin typeface="Arial Nova Light" panose="020B0304020202020204" pitchFamily="34" charset="0"/>
                <a:cs typeface="Arial" panose="020B0604020202020204" pitchFamily="34" charset="0"/>
              </a:rPr>
              <a:t>SA TOURISM’s STRATEGY</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51917"/>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54991" y="4807190"/>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solidFill>
                  <a:schemeClr val="bg1">
                    <a:lumMod val="75000"/>
                  </a:schemeClr>
                </a:solidFill>
                <a:latin typeface="Arial Nova Light" panose="020B0304020202020204" pitchFamily="34" charset="0"/>
                <a:cs typeface="Arial" panose="020B0604020202020204" pitchFamily="34" charset="0"/>
              </a:rPr>
              <a:t>PROGRAMMES, TARGETS &amp; BUDGET ALLOCATION</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2" name="Slide Number Placeholder 2">
            <a:extLst>
              <a:ext uri="{FF2B5EF4-FFF2-40B4-BE49-F238E27FC236}">
                <a16:creationId xmlns:a16="http://schemas.microsoft.com/office/drawing/2014/main" id="{23972BA5-0EA2-55F0-BA78-289943B5348E}"/>
              </a:ext>
            </a:extLst>
          </p:cNvPr>
          <p:cNvSpPr>
            <a:spLocks noGrp="1"/>
          </p:cNvSpPr>
          <p:nvPr>
            <p:ph type="sldNum" sz="quarter" idx="12"/>
          </p:nvPr>
        </p:nvSpPr>
        <p:spPr>
          <a:xfrm>
            <a:off x="9166045" y="6328522"/>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14</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48728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bject 6"/>
          <p:cNvSpPr txBox="1"/>
          <p:nvPr/>
        </p:nvSpPr>
        <p:spPr>
          <a:xfrm>
            <a:off x="295445" y="134398"/>
            <a:ext cx="8570649" cy="561774"/>
          </a:xfrm>
          <a:prstGeom prst="rect">
            <a:avLst/>
          </a:prstGeom>
        </p:spPr>
        <p:txBody>
          <a:bodyPr vert="horz" wrap="square" lIns="0" tIns="7701" rIns="0" bIns="0" rtlCol="0">
            <a:spAutoFit/>
          </a:bodyPr>
          <a:lstStyle/>
          <a:p>
            <a:pPr marL="7701" marR="0" lvl="0" indent="0" algn="l" defTabSz="554492" rtl="0" eaLnBrk="1" fontAlgn="auto" latinLnBrk="0" hangingPunct="1">
              <a:lnSpc>
                <a:spcPct val="100000"/>
              </a:lnSpc>
              <a:spcBef>
                <a:spcPts val="61"/>
              </a:spcBef>
              <a:spcAft>
                <a:spcPts val="0"/>
              </a:spcAft>
              <a:buClrTx/>
              <a:buSzTx/>
              <a:buFontTx/>
              <a:buNone/>
              <a:tabLst/>
              <a:defRPr/>
            </a:pPr>
            <a:r>
              <a:rPr kumimoji="0" lang="en-US" sz="3600" b="1" i="0" u="none" strike="noStrike" kern="1200" cap="none" spc="-27" normalizeH="0" baseline="0" noProof="0" dirty="0">
                <a:ln>
                  <a:noFill/>
                </a:ln>
                <a:solidFill>
                  <a:prstClr val="black"/>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SA Tourism’s Brand Design Architecture</a:t>
            </a:r>
            <a:endParaRPr kumimoji="0" sz="3600" b="0" i="0" u="none" strike="noStrike" kern="1200" cap="none" spc="0" normalizeH="0" baseline="0" noProof="0" dirty="0">
              <a:ln>
                <a:noFill/>
              </a:ln>
              <a:solidFill>
                <a:prstClr val="black"/>
              </a:solidFill>
              <a:effectLst/>
              <a:uLnTx/>
              <a:uFillTx/>
              <a:latin typeface="Arial Nova Light" panose="020B0304020202020204" pitchFamily="34" charset="0"/>
              <a:ea typeface="Helvetica Neue" panose="02000503000000020004" pitchFamily="2" charset="0"/>
              <a:cs typeface="Helvetica Neue" panose="02000503000000020004" pitchFamily="2" charset="0"/>
            </a:endParaRPr>
          </a:p>
        </p:txBody>
      </p:sp>
      <p:sp>
        <p:nvSpPr>
          <p:cNvPr id="9" name="Rounded Rectangle 8">
            <a:extLst>
              <a:ext uri="{FF2B5EF4-FFF2-40B4-BE49-F238E27FC236}">
                <a16:creationId xmlns:a16="http://schemas.microsoft.com/office/drawing/2014/main" id="{0057F6CF-D2EB-2443-8B33-95C91E1560D7}"/>
              </a:ext>
            </a:extLst>
          </p:cNvPr>
          <p:cNvSpPr/>
          <p:nvPr/>
        </p:nvSpPr>
        <p:spPr>
          <a:xfrm>
            <a:off x="295446" y="1020471"/>
            <a:ext cx="4800600" cy="1983926"/>
          </a:xfrm>
          <a:prstGeom prst="roundRect">
            <a:avLst/>
          </a:prstGeom>
          <a:solidFill>
            <a:schemeClr val="bg2">
              <a:lumMod val="50000"/>
            </a:schemeClr>
          </a:solidFill>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CORPORATE BRAND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Nova Light" panose="020B0304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South African Tourism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Entity of the Department of Tourism</a:t>
            </a:r>
          </a:p>
        </p:txBody>
      </p:sp>
      <p:sp>
        <p:nvSpPr>
          <p:cNvPr id="10" name="Rounded Rectangle 9">
            <a:extLst>
              <a:ext uri="{FF2B5EF4-FFF2-40B4-BE49-F238E27FC236}">
                <a16:creationId xmlns:a16="http://schemas.microsoft.com/office/drawing/2014/main" id="{6214AAD0-6020-CC4C-AB1E-69336034273B}"/>
              </a:ext>
            </a:extLst>
          </p:cNvPr>
          <p:cNvSpPr/>
          <p:nvPr/>
        </p:nvSpPr>
        <p:spPr>
          <a:xfrm>
            <a:off x="1514297" y="3805519"/>
            <a:ext cx="9149874" cy="2698149"/>
          </a:xfrm>
          <a:prstGeom prst="roundRect">
            <a:avLst/>
          </a:prstGeom>
          <a:solidFill>
            <a:schemeClr val="bg2">
              <a:lumMod val="50000"/>
            </a:schemeClr>
          </a:solidFill>
          <a:ln w="3810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Nova Light" panose="020B0304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Nova Light" panose="020B0304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PLATFORM BRAND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ova Light" panose="020B0304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Leisure Platform: Africa’s Tourism Indaba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Business Events Platform: Meetings Africa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Excellence Platform: Lilizela Awards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Quality Platform: Star Grading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Trade / Channel Brand: SA Specialist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National Convention Bureau of South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Arial Nova Light" panose="020B0304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Nova Light" panose="020B0304020202020204" pitchFamily="34" charset="0"/>
              <a:ea typeface="Helvetica Neue" panose="02000503000000020004" pitchFamily="2" charset="0"/>
              <a:cs typeface="Helvetica Neue" panose="02000503000000020004" pitchFamily="2" charset="0"/>
            </a:endParaRPr>
          </a:p>
        </p:txBody>
      </p:sp>
      <p:sp>
        <p:nvSpPr>
          <p:cNvPr id="14" name="Rounded Rectangle 13">
            <a:extLst>
              <a:ext uri="{FF2B5EF4-FFF2-40B4-BE49-F238E27FC236}">
                <a16:creationId xmlns:a16="http://schemas.microsoft.com/office/drawing/2014/main" id="{FE02EDE5-7C5F-334E-AA64-01D0BBF95996}"/>
              </a:ext>
            </a:extLst>
          </p:cNvPr>
          <p:cNvSpPr/>
          <p:nvPr/>
        </p:nvSpPr>
        <p:spPr>
          <a:xfrm>
            <a:off x="6936443" y="1020470"/>
            <a:ext cx="4800600" cy="1984138"/>
          </a:xfrm>
          <a:prstGeom prst="roundRect">
            <a:avLst/>
          </a:prstGeom>
          <a:solidFill>
            <a:schemeClr val="bg2">
              <a:lumMod val="50000"/>
            </a:schemeClr>
          </a:solidFill>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DESTINATION BRAND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Nova Light" panose="020B0304020202020204" pitchFamily="34"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South Africa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ea typeface="Helvetica Neue" panose="02000503000000020004" pitchFamily="2" charset="0"/>
                <a:cs typeface="Helvetica Neue" panose="02000503000000020004" pitchFamily="2" charset="0"/>
              </a:rPr>
              <a:t>The leisure and business events destination</a:t>
            </a:r>
          </a:p>
        </p:txBody>
      </p:sp>
      <p:cxnSp>
        <p:nvCxnSpPr>
          <p:cNvPr id="3" name="Straight Arrow Connector 2">
            <a:extLst>
              <a:ext uri="{FF2B5EF4-FFF2-40B4-BE49-F238E27FC236}">
                <a16:creationId xmlns:a16="http://schemas.microsoft.com/office/drawing/2014/main" id="{41230F03-3393-E841-A556-A63D2EEA90D9}"/>
              </a:ext>
            </a:extLst>
          </p:cNvPr>
          <p:cNvCxnSpPr/>
          <p:nvPr/>
        </p:nvCxnSpPr>
        <p:spPr>
          <a:xfrm flipV="1">
            <a:off x="3375212" y="3004397"/>
            <a:ext cx="0" cy="801123"/>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7E571D-47A4-8240-9B9B-F59BF1B7EC4B}"/>
              </a:ext>
            </a:extLst>
          </p:cNvPr>
          <p:cNvCxnSpPr/>
          <p:nvPr/>
        </p:nvCxnSpPr>
        <p:spPr>
          <a:xfrm flipV="1">
            <a:off x="8866095" y="3028438"/>
            <a:ext cx="0" cy="801123"/>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A1A6884-0202-8E46-94BB-151FE9597834}"/>
              </a:ext>
            </a:extLst>
          </p:cNvPr>
          <p:cNvCxnSpPr/>
          <p:nvPr/>
        </p:nvCxnSpPr>
        <p:spPr>
          <a:xfrm>
            <a:off x="5096046" y="2003612"/>
            <a:ext cx="1840397" cy="0"/>
          </a:xfrm>
          <a:prstGeom prst="straightConnector1">
            <a:avLst/>
          </a:prstGeom>
          <a:ln w="38100">
            <a:solidFill>
              <a:srgbClr val="00B0F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E0D8E1B-164A-3095-0DB7-E51A613256A4}"/>
              </a:ext>
            </a:extLst>
          </p:cNvPr>
          <p:cNvSpPr>
            <a:spLocks noGrp="1"/>
          </p:cNvSpPr>
          <p:nvPr>
            <p:ph type="sldNum" sz="quarter" idx="12"/>
          </p:nvPr>
        </p:nvSpPr>
        <p:spPr>
          <a:xfrm>
            <a:off x="9241771" y="6329083"/>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15</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09985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695DBE-F8F7-D9C9-74E2-6088A4876B0C}"/>
              </a:ext>
            </a:extLst>
          </p:cNvPr>
          <p:cNvSpPr/>
          <p:nvPr/>
        </p:nvSpPr>
        <p:spPr>
          <a:xfrm>
            <a:off x="1307488" y="2295305"/>
            <a:ext cx="3424881" cy="1002692"/>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Nova Light" panose="020B0304020202020204" pitchFamily="34" charset="0"/>
                <a:cs typeface="Arial" panose="020B0604020202020204" pitchFamily="34" charset="0"/>
              </a:rPr>
              <a:t>Economic Impact Story</a:t>
            </a:r>
          </a:p>
        </p:txBody>
      </p:sp>
      <p:sp>
        <p:nvSpPr>
          <p:cNvPr id="5" name="Rectangle 4">
            <a:extLst>
              <a:ext uri="{FF2B5EF4-FFF2-40B4-BE49-F238E27FC236}">
                <a16:creationId xmlns:a16="http://schemas.microsoft.com/office/drawing/2014/main" id="{6F22AAFC-2105-5784-9ACB-AA31E192536D}"/>
              </a:ext>
            </a:extLst>
          </p:cNvPr>
          <p:cNvSpPr/>
          <p:nvPr/>
        </p:nvSpPr>
        <p:spPr>
          <a:xfrm>
            <a:off x="1264861" y="810341"/>
            <a:ext cx="3424881" cy="1002693"/>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Nova Light" panose="020B0304020202020204" pitchFamily="34" charset="0"/>
                <a:cs typeface="Arial" panose="020B0604020202020204" pitchFamily="34" charset="0"/>
              </a:rPr>
              <a:t>The Marketing Mandate</a:t>
            </a:r>
          </a:p>
        </p:txBody>
      </p:sp>
      <p:sp>
        <p:nvSpPr>
          <p:cNvPr id="7" name="Rectangle 6">
            <a:extLst>
              <a:ext uri="{FF2B5EF4-FFF2-40B4-BE49-F238E27FC236}">
                <a16:creationId xmlns:a16="http://schemas.microsoft.com/office/drawing/2014/main" id="{42E5F869-B0F3-E714-D316-EB66B030FD38}"/>
              </a:ext>
            </a:extLst>
          </p:cNvPr>
          <p:cNvSpPr/>
          <p:nvPr/>
        </p:nvSpPr>
        <p:spPr>
          <a:xfrm>
            <a:off x="1307486" y="3813141"/>
            <a:ext cx="3424881" cy="1039096"/>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Nova Light" panose="020B0304020202020204" pitchFamily="34" charset="0"/>
                <a:cs typeface="Arial" panose="020B0604020202020204" pitchFamily="34" charset="0"/>
              </a:rPr>
              <a:t>Corporate Compliance Story</a:t>
            </a:r>
          </a:p>
        </p:txBody>
      </p:sp>
      <p:sp>
        <p:nvSpPr>
          <p:cNvPr id="8" name="Rectangle 7">
            <a:extLst>
              <a:ext uri="{FF2B5EF4-FFF2-40B4-BE49-F238E27FC236}">
                <a16:creationId xmlns:a16="http://schemas.microsoft.com/office/drawing/2014/main" id="{46BFF018-AFFA-41A7-8DDE-E858FCD5F61C}"/>
              </a:ext>
            </a:extLst>
          </p:cNvPr>
          <p:cNvSpPr/>
          <p:nvPr/>
        </p:nvSpPr>
        <p:spPr>
          <a:xfrm>
            <a:off x="1318811" y="5267526"/>
            <a:ext cx="3424881" cy="1039096"/>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Nova Light" panose="020B0304020202020204" pitchFamily="34" charset="0"/>
                <a:cs typeface="Arial" panose="020B0604020202020204" pitchFamily="34" charset="0"/>
              </a:rPr>
              <a:t>The Best Place to Work Story</a:t>
            </a:r>
          </a:p>
        </p:txBody>
      </p:sp>
      <p:sp>
        <p:nvSpPr>
          <p:cNvPr id="12" name="Rectangle 11">
            <a:extLst>
              <a:ext uri="{FF2B5EF4-FFF2-40B4-BE49-F238E27FC236}">
                <a16:creationId xmlns:a16="http://schemas.microsoft.com/office/drawing/2014/main" id="{5D0D26B1-07E5-D786-D058-86B5DF873B93}"/>
              </a:ext>
            </a:extLst>
          </p:cNvPr>
          <p:cNvSpPr/>
          <p:nvPr/>
        </p:nvSpPr>
        <p:spPr>
          <a:xfrm>
            <a:off x="4962271" y="810341"/>
            <a:ext cx="6872417" cy="1002693"/>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Marketing by numbers</a:t>
            </a:r>
            <a:r>
              <a:rPr kumimoji="0" lang="en-US" sz="1600" b="0"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 demonstrate performance against the policy goal of 21 million arrivals by 2030; consistently monitor performance against the CAGR in order to adjust tactics to deliver on the ERRP &amp; TSRP</a:t>
            </a:r>
            <a:r>
              <a:rPr kumimoji="0" lang="en-US" sz="1400" b="0"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 </a:t>
            </a:r>
          </a:p>
        </p:txBody>
      </p:sp>
      <p:sp>
        <p:nvSpPr>
          <p:cNvPr id="13" name="Rectangle 12">
            <a:extLst>
              <a:ext uri="{FF2B5EF4-FFF2-40B4-BE49-F238E27FC236}">
                <a16:creationId xmlns:a16="http://schemas.microsoft.com/office/drawing/2014/main" id="{2BEC02B8-43ED-8CBA-0EC5-4898560076E2}"/>
              </a:ext>
            </a:extLst>
          </p:cNvPr>
          <p:cNvSpPr/>
          <p:nvPr/>
        </p:nvSpPr>
        <p:spPr>
          <a:xfrm>
            <a:off x="4962271" y="2295305"/>
            <a:ext cx="6872417" cy="1002692"/>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SAT is a double-digit GDP contributor to the South African economy (NDP)</a:t>
            </a:r>
            <a:r>
              <a:rPr kumimoji="0" lang="en-US" sz="1600" b="0"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 demonstrate the socio-economic impact of tourism sector performance in relation to its contribution to economic growth, job creation and reducing inequality.</a:t>
            </a:r>
          </a:p>
        </p:txBody>
      </p:sp>
      <p:sp>
        <p:nvSpPr>
          <p:cNvPr id="14" name="Rectangle 13">
            <a:extLst>
              <a:ext uri="{FF2B5EF4-FFF2-40B4-BE49-F238E27FC236}">
                <a16:creationId xmlns:a16="http://schemas.microsoft.com/office/drawing/2014/main" id="{F8532DDA-2BBD-04F8-BCA1-0B04063E0E96}"/>
              </a:ext>
            </a:extLst>
          </p:cNvPr>
          <p:cNvSpPr/>
          <p:nvPr/>
        </p:nvSpPr>
        <p:spPr>
          <a:xfrm>
            <a:off x="4962271" y="3813141"/>
            <a:ext cx="6872417" cy="1039096"/>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SAT consistently obtains an unqualified / clean audit (license to operate)</a:t>
            </a:r>
            <a:r>
              <a:rPr kumimoji="0" lang="en-US" sz="1600" b="0"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 Operation Clean Audit will seek to improve our audit outcome in relation to human capital, performance information, IT, SCM, AFS and financial health of the entity.</a:t>
            </a:r>
          </a:p>
        </p:txBody>
      </p:sp>
      <p:sp>
        <p:nvSpPr>
          <p:cNvPr id="15" name="Rectangle 14">
            <a:extLst>
              <a:ext uri="{FF2B5EF4-FFF2-40B4-BE49-F238E27FC236}">
                <a16:creationId xmlns:a16="http://schemas.microsoft.com/office/drawing/2014/main" id="{A3FD3C54-047C-C292-9396-EC827B94CEDF}"/>
              </a:ext>
            </a:extLst>
          </p:cNvPr>
          <p:cNvSpPr/>
          <p:nvPr/>
        </p:nvSpPr>
        <p:spPr>
          <a:xfrm>
            <a:off x="4962271" y="5268733"/>
            <a:ext cx="6872417" cy="1039096"/>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SAT is the best public service entity to work for in South Africa (culture)</a:t>
            </a:r>
            <a:r>
              <a:rPr kumimoji="0" lang="en-US" sz="1600" b="0"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 improve the state of the entity from a culture and operational perspective so that it becomes the best public service organisatio</a:t>
            </a:r>
            <a:r>
              <a:rPr lang="en-US" sz="1600" dirty="0">
                <a:solidFill>
                  <a:prstClr val="black"/>
                </a:solidFill>
                <a:latin typeface="Arial Nova Light" panose="020B0304020202020204" pitchFamily="34" charset="0"/>
                <a:cs typeface="Arial" panose="020B0604020202020204" pitchFamily="34" charset="0"/>
              </a:rPr>
              <a:t>n to work for.</a:t>
            </a:r>
            <a:endParaRPr kumimoji="0" lang="en-US" sz="1600" b="0"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1380777-1D51-6A2C-36D4-F9FE7D7070E5}"/>
              </a:ext>
            </a:extLst>
          </p:cNvPr>
          <p:cNvSpPr/>
          <p:nvPr/>
        </p:nvSpPr>
        <p:spPr>
          <a:xfrm>
            <a:off x="421150" y="810341"/>
            <a:ext cx="708957" cy="1002693"/>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Nova Light" panose="020B0304020202020204"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3B80D9AA-C806-F8C9-D724-A1587DF493EA}"/>
              </a:ext>
            </a:extLst>
          </p:cNvPr>
          <p:cNvSpPr/>
          <p:nvPr/>
        </p:nvSpPr>
        <p:spPr>
          <a:xfrm>
            <a:off x="368628" y="2313434"/>
            <a:ext cx="708957" cy="95433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Nova Light" panose="020B0304020202020204" pitchFamily="34" charset="0"/>
                <a:cs typeface="Arial" panose="020B0604020202020204" pitchFamily="34" charset="0"/>
              </a:rPr>
              <a:t>2</a:t>
            </a:r>
          </a:p>
        </p:txBody>
      </p:sp>
      <p:sp>
        <p:nvSpPr>
          <p:cNvPr id="21" name="Rectangle 20">
            <a:extLst>
              <a:ext uri="{FF2B5EF4-FFF2-40B4-BE49-F238E27FC236}">
                <a16:creationId xmlns:a16="http://schemas.microsoft.com/office/drawing/2014/main" id="{B20DDF75-BD24-38E8-5A24-6EA7257B07D5}"/>
              </a:ext>
            </a:extLst>
          </p:cNvPr>
          <p:cNvSpPr/>
          <p:nvPr/>
        </p:nvSpPr>
        <p:spPr>
          <a:xfrm>
            <a:off x="396924" y="3782563"/>
            <a:ext cx="708957" cy="1039096"/>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Nova Light" panose="020B0304020202020204" pitchFamily="34" charset="0"/>
                <a:cs typeface="Arial" panose="020B0604020202020204" pitchFamily="34" charset="0"/>
              </a:rPr>
              <a:t>3</a:t>
            </a:r>
          </a:p>
        </p:txBody>
      </p:sp>
      <p:sp>
        <p:nvSpPr>
          <p:cNvPr id="22" name="Rectangle 21">
            <a:extLst>
              <a:ext uri="{FF2B5EF4-FFF2-40B4-BE49-F238E27FC236}">
                <a16:creationId xmlns:a16="http://schemas.microsoft.com/office/drawing/2014/main" id="{A88A4F98-3246-622A-0D29-B35A58D81837}"/>
              </a:ext>
            </a:extLst>
          </p:cNvPr>
          <p:cNvSpPr/>
          <p:nvPr/>
        </p:nvSpPr>
        <p:spPr>
          <a:xfrm>
            <a:off x="391275" y="5267526"/>
            <a:ext cx="708957" cy="1039096"/>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Nova Light" panose="020B0304020202020204" pitchFamily="34" charset="0"/>
                <a:cs typeface="Arial" panose="020B0604020202020204" pitchFamily="34" charset="0"/>
              </a:rPr>
              <a:t>4</a:t>
            </a:r>
          </a:p>
        </p:txBody>
      </p:sp>
      <p:sp>
        <p:nvSpPr>
          <p:cNvPr id="27" name="Title 3">
            <a:extLst>
              <a:ext uri="{FF2B5EF4-FFF2-40B4-BE49-F238E27FC236}">
                <a16:creationId xmlns:a16="http://schemas.microsoft.com/office/drawing/2014/main" id="{69875B27-274C-ED53-843F-A11B881DA7BD}"/>
              </a:ext>
            </a:extLst>
          </p:cNvPr>
          <p:cNvSpPr>
            <a:spLocks noGrp="1"/>
          </p:cNvSpPr>
          <p:nvPr>
            <p:ph type="title"/>
          </p:nvPr>
        </p:nvSpPr>
        <p:spPr>
          <a:xfrm>
            <a:off x="368629" y="165318"/>
            <a:ext cx="10972800" cy="539724"/>
          </a:xfrm>
        </p:spPr>
        <p:txBody>
          <a:bodyPr>
            <a:noAutofit/>
          </a:bodyPr>
          <a:lstStyle/>
          <a:p>
            <a:pPr algn="l"/>
            <a:r>
              <a:rPr lang="en-ZA" sz="3600" b="1" dirty="0">
                <a:latin typeface="Arial Nova Light" panose="020B0304020202020204" pitchFamily="34" charset="0"/>
              </a:rPr>
              <a:t>Integrated Marketing Strategy</a:t>
            </a:r>
          </a:p>
        </p:txBody>
      </p:sp>
      <p:sp>
        <p:nvSpPr>
          <p:cNvPr id="28" name="Slide Number Placeholder 2">
            <a:extLst>
              <a:ext uri="{FF2B5EF4-FFF2-40B4-BE49-F238E27FC236}">
                <a16:creationId xmlns:a16="http://schemas.microsoft.com/office/drawing/2014/main" id="{F555F3C8-E1D0-102A-F80A-418CEEB0980B}"/>
              </a:ext>
            </a:extLst>
          </p:cNvPr>
          <p:cNvSpPr>
            <a:spLocks noGrp="1"/>
          </p:cNvSpPr>
          <p:nvPr>
            <p:ph type="sldNum" sz="quarter" idx="12"/>
          </p:nvPr>
        </p:nvSpPr>
        <p:spPr>
          <a:xfrm>
            <a:off x="9347200" y="6492875"/>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16</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61679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1C09ED-BAAE-4896-02AD-85813C6D888B}"/>
              </a:ext>
            </a:extLst>
          </p:cNvPr>
          <p:cNvSpPr/>
          <p:nvPr/>
        </p:nvSpPr>
        <p:spPr>
          <a:xfrm>
            <a:off x="1147117" y="1261418"/>
            <a:ext cx="3424881" cy="1008816"/>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Nova Light" panose="020B0304020202020204" pitchFamily="34" charset="0"/>
                <a:cs typeface="Arial" panose="020B0604020202020204" pitchFamily="34" charset="0"/>
              </a:rPr>
              <a:t>The Profit Story</a:t>
            </a:r>
          </a:p>
        </p:txBody>
      </p:sp>
      <p:sp>
        <p:nvSpPr>
          <p:cNvPr id="10" name="Rectangle 9">
            <a:extLst>
              <a:ext uri="{FF2B5EF4-FFF2-40B4-BE49-F238E27FC236}">
                <a16:creationId xmlns:a16="http://schemas.microsoft.com/office/drawing/2014/main" id="{9D97E151-0095-A5BF-09E8-0ADEE54A0819}"/>
              </a:ext>
            </a:extLst>
          </p:cNvPr>
          <p:cNvSpPr/>
          <p:nvPr/>
        </p:nvSpPr>
        <p:spPr>
          <a:xfrm>
            <a:off x="1147118" y="2925958"/>
            <a:ext cx="3424881" cy="1050053"/>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Nova Light" panose="020B0304020202020204" pitchFamily="34" charset="0"/>
                <a:cs typeface="Arial" panose="020B0604020202020204" pitchFamily="34" charset="0"/>
              </a:rPr>
              <a:t>Destination Exceptionalism Story</a:t>
            </a:r>
          </a:p>
        </p:txBody>
      </p:sp>
      <p:sp>
        <p:nvSpPr>
          <p:cNvPr id="11" name="Rectangle 10">
            <a:extLst>
              <a:ext uri="{FF2B5EF4-FFF2-40B4-BE49-F238E27FC236}">
                <a16:creationId xmlns:a16="http://schemas.microsoft.com/office/drawing/2014/main" id="{DB01C026-7317-15C4-956B-775BBC4414FF}"/>
              </a:ext>
            </a:extLst>
          </p:cNvPr>
          <p:cNvSpPr/>
          <p:nvPr/>
        </p:nvSpPr>
        <p:spPr>
          <a:xfrm>
            <a:off x="1147118" y="4767603"/>
            <a:ext cx="3424881" cy="1050053"/>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Nova Light" panose="020B0304020202020204" pitchFamily="34" charset="0"/>
                <a:cs typeface="Arial" panose="020B0604020202020204" pitchFamily="34" charset="0"/>
              </a:rPr>
              <a:t>Domestic Tourism Story</a:t>
            </a:r>
          </a:p>
        </p:txBody>
      </p:sp>
      <p:sp>
        <p:nvSpPr>
          <p:cNvPr id="16" name="Rectangle 15">
            <a:extLst>
              <a:ext uri="{FF2B5EF4-FFF2-40B4-BE49-F238E27FC236}">
                <a16:creationId xmlns:a16="http://schemas.microsoft.com/office/drawing/2014/main" id="{959DDFCA-D897-6A88-2BEA-A02508CE0C08}"/>
              </a:ext>
            </a:extLst>
          </p:cNvPr>
          <p:cNvSpPr/>
          <p:nvPr/>
        </p:nvSpPr>
        <p:spPr>
          <a:xfrm>
            <a:off x="4950946" y="1269256"/>
            <a:ext cx="6872417" cy="1008816"/>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Value chain partners achieve their goals better when partnering with SAT</a:t>
            </a:r>
            <a:r>
              <a:rPr kumimoji="0" lang="en-US" sz="1600" b="0"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 working as a collective to mitigate the barriers impacting tourism. Concerted efforts are required to work as one tourism collective including public and private sector partners.</a:t>
            </a:r>
          </a:p>
        </p:txBody>
      </p:sp>
      <p:sp>
        <p:nvSpPr>
          <p:cNvPr id="17" name="Rectangle 16">
            <a:extLst>
              <a:ext uri="{FF2B5EF4-FFF2-40B4-BE49-F238E27FC236}">
                <a16:creationId xmlns:a16="http://schemas.microsoft.com/office/drawing/2014/main" id="{2E07A866-350E-84A9-DF48-D6BC941BD195}"/>
              </a:ext>
            </a:extLst>
          </p:cNvPr>
          <p:cNvSpPr/>
          <p:nvPr/>
        </p:nvSpPr>
        <p:spPr>
          <a:xfrm>
            <a:off x="4950946" y="2934681"/>
            <a:ext cx="6872417" cy="1050053"/>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SA is world-leading in the tourism propositions it markets to the world</a:t>
            </a:r>
            <a:r>
              <a:rPr kumimoji="0" lang="en-US" sz="1600" b="0"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 destination marketing and conversion efforts must be amplified so that destination SA becomes the number 1 long-haul destination in the world by 2030 with bigger brand strength share versus our competitors.</a:t>
            </a:r>
          </a:p>
        </p:txBody>
      </p:sp>
      <p:sp>
        <p:nvSpPr>
          <p:cNvPr id="18" name="Rectangle 17">
            <a:extLst>
              <a:ext uri="{FF2B5EF4-FFF2-40B4-BE49-F238E27FC236}">
                <a16:creationId xmlns:a16="http://schemas.microsoft.com/office/drawing/2014/main" id="{81A33767-DC49-CFE0-704F-06CCF435556F}"/>
              </a:ext>
            </a:extLst>
          </p:cNvPr>
          <p:cNvSpPr/>
          <p:nvPr/>
        </p:nvSpPr>
        <p:spPr>
          <a:xfrm>
            <a:off x="4950946" y="4768117"/>
            <a:ext cx="6872417" cy="1050053"/>
          </a:xfrm>
          <a:prstGeom prst="rect">
            <a:avLst/>
          </a:prstGeom>
          <a:solidFill>
            <a:schemeClr val="accent5">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South African citizens are the bedrock of the tourism economy of SA</a:t>
            </a:r>
            <a:r>
              <a:rPr kumimoji="0" lang="en-US" sz="1600" b="0" i="0" u="none" strike="noStrike" kern="1200" cap="none" spc="0" normalizeH="0" baseline="0" noProof="0" dirty="0">
                <a:ln>
                  <a:noFill/>
                </a:ln>
                <a:solidFill>
                  <a:prstClr val="black"/>
                </a:solidFill>
                <a:effectLst/>
                <a:uLnTx/>
                <a:uFillTx/>
                <a:latin typeface="Arial Nova Light" panose="020B0304020202020204" pitchFamily="34" charset="0"/>
                <a:cs typeface="Arial" panose="020B0604020202020204" pitchFamily="34" charset="0"/>
              </a:rPr>
              <a:t>: efforts must be elevated to ensure that destination SA becomes the number 1 most visited country by Africans in Africa. Focus on increasing visitor spend and a land arrivals volume strategy.</a:t>
            </a:r>
          </a:p>
        </p:txBody>
      </p:sp>
      <p:sp>
        <p:nvSpPr>
          <p:cNvPr id="23" name="Rectangle 22">
            <a:extLst>
              <a:ext uri="{FF2B5EF4-FFF2-40B4-BE49-F238E27FC236}">
                <a16:creationId xmlns:a16="http://schemas.microsoft.com/office/drawing/2014/main" id="{4D8526AE-344F-8DB8-5964-814BC87E0D5B}"/>
              </a:ext>
            </a:extLst>
          </p:cNvPr>
          <p:cNvSpPr/>
          <p:nvPr/>
        </p:nvSpPr>
        <p:spPr>
          <a:xfrm>
            <a:off x="368630" y="1251160"/>
            <a:ext cx="553997" cy="1008816"/>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Nova Light" panose="020B0304020202020204" pitchFamily="34" charset="0"/>
                <a:cs typeface="Arial" panose="020B0604020202020204" pitchFamily="34" charset="0"/>
              </a:rPr>
              <a:t>5</a:t>
            </a:r>
          </a:p>
        </p:txBody>
      </p:sp>
      <p:sp>
        <p:nvSpPr>
          <p:cNvPr id="24" name="Rectangle 23">
            <a:extLst>
              <a:ext uri="{FF2B5EF4-FFF2-40B4-BE49-F238E27FC236}">
                <a16:creationId xmlns:a16="http://schemas.microsoft.com/office/drawing/2014/main" id="{DF3ED4CC-F20E-CFE7-B572-938B48DC4BB1}"/>
              </a:ext>
            </a:extLst>
          </p:cNvPr>
          <p:cNvSpPr/>
          <p:nvPr/>
        </p:nvSpPr>
        <p:spPr>
          <a:xfrm>
            <a:off x="368630" y="2925957"/>
            <a:ext cx="553997" cy="1050053"/>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Nova Light" panose="020B0304020202020204" pitchFamily="34" charset="0"/>
                <a:cs typeface="Arial" panose="020B0604020202020204" pitchFamily="34" charset="0"/>
              </a:rPr>
              <a:t>6</a:t>
            </a:r>
          </a:p>
        </p:txBody>
      </p:sp>
      <p:sp>
        <p:nvSpPr>
          <p:cNvPr id="25" name="Rectangle 24">
            <a:extLst>
              <a:ext uri="{FF2B5EF4-FFF2-40B4-BE49-F238E27FC236}">
                <a16:creationId xmlns:a16="http://schemas.microsoft.com/office/drawing/2014/main" id="{117FA37D-EBFF-44B5-EB00-3BDE400B2137}"/>
              </a:ext>
            </a:extLst>
          </p:cNvPr>
          <p:cNvSpPr/>
          <p:nvPr/>
        </p:nvSpPr>
        <p:spPr>
          <a:xfrm>
            <a:off x="368630" y="4767603"/>
            <a:ext cx="553997" cy="1050053"/>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Nova Light" panose="020B0304020202020204" pitchFamily="34" charset="0"/>
                <a:cs typeface="Arial" panose="020B0604020202020204" pitchFamily="34" charset="0"/>
              </a:rPr>
              <a:t>7</a:t>
            </a:r>
          </a:p>
        </p:txBody>
      </p:sp>
      <p:sp>
        <p:nvSpPr>
          <p:cNvPr id="27" name="Title 3">
            <a:extLst>
              <a:ext uri="{FF2B5EF4-FFF2-40B4-BE49-F238E27FC236}">
                <a16:creationId xmlns:a16="http://schemas.microsoft.com/office/drawing/2014/main" id="{69875B27-274C-ED53-843F-A11B881DA7BD}"/>
              </a:ext>
            </a:extLst>
          </p:cNvPr>
          <p:cNvSpPr>
            <a:spLocks noGrp="1"/>
          </p:cNvSpPr>
          <p:nvPr>
            <p:ph type="title"/>
          </p:nvPr>
        </p:nvSpPr>
        <p:spPr>
          <a:xfrm>
            <a:off x="368629" y="165318"/>
            <a:ext cx="10972800" cy="539724"/>
          </a:xfrm>
        </p:spPr>
        <p:txBody>
          <a:bodyPr>
            <a:noAutofit/>
          </a:bodyPr>
          <a:lstStyle/>
          <a:p>
            <a:pPr algn="l"/>
            <a:r>
              <a:rPr lang="en-ZA" sz="3600" b="1" dirty="0">
                <a:latin typeface="Arial Nova Light" panose="020B0304020202020204" pitchFamily="34" charset="0"/>
              </a:rPr>
              <a:t>Integrated Marketing Strategy</a:t>
            </a:r>
          </a:p>
        </p:txBody>
      </p:sp>
      <p:sp>
        <p:nvSpPr>
          <p:cNvPr id="28" name="Slide Number Placeholder 2">
            <a:extLst>
              <a:ext uri="{FF2B5EF4-FFF2-40B4-BE49-F238E27FC236}">
                <a16:creationId xmlns:a16="http://schemas.microsoft.com/office/drawing/2014/main" id="{F555F3C8-E1D0-102A-F80A-418CEEB0980B}"/>
              </a:ext>
            </a:extLst>
          </p:cNvPr>
          <p:cNvSpPr>
            <a:spLocks noGrp="1"/>
          </p:cNvSpPr>
          <p:nvPr>
            <p:ph type="sldNum" sz="quarter" idx="12"/>
          </p:nvPr>
        </p:nvSpPr>
        <p:spPr>
          <a:xfrm>
            <a:off x="9347200" y="6492875"/>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17</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79487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164353"/>
            <a:ext cx="10972800" cy="539724"/>
          </a:xfrm>
        </p:spPr>
        <p:txBody>
          <a:bodyPr>
            <a:noAutofit/>
          </a:bodyPr>
          <a:lstStyle/>
          <a:p>
            <a:pPr algn="l"/>
            <a:r>
              <a:rPr lang="en-ZA" sz="3600" b="1" dirty="0">
                <a:latin typeface="Arial Nova Light" panose="020B0304020202020204" pitchFamily="34" charset="0"/>
              </a:rPr>
              <a:t>Contents</a:t>
            </a: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04141"/>
            <a:ext cx="462987" cy="461665"/>
          </a:xfrm>
          <a:prstGeom prst="ellipse">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54991" y="1184833"/>
            <a:ext cx="7287976" cy="55112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solidFill>
                  <a:schemeClr val="bg1">
                    <a:lumMod val="75000"/>
                  </a:schemeClr>
                </a:solidFill>
                <a:latin typeface="Arial Nova Light" panose="020B0304020202020204" pitchFamily="34" charset="0"/>
                <a:cs typeface="Arial" panose="020B0604020202020204" pitchFamily="34" charset="0"/>
              </a:rPr>
              <a:t>STRATEGIC</a:t>
            </a:r>
            <a:r>
              <a:rPr lang="en-US" sz="2000" b="1" dirty="0">
                <a:latin typeface="Arial Nova Light" panose="020B0304020202020204" pitchFamily="34" charset="0"/>
                <a:cs typeface="Arial" panose="020B0604020202020204" pitchFamily="34" charset="0"/>
              </a:rPr>
              <a:t> </a:t>
            </a:r>
            <a:r>
              <a:rPr lang="en-US" sz="2000" b="1" dirty="0">
                <a:solidFill>
                  <a:schemeClr val="bg1">
                    <a:lumMod val="75000"/>
                  </a:schemeClr>
                </a:solidFill>
                <a:latin typeface="Arial Nova Light" panose="020B0304020202020204" pitchFamily="34" charset="0"/>
                <a:cs typeface="Arial" panose="020B0604020202020204" pitchFamily="34" charset="0"/>
              </a:rPr>
              <a:t>OVERVIEW OF SA TOURISM</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30401" y="2203113"/>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54991" y="2163474"/>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solidFill>
                  <a:schemeClr val="bg1">
                    <a:lumMod val="75000"/>
                  </a:schemeClr>
                </a:solidFill>
                <a:latin typeface="Arial Nova Light" panose="020B0304020202020204" pitchFamily="34" charset="0"/>
                <a:cs typeface="Arial" panose="020B0604020202020204" pitchFamily="34" charset="0"/>
              </a:rPr>
              <a:t>MARKETING PRIORITISATION &amp; INVESTMENT FRAMEWORK</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089200"/>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40644" y="3044473"/>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cap="all" dirty="0">
                <a:solidFill>
                  <a:schemeClr val="bg1">
                    <a:lumMod val="75000"/>
                  </a:schemeClr>
                </a:solidFill>
                <a:latin typeface="Arial Nova Light" panose="020B0304020202020204" pitchFamily="34" charset="0"/>
                <a:cs typeface="Arial" panose="020B0604020202020204" pitchFamily="34" charset="0"/>
              </a:rPr>
              <a:t>Environmental Analysis</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38044"/>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54991" y="3925472"/>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solidFill>
                  <a:schemeClr val="bg1">
                    <a:lumMod val="75000"/>
                  </a:schemeClr>
                </a:solidFill>
                <a:latin typeface="Arial Nova Light" panose="020B0304020202020204" pitchFamily="34" charset="0"/>
                <a:cs typeface="Arial" panose="020B0604020202020204" pitchFamily="34" charset="0"/>
              </a:rPr>
              <a:t>SA TOURISM’s STRATEGY</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5191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54991" y="4807190"/>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latin typeface="Arial Nova Light" panose="020B0304020202020204" pitchFamily="34" charset="0"/>
                <a:cs typeface="Arial" panose="020B0604020202020204" pitchFamily="34" charset="0"/>
              </a:rPr>
              <a:t>PROGRAMMES, TARGETS &amp; BUDGET ALLOCATION</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2" name="Slide Number Placeholder 2">
            <a:extLst>
              <a:ext uri="{FF2B5EF4-FFF2-40B4-BE49-F238E27FC236}">
                <a16:creationId xmlns:a16="http://schemas.microsoft.com/office/drawing/2014/main" id="{5DAA70EF-2A9C-8BEB-E580-17C9220CA76C}"/>
              </a:ext>
            </a:extLst>
          </p:cNvPr>
          <p:cNvSpPr>
            <a:spLocks noGrp="1"/>
          </p:cNvSpPr>
          <p:nvPr>
            <p:ph type="sldNum" sz="quarter" idx="12"/>
          </p:nvPr>
        </p:nvSpPr>
        <p:spPr>
          <a:xfrm>
            <a:off x="9140166" y="6397984"/>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18</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30275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A10683-6C18-CD59-80FB-E8FD28143221}"/>
              </a:ext>
            </a:extLst>
          </p:cNvPr>
          <p:cNvGraphicFramePr>
            <a:graphicFrameLocks noGrp="1"/>
          </p:cNvGraphicFramePr>
          <p:nvPr>
            <p:extLst>
              <p:ext uri="{D42A27DB-BD31-4B8C-83A1-F6EECF244321}">
                <p14:modId xmlns:p14="http://schemas.microsoft.com/office/powerpoint/2010/main" val="3809302607"/>
              </p:ext>
            </p:extLst>
          </p:nvPr>
        </p:nvGraphicFramePr>
        <p:xfrm>
          <a:off x="574675" y="285178"/>
          <a:ext cx="11042650" cy="5617972"/>
        </p:xfrm>
        <a:graphic>
          <a:graphicData uri="http://schemas.openxmlformats.org/drawingml/2006/table">
            <a:tbl>
              <a:tblPr firstRow="1" firstCol="1" bandRow="1">
                <a:tableStyleId>{793D81CF-94F2-401A-BA57-92F5A7B2D0C5}</a:tableStyleId>
              </a:tblPr>
              <a:tblGrid>
                <a:gridCol w="4773088">
                  <a:extLst>
                    <a:ext uri="{9D8B030D-6E8A-4147-A177-3AD203B41FA5}">
                      <a16:colId xmlns:a16="http://schemas.microsoft.com/office/drawing/2014/main" val="2840110171"/>
                    </a:ext>
                  </a:extLst>
                </a:gridCol>
                <a:gridCol w="6269562">
                  <a:extLst>
                    <a:ext uri="{9D8B030D-6E8A-4147-A177-3AD203B41FA5}">
                      <a16:colId xmlns:a16="http://schemas.microsoft.com/office/drawing/2014/main" val="3183227676"/>
                    </a:ext>
                  </a:extLst>
                </a:gridCol>
              </a:tblGrid>
              <a:tr h="175599">
                <a:tc>
                  <a:txBody>
                    <a:bodyPr/>
                    <a:lstStyle/>
                    <a:p>
                      <a:pPr algn="ctr">
                        <a:lnSpc>
                          <a:spcPct val="110000"/>
                        </a:lnSpc>
                        <a:spcAft>
                          <a:spcPts val="500"/>
                        </a:spcAft>
                      </a:pPr>
                      <a:endParaRPr lang="en-ZA" sz="1600" b="1" kern="1400" dirty="0">
                        <a:solidFill>
                          <a:srgbClr val="FFFFFF"/>
                        </a:solidFill>
                        <a:effectLst/>
                        <a:latin typeface="Arial Nova Light" panose="020B0304020202020204" pitchFamily="34" charset="0"/>
                      </a:endParaRPr>
                    </a:p>
                    <a:p>
                      <a:pPr algn="ctr">
                        <a:lnSpc>
                          <a:spcPct val="110000"/>
                        </a:lnSpc>
                        <a:spcAft>
                          <a:spcPts val="500"/>
                        </a:spcAft>
                      </a:pPr>
                      <a:r>
                        <a:rPr lang="en-ZA" sz="1600" b="1" kern="1400" dirty="0">
                          <a:solidFill>
                            <a:srgbClr val="FFFFFF"/>
                          </a:solidFill>
                          <a:effectLst/>
                          <a:latin typeface="Arial Nova Light" panose="020B0304020202020204" pitchFamily="34" charset="0"/>
                        </a:rPr>
                        <a:t>Programme Purpose</a:t>
                      </a:r>
                    </a:p>
                    <a:p>
                      <a:pPr algn="ctr">
                        <a:lnSpc>
                          <a:spcPct val="110000"/>
                        </a:lnSpc>
                        <a:spcAft>
                          <a:spcPts val="5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500"/>
                        </a:spcAft>
                      </a:pPr>
                      <a:endParaRPr lang="en-US" sz="1600" b="1" kern="1400" dirty="0">
                        <a:solidFill>
                          <a:schemeClr val="bg1"/>
                        </a:solidFill>
                        <a:effectLst/>
                        <a:latin typeface="Arial Nova Light" panose="020B0304020202020204" pitchFamily="34" charset="0"/>
                      </a:endParaRPr>
                    </a:p>
                    <a:p>
                      <a:pPr algn="ctr">
                        <a:lnSpc>
                          <a:spcPct val="110000"/>
                        </a:lnSpc>
                        <a:spcAft>
                          <a:spcPts val="500"/>
                        </a:spcAft>
                      </a:pPr>
                      <a:r>
                        <a:rPr lang="en-US" sz="1600" b="1" kern="1400" dirty="0">
                          <a:solidFill>
                            <a:schemeClr val="bg1"/>
                          </a:solidFill>
                          <a:effectLst/>
                          <a:latin typeface="Arial Nova Light" panose="020B0304020202020204" pitchFamily="34" charset="0"/>
                        </a:rPr>
                        <a:t>Business Units</a:t>
                      </a:r>
                      <a:endParaRPr lang="en-ZA" sz="1600" b="1"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0281728"/>
                  </a:ext>
                </a:extLst>
              </a:tr>
              <a:tr h="543496">
                <a:tc gridSpan="2">
                  <a:txBody>
                    <a:bodyPr/>
                    <a:lstStyle/>
                    <a:p>
                      <a:pPr algn="ctr">
                        <a:lnSpc>
                          <a:spcPct val="100000"/>
                        </a:lnSpc>
                        <a:spcAft>
                          <a:spcPts val="500"/>
                        </a:spcAft>
                        <a:tabLst>
                          <a:tab pos="1350645" algn="l"/>
                        </a:tabLst>
                      </a:pPr>
                      <a:endParaRPr lang="en-ZA" sz="1600" b="0" kern="1400" dirty="0">
                        <a:solidFill>
                          <a:srgbClr val="000000"/>
                        </a:solidFill>
                        <a:effectLst/>
                        <a:latin typeface="Arial Nova Light" panose="020B0304020202020204" pitchFamily="34" charset="0"/>
                      </a:endParaRPr>
                    </a:p>
                    <a:p>
                      <a:pPr algn="ctr">
                        <a:lnSpc>
                          <a:spcPct val="100000"/>
                        </a:lnSpc>
                        <a:spcAft>
                          <a:spcPts val="500"/>
                        </a:spcAft>
                        <a:tabLst>
                          <a:tab pos="1350645" algn="l"/>
                        </a:tabLst>
                      </a:pPr>
                      <a:r>
                        <a:rPr lang="en-ZA" sz="1600" b="1" kern="1400" dirty="0">
                          <a:solidFill>
                            <a:srgbClr val="000000"/>
                          </a:solidFill>
                          <a:effectLst/>
                          <a:latin typeface="Arial Nova Light" panose="020B0304020202020204" pitchFamily="34" charset="0"/>
                        </a:rPr>
                        <a:t>Programme 1: </a:t>
                      </a:r>
                      <a:r>
                        <a:rPr lang="en-ZA" sz="1600" b="1" kern="0" dirty="0">
                          <a:solidFill>
                            <a:srgbClr val="000000"/>
                          </a:solidFill>
                          <a:effectLst/>
                          <a:latin typeface="Arial Nova Light" panose="020B0304020202020204" pitchFamily="34" charset="0"/>
                        </a:rPr>
                        <a:t>Corporate Support</a:t>
                      </a:r>
                      <a:endParaRPr lang="en-ZA" sz="1600" b="1" kern="1400" dirty="0">
                        <a:effectLst/>
                        <a:latin typeface="Arial Nova Light" panose="020B0304020202020204" pitchFamily="34" charset="0"/>
                      </a:endParaRPr>
                    </a:p>
                    <a:p>
                      <a:pPr marL="0" lvl="0" indent="0" algn="ctr">
                        <a:lnSpc>
                          <a:spcPct val="100000"/>
                        </a:lnSpc>
                        <a:spcAft>
                          <a:spcPts val="1100"/>
                        </a:spcAft>
                        <a:buFont typeface="Courier New" panose="02070309020205020404" pitchFamily="49" charset="0"/>
                        <a:buNone/>
                      </a:pP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4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7179118"/>
                  </a:ext>
                </a:extLst>
              </a:tr>
              <a:tr h="1949990">
                <a:tc>
                  <a:txBody>
                    <a:bodyPr/>
                    <a:lstStyle/>
                    <a:p>
                      <a:pPr marL="342900" lvl="0" indent="-342900" algn="l">
                        <a:lnSpc>
                          <a:spcPct val="100000"/>
                        </a:lnSpc>
                        <a:spcAft>
                          <a:spcPts val="1100"/>
                        </a:spcAft>
                        <a:buFont typeface="Courier New" panose="02070309020205020404" pitchFamily="49" charset="0"/>
                        <a:buChar char="o"/>
                        <a:tabLst>
                          <a:tab pos="1350645" algn="l"/>
                        </a:tabLst>
                      </a:pPr>
                      <a:r>
                        <a:rPr lang="en-US" sz="1600" b="0" dirty="0">
                          <a:effectLst/>
                          <a:latin typeface="Arial Nova Light" panose="020B0304020202020204" pitchFamily="34" charset="0"/>
                        </a:rPr>
                        <a:t>T</a:t>
                      </a:r>
                      <a:r>
                        <a:rPr lang="en-US" sz="1600" b="0" kern="1200" dirty="0">
                          <a:effectLst/>
                          <a:latin typeface="Arial Nova Light" panose="020B0304020202020204" pitchFamily="34" charset="0"/>
                        </a:rPr>
                        <a:t>o provide effective support services to the organisation, as well as ensure compliance with statutory requirements, and</a:t>
                      </a:r>
                      <a:endParaRPr lang="en-ZA" sz="1600" b="0" dirty="0">
                        <a:effectLst/>
                        <a:latin typeface="Arial Nova Light" panose="020B0304020202020204" pitchFamily="34" charset="0"/>
                      </a:endParaRPr>
                    </a:p>
                    <a:p>
                      <a:pPr marL="342900" lvl="0" indent="-342900" algn="l">
                        <a:lnSpc>
                          <a:spcPct val="100000"/>
                        </a:lnSpc>
                        <a:spcAft>
                          <a:spcPts val="1100"/>
                        </a:spcAft>
                        <a:buFont typeface="Courier New" panose="02070309020205020404" pitchFamily="49" charset="0"/>
                        <a:buChar char="o"/>
                      </a:pPr>
                      <a:r>
                        <a:rPr lang="en-US" sz="1600" b="0" kern="1200" dirty="0">
                          <a:effectLst/>
                          <a:latin typeface="Arial Nova Light" panose="020B0304020202020204" pitchFamily="34" charset="0"/>
                        </a:rPr>
                        <a:t>To </a:t>
                      </a:r>
                      <a:r>
                        <a:rPr lang="en-US" sz="1600" b="0" dirty="0">
                          <a:effectLst/>
                          <a:latin typeface="Arial Nova Light" panose="020B0304020202020204" pitchFamily="34" charset="0"/>
                        </a:rPr>
                        <a:t>ensure strategy development and integration with business performance monitoring, governance, and evaluation.</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Governance, Risk, Compliance and Company Secretariat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Internal Audit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Finance and Supply Chain Management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Human Capital</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Information Communication and Technology (ICT)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Office of the Chief Executive Officer including Strategic Planning, Evaluation and Programme Management</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8048158"/>
                  </a:ext>
                </a:extLst>
              </a:tr>
              <a:tr h="563880">
                <a:tc gridSpan="2">
                  <a:txBody>
                    <a:bodyPr/>
                    <a:lstStyle/>
                    <a:p>
                      <a:pPr algn="ctr">
                        <a:lnSpc>
                          <a:spcPct val="100000"/>
                        </a:lnSpc>
                        <a:spcAft>
                          <a:spcPts val="500"/>
                        </a:spcAft>
                      </a:pPr>
                      <a:r>
                        <a:rPr lang="en-ZA" sz="1600" b="1" kern="1400" dirty="0">
                          <a:effectLst/>
                          <a:latin typeface="Arial Nova Light" panose="020B0304020202020204" pitchFamily="34" charset="0"/>
                          <a:ea typeface="Times New Roman" panose="02020603050405020304" pitchFamily="18" charset="0"/>
                          <a:cs typeface="Times New Roman" panose="02020603050405020304" pitchFamily="18" charset="0"/>
                        </a:rPr>
                        <a:t>Jobs To Be Done In 2023/24</a:t>
                      </a:r>
                    </a:p>
                  </a:txBody>
                  <a:tcPr marL="68580" marR="68580" marT="0" marB="0" anchor="ctr"/>
                </a:tc>
                <a:tc hMerge="1">
                  <a:txBody>
                    <a:bodyPr/>
                    <a:lstStyle/>
                    <a:p>
                      <a:endParaRPr lang="en-ZA"/>
                    </a:p>
                  </a:txBody>
                  <a:tcPr/>
                </a:tc>
                <a:extLst>
                  <a:ext uri="{0D108BD9-81ED-4DB2-BD59-A6C34878D82A}">
                    <a16:rowId xmlns:a16="http://schemas.microsoft.com/office/drawing/2014/main" val="3093032461"/>
                  </a:ext>
                </a:extLst>
              </a:tr>
              <a:tr h="563880">
                <a:tc gridSpan="2">
                  <a:txBody>
                    <a:bodyPr/>
                    <a:lstStyle/>
                    <a:p>
                      <a:pPr algn="ctr">
                        <a:lnSpc>
                          <a:spcPct val="100000"/>
                        </a:lnSpc>
                        <a:spcAft>
                          <a:spcPts val="500"/>
                        </a:spcAft>
                      </a:pPr>
                      <a:r>
                        <a:rPr lang="en-ZA" sz="1600" b="0" kern="1400" dirty="0">
                          <a:effectLst/>
                          <a:latin typeface="Arial Nova Light" panose="020B0304020202020204" pitchFamily="34" charset="0"/>
                          <a:ea typeface="Times New Roman" panose="02020603050405020304" pitchFamily="18" charset="0"/>
                          <a:cs typeface="Times New Roman" panose="02020603050405020304" pitchFamily="18" charset="0"/>
                        </a:rPr>
                        <a:t>Operation Clean Audit</a:t>
                      </a:r>
                    </a:p>
                    <a:p>
                      <a:pPr algn="ctr">
                        <a:lnSpc>
                          <a:spcPct val="100000"/>
                        </a:lnSpc>
                        <a:spcAft>
                          <a:spcPts val="500"/>
                        </a:spcAft>
                      </a:pPr>
                      <a:r>
                        <a:rPr lang="en-ZA" sz="1600" b="0" kern="1400" dirty="0">
                          <a:effectLst/>
                          <a:latin typeface="Arial Nova Light" panose="020B0304020202020204" pitchFamily="34" charset="0"/>
                          <a:ea typeface="Times New Roman" panose="02020603050405020304" pitchFamily="18" charset="0"/>
                          <a:cs typeface="Times New Roman" panose="02020603050405020304" pitchFamily="18" charset="0"/>
                        </a:rPr>
                        <a:t>Revenue enhancement &amp; Cost Optimisation</a:t>
                      </a:r>
                    </a:p>
                    <a:p>
                      <a:pPr algn="ctr">
                        <a:lnSpc>
                          <a:spcPct val="100000"/>
                        </a:lnSpc>
                        <a:spcAft>
                          <a:spcPts val="500"/>
                        </a:spcAft>
                      </a:pPr>
                      <a:r>
                        <a:rPr lang="en-ZA" sz="1600" b="0" kern="1400" dirty="0">
                          <a:effectLst/>
                          <a:latin typeface="Arial Nova Light" panose="020B0304020202020204" pitchFamily="34" charset="0"/>
                          <a:ea typeface="Times New Roman" panose="02020603050405020304" pitchFamily="18" charset="0"/>
                          <a:cs typeface="Times New Roman" panose="02020603050405020304" pitchFamily="18" charset="0"/>
                        </a:rPr>
                        <a:t>Transformation</a:t>
                      </a:r>
                    </a:p>
                  </a:txBody>
                  <a:tcPr marL="68580" marR="68580" marT="0" marB="0" anchor="ctr"/>
                </a:tc>
                <a:tc hMerge="1">
                  <a:txBody>
                    <a:bodyPr/>
                    <a:lstStyle/>
                    <a:p>
                      <a:endParaRPr lang="en-ZA"/>
                    </a:p>
                  </a:txBody>
                  <a:tcPr/>
                </a:tc>
                <a:extLst>
                  <a:ext uri="{0D108BD9-81ED-4DB2-BD59-A6C34878D82A}">
                    <a16:rowId xmlns:a16="http://schemas.microsoft.com/office/drawing/2014/main" val="1865849146"/>
                  </a:ext>
                </a:extLst>
              </a:tr>
            </a:tbl>
          </a:graphicData>
        </a:graphic>
      </p:graphicFrame>
      <p:sp>
        <p:nvSpPr>
          <p:cNvPr id="3" name="Slide Number Placeholder 2">
            <a:extLst>
              <a:ext uri="{FF2B5EF4-FFF2-40B4-BE49-F238E27FC236}">
                <a16:creationId xmlns:a16="http://schemas.microsoft.com/office/drawing/2014/main" id="{D0363F40-393A-259C-D178-89011361551A}"/>
              </a:ext>
            </a:extLst>
          </p:cNvPr>
          <p:cNvSpPr>
            <a:spLocks noGrp="1"/>
          </p:cNvSpPr>
          <p:nvPr>
            <p:ph type="sldNum" sz="quarter" idx="12"/>
          </p:nvPr>
        </p:nvSpPr>
        <p:spPr>
          <a:xfrm>
            <a:off x="9173779" y="6421930"/>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19</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57109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164353"/>
            <a:ext cx="10972800" cy="539724"/>
          </a:xfrm>
        </p:spPr>
        <p:txBody>
          <a:bodyPr/>
          <a:lstStyle/>
          <a:p>
            <a:pPr algn="l"/>
            <a:r>
              <a:rPr lang="en-ZA" sz="3600" b="1" dirty="0">
                <a:latin typeface="Arial Nova Light" panose="020B0304020202020204" pitchFamily="34" charset="0"/>
              </a:rPr>
              <a:t>Contents</a:t>
            </a:r>
          </a:p>
        </p:txBody>
      </p:sp>
      <p:sp>
        <p:nvSpPr>
          <p:cNvPr id="3" name="Slide Number Placeholder 2">
            <a:extLst>
              <a:ext uri="{FF2B5EF4-FFF2-40B4-BE49-F238E27FC236}">
                <a16:creationId xmlns:a16="http://schemas.microsoft.com/office/drawing/2014/main" id="{5FD62243-0723-FD66-3FA9-23935656428F}"/>
              </a:ext>
            </a:extLst>
          </p:cNvPr>
          <p:cNvSpPr>
            <a:spLocks noGrp="1"/>
          </p:cNvSpPr>
          <p:nvPr>
            <p:ph type="sldNum" sz="quarter" idx="12"/>
          </p:nvPr>
        </p:nvSpPr>
        <p:spPr>
          <a:xfrm>
            <a:off x="9217804" y="6415237"/>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a:t>
            </a:fld>
            <a:endParaRPr lang="en-US" altLang="en-US" sz="1400" b="1" dirty="0">
              <a:solidFill>
                <a:schemeClr val="tx1"/>
              </a:solidFill>
              <a:latin typeface="Arial Nova Light" panose="020B0304020202020204" pitchFamily="34" charset="0"/>
            </a:endParaRP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04141"/>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54991" y="118483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latin typeface="Arial Nova Light" panose="020B0304020202020204" pitchFamily="34" charset="0"/>
                <a:cs typeface="Arial" panose="020B0604020202020204" pitchFamily="34" charset="0"/>
              </a:rPr>
              <a:t>LEGISLATIVE AND POLICY OVERVIEW </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30401" y="220311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54991" y="2163474"/>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cap="all" dirty="0">
                <a:latin typeface="Arial Nova Light" panose="020B0304020202020204" pitchFamily="34" charset="0"/>
                <a:cs typeface="Arial" panose="020B0604020202020204" pitchFamily="34" charset="0"/>
              </a:rPr>
              <a:t>Environmental Analysis</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089200"/>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40644" y="304447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latin typeface="Arial Nova Light" panose="020B0304020202020204" pitchFamily="34" charset="0"/>
                <a:cs typeface="Arial" panose="020B0604020202020204" pitchFamily="34" charset="0"/>
              </a:rPr>
              <a:t>MARKETING PRIORITISATION &amp; INVESTMENT FRAMEWORK</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38044"/>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54991" y="3925472"/>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latin typeface="Arial Nova Light" panose="020B0304020202020204" pitchFamily="34" charset="0"/>
                <a:cs typeface="Arial" panose="020B0604020202020204" pitchFamily="34" charset="0"/>
              </a:rPr>
              <a:t>INTERNAL ENVIRONMENT</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51917"/>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54991" y="4807190"/>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latin typeface="Arial Nova Light" panose="020B0304020202020204" pitchFamily="34" charset="0"/>
                <a:cs typeface="Arial" panose="020B0604020202020204" pitchFamily="34" charset="0"/>
              </a:rPr>
              <a:t>PROGRAMMES, TARGETS &amp; BUDGET ALLOCATION</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2" name="Oval 1">
            <a:extLst>
              <a:ext uri="{FF2B5EF4-FFF2-40B4-BE49-F238E27FC236}">
                <a16:creationId xmlns:a16="http://schemas.microsoft.com/office/drawing/2014/main" id="{21B97E4D-6DA2-D1A1-2AA0-3D043E93FBF2}"/>
              </a:ext>
            </a:extLst>
          </p:cNvPr>
          <p:cNvSpPr/>
          <p:nvPr/>
        </p:nvSpPr>
        <p:spPr bwMode="auto">
          <a:xfrm>
            <a:off x="1957335" y="574988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6</a:t>
            </a:r>
          </a:p>
        </p:txBody>
      </p:sp>
      <p:sp>
        <p:nvSpPr>
          <p:cNvPr id="5" name="Rectangle 4">
            <a:extLst>
              <a:ext uri="{FF2B5EF4-FFF2-40B4-BE49-F238E27FC236}">
                <a16:creationId xmlns:a16="http://schemas.microsoft.com/office/drawing/2014/main" id="{7A345A48-56D2-C413-1054-1F27B79A9D1F}"/>
              </a:ext>
            </a:extLst>
          </p:cNvPr>
          <p:cNvSpPr/>
          <p:nvPr/>
        </p:nvSpPr>
        <p:spPr bwMode="auto">
          <a:xfrm>
            <a:off x="2754991" y="5705156"/>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latin typeface="Arial Nova Light" panose="020B0304020202020204" pitchFamily="34" charset="0"/>
                <a:cs typeface="Arial" panose="020B0604020202020204" pitchFamily="34" charset="0"/>
              </a:rPr>
              <a:t>PROGRAMMES, TARGETS &amp; BUDGET ALLOCATION</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Tree>
    <p:extLst>
      <p:ext uri="{BB962C8B-B14F-4D97-AF65-F5344CB8AC3E}">
        <p14:creationId xmlns:p14="http://schemas.microsoft.com/office/powerpoint/2010/main" val="342036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890C832-6264-8191-A687-79964FB7843A}"/>
              </a:ext>
            </a:extLst>
          </p:cNvPr>
          <p:cNvGraphicFramePr>
            <a:graphicFrameLocks noGrp="1"/>
          </p:cNvGraphicFramePr>
          <p:nvPr>
            <p:extLst>
              <p:ext uri="{D42A27DB-BD31-4B8C-83A1-F6EECF244321}">
                <p14:modId xmlns:p14="http://schemas.microsoft.com/office/powerpoint/2010/main" val="3143302968"/>
              </p:ext>
            </p:extLst>
          </p:nvPr>
        </p:nvGraphicFramePr>
        <p:xfrm>
          <a:off x="187873" y="108062"/>
          <a:ext cx="11873897" cy="6162449"/>
        </p:xfrm>
        <a:graphic>
          <a:graphicData uri="http://schemas.openxmlformats.org/drawingml/2006/table">
            <a:tbl>
              <a:tblPr firstRow="1" firstCol="1" bandRow="1">
                <a:tableStyleId>{073A0DAA-6AF3-43AB-8588-CEC1D06C72B9}</a:tableStyleId>
              </a:tblPr>
              <a:tblGrid>
                <a:gridCol w="2111791">
                  <a:extLst>
                    <a:ext uri="{9D8B030D-6E8A-4147-A177-3AD203B41FA5}">
                      <a16:colId xmlns:a16="http://schemas.microsoft.com/office/drawing/2014/main" val="1652285423"/>
                    </a:ext>
                  </a:extLst>
                </a:gridCol>
                <a:gridCol w="2111791">
                  <a:extLst>
                    <a:ext uri="{9D8B030D-6E8A-4147-A177-3AD203B41FA5}">
                      <a16:colId xmlns:a16="http://schemas.microsoft.com/office/drawing/2014/main" val="1738347568"/>
                    </a:ext>
                  </a:extLst>
                </a:gridCol>
                <a:gridCol w="1530063">
                  <a:extLst>
                    <a:ext uri="{9D8B030D-6E8A-4147-A177-3AD203B41FA5}">
                      <a16:colId xmlns:a16="http://schemas.microsoft.com/office/drawing/2014/main" val="4093425515"/>
                    </a:ext>
                  </a:extLst>
                </a:gridCol>
                <a:gridCol w="1530063">
                  <a:extLst>
                    <a:ext uri="{9D8B030D-6E8A-4147-A177-3AD203B41FA5}">
                      <a16:colId xmlns:a16="http://schemas.microsoft.com/office/drawing/2014/main" val="2305094634"/>
                    </a:ext>
                  </a:extLst>
                </a:gridCol>
                <a:gridCol w="1530063">
                  <a:extLst>
                    <a:ext uri="{9D8B030D-6E8A-4147-A177-3AD203B41FA5}">
                      <a16:colId xmlns:a16="http://schemas.microsoft.com/office/drawing/2014/main" val="3913623368"/>
                    </a:ext>
                  </a:extLst>
                </a:gridCol>
                <a:gridCol w="1530063">
                  <a:extLst>
                    <a:ext uri="{9D8B030D-6E8A-4147-A177-3AD203B41FA5}">
                      <a16:colId xmlns:a16="http://schemas.microsoft.com/office/drawing/2014/main" val="21106454"/>
                    </a:ext>
                  </a:extLst>
                </a:gridCol>
                <a:gridCol w="1530063">
                  <a:extLst>
                    <a:ext uri="{9D8B030D-6E8A-4147-A177-3AD203B41FA5}">
                      <a16:colId xmlns:a16="http://schemas.microsoft.com/office/drawing/2014/main" val="3904210408"/>
                    </a:ext>
                  </a:extLst>
                </a:gridCol>
              </a:tblGrid>
              <a:tr h="245404">
                <a:tc gridSpan="7">
                  <a:txBody>
                    <a:bodyPr/>
                    <a:lstStyle/>
                    <a:p>
                      <a:pPr algn="ctr">
                        <a:lnSpc>
                          <a:spcPct val="110000"/>
                        </a:lnSpc>
                        <a:spcBef>
                          <a:spcPts val="400"/>
                        </a:spcBef>
                        <a:spcAft>
                          <a:spcPts val="400"/>
                        </a:spcAft>
                      </a:pPr>
                      <a:r>
                        <a:rPr lang="en-US" sz="1400" kern="1400" dirty="0">
                          <a:solidFill>
                            <a:schemeClr val="bg1"/>
                          </a:solidFill>
                          <a:effectLst/>
                          <a:latin typeface="Arial Nova Light" panose="020B0304020202020204" pitchFamily="34" charset="0"/>
                        </a:rPr>
                        <a:t>Programme 1</a:t>
                      </a:r>
                    </a:p>
                  </a:txBody>
                  <a:tcPr marL="28906" marR="28906" marT="0" marB="0"/>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pPr algn="ctr">
                        <a:lnSpc>
                          <a:spcPct val="110000"/>
                        </a:lnSpc>
                        <a:spcBef>
                          <a:spcPts val="400"/>
                        </a:spcBef>
                        <a:spcAft>
                          <a:spcPts val="4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45154472"/>
                  </a:ext>
                </a:extLst>
              </a:tr>
              <a:tr h="245404">
                <a:tc rowSpan="2">
                  <a:txBody>
                    <a:bodyPr/>
                    <a:lstStyle/>
                    <a:p>
                      <a:pPr algn="ctr">
                        <a:lnSpc>
                          <a:spcPct val="110000"/>
                        </a:lnSpc>
                        <a:spcBef>
                          <a:spcPts val="400"/>
                        </a:spcBef>
                        <a:spcAft>
                          <a:spcPts val="400"/>
                        </a:spcAft>
                      </a:pPr>
                      <a:r>
                        <a:rPr lang="en-ZA" sz="1400" b="1" kern="1400" dirty="0">
                          <a:solidFill>
                            <a:schemeClr val="bg1"/>
                          </a:solidFill>
                          <a:effectLst/>
                          <a:latin typeface="Arial Nova Light" panose="020B0304020202020204" pitchFamily="34" charset="0"/>
                        </a:rPr>
                        <a:t>OUTPUT</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400" b="1" kern="1400" dirty="0">
                          <a:solidFill>
                            <a:schemeClr val="tx1"/>
                          </a:solidFill>
                          <a:effectLst/>
                          <a:latin typeface="Arial Nova Light" panose="020B0304020202020204" pitchFamily="34" charset="0"/>
                        </a:rPr>
                        <a:t>OUTPUT INDICATORS</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400" b="1" kern="1400" dirty="0">
                          <a:solidFill>
                            <a:schemeClr val="tx1"/>
                          </a:solidFill>
                          <a:effectLst/>
                          <a:latin typeface="Arial Nova Light" panose="020B0304020202020204" pitchFamily="34" charset="0"/>
                        </a:rPr>
                        <a:t>2023/24 ANNUAL       TARGET</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gridSpan="4">
                  <a:txBody>
                    <a:bodyPr/>
                    <a:lstStyle/>
                    <a:p>
                      <a:pPr algn="ctr">
                        <a:lnSpc>
                          <a:spcPct val="110000"/>
                        </a:lnSpc>
                        <a:spcBef>
                          <a:spcPts val="400"/>
                        </a:spcBef>
                        <a:spcAft>
                          <a:spcPts val="400"/>
                        </a:spcAft>
                      </a:pPr>
                      <a:r>
                        <a:rPr lang="en-ZA" sz="1400" b="1" kern="1400" dirty="0">
                          <a:solidFill>
                            <a:schemeClr val="tx1"/>
                          </a:solidFill>
                          <a:effectLst/>
                          <a:latin typeface="Arial Nova Light" panose="020B0304020202020204" pitchFamily="34" charset="0"/>
                        </a:rPr>
                        <a:t>QUARTERLY TARGETS</a:t>
                      </a:r>
                    </a:p>
                  </a:txBody>
                  <a:tcPr marL="28906" marR="28906"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24077685"/>
                  </a:ext>
                </a:extLst>
              </a:tr>
              <a:tr h="49080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Q1</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Apr - Jun 2023</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Q2</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Jul - Sep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Q3</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Oct - Dec 2023</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Q4</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Jan - Mar 2024</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extLst>
                  <a:ext uri="{0D108BD9-81ED-4DB2-BD59-A6C34878D82A}">
                    <a16:rowId xmlns:a16="http://schemas.microsoft.com/office/drawing/2014/main" val="2116500173"/>
                  </a:ext>
                </a:extLst>
              </a:tr>
              <a:tr h="1580052">
                <a:tc rowSpan="4">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2.1. Governance and internal control</a:t>
                      </a:r>
                    </a:p>
                    <a:p>
                      <a:pPr algn="l">
                        <a:lnSpc>
                          <a:spcPct val="110000"/>
                        </a:lnSpc>
                        <a:spcBef>
                          <a:spcPts val="400"/>
                        </a:spcBef>
                        <a:spcAft>
                          <a:spcPts val="400"/>
                        </a:spcAft>
                      </a:pPr>
                      <a:r>
                        <a:rPr lang="en-ZA" sz="1400" kern="1400" dirty="0">
                          <a:effectLst/>
                          <a:latin typeface="Arial Nova Light" panose="020B0304020202020204" pitchFamily="34" charset="0"/>
                        </a:rPr>
                        <a:t> </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2.1.1. Improved risk maturity level</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r>
                        <a:rPr lang="en-ZA" sz="1300" kern="1200" dirty="0">
                          <a:solidFill>
                            <a:schemeClr val="dk1"/>
                          </a:solidFill>
                          <a:effectLst/>
                          <a:latin typeface="Arial Nova Light" panose="020B0304020202020204" pitchFamily="34" charset="0"/>
                        </a:rPr>
                        <a:t>Improved risk maturity level up by one level from the prior assessment</a:t>
                      </a:r>
                      <a:endParaRPr lang="en-ZA" sz="1300" kern="1200" dirty="0">
                        <a:solidFill>
                          <a:schemeClr val="dk1"/>
                        </a:solidFill>
                        <a:effectLst/>
                        <a:latin typeface="Arial Nova Light" panose="020B0304020202020204" pitchFamily="34" charset="0"/>
                        <a:ea typeface="+mn-ea"/>
                        <a:cs typeface="+mn-cs"/>
                      </a:endParaRPr>
                    </a:p>
                  </a:txBody>
                  <a:tcPr marL="28906" marR="28906" marT="0" marB="0"/>
                </a:tc>
                <a:tc rowSpan="2">
                  <a:txBody>
                    <a:bodyPr/>
                    <a:lstStyle/>
                    <a:p>
                      <a:pPr algn="l">
                        <a:lnSpc>
                          <a:spcPct val="110000"/>
                        </a:lnSpc>
                        <a:spcBef>
                          <a:spcPts val="400"/>
                        </a:spcBef>
                        <a:spcAft>
                          <a:spcPts val="400"/>
                        </a:spcAft>
                      </a:pPr>
                      <a:r>
                        <a:rPr lang="en-ZA" sz="1300" kern="1400" dirty="0">
                          <a:solidFill>
                            <a:srgbClr val="000000"/>
                          </a:solidFill>
                          <a:effectLst/>
                          <a:latin typeface="Arial Nova Light" panose="020B0304020202020204" pitchFamily="34" charset="0"/>
                        </a:rPr>
                        <a:t>Implementation of the recommendations from the FY2022/23 Risk Management Maturity Assessment Report</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pPr algn="l">
                        <a:lnSpc>
                          <a:spcPct val="110000"/>
                        </a:lnSpc>
                        <a:spcBef>
                          <a:spcPts val="400"/>
                        </a:spcBef>
                        <a:spcAft>
                          <a:spcPts val="400"/>
                        </a:spcAft>
                      </a:pPr>
                      <a:r>
                        <a:rPr lang="en-ZA" sz="1300" kern="1400" dirty="0">
                          <a:solidFill>
                            <a:srgbClr val="000000"/>
                          </a:solidFill>
                          <a:effectLst/>
                          <a:latin typeface="Arial Nova Light" panose="020B0304020202020204" pitchFamily="34" charset="0"/>
                        </a:rPr>
                        <a:t>Implementation of the recommendations from the FY2022/23 Risk Management Maturity Assessment Report</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tc>
                  <a:txBody>
                    <a:bodyPr/>
                    <a:lstStyle/>
                    <a:p>
                      <a:pPr algn="l">
                        <a:lnSpc>
                          <a:spcPct val="110000"/>
                        </a:lnSpc>
                        <a:spcBef>
                          <a:spcPts val="400"/>
                        </a:spcBef>
                        <a:spcAft>
                          <a:spcPts val="400"/>
                        </a:spcAft>
                      </a:pPr>
                      <a:r>
                        <a:rPr lang="en-ZA" sz="1300" kern="1400" dirty="0">
                          <a:solidFill>
                            <a:srgbClr val="000000"/>
                          </a:solidFill>
                          <a:effectLst/>
                          <a:latin typeface="Arial Nova Light" panose="020B0304020202020204" pitchFamily="34" charset="0"/>
                        </a:rPr>
                        <a:t>Implementation of the recommendations from the FY2022/23 Risk Management Maturity Assessment Report</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pPr algn="l">
                        <a:lnSpc>
                          <a:spcPct val="110000"/>
                        </a:lnSpc>
                        <a:spcBef>
                          <a:spcPts val="400"/>
                        </a:spcBef>
                        <a:spcAft>
                          <a:spcPts val="400"/>
                        </a:spcAft>
                      </a:pPr>
                      <a:r>
                        <a:rPr lang="en-ZA" sz="1300" kern="1400" dirty="0">
                          <a:solidFill>
                            <a:srgbClr val="000000"/>
                          </a:solidFill>
                          <a:effectLst/>
                          <a:latin typeface="Arial Nova Light" panose="020B0304020202020204" pitchFamily="34" charset="0"/>
                        </a:rPr>
                        <a:t>Conclude the implementation of the recommendations from the FY2022/23 Risk Management Maturity Assessment Report</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extLst>
                  <a:ext uri="{0D108BD9-81ED-4DB2-BD59-A6C34878D82A}">
                    <a16:rowId xmlns:a16="http://schemas.microsoft.com/office/drawing/2014/main" val="1466086103"/>
                  </a:ext>
                </a:extLst>
              </a:tr>
              <a:tr h="112430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300" kern="1400" dirty="0">
                          <a:solidFill>
                            <a:srgbClr val="000000"/>
                          </a:solidFill>
                          <a:effectLst/>
                          <a:latin typeface="Arial Nova Light" panose="020B0304020202020204" pitchFamily="34" charset="0"/>
                        </a:rPr>
                        <a:t>Conduct FY2023/24 risk management maturity assessment </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tc vMerge="1">
                  <a:txBody>
                    <a:bodyPr/>
                    <a:lstStyle/>
                    <a:p>
                      <a:endParaRPr lang="en-ZA"/>
                    </a:p>
                  </a:txBody>
                  <a:tcPr/>
                </a:tc>
                <a:extLst>
                  <a:ext uri="{0D108BD9-81ED-4DB2-BD59-A6C34878D82A}">
                    <a16:rowId xmlns:a16="http://schemas.microsoft.com/office/drawing/2014/main" val="1716179289"/>
                  </a:ext>
                </a:extLst>
              </a:tr>
              <a:tr h="1580052">
                <a:tc vMerge="1">
                  <a:txBody>
                    <a:bodyPr/>
                    <a:lstStyle/>
                    <a:p>
                      <a:endParaRPr lang="en-ZA"/>
                    </a:p>
                  </a:txBody>
                  <a:tcPr/>
                </a:tc>
                <a:tc>
                  <a:txBody>
                    <a:bodyPr/>
                    <a:lstStyle/>
                    <a:p>
                      <a:pPr algn="l">
                        <a:lnSpc>
                          <a:spcPct val="110000"/>
                        </a:lnSpc>
                        <a:spcBef>
                          <a:spcPts val="400"/>
                        </a:spcBef>
                        <a:spcAft>
                          <a:spcPts val="400"/>
                        </a:spcAft>
                      </a:pPr>
                      <a:r>
                        <a:rPr lang="en-ZA" sz="1300" b="0" kern="1400" dirty="0">
                          <a:effectLst/>
                          <a:latin typeface="Arial Nova Light" panose="020B0304020202020204" pitchFamily="34" charset="0"/>
                        </a:rPr>
                        <a:t>2.1.2. Corporate Compliance Campaign (Operation Clean Audit) implemented</a:t>
                      </a:r>
                      <a:endParaRPr lang="en-ZA" sz="13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b="0" kern="1400" dirty="0">
                          <a:effectLst/>
                          <a:latin typeface="Arial Nova Light" panose="020B0304020202020204" pitchFamily="34" charset="0"/>
                        </a:rPr>
                        <a:t>FY2023/24 Corporate Compliance Campaign (Operation Clean Audit) implemented</a:t>
                      </a:r>
                      <a:endParaRPr lang="en-ZA" sz="13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Implement the Quarter 1 milestones in Corporate Compliance Campaign </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Implement the Quarter 2 milestones in Corporate Compliance Campaign </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Implement the Quarter 3 milestones in Corporate Compliance Campaign </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Implement the Quarter 4 milestones in Corporate Compliance Campaign </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6400691"/>
                  </a:ext>
                </a:extLst>
              </a:tr>
              <a:tr h="896428">
                <a:tc vMerge="1">
                  <a:txBody>
                    <a:bodyPr/>
                    <a:lstStyle/>
                    <a:p>
                      <a:pPr algn="l">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2.1.3. Percentage implementation of valid internal and external audit recommendations</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100% implementation of valid audit recommendations</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25% implementation of valid audit recommendations</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50% implementation of valid audit recommendations</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75% implementation of valid audit recommendations</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100% implementation of valid audit recommendations</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1355242"/>
                  </a:ext>
                </a:extLst>
              </a:tr>
            </a:tbl>
          </a:graphicData>
        </a:graphic>
      </p:graphicFrame>
      <p:sp>
        <p:nvSpPr>
          <p:cNvPr id="2" name="Slide Number Placeholder 2">
            <a:extLst>
              <a:ext uri="{FF2B5EF4-FFF2-40B4-BE49-F238E27FC236}">
                <a16:creationId xmlns:a16="http://schemas.microsoft.com/office/drawing/2014/main" id="{C7D68507-9EAE-81DC-EE2B-1719D475B9B0}"/>
              </a:ext>
            </a:extLst>
          </p:cNvPr>
          <p:cNvSpPr>
            <a:spLocks noGrp="1"/>
          </p:cNvSpPr>
          <p:nvPr>
            <p:ph type="sldNum" sz="quarter" idx="12"/>
          </p:nvPr>
        </p:nvSpPr>
        <p:spPr>
          <a:xfrm>
            <a:off x="9347200" y="6270512"/>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20</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44616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890C832-6264-8191-A687-79964FB7843A}"/>
              </a:ext>
            </a:extLst>
          </p:cNvPr>
          <p:cNvGraphicFramePr>
            <a:graphicFrameLocks noGrp="1"/>
          </p:cNvGraphicFramePr>
          <p:nvPr>
            <p:extLst>
              <p:ext uri="{D42A27DB-BD31-4B8C-83A1-F6EECF244321}">
                <p14:modId xmlns:p14="http://schemas.microsoft.com/office/powerpoint/2010/main" val="2218064109"/>
              </p:ext>
            </p:extLst>
          </p:nvPr>
        </p:nvGraphicFramePr>
        <p:xfrm>
          <a:off x="126689" y="145288"/>
          <a:ext cx="11816253" cy="6641592"/>
        </p:xfrm>
        <a:graphic>
          <a:graphicData uri="http://schemas.openxmlformats.org/drawingml/2006/table">
            <a:tbl>
              <a:tblPr firstRow="1" firstCol="1" bandRow="1">
                <a:tableStyleId>{073A0DAA-6AF3-43AB-8588-CEC1D06C72B9}</a:tableStyleId>
              </a:tblPr>
              <a:tblGrid>
                <a:gridCol w="2101539">
                  <a:extLst>
                    <a:ext uri="{9D8B030D-6E8A-4147-A177-3AD203B41FA5}">
                      <a16:colId xmlns:a16="http://schemas.microsoft.com/office/drawing/2014/main" val="1652285423"/>
                    </a:ext>
                  </a:extLst>
                </a:gridCol>
                <a:gridCol w="2101539">
                  <a:extLst>
                    <a:ext uri="{9D8B030D-6E8A-4147-A177-3AD203B41FA5}">
                      <a16:colId xmlns:a16="http://schemas.microsoft.com/office/drawing/2014/main" val="1738347568"/>
                    </a:ext>
                  </a:extLst>
                </a:gridCol>
                <a:gridCol w="1522635">
                  <a:extLst>
                    <a:ext uri="{9D8B030D-6E8A-4147-A177-3AD203B41FA5}">
                      <a16:colId xmlns:a16="http://schemas.microsoft.com/office/drawing/2014/main" val="4093425515"/>
                    </a:ext>
                  </a:extLst>
                </a:gridCol>
                <a:gridCol w="1522635">
                  <a:extLst>
                    <a:ext uri="{9D8B030D-6E8A-4147-A177-3AD203B41FA5}">
                      <a16:colId xmlns:a16="http://schemas.microsoft.com/office/drawing/2014/main" val="2305094634"/>
                    </a:ext>
                  </a:extLst>
                </a:gridCol>
                <a:gridCol w="1522635">
                  <a:extLst>
                    <a:ext uri="{9D8B030D-6E8A-4147-A177-3AD203B41FA5}">
                      <a16:colId xmlns:a16="http://schemas.microsoft.com/office/drawing/2014/main" val="3913623368"/>
                    </a:ext>
                  </a:extLst>
                </a:gridCol>
                <a:gridCol w="1522635">
                  <a:extLst>
                    <a:ext uri="{9D8B030D-6E8A-4147-A177-3AD203B41FA5}">
                      <a16:colId xmlns:a16="http://schemas.microsoft.com/office/drawing/2014/main" val="21106454"/>
                    </a:ext>
                  </a:extLst>
                </a:gridCol>
                <a:gridCol w="1522635">
                  <a:extLst>
                    <a:ext uri="{9D8B030D-6E8A-4147-A177-3AD203B41FA5}">
                      <a16:colId xmlns:a16="http://schemas.microsoft.com/office/drawing/2014/main" val="3904210408"/>
                    </a:ext>
                  </a:extLst>
                </a:gridCol>
              </a:tblGrid>
              <a:tr h="139012">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OUTPUT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OUTPUT INDICATORS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2023/24 ANNUAL       TARGET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gridSpan="4">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QUARTERLY TARGETS</a:t>
                      </a:r>
                    </a:p>
                  </a:txBody>
                  <a:tcPr marL="28906" marR="28906"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24077685"/>
                  </a:ext>
                </a:extLst>
              </a:tr>
              <a:tr h="2896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Q1</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Apr - Jun 2023</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Q2</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Jul - Sep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Q3</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Oct - Dec 2023</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Q4</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Jan - Mar 2024</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extLst>
                  <a:ext uri="{0D108BD9-81ED-4DB2-BD59-A6C34878D82A}">
                    <a16:rowId xmlns:a16="http://schemas.microsoft.com/office/drawing/2014/main" val="2116500173"/>
                  </a:ext>
                </a:extLst>
              </a:tr>
              <a:tr h="149161">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2.2. Financial management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2.2.1. Percentage payment of compliant invoices within 30 days from date of receipt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100% payment of compliant invoices within 30 days from date of receipt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100%</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100%</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a:effectLst/>
                          <a:latin typeface="Arial Nova Light" panose="020B0304020202020204" pitchFamily="34" charset="0"/>
                        </a:rPr>
                        <a:t>100%</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100%</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4967235"/>
                  </a:ext>
                </a:extLst>
              </a:tr>
              <a:tr h="555544">
                <a:tc vMerge="1">
                  <a:txBody>
                    <a:bodyPr/>
                    <a:lstStyle/>
                    <a:p>
                      <a:endParaRPr lang="en-ZA"/>
                    </a:p>
                  </a:txBody>
                  <a:tcPr/>
                </a:tc>
                <a:tc>
                  <a:txBody>
                    <a:bodyPr/>
                    <a:lstStyle/>
                    <a:p>
                      <a:pPr algn="l">
                        <a:lnSpc>
                          <a:spcPct val="110000"/>
                        </a:lnSpc>
                        <a:spcBef>
                          <a:spcPts val="400"/>
                        </a:spcBef>
                        <a:spcAft>
                          <a:spcPts val="400"/>
                        </a:spcAft>
                      </a:pPr>
                      <a:r>
                        <a:rPr lang="en-ZA" sz="1400" kern="1400" dirty="0">
                          <a:solidFill>
                            <a:srgbClr val="000000"/>
                          </a:solidFill>
                          <a:effectLst/>
                          <a:latin typeface="Arial Nova Light" panose="020B0304020202020204" pitchFamily="34" charset="0"/>
                        </a:rPr>
                        <a:t>2.2.2. Number of initiatives to promote integrity and ethical conduct in supply chain management (SCM) implemented as per Section 57 of the PFMA</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solidFill>
                            <a:srgbClr val="000000"/>
                          </a:solidFill>
                          <a:effectLst/>
                          <a:latin typeface="Arial Nova Light" panose="020B0304020202020204" pitchFamily="34" charset="0"/>
                        </a:rPr>
                        <a:t>6 SCM ethics and integrity initiatives implemented</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Implement in Quarter 1:</a:t>
                      </a:r>
                    </a:p>
                    <a:p>
                      <a:pPr algn="l">
                        <a:lnSpc>
                          <a:spcPct val="110000"/>
                        </a:lnSpc>
                        <a:spcBef>
                          <a:spcPts val="400"/>
                        </a:spcBef>
                        <a:spcAft>
                          <a:spcPts val="400"/>
                        </a:spcAft>
                      </a:pPr>
                      <a:r>
                        <a:rPr lang="en-ZA" sz="1400" kern="1400" dirty="0">
                          <a:effectLst/>
                          <a:latin typeface="Arial Nova Light" panose="020B0304020202020204" pitchFamily="34" charset="0"/>
                        </a:rPr>
                        <a:t>1. Letters confirming budget allocation and related accountability issued to Business Unit Managers</a:t>
                      </a:r>
                    </a:p>
                    <a:p>
                      <a:pPr algn="l">
                        <a:lnSpc>
                          <a:spcPct val="110000"/>
                        </a:lnSpc>
                        <a:spcBef>
                          <a:spcPts val="400"/>
                        </a:spcBef>
                        <a:spcAft>
                          <a:spcPts val="400"/>
                        </a:spcAft>
                      </a:pPr>
                      <a:r>
                        <a:rPr lang="en-ZA" sz="1400" kern="1400" dirty="0">
                          <a:effectLst/>
                          <a:latin typeface="Arial Nova Light" panose="020B0304020202020204" pitchFamily="34" charset="0"/>
                        </a:rPr>
                        <a:t>2. Capability building for procurement committees</a:t>
                      </a:r>
                    </a:p>
                    <a:p>
                      <a:pPr algn="l">
                        <a:lnSpc>
                          <a:spcPct val="110000"/>
                        </a:lnSpc>
                        <a:spcBef>
                          <a:spcPts val="400"/>
                        </a:spcBef>
                        <a:spcAft>
                          <a:spcPts val="400"/>
                        </a:spcAft>
                      </a:pPr>
                      <a:r>
                        <a:rPr lang="en-ZA" sz="1400" kern="1200" dirty="0">
                          <a:solidFill>
                            <a:schemeClr val="dk1"/>
                          </a:solidFill>
                          <a:effectLst/>
                          <a:latin typeface="Arial Nova Light" panose="020B0304020202020204" pitchFamily="34" charset="0"/>
                        </a:rPr>
                        <a:t>3. Create awareness organisation-wide on SCM code of conduct</a:t>
                      </a:r>
                      <a:endParaRPr lang="en-ZA" sz="1400" kern="1400" dirty="0">
                        <a:effectLst/>
                        <a:latin typeface="Arial Nova Light" panose="020B0304020202020204" pitchFamily="34"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Implement in Quarter 2:</a:t>
                      </a:r>
                    </a:p>
                    <a:p>
                      <a:pPr algn="l">
                        <a:lnSpc>
                          <a:spcPct val="110000"/>
                        </a:lnSpc>
                        <a:spcBef>
                          <a:spcPts val="400"/>
                        </a:spcBef>
                        <a:spcAft>
                          <a:spcPts val="400"/>
                        </a:spcAft>
                      </a:pPr>
                      <a:r>
                        <a:rPr lang="en-ZA" sz="1400" kern="1400" dirty="0">
                          <a:effectLst/>
                          <a:latin typeface="Arial Nova Light" panose="020B0304020202020204" pitchFamily="34" charset="0"/>
                        </a:rPr>
                        <a:t>4. Monitoring of non-compliance to SCM policies and procedures</a:t>
                      </a:r>
                    </a:p>
                    <a:p>
                      <a:pPr algn="l">
                        <a:lnSpc>
                          <a:spcPct val="110000"/>
                        </a:lnSpc>
                        <a:spcBef>
                          <a:spcPts val="400"/>
                        </a:spcBef>
                        <a:spcAft>
                          <a:spcPts val="400"/>
                        </a:spcAft>
                      </a:pPr>
                      <a:r>
                        <a:rPr lang="en-ZA" sz="1400" kern="1400" dirty="0">
                          <a:effectLst/>
                          <a:latin typeface="Arial Nova Light" panose="020B0304020202020204" pitchFamily="34" charset="0"/>
                        </a:rPr>
                        <a:t>5. Conduct organisation-wide training on Ethics in the Public Service</a:t>
                      </a:r>
                      <a:endParaRPr lang="en-ZA" sz="1400" kern="1400" dirty="0">
                        <a:effectLst/>
                        <a:latin typeface="Arial Nova Light" panose="020B0304020202020204" pitchFamily="34"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Implement in Quarter 3:</a:t>
                      </a:r>
                    </a:p>
                    <a:p>
                      <a:pPr algn="l">
                        <a:lnSpc>
                          <a:spcPct val="110000"/>
                        </a:lnSpc>
                        <a:spcBef>
                          <a:spcPts val="400"/>
                        </a:spcBef>
                        <a:spcAft>
                          <a:spcPts val="400"/>
                        </a:spcAft>
                      </a:pPr>
                      <a:r>
                        <a:rPr lang="en-ZA" sz="1400" kern="1400" dirty="0">
                          <a:effectLst/>
                          <a:latin typeface="Arial Nova Light" panose="020B0304020202020204" pitchFamily="34" charset="0"/>
                        </a:rPr>
                        <a:t>2. Capability building for procurement committees</a:t>
                      </a:r>
                    </a:p>
                    <a:p>
                      <a:pPr algn="l">
                        <a:lnSpc>
                          <a:spcPct val="110000"/>
                        </a:lnSpc>
                        <a:spcBef>
                          <a:spcPts val="400"/>
                        </a:spcBef>
                        <a:spcAft>
                          <a:spcPts val="400"/>
                        </a:spcAft>
                      </a:pPr>
                      <a:r>
                        <a:rPr lang="en-ZA" sz="1400" kern="1400" dirty="0">
                          <a:effectLst/>
                          <a:latin typeface="Arial Nova Light" panose="020B0304020202020204" pitchFamily="34" charset="0"/>
                        </a:rPr>
                        <a:t> 4. Monitoring of non-compliance to SCM policies and procedures</a:t>
                      </a:r>
                      <a:endParaRPr lang="en-ZA" sz="1400" kern="1400" dirty="0">
                        <a:effectLst/>
                        <a:latin typeface="Arial Nova Light" panose="020B0304020202020204" pitchFamily="34"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Implement in Quarter 4:</a:t>
                      </a:r>
                    </a:p>
                    <a:p>
                      <a:pPr algn="l">
                        <a:lnSpc>
                          <a:spcPct val="110000"/>
                        </a:lnSpc>
                        <a:spcBef>
                          <a:spcPts val="400"/>
                        </a:spcBef>
                        <a:spcAft>
                          <a:spcPts val="400"/>
                        </a:spcAft>
                      </a:pPr>
                      <a:r>
                        <a:rPr lang="en-ZA" sz="1400" kern="1400" dirty="0">
                          <a:effectLst/>
                          <a:latin typeface="Arial Nova Light" panose="020B0304020202020204" pitchFamily="34" charset="0"/>
                        </a:rPr>
                        <a:t>4. Monitoring of non-compliance to SCM policies and procedures</a:t>
                      </a:r>
                    </a:p>
                    <a:p>
                      <a:pPr algn="l">
                        <a:lnSpc>
                          <a:spcPct val="110000"/>
                        </a:lnSpc>
                        <a:spcBef>
                          <a:spcPts val="400"/>
                        </a:spcBef>
                        <a:spcAft>
                          <a:spcPts val="400"/>
                        </a:spcAft>
                      </a:pPr>
                      <a:r>
                        <a:rPr lang="en-ZA" sz="1400" kern="1400" dirty="0">
                          <a:effectLst/>
                          <a:latin typeface="Arial Nova Light" panose="020B0304020202020204" pitchFamily="34" charset="0"/>
                        </a:rPr>
                        <a:t> 6. Conduct organisation wide PFMA training</a:t>
                      </a:r>
                      <a:endParaRPr lang="en-ZA" sz="1400" kern="1400" dirty="0">
                        <a:effectLst/>
                        <a:latin typeface="Arial Nova Light" panose="020B03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166891"/>
                  </a:ext>
                </a:extLst>
              </a:tr>
            </a:tbl>
          </a:graphicData>
        </a:graphic>
      </p:graphicFrame>
      <p:sp>
        <p:nvSpPr>
          <p:cNvPr id="2" name="Slide Number Placeholder 2">
            <a:extLst>
              <a:ext uri="{FF2B5EF4-FFF2-40B4-BE49-F238E27FC236}">
                <a16:creationId xmlns:a16="http://schemas.microsoft.com/office/drawing/2014/main" id="{C556B289-FF4E-3D5A-6CC5-431D6C9EAC96}"/>
              </a:ext>
            </a:extLst>
          </p:cNvPr>
          <p:cNvSpPr>
            <a:spLocks noGrp="1"/>
          </p:cNvSpPr>
          <p:nvPr>
            <p:ph type="sldNum" sz="quarter" idx="12"/>
          </p:nvPr>
        </p:nvSpPr>
        <p:spPr>
          <a:xfrm>
            <a:off x="9098142" y="6394340"/>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21</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21596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890C832-6264-8191-A687-79964FB7843A}"/>
              </a:ext>
            </a:extLst>
          </p:cNvPr>
          <p:cNvGraphicFramePr>
            <a:graphicFrameLocks noGrp="1"/>
          </p:cNvGraphicFramePr>
          <p:nvPr>
            <p:extLst>
              <p:ext uri="{D42A27DB-BD31-4B8C-83A1-F6EECF244321}">
                <p14:modId xmlns:p14="http://schemas.microsoft.com/office/powerpoint/2010/main" val="612233541"/>
              </p:ext>
            </p:extLst>
          </p:nvPr>
        </p:nvGraphicFramePr>
        <p:xfrm>
          <a:off x="187873" y="1258344"/>
          <a:ext cx="11816253" cy="3051048"/>
        </p:xfrm>
        <a:graphic>
          <a:graphicData uri="http://schemas.openxmlformats.org/drawingml/2006/table">
            <a:tbl>
              <a:tblPr firstRow="1" firstCol="1" bandRow="1">
                <a:tableStyleId>{073A0DAA-6AF3-43AB-8588-CEC1D06C72B9}</a:tableStyleId>
              </a:tblPr>
              <a:tblGrid>
                <a:gridCol w="2101539">
                  <a:extLst>
                    <a:ext uri="{9D8B030D-6E8A-4147-A177-3AD203B41FA5}">
                      <a16:colId xmlns:a16="http://schemas.microsoft.com/office/drawing/2014/main" val="1652285423"/>
                    </a:ext>
                  </a:extLst>
                </a:gridCol>
                <a:gridCol w="2101539">
                  <a:extLst>
                    <a:ext uri="{9D8B030D-6E8A-4147-A177-3AD203B41FA5}">
                      <a16:colId xmlns:a16="http://schemas.microsoft.com/office/drawing/2014/main" val="1738347568"/>
                    </a:ext>
                  </a:extLst>
                </a:gridCol>
                <a:gridCol w="1522635">
                  <a:extLst>
                    <a:ext uri="{9D8B030D-6E8A-4147-A177-3AD203B41FA5}">
                      <a16:colId xmlns:a16="http://schemas.microsoft.com/office/drawing/2014/main" val="4093425515"/>
                    </a:ext>
                  </a:extLst>
                </a:gridCol>
                <a:gridCol w="1522635">
                  <a:extLst>
                    <a:ext uri="{9D8B030D-6E8A-4147-A177-3AD203B41FA5}">
                      <a16:colId xmlns:a16="http://schemas.microsoft.com/office/drawing/2014/main" val="2305094634"/>
                    </a:ext>
                  </a:extLst>
                </a:gridCol>
                <a:gridCol w="1522635">
                  <a:extLst>
                    <a:ext uri="{9D8B030D-6E8A-4147-A177-3AD203B41FA5}">
                      <a16:colId xmlns:a16="http://schemas.microsoft.com/office/drawing/2014/main" val="3913623368"/>
                    </a:ext>
                  </a:extLst>
                </a:gridCol>
                <a:gridCol w="1522635">
                  <a:extLst>
                    <a:ext uri="{9D8B030D-6E8A-4147-A177-3AD203B41FA5}">
                      <a16:colId xmlns:a16="http://schemas.microsoft.com/office/drawing/2014/main" val="21106454"/>
                    </a:ext>
                  </a:extLst>
                </a:gridCol>
                <a:gridCol w="1522635">
                  <a:extLst>
                    <a:ext uri="{9D8B030D-6E8A-4147-A177-3AD203B41FA5}">
                      <a16:colId xmlns:a16="http://schemas.microsoft.com/office/drawing/2014/main" val="3904210408"/>
                    </a:ext>
                  </a:extLst>
                </a:gridCol>
              </a:tblGrid>
              <a:tr h="139012">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OUTPUT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OUTPUT INDICATORS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2023/24 ANNUAL       TARGET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gridSpan="4">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QUARTERLY TARGETS</a:t>
                      </a:r>
                    </a:p>
                  </a:txBody>
                  <a:tcPr marL="28906" marR="28906"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24077685"/>
                  </a:ext>
                </a:extLst>
              </a:tr>
              <a:tr h="2896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Q1</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Apr - Jun 2023</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Q2</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Jul - Sep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Q3</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Oct - Dec 2023</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Q4</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Jan - Mar 2024</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extLst>
                  <a:ext uri="{0D108BD9-81ED-4DB2-BD59-A6C34878D82A}">
                    <a16:rowId xmlns:a16="http://schemas.microsoft.com/office/drawing/2014/main" val="2116500173"/>
                  </a:ext>
                </a:extLst>
              </a:tr>
              <a:tr h="453740">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2.3. Revenue enhancement and cost optimisation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l">
                        <a:lnSpc>
                          <a:spcPct val="110000"/>
                        </a:lnSpc>
                        <a:spcBef>
                          <a:spcPts val="400"/>
                        </a:spcBef>
                        <a:spcAft>
                          <a:spcPts val="400"/>
                        </a:spcAft>
                      </a:pPr>
                      <a:r>
                        <a:rPr lang="en-ZA" sz="1400" kern="1400" dirty="0">
                          <a:solidFill>
                            <a:srgbClr val="000000"/>
                          </a:solidFill>
                          <a:effectLst/>
                          <a:latin typeface="Arial Nova Light" panose="020B0304020202020204" pitchFamily="34" charset="0"/>
                        </a:rPr>
                        <a:t>2.3.1. Budget Optimisation Strategy developed</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solidFill>
                            <a:srgbClr val="000000"/>
                          </a:solidFill>
                          <a:effectLst/>
                          <a:latin typeface="Arial Nova Light" panose="020B0304020202020204" pitchFamily="34" charset="0"/>
                        </a:rPr>
                        <a:t>Finalised Budget Optimisation Strategy </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Approve Budget Optimisation Strategy </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Develop and approve Policy to execute Budget Optimisation Strategy</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Develop implementation plan to execute Budget Optimisation Strategy and Policy</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Execute implementation plan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9575602"/>
                  </a:ext>
                </a:extLst>
              </a:tr>
              <a:tr h="45374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400" kern="1200" dirty="0">
                          <a:solidFill>
                            <a:schemeClr val="dk1"/>
                          </a:solidFill>
                          <a:effectLst/>
                          <a:latin typeface="Arial Nova Light" panose="020B0304020202020204" pitchFamily="34" charset="0"/>
                        </a:rPr>
                        <a:t>Execute implementation plan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extLst>
                  <a:ext uri="{0D108BD9-81ED-4DB2-BD59-A6C34878D82A}">
                    <a16:rowId xmlns:a16="http://schemas.microsoft.com/office/drawing/2014/main" val="324316093"/>
                  </a:ext>
                </a:extLst>
              </a:tr>
            </a:tbl>
          </a:graphicData>
        </a:graphic>
      </p:graphicFrame>
      <p:sp>
        <p:nvSpPr>
          <p:cNvPr id="2" name="Slide Number Placeholder 2">
            <a:extLst>
              <a:ext uri="{FF2B5EF4-FFF2-40B4-BE49-F238E27FC236}">
                <a16:creationId xmlns:a16="http://schemas.microsoft.com/office/drawing/2014/main" id="{C556B289-FF4E-3D5A-6CC5-431D6C9EAC96}"/>
              </a:ext>
            </a:extLst>
          </p:cNvPr>
          <p:cNvSpPr>
            <a:spLocks noGrp="1"/>
          </p:cNvSpPr>
          <p:nvPr>
            <p:ph type="sldNum" sz="quarter" idx="12"/>
          </p:nvPr>
        </p:nvSpPr>
        <p:spPr>
          <a:xfrm>
            <a:off x="9098142" y="6394340"/>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22</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86181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890C832-6264-8191-A687-79964FB7843A}"/>
              </a:ext>
            </a:extLst>
          </p:cNvPr>
          <p:cNvGraphicFramePr>
            <a:graphicFrameLocks noGrp="1"/>
          </p:cNvGraphicFramePr>
          <p:nvPr>
            <p:extLst>
              <p:ext uri="{D42A27DB-BD31-4B8C-83A1-F6EECF244321}">
                <p14:modId xmlns:p14="http://schemas.microsoft.com/office/powerpoint/2010/main" val="3953967097"/>
              </p:ext>
            </p:extLst>
          </p:nvPr>
        </p:nvGraphicFramePr>
        <p:xfrm>
          <a:off x="322318" y="169244"/>
          <a:ext cx="11547364" cy="6627739"/>
        </p:xfrm>
        <a:graphic>
          <a:graphicData uri="http://schemas.openxmlformats.org/drawingml/2006/table">
            <a:tbl>
              <a:tblPr firstRow="1" firstCol="1" bandRow="1">
                <a:tableStyleId>{073A0DAA-6AF3-43AB-8588-CEC1D06C72B9}</a:tableStyleId>
              </a:tblPr>
              <a:tblGrid>
                <a:gridCol w="2053717">
                  <a:extLst>
                    <a:ext uri="{9D8B030D-6E8A-4147-A177-3AD203B41FA5}">
                      <a16:colId xmlns:a16="http://schemas.microsoft.com/office/drawing/2014/main" val="1652285423"/>
                    </a:ext>
                  </a:extLst>
                </a:gridCol>
                <a:gridCol w="2053717">
                  <a:extLst>
                    <a:ext uri="{9D8B030D-6E8A-4147-A177-3AD203B41FA5}">
                      <a16:colId xmlns:a16="http://schemas.microsoft.com/office/drawing/2014/main" val="1738347568"/>
                    </a:ext>
                  </a:extLst>
                </a:gridCol>
                <a:gridCol w="1487986">
                  <a:extLst>
                    <a:ext uri="{9D8B030D-6E8A-4147-A177-3AD203B41FA5}">
                      <a16:colId xmlns:a16="http://schemas.microsoft.com/office/drawing/2014/main" val="4093425515"/>
                    </a:ext>
                  </a:extLst>
                </a:gridCol>
                <a:gridCol w="1487986">
                  <a:extLst>
                    <a:ext uri="{9D8B030D-6E8A-4147-A177-3AD203B41FA5}">
                      <a16:colId xmlns:a16="http://schemas.microsoft.com/office/drawing/2014/main" val="2305094634"/>
                    </a:ext>
                  </a:extLst>
                </a:gridCol>
                <a:gridCol w="1487986">
                  <a:extLst>
                    <a:ext uri="{9D8B030D-6E8A-4147-A177-3AD203B41FA5}">
                      <a16:colId xmlns:a16="http://schemas.microsoft.com/office/drawing/2014/main" val="3913623368"/>
                    </a:ext>
                  </a:extLst>
                </a:gridCol>
                <a:gridCol w="1487986">
                  <a:extLst>
                    <a:ext uri="{9D8B030D-6E8A-4147-A177-3AD203B41FA5}">
                      <a16:colId xmlns:a16="http://schemas.microsoft.com/office/drawing/2014/main" val="21106454"/>
                    </a:ext>
                  </a:extLst>
                </a:gridCol>
                <a:gridCol w="1487986">
                  <a:extLst>
                    <a:ext uri="{9D8B030D-6E8A-4147-A177-3AD203B41FA5}">
                      <a16:colId xmlns:a16="http://schemas.microsoft.com/office/drawing/2014/main" val="3904210408"/>
                    </a:ext>
                  </a:extLst>
                </a:gridCol>
              </a:tblGrid>
              <a:tr h="139012">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 INDICATORS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2023/24 ANNUAL       TARGET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gridSpan="4">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QUARTERLY TARGETS</a:t>
                      </a:r>
                    </a:p>
                  </a:txBody>
                  <a:tcPr marL="28906" marR="28906"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24077685"/>
                  </a:ext>
                </a:extLst>
              </a:tr>
              <a:tr h="2896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Q1</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Apr - Jun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Q3</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Oct - Dec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Q4</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Jan - Mar 2024</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extLst>
                  <a:ext uri="{0D108BD9-81ED-4DB2-BD59-A6C34878D82A}">
                    <a16:rowId xmlns:a16="http://schemas.microsoft.com/office/drawing/2014/main" val="2116500173"/>
                  </a:ext>
                </a:extLst>
              </a:tr>
              <a:tr h="453740">
                <a:tc rowSpan="9">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2.4. Human capital management and development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2.4.1. Staff engagement score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3.13 Staff engagement score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Develop action plan to address issues arising from the prior year’s </a:t>
                      </a:r>
                      <a:r>
                        <a:rPr lang="en-ZA" sz="1200" kern="1400" dirty="0">
                          <a:solidFill>
                            <a:srgbClr val="000000"/>
                          </a:solidFill>
                          <a:effectLst/>
                          <a:latin typeface="Arial Nova Light" panose="020B0304020202020204" pitchFamily="34" charset="0"/>
                        </a:rPr>
                        <a:t>staff engagement assessment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the action plan</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the action plan</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Conduct staff engagement assessment to determine staff engagement score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4182460"/>
                  </a:ext>
                </a:extLst>
              </a:tr>
              <a:tr h="45374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kern="1400" dirty="0">
                          <a:solidFill>
                            <a:srgbClr val="000000"/>
                          </a:solidFill>
                          <a:effectLst/>
                          <a:latin typeface="Arial Nova Light" panose="020B0304020202020204" pitchFamily="34" charset="0"/>
                        </a:rPr>
                        <a:t>Table staff engagement score survey report with ExCo</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6919765"/>
                  </a:ext>
                </a:extLst>
              </a:tr>
              <a:tr h="202733">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gridSpan="6">
                  <a:txBody>
                    <a:bodyPr/>
                    <a:lstStyle/>
                    <a:p>
                      <a:pPr algn="l">
                        <a:lnSpc>
                          <a:spcPct val="110000"/>
                        </a:lnSpc>
                        <a:spcBef>
                          <a:spcPts val="400"/>
                        </a:spcBef>
                        <a:spcAft>
                          <a:spcPts val="400"/>
                        </a:spcAft>
                      </a:pPr>
                      <a:r>
                        <a:rPr lang="en-ZA" sz="1200" kern="1200" dirty="0">
                          <a:solidFill>
                            <a:schemeClr val="dk1"/>
                          </a:solidFill>
                          <a:effectLst/>
                          <a:latin typeface="Arial Nova Light" panose="020B0304020202020204" pitchFamily="34" charset="0"/>
                        </a:rPr>
                        <a:t>2.4.2. Implementation of Employment Equity (EE) Plan: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tc hMerge="1">
                  <a:txBody>
                    <a:bodyPr/>
                    <a:lstStyle/>
                    <a:p>
                      <a:pPr algn="l">
                        <a:lnSpc>
                          <a:spcPct val="110000"/>
                        </a:lnSpc>
                        <a:spcBef>
                          <a:spcPts val="400"/>
                        </a:spcBef>
                        <a:spcAft>
                          <a:spcPts val="400"/>
                        </a:spcAft>
                      </a:pPr>
                      <a:endParaRPr lang="en-ZA"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tc>
                <a:tc hMerge="1">
                  <a:txBody>
                    <a:bodyPr/>
                    <a:lstStyle/>
                    <a:p>
                      <a:pPr algn="l">
                        <a:lnSpc>
                          <a:spcPct val="110000"/>
                        </a:lnSpc>
                        <a:spcBef>
                          <a:spcPts val="400"/>
                        </a:spcBef>
                        <a:spcAft>
                          <a:spcPts val="400"/>
                        </a:spcAft>
                      </a:pPr>
                      <a:endParaRPr lang="en-ZA"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l">
                        <a:lnSpc>
                          <a:spcPct val="110000"/>
                        </a:lnSpc>
                        <a:spcBef>
                          <a:spcPts val="400"/>
                        </a:spcBef>
                        <a:spcAft>
                          <a:spcPts val="400"/>
                        </a:spcAft>
                      </a:pPr>
                      <a:endParaRPr lang="en-ZA"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l">
                        <a:lnSpc>
                          <a:spcPct val="110000"/>
                        </a:lnSpc>
                        <a:spcBef>
                          <a:spcPts val="400"/>
                        </a:spcBef>
                        <a:spcAft>
                          <a:spcPts val="400"/>
                        </a:spcAft>
                      </a:pPr>
                      <a:endParaRPr lang="en-ZA"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l">
                        <a:lnSpc>
                          <a:spcPct val="110000"/>
                        </a:lnSpc>
                        <a:spcBef>
                          <a:spcPts val="400"/>
                        </a:spcBef>
                        <a:spcAft>
                          <a:spcPts val="400"/>
                        </a:spcAft>
                      </a:pPr>
                      <a:endParaRPr lang="en-ZA"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2366833"/>
                  </a:ext>
                </a:extLst>
              </a:tr>
              <a:tr h="330200">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2.4.2.1. Percentage of women in SA Tourism</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7613013"/>
                  </a:ext>
                </a:extLst>
              </a:tr>
              <a:tr h="591134">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2.4.2.2. Percentage of women in senior and top management positions in SA Tourism</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50%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50%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50%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50%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50%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8273337"/>
                  </a:ext>
                </a:extLst>
              </a:tr>
              <a:tr h="591134">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2.4.2.3. Percentage of people with disabilities employed in SA Tourism</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a:t>
                      </a:r>
                    </a:p>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9574224"/>
                  </a:ext>
                </a:extLst>
              </a:tr>
              <a:tr h="591134">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2.4.2.4. Maintain at least 60% Black people (Africans, Coloureds, and Indians across all occupational levels)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60%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2838246"/>
                  </a:ext>
                </a:extLst>
              </a:tr>
              <a:tr h="591134">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l">
                        <a:lnSpc>
                          <a:spcPct val="110000"/>
                        </a:lnSpc>
                        <a:spcBef>
                          <a:spcPts val="400"/>
                        </a:spcBef>
                        <a:spcAft>
                          <a:spcPts val="400"/>
                        </a:spcAft>
                      </a:pPr>
                      <a:r>
                        <a:rPr lang="en-ZA" sz="1200" b="0" kern="1400" dirty="0">
                          <a:effectLst/>
                          <a:latin typeface="Arial Nova Light" panose="020B0304020202020204" pitchFamily="34" charset="0"/>
                        </a:rPr>
                        <a:t>2.4.3. Labour Turnover (LTO) as % of average headcount</a:t>
                      </a:r>
                      <a:endParaRPr lang="en-ZA" sz="12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b="0" kern="1400" dirty="0">
                          <a:effectLst/>
                          <a:latin typeface="Arial Nova Light" panose="020B0304020202020204" pitchFamily="34" charset="0"/>
                        </a:rPr>
                        <a:t>&lt;8%</a:t>
                      </a:r>
                      <a:endParaRPr lang="en-ZA" sz="12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&lt;8%</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&lt;8%</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&lt;8%</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&lt;8%</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7760119"/>
                  </a:ext>
                </a:extLst>
              </a:tr>
              <a:tr h="591134">
                <a:tc vMerge="1">
                  <a:txBody>
                    <a:bodyPr/>
                    <a:lstStyle/>
                    <a:p>
                      <a:pPr algn="l">
                        <a:lnSpc>
                          <a:spcPct val="110000"/>
                        </a:lnSpc>
                        <a:spcBef>
                          <a:spcPts val="400"/>
                        </a:spcBef>
                        <a:spcAft>
                          <a:spcPts val="4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l">
                        <a:lnSpc>
                          <a:spcPct val="110000"/>
                        </a:lnSpc>
                        <a:spcBef>
                          <a:spcPts val="400"/>
                        </a:spcBef>
                        <a:spcAft>
                          <a:spcPts val="400"/>
                        </a:spcAft>
                      </a:pPr>
                      <a:r>
                        <a:rPr lang="en-ZA" sz="1200" b="0" kern="1400" dirty="0">
                          <a:effectLst/>
                          <a:latin typeface="Arial Nova Light" panose="020B0304020202020204" pitchFamily="34" charset="0"/>
                        </a:rPr>
                        <a:t>2.4.4. Vacancies as % of staff establishment</a:t>
                      </a:r>
                      <a:endParaRPr lang="en-ZA" sz="12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b="0" kern="1400" dirty="0">
                          <a:effectLst/>
                          <a:latin typeface="Arial Nova Light" panose="020B0304020202020204" pitchFamily="34" charset="0"/>
                        </a:rPr>
                        <a:t>&lt;8%      </a:t>
                      </a:r>
                      <a:endParaRPr lang="en-ZA" sz="12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&lt;8%</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&lt;8%</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&lt;8%</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&lt;8%</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2989973"/>
                  </a:ext>
                </a:extLst>
              </a:tr>
            </a:tbl>
          </a:graphicData>
        </a:graphic>
      </p:graphicFrame>
      <p:sp>
        <p:nvSpPr>
          <p:cNvPr id="2" name="Slide Number Placeholder 2">
            <a:extLst>
              <a:ext uri="{FF2B5EF4-FFF2-40B4-BE49-F238E27FC236}">
                <a16:creationId xmlns:a16="http://schemas.microsoft.com/office/drawing/2014/main" id="{77BD3D7A-E2FB-9B56-AFDA-A41C7BAC8E17}"/>
              </a:ext>
            </a:extLst>
          </p:cNvPr>
          <p:cNvSpPr>
            <a:spLocks noGrp="1"/>
          </p:cNvSpPr>
          <p:nvPr>
            <p:ph type="sldNum" sz="quarter" idx="12"/>
          </p:nvPr>
        </p:nvSpPr>
        <p:spPr>
          <a:xfrm>
            <a:off x="9278883" y="6478555"/>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23</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570463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890C832-6264-8191-A687-79964FB7843A}"/>
              </a:ext>
            </a:extLst>
          </p:cNvPr>
          <p:cNvGraphicFramePr>
            <a:graphicFrameLocks noGrp="1"/>
          </p:cNvGraphicFramePr>
          <p:nvPr>
            <p:extLst>
              <p:ext uri="{D42A27DB-BD31-4B8C-83A1-F6EECF244321}">
                <p14:modId xmlns:p14="http://schemas.microsoft.com/office/powerpoint/2010/main" val="778524336"/>
              </p:ext>
            </p:extLst>
          </p:nvPr>
        </p:nvGraphicFramePr>
        <p:xfrm>
          <a:off x="322318" y="1442806"/>
          <a:ext cx="11547364" cy="3623056"/>
        </p:xfrm>
        <a:graphic>
          <a:graphicData uri="http://schemas.openxmlformats.org/drawingml/2006/table">
            <a:tbl>
              <a:tblPr firstRow="1" firstCol="1" bandRow="1">
                <a:tableStyleId>{073A0DAA-6AF3-43AB-8588-CEC1D06C72B9}</a:tableStyleId>
              </a:tblPr>
              <a:tblGrid>
                <a:gridCol w="2053717">
                  <a:extLst>
                    <a:ext uri="{9D8B030D-6E8A-4147-A177-3AD203B41FA5}">
                      <a16:colId xmlns:a16="http://schemas.microsoft.com/office/drawing/2014/main" val="1652285423"/>
                    </a:ext>
                  </a:extLst>
                </a:gridCol>
                <a:gridCol w="2053717">
                  <a:extLst>
                    <a:ext uri="{9D8B030D-6E8A-4147-A177-3AD203B41FA5}">
                      <a16:colId xmlns:a16="http://schemas.microsoft.com/office/drawing/2014/main" val="1738347568"/>
                    </a:ext>
                  </a:extLst>
                </a:gridCol>
                <a:gridCol w="1487986">
                  <a:extLst>
                    <a:ext uri="{9D8B030D-6E8A-4147-A177-3AD203B41FA5}">
                      <a16:colId xmlns:a16="http://schemas.microsoft.com/office/drawing/2014/main" val="4093425515"/>
                    </a:ext>
                  </a:extLst>
                </a:gridCol>
                <a:gridCol w="1487986">
                  <a:extLst>
                    <a:ext uri="{9D8B030D-6E8A-4147-A177-3AD203B41FA5}">
                      <a16:colId xmlns:a16="http://schemas.microsoft.com/office/drawing/2014/main" val="2305094634"/>
                    </a:ext>
                  </a:extLst>
                </a:gridCol>
                <a:gridCol w="1487986">
                  <a:extLst>
                    <a:ext uri="{9D8B030D-6E8A-4147-A177-3AD203B41FA5}">
                      <a16:colId xmlns:a16="http://schemas.microsoft.com/office/drawing/2014/main" val="3913623368"/>
                    </a:ext>
                  </a:extLst>
                </a:gridCol>
                <a:gridCol w="1487986">
                  <a:extLst>
                    <a:ext uri="{9D8B030D-6E8A-4147-A177-3AD203B41FA5}">
                      <a16:colId xmlns:a16="http://schemas.microsoft.com/office/drawing/2014/main" val="21106454"/>
                    </a:ext>
                  </a:extLst>
                </a:gridCol>
                <a:gridCol w="1487986">
                  <a:extLst>
                    <a:ext uri="{9D8B030D-6E8A-4147-A177-3AD203B41FA5}">
                      <a16:colId xmlns:a16="http://schemas.microsoft.com/office/drawing/2014/main" val="3904210408"/>
                    </a:ext>
                  </a:extLst>
                </a:gridCol>
              </a:tblGrid>
              <a:tr h="139012">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 INDICATORS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2023/24 ANNUAL       TARGET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gridSpan="4">
                  <a:txBody>
                    <a:bodyPr/>
                    <a:lstStyle/>
                    <a:p>
                      <a:pPr algn="ctr">
                        <a:lnSpc>
                          <a:spcPct val="110000"/>
                        </a:lnSpc>
                        <a:spcBef>
                          <a:spcPts val="400"/>
                        </a:spcBef>
                        <a:spcAft>
                          <a:spcPts val="400"/>
                        </a:spcAft>
                      </a:pPr>
                      <a:endParaRPr lang="en-ZA" sz="1200" b="1" kern="1400" dirty="0">
                        <a:solidFill>
                          <a:srgbClr val="FFFFFF"/>
                        </a:solidFill>
                        <a:effectLst/>
                        <a:latin typeface="Arial Nova Light" panose="020B0304020202020204" pitchFamily="34" charset="0"/>
                      </a:endParaRPr>
                    </a:p>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QUARTERLY TARGETS</a:t>
                      </a:r>
                    </a:p>
                    <a:p>
                      <a:pPr algn="ctr">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24077685"/>
                  </a:ext>
                </a:extLst>
              </a:tr>
              <a:tr h="2896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Q1</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Apr - Jun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Q3</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Oct - Dec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Q4</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Jan - Mar 2024</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28906" marR="28906" marT="0" marB="0" anchor="ctr"/>
                </a:tc>
                <a:extLst>
                  <a:ext uri="{0D108BD9-81ED-4DB2-BD59-A6C34878D82A}">
                    <a16:rowId xmlns:a16="http://schemas.microsoft.com/office/drawing/2014/main" val="2116500173"/>
                  </a:ext>
                </a:extLst>
              </a:tr>
              <a:tr h="545942">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2.5. ICT Governance and internal controls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2.5.1. ICT Governance Framework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FY2023/24 roadmap for ICT Governance Framework implemented</a:t>
                      </a:r>
                      <a:endParaRPr lang="en-ZA" sz="1200" kern="1400" dirty="0">
                        <a:effectLst/>
                        <a:latin typeface="Arial Nova Light" panose="020B0304020202020204" pitchFamily="34" charset="0"/>
                      </a:endParaRPr>
                    </a:p>
                    <a:p>
                      <a:pPr algn="just">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 </a:t>
                      </a:r>
                      <a:endParaRPr lang="en-ZA" sz="1200" kern="1400" dirty="0">
                        <a:effectLst/>
                        <a:latin typeface="Arial Nova Light" panose="020B0304020202020204" pitchFamily="34" charset="0"/>
                      </a:endParaRPr>
                    </a:p>
                    <a:p>
                      <a:pPr algn="ctr">
                        <a:lnSpc>
                          <a:spcPct val="110000"/>
                        </a:lnSpc>
                        <a:spcBef>
                          <a:spcPts val="400"/>
                        </a:spcBef>
                        <a:spcAft>
                          <a:spcPts val="400"/>
                        </a:spcAft>
                      </a:pPr>
                      <a:r>
                        <a:rPr lang="en-ZA" sz="1200" kern="1400" dirty="0">
                          <a:effectLst/>
                          <a:latin typeface="Arial Nova Light" panose="020B0304020202020204" pitchFamily="34" charset="0"/>
                        </a:rPr>
                        <a:t>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Implement the Quarter 1 deliverables of the FY2023/24 roadmap of the ICT Governance Framework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Implement the Quarter 2 deliverables of the FY2023/24 roadmap of the ICT Governance Framework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Implement the Quarter 3 deliverables of the FY2023/24 roadmap of the ICT Governance Framework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Implement the Quarter 4 deliverables of the FY2023/24 roadmap of the ICT Governance Framework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7710330"/>
                  </a:ext>
                </a:extLst>
              </a:tr>
              <a:tr h="54594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Develop the FY2024/25 roadmap for ICT Governance Framework</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1667191"/>
                  </a:ext>
                </a:extLst>
              </a:tr>
            </a:tbl>
          </a:graphicData>
        </a:graphic>
      </p:graphicFrame>
      <p:sp>
        <p:nvSpPr>
          <p:cNvPr id="2" name="Slide Number Placeholder 2">
            <a:extLst>
              <a:ext uri="{FF2B5EF4-FFF2-40B4-BE49-F238E27FC236}">
                <a16:creationId xmlns:a16="http://schemas.microsoft.com/office/drawing/2014/main" id="{6A54E0E9-27B9-281F-E562-C094B86A5243}"/>
              </a:ext>
            </a:extLst>
          </p:cNvPr>
          <p:cNvSpPr>
            <a:spLocks noGrp="1"/>
          </p:cNvSpPr>
          <p:nvPr>
            <p:ph type="sldNum" sz="quarter" idx="12"/>
          </p:nvPr>
        </p:nvSpPr>
        <p:spPr>
          <a:xfrm>
            <a:off x="9122542" y="6374634"/>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24</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09855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A10683-6C18-CD59-80FB-E8FD28143221}"/>
              </a:ext>
            </a:extLst>
          </p:cNvPr>
          <p:cNvGraphicFramePr>
            <a:graphicFrameLocks noGrp="1"/>
          </p:cNvGraphicFramePr>
          <p:nvPr>
            <p:extLst>
              <p:ext uri="{D42A27DB-BD31-4B8C-83A1-F6EECF244321}">
                <p14:modId xmlns:p14="http://schemas.microsoft.com/office/powerpoint/2010/main" val="2970414523"/>
              </p:ext>
            </p:extLst>
          </p:nvPr>
        </p:nvGraphicFramePr>
        <p:xfrm>
          <a:off x="574675" y="285178"/>
          <a:ext cx="11042650" cy="4974703"/>
        </p:xfrm>
        <a:graphic>
          <a:graphicData uri="http://schemas.openxmlformats.org/drawingml/2006/table">
            <a:tbl>
              <a:tblPr firstRow="1" firstCol="1" bandRow="1">
                <a:tableStyleId>{793D81CF-94F2-401A-BA57-92F5A7B2D0C5}</a:tableStyleId>
              </a:tblPr>
              <a:tblGrid>
                <a:gridCol w="4773088">
                  <a:extLst>
                    <a:ext uri="{9D8B030D-6E8A-4147-A177-3AD203B41FA5}">
                      <a16:colId xmlns:a16="http://schemas.microsoft.com/office/drawing/2014/main" val="2840110171"/>
                    </a:ext>
                  </a:extLst>
                </a:gridCol>
                <a:gridCol w="6269562">
                  <a:extLst>
                    <a:ext uri="{9D8B030D-6E8A-4147-A177-3AD203B41FA5}">
                      <a16:colId xmlns:a16="http://schemas.microsoft.com/office/drawing/2014/main" val="3183227676"/>
                    </a:ext>
                  </a:extLst>
                </a:gridCol>
              </a:tblGrid>
              <a:tr h="175599">
                <a:tc>
                  <a:txBody>
                    <a:bodyPr/>
                    <a:lstStyle/>
                    <a:p>
                      <a:pPr algn="ctr">
                        <a:lnSpc>
                          <a:spcPct val="110000"/>
                        </a:lnSpc>
                        <a:spcAft>
                          <a:spcPts val="500"/>
                        </a:spcAft>
                      </a:pPr>
                      <a:endParaRPr lang="en-ZA" sz="1600" b="1" kern="1400" dirty="0">
                        <a:solidFill>
                          <a:srgbClr val="FFFFFF"/>
                        </a:solidFill>
                        <a:effectLst/>
                        <a:latin typeface="Arial Nova Light" panose="020B0304020202020204" pitchFamily="34" charset="0"/>
                      </a:endParaRPr>
                    </a:p>
                    <a:p>
                      <a:pPr algn="ctr">
                        <a:lnSpc>
                          <a:spcPct val="110000"/>
                        </a:lnSpc>
                        <a:spcAft>
                          <a:spcPts val="500"/>
                        </a:spcAft>
                      </a:pPr>
                      <a:r>
                        <a:rPr lang="en-ZA" sz="1600" b="1" kern="1400" dirty="0">
                          <a:solidFill>
                            <a:srgbClr val="FFFFFF"/>
                          </a:solidFill>
                          <a:effectLst/>
                          <a:latin typeface="Arial Nova Light" panose="020B0304020202020204" pitchFamily="34" charset="0"/>
                        </a:rPr>
                        <a:t>Programme Purpose</a:t>
                      </a:r>
                    </a:p>
                    <a:p>
                      <a:pPr algn="ctr">
                        <a:lnSpc>
                          <a:spcPct val="110000"/>
                        </a:lnSpc>
                        <a:spcAft>
                          <a:spcPts val="5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500"/>
                        </a:spcAft>
                      </a:pPr>
                      <a:endParaRPr lang="en-US" sz="1600" b="1" kern="1400" dirty="0">
                        <a:solidFill>
                          <a:schemeClr val="bg1"/>
                        </a:solidFill>
                        <a:effectLst/>
                        <a:latin typeface="Arial Nova Light" panose="020B0304020202020204" pitchFamily="34" charset="0"/>
                      </a:endParaRPr>
                    </a:p>
                    <a:p>
                      <a:pPr algn="ctr">
                        <a:lnSpc>
                          <a:spcPct val="110000"/>
                        </a:lnSpc>
                        <a:spcAft>
                          <a:spcPts val="500"/>
                        </a:spcAft>
                      </a:pPr>
                      <a:r>
                        <a:rPr lang="en-US" sz="1600" b="1" kern="1400" dirty="0">
                          <a:solidFill>
                            <a:schemeClr val="bg1"/>
                          </a:solidFill>
                          <a:effectLst/>
                          <a:latin typeface="Arial Nova Light" panose="020B0304020202020204" pitchFamily="34" charset="0"/>
                        </a:rPr>
                        <a:t>Business Units</a:t>
                      </a:r>
                      <a:endParaRPr lang="en-ZA" sz="1600" b="1"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0281728"/>
                  </a:ext>
                </a:extLst>
              </a:tr>
              <a:tr h="563880">
                <a:tc gridSpan="2">
                  <a:txBody>
                    <a:bodyPr/>
                    <a:lstStyle/>
                    <a:p>
                      <a:pPr algn="ctr">
                        <a:lnSpc>
                          <a:spcPct val="100000"/>
                        </a:lnSpc>
                        <a:spcAft>
                          <a:spcPts val="500"/>
                        </a:spcAft>
                      </a:pPr>
                      <a:endParaRPr lang="en-ZA" sz="1600" b="0" kern="1400" dirty="0">
                        <a:solidFill>
                          <a:srgbClr val="000000"/>
                        </a:solidFill>
                        <a:effectLst/>
                        <a:latin typeface="Arial Nova Light" panose="020B0304020202020204" pitchFamily="34" charset="0"/>
                      </a:endParaRPr>
                    </a:p>
                    <a:p>
                      <a:pPr algn="ctr">
                        <a:lnSpc>
                          <a:spcPct val="100000"/>
                        </a:lnSpc>
                        <a:spcAft>
                          <a:spcPts val="500"/>
                        </a:spcAft>
                      </a:pPr>
                      <a:r>
                        <a:rPr lang="en-ZA" sz="1600" b="1" kern="1400" dirty="0">
                          <a:solidFill>
                            <a:srgbClr val="000000"/>
                          </a:solidFill>
                          <a:effectLst/>
                          <a:latin typeface="Arial Nova Light" panose="020B0304020202020204" pitchFamily="34" charset="0"/>
                        </a:rPr>
                        <a:t>Programme 2: </a:t>
                      </a:r>
                      <a:r>
                        <a:rPr lang="en-ZA" sz="1600" b="1" kern="0" dirty="0">
                          <a:solidFill>
                            <a:srgbClr val="000000"/>
                          </a:solidFill>
                          <a:effectLst/>
                          <a:latin typeface="Arial Nova Light" panose="020B0304020202020204" pitchFamily="34" charset="0"/>
                        </a:rPr>
                        <a:t>Business Enablement</a:t>
                      </a:r>
                    </a:p>
                    <a:p>
                      <a:pPr algn="ctr">
                        <a:lnSpc>
                          <a:spcPct val="100000"/>
                        </a:lnSpc>
                        <a:spcAft>
                          <a:spcPts val="500"/>
                        </a:spcAft>
                      </a:pPr>
                      <a:endParaRPr lang="en-ZA" sz="16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4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0709011"/>
                  </a:ext>
                </a:extLst>
              </a:tr>
              <a:tr h="1224796">
                <a:tc>
                  <a:txBody>
                    <a:bodyPr/>
                    <a:lstStyle/>
                    <a:p>
                      <a:pPr marL="342900" lvl="0"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rPr>
                        <a:t>To enhance collaboration with various stakeholders, and</a:t>
                      </a:r>
                      <a:endParaRPr lang="en-ZA" sz="1600" b="0" dirty="0">
                        <a:effectLst/>
                        <a:latin typeface="Arial Nova Light" panose="020B0304020202020204" pitchFamily="34" charset="0"/>
                      </a:endParaRPr>
                    </a:p>
                    <a:p>
                      <a:pPr marL="342900" lvl="0"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rPr>
                        <a:t>To provide centralised tourism intelligence to support evidence-based decision-making.</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DigiTech</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Data Analytics and Strategic</a:t>
                      </a:r>
                      <a:r>
                        <a:rPr lang="en-ZA" sz="1600" b="0" kern="1200" baseline="0" dirty="0">
                          <a:solidFill>
                            <a:schemeClr val="tx1"/>
                          </a:solidFill>
                          <a:effectLst/>
                          <a:latin typeface="Arial Nova Light" panose="020B0304020202020204" pitchFamily="34" charset="0"/>
                        </a:rPr>
                        <a:t> </a:t>
                      </a:r>
                      <a:r>
                        <a:rPr lang="en-ZA" sz="1600" b="0" kern="1200" dirty="0">
                          <a:solidFill>
                            <a:schemeClr val="tx1"/>
                          </a:solidFill>
                          <a:effectLst/>
                          <a:latin typeface="Arial Nova Light" panose="020B0304020202020204" pitchFamily="34" charset="0"/>
                        </a:rPr>
                        <a:t> Insights</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Industry and Government Relations</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4780038"/>
                  </a:ext>
                </a:extLst>
              </a:tr>
              <a:tr h="565255">
                <a:tc gridSpan="2">
                  <a:txBody>
                    <a:bodyPr/>
                    <a:lstStyle/>
                    <a:p>
                      <a:pPr marL="0" lvl="0" indent="0" algn="ctr">
                        <a:lnSpc>
                          <a:spcPct val="100000"/>
                        </a:lnSpc>
                        <a:spcAft>
                          <a:spcPts val="1100"/>
                        </a:spcAft>
                        <a:buFont typeface="Courier New" panose="02070309020205020404" pitchFamily="49" charset="0"/>
                        <a:buNone/>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Jobs to be done in 2023/24</a:t>
                      </a: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08634612"/>
                  </a:ext>
                </a:extLst>
              </a:tr>
              <a:tr h="1224796">
                <a:tc gridSpan="2">
                  <a:txBody>
                    <a:bodyPr/>
                    <a:lstStyle/>
                    <a:p>
                      <a:pPr marL="342900" lvl="0"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Best Company to Work For</a:t>
                      </a:r>
                    </a:p>
                    <a:p>
                      <a:pPr marL="342900" lvl="0"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Digital Transformation</a:t>
                      </a:r>
                    </a:p>
                    <a:p>
                      <a:pPr marL="342900" lvl="0"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MPIF Review</a:t>
                      </a:r>
                    </a:p>
                    <a:p>
                      <a:pPr marL="342900" lvl="0"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Corporate Brand</a:t>
                      </a: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4731730"/>
                  </a:ext>
                </a:extLst>
              </a:tr>
            </a:tbl>
          </a:graphicData>
        </a:graphic>
      </p:graphicFrame>
      <p:sp>
        <p:nvSpPr>
          <p:cNvPr id="3" name="Slide Number Placeholder 2">
            <a:extLst>
              <a:ext uri="{FF2B5EF4-FFF2-40B4-BE49-F238E27FC236}">
                <a16:creationId xmlns:a16="http://schemas.microsoft.com/office/drawing/2014/main" id="{D0363F40-393A-259C-D178-89011361551A}"/>
              </a:ext>
            </a:extLst>
          </p:cNvPr>
          <p:cNvSpPr>
            <a:spLocks noGrp="1"/>
          </p:cNvSpPr>
          <p:nvPr>
            <p:ph type="sldNum" sz="quarter" idx="12"/>
          </p:nvPr>
        </p:nvSpPr>
        <p:spPr>
          <a:xfrm>
            <a:off x="9173779" y="6421930"/>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25</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85736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739968-6775-6A1A-1F0B-EA018118EEE7}"/>
              </a:ext>
            </a:extLst>
          </p:cNvPr>
          <p:cNvGraphicFramePr>
            <a:graphicFrameLocks noGrp="1"/>
          </p:cNvGraphicFramePr>
          <p:nvPr>
            <p:extLst>
              <p:ext uri="{D42A27DB-BD31-4B8C-83A1-F6EECF244321}">
                <p14:modId xmlns:p14="http://schemas.microsoft.com/office/powerpoint/2010/main" val="1238125664"/>
              </p:ext>
            </p:extLst>
          </p:nvPr>
        </p:nvGraphicFramePr>
        <p:xfrm>
          <a:off x="233857" y="454573"/>
          <a:ext cx="11724286" cy="5578081"/>
        </p:xfrm>
        <a:graphic>
          <a:graphicData uri="http://schemas.openxmlformats.org/drawingml/2006/table">
            <a:tbl>
              <a:tblPr firstRow="1" firstCol="1" bandRow="1">
                <a:tableStyleId>{073A0DAA-6AF3-43AB-8588-CEC1D06C72B9}</a:tableStyleId>
              </a:tblPr>
              <a:tblGrid>
                <a:gridCol w="1714568">
                  <a:extLst>
                    <a:ext uri="{9D8B030D-6E8A-4147-A177-3AD203B41FA5}">
                      <a16:colId xmlns:a16="http://schemas.microsoft.com/office/drawing/2014/main" val="3879896412"/>
                    </a:ext>
                  </a:extLst>
                </a:gridCol>
                <a:gridCol w="1800257">
                  <a:extLst>
                    <a:ext uri="{9D8B030D-6E8A-4147-A177-3AD203B41FA5}">
                      <a16:colId xmlns:a16="http://schemas.microsoft.com/office/drawing/2014/main" val="3499074846"/>
                    </a:ext>
                  </a:extLst>
                </a:gridCol>
                <a:gridCol w="1686802">
                  <a:extLst>
                    <a:ext uri="{9D8B030D-6E8A-4147-A177-3AD203B41FA5}">
                      <a16:colId xmlns:a16="http://schemas.microsoft.com/office/drawing/2014/main" val="3850877972"/>
                    </a:ext>
                  </a:extLst>
                </a:gridCol>
                <a:gridCol w="1714568">
                  <a:extLst>
                    <a:ext uri="{9D8B030D-6E8A-4147-A177-3AD203B41FA5}">
                      <a16:colId xmlns:a16="http://schemas.microsoft.com/office/drawing/2014/main" val="3899144455"/>
                    </a:ext>
                  </a:extLst>
                </a:gridCol>
                <a:gridCol w="1602697">
                  <a:extLst>
                    <a:ext uri="{9D8B030D-6E8A-4147-A177-3AD203B41FA5}">
                      <a16:colId xmlns:a16="http://schemas.microsoft.com/office/drawing/2014/main" val="2950552700"/>
                    </a:ext>
                  </a:extLst>
                </a:gridCol>
                <a:gridCol w="1602697">
                  <a:extLst>
                    <a:ext uri="{9D8B030D-6E8A-4147-A177-3AD203B41FA5}">
                      <a16:colId xmlns:a16="http://schemas.microsoft.com/office/drawing/2014/main" val="2115323812"/>
                    </a:ext>
                  </a:extLst>
                </a:gridCol>
                <a:gridCol w="1602697">
                  <a:extLst>
                    <a:ext uri="{9D8B030D-6E8A-4147-A177-3AD203B41FA5}">
                      <a16:colId xmlns:a16="http://schemas.microsoft.com/office/drawing/2014/main" val="129015046"/>
                    </a:ext>
                  </a:extLst>
                </a:gridCol>
              </a:tblGrid>
              <a:tr h="229320">
                <a:tc gridSpan="7">
                  <a:txBody>
                    <a:bodyPr/>
                    <a:lstStyle/>
                    <a:p>
                      <a:pPr algn="ctr">
                        <a:lnSpc>
                          <a:spcPct val="110000"/>
                        </a:lnSpc>
                        <a:spcBef>
                          <a:spcPts val="400"/>
                        </a:spcBef>
                        <a:spcAft>
                          <a:spcPts val="400"/>
                        </a:spcAft>
                      </a:pPr>
                      <a:r>
                        <a:rPr lang="en-US" sz="1200" kern="1400" dirty="0">
                          <a:effectLst/>
                          <a:latin typeface="Arial Nova Light" panose="020B0304020202020204" pitchFamily="34" charset="0"/>
                        </a:rPr>
                        <a:t>Programme 2</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pPr algn="ctr">
                        <a:lnSpc>
                          <a:spcPct val="110000"/>
                        </a:lnSpc>
                        <a:spcBef>
                          <a:spcPts val="400"/>
                        </a:spcBef>
                        <a:spcAft>
                          <a:spcPts val="400"/>
                        </a:spcAft>
                      </a:pPr>
                      <a:endParaRPr lang="en-ZA" sz="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81598188"/>
                  </a:ext>
                </a:extLst>
              </a:tr>
              <a:tr h="633428">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rowSpan="2">
                  <a:txBody>
                    <a:bodyPr/>
                    <a:lstStyle/>
                    <a:p>
                      <a:pPr algn="ctr">
                        <a:lnSpc>
                          <a:spcPct val="110000"/>
                        </a:lnSpc>
                        <a:spcBef>
                          <a:spcPts val="400"/>
                        </a:spcBef>
                        <a:spcAft>
                          <a:spcPts val="400"/>
                        </a:spcAft>
                      </a:pPr>
                      <a:r>
                        <a:rPr lang="en-ZA" sz="1200" b="1" kern="1400" dirty="0">
                          <a:solidFill>
                            <a:schemeClr val="bg1"/>
                          </a:solidFill>
                          <a:effectLst/>
                          <a:latin typeface="Arial Nova Light" panose="020B0304020202020204" pitchFamily="34" charset="0"/>
                        </a:rPr>
                        <a:t>OUTPUT INDICATORS</a:t>
                      </a:r>
                      <a:endParaRPr lang="en-ZA" sz="12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solidFill>
                      <a:schemeClr val="tx1">
                        <a:lumMod val="95000"/>
                        <a:lumOff val="5000"/>
                      </a:schemeClr>
                    </a:solidFill>
                  </a:tcPr>
                </a:tc>
                <a:tc rowSpan="2">
                  <a:txBody>
                    <a:bodyPr/>
                    <a:lstStyle/>
                    <a:p>
                      <a:pPr algn="ctr">
                        <a:lnSpc>
                          <a:spcPct val="110000"/>
                        </a:lnSpc>
                        <a:spcBef>
                          <a:spcPts val="400"/>
                        </a:spcBef>
                        <a:spcAft>
                          <a:spcPts val="400"/>
                        </a:spcAft>
                      </a:pPr>
                      <a:r>
                        <a:rPr lang="en-ZA" sz="1200" b="1" kern="1400" dirty="0">
                          <a:solidFill>
                            <a:schemeClr val="bg1"/>
                          </a:solidFill>
                          <a:effectLst/>
                          <a:latin typeface="Arial Nova Light" panose="020B0304020202020204" pitchFamily="34" charset="0"/>
                        </a:rPr>
                        <a:t>2023/24 ANNUAL TARGET</a:t>
                      </a:r>
                      <a:endParaRPr lang="en-ZA" sz="12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solidFill>
                      <a:schemeClr val="tx1">
                        <a:lumMod val="95000"/>
                        <a:lumOff val="5000"/>
                      </a:schemeClr>
                    </a:solidFill>
                  </a:tcPr>
                </a:tc>
                <a:tc gridSpan="4">
                  <a:txBody>
                    <a:bodyPr/>
                    <a:lstStyle/>
                    <a:p>
                      <a:pPr algn="ctr">
                        <a:lnSpc>
                          <a:spcPct val="110000"/>
                        </a:lnSpc>
                        <a:spcBef>
                          <a:spcPts val="400"/>
                        </a:spcBef>
                        <a:spcAft>
                          <a:spcPts val="400"/>
                        </a:spcAft>
                      </a:pPr>
                      <a:r>
                        <a:rPr lang="en-ZA" sz="1200" b="1" kern="1400" dirty="0">
                          <a:solidFill>
                            <a:schemeClr val="bg1"/>
                          </a:solidFill>
                          <a:effectLst/>
                          <a:latin typeface="Arial Nova Light" panose="020B0304020202020204" pitchFamily="34" charset="0"/>
                        </a:rPr>
                        <a:t>QUARTERLY TARGETS</a:t>
                      </a:r>
                    </a:p>
                  </a:txBody>
                  <a:tcPr marL="50998" marR="50998" marT="0" marB="0" anchor="ctr">
                    <a:solidFill>
                      <a:schemeClr val="tx1">
                        <a:lumMod val="95000"/>
                        <a:lumOff val="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50178140"/>
                  </a:ext>
                </a:extLst>
              </a:tr>
              <a:tr h="43139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Q1</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Apr - Jun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Q3</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Oct - Dec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Q4</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Jan - Mar 2024</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extLst>
                  <a:ext uri="{0D108BD9-81ED-4DB2-BD59-A6C34878D82A}">
                    <a16:rowId xmlns:a16="http://schemas.microsoft.com/office/drawing/2014/main" val="1944892157"/>
                  </a:ext>
                </a:extLst>
              </a:tr>
              <a:tr h="1203267">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2.6. Integrated Digital and Analytics Operating Framework</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2.6.1. Integrated Digital and Analytics Operating Framework annual roadmap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Implementation of Year 2 Roadmap of the </a:t>
                      </a:r>
                      <a:r>
                        <a:rPr lang="en-ZA" sz="1200" kern="1400" dirty="0">
                          <a:solidFill>
                            <a:srgbClr val="000000"/>
                          </a:solidFill>
                          <a:effectLst/>
                          <a:latin typeface="Arial Nova Light" panose="020B0304020202020204" pitchFamily="34" charset="0"/>
                        </a:rPr>
                        <a:t>Integrated Digital and Analytics Operating Framework</a:t>
                      </a:r>
                      <a:r>
                        <a:rPr lang="en-ZA" sz="1200" kern="1400" dirty="0">
                          <a:solidFill>
                            <a:srgbClr val="FF0000"/>
                          </a:solidFill>
                          <a:effectLst/>
                          <a:highlight>
                            <a:srgbClr val="FFFF00"/>
                          </a:highlight>
                          <a:latin typeface="Arial Nova Light" panose="020B0304020202020204" pitchFamily="34" charset="0"/>
                        </a:rPr>
                        <a:t>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the Quarter 1 milestones as per the Year 2 Roadmap of the Integrated Digital and Analytics Operating Framework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the Quarter 2 milestones as per the Year 2 Roadmap of the Integrated Digital and Analytics Operating Framework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the Quarter 3 milestones as per the Year 2 Roadmap of the Integrated Digital and Analytics Operating Framework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the Quarter 4 milestones as per the Year 2 Roadmap of the Integrated Digital and Analytics Operating Framework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7183603"/>
                  </a:ext>
                </a:extLst>
              </a:tr>
              <a:tr h="633207">
                <a:tc rowSpan="5">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2.7. Tourism information gathering</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rowSpan="5">
                  <a:txBody>
                    <a:bodyPr/>
                    <a:lstStyle/>
                    <a:p>
                      <a:pPr algn="l">
                        <a:lnSpc>
                          <a:spcPct val="110000"/>
                        </a:lnSpc>
                        <a:spcBef>
                          <a:spcPts val="400"/>
                        </a:spcBef>
                        <a:spcAft>
                          <a:spcPts val="400"/>
                        </a:spcAft>
                      </a:pPr>
                      <a:r>
                        <a:rPr lang="en-ZA" sz="1200" b="0" kern="1400" dirty="0">
                          <a:effectLst/>
                          <a:latin typeface="Arial Nova Light" panose="020B0304020202020204" pitchFamily="34" charset="0"/>
                        </a:rPr>
                        <a:t>2.7.1. Number of tourism information tracking surveys completed</a:t>
                      </a:r>
                      <a:endParaRPr lang="en-ZA" sz="12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5">
                  <a:txBody>
                    <a:bodyPr/>
                    <a:lstStyle/>
                    <a:p>
                      <a:pPr algn="l">
                        <a:lnSpc>
                          <a:spcPct val="110000"/>
                        </a:lnSpc>
                        <a:spcBef>
                          <a:spcPts val="400"/>
                        </a:spcBef>
                        <a:spcAft>
                          <a:spcPts val="400"/>
                        </a:spcAft>
                      </a:pPr>
                      <a:r>
                        <a:rPr lang="en-ZA" sz="1200" b="0" kern="1400" dirty="0">
                          <a:solidFill>
                            <a:srgbClr val="000000"/>
                          </a:solidFill>
                          <a:effectLst/>
                          <a:latin typeface="Arial Nova Light" panose="020B0304020202020204" pitchFamily="34" charset="0"/>
                        </a:rPr>
                        <a:t>5 tourism information tracking surveys completed</a:t>
                      </a:r>
                      <a:endParaRPr lang="en-ZA" sz="1200" b="0" kern="1400" dirty="0">
                        <a:effectLst/>
                        <a:latin typeface="Arial Nova Light" panose="020B0304020202020204" pitchFamily="34" charset="0"/>
                      </a:endParaRPr>
                    </a:p>
                    <a:p>
                      <a:pPr algn="l">
                        <a:lnSpc>
                          <a:spcPct val="110000"/>
                        </a:lnSpc>
                        <a:spcBef>
                          <a:spcPts val="400"/>
                        </a:spcBef>
                        <a:spcAft>
                          <a:spcPts val="400"/>
                        </a:spcAft>
                      </a:pPr>
                      <a:r>
                        <a:rPr lang="en-ZA" sz="1200" b="0" kern="1400" dirty="0">
                          <a:effectLst/>
                          <a:latin typeface="Arial Nova Light" panose="020B0304020202020204" pitchFamily="34" charset="0"/>
                        </a:rPr>
                        <a:t> </a:t>
                      </a:r>
                    </a:p>
                    <a:p>
                      <a:pPr algn="just">
                        <a:lnSpc>
                          <a:spcPct val="110000"/>
                        </a:lnSpc>
                        <a:spcAft>
                          <a:spcPts val="1050"/>
                        </a:spcAft>
                      </a:pPr>
                      <a:r>
                        <a:rPr lang="en-ZA" sz="1200" b="0" kern="1400" dirty="0">
                          <a:effectLst/>
                          <a:latin typeface="Arial Nova Light" panose="020B0304020202020204" pitchFamily="34" charset="0"/>
                        </a:rPr>
                        <a:t> </a:t>
                      </a:r>
                    </a:p>
                    <a:p>
                      <a:pPr algn="ctr">
                        <a:lnSpc>
                          <a:spcPct val="110000"/>
                        </a:lnSpc>
                        <a:spcAft>
                          <a:spcPts val="1050"/>
                        </a:spcAft>
                      </a:pPr>
                      <a:r>
                        <a:rPr lang="en-ZA" sz="1200" b="0" kern="1400" dirty="0">
                          <a:effectLst/>
                          <a:latin typeface="Arial Nova Light" panose="020B0304020202020204" pitchFamily="34" charset="0"/>
                        </a:rPr>
                        <a:t> </a:t>
                      </a:r>
                      <a:endParaRPr lang="en-ZA" sz="12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International Leisure Brand Tracker Global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International Leisure Brand Tracker Global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International Leisure Brand Tracker Global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8737397"/>
                  </a:ext>
                </a:extLst>
              </a:tr>
              <a:tr h="37517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Departure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Departure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Departure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Departure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339402"/>
                  </a:ext>
                </a:extLst>
              </a:tr>
              <a:tr h="38481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Domestic Tourism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Domestic Tourism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Domestic Tourism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Domestic Tourism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9370273"/>
                  </a:ext>
                </a:extLst>
              </a:tr>
              <a:tr h="63320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Business Events Brand Equity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Business Events Brand Equity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Business Events Brand Equity Survey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6122558"/>
                  </a:ext>
                </a:extLst>
              </a:tr>
              <a:tr h="44075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Domestic Leisure Brand Tracker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Domestic Leisure Brand Tracker Fieldwork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650686"/>
                  </a:ext>
                </a:extLst>
              </a:tr>
            </a:tbl>
          </a:graphicData>
        </a:graphic>
      </p:graphicFrame>
      <p:sp>
        <p:nvSpPr>
          <p:cNvPr id="2" name="Slide Number Placeholder 2">
            <a:extLst>
              <a:ext uri="{FF2B5EF4-FFF2-40B4-BE49-F238E27FC236}">
                <a16:creationId xmlns:a16="http://schemas.microsoft.com/office/drawing/2014/main" id="{3073F1F8-3AF5-5694-8C2E-E5CD747E3C1B}"/>
              </a:ext>
            </a:extLst>
          </p:cNvPr>
          <p:cNvSpPr>
            <a:spLocks noGrp="1"/>
          </p:cNvSpPr>
          <p:nvPr>
            <p:ph type="sldNum" sz="quarter" idx="12"/>
          </p:nvPr>
        </p:nvSpPr>
        <p:spPr>
          <a:xfrm>
            <a:off x="9190809" y="6457402"/>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26</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189999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739968-6775-6A1A-1F0B-EA018118EEE7}"/>
              </a:ext>
            </a:extLst>
          </p:cNvPr>
          <p:cNvGraphicFramePr>
            <a:graphicFrameLocks noGrp="1"/>
          </p:cNvGraphicFramePr>
          <p:nvPr>
            <p:extLst>
              <p:ext uri="{D42A27DB-BD31-4B8C-83A1-F6EECF244321}">
                <p14:modId xmlns:p14="http://schemas.microsoft.com/office/powerpoint/2010/main" val="2169692563"/>
              </p:ext>
            </p:extLst>
          </p:nvPr>
        </p:nvGraphicFramePr>
        <p:xfrm>
          <a:off x="311323" y="808905"/>
          <a:ext cx="11724286" cy="4019635"/>
        </p:xfrm>
        <a:graphic>
          <a:graphicData uri="http://schemas.openxmlformats.org/drawingml/2006/table">
            <a:tbl>
              <a:tblPr firstRow="1" firstCol="1" bandRow="1">
                <a:tableStyleId>{073A0DAA-6AF3-43AB-8588-CEC1D06C72B9}</a:tableStyleId>
              </a:tblPr>
              <a:tblGrid>
                <a:gridCol w="1714568">
                  <a:extLst>
                    <a:ext uri="{9D8B030D-6E8A-4147-A177-3AD203B41FA5}">
                      <a16:colId xmlns:a16="http://schemas.microsoft.com/office/drawing/2014/main" val="3879896412"/>
                    </a:ext>
                  </a:extLst>
                </a:gridCol>
                <a:gridCol w="1800257">
                  <a:extLst>
                    <a:ext uri="{9D8B030D-6E8A-4147-A177-3AD203B41FA5}">
                      <a16:colId xmlns:a16="http://schemas.microsoft.com/office/drawing/2014/main" val="3499074846"/>
                    </a:ext>
                  </a:extLst>
                </a:gridCol>
                <a:gridCol w="1686802">
                  <a:extLst>
                    <a:ext uri="{9D8B030D-6E8A-4147-A177-3AD203B41FA5}">
                      <a16:colId xmlns:a16="http://schemas.microsoft.com/office/drawing/2014/main" val="3850877972"/>
                    </a:ext>
                  </a:extLst>
                </a:gridCol>
                <a:gridCol w="1714568">
                  <a:extLst>
                    <a:ext uri="{9D8B030D-6E8A-4147-A177-3AD203B41FA5}">
                      <a16:colId xmlns:a16="http://schemas.microsoft.com/office/drawing/2014/main" val="3899144455"/>
                    </a:ext>
                  </a:extLst>
                </a:gridCol>
                <a:gridCol w="1602697">
                  <a:extLst>
                    <a:ext uri="{9D8B030D-6E8A-4147-A177-3AD203B41FA5}">
                      <a16:colId xmlns:a16="http://schemas.microsoft.com/office/drawing/2014/main" val="2950552700"/>
                    </a:ext>
                  </a:extLst>
                </a:gridCol>
                <a:gridCol w="1602697">
                  <a:extLst>
                    <a:ext uri="{9D8B030D-6E8A-4147-A177-3AD203B41FA5}">
                      <a16:colId xmlns:a16="http://schemas.microsoft.com/office/drawing/2014/main" val="2115323812"/>
                    </a:ext>
                  </a:extLst>
                </a:gridCol>
                <a:gridCol w="1602697">
                  <a:extLst>
                    <a:ext uri="{9D8B030D-6E8A-4147-A177-3AD203B41FA5}">
                      <a16:colId xmlns:a16="http://schemas.microsoft.com/office/drawing/2014/main" val="129015046"/>
                    </a:ext>
                  </a:extLst>
                </a:gridCol>
              </a:tblGrid>
              <a:tr h="295995">
                <a:tc gridSpan="7">
                  <a:txBody>
                    <a:bodyPr/>
                    <a:lstStyle/>
                    <a:p>
                      <a:pPr algn="ctr">
                        <a:lnSpc>
                          <a:spcPct val="110000"/>
                        </a:lnSpc>
                        <a:spcBef>
                          <a:spcPts val="400"/>
                        </a:spcBef>
                        <a:spcAft>
                          <a:spcPts val="400"/>
                        </a:spcAft>
                      </a:pPr>
                      <a:r>
                        <a:rPr lang="en-US" sz="1400" kern="1400" dirty="0">
                          <a:effectLst/>
                          <a:latin typeface="Arial Nova Light" panose="020B0304020202020204" pitchFamily="34" charset="0"/>
                        </a:rPr>
                        <a:t>Programme 2</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pPr algn="ctr">
                        <a:lnSpc>
                          <a:spcPct val="110000"/>
                        </a:lnSpc>
                        <a:spcBef>
                          <a:spcPts val="400"/>
                        </a:spcBef>
                        <a:spcAft>
                          <a:spcPts val="400"/>
                        </a:spcAft>
                      </a:pPr>
                      <a:endParaRPr lang="en-ZA" sz="8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81598188"/>
                  </a:ext>
                </a:extLst>
              </a:tr>
              <a:tr h="633428">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OUTPUT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rowSpan="2">
                  <a:txBody>
                    <a:bodyPr/>
                    <a:lstStyle/>
                    <a:p>
                      <a:pPr algn="ctr">
                        <a:lnSpc>
                          <a:spcPct val="110000"/>
                        </a:lnSpc>
                        <a:spcBef>
                          <a:spcPts val="400"/>
                        </a:spcBef>
                        <a:spcAft>
                          <a:spcPts val="400"/>
                        </a:spcAft>
                      </a:pPr>
                      <a:r>
                        <a:rPr lang="en-ZA" sz="1400" b="1" kern="1400" dirty="0">
                          <a:solidFill>
                            <a:schemeClr val="bg1"/>
                          </a:solidFill>
                          <a:effectLst/>
                          <a:latin typeface="Arial Nova Light" panose="020B0304020202020204" pitchFamily="34" charset="0"/>
                        </a:rPr>
                        <a:t>OUTPUT INDICATORS</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solidFill>
                      <a:schemeClr val="tx1">
                        <a:lumMod val="95000"/>
                        <a:lumOff val="5000"/>
                      </a:schemeClr>
                    </a:solidFill>
                  </a:tcPr>
                </a:tc>
                <a:tc rowSpan="2">
                  <a:txBody>
                    <a:bodyPr/>
                    <a:lstStyle/>
                    <a:p>
                      <a:pPr algn="ctr">
                        <a:lnSpc>
                          <a:spcPct val="110000"/>
                        </a:lnSpc>
                        <a:spcBef>
                          <a:spcPts val="400"/>
                        </a:spcBef>
                        <a:spcAft>
                          <a:spcPts val="400"/>
                        </a:spcAft>
                      </a:pPr>
                      <a:r>
                        <a:rPr lang="en-ZA" sz="1400" b="1" kern="1400" dirty="0">
                          <a:solidFill>
                            <a:schemeClr val="bg1"/>
                          </a:solidFill>
                          <a:effectLst/>
                          <a:latin typeface="Arial Nova Light" panose="020B0304020202020204" pitchFamily="34" charset="0"/>
                        </a:rPr>
                        <a:t>2023/24 ANNUAL TARGET</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solidFill>
                      <a:schemeClr val="tx1"/>
                    </a:solidFill>
                  </a:tcPr>
                </a:tc>
                <a:tc gridSpan="4">
                  <a:txBody>
                    <a:bodyPr/>
                    <a:lstStyle/>
                    <a:p>
                      <a:pPr algn="ctr">
                        <a:lnSpc>
                          <a:spcPct val="110000"/>
                        </a:lnSpc>
                        <a:spcBef>
                          <a:spcPts val="400"/>
                        </a:spcBef>
                        <a:spcAft>
                          <a:spcPts val="400"/>
                        </a:spcAft>
                      </a:pPr>
                      <a:endParaRPr lang="en-ZA" sz="1400" b="1" kern="1400" dirty="0">
                        <a:solidFill>
                          <a:srgbClr val="FFFFFF"/>
                        </a:solidFill>
                        <a:effectLst/>
                        <a:latin typeface="Arial Nova Light" panose="020B0304020202020204" pitchFamily="34" charset="0"/>
                      </a:endParaRPr>
                    </a:p>
                    <a:p>
                      <a:pPr algn="ctr">
                        <a:lnSpc>
                          <a:spcPct val="110000"/>
                        </a:lnSpc>
                        <a:spcBef>
                          <a:spcPts val="400"/>
                        </a:spcBef>
                        <a:spcAft>
                          <a:spcPts val="400"/>
                        </a:spcAft>
                      </a:pPr>
                      <a:r>
                        <a:rPr lang="en-ZA" sz="1400" b="1" kern="1400" dirty="0">
                          <a:solidFill>
                            <a:schemeClr val="bg1"/>
                          </a:solidFill>
                          <a:effectLst/>
                          <a:latin typeface="Arial Nova Light" panose="020B0304020202020204" pitchFamily="34" charset="0"/>
                        </a:rPr>
                        <a:t>QUARTERLY TARGETS</a:t>
                      </a:r>
                    </a:p>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50178140"/>
                  </a:ext>
                </a:extLst>
              </a:tr>
              <a:tr h="43139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Q1</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Apr - Jun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Q2</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Jul - Sep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Q3</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Oct - Dec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Q4</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Jan - Mar 2024</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extLst>
                  <a:ext uri="{0D108BD9-81ED-4DB2-BD59-A6C34878D82A}">
                    <a16:rowId xmlns:a16="http://schemas.microsoft.com/office/drawing/2014/main" val="1944892157"/>
                  </a:ext>
                </a:extLst>
              </a:tr>
              <a:tr h="497306">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2.8. Tourism trends analysis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b="0" kern="1400" dirty="0">
                          <a:effectLst/>
                          <a:latin typeface="Arial Nova Light" panose="020B0304020202020204" pitchFamily="34" charset="0"/>
                        </a:rPr>
                        <a:t>2.8.1. Number of trend analysis reports</a:t>
                      </a:r>
                      <a:endParaRPr lang="en-ZA" sz="14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b="0" kern="1400" dirty="0">
                          <a:effectLst/>
                          <a:latin typeface="Arial Nova Light" panose="020B0304020202020204" pitchFamily="34" charset="0"/>
                        </a:rPr>
                        <a:t>4 Quarterly Trend Analysis Reports</a:t>
                      </a:r>
                      <a:endParaRPr lang="en-ZA" sz="14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 Quarterly Trend Analysis Report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 Quarterly Trend Analysis Report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 Quarterly Trend Analysis Report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 Quarterly Trend Analysis Report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5822076"/>
                  </a:ext>
                </a:extLst>
              </a:tr>
              <a:tr h="495649">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2.9. Tourism </a:t>
                      </a:r>
                      <a:r>
                        <a:rPr lang="en-US" sz="1400" kern="1400" dirty="0">
                          <a:effectLst/>
                          <a:latin typeface="Arial Nova Light" panose="020B0304020202020204" pitchFamily="34" charset="0"/>
                        </a:rPr>
                        <a:t>thought leadership</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b="0" kern="1400" dirty="0">
                          <a:effectLst/>
                          <a:latin typeface="Arial Nova Light" panose="020B0304020202020204" pitchFamily="34" charset="0"/>
                        </a:rPr>
                        <a:t>2.9.1. Number of </a:t>
                      </a:r>
                      <a:r>
                        <a:rPr lang="en-US" sz="1400" b="0" kern="1400" dirty="0">
                          <a:effectLst/>
                          <a:latin typeface="Arial Nova Light" panose="020B0304020202020204" pitchFamily="34" charset="0"/>
                        </a:rPr>
                        <a:t>thought leadership pieces published</a:t>
                      </a:r>
                      <a:endParaRPr lang="en-ZA" sz="14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400" b="0" kern="1400" dirty="0">
                          <a:effectLst/>
                          <a:latin typeface="Arial Nova Light" panose="020B0304020202020204" pitchFamily="34" charset="0"/>
                        </a:rPr>
                        <a:t>8 thought leadership pieces published</a:t>
                      </a:r>
                      <a:endParaRPr lang="en-ZA" sz="1400" b="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400" kern="1400" dirty="0">
                          <a:effectLst/>
                          <a:latin typeface="Arial Nova Light" panose="020B0304020202020204" pitchFamily="34" charset="0"/>
                        </a:rPr>
                        <a:t>2 thought leadership pieces published</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400" kern="1400" dirty="0">
                          <a:effectLst/>
                          <a:latin typeface="Arial Nova Light" panose="020B0304020202020204" pitchFamily="34" charset="0"/>
                        </a:rPr>
                        <a:t>2 thought leadership pieces published</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400" kern="1400" dirty="0">
                          <a:effectLst/>
                          <a:latin typeface="Arial Nova Light" panose="020B0304020202020204" pitchFamily="34" charset="0"/>
                        </a:rPr>
                        <a:t>2 thought leadership pieces published</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400" kern="1400" dirty="0">
                          <a:effectLst/>
                          <a:latin typeface="Arial Nova Light" panose="020B0304020202020204" pitchFamily="34" charset="0"/>
                        </a:rPr>
                        <a:t>2 thought leadership pieces published</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7520100"/>
                  </a:ext>
                </a:extLst>
              </a:tr>
              <a:tr h="495649">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2.10. Tourism research</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2.10.1. Number of Tourism Statistics And Performance Reports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4 Tourism Statistics And Performance Reports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 Tourism Statistics And Performance Report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 Tourism Statistics And Performance Report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 Tourism Statistics And Performance Report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 Tourism Statistics And Performance Report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4219923"/>
                  </a:ext>
                </a:extLst>
              </a:tr>
            </a:tbl>
          </a:graphicData>
        </a:graphic>
      </p:graphicFrame>
      <p:sp>
        <p:nvSpPr>
          <p:cNvPr id="2" name="Slide Number Placeholder 2">
            <a:extLst>
              <a:ext uri="{FF2B5EF4-FFF2-40B4-BE49-F238E27FC236}">
                <a16:creationId xmlns:a16="http://schemas.microsoft.com/office/drawing/2014/main" id="{3073F1F8-3AF5-5694-8C2E-E5CD747E3C1B}"/>
              </a:ext>
            </a:extLst>
          </p:cNvPr>
          <p:cNvSpPr>
            <a:spLocks noGrp="1"/>
          </p:cNvSpPr>
          <p:nvPr>
            <p:ph type="sldNum" sz="quarter" idx="12"/>
          </p:nvPr>
        </p:nvSpPr>
        <p:spPr>
          <a:xfrm>
            <a:off x="9190809" y="6457402"/>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27</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924468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739968-6775-6A1A-1F0B-EA018118EEE7}"/>
              </a:ext>
            </a:extLst>
          </p:cNvPr>
          <p:cNvGraphicFramePr>
            <a:graphicFrameLocks noGrp="1"/>
          </p:cNvGraphicFramePr>
          <p:nvPr>
            <p:extLst>
              <p:ext uri="{D42A27DB-BD31-4B8C-83A1-F6EECF244321}">
                <p14:modId xmlns:p14="http://schemas.microsoft.com/office/powerpoint/2010/main" val="1337921245"/>
              </p:ext>
            </p:extLst>
          </p:nvPr>
        </p:nvGraphicFramePr>
        <p:xfrm>
          <a:off x="355381" y="130110"/>
          <a:ext cx="11481238" cy="6774688"/>
        </p:xfrm>
        <a:graphic>
          <a:graphicData uri="http://schemas.openxmlformats.org/drawingml/2006/table">
            <a:tbl>
              <a:tblPr firstRow="1" firstCol="1" bandRow="1">
                <a:tableStyleId>{073A0DAA-6AF3-43AB-8588-CEC1D06C72B9}</a:tableStyleId>
              </a:tblPr>
              <a:tblGrid>
                <a:gridCol w="1679024">
                  <a:extLst>
                    <a:ext uri="{9D8B030D-6E8A-4147-A177-3AD203B41FA5}">
                      <a16:colId xmlns:a16="http://schemas.microsoft.com/office/drawing/2014/main" val="3879896412"/>
                    </a:ext>
                  </a:extLst>
                </a:gridCol>
                <a:gridCol w="1762937">
                  <a:extLst>
                    <a:ext uri="{9D8B030D-6E8A-4147-A177-3AD203B41FA5}">
                      <a16:colId xmlns:a16="http://schemas.microsoft.com/office/drawing/2014/main" val="3499074846"/>
                    </a:ext>
                  </a:extLst>
                </a:gridCol>
                <a:gridCol w="1651834">
                  <a:extLst>
                    <a:ext uri="{9D8B030D-6E8A-4147-A177-3AD203B41FA5}">
                      <a16:colId xmlns:a16="http://schemas.microsoft.com/office/drawing/2014/main" val="3850877972"/>
                    </a:ext>
                  </a:extLst>
                </a:gridCol>
                <a:gridCol w="1679024">
                  <a:extLst>
                    <a:ext uri="{9D8B030D-6E8A-4147-A177-3AD203B41FA5}">
                      <a16:colId xmlns:a16="http://schemas.microsoft.com/office/drawing/2014/main" val="3899144455"/>
                    </a:ext>
                  </a:extLst>
                </a:gridCol>
                <a:gridCol w="1569473">
                  <a:extLst>
                    <a:ext uri="{9D8B030D-6E8A-4147-A177-3AD203B41FA5}">
                      <a16:colId xmlns:a16="http://schemas.microsoft.com/office/drawing/2014/main" val="2950552700"/>
                    </a:ext>
                  </a:extLst>
                </a:gridCol>
                <a:gridCol w="1569473">
                  <a:extLst>
                    <a:ext uri="{9D8B030D-6E8A-4147-A177-3AD203B41FA5}">
                      <a16:colId xmlns:a16="http://schemas.microsoft.com/office/drawing/2014/main" val="2115323812"/>
                    </a:ext>
                  </a:extLst>
                </a:gridCol>
                <a:gridCol w="1569473">
                  <a:extLst>
                    <a:ext uri="{9D8B030D-6E8A-4147-A177-3AD203B41FA5}">
                      <a16:colId xmlns:a16="http://schemas.microsoft.com/office/drawing/2014/main" val="129015046"/>
                    </a:ext>
                  </a:extLst>
                </a:gridCol>
              </a:tblGrid>
              <a:tr h="136258">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OUTPUT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OUTPUT INDICATORS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2023/24 ANNUAL TARGET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gridSpan="4">
                  <a:txBody>
                    <a:bodyPr/>
                    <a:lstStyle/>
                    <a:p>
                      <a:pPr algn="ctr">
                        <a:lnSpc>
                          <a:spcPct val="110000"/>
                        </a:lnSpc>
                        <a:spcBef>
                          <a:spcPts val="400"/>
                        </a:spcBef>
                        <a:spcAft>
                          <a:spcPts val="400"/>
                        </a:spcAft>
                      </a:pPr>
                      <a:endParaRPr lang="en-ZA" sz="1400" b="1" kern="1400" dirty="0">
                        <a:solidFill>
                          <a:srgbClr val="FFFFFF"/>
                        </a:solidFill>
                        <a:effectLst/>
                        <a:latin typeface="Arial Nova Light" panose="020B0304020202020204" pitchFamily="34" charset="0"/>
                      </a:endParaRPr>
                    </a:p>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QUARTERLY TARGETS</a:t>
                      </a:r>
                    </a:p>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50178140"/>
                  </a:ext>
                </a:extLst>
              </a:tr>
              <a:tr h="18767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Q1</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Apr - Jun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Q2</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Jul - Sep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Q3</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Oct - Dec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Q4</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Jan - Mar 2024</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extLst>
                  <a:ext uri="{0D108BD9-81ED-4DB2-BD59-A6C34878D82A}">
                    <a16:rowId xmlns:a16="http://schemas.microsoft.com/office/drawing/2014/main" val="1944892157"/>
                  </a:ext>
                </a:extLst>
              </a:tr>
              <a:tr h="431607">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2.11. Stakeholder management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2.11.1. South African Tourism Corporate Brand Index</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72.24 South African Tourism Corporate Brand Index</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a:effectLst/>
                          <a:latin typeface="Arial Nova Light" panose="020B0304020202020204" pitchFamily="34" charset="0"/>
                        </a:rPr>
                        <a:t>Develop the improvement plan on the basis of the FY2022/23 South African Tourism Corporate Brand Index</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a:effectLst/>
                          <a:latin typeface="Arial Nova Light" panose="020B0304020202020204" pitchFamily="34" charset="0"/>
                        </a:rPr>
                        <a:t>Implement the Quarter 2 improvement actions from the FY2022/23 South African Tourism Corporate Brand Index</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a:effectLst/>
                          <a:latin typeface="Arial Nova Light" panose="020B0304020202020204" pitchFamily="34" charset="0"/>
                        </a:rPr>
                        <a:t>Implement the Quarter 3 improvement actions from the FY2022/23 South African Tourism Corporate Brand Index</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Conduct FY2023/24 survey, reflecting 72.24 South African Tourism Corporate Brand Index</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5014559"/>
                  </a:ext>
                </a:extLst>
              </a:tr>
              <a:tr h="43160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400" kern="1400">
                          <a:effectLst/>
                          <a:latin typeface="Arial Nova Light" panose="020B0304020202020204" pitchFamily="34" charset="0"/>
                        </a:rPr>
                        <a:t>Implement the Quarter 1 improvement actions from the FY2022/23 South African Tourism Corporate Brand Index</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vMerge="1">
                  <a:txBody>
                    <a:bodyPr/>
                    <a:lstStyle/>
                    <a:p>
                      <a:endParaRPr lang="en-ZA"/>
                    </a:p>
                  </a:txBody>
                  <a:tcPr/>
                </a:tc>
                <a:tc vMerge="1">
                  <a:txBody>
                    <a:bodyPr/>
                    <a:lstStyle/>
                    <a:p>
                      <a:pPr algn="l">
                        <a:lnSpc>
                          <a:spcPct val="110000"/>
                        </a:lnSpc>
                        <a:spcBef>
                          <a:spcPts val="400"/>
                        </a:spcBef>
                        <a:spcAft>
                          <a:spcPts val="400"/>
                        </a:spcAft>
                      </a:pPr>
                      <a:endParaRPr lang="en-ZA"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1367643"/>
                  </a:ext>
                </a:extLst>
              </a:tr>
              <a:tr h="431607">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2.12. Organisational environment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2.12.1 Rating of SA Tourism in the Best Company to Work for Survey, or equivalent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Determine SA Tourism’s organisational baseline rating in the Best Company to Work for Survey, or equivalent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400" kern="1400" dirty="0">
                          <a:effectLst/>
                          <a:latin typeface="Arial Nova Light" panose="020B0304020202020204" pitchFamily="34" charset="0"/>
                        </a:rPr>
                        <a:t>Conduct the Best Company to Work for Survey, or equivalent, for SA Tourism, to determine the organisation’s baseline rating</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400" kern="1400" dirty="0">
                          <a:effectLst/>
                          <a:latin typeface="Arial Nova Light" panose="020B0304020202020204" pitchFamily="34" charset="0"/>
                        </a:rPr>
                        <a:t>Develop plan of action to improve rating</a:t>
                      </a:r>
                    </a:p>
                    <a:p>
                      <a:pPr algn="l">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400" kern="1400" dirty="0">
                          <a:effectLst/>
                          <a:latin typeface="Arial Nova Light" panose="020B0304020202020204" pitchFamily="34" charset="0"/>
                        </a:rPr>
                        <a:t>Implement improvement action plan</a:t>
                      </a:r>
                    </a:p>
                    <a:p>
                      <a:pPr algn="l">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Implement improvement action plan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4620371"/>
                  </a:ext>
                </a:extLst>
              </a:tr>
            </a:tbl>
          </a:graphicData>
        </a:graphic>
      </p:graphicFrame>
      <p:sp>
        <p:nvSpPr>
          <p:cNvPr id="2" name="Slide Number Placeholder 2">
            <a:extLst>
              <a:ext uri="{FF2B5EF4-FFF2-40B4-BE49-F238E27FC236}">
                <a16:creationId xmlns:a16="http://schemas.microsoft.com/office/drawing/2014/main" id="{E1743A2C-E550-725D-4023-285521E0FE0B}"/>
              </a:ext>
            </a:extLst>
          </p:cNvPr>
          <p:cNvSpPr>
            <a:spLocks noGrp="1"/>
          </p:cNvSpPr>
          <p:nvPr>
            <p:ph type="sldNum" sz="quarter" idx="12"/>
          </p:nvPr>
        </p:nvSpPr>
        <p:spPr>
          <a:xfrm>
            <a:off x="9173779" y="6453461"/>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28</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425778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739968-6775-6A1A-1F0B-EA018118EEE7}"/>
              </a:ext>
            </a:extLst>
          </p:cNvPr>
          <p:cNvGraphicFramePr>
            <a:graphicFrameLocks noGrp="1"/>
          </p:cNvGraphicFramePr>
          <p:nvPr>
            <p:extLst>
              <p:ext uri="{D42A27DB-BD31-4B8C-83A1-F6EECF244321}">
                <p14:modId xmlns:p14="http://schemas.microsoft.com/office/powerpoint/2010/main" val="3917682962"/>
              </p:ext>
            </p:extLst>
          </p:nvPr>
        </p:nvGraphicFramePr>
        <p:xfrm>
          <a:off x="355381" y="806385"/>
          <a:ext cx="11481238" cy="4427728"/>
        </p:xfrm>
        <a:graphic>
          <a:graphicData uri="http://schemas.openxmlformats.org/drawingml/2006/table">
            <a:tbl>
              <a:tblPr firstRow="1" firstCol="1" bandRow="1">
                <a:tableStyleId>{073A0DAA-6AF3-43AB-8588-CEC1D06C72B9}</a:tableStyleId>
              </a:tblPr>
              <a:tblGrid>
                <a:gridCol w="1679024">
                  <a:extLst>
                    <a:ext uri="{9D8B030D-6E8A-4147-A177-3AD203B41FA5}">
                      <a16:colId xmlns:a16="http://schemas.microsoft.com/office/drawing/2014/main" val="3879896412"/>
                    </a:ext>
                  </a:extLst>
                </a:gridCol>
                <a:gridCol w="1762937">
                  <a:extLst>
                    <a:ext uri="{9D8B030D-6E8A-4147-A177-3AD203B41FA5}">
                      <a16:colId xmlns:a16="http://schemas.microsoft.com/office/drawing/2014/main" val="3499074846"/>
                    </a:ext>
                  </a:extLst>
                </a:gridCol>
                <a:gridCol w="1651834">
                  <a:extLst>
                    <a:ext uri="{9D8B030D-6E8A-4147-A177-3AD203B41FA5}">
                      <a16:colId xmlns:a16="http://schemas.microsoft.com/office/drawing/2014/main" val="3850877972"/>
                    </a:ext>
                  </a:extLst>
                </a:gridCol>
                <a:gridCol w="1679024">
                  <a:extLst>
                    <a:ext uri="{9D8B030D-6E8A-4147-A177-3AD203B41FA5}">
                      <a16:colId xmlns:a16="http://schemas.microsoft.com/office/drawing/2014/main" val="3899144455"/>
                    </a:ext>
                  </a:extLst>
                </a:gridCol>
                <a:gridCol w="1569473">
                  <a:extLst>
                    <a:ext uri="{9D8B030D-6E8A-4147-A177-3AD203B41FA5}">
                      <a16:colId xmlns:a16="http://schemas.microsoft.com/office/drawing/2014/main" val="2950552700"/>
                    </a:ext>
                  </a:extLst>
                </a:gridCol>
                <a:gridCol w="1569473">
                  <a:extLst>
                    <a:ext uri="{9D8B030D-6E8A-4147-A177-3AD203B41FA5}">
                      <a16:colId xmlns:a16="http://schemas.microsoft.com/office/drawing/2014/main" val="2115323812"/>
                    </a:ext>
                  </a:extLst>
                </a:gridCol>
                <a:gridCol w="1569473">
                  <a:extLst>
                    <a:ext uri="{9D8B030D-6E8A-4147-A177-3AD203B41FA5}">
                      <a16:colId xmlns:a16="http://schemas.microsoft.com/office/drawing/2014/main" val="129015046"/>
                    </a:ext>
                  </a:extLst>
                </a:gridCol>
              </a:tblGrid>
              <a:tr h="136258">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OUTPUT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OUTPUT INDICATORS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rowSpan="2">
                  <a:txBody>
                    <a:bodyPr/>
                    <a:lstStyle/>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2023/24 ANNUAL TARGET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gridSpan="4">
                  <a:txBody>
                    <a:bodyPr/>
                    <a:lstStyle/>
                    <a:p>
                      <a:pPr algn="ctr">
                        <a:lnSpc>
                          <a:spcPct val="110000"/>
                        </a:lnSpc>
                        <a:spcBef>
                          <a:spcPts val="400"/>
                        </a:spcBef>
                        <a:spcAft>
                          <a:spcPts val="400"/>
                        </a:spcAft>
                      </a:pPr>
                      <a:endParaRPr lang="en-ZA" sz="1400" b="1" kern="1400" dirty="0">
                        <a:solidFill>
                          <a:srgbClr val="FFFFFF"/>
                        </a:solidFill>
                        <a:effectLst/>
                        <a:latin typeface="Arial Nova Light" panose="020B0304020202020204" pitchFamily="34" charset="0"/>
                      </a:endParaRPr>
                    </a:p>
                    <a:p>
                      <a:pPr algn="ctr">
                        <a:lnSpc>
                          <a:spcPct val="110000"/>
                        </a:lnSpc>
                        <a:spcBef>
                          <a:spcPts val="400"/>
                        </a:spcBef>
                        <a:spcAft>
                          <a:spcPts val="400"/>
                        </a:spcAft>
                      </a:pPr>
                      <a:r>
                        <a:rPr lang="en-ZA" sz="1400" b="1" kern="1400" dirty="0">
                          <a:solidFill>
                            <a:srgbClr val="FFFFFF"/>
                          </a:solidFill>
                          <a:effectLst/>
                          <a:latin typeface="Arial Nova Light" panose="020B0304020202020204" pitchFamily="34" charset="0"/>
                        </a:rPr>
                        <a:t>QUARTERLY TARGETS</a:t>
                      </a:r>
                    </a:p>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50178140"/>
                  </a:ext>
                </a:extLst>
              </a:tr>
              <a:tr h="18767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Q1</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Apr - Jun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Q2</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Jul - Sep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Q3</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Oct - Dec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Q4</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Jan - Mar 2024</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0998" marR="50998" marT="0" marB="0" anchor="ctr"/>
                </a:tc>
                <a:extLst>
                  <a:ext uri="{0D108BD9-81ED-4DB2-BD59-A6C34878D82A}">
                    <a16:rowId xmlns:a16="http://schemas.microsoft.com/office/drawing/2014/main" val="1944892157"/>
                  </a:ext>
                </a:extLst>
              </a:tr>
              <a:tr h="195930">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2.13. Global PR and communications</a:t>
                      </a:r>
                    </a:p>
                    <a:p>
                      <a:pPr algn="l">
                        <a:lnSpc>
                          <a:spcPct val="110000"/>
                        </a:lnSpc>
                        <a:spcBef>
                          <a:spcPts val="400"/>
                        </a:spcBef>
                        <a:spcAft>
                          <a:spcPts val="400"/>
                        </a:spcAft>
                      </a:pPr>
                      <a:r>
                        <a:rPr lang="en-ZA" sz="1400" kern="1400" dirty="0">
                          <a:effectLst/>
                          <a:latin typeface="Arial Nova Light" panose="020B0304020202020204" pitchFamily="34" charset="0"/>
                        </a:rPr>
                        <a:t> </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2.13.1. Annual Global PR and Communications Plan implemented</a:t>
                      </a:r>
                    </a:p>
                    <a:p>
                      <a:pPr algn="l">
                        <a:lnSpc>
                          <a:spcPct val="110000"/>
                        </a:lnSpc>
                        <a:spcBef>
                          <a:spcPts val="400"/>
                        </a:spcBef>
                        <a:spcAft>
                          <a:spcPts val="400"/>
                        </a:spcAft>
                      </a:pPr>
                      <a:r>
                        <a:rPr lang="en-ZA" sz="1400" kern="1400" dirty="0">
                          <a:effectLst/>
                          <a:latin typeface="Arial Nova Light" panose="020B0304020202020204" pitchFamily="34" charset="0"/>
                        </a:rPr>
                        <a:t> </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FY2023/24 Global PR and Communications Plan implemented</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Develop and approve FY2023/24 Global PR and Communications Annual Plan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Implement the Quarter 2 milestones as per the FY2023/24 Global PR and Communications Plan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Implement the Quarter 3 milestones as per the FY2023/24 Global PR and Communications Plan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Implement the Quarter 4 milestones as per the FY2023/24 Global PR and Communications Plan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8509972"/>
                  </a:ext>
                </a:extLst>
              </a:tr>
              <a:tr h="19593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400" kern="1200" dirty="0">
                          <a:solidFill>
                            <a:schemeClr val="dk1"/>
                          </a:solidFill>
                          <a:effectLst/>
                          <a:latin typeface="Arial Nova Light" panose="020B0304020202020204" pitchFamily="34" charset="0"/>
                        </a:rPr>
                        <a:t>Implement the Quarter 1 milestones as per the FY2023/24 Global PR and Communications Plan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887059683"/>
                  </a:ext>
                </a:extLst>
              </a:tr>
            </a:tbl>
          </a:graphicData>
        </a:graphic>
      </p:graphicFrame>
      <p:sp>
        <p:nvSpPr>
          <p:cNvPr id="2" name="Slide Number Placeholder 2">
            <a:extLst>
              <a:ext uri="{FF2B5EF4-FFF2-40B4-BE49-F238E27FC236}">
                <a16:creationId xmlns:a16="http://schemas.microsoft.com/office/drawing/2014/main" id="{E1743A2C-E550-725D-4023-285521E0FE0B}"/>
              </a:ext>
            </a:extLst>
          </p:cNvPr>
          <p:cNvSpPr>
            <a:spLocks noGrp="1"/>
          </p:cNvSpPr>
          <p:nvPr>
            <p:ph type="sldNum" sz="quarter" idx="12"/>
          </p:nvPr>
        </p:nvSpPr>
        <p:spPr>
          <a:xfrm>
            <a:off x="9173779" y="6453461"/>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29</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19071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164353"/>
            <a:ext cx="10972800" cy="539724"/>
          </a:xfrm>
        </p:spPr>
        <p:txBody>
          <a:bodyPr/>
          <a:lstStyle/>
          <a:p>
            <a:pPr algn="l"/>
            <a:r>
              <a:rPr lang="en-ZA" sz="3600" b="1" dirty="0">
                <a:latin typeface="Arial Nova Light" panose="020B0304020202020204" pitchFamily="34" charset="0"/>
              </a:rPr>
              <a:t>Contents</a:t>
            </a: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04141"/>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54991" y="1184833"/>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latin typeface="Arial Nova Light" panose="020B0304020202020204" pitchFamily="34" charset="0"/>
                <a:cs typeface="Arial" panose="020B0604020202020204" pitchFamily="34" charset="0"/>
              </a:rPr>
              <a:t>STRATEGIC OVERVIEW OF SA TOURISM</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30401" y="2203113"/>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54991" y="2163474"/>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solidFill>
                  <a:schemeClr val="bg1">
                    <a:lumMod val="75000"/>
                  </a:schemeClr>
                </a:solidFill>
                <a:latin typeface="Arial Nova Light" panose="020B0304020202020204" pitchFamily="34" charset="0"/>
                <a:cs typeface="Arial" panose="020B0604020202020204" pitchFamily="34" charset="0"/>
              </a:rPr>
              <a:t>MARKETING PRIORITISATION &amp; INVESTMENT FRAMEWORK</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089200"/>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40644" y="3044473"/>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cap="all" dirty="0">
                <a:solidFill>
                  <a:schemeClr val="bg1">
                    <a:lumMod val="75000"/>
                  </a:schemeClr>
                </a:solidFill>
                <a:latin typeface="Arial Nova Light" panose="020B0304020202020204" pitchFamily="34" charset="0"/>
                <a:cs typeface="Arial" panose="020B0604020202020204" pitchFamily="34" charset="0"/>
              </a:rPr>
              <a:t>Environmental Analysis</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38044"/>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54991" y="3925472"/>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solidFill>
                  <a:schemeClr val="bg1">
                    <a:lumMod val="75000"/>
                  </a:schemeClr>
                </a:solidFill>
                <a:latin typeface="Arial Nova Light" panose="020B0304020202020204" pitchFamily="34" charset="0"/>
                <a:cs typeface="Arial" panose="020B0604020202020204" pitchFamily="34" charset="0"/>
              </a:rPr>
              <a:t>SA TOURISM’s STRATEGY</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51917"/>
            <a:ext cx="462987" cy="46166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54991" y="4807190"/>
            <a:ext cx="7287976" cy="55112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solidFill>
                  <a:schemeClr val="bg1">
                    <a:lumMod val="75000"/>
                  </a:schemeClr>
                </a:solidFill>
                <a:latin typeface="Arial Nova Light" panose="020B0304020202020204" pitchFamily="34" charset="0"/>
                <a:cs typeface="Arial" panose="020B0604020202020204" pitchFamily="34" charset="0"/>
              </a:rPr>
              <a:t>PROGRAMMES, TARGETS &amp; BUDGET ALLOCATION</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2" name="Slide Number Placeholder 2">
            <a:extLst>
              <a:ext uri="{FF2B5EF4-FFF2-40B4-BE49-F238E27FC236}">
                <a16:creationId xmlns:a16="http://schemas.microsoft.com/office/drawing/2014/main" id="{3E4439DA-7764-21A0-39B6-5767AD87023C}"/>
              </a:ext>
            </a:extLst>
          </p:cNvPr>
          <p:cNvSpPr>
            <a:spLocks noGrp="1"/>
          </p:cNvSpPr>
          <p:nvPr>
            <p:ph type="sldNum" sz="quarter" idx="12"/>
          </p:nvPr>
        </p:nvSpPr>
        <p:spPr>
          <a:xfrm>
            <a:off x="9226430" y="6406611"/>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621667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A10683-6C18-CD59-80FB-E8FD28143221}"/>
              </a:ext>
            </a:extLst>
          </p:cNvPr>
          <p:cNvGraphicFramePr>
            <a:graphicFrameLocks noGrp="1"/>
          </p:cNvGraphicFramePr>
          <p:nvPr>
            <p:extLst>
              <p:ext uri="{D42A27DB-BD31-4B8C-83A1-F6EECF244321}">
                <p14:modId xmlns:p14="http://schemas.microsoft.com/office/powerpoint/2010/main" val="3187659402"/>
              </p:ext>
            </p:extLst>
          </p:nvPr>
        </p:nvGraphicFramePr>
        <p:xfrm>
          <a:off x="466725" y="281885"/>
          <a:ext cx="11258550" cy="6009845"/>
        </p:xfrm>
        <a:graphic>
          <a:graphicData uri="http://schemas.openxmlformats.org/drawingml/2006/table">
            <a:tbl>
              <a:tblPr firstRow="1" firstCol="1" bandRow="1">
                <a:tableStyleId>{793D81CF-94F2-401A-BA57-92F5A7B2D0C5}</a:tableStyleId>
              </a:tblPr>
              <a:tblGrid>
                <a:gridCol w="5303454">
                  <a:extLst>
                    <a:ext uri="{9D8B030D-6E8A-4147-A177-3AD203B41FA5}">
                      <a16:colId xmlns:a16="http://schemas.microsoft.com/office/drawing/2014/main" val="2840110171"/>
                    </a:ext>
                  </a:extLst>
                </a:gridCol>
                <a:gridCol w="5955096">
                  <a:extLst>
                    <a:ext uri="{9D8B030D-6E8A-4147-A177-3AD203B41FA5}">
                      <a16:colId xmlns:a16="http://schemas.microsoft.com/office/drawing/2014/main" val="4050449079"/>
                    </a:ext>
                  </a:extLst>
                </a:gridCol>
              </a:tblGrid>
              <a:tr h="175599">
                <a:tc>
                  <a:txBody>
                    <a:bodyPr/>
                    <a:lstStyle/>
                    <a:p>
                      <a:pPr algn="ctr">
                        <a:lnSpc>
                          <a:spcPct val="110000"/>
                        </a:lnSpc>
                        <a:spcAft>
                          <a:spcPts val="500"/>
                        </a:spcAft>
                      </a:pPr>
                      <a:endParaRPr lang="en-ZA" sz="1600" b="1" kern="1400" dirty="0">
                        <a:solidFill>
                          <a:srgbClr val="FFFFFF"/>
                        </a:solidFill>
                        <a:effectLst/>
                        <a:latin typeface="Arial Nova Light" panose="020B0304020202020204" pitchFamily="34" charset="0"/>
                      </a:endParaRPr>
                    </a:p>
                    <a:p>
                      <a:pPr algn="ctr">
                        <a:lnSpc>
                          <a:spcPct val="110000"/>
                        </a:lnSpc>
                        <a:spcAft>
                          <a:spcPts val="500"/>
                        </a:spcAft>
                      </a:pPr>
                      <a:r>
                        <a:rPr lang="en-ZA" sz="1600" b="1" kern="1400" dirty="0">
                          <a:solidFill>
                            <a:srgbClr val="FFFFFF"/>
                          </a:solidFill>
                          <a:effectLst/>
                          <a:latin typeface="Arial Nova Light" panose="020B0304020202020204" pitchFamily="34" charset="0"/>
                        </a:rPr>
                        <a:t>Programme Purpose</a:t>
                      </a:r>
                    </a:p>
                    <a:p>
                      <a:pPr algn="ctr">
                        <a:lnSpc>
                          <a:spcPct val="110000"/>
                        </a:lnSpc>
                        <a:spcAft>
                          <a:spcPts val="5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500"/>
                        </a:spcAft>
                      </a:pPr>
                      <a:endParaRPr lang="en-US" sz="1600" b="1" kern="1400" dirty="0">
                        <a:solidFill>
                          <a:schemeClr val="bg1"/>
                        </a:solidFill>
                        <a:effectLst/>
                        <a:latin typeface="Arial Nova Light" panose="020B0304020202020204" pitchFamily="34" charset="0"/>
                      </a:endParaRPr>
                    </a:p>
                    <a:p>
                      <a:pPr algn="ctr">
                        <a:lnSpc>
                          <a:spcPct val="110000"/>
                        </a:lnSpc>
                        <a:spcAft>
                          <a:spcPts val="500"/>
                        </a:spcAft>
                      </a:pPr>
                      <a:r>
                        <a:rPr lang="en-US" sz="1600" b="1" kern="1400" dirty="0">
                          <a:solidFill>
                            <a:schemeClr val="bg1"/>
                          </a:solidFill>
                          <a:effectLst/>
                          <a:latin typeface="Arial Nova Light" panose="020B0304020202020204" pitchFamily="34" charset="0"/>
                        </a:rPr>
                        <a:t>Business Units</a:t>
                      </a:r>
                      <a:endParaRPr lang="en-ZA" sz="1600" b="1"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0281728"/>
                  </a:ext>
                </a:extLst>
              </a:tr>
              <a:tr h="477004">
                <a:tc gridSpan="2">
                  <a:txBody>
                    <a:bodyPr/>
                    <a:lstStyle/>
                    <a:p>
                      <a:pPr algn="ctr">
                        <a:lnSpc>
                          <a:spcPct val="100000"/>
                        </a:lnSpc>
                        <a:spcAft>
                          <a:spcPts val="500"/>
                        </a:spcAft>
                      </a:pPr>
                      <a:r>
                        <a:rPr lang="en-ZA" sz="1600" b="1" kern="1400" dirty="0">
                          <a:solidFill>
                            <a:srgbClr val="000000"/>
                          </a:solidFill>
                          <a:effectLst/>
                          <a:latin typeface="Arial Nova Light" panose="020B0304020202020204" pitchFamily="34" charset="0"/>
                        </a:rPr>
                        <a:t>Programme 3: </a:t>
                      </a:r>
                      <a:r>
                        <a:rPr lang="en-ZA" sz="1600" b="1" kern="0" dirty="0">
                          <a:solidFill>
                            <a:srgbClr val="000000"/>
                          </a:solidFill>
                          <a:effectLst/>
                          <a:latin typeface="Arial Nova Light" panose="020B0304020202020204" pitchFamily="34" charset="0"/>
                        </a:rPr>
                        <a:t>Leisure Tourism Marketing</a:t>
                      </a:r>
                      <a:endParaRPr lang="en-ZA" sz="1600" b="1"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00000"/>
                        </a:lnSpc>
                        <a:spcAft>
                          <a:spcPts val="500"/>
                        </a:spcAft>
                      </a:pPr>
                      <a:endParaRPr lang="en-ZA" sz="1600" b="1"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0092735"/>
                  </a:ext>
                </a:extLst>
              </a:tr>
              <a:tr h="1073714">
                <a:tc>
                  <a:txBody>
                    <a:bodyPr/>
                    <a:lstStyle/>
                    <a:p>
                      <a:pPr marL="342900" lvl="0"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rPr>
                        <a:t>To create demand through travel acquisition and growing brand equity for South Africa as a leisure and business events destination in identified markets.</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Brand and Marketing</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Tourism Execution</a:t>
                      </a:r>
                    </a:p>
                    <a:p>
                      <a:pPr marL="342900" marR="0" lvl="0" indent="-342900" algn="l" defTabSz="914400" rtl="0" eaLnBrk="1" fontAlgn="auto" latinLnBrk="0" hangingPunct="1">
                        <a:lnSpc>
                          <a:spcPct val="100000"/>
                        </a:lnSpc>
                        <a:spcBef>
                          <a:spcPts val="0"/>
                        </a:spcBef>
                        <a:spcAft>
                          <a:spcPts val="1100"/>
                        </a:spcAft>
                        <a:buClrTx/>
                        <a:buSzTx/>
                        <a:buFont typeface="Courier New" panose="02070309020205020404" pitchFamily="49" charset="0"/>
                        <a:buChar char="o"/>
                        <a:tabLst/>
                        <a:defRPr/>
                      </a:pPr>
                      <a:r>
                        <a:rPr lang="en-ZA" sz="1600" b="0" kern="1200" dirty="0">
                          <a:solidFill>
                            <a:schemeClr val="tx1"/>
                          </a:solidFill>
                          <a:effectLst/>
                          <a:latin typeface="Arial Nova Light" panose="020B0304020202020204" pitchFamily="34" charset="0"/>
                        </a:rPr>
                        <a:t>Global Trade</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697164"/>
                  </a:ext>
                </a:extLst>
              </a:tr>
              <a:tr h="598835">
                <a:tc gridSpan="2">
                  <a:txBody>
                    <a:bodyPr/>
                    <a:lstStyle/>
                    <a:p>
                      <a:pPr algn="ctr">
                        <a:lnSpc>
                          <a:spcPct val="100000"/>
                        </a:lnSpc>
                        <a:spcAft>
                          <a:spcPts val="500"/>
                        </a:spcAft>
                      </a:pPr>
                      <a:r>
                        <a:rPr lang="en-ZA" sz="1600" b="1" kern="1400" dirty="0">
                          <a:solidFill>
                            <a:srgbClr val="000000"/>
                          </a:solidFill>
                          <a:effectLst/>
                          <a:latin typeface="Arial Nova Light" panose="020B0304020202020204" pitchFamily="34" charset="0"/>
                        </a:rPr>
                        <a:t>Jobs To Be Done in 2023/24</a:t>
                      </a:r>
                      <a:endParaRPr lang="en-ZA" sz="1600" b="1"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00000"/>
                        </a:lnSpc>
                        <a:spcAft>
                          <a:spcPts val="500"/>
                        </a:spcAft>
                      </a:pPr>
                      <a:endParaRPr lang="en-ZA" sz="1600" b="1"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5641118"/>
                  </a:ext>
                </a:extLst>
              </a:tr>
              <a:tr h="598835">
                <a:tc gridSpan="2">
                  <a:txBody>
                    <a:bodyPr/>
                    <a:lstStyle/>
                    <a:p>
                      <a:pPr marL="342900" lvl="0"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Economic  Impact (Leisure)</a:t>
                      </a:r>
                    </a:p>
                    <a:p>
                      <a:pPr marL="800100" lvl="1"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Arrivals and spend from all MPIF markets</a:t>
                      </a:r>
                    </a:p>
                    <a:p>
                      <a:pPr marL="342900" lvl="0"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Brand</a:t>
                      </a:r>
                    </a:p>
                    <a:p>
                      <a:pPr marL="800100" lvl="1"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Campaigns </a:t>
                      </a:r>
                    </a:p>
                    <a:p>
                      <a:pPr marL="800100" lvl="1"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Growing emerging segments</a:t>
                      </a:r>
                    </a:p>
                    <a:p>
                      <a:pPr marL="342900" lvl="0"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Domestic</a:t>
                      </a:r>
                    </a:p>
                    <a:p>
                      <a:pPr marL="342900" lvl="0" indent="-342900" algn="l">
                        <a:lnSpc>
                          <a:spcPct val="100000"/>
                        </a:lnSpc>
                        <a:spcAft>
                          <a:spcPts val="1100"/>
                        </a:spcAft>
                        <a:buFont typeface="Courier New" panose="02070309020205020404" pitchFamily="49" charset="0"/>
                        <a:buChar char="o"/>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Value Chain Management (including Airlift)</a:t>
                      </a:r>
                    </a:p>
                    <a:p>
                      <a:pPr marL="342900" lvl="0" indent="-342900" algn="l">
                        <a:lnSpc>
                          <a:spcPct val="100000"/>
                        </a:lnSpc>
                        <a:spcAft>
                          <a:spcPts val="1100"/>
                        </a:spcAft>
                        <a:buFont typeface="Courier New" panose="02070309020205020404" pitchFamily="49" charset="0"/>
                        <a:buChar char="o"/>
                      </a:pP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908573"/>
                  </a:ext>
                </a:extLst>
              </a:tr>
            </a:tbl>
          </a:graphicData>
        </a:graphic>
      </p:graphicFrame>
      <p:sp>
        <p:nvSpPr>
          <p:cNvPr id="3" name="Slide Number Placeholder 2">
            <a:extLst>
              <a:ext uri="{FF2B5EF4-FFF2-40B4-BE49-F238E27FC236}">
                <a16:creationId xmlns:a16="http://schemas.microsoft.com/office/drawing/2014/main" id="{66D0A576-85E1-3D9A-7C00-4B6C74AA69CC}"/>
              </a:ext>
            </a:extLst>
          </p:cNvPr>
          <p:cNvSpPr>
            <a:spLocks noGrp="1"/>
          </p:cNvSpPr>
          <p:nvPr>
            <p:ph type="sldNum" sz="quarter" idx="12"/>
          </p:nvPr>
        </p:nvSpPr>
        <p:spPr>
          <a:xfrm>
            <a:off x="9177721" y="6441637"/>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30</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408682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2546575174"/>
              </p:ext>
            </p:extLst>
          </p:nvPr>
        </p:nvGraphicFramePr>
        <p:xfrm>
          <a:off x="325821" y="334898"/>
          <a:ext cx="11540358" cy="6024337"/>
        </p:xfrm>
        <a:graphic>
          <a:graphicData uri="http://schemas.openxmlformats.org/drawingml/2006/table">
            <a:tbl>
              <a:tblPr firstRow="1" firstCol="1" bandRow="1">
                <a:tableStyleId>{073A0DAA-6AF3-43AB-8588-CEC1D06C72B9}</a:tableStyleId>
              </a:tblPr>
              <a:tblGrid>
                <a:gridCol w="1868099">
                  <a:extLst>
                    <a:ext uri="{9D8B030D-6E8A-4147-A177-3AD203B41FA5}">
                      <a16:colId xmlns:a16="http://schemas.microsoft.com/office/drawing/2014/main" val="299794884"/>
                    </a:ext>
                  </a:extLst>
                </a:gridCol>
                <a:gridCol w="1868099">
                  <a:extLst>
                    <a:ext uri="{9D8B030D-6E8A-4147-A177-3AD203B41FA5}">
                      <a16:colId xmlns:a16="http://schemas.microsoft.com/office/drawing/2014/main" val="1978154878"/>
                    </a:ext>
                  </a:extLst>
                </a:gridCol>
                <a:gridCol w="1647958">
                  <a:extLst>
                    <a:ext uri="{9D8B030D-6E8A-4147-A177-3AD203B41FA5}">
                      <a16:colId xmlns:a16="http://schemas.microsoft.com/office/drawing/2014/main" val="4169112482"/>
                    </a:ext>
                  </a:extLst>
                </a:gridCol>
                <a:gridCol w="1538662">
                  <a:extLst>
                    <a:ext uri="{9D8B030D-6E8A-4147-A177-3AD203B41FA5}">
                      <a16:colId xmlns:a16="http://schemas.microsoft.com/office/drawing/2014/main" val="3805738311"/>
                    </a:ext>
                  </a:extLst>
                </a:gridCol>
                <a:gridCol w="1538662">
                  <a:extLst>
                    <a:ext uri="{9D8B030D-6E8A-4147-A177-3AD203B41FA5}">
                      <a16:colId xmlns:a16="http://schemas.microsoft.com/office/drawing/2014/main" val="1850765790"/>
                    </a:ext>
                  </a:extLst>
                </a:gridCol>
                <a:gridCol w="1539439">
                  <a:extLst>
                    <a:ext uri="{9D8B030D-6E8A-4147-A177-3AD203B41FA5}">
                      <a16:colId xmlns:a16="http://schemas.microsoft.com/office/drawing/2014/main" val="2120232936"/>
                    </a:ext>
                  </a:extLst>
                </a:gridCol>
                <a:gridCol w="1539439">
                  <a:extLst>
                    <a:ext uri="{9D8B030D-6E8A-4147-A177-3AD203B41FA5}">
                      <a16:colId xmlns:a16="http://schemas.microsoft.com/office/drawing/2014/main" val="1539354501"/>
                    </a:ext>
                  </a:extLst>
                </a:gridCol>
              </a:tblGrid>
              <a:tr h="259749">
                <a:tc gridSpan="7">
                  <a:txBody>
                    <a:bodyPr/>
                    <a:lstStyle/>
                    <a:p>
                      <a:pPr algn="ctr">
                        <a:lnSpc>
                          <a:spcPct val="110000"/>
                        </a:lnSpc>
                        <a:spcBef>
                          <a:spcPts val="400"/>
                        </a:spcBef>
                        <a:spcAft>
                          <a:spcPts val="400"/>
                        </a:spcAft>
                      </a:pPr>
                      <a:r>
                        <a:rPr lang="en-US" sz="1400" kern="1400" dirty="0">
                          <a:effectLst/>
                          <a:latin typeface="Arial Nova Light" panose="020B0304020202020204" pitchFamily="34" charset="0"/>
                        </a:rPr>
                        <a:t>Programme 3</a:t>
                      </a:r>
                    </a:p>
                  </a:txBody>
                  <a:tcPr marL="52102" marR="52102"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pPr marR="21590"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pPr algn="ctr">
                        <a:lnSpc>
                          <a:spcPct val="110000"/>
                        </a:lnSpc>
                        <a:spcBef>
                          <a:spcPts val="400"/>
                        </a:spcBef>
                        <a:spcAft>
                          <a:spcPts val="400"/>
                        </a:spcAft>
                      </a:pPr>
                      <a:endParaRPr lang="en-US"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endParaRPr lang="en-ZA" sz="11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25989226"/>
                  </a:ext>
                </a:extLst>
              </a:tr>
              <a:tr h="259749">
                <a:tc rowSpan="2">
                  <a:txBody>
                    <a:bodyPr/>
                    <a:lstStyle/>
                    <a:p>
                      <a:pPr algn="ctr">
                        <a:lnSpc>
                          <a:spcPct val="110000"/>
                        </a:lnSpc>
                        <a:spcBef>
                          <a:spcPts val="400"/>
                        </a:spcBef>
                        <a:spcAft>
                          <a:spcPts val="400"/>
                        </a:spcAft>
                      </a:pPr>
                      <a:r>
                        <a:rPr lang="en-ZA" sz="1400" b="1" kern="1400" dirty="0">
                          <a:solidFill>
                            <a:schemeClr val="bg1"/>
                          </a:solidFill>
                          <a:effectLst/>
                          <a:latin typeface="Arial Nova Light" panose="020B0304020202020204" pitchFamily="34" charset="0"/>
                        </a:rPr>
                        <a:t>OUTPUT</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algn="ctr">
                        <a:lnSpc>
                          <a:spcPct val="110000"/>
                        </a:lnSpc>
                        <a:spcBef>
                          <a:spcPts val="400"/>
                        </a:spcBef>
                        <a:spcAft>
                          <a:spcPts val="400"/>
                        </a:spcAft>
                      </a:pPr>
                      <a:r>
                        <a:rPr lang="en-ZA" sz="1400" b="1" kern="1400" dirty="0">
                          <a:solidFill>
                            <a:schemeClr val="bg1"/>
                          </a:solidFill>
                          <a:effectLst/>
                          <a:latin typeface="Arial Nova Light" panose="020B0304020202020204" pitchFamily="34" charset="0"/>
                        </a:rPr>
                        <a:t>OUTPUT INDICATORS</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solidFill>
                      <a:schemeClr val="tx1"/>
                    </a:solidFill>
                  </a:tcPr>
                </a:tc>
                <a:tc rowSpan="2">
                  <a:txBody>
                    <a:bodyPr/>
                    <a:lstStyle/>
                    <a:p>
                      <a:pPr marR="21590" algn="ctr">
                        <a:lnSpc>
                          <a:spcPct val="110000"/>
                        </a:lnSpc>
                        <a:spcBef>
                          <a:spcPts val="400"/>
                        </a:spcBef>
                        <a:spcAft>
                          <a:spcPts val="400"/>
                        </a:spcAft>
                      </a:pPr>
                      <a:r>
                        <a:rPr lang="en-ZA" sz="1400" b="1" kern="1400" dirty="0">
                          <a:solidFill>
                            <a:schemeClr val="bg1"/>
                          </a:solidFill>
                          <a:effectLst/>
                          <a:latin typeface="Arial Nova Light" panose="020B0304020202020204" pitchFamily="34" charset="0"/>
                        </a:rPr>
                        <a:t>2023/24 ANNUAL TARGET</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solidFill>
                      <a:schemeClr val="tx1"/>
                    </a:solidFill>
                  </a:tcPr>
                </a:tc>
                <a:tc gridSpan="4">
                  <a:txBody>
                    <a:bodyPr/>
                    <a:lstStyle/>
                    <a:p>
                      <a:pPr algn="ctr">
                        <a:lnSpc>
                          <a:spcPct val="110000"/>
                        </a:lnSpc>
                        <a:spcBef>
                          <a:spcPts val="400"/>
                        </a:spcBef>
                        <a:spcAft>
                          <a:spcPts val="400"/>
                        </a:spcAft>
                      </a:pPr>
                      <a:r>
                        <a:rPr lang="en-ZA" sz="1400" b="1" kern="1400" dirty="0">
                          <a:solidFill>
                            <a:schemeClr val="bg1"/>
                          </a:solidFill>
                          <a:effectLst/>
                          <a:latin typeface="Arial Nova Light" panose="020B0304020202020204" pitchFamily="34" charset="0"/>
                        </a:rPr>
                        <a:t>QUARTERLY TARGETS</a:t>
                      </a:r>
                    </a:p>
                  </a:txBody>
                  <a:tcPr marL="52102" marR="52102" marT="0" marB="0" anchor="c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51949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Q1</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Apr - Jun 2023</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400" b="1" kern="1400" dirty="0">
                          <a:solidFill>
                            <a:srgbClr val="000000"/>
                          </a:solidFill>
                          <a:effectLst/>
                          <a:latin typeface="Arial Nova Light" panose="020B0304020202020204" pitchFamily="34" charset="0"/>
                        </a:rPr>
                        <a:t>Q2</a:t>
                      </a:r>
                      <a:br>
                        <a:rPr lang="en-ZA" sz="1400" b="1" kern="1400" dirty="0">
                          <a:solidFill>
                            <a:srgbClr val="000000"/>
                          </a:solidFill>
                          <a:effectLst/>
                          <a:latin typeface="Arial Nova Light" panose="020B0304020202020204" pitchFamily="34" charset="0"/>
                        </a:rPr>
                      </a:br>
                      <a:r>
                        <a:rPr lang="en-ZA" sz="1400" b="1" kern="1400" dirty="0">
                          <a:solidFill>
                            <a:srgbClr val="000000"/>
                          </a:solidFill>
                          <a:effectLst/>
                          <a:latin typeface="Arial Nova Light" panose="020B0304020202020204" pitchFamily="34" charset="0"/>
                        </a:rPr>
                        <a:t>Jul - Sep 2023</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Q3</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Oct - Dec 2023</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400" b="1" kern="1400">
                          <a:solidFill>
                            <a:srgbClr val="000000"/>
                          </a:solidFill>
                          <a:effectLst/>
                          <a:latin typeface="Arial Nova Light" panose="020B0304020202020204" pitchFamily="34" charset="0"/>
                        </a:rPr>
                        <a:t>Q4</a:t>
                      </a:r>
                      <a:br>
                        <a:rPr lang="en-ZA" sz="1400" b="1" kern="1400">
                          <a:solidFill>
                            <a:srgbClr val="000000"/>
                          </a:solidFill>
                          <a:effectLst/>
                          <a:latin typeface="Arial Nova Light" panose="020B0304020202020204" pitchFamily="34" charset="0"/>
                        </a:rPr>
                      </a:br>
                      <a:r>
                        <a:rPr lang="en-ZA" sz="1400" b="1" kern="1400">
                          <a:solidFill>
                            <a:srgbClr val="000000"/>
                          </a:solidFill>
                          <a:effectLst/>
                          <a:latin typeface="Arial Nova Light" panose="020B0304020202020204" pitchFamily="34" charset="0"/>
                        </a:rPr>
                        <a:t>Jan - Mar 2024</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948829">
                <a:tc rowSpan="5">
                  <a:txBody>
                    <a:bodyPr/>
                    <a:lstStyle/>
                    <a:p>
                      <a:pPr algn="l">
                        <a:lnSpc>
                          <a:spcPct val="110000"/>
                        </a:lnSpc>
                        <a:spcBef>
                          <a:spcPts val="400"/>
                        </a:spcBef>
                        <a:spcAft>
                          <a:spcPts val="400"/>
                        </a:spcAft>
                      </a:pPr>
                      <a:r>
                        <a:rPr lang="en-ZA" sz="1400" kern="1400" dirty="0">
                          <a:effectLst/>
                          <a:latin typeface="Arial Nova Light" panose="020B0304020202020204" pitchFamily="34" charset="0"/>
                        </a:rPr>
                        <a:t>1.1. Global tourism brand campaign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5">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1.1.1. Global tourism brand campaign implemented</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FY2023/24 Global Tourism Brand Campaign Plan implemented</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Finalise the FY2023/24 Global Tourism Brand Campaign Plan</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Implement Quarter 2 milestones of FY2023/24 Global Tourism Brand Campaign Plan</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Implement Quarter 3 milestones of FY2023/24 Global Tourism Brand Campaign Plan</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Implement Quarter 4 milestones of FY2023/24 Global Tourism Brand Campaign Plan</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5064748"/>
                  </a:ext>
                </a:extLst>
              </a:tr>
              <a:tr h="70763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300" kern="1200" dirty="0">
                          <a:solidFill>
                            <a:schemeClr val="dk1"/>
                          </a:solidFill>
                          <a:effectLst/>
                          <a:latin typeface="Arial Nova Light" panose="020B0304020202020204" pitchFamily="34" charset="0"/>
                        </a:rPr>
                        <a:t>Launch Live Again 2.0 at Africa’s Travel Indaba</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276187195"/>
                  </a:ext>
                </a:extLst>
              </a:tr>
              <a:tr h="948829">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3 global tourism campaigns localised in South Africa</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2 global tourism campaigns localised in South Africa</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1 global tourism campaign localised in South Africa</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a:effectLst/>
                          <a:latin typeface="Arial Nova Light" panose="020B0304020202020204" pitchFamily="34" charset="0"/>
                        </a:rPr>
                        <a:t>-</a:t>
                      </a:r>
                      <a:endParaRPr lang="en-ZA" sz="13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6188465"/>
                  </a:ext>
                </a:extLst>
              </a:tr>
              <a:tr h="948829">
                <a:tc vMerge="1">
                  <a:txBody>
                    <a:bodyPr/>
                    <a:lstStyle/>
                    <a:p>
                      <a:endParaRPr lang="en-ZA"/>
                    </a:p>
                  </a:txBody>
                  <a:tcPr/>
                </a:tc>
                <a:tc vMerge="1">
                  <a:txBody>
                    <a:bodyPr/>
                    <a:lstStyle/>
                    <a:p>
                      <a:endParaRPr lang="en-ZA"/>
                    </a:p>
                  </a:txBody>
                  <a:tcPr/>
                </a:tc>
                <a:tc rowSpan="2">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2 global brand collaborations and/or partnerships secured </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2 global brand collaborations and/or partnerships secured</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Roll-out of collaborations and/or partnerships</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Roll-out of collaborations and/or partnerships</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300" kern="1400">
                          <a:effectLst/>
                          <a:latin typeface="Arial Nova Light" panose="020B0304020202020204" pitchFamily="34" charset="0"/>
                        </a:rPr>
                        <a:t>Roll-out of collaborations and/or partnerships</a:t>
                      </a:r>
                      <a:endParaRPr lang="en-ZA" sz="13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153381"/>
                  </a:ext>
                </a:extLst>
              </a:tr>
              <a:tr h="143122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300" kern="1400" dirty="0">
                          <a:effectLst/>
                          <a:latin typeface="Arial Nova Light" panose="020B0304020202020204" pitchFamily="34" charset="0"/>
                        </a:rPr>
                        <a:t>Close-out Report on each collaboration and/or partnership outlining learnings and ROI</a:t>
                      </a:r>
                      <a:endParaRPr lang="en-ZA" sz="13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9512858"/>
                  </a:ext>
                </a:extLst>
              </a:tr>
            </a:tbl>
          </a:graphicData>
        </a:graphic>
      </p:graphicFrame>
      <p:sp>
        <p:nvSpPr>
          <p:cNvPr id="2" name="Slide Number Placeholder 2">
            <a:extLst>
              <a:ext uri="{FF2B5EF4-FFF2-40B4-BE49-F238E27FC236}">
                <a16:creationId xmlns:a16="http://schemas.microsoft.com/office/drawing/2014/main" id="{31FFC06A-3E33-5B03-7B44-95ADD336B14A}"/>
              </a:ext>
            </a:extLst>
          </p:cNvPr>
          <p:cNvSpPr>
            <a:spLocks noGrp="1"/>
          </p:cNvSpPr>
          <p:nvPr>
            <p:ph type="sldNum" sz="quarter" idx="12"/>
          </p:nvPr>
        </p:nvSpPr>
        <p:spPr>
          <a:xfrm>
            <a:off x="9145570" y="6417989"/>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31</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277099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3671303944"/>
              </p:ext>
            </p:extLst>
          </p:nvPr>
        </p:nvGraphicFramePr>
        <p:xfrm>
          <a:off x="361293" y="71850"/>
          <a:ext cx="11730201" cy="5465953"/>
        </p:xfrm>
        <a:graphic>
          <a:graphicData uri="http://schemas.openxmlformats.org/drawingml/2006/table">
            <a:tbl>
              <a:tblPr firstRow="1" firstCol="1" bandRow="1">
                <a:tableStyleId>{073A0DAA-6AF3-43AB-8588-CEC1D06C72B9}</a:tableStyleId>
              </a:tblPr>
              <a:tblGrid>
                <a:gridCol w="1898830">
                  <a:extLst>
                    <a:ext uri="{9D8B030D-6E8A-4147-A177-3AD203B41FA5}">
                      <a16:colId xmlns:a16="http://schemas.microsoft.com/office/drawing/2014/main" val="299794884"/>
                    </a:ext>
                  </a:extLst>
                </a:gridCol>
                <a:gridCol w="1898830">
                  <a:extLst>
                    <a:ext uri="{9D8B030D-6E8A-4147-A177-3AD203B41FA5}">
                      <a16:colId xmlns:a16="http://schemas.microsoft.com/office/drawing/2014/main" val="1978154878"/>
                    </a:ext>
                  </a:extLst>
                </a:gridCol>
                <a:gridCol w="1675067">
                  <a:extLst>
                    <a:ext uri="{9D8B030D-6E8A-4147-A177-3AD203B41FA5}">
                      <a16:colId xmlns:a16="http://schemas.microsoft.com/office/drawing/2014/main" val="4169112482"/>
                    </a:ext>
                  </a:extLst>
                </a:gridCol>
                <a:gridCol w="1563974">
                  <a:extLst>
                    <a:ext uri="{9D8B030D-6E8A-4147-A177-3AD203B41FA5}">
                      <a16:colId xmlns:a16="http://schemas.microsoft.com/office/drawing/2014/main" val="3805738311"/>
                    </a:ext>
                  </a:extLst>
                </a:gridCol>
                <a:gridCol w="1563974">
                  <a:extLst>
                    <a:ext uri="{9D8B030D-6E8A-4147-A177-3AD203B41FA5}">
                      <a16:colId xmlns:a16="http://schemas.microsoft.com/office/drawing/2014/main" val="1850765790"/>
                    </a:ext>
                  </a:extLst>
                </a:gridCol>
                <a:gridCol w="1564763">
                  <a:extLst>
                    <a:ext uri="{9D8B030D-6E8A-4147-A177-3AD203B41FA5}">
                      <a16:colId xmlns:a16="http://schemas.microsoft.com/office/drawing/2014/main" val="2120232936"/>
                    </a:ext>
                  </a:extLst>
                </a:gridCol>
                <a:gridCol w="1564763">
                  <a:extLst>
                    <a:ext uri="{9D8B030D-6E8A-4147-A177-3AD203B41FA5}">
                      <a16:colId xmlns:a16="http://schemas.microsoft.com/office/drawing/2014/main" val="1539354501"/>
                    </a:ext>
                  </a:extLst>
                </a:gridCol>
              </a:tblGrid>
              <a:tr h="158791">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 INDICATORS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marR="21590"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2023/24 ANNUAL TARGET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gridSpan="4">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QUARTERLY TARGETS</a:t>
                      </a: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32668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Q1</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Apr - Jun 2023</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Q3</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Oct - Dec 2023</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Q4</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Jan - Mar 2024</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30170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400" dirty="0">
                          <a:effectLst/>
                          <a:latin typeface="Arial Nova Light" panose="020B0304020202020204" pitchFamily="34" charset="0"/>
                        </a:rPr>
                        <a:t>1.1. Global tourism brand campaign</a:t>
                      </a:r>
                    </a:p>
                    <a:p>
                      <a:endParaRPr lang="en-ZA" sz="1200" dirty="0">
                        <a:latin typeface="Arial Nova Light" panose="020B0304020202020204" pitchFamily="34" charset="0"/>
                      </a:endParaRPr>
                    </a:p>
                  </a:txBody>
                  <a:tcPr/>
                </a:tc>
                <a:tc rowSpan="2">
                  <a:txBody>
                    <a:bodyPr/>
                    <a:lstStyle/>
                    <a:p>
                      <a:pPr marL="17145" algn="l">
                        <a:lnSpc>
                          <a:spcPct val="110000"/>
                        </a:lnSpc>
                        <a:spcBef>
                          <a:spcPts val="400"/>
                        </a:spcBef>
                        <a:spcAft>
                          <a:spcPts val="400"/>
                        </a:spcAft>
                      </a:pPr>
                      <a:r>
                        <a:rPr lang="en-ZA" sz="1200" kern="1400" dirty="0">
                          <a:effectLst/>
                          <a:latin typeface="Arial Nova Light" panose="020B0304020202020204" pitchFamily="34" charset="0"/>
                        </a:rPr>
                        <a:t>1.1.2.</a:t>
                      </a:r>
                      <a:r>
                        <a:rPr lang="en-ZA" sz="1200" kern="1400" dirty="0">
                          <a:solidFill>
                            <a:srgbClr val="000000"/>
                          </a:solidFill>
                          <a:effectLst/>
                          <a:latin typeface="Arial Nova Light" panose="020B0304020202020204" pitchFamily="34" charset="0"/>
                        </a:rPr>
                        <a:t> Number of localised brand campaigns implemented in support of the Global Tourism Brand Campaign</a:t>
                      </a:r>
                      <a:r>
                        <a:rPr lang="en-ZA" sz="1200" kern="1400" dirty="0">
                          <a:effectLst/>
                          <a:latin typeface="Arial Nova Light" panose="020B0304020202020204" pitchFamily="34" charset="0"/>
                        </a:rPr>
                        <a:t>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 </a:t>
                      </a:r>
                      <a:r>
                        <a:rPr lang="en-ZA" sz="1200" kern="1400" dirty="0">
                          <a:solidFill>
                            <a:srgbClr val="000000"/>
                          </a:solidFill>
                          <a:effectLst/>
                          <a:latin typeface="Arial Nova Light" panose="020B0304020202020204" pitchFamily="34" charset="0"/>
                        </a:rPr>
                        <a:t>localised brand campaigns implemented</a:t>
                      </a:r>
                      <a:endParaRPr lang="en-ZA" sz="1200" kern="1400" dirty="0">
                        <a:effectLst/>
                        <a:latin typeface="Arial Nova Light" panose="020B0304020202020204" pitchFamily="34" charset="0"/>
                      </a:endParaRPr>
                    </a:p>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 </a:t>
                      </a:r>
                      <a:endParaRPr lang="en-ZA" sz="1200" kern="1400" dirty="0">
                        <a:effectLst/>
                        <a:latin typeface="Arial Nova Light" panose="020B0304020202020204" pitchFamily="34" charset="0"/>
                      </a:endParaRPr>
                    </a:p>
                    <a:p>
                      <a:pPr algn="l">
                        <a:lnSpc>
                          <a:spcPct val="110000"/>
                        </a:lnSpc>
                        <a:spcBef>
                          <a:spcPts val="400"/>
                        </a:spcBef>
                        <a:spcAft>
                          <a:spcPts val="400"/>
                        </a:spcAft>
                      </a:pPr>
                      <a:r>
                        <a:rPr lang="en-ZA" sz="1200" u="none" strike="noStrike" kern="1400" dirty="0">
                          <a:effectLst/>
                          <a:latin typeface="Arial Nova Light" panose="020B0304020202020204" pitchFamily="34" charset="0"/>
                        </a:rPr>
                        <a:t>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Develop the annual localised campaign concept and implementation plan for each hub, as follows:</a:t>
                      </a:r>
                      <a:endParaRPr lang="en-ZA" sz="1200" kern="1400" dirty="0">
                        <a:effectLst/>
                        <a:latin typeface="Arial Nova Light" panose="020B0304020202020204" pitchFamily="34" charset="0"/>
                      </a:endParaRPr>
                    </a:p>
                    <a:p>
                      <a:pPr algn="l">
                        <a:lnSpc>
                          <a:spcPct val="110000"/>
                        </a:lnSpc>
                        <a:spcBef>
                          <a:spcPts val="0"/>
                        </a:spcBef>
                        <a:spcAft>
                          <a:spcPts val="0"/>
                        </a:spcAft>
                      </a:pPr>
                      <a:r>
                        <a:rPr lang="en-ZA" sz="1200" kern="1400" dirty="0">
                          <a:solidFill>
                            <a:srgbClr val="000000"/>
                          </a:solidFill>
                          <a:effectLst/>
                          <a:latin typeface="Arial Nova Light" panose="020B0304020202020204" pitchFamily="34" charset="0"/>
                        </a:rPr>
                        <a:t>Americas: 2</a:t>
                      </a:r>
                      <a:endParaRPr lang="en-ZA" sz="1200" kern="14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North America 1</a:t>
                      </a:r>
                      <a:endParaRPr lang="en-ZA" sz="12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South America 1</a:t>
                      </a:r>
                      <a:endParaRPr lang="en-ZA" sz="1200" dirty="0">
                        <a:effectLst/>
                        <a:latin typeface="Arial Nova Light" panose="020B0304020202020204" pitchFamily="34" charset="0"/>
                      </a:endParaRPr>
                    </a:p>
                    <a:p>
                      <a:pPr algn="l">
                        <a:lnSpc>
                          <a:spcPct val="110000"/>
                        </a:lnSpc>
                        <a:spcBef>
                          <a:spcPts val="0"/>
                        </a:spcBef>
                        <a:spcAft>
                          <a:spcPts val="0"/>
                        </a:spcAft>
                      </a:pPr>
                      <a:r>
                        <a:rPr lang="en-ZA" sz="1200" kern="1400" dirty="0">
                          <a:solidFill>
                            <a:srgbClr val="000000"/>
                          </a:solidFill>
                          <a:effectLst/>
                          <a:latin typeface="Arial Nova Light" panose="020B0304020202020204" pitchFamily="34" charset="0"/>
                        </a:rPr>
                        <a:t>Asia and Australasia: 4</a:t>
                      </a:r>
                      <a:endParaRPr lang="en-ZA" sz="1200" kern="14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India 1</a:t>
                      </a:r>
                      <a:endParaRPr lang="en-ZA" sz="12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China 1</a:t>
                      </a:r>
                      <a:endParaRPr lang="en-ZA" sz="12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Japan 1</a:t>
                      </a:r>
                      <a:endParaRPr lang="en-ZA" sz="12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Australia 1</a:t>
                      </a:r>
                      <a:endParaRPr lang="en-ZA" sz="1200" dirty="0">
                        <a:effectLst/>
                        <a:latin typeface="Arial Nova Light" panose="020B0304020202020204" pitchFamily="34" charset="0"/>
                      </a:endParaRPr>
                    </a:p>
                    <a:p>
                      <a:pPr algn="l">
                        <a:lnSpc>
                          <a:spcPct val="110000"/>
                        </a:lnSpc>
                        <a:spcBef>
                          <a:spcPts val="0"/>
                        </a:spcBef>
                        <a:spcAft>
                          <a:spcPts val="0"/>
                        </a:spcAft>
                      </a:pPr>
                      <a:r>
                        <a:rPr lang="en-ZA" sz="1200" kern="1400" dirty="0">
                          <a:solidFill>
                            <a:srgbClr val="000000"/>
                          </a:solidFill>
                          <a:effectLst/>
                          <a:latin typeface="Arial Nova Light" panose="020B0304020202020204" pitchFamily="34" charset="0"/>
                        </a:rPr>
                        <a:t>Europe: 4</a:t>
                      </a:r>
                      <a:endParaRPr lang="en-ZA" sz="1200" kern="14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UK 1</a:t>
                      </a:r>
                      <a:endParaRPr lang="en-ZA" sz="12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South Europe 1</a:t>
                      </a:r>
                      <a:endParaRPr lang="en-ZA" sz="12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North Europe 1</a:t>
                      </a:r>
                      <a:endParaRPr lang="en-ZA" sz="1200" dirty="0">
                        <a:effectLst/>
                        <a:latin typeface="Arial Nova Light" panose="020B03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Arial Nova Light" panose="020B0304020202020204" pitchFamily="34" charset="0"/>
                        </a:rPr>
                        <a:t>Central Europe 1</a:t>
                      </a:r>
                      <a:endParaRPr lang="en-ZA" sz="1200" dirty="0">
                        <a:effectLst/>
                        <a:latin typeface="Arial Nova Light" panose="020B0304020202020204" pitchFamily="34" charset="0"/>
                      </a:endParaRPr>
                    </a:p>
                    <a:p>
                      <a:pPr algn="l">
                        <a:lnSpc>
                          <a:spcPct val="110000"/>
                        </a:lnSpc>
                        <a:spcBef>
                          <a:spcPts val="0"/>
                        </a:spcBef>
                        <a:spcAft>
                          <a:spcPts val="0"/>
                        </a:spcAft>
                      </a:pPr>
                      <a:r>
                        <a:rPr lang="en-ZA" sz="1200" kern="1400" dirty="0">
                          <a:solidFill>
                            <a:srgbClr val="000000"/>
                          </a:solidFill>
                          <a:effectLst/>
                          <a:latin typeface="Arial Nova Light" panose="020B0304020202020204" pitchFamily="34" charset="0"/>
                        </a:rPr>
                        <a:t>Embassy Liaison: 1</a:t>
                      </a: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Execute campaign for each hub</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Execute campaign for each hub</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Execute campaign for each hub</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8825992"/>
                  </a:ext>
                </a:extLst>
              </a:tr>
              <a:tr h="55026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Campaign progress report per hub</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Campaign progress report per hub</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Close out report and evaluate ROI per campaign per hub</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418014"/>
                  </a:ext>
                </a:extLst>
              </a:tr>
            </a:tbl>
          </a:graphicData>
        </a:graphic>
      </p:graphicFrame>
      <p:sp>
        <p:nvSpPr>
          <p:cNvPr id="2" name="Slide Number Placeholder 2">
            <a:extLst>
              <a:ext uri="{FF2B5EF4-FFF2-40B4-BE49-F238E27FC236}">
                <a16:creationId xmlns:a16="http://schemas.microsoft.com/office/drawing/2014/main" id="{155A580E-433D-2A72-AD17-FFD6A5C921D0}"/>
              </a:ext>
            </a:extLst>
          </p:cNvPr>
          <p:cNvSpPr>
            <a:spLocks noGrp="1"/>
          </p:cNvSpPr>
          <p:nvPr>
            <p:ph type="sldNum" sz="quarter" idx="12"/>
          </p:nvPr>
        </p:nvSpPr>
        <p:spPr>
          <a:xfrm>
            <a:off x="8985907" y="6421025"/>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32</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689188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1229870757"/>
              </p:ext>
            </p:extLst>
          </p:nvPr>
        </p:nvGraphicFramePr>
        <p:xfrm>
          <a:off x="263818" y="577661"/>
          <a:ext cx="11540358" cy="5835904"/>
        </p:xfrm>
        <a:graphic>
          <a:graphicData uri="http://schemas.openxmlformats.org/drawingml/2006/table">
            <a:tbl>
              <a:tblPr firstRow="1" firstCol="1" bandRow="1">
                <a:tableStyleId>{073A0DAA-6AF3-43AB-8588-CEC1D06C72B9}</a:tableStyleId>
              </a:tblPr>
              <a:tblGrid>
                <a:gridCol w="1868099">
                  <a:extLst>
                    <a:ext uri="{9D8B030D-6E8A-4147-A177-3AD203B41FA5}">
                      <a16:colId xmlns:a16="http://schemas.microsoft.com/office/drawing/2014/main" val="299794884"/>
                    </a:ext>
                  </a:extLst>
                </a:gridCol>
                <a:gridCol w="1868099">
                  <a:extLst>
                    <a:ext uri="{9D8B030D-6E8A-4147-A177-3AD203B41FA5}">
                      <a16:colId xmlns:a16="http://schemas.microsoft.com/office/drawing/2014/main" val="1978154878"/>
                    </a:ext>
                  </a:extLst>
                </a:gridCol>
                <a:gridCol w="1647958">
                  <a:extLst>
                    <a:ext uri="{9D8B030D-6E8A-4147-A177-3AD203B41FA5}">
                      <a16:colId xmlns:a16="http://schemas.microsoft.com/office/drawing/2014/main" val="4169112482"/>
                    </a:ext>
                  </a:extLst>
                </a:gridCol>
                <a:gridCol w="1538662">
                  <a:extLst>
                    <a:ext uri="{9D8B030D-6E8A-4147-A177-3AD203B41FA5}">
                      <a16:colId xmlns:a16="http://schemas.microsoft.com/office/drawing/2014/main" val="3805738311"/>
                    </a:ext>
                  </a:extLst>
                </a:gridCol>
                <a:gridCol w="1538662">
                  <a:extLst>
                    <a:ext uri="{9D8B030D-6E8A-4147-A177-3AD203B41FA5}">
                      <a16:colId xmlns:a16="http://schemas.microsoft.com/office/drawing/2014/main" val="1850765790"/>
                    </a:ext>
                  </a:extLst>
                </a:gridCol>
                <a:gridCol w="1539439">
                  <a:extLst>
                    <a:ext uri="{9D8B030D-6E8A-4147-A177-3AD203B41FA5}">
                      <a16:colId xmlns:a16="http://schemas.microsoft.com/office/drawing/2014/main" val="2120232936"/>
                    </a:ext>
                  </a:extLst>
                </a:gridCol>
                <a:gridCol w="1539439">
                  <a:extLst>
                    <a:ext uri="{9D8B030D-6E8A-4147-A177-3AD203B41FA5}">
                      <a16:colId xmlns:a16="http://schemas.microsoft.com/office/drawing/2014/main" val="1539354501"/>
                    </a:ext>
                  </a:extLst>
                </a:gridCol>
              </a:tblGrid>
              <a:tr h="158791">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 INDICATORS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marR="21590"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2023/24 ANNUAL TARGET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gridSpan="4">
                  <a:txBody>
                    <a:bodyPr/>
                    <a:lstStyle/>
                    <a:p>
                      <a:pPr algn="ctr">
                        <a:lnSpc>
                          <a:spcPct val="110000"/>
                        </a:lnSpc>
                        <a:spcBef>
                          <a:spcPts val="400"/>
                        </a:spcBef>
                        <a:spcAft>
                          <a:spcPts val="400"/>
                        </a:spcAft>
                      </a:pPr>
                      <a:endParaRPr lang="en-ZA" sz="1200" b="1" kern="1400" dirty="0">
                        <a:solidFill>
                          <a:srgbClr val="FFFFFF"/>
                        </a:solidFill>
                        <a:effectLst/>
                        <a:latin typeface="Arial Nova Light" panose="020B0304020202020204" pitchFamily="34" charset="0"/>
                      </a:endParaRPr>
                    </a:p>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QUARTERLY TARGETS</a:t>
                      </a:r>
                    </a:p>
                    <a:p>
                      <a:pPr algn="ctr">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326685">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Q1</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Apr - Jun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Q3</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Oct - Dec 2023</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Q4</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Jan - Mar 2024</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301701">
                <a:tc rowSpan="4">
                  <a:txBody>
                    <a:bodyPr/>
                    <a:lstStyle/>
                    <a:p>
                      <a:pPr algn="l">
                        <a:lnSpc>
                          <a:spcPct val="110000"/>
                        </a:lnSpc>
                        <a:spcBef>
                          <a:spcPts val="400"/>
                        </a:spcBef>
                        <a:spcAft>
                          <a:spcPts val="400"/>
                        </a:spcAft>
                      </a:pPr>
                      <a:r>
                        <a:rPr lang="en-ZA" sz="1200" kern="1400" dirty="0">
                          <a:solidFill>
                            <a:schemeClr val="bg1"/>
                          </a:solidFill>
                          <a:effectLst/>
                          <a:latin typeface="Arial Nova Light" panose="020B0304020202020204" pitchFamily="34" charset="0"/>
                        </a:rPr>
                        <a:t>1.2. Regional (Africa) Tourism Campaign</a:t>
                      </a:r>
                      <a:endParaRPr lang="en-ZA" sz="12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4">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1.2.1. Number of regional seasonal campaigns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4">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4 regional seasonal campaigns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200" dirty="0">
                          <a:solidFill>
                            <a:schemeClr val="dk1"/>
                          </a:solidFill>
                          <a:effectLst/>
                          <a:latin typeface="Arial Nova Light" panose="020B0304020202020204" pitchFamily="34" charset="0"/>
                        </a:rPr>
                        <a:t>Develop the annual Africa localised campaign concept and implementation plan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200" kern="1200" dirty="0">
                          <a:solidFill>
                            <a:schemeClr val="dk1"/>
                          </a:solidFill>
                          <a:effectLst/>
                          <a:latin typeface="Arial Nova Light" panose="020B0304020202020204" pitchFamily="34" charset="0"/>
                        </a:rPr>
                        <a:t>Implement 360° West Africa and Central, East and Land Africa markets campaigns 1 &amp; 2</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200" kern="1400" dirty="0">
                          <a:solidFill>
                            <a:srgbClr val="000000"/>
                          </a:solidFill>
                          <a:effectLst/>
                          <a:latin typeface="Arial Nova Light" panose="020B0304020202020204" pitchFamily="34" charset="0"/>
                        </a:rPr>
                        <a:t>Campaigns 1 &amp; 2 close-out reports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200" dirty="0">
                          <a:solidFill>
                            <a:schemeClr val="dk1"/>
                          </a:solidFill>
                          <a:effectLst/>
                          <a:latin typeface="Arial Nova Light" panose="020B0304020202020204" pitchFamily="34" charset="0"/>
                        </a:rPr>
                        <a:t>Campaign 3 close-out report </a:t>
                      </a:r>
                      <a:endParaRPr lang="en-ZA" sz="1200" kern="1200" dirty="0">
                        <a:solidFill>
                          <a:schemeClr val="dk1"/>
                        </a:solidFill>
                        <a:effectLst/>
                        <a:latin typeface="Arial Nova Light" panose="020B0304020202020204" pitchFamily="34" charset="0"/>
                      </a:endParaRPr>
                    </a:p>
                    <a:p>
                      <a:pPr algn="l">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8825992"/>
                  </a:ext>
                </a:extLst>
              </a:tr>
              <a:tr h="301701">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kern="1400" dirty="0">
                          <a:solidFill>
                            <a:srgbClr val="000000"/>
                          </a:solidFill>
                          <a:effectLst/>
                          <a:latin typeface="Arial Nova Light" panose="020B0304020202020204" pitchFamily="34" charset="0"/>
                        </a:rPr>
                        <a:t>Develop 360° </a:t>
                      </a:r>
                      <a:r>
                        <a:rPr lang="en-US" sz="1200" kern="1200" dirty="0">
                          <a:solidFill>
                            <a:schemeClr val="dk1"/>
                          </a:solidFill>
                          <a:effectLst/>
                          <a:latin typeface="Arial Nova Light" panose="020B0304020202020204" pitchFamily="34" charset="0"/>
                        </a:rPr>
                        <a:t>West Africa and Central, East and Land Africa </a:t>
                      </a:r>
                      <a:r>
                        <a:rPr lang="en-ZA" sz="1200" kern="1400" dirty="0">
                          <a:solidFill>
                            <a:srgbClr val="000000"/>
                          </a:solidFill>
                          <a:effectLst/>
                          <a:latin typeface="Arial Nova Light" panose="020B0304020202020204" pitchFamily="34" charset="0"/>
                        </a:rPr>
                        <a:t>brand campaigns 1 &amp; 2 concepts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400" dirty="0">
                          <a:solidFill>
                            <a:srgbClr val="000000"/>
                          </a:solidFill>
                          <a:effectLst/>
                          <a:latin typeface="Arial Nova Light" panose="020B0304020202020204" pitchFamily="34" charset="0"/>
                        </a:rPr>
                        <a:t>Campaigns 1 &amp; 2 progress reports </a:t>
                      </a:r>
                      <a:endParaRPr lang="en-ZA" sz="1200" kern="1400" dirty="0">
                        <a:effectLst/>
                        <a:latin typeface="Arial Nova Light" panose="020B0304020202020204" pitchFamily="34" charset="0"/>
                      </a:endParaRPr>
                    </a:p>
                    <a:p>
                      <a:pPr algn="l">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200" kern="1400" dirty="0">
                          <a:solidFill>
                            <a:srgbClr val="000000"/>
                          </a:solidFill>
                          <a:effectLst/>
                          <a:latin typeface="Arial Nova Light" panose="020B0304020202020204" pitchFamily="34" charset="0"/>
                        </a:rPr>
                        <a:t>Implement a 360° </a:t>
                      </a:r>
                      <a:r>
                        <a:rPr lang="en-US" sz="1200" kern="1200" dirty="0">
                          <a:solidFill>
                            <a:schemeClr val="dk1"/>
                          </a:solidFill>
                          <a:effectLst/>
                          <a:latin typeface="Arial Nova Light" panose="020B0304020202020204" pitchFamily="34" charset="0"/>
                        </a:rPr>
                        <a:t>Central, East and Land Africa markets </a:t>
                      </a:r>
                      <a:r>
                        <a:rPr lang="en-US" sz="1200" kern="1400" dirty="0">
                          <a:solidFill>
                            <a:srgbClr val="000000"/>
                          </a:solidFill>
                          <a:effectLst/>
                          <a:latin typeface="Arial Nova Light" panose="020B0304020202020204" pitchFamily="34" charset="0"/>
                        </a:rPr>
                        <a:t>campaign 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400" dirty="0">
                          <a:solidFill>
                            <a:srgbClr val="000000"/>
                          </a:solidFill>
                          <a:effectLst/>
                          <a:latin typeface="Arial Nova Light" panose="020B0304020202020204" pitchFamily="34" charset="0"/>
                        </a:rPr>
                        <a:t>Implement a 360° </a:t>
                      </a:r>
                      <a:r>
                        <a:rPr lang="en-US" sz="1200" kern="1200" dirty="0">
                          <a:solidFill>
                            <a:schemeClr val="dk1"/>
                          </a:solidFill>
                          <a:effectLst/>
                          <a:latin typeface="Arial Nova Light" panose="020B0304020202020204" pitchFamily="34" charset="0"/>
                        </a:rPr>
                        <a:t>West Africa and Central, East and Land Africa markets </a:t>
                      </a:r>
                      <a:r>
                        <a:rPr lang="en-US" sz="1200" kern="1400" dirty="0">
                          <a:solidFill>
                            <a:srgbClr val="000000"/>
                          </a:solidFill>
                          <a:effectLst/>
                          <a:latin typeface="Arial Nova Light" panose="020B0304020202020204" pitchFamily="34" charset="0"/>
                        </a:rPr>
                        <a:t> Campaign 4</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3759017"/>
                  </a:ext>
                </a:extLst>
              </a:tr>
              <a:tr h="301701">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400" dirty="0">
                          <a:solidFill>
                            <a:srgbClr val="000000"/>
                          </a:solidFill>
                          <a:effectLst/>
                          <a:latin typeface="Arial Nova Light" panose="020B0304020202020204" pitchFamily="34" charset="0"/>
                        </a:rPr>
                        <a:t>Develop 360° </a:t>
                      </a:r>
                      <a:r>
                        <a:rPr lang="en-US" sz="1200" kern="1200" dirty="0">
                          <a:solidFill>
                            <a:schemeClr val="dk1"/>
                          </a:solidFill>
                          <a:effectLst/>
                          <a:latin typeface="Arial Nova Light" panose="020B0304020202020204" pitchFamily="34" charset="0"/>
                        </a:rPr>
                        <a:t>West Africa and Central, East and Land Africa markets </a:t>
                      </a:r>
                      <a:r>
                        <a:rPr lang="en-US" sz="1200" kern="1400" dirty="0">
                          <a:solidFill>
                            <a:srgbClr val="000000"/>
                          </a:solidFill>
                          <a:effectLst/>
                          <a:latin typeface="Arial Nova Light" panose="020B0304020202020204" pitchFamily="34" charset="0"/>
                        </a:rPr>
                        <a:t>brand campaign 3 concepts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200" kern="1400" dirty="0">
                          <a:solidFill>
                            <a:srgbClr val="000000"/>
                          </a:solidFill>
                          <a:effectLst/>
                          <a:latin typeface="Arial Nova Light" panose="020B0304020202020204" pitchFamily="34" charset="0"/>
                        </a:rPr>
                        <a:t>Campaign 3 progress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US" sz="1200" kern="1400" dirty="0">
                          <a:solidFill>
                            <a:srgbClr val="000000"/>
                          </a:solidFill>
                          <a:effectLst/>
                          <a:latin typeface="Arial Nova Light" panose="020B0304020202020204" pitchFamily="34" charset="0"/>
                        </a:rPr>
                        <a:t>Campaign 4 progress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8600409"/>
                  </a:ext>
                </a:extLst>
              </a:tr>
              <a:tr h="301701">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US" sz="1200" kern="1400" dirty="0">
                          <a:solidFill>
                            <a:srgbClr val="000000"/>
                          </a:solidFill>
                          <a:effectLst/>
                          <a:latin typeface="Arial Nova Light" panose="020B0304020202020204" pitchFamily="34" charset="0"/>
                        </a:rPr>
                        <a:t>Develop 360° </a:t>
                      </a:r>
                      <a:r>
                        <a:rPr lang="en-US" sz="1200" kern="1200" dirty="0">
                          <a:solidFill>
                            <a:schemeClr val="dk1"/>
                          </a:solidFill>
                          <a:effectLst/>
                          <a:latin typeface="Arial Nova Light" panose="020B0304020202020204" pitchFamily="34" charset="0"/>
                        </a:rPr>
                        <a:t>West Africa and Central, East and Land Africa markets </a:t>
                      </a:r>
                      <a:r>
                        <a:rPr lang="en-US" sz="1200" kern="1400" dirty="0">
                          <a:solidFill>
                            <a:srgbClr val="000000"/>
                          </a:solidFill>
                          <a:effectLst/>
                          <a:latin typeface="Arial Nova Light" panose="020B0304020202020204" pitchFamily="34" charset="0"/>
                        </a:rPr>
                        <a:t>brand campaign 4 concepts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7547535"/>
                  </a:ext>
                </a:extLst>
              </a:tr>
            </a:tbl>
          </a:graphicData>
        </a:graphic>
      </p:graphicFrame>
      <p:sp>
        <p:nvSpPr>
          <p:cNvPr id="2" name="Slide Number Placeholder 2">
            <a:extLst>
              <a:ext uri="{FF2B5EF4-FFF2-40B4-BE49-F238E27FC236}">
                <a16:creationId xmlns:a16="http://schemas.microsoft.com/office/drawing/2014/main" id="{0E7428CE-230F-50DB-9495-F8A78FD4CBFA}"/>
              </a:ext>
            </a:extLst>
          </p:cNvPr>
          <p:cNvSpPr>
            <a:spLocks noGrp="1"/>
          </p:cNvSpPr>
          <p:nvPr>
            <p:ph type="sldNum" sz="quarter" idx="12"/>
          </p:nvPr>
        </p:nvSpPr>
        <p:spPr>
          <a:xfrm>
            <a:off x="9035831" y="6382517"/>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33</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588274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2779176369"/>
              </p:ext>
            </p:extLst>
          </p:nvPr>
        </p:nvGraphicFramePr>
        <p:xfrm>
          <a:off x="325821" y="1089816"/>
          <a:ext cx="11540358" cy="4025392"/>
        </p:xfrm>
        <a:graphic>
          <a:graphicData uri="http://schemas.openxmlformats.org/drawingml/2006/table">
            <a:tbl>
              <a:tblPr firstRow="1" firstCol="1" bandRow="1">
                <a:tableStyleId>{073A0DAA-6AF3-43AB-8588-CEC1D06C72B9}</a:tableStyleId>
              </a:tblPr>
              <a:tblGrid>
                <a:gridCol w="1868099">
                  <a:extLst>
                    <a:ext uri="{9D8B030D-6E8A-4147-A177-3AD203B41FA5}">
                      <a16:colId xmlns:a16="http://schemas.microsoft.com/office/drawing/2014/main" val="299794884"/>
                    </a:ext>
                  </a:extLst>
                </a:gridCol>
                <a:gridCol w="1868099">
                  <a:extLst>
                    <a:ext uri="{9D8B030D-6E8A-4147-A177-3AD203B41FA5}">
                      <a16:colId xmlns:a16="http://schemas.microsoft.com/office/drawing/2014/main" val="1978154878"/>
                    </a:ext>
                  </a:extLst>
                </a:gridCol>
                <a:gridCol w="1647958">
                  <a:extLst>
                    <a:ext uri="{9D8B030D-6E8A-4147-A177-3AD203B41FA5}">
                      <a16:colId xmlns:a16="http://schemas.microsoft.com/office/drawing/2014/main" val="4169112482"/>
                    </a:ext>
                  </a:extLst>
                </a:gridCol>
                <a:gridCol w="1538662">
                  <a:extLst>
                    <a:ext uri="{9D8B030D-6E8A-4147-A177-3AD203B41FA5}">
                      <a16:colId xmlns:a16="http://schemas.microsoft.com/office/drawing/2014/main" val="3805738311"/>
                    </a:ext>
                  </a:extLst>
                </a:gridCol>
                <a:gridCol w="1538662">
                  <a:extLst>
                    <a:ext uri="{9D8B030D-6E8A-4147-A177-3AD203B41FA5}">
                      <a16:colId xmlns:a16="http://schemas.microsoft.com/office/drawing/2014/main" val="1850765790"/>
                    </a:ext>
                  </a:extLst>
                </a:gridCol>
                <a:gridCol w="1539439">
                  <a:extLst>
                    <a:ext uri="{9D8B030D-6E8A-4147-A177-3AD203B41FA5}">
                      <a16:colId xmlns:a16="http://schemas.microsoft.com/office/drawing/2014/main" val="2120232936"/>
                    </a:ext>
                  </a:extLst>
                </a:gridCol>
                <a:gridCol w="1539439">
                  <a:extLst>
                    <a:ext uri="{9D8B030D-6E8A-4147-A177-3AD203B41FA5}">
                      <a16:colId xmlns:a16="http://schemas.microsoft.com/office/drawing/2014/main" val="1539354501"/>
                    </a:ext>
                  </a:extLst>
                </a:gridCol>
              </a:tblGrid>
              <a:tr h="158791">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 INDICATORS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marR="21590"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2023/24 ANNUAL TARGET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gridSpan="4">
                  <a:txBody>
                    <a:bodyPr/>
                    <a:lstStyle/>
                    <a:p>
                      <a:pPr algn="ctr">
                        <a:lnSpc>
                          <a:spcPct val="110000"/>
                        </a:lnSpc>
                        <a:spcBef>
                          <a:spcPts val="400"/>
                        </a:spcBef>
                        <a:spcAft>
                          <a:spcPts val="400"/>
                        </a:spcAft>
                      </a:pPr>
                      <a:endParaRPr lang="en-ZA" sz="1200" b="1" kern="1400" dirty="0">
                        <a:solidFill>
                          <a:srgbClr val="FFFFFF"/>
                        </a:solidFill>
                        <a:effectLst/>
                        <a:latin typeface="Arial Nova Light" panose="020B0304020202020204" pitchFamily="34" charset="0"/>
                      </a:endParaRPr>
                    </a:p>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QUARTERLY TARGETS</a:t>
                      </a:r>
                    </a:p>
                    <a:p>
                      <a:pPr algn="ctr">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326685">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Q1</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Apr - Jun 2023</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Q3</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Oct - Dec 2023</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Q4</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Jan - Mar 2024</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301701">
                <a:tc rowSpan="3">
                  <a:txBody>
                    <a:bodyPr/>
                    <a:lstStyle/>
                    <a:p>
                      <a:pPr algn="l">
                        <a:lnSpc>
                          <a:spcPct val="110000"/>
                        </a:lnSpc>
                        <a:spcBef>
                          <a:spcPts val="400"/>
                        </a:spcBef>
                        <a:spcAft>
                          <a:spcPts val="400"/>
                        </a:spcAft>
                      </a:pPr>
                      <a:r>
                        <a:rPr lang="en-ZA" sz="1200" kern="1400" dirty="0">
                          <a:solidFill>
                            <a:schemeClr val="bg1"/>
                          </a:solidFill>
                          <a:effectLst/>
                          <a:latin typeface="Arial Nova Light" panose="020B0304020202020204" pitchFamily="34" charset="0"/>
                        </a:rPr>
                        <a:t>1.3. Domestic tourism campaign</a:t>
                      </a:r>
                      <a:endParaRPr lang="en-ZA" sz="12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1.3.1. Number of domestic seasonal campaigns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3 domestic seasonal campaigns implemented:</a:t>
                      </a:r>
                      <a:endParaRPr lang="en-ZA" sz="1200" kern="1400" dirty="0">
                        <a:effectLst/>
                        <a:latin typeface="Arial Nova Light" panose="020B0304020202020204" pitchFamily="34" charset="0"/>
                      </a:endParaRPr>
                    </a:p>
                    <a:p>
                      <a:pPr marL="342900" lvl="0" indent="-342900" algn="l">
                        <a:lnSpc>
                          <a:spcPct val="110000"/>
                        </a:lnSpc>
                        <a:spcBef>
                          <a:spcPts val="400"/>
                        </a:spcBef>
                        <a:spcAft>
                          <a:spcPts val="400"/>
                        </a:spcAft>
                        <a:buFont typeface="+mj-lt"/>
                        <a:buAutoNum type="arabicPeriod"/>
                      </a:pPr>
                      <a:r>
                        <a:rPr lang="en-US" sz="1200" dirty="0">
                          <a:solidFill>
                            <a:srgbClr val="000000"/>
                          </a:solidFill>
                          <a:effectLst/>
                          <a:latin typeface="Arial Nova Light" panose="020B0304020202020204" pitchFamily="34" charset="0"/>
                        </a:rPr>
                        <a:t>Sho’t Left Travel Week Campaign</a:t>
                      </a:r>
                      <a:endParaRPr lang="en-ZA" sz="1200" dirty="0">
                        <a:effectLst/>
                        <a:latin typeface="Arial Nova Light" panose="020B0304020202020204" pitchFamily="34" charset="0"/>
                      </a:endParaRPr>
                    </a:p>
                    <a:p>
                      <a:pPr marL="342900" lvl="0" indent="-342900" algn="l">
                        <a:lnSpc>
                          <a:spcPct val="110000"/>
                        </a:lnSpc>
                        <a:spcBef>
                          <a:spcPts val="400"/>
                        </a:spcBef>
                        <a:spcAft>
                          <a:spcPts val="400"/>
                        </a:spcAft>
                        <a:buFont typeface="+mj-lt"/>
                        <a:buAutoNum type="arabicPeriod"/>
                      </a:pPr>
                      <a:r>
                        <a:rPr lang="en-US" sz="1200" dirty="0">
                          <a:solidFill>
                            <a:srgbClr val="000000"/>
                          </a:solidFill>
                          <a:effectLst/>
                          <a:latin typeface="Arial Nova Light" panose="020B0304020202020204" pitchFamily="34" charset="0"/>
                        </a:rPr>
                        <a:t>Summer Deal Driven Campaign</a:t>
                      </a:r>
                      <a:endParaRPr lang="en-ZA" sz="1200" dirty="0">
                        <a:effectLst/>
                        <a:latin typeface="Arial Nova Light" panose="020B0304020202020204" pitchFamily="34" charset="0"/>
                      </a:endParaRPr>
                    </a:p>
                    <a:p>
                      <a:pPr marL="342900" lvl="0" indent="-342900" algn="l">
                        <a:lnSpc>
                          <a:spcPct val="110000"/>
                        </a:lnSpc>
                        <a:spcBef>
                          <a:spcPts val="400"/>
                        </a:spcBef>
                        <a:spcAft>
                          <a:spcPts val="400"/>
                        </a:spcAft>
                        <a:buFont typeface="+mj-lt"/>
                        <a:buAutoNum type="arabicPeriod"/>
                      </a:pPr>
                      <a:r>
                        <a:rPr lang="en-US" sz="1200" dirty="0">
                          <a:solidFill>
                            <a:srgbClr val="000000"/>
                          </a:solidFill>
                          <a:effectLst/>
                          <a:latin typeface="Arial Nova Light" panose="020B0304020202020204" pitchFamily="34" charset="0"/>
                        </a:rPr>
                        <a:t>Easter Deal Driven Campaign</a:t>
                      </a:r>
                      <a:endParaRPr lang="en-ZA" sz="12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Develop and approve annual seasonal campaign and implementation Plan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Implement Sho’t Left Travel Week Campaign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Sho’t Left Travel Week Campaign close-out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Sho’t Left Summer Deal Driven Campaign close-out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3058489"/>
                  </a:ext>
                </a:extLst>
              </a:tr>
              <a:tr h="301701">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Develop and approve the Sho’t Left Travel Week Campaign Concept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Develop and approve the Sho’t Left Summer Deals Driven Campaign Concept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Implement Sho’t Left Summer Deal Driven Campaign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Implement Sho’t Left Easter Deal Driven Campaign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6250952"/>
                  </a:ext>
                </a:extLst>
              </a:tr>
              <a:tr h="301701">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Develop and approve Sho’t Left Easter Deals Driven Campaign concept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Sho’t Left Easter Deal Driven Campaign progress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6761132"/>
                  </a:ext>
                </a:extLst>
              </a:tr>
            </a:tbl>
          </a:graphicData>
        </a:graphic>
      </p:graphicFrame>
      <p:sp>
        <p:nvSpPr>
          <p:cNvPr id="2" name="Slide Number Placeholder 2">
            <a:extLst>
              <a:ext uri="{FF2B5EF4-FFF2-40B4-BE49-F238E27FC236}">
                <a16:creationId xmlns:a16="http://schemas.microsoft.com/office/drawing/2014/main" id="{0E7428CE-230F-50DB-9495-F8A78FD4CBFA}"/>
              </a:ext>
            </a:extLst>
          </p:cNvPr>
          <p:cNvSpPr>
            <a:spLocks noGrp="1"/>
          </p:cNvSpPr>
          <p:nvPr>
            <p:ph type="sldNum" sz="quarter" idx="12"/>
          </p:nvPr>
        </p:nvSpPr>
        <p:spPr>
          <a:xfrm>
            <a:off x="9138307" y="6382517"/>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34</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629470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583F1E0-A4D5-B098-5AEB-4581110A419A}"/>
              </a:ext>
            </a:extLst>
          </p:cNvPr>
          <p:cNvGraphicFramePr>
            <a:graphicFrameLocks noGrp="1"/>
          </p:cNvGraphicFramePr>
          <p:nvPr>
            <p:extLst>
              <p:ext uri="{D42A27DB-BD31-4B8C-83A1-F6EECF244321}">
                <p14:modId xmlns:p14="http://schemas.microsoft.com/office/powerpoint/2010/main" val="2215285633"/>
              </p:ext>
            </p:extLst>
          </p:nvPr>
        </p:nvGraphicFramePr>
        <p:xfrm>
          <a:off x="265436" y="1022616"/>
          <a:ext cx="11540358" cy="4830064"/>
        </p:xfrm>
        <a:graphic>
          <a:graphicData uri="http://schemas.openxmlformats.org/drawingml/2006/table">
            <a:tbl>
              <a:tblPr firstRow="1" firstCol="1" bandRow="1">
                <a:tableStyleId>{073A0DAA-6AF3-43AB-8588-CEC1D06C72B9}</a:tableStyleId>
              </a:tblPr>
              <a:tblGrid>
                <a:gridCol w="1868099">
                  <a:extLst>
                    <a:ext uri="{9D8B030D-6E8A-4147-A177-3AD203B41FA5}">
                      <a16:colId xmlns:a16="http://schemas.microsoft.com/office/drawing/2014/main" val="299794884"/>
                    </a:ext>
                  </a:extLst>
                </a:gridCol>
                <a:gridCol w="1868099">
                  <a:extLst>
                    <a:ext uri="{9D8B030D-6E8A-4147-A177-3AD203B41FA5}">
                      <a16:colId xmlns:a16="http://schemas.microsoft.com/office/drawing/2014/main" val="1978154878"/>
                    </a:ext>
                  </a:extLst>
                </a:gridCol>
                <a:gridCol w="1647958">
                  <a:extLst>
                    <a:ext uri="{9D8B030D-6E8A-4147-A177-3AD203B41FA5}">
                      <a16:colId xmlns:a16="http://schemas.microsoft.com/office/drawing/2014/main" val="4169112482"/>
                    </a:ext>
                  </a:extLst>
                </a:gridCol>
                <a:gridCol w="1538662">
                  <a:extLst>
                    <a:ext uri="{9D8B030D-6E8A-4147-A177-3AD203B41FA5}">
                      <a16:colId xmlns:a16="http://schemas.microsoft.com/office/drawing/2014/main" val="3805738311"/>
                    </a:ext>
                  </a:extLst>
                </a:gridCol>
                <a:gridCol w="1538662">
                  <a:extLst>
                    <a:ext uri="{9D8B030D-6E8A-4147-A177-3AD203B41FA5}">
                      <a16:colId xmlns:a16="http://schemas.microsoft.com/office/drawing/2014/main" val="1850765790"/>
                    </a:ext>
                  </a:extLst>
                </a:gridCol>
                <a:gridCol w="1539439">
                  <a:extLst>
                    <a:ext uri="{9D8B030D-6E8A-4147-A177-3AD203B41FA5}">
                      <a16:colId xmlns:a16="http://schemas.microsoft.com/office/drawing/2014/main" val="2120232936"/>
                    </a:ext>
                  </a:extLst>
                </a:gridCol>
                <a:gridCol w="1539439">
                  <a:extLst>
                    <a:ext uri="{9D8B030D-6E8A-4147-A177-3AD203B41FA5}">
                      <a16:colId xmlns:a16="http://schemas.microsoft.com/office/drawing/2014/main" val="1539354501"/>
                    </a:ext>
                  </a:extLst>
                </a:gridCol>
              </a:tblGrid>
              <a:tr h="158791">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 INDICATORS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rowSpan="2">
                  <a:txBody>
                    <a:bodyPr/>
                    <a:lstStyle/>
                    <a:p>
                      <a:pPr marR="21590"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2023/24 ANNUAL TARGET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gridSpan="4">
                  <a:txBody>
                    <a:bodyPr/>
                    <a:lstStyle/>
                    <a:p>
                      <a:pPr algn="ctr">
                        <a:lnSpc>
                          <a:spcPct val="110000"/>
                        </a:lnSpc>
                        <a:spcBef>
                          <a:spcPts val="400"/>
                        </a:spcBef>
                        <a:spcAft>
                          <a:spcPts val="400"/>
                        </a:spcAft>
                      </a:pPr>
                      <a:endParaRPr lang="en-ZA" sz="1200" b="1" kern="1400" dirty="0">
                        <a:solidFill>
                          <a:srgbClr val="FFFFFF"/>
                        </a:solidFill>
                        <a:effectLst/>
                        <a:latin typeface="Arial Nova Light" panose="020B0304020202020204" pitchFamily="34" charset="0"/>
                      </a:endParaRPr>
                    </a:p>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QUARTERLY TARGETS</a:t>
                      </a:r>
                    </a:p>
                    <a:p>
                      <a:pPr algn="ctr">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1217218"/>
                  </a:ext>
                </a:extLst>
              </a:tr>
              <a:tr h="32668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Q1</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Apr - Jun 2023</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Q3</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Oct - Dec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tc>
                  <a:txBody>
                    <a:bodyPr/>
                    <a:lstStyle/>
                    <a:p>
                      <a:pPr algn="ctr">
                        <a:lnSpc>
                          <a:spcPct val="110000"/>
                        </a:lnSpc>
                        <a:spcBef>
                          <a:spcPts val="400"/>
                        </a:spcBef>
                        <a:spcAft>
                          <a:spcPts val="400"/>
                        </a:spcAft>
                      </a:pPr>
                      <a:r>
                        <a:rPr lang="en-ZA" sz="1200" b="1" kern="1400">
                          <a:solidFill>
                            <a:srgbClr val="000000"/>
                          </a:solidFill>
                          <a:effectLst/>
                          <a:latin typeface="Arial Nova Light" panose="020B0304020202020204" pitchFamily="34" charset="0"/>
                        </a:rPr>
                        <a:t>Q4</a:t>
                      </a:r>
                      <a:br>
                        <a:rPr lang="en-ZA" sz="1200" b="1" kern="1400">
                          <a:solidFill>
                            <a:srgbClr val="000000"/>
                          </a:solidFill>
                          <a:effectLst/>
                          <a:latin typeface="Arial Nova Light" panose="020B0304020202020204" pitchFamily="34" charset="0"/>
                        </a:rPr>
                      </a:br>
                      <a:r>
                        <a:rPr lang="en-ZA" sz="1200" b="1" kern="1400">
                          <a:solidFill>
                            <a:srgbClr val="000000"/>
                          </a:solidFill>
                          <a:effectLst/>
                          <a:latin typeface="Arial Nova Light" panose="020B0304020202020204" pitchFamily="34" charset="0"/>
                        </a:rPr>
                        <a:t>Jan - Mar 2024</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52102" marR="52102" marT="0" marB="0" anchor="ctr"/>
                </a:tc>
                <a:extLst>
                  <a:ext uri="{0D108BD9-81ED-4DB2-BD59-A6C34878D82A}">
                    <a16:rowId xmlns:a16="http://schemas.microsoft.com/office/drawing/2014/main" val="1940379273"/>
                  </a:ext>
                </a:extLst>
              </a:tr>
              <a:tr h="301701">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1.4. Global brand affinity initiatives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1.4.1. Number of distribution channel initiatives implemented in market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101 distribution channel initiatives implemented in market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24 distribution channel initiatives</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25 distribution channel initiatives</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26 distribution channel initiatives</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26 distribution channel initiatives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8825992"/>
                  </a:ext>
                </a:extLst>
              </a:tr>
              <a:tr h="301701">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1.5. Global Trade programme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1.5.1. Global Trade Programme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FY2023/24 Global Trade Plan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the Quarter 1 milestones of FY2023/24 Global Trade Plan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the Quarter 2 milestones of FY2023/24 Global Trade Plan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the Quarter 3 milestones of FY2023/24 Global Trade Plan</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the Quarter 4 milestones of FY2023/24 Global Trade Plan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3058489"/>
                  </a:ext>
                </a:extLst>
              </a:tr>
              <a:tr h="301701">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1.6. Global Advocacy Programme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1.6.1. Annual Global Advocacy Programme implemented</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FY2023/24 Global Advocacy Programme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the Quarter 1 milestones of the Global Advocacy Programme</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the Quarter 2 milestones of the Global Advocacy Programme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the Quarter 3 milestones of the Global Advocacy Programme</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the Quarter 4 milestones of the Global Advocacy Programme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0753383"/>
                  </a:ext>
                </a:extLst>
              </a:tr>
              <a:tr h="301701">
                <a:tc>
                  <a:txBody>
                    <a:bodyPr/>
                    <a:lstStyle/>
                    <a:p>
                      <a:pPr algn="l">
                        <a:lnSpc>
                          <a:spcPct val="110000"/>
                        </a:lnSpc>
                        <a:spcBef>
                          <a:spcPts val="400"/>
                        </a:spcBef>
                        <a:spcAft>
                          <a:spcPts val="400"/>
                        </a:spcAft>
                      </a:pPr>
                      <a:r>
                        <a:rPr lang="en-ZA" sz="1200" kern="1400">
                          <a:effectLst/>
                          <a:latin typeface="Arial Nova Light" panose="020B0304020202020204" pitchFamily="34" charset="0"/>
                        </a:rPr>
                        <a:t>1.7. Tourism economic impact communication</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1.7.1 Number of quarterly tourism economic impact communication activities</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4 quarterly tourism economic impact communication activities</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1 quarterly tourism economic impact communication activity</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 quarterly tourism economic impact communication activity</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 quarterly tourism economic impact communication activity</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 quarterly tourism economic impact communication activity</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4651557"/>
                  </a:ext>
                </a:extLst>
              </a:tr>
            </a:tbl>
          </a:graphicData>
        </a:graphic>
      </p:graphicFrame>
      <p:sp>
        <p:nvSpPr>
          <p:cNvPr id="2" name="Slide Number Placeholder 2">
            <a:extLst>
              <a:ext uri="{FF2B5EF4-FFF2-40B4-BE49-F238E27FC236}">
                <a16:creationId xmlns:a16="http://schemas.microsoft.com/office/drawing/2014/main" id="{74650DEA-5697-414C-523D-9F113BAA02B5}"/>
              </a:ext>
            </a:extLst>
          </p:cNvPr>
          <p:cNvSpPr>
            <a:spLocks noGrp="1"/>
          </p:cNvSpPr>
          <p:nvPr>
            <p:ph type="sldNum" sz="quarter" idx="12"/>
          </p:nvPr>
        </p:nvSpPr>
        <p:spPr>
          <a:xfrm>
            <a:off x="9150131" y="6382517"/>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35</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14440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A10683-6C18-CD59-80FB-E8FD28143221}"/>
              </a:ext>
            </a:extLst>
          </p:cNvPr>
          <p:cNvGraphicFramePr>
            <a:graphicFrameLocks noGrp="1"/>
          </p:cNvGraphicFramePr>
          <p:nvPr>
            <p:extLst>
              <p:ext uri="{D42A27DB-BD31-4B8C-83A1-F6EECF244321}">
                <p14:modId xmlns:p14="http://schemas.microsoft.com/office/powerpoint/2010/main" val="960645380"/>
              </p:ext>
            </p:extLst>
          </p:nvPr>
        </p:nvGraphicFramePr>
        <p:xfrm>
          <a:off x="466725" y="281885"/>
          <a:ext cx="11258550" cy="5274384"/>
        </p:xfrm>
        <a:graphic>
          <a:graphicData uri="http://schemas.openxmlformats.org/drawingml/2006/table">
            <a:tbl>
              <a:tblPr firstRow="1" firstCol="1" bandRow="1">
                <a:tableStyleId>{793D81CF-94F2-401A-BA57-92F5A7B2D0C5}</a:tableStyleId>
              </a:tblPr>
              <a:tblGrid>
                <a:gridCol w="5303454">
                  <a:extLst>
                    <a:ext uri="{9D8B030D-6E8A-4147-A177-3AD203B41FA5}">
                      <a16:colId xmlns:a16="http://schemas.microsoft.com/office/drawing/2014/main" val="2840110171"/>
                    </a:ext>
                  </a:extLst>
                </a:gridCol>
                <a:gridCol w="5955096">
                  <a:extLst>
                    <a:ext uri="{9D8B030D-6E8A-4147-A177-3AD203B41FA5}">
                      <a16:colId xmlns:a16="http://schemas.microsoft.com/office/drawing/2014/main" val="4050449079"/>
                    </a:ext>
                  </a:extLst>
                </a:gridCol>
              </a:tblGrid>
              <a:tr h="175599">
                <a:tc>
                  <a:txBody>
                    <a:bodyPr/>
                    <a:lstStyle/>
                    <a:p>
                      <a:pPr algn="ctr">
                        <a:lnSpc>
                          <a:spcPct val="110000"/>
                        </a:lnSpc>
                        <a:spcAft>
                          <a:spcPts val="500"/>
                        </a:spcAft>
                      </a:pPr>
                      <a:endParaRPr lang="en-ZA" sz="1600" b="1" kern="1400" dirty="0">
                        <a:solidFill>
                          <a:srgbClr val="FFFFFF"/>
                        </a:solidFill>
                        <a:effectLst/>
                        <a:latin typeface="Arial Nova Light" panose="020B0304020202020204" pitchFamily="34" charset="0"/>
                      </a:endParaRPr>
                    </a:p>
                    <a:p>
                      <a:pPr algn="ctr">
                        <a:lnSpc>
                          <a:spcPct val="110000"/>
                        </a:lnSpc>
                        <a:spcAft>
                          <a:spcPts val="500"/>
                        </a:spcAft>
                      </a:pPr>
                      <a:r>
                        <a:rPr lang="en-ZA" sz="1600" b="1" kern="1400" dirty="0">
                          <a:solidFill>
                            <a:srgbClr val="FFFFFF"/>
                          </a:solidFill>
                          <a:effectLst/>
                          <a:latin typeface="Arial Nova Light" panose="020B0304020202020204" pitchFamily="34" charset="0"/>
                        </a:rPr>
                        <a:t>Programme Purpose</a:t>
                      </a:r>
                    </a:p>
                    <a:p>
                      <a:pPr algn="ctr">
                        <a:lnSpc>
                          <a:spcPct val="110000"/>
                        </a:lnSpc>
                        <a:spcAft>
                          <a:spcPts val="5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500"/>
                        </a:spcAft>
                      </a:pPr>
                      <a:endParaRPr lang="en-US" sz="1600" b="1" kern="1400" dirty="0">
                        <a:solidFill>
                          <a:schemeClr val="bg1"/>
                        </a:solidFill>
                        <a:effectLst/>
                        <a:latin typeface="Arial Nova Light" panose="020B0304020202020204" pitchFamily="34" charset="0"/>
                      </a:endParaRPr>
                    </a:p>
                    <a:p>
                      <a:pPr algn="ctr">
                        <a:lnSpc>
                          <a:spcPct val="110000"/>
                        </a:lnSpc>
                        <a:spcAft>
                          <a:spcPts val="500"/>
                        </a:spcAft>
                      </a:pPr>
                      <a:r>
                        <a:rPr lang="en-US" sz="1600" b="1" kern="1400" dirty="0">
                          <a:solidFill>
                            <a:schemeClr val="bg1"/>
                          </a:solidFill>
                          <a:effectLst/>
                          <a:latin typeface="Arial Nova Light" panose="020B0304020202020204" pitchFamily="34" charset="0"/>
                        </a:rPr>
                        <a:t>Business Units</a:t>
                      </a:r>
                      <a:endParaRPr lang="en-ZA" sz="1600" b="1"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0281728"/>
                  </a:ext>
                </a:extLst>
              </a:tr>
              <a:tr h="598835">
                <a:tc gridSpan="2">
                  <a:txBody>
                    <a:bodyPr/>
                    <a:lstStyle/>
                    <a:p>
                      <a:pPr algn="ctr">
                        <a:lnSpc>
                          <a:spcPct val="100000"/>
                        </a:lnSpc>
                        <a:spcAft>
                          <a:spcPts val="500"/>
                        </a:spcAft>
                      </a:pPr>
                      <a:r>
                        <a:rPr lang="en-ZA" sz="1600" b="1" kern="1400" dirty="0">
                          <a:solidFill>
                            <a:srgbClr val="000000"/>
                          </a:solidFill>
                          <a:effectLst/>
                          <a:latin typeface="Arial Nova Light" panose="020B0304020202020204" pitchFamily="34" charset="0"/>
                        </a:rPr>
                        <a:t>Programme 4: </a:t>
                      </a:r>
                      <a:r>
                        <a:rPr lang="en-ZA" sz="1600" b="1" kern="0" dirty="0">
                          <a:solidFill>
                            <a:srgbClr val="000000"/>
                          </a:solidFill>
                          <a:effectLst/>
                          <a:latin typeface="Arial Nova Light" panose="020B0304020202020204" pitchFamily="34" charset="0"/>
                        </a:rPr>
                        <a:t>Business Events</a:t>
                      </a:r>
                      <a:endParaRPr lang="en-ZA" sz="1600" b="1"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00000"/>
                        </a:lnSpc>
                        <a:spcAft>
                          <a:spcPts val="500"/>
                        </a:spcAft>
                      </a:pPr>
                      <a:endParaRPr lang="en-ZA" sz="1600" b="1"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5641118"/>
                  </a:ext>
                </a:extLst>
              </a:tr>
              <a:tr h="598835">
                <a:tc>
                  <a:txBody>
                    <a:bodyPr/>
                    <a:lstStyle/>
                    <a:p>
                      <a:pPr marL="342900" lvl="0"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rPr>
                        <a:t>To grow the nation’s business events industry. </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Business Development and Support Services</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Meetings, Incentives, Conferences and Trade Exhibitions (MICE) Sales </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Strategic Events and Platforms</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908573"/>
                  </a:ext>
                </a:extLst>
              </a:tr>
              <a:tr h="711117">
                <a:tc gridSpan="2">
                  <a:txBody>
                    <a:bodyPr/>
                    <a:lstStyle/>
                    <a:p>
                      <a:pPr algn="ctr">
                        <a:lnSpc>
                          <a:spcPct val="100000"/>
                        </a:lnSpc>
                        <a:spcAft>
                          <a:spcPts val="500"/>
                        </a:spcAft>
                      </a:pPr>
                      <a:r>
                        <a:rPr lang="en-ZA" sz="1600" b="1" kern="1400" dirty="0">
                          <a:solidFill>
                            <a:srgbClr val="000000"/>
                          </a:solidFill>
                          <a:effectLst/>
                          <a:latin typeface="Arial Nova Light" panose="020B0304020202020204" pitchFamily="34" charset="0"/>
                        </a:rPr>
                        <a:t>Jobs to be done in 2023/24</a:t>
                      </a:r>
                      <a:endParaRPr lang="en-ZA" sz="1600" b="1"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00000"/>
                        </a:lnSpc>
                        <a:spcAft>
                          <a:spcPts val="500"/>
                        </a:spcAft>
                      </a:pPr>
                      <a:endParaRPr lang="en-ZA" sz="1600" b="1"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6952757"/>
                  </a:ext>
                </a:extLst>
              </a:tr>
              <a:tr h="634338">
                <a:tc gridSpan="2">
                  <a:txBody>
                    <a:bodyPr/>
                    <a:lstStyle/>
                    <a:p>
                      <a:pPr marL="342900" lvl="0"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ea typeface="Times New Roman" panose="02020603050405020304" pitchFamily="18" charset="0"/>
                          <a:cs typeface="Times New Roman" panose="02020603050405020304" pitchFamily="18" charset="0"/>
                        </a:rPr>
                        <a:t>Economic Impact Story (Business Events)</a:t>
                      </a:r>
                    </a:p>
                    <a:p>
                      <a:pPr marL="800100" lvl="1"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ea typeface="Times New Roman" panose="02020603050405020304" pitchFamily="18" charset="0"/>
                          <a:cs typeface="Times New Roman" panose="02020603050405020304" pitchFamily="18" charset="0"/>
                        </a:rPr>
                        <a:t>Bidding</a:t>
                      </a:r>
                    </a:p>
                    <a:p>
                      <a:pPr marL="800100" lvl="1"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ea typeface="Times New Roman" panose="02020603050405020304" pitchFamily="18" charset="0"/>
                          <a:cs typeface="Times New Roman" panose="02020603050405020304" pitchFamily="18" charset="0"/>
                        </a:rPr>
                        <a:t>Exhibitions</a:t>
                      </a:r>
                    </a:p>
                    <a:p>
                      <a:pPr marL="800100" lvl="1"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ea typeface="Times New Roman" panose="02020603050405020304" pitchFamily="18" charset="0"/>
                          <a:cs typeface="Times New Roman" panose="02020603050405020304" pitchFamily="18" charset="0"/>
                        </a:rPr>
                        <a:t>Market Access</a:t>
                      </a:r>
                    </a:p>
                    <a:p>
                      <a:pPr marL="342900" lvl="0"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ea typeface="Times New Roman" panose="02020603050405020304" pitchFamily="18" charset="0"/>
                          <a:cs typeface="Times New Roman" panose="02020603050405020304" pitchFamily="18" charset="0"/>
                        </a:rPr>
                        <a:t>Brand</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600" b="0" kern="1200" dirty="0">
                        <a:solidFill>
                          <a:schemeClr val="tx1"/>
                        </a:solidFill>
                        <a:effectLst/>
                        <a:latin typeface="Arial Nova Light" panose="020B0304020202020204" pitchFamily="34" charset="0"/>
                      </a:endParaRPr>
                    </a:p>
                  </a:txBody>
                  <a:tcPr marL="68580" marR="68580" marT="0" marB="0" anchor="ctr"/>
                </a:tc>
                <a:extLst>
                  <a:ext uri="{0D108BD9-81ED-4DB2-BD59-A6C34878D82A}">
                    <a16:rowId xmlns:a16="http://schemas.microsoft.com/office/drawing/2014/main" val="26727605"/>
                  </a:ext>
                </a:extLst>
              </a:tr>
            </a:tbl>
          </a:graphicData>
        </a:graphic>
      </p:graphicFrame>
      <p:sp>
        <p:nvSpPr>
          <p:cNvPr id="3" name="Slide Number Placeholder 2">
            <a:extLst>
              <a:ext uri="{FF2B5EF4-FFF2-40B4-BE49-F238E27FC236}">
                <a16:creationId xmlns:a16="http://schemas.microsoft.com/office/drawing/2014/main" id="{66D0A576-85E1-3D9A-7C00-4B6C74AA69CC}"/>
              </a:ext>
            </a:extLst>
          </p:cNvPr>
          <p:cNvSpPr>
            <a:spLocks noGrp="1"/>
          </p:cNvSpPr>
          <p:nvPr>
            <p:ph type="sldNum" sz="quarter" idx="12"/>
          </p:nvPr>
        </p:nvSpPr>
        <p:spPr>
          <a:xfrm>
            <a:off x="9177721" y="6441637"/>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36</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529736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01359E-C1ED-3EE6-01E2-B16EFE79155A}"/>
              </a:ext>
            </a:extLst>
          </p:cNvPr>
          <p:cNvGraphicFramePr>
            <a:graphicFrameLocks noGrp="1"/>
          </p:cNvGraphicFramePr>
          <p:nvPr>
            <p:extLst>
              <p:ext uri="{D42A27DB-BD31-4B8C-83A1-F6EECF244321}">
                <p14:modId xmlns:p14="http://schemas.microsoft.com/office/powerpoint/2010/main" val="316613659"/>
              </p:ext>
            </p:extLst>
          </p:nvPr>
        </p:nvGraphicFramePr>
        <p:xfrm>
          <a:off x="186994" y="566048"/>
          <a:ext cx="11683269" cy="5015348"/>
        </p:xfrm>
        <a:graphic>
          <a:graphicData uri="http://schemas.openxmlformats.org/drawingml/2006/table">
            <a:tbl>
              <a:tblPr firstRow="1" firstCol="1" bandRow="1">
                <a:tableStyleId>{073A0DAA-6AF3-43AB-8588-CEC1D06C72B9}</a:tableStyleId>
              </a:tblPr>
              <a:tblGrid>
                <a:gridCol w="1873115">
                  <a:extLst>
                    <a:ext uri="{9D8B030D-6E8A-4147-A177-3AD203B41FA5}">
                      <a16:colId xmlns:a16="http://schemas.microsoft.com/office/drawing/2014/main" val="1538846892"/>
                    </a:ext>
                  </a:extLst>
                </a:gridCol>
                <a:gridCol w="1873115">
                  <a:extLst>
                    <a:ext uri="{9D8B030D-6E8A-4147-A177-3AD203B41FA5}">
                      <a16:colId xmlns:a16="http://schemas.microsoft.com/office/drawing/2014/main" val="2129161133"/>
                    </a:ext>
                  </a:extLst>
                </a:gridCol>
                <a:gridCol w="1542017">
                  <a:extLst>
                    <a:ext uri="{9D8B030D-6E8A-4147-A177-3AD203B41FA5}">
                      <a16:colId xmlns:a16="http://schemas.microsoft.com/office/drawing/2014/main" val="23757754"/>
                    </a:ext>
                  </a:extLst>
                </a:gridCol>
                <a:gridCol w="1542794">
                  <a:extLst>
                    <a:ext uri="{9D8B030D-6E8A-4147-A177-3AD203B41FA5}">
                      <a16:colId xmlns:a16="http://schemas.microsoft.com/office/drawing/2014/main" val="2121322907"/>
                    </a:ext>
                  </a:extLst>
                </a:gridCol>
                <a:gridCol w="1542794">
                  <a:extLst>
                    <a:ext uri="{9D8B030D-6E8A-4147-A177-3AD203B41FA5}">
                      <a16:colId xmlns:a16="http://schemas.microsoft.com/office/drawing/2014/main" val="747226101"/>
                    </a:ext>
                  </a:extLst>
                </a:gridCol>
                <a:gridCol w="1654717">
                  <a:extLst>
                    <a:ext uri="{9D8B030D-6E8A-4147-A177-3AD203B41FA5}">
                      <a16:colId xmlns:a16="http://schemas.microsoft.com/office/drawing/2014/main" val="535961582"/>
                    </a:ext>
                  </a:extLst>
                </a:gridCol>
                <a:gridCol w="1654717">
                  <a:extLst>
                    <a:ext uri="{9D8B030D-6E8A-4147-A177-3AD203B41FA5}">
                      <a16:colId xmlns:a16="http://schemas.microsoft.com/office/drawing/2014/main" val="2698272701"/>
                    </a:ext>
                  </a:extLst>
                </a:gridCol>
              </a:tblGrid>
              <a:tr h="386452">
                <a:tc gridSpan="7">
                  <a:txBody>
                    <a:bodyPr/>
                    <a:lstStyle/>
                    <a:p>
                      <a:pPr algn="ctr">
                        <a:lnSpc>
                          <a:spcPct val="110000"/>
                        </a:lnSpc>
                        <a:spcBef>
                          <a:spcPts val="400"/>
                        </a:spcBef>
                        <a:spcAft>
                          <a:spcPts val="400"/>
                        </a:spcAft>
                      </a:pPr>
                      <a:r>
                        <a:rPr lang="en-US" sz="1200" kern="1400" dirty="0">
                          <a:effectLst/>
                          <a:latin typeface="Arial Nova Light" panose="020B0304020202020204" pitchFamily="34" charset="0"/>
                        </a:rPr>
                        <a:t>Programme 4</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hMerge="1">
                  <a:txBody>
                    <a:bodyPr/>
                    <a:lstStyle/>
                    <a:p>
                      <a:pPr algn="ctr">
                        <a:lnSpc>
                          <a:spcPct val="110000"/>
                        </a:lnSpc>
                        <a:spcBef>
                          <a:spcPts val="400"/>
                        </a:spcBef>
                        <a:spcAft>
                          <a:spcPts val="400"/>
                        </a:spcAft>
                      </a:pPr>
                      <a:endParaRPr lang="en-ZA" sz="105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2499033"/>
                  </a:ext>
                </a:extLst>
              </a:tr>
              <a:tr h="781996">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rowSpan="2">
                  <a:txBody>
                    <a:bodyPr/>
                    <a:lstStyle/>
                    <a:p>
                      <a:pPr algn="ctr">
                        <a:lnSpc>
                          <a:spcPct val="110000"/>
                        </a:lnSpc>
                        <a:spcBef>
                          <a:spcPts val="400"/>
                        </a:spcBef>
                        <a:spcAft>
                          <a:spcPts val="400"/>
                        </a:spcAft>
                      </a:pPr>
                      <a:r>
                        <a:rPr lang="en-ZA" sz="1200" b="1" kern="1400" dirty="0">
                          <a:solidFill>
                            <a:schemeClr val="bg1"/>
                          </a:solidFill>
                          <a:effectLst/>
                          <a:latin typeface="Arial Nova Light" panose="020B0304020202020204" pitchFamily="34" charset="0"/>
                        </a:rPr>
                        <a:t>OUTPUT INDICATORS</a:t>
                      </a:r>
                      <a:endParaRPr lang="en-ZA" sz="12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solidFill>
                      <a:schemeClr val="tx1"/>
                    </a:solidFill>
                  </a:tcPr>
                </a:tc>
                <a:tc rowSpan="2">
                  <a:txBody>
                    <a:bodyPr/>
                    <a:lstStyle/>
                    <a:p>
                      <a:pPr algn="ctr">
                        <a:lnSpc>
                          <a:spcPct val="110000"/>
                        </a:lnSpc>
                        <a:spcBef>
                          <a:spcPts val="400"/>
                        </a:spcBef>
                        <a:spcAft>
                          <a:spcPts val="400"/>
                        </a:spcAft>
                      </a:pPr>
                      <a:r>
                        <a:rPr lang="en-ZA" sz="1200" b="1" kern="1400" dirty="0">
                          <a:solidFill>
                            <a:schemeClr val="bg1"/>
                          </a:solidFill>
                          <a:effectLst/>
                          <a:latin typeface="Arial Nova Light" panose="020B0304020202020204" pitchFamily="34" charset="0"/>
                        </a:rPr>
                        <a:t>2023/24 ANNUAL TARGET</a:t>
                      </a:r>
                      <a:endParaRPr lang="en-ZA" sz="12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solidFill>
                      <a:schemeClr val="tx1"/>
                    </a:solidFill>
                  </a:tcPr>
                </a:tc>
                <a:tc gridSpan="4">
                  <a:txBody>
                    <a:bodyPr/>
                    <a:lstStyle/>
                    <a:p>
                      <a:pPr algn="ctr">
                        <a:lnSpc>
                          <a:spcPct val="110000"/>
                        </a:lnSpc>
                        <a:spcBef>
                          <a:spcPts val="400"/>
                        </a:spcBef>
                        <a:spcAft>
                          <a:spcPts val="400"/>
                        </a:spcAft>
                      </a:pPr>
                      <a:endParaRPr lang="en-ZA" sz="1200" b="1" kern="1400" dirty="0">
                        <a:solidFill>
                          <a:srgbClr val="FFFFFF"/>
                        </a:solidFill>
                        <a:effectLst/>
                        <a:latin typeface="Arial Nova Light" panose="020B0304020202020204" pitchFamily="34" charset="0"/>
                      </a:endParaRPr>
                    </a:p>
                    <a:p>
                      <a:pPr algn="ctr">
                        <a:lnSpc>
                          <a:spcPct val="110000"/>
                        </a:lnSpc>
                        <a:spcBef>
                          <a:spcPts val="400"/>
                        </a:spcBef>
                        <a:spcAft>
                          <a:spcPts val="400"/>
                        </a:spcAft>
                      </a:pPr>
                      <a:r>
                        <a:rPr lang="en-ZA" sz="1200" b="1" kern="1400" dirty="0">
                          <a:solidFill>
                            <a:schemeClr val="bg1"/>
                          </a:solidFill>
                          <a:effectLst/>
                          <a:latin typeface="Arial Nova Light" panose="020B0304020202020204" pitchFamily="34" charset="0"/>
                        </a:rPr>
                        <a:t>QUARTERLY TARGETS</a:t>
                      </a:r>
                    </a:p>
                    <a:p>
                      <a:pPr algn="ctr">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05816626"/>
                  </a:ext>
                </a:extLst>
              </a:tr>
              <a:tr h="3407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Q1</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Apr - Jun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Q3</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Oct - Dec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Q4</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Jan - Mar 2024</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extLst>
                  <a:ext uri="{0D108BD9-81ED-4DB2-BD59-A6C34878D82A}">
                    <a16:rowId xmlns:a16="http://schemas.microsoft.com/office/drawing/2014/main" val="314928801"/>
                  </a:ext>
                </a:extLst>
              </a:tr>
              <a:tr h="695484">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1.8. Business to Business (B2B) brand campaign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1.8.1. Number of B2B brand campaigns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 Domestic B2B Campaign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Approved Domestic B2B Campaign Plan</a:t>
                      </a:r>
                    </a:p>
                    <a:p>
                      <a:pPr algn="l">
                        <a:lnSpc>
                          <a:spcPct val="110000"/>
                        </a:lnSpc>
                        <a:spcBef>
                          <a:spcPts val="400"/>
                        </a:spcBef>
                        <a:spcAft>
                          <a:spcPts val="400"/>
                        </a:spcAft>
                      </a:pPr>
                      <a:r>
                        <a:rPr lang="en-ZA" sz="1200" kern="0" dirty="0">
                          <a:effectLst/>
                          <a:latin typeface="Arial Nova Light" panose="020B0304020202020204" pitchFamily="34" charset="0"/>
                        </a:rPr>
                        <a:t>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Quarter 2 milestones in approved Domestic B2B Campaign Plan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Quarter 3 milestones in approved Domestic B2B Campaign Plan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Quarter 4 milestones in approved Domestic B2B Campaign Plan</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8124534"/>
                  </a:ext>
                </a:extLst>
              </a:tr>
              <a:tr h="695484">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1 Global B2B Campaign implemented</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Approved Global B2B Campaign Plan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Quarter 2 milestones in approved Global B2B Campaign Plan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Quarter 3 milestones in approved Global B2B Campaign Plan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Quarter 4 milestones in approved Global B2B Campaign Plan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9863171"/>
                  </a:ext>
                </a:extLst>
              </a:tr>
              <a:tr h="340735">
                <a:tc rowSpan="3">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1.9. </a:t>
                      </a:r>
                      <a:r>
                        <a:rPr lang="en-ZA" sz="1200" b="1" kern="1200" dirty="0">
                          <a:solidFill>
                            <a:schemeClr val="lt1"/>
                          </a:solidFill>
                          <a:effectLst/>
                          <a:latin typeface="Arial Nova Light" panose="020B0304020202020204" pitchFamily="34" charset="0"/>
                        </a:rPr>
                        <a:t>Business Events bidding platform</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1.9.1. Number of bid submissions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93 bid submissions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33 bid submissions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30 bid submissions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15 bid submissions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15 bid submissions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extLst>
                  <a:ext uri="{0D108BD9-81ED-4DB2-BD59-A6C34878D82A}">
                    <a16:rowId xmlns:a16="http://schemas.microsoft.com/office/drawing/2014/main" val="3756174928"/>
                  </a:ext>
                </a:extLst>
              </a:tr>
              <a:tr h="695484">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1.9.2. Number of business events hosted in Villages, Townships and Small Dorpies (VTSDs)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5 b</a:t>
                      </a:r>
                      <a:r>
                        <a:rPr lang="en-ZA" sz="1200" kern="1400" dirty="0">
                          <a:effectLst/>
                          <a:latin typeface="Arial Nova Light" panose="020B0304020202020204" pitchFamily="34" charset="0"/>
                        </a:rPr>
                        <a:t>usiness events hosted in VTSDs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 b</a:t>
                      </a:r>
                      <a:r>
                        <a:rPr lang="en-ZA" sz="1200" kern="1400" dirty="0">
                          <a:effectLst/>
                          <a:latin typeface="Arial Nova Light" panose="020B0304020202020204" pitchFamily="34" charset="0"/>
                        </a:rPr>
                        <a:t>usiness event hosted in VTSD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2 b</a:t>
                      </a:r>
                      <a:r>
                        <a:rPr lang="en-ZA" sz="1200" kern="1400" dirty="0">
                          <a:effectLst/>
                          <a:latin typeface="Arial Nova Light" panose="020B0304020202020204" pitchFamily="34" charset="0"/>
                        </a:rPr>
                        <a:t>usiness events hosted in VTSDs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 b</a:t>
                      </a:r>
                      <a:r>
                        <a:rPr lang="en-ZA" sz="1200" kern="1400" dirty="0">
                          <a:effectLst/>
                          <a:latin typeface="Arial Nova Light" panose="020B0304020202020204" pitchFamily="34" charset="0"/>
                        </a:rPr>
                        <a:t>usiness event hosted in VTSDs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 b</a:t>
                      </a:r>
                      <a:r>
                        <a:rPr lang="en-ZA" sz="1200" kern="1400" dirty="0">
                          <a:effectLst/>
                          <a:latin typeface="Arial Nova Light" panose="020B0304020202020204" pitchFamily="34" charset="0"/>
                        </a:rPr>
                        <a:t>usiness event hosted in VTSDs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extLst>
                  <a:ext uri="{0D108BD9-81ED-4DB2-BD59-A6C34878D82A}">
                    <a16:rowId xmlns:a16="http://schemas.microsoft.com/office/drawing/2014/main" val="3984302686"/>
                  </a:ext>
                </a:extLst>
              </a:tr>
              <a:tr h="518110">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1.9.3. Number of business events bidding impact reports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4 </a:t>
                      </a:r>
                      <a:r>
                        <a:rPr lang="en-ZA" sz="1200" kern="1400" dirty="0">
                          <a:effectLst/>
                          <a:latin typeface="Arial Nova Light" panose="020B0304020202020204" pitchFamily="34" charset="0"/>
                        </a:rPr>
                        <a:t>business events bidding impact reports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Quarter 1 Business Events Bidding Impact Report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Quarter 2 Business Events Bidding Impact Report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Quarter 3 Business Events Bidding Impact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Quarter 4 Business Events Bidding Impact Report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5703985"/>
                  </a:ext>
                </a:extLst>
              </a:tr>
            </a:tbl>
          </a:graphicData>
        </a:graphic>
      </p:graphicFrame>
      <p:sp>
        <p:nvSpPr>
          <p:cNvPr id="3" name="Slide Number Placeholder 2">
            <a:extLst>
              <a:ext uri="{FF2B5EF4-FFF2-40B4-BE49-F238E27FC236}">
                <a16:creationId xmlns:a16="http://schemas.microsoft.com/office/drawing/2014/main" id="{A9D324F2-CF56-AE36-34C5-BB293058B6EE}"/>
              </a:ext>
            </a:extLst>
          </p:cNvPr>
          <p:cNvSpPr>
            <a:spLocks noGrp="1"/>
          </p:cNvSpPr>
          <p:nvPr>
            <p:ph type="sldNum" sz="quarter" idx="12"/>
          </p:nvPr>
        </p:nvSpPr>
        <p:spPr>
          <a:xfrm>
            <a:off x="9063421" y="6406165"/>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37</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054504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01359E-C1ED-3EE6-01E2-B16EFE79155A}"/>
              </a:ext>
            </a:extLst>
          </p:cNvPr>
          <p:cNvGraphicFramePr>
            <a:graphicFrameLocks noGrp="1"/>
          </p:cNvGraphicFramePr>
          <p:nvPr>
            <p:extLst>
              <p:ext uri="{D42A27DB-BD31-4B8C-83A1-F6EECF244321}">
                <p14:modId xmlns:p14="http://schemas.microsoft.com/office/powerpoint/2010/main" val="2194147981"/>
              </p:ext>
            </p:extLst>
          </p:nvPr>
        </p:nvGraphicFramePr>
        <p:xfrm>
          <a:off x="254365" y="893832"/>
          <a:ext cx="11683269" cy="4427728"/>
        </p:xfrm>
        <a:graphic>
          <a:graphicData uri="http://schemas.openxmlformats.org/drawingml/2006/table">
            <a:tbl>
              <a:tblPr firstRow="1" firstCol="1" bandRow="1">
                <a:tableStyleId>{073A0DAA-6AF3-43AB-8588-CEC1D06C72B9}</a:tableStyleId>
              </a:tblPr>
              <a:tblGrid>
                <a:gridCol w="1873115">
                  <a:extLst>
                    <a:ext uri="{9D8B030D-6E8A-4147-A177-3AD203B41FA5}">
                      <a16:colId xmlns:a16="http://schemas.microsoft.com/office/drawing/2014/main" val="1538846892"/>
                    </a:ext>
                  </a:extLst>
                </a:gridCol>
                <a:gridCol w="1873115">
                  <a:extLst>
                    <a:ext uri="{9D8B030D-6E8A-4147-A177-3AD203B41FA5}">
                      <a16:colId xmlns:a16="http://schemas.microsoft.com/office/drawing/2014/main" val="2129161133"/>
                    </a:ext>
                  </a:extLst>
                </a:gridCol>
                <a:gridCol w="1542017">
                  <a:extLst>
                    <a:ext uri="{9D8B030D-6E8A-4147-A177-3AD203B41FA5}">
                      <a16:colId xmlns:a16="http://schemas.microsoft.com/office/drawing/2014/main" val="23757754"/>
                    </a:ext>
                  </a:extLst>
                </a:gridCol>
                <a:gridCol w="1542794">
                  <a:extLst>
                    <a:ext uri="{9D8B030D-6E8A-4147-A177-3AD203B41FA5}">
                      <a16:colId xmlns:a16="http://schemas.microsoft.com/office/drawing/2014/main" val="2121322907"/>
                    </a:ext>
                  </a:extLst>
                </a:gridCol>
                <a:gridCol w="1542794">
                  <a:extLst>
                    <a:ext uri="{9D8B030D-6E8A-4147-A177-3AD203B41FA5}">
                      <a16:colId xmlns:a16="http://schemas.microsoft.com/office/drawing/2014/main" val="747226101"/>
                    </a:ext>
                  </a:extLst>
                </a:gridCol>
                <a:gridCol w="1654717">
                  <a:extLst>
                    <a:ext uri="{9D8B030D-6E8A-4147-A177-3AD203B41FA5}">
                      <a16:colId xmlns:a16="http://schemas.microsoft.com/office/drawing/2014/main" val="535961582"/>
                    </a:ext>
                  </a:extLst>
                </a:gridCol>
                <a:gridCol w="1654717">
                  <a:extLst>
                    <a:ext uri="{9D8B030D-6E8A-4147-A177-3AD203B41FA5}">
                      <a16:colId xmlns:a16="http://schemas.microsoft.com/office/drawing/2014/main" val="2698272701"/>
                    </a:ext>
                  </a:extLst>
                </a:gridCol>
              </a:tblGrid>
              <a:tr h="781996">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 INDICATORS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2023/24 ANNUAL TARGET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gridSpan="4">
                  <a:txBody>
                    <a:bodyPr/>
                    <a:lstStyle/>
                    <a:p>
                      <a:pPr algn="ctr">
                        <a:lnSpc>
                          <a:spcPct val="110000"/>
                        </a:lnSpc>
                        <a:spcBef>
                          <a:spcPts val="400"/>
                        </a:spcBef>
                        <a:spcAft>
                          <a:spcPts val="400"/>
                        </a:spcAft>
                      </a:pPr>
                      <a:endParaRPr lang="en-ZA" sz="1200" b="1" kern="1400" dirty="0">
                        <a:solidFill>
                          <a:srgbClr val="FFFFFF"/>
                        </a:solidFill>
                        <a:effectLst/>
                        <a:latin typeface="Arial Nova Light" panose="020B0304020202020204" pitchFamily="34" charset="0"/>
                      </a:endParaRPr>
                    </a:p>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QUARTERLY TARGETS</a:t>
                      </a:r>
                    </a:p>
                    <a:p>
                      <a:pPr algn="ctr">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05816626"/>
                  </a:ext>
                </a:extLst>
              </a:tr>
              <a:tr h="34073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Q1</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Apr - Jun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Q3</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Oct - Dec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Q4</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Jan - Mar 2024</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extLst>
                  <a:ext uri="{0D108BD9-81ED-4DB2-BD59-A6C34878D82A}">
                    <a16:rowId xmlns:a16="http://schemas.microsoft.com/office/drawing/2014/main" val="314928801"/>
                  </a:ext>
                </a:extLst>
              </a:tr>
              <a:tr h="870414">
                <a:tc rowSpan="3">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1.10. Strategic platforms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nchor="ct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1.10.1. Africa’s Travel Indaba (ATI) hosted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Hosting of Africa's Travel Indaba 2023 Re-Imagined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Hosting of Africa's Travel Indaba 2023 Re-Imagined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Post-Show Economic Impact Study briefing</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Planning for Africa’s Travel Indaba 2024 Re-Imagined -  Communication Strategy formulation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Planning for Africa’s Travel Indaba 2024 Re-Imagined and opening of registration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4038969"/>
                  </a:ext>
                </a:extLst>
              </a:tr>
              <a:tr h="870414">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1.10.2. Meetings Africa (MA) hosted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Hosting of Meetings Africa 2024 Re-Imagined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44028" marR="44028"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Post-Show Economic Impact Study briefing</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Planning for Meetings Africa 2024 Re-Imagined – Communication Strategy formulation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Planning for Meetings Africa 2024 Re-Imagined and opening of registration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Hosting of Meetings Africa 2024 Re-Imagined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6541615"/>
                  </a:ext>
                </a:extLst>
              </a:tr>
              <a:tr h="870414">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1.10.3 Number of International Strategic Platforms participated in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6 international strategic platforms participated in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Plan for and participate at 2 international strategic platforms: ATM and IMEX Frankfurt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Plan for IMEX America, IBTM and WTM</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Participate at 3 international strategic platforms: IMEX America, IBTM and WTM</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Plan for and participate at 1 international strategic platform: ITB Berlin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3270336"/>
                  </a:ext>
                </a:extLst>
              </a:tr>
            </a:tbl>
          </a:graphicData>
        </a:graphic>
      </p:graphicFrame>
      <p:sp>
        <p:nvSpPr>
          <p:cNvPr id="3" name="Slide Number Placeholder 2">
            <a:extLst>
              <a:ext uri="{FF2B5EF4-FFF2-40B4-BE49-F238E27FC236}">
                <a16:creationId xmlns:a16="http://schemas.microsoft.com/office/drawing/2014/main" id="{096346A5-7671-8537-8782-3BB4DA61E402}"/>
              </a:ext>
            </a:extLst>
          </p:cNvPr>
          <p:cNvSpPr>
            <a:spLocks noGrp="1"/>
          </p:cNvSpPr>
          <p:nvPr>
            <p:ph type="sldNum" sz="quarter" idx="12"/>
          </p:nvPr>
        </p:nvSpPr>
        <p:spPr>
          <a:xfrm>
            <a:off x="9092834" y="6350949"/>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38</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77275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A10683-6C18-CD59-80FB-E8FD28143221}"/>
              </a:ext>
            </a:extLst>
          </p:cNvPr>
          <p:cNvGraphicFramePr>
            <a:graphicFrameLocks noGrp="1"/>
          </p:cNvGraphicFramePr>
          <p:nvPr>
            <p:extLst>
              <p:ext uri="{D42A27DB-BD31-4B8C-83A1-F6EECF244321}">
                <p14:modId xmlns:p14="http://schemas.microsoft.com/office/powerpoint/2010/main" val="2862348783"/>
              </p:ext>
            </p:extLst>
          </p:nvPr>
        </p:nvGraphicFramePr>
        <p:xfrm>
          <a:off x="466725" y="281885"/>
          <a:ext cx="11258550" cy="4682507"/>
        </p:xfrm>
        <a:graphic>
          <a:graphicData uri="http://schemas.openxmlformats.org/drawingml/2006/table">
            <a:tbl>
              <a:tblPr firstRow="1" firstCol="1" bandRow="1">
                <a:tableStyleId>{793D81CF-94F2-401A-BA57-92F5A7B2D0C5}</a:tableStyleId>
              </a:tblPr>
              <a:tblGrid>
                <a:gridCol w="5303454">
                  <a:extLst>
                    <a:ext uri="{9D8B030D-6E8A-4147-A177-3AD203B41FA5}">
                      <a16:colId xmlns:a16="http://schemas.microsoft.com/office/drawing/2014/main" val="2840110171"/>
                    </a:ext>
                  </a:extLst>
                </a:gridCol>
                <a:gridCol w="5955096">
                  <a:extLst>
                    <a:ext uri="{9D8B030D-6E8A-4147-A177-3AD203B41FA5}">
                      <a16:colId xmlns:a16="http://schemas.microsoft.com/office/drawing/2014/main" val="4050449079"/>
                    </a:ext>
                  </a:extLst>
                </a:gridCol>
              </a:tblGrid>
              <a:tr h="175599">
                <a:tc>
                  <a:txBody>
                    <a:bodyPr/>
                    <a:lstStyle/>
                    <a:p>
                      <a:pPr algn="ctr">
                        <a:lnSpc>
                          <a:spcPct val="110000"/>
                        </a:lnSpc>
                        <a:spcAft>
                          <a:spcPts val="500"/>
                        </a:spcAft>
                      </a:pPr>
                      <a:endParaRPr lang="en-ZA" sz="1600" b="1" kern="1400" dirty="0">
                        <a:solidFill>
                          <a:srgbClr val="FFFFFF"/>
                        </a:solidFill>
                        <a:effectLst/>
                        <a:latin typeface="Arial Nova Light" panose="020B0304020202020204" pitchFamily="34" charset="0"/>
                      </a:endParaRPr>
                    </a:p>
                    <a:p>
                      <a:pPr algn="ctr">
                        <a:lnSpc>
                          <a:spcPct val="110000"/>
                        </a:lnSpc>
                        <a:spcAft>
                          <a:spcPts val="500"/>
                        </a:spcAft>
                      </a:pPr>
                      <a:r>
                        <a:rPr lang="en-ZA" sz="1600" b="1" kern="1400" dirty="0">
                          <a:solidFill>
                            <a:srgbClr val="FFFFFF"/>
                          </a:solidFill>
                          <a:effectLst/>
                          <a:latin typeface="Arial Nova Light" panose="020B0304020202020204" pitchFamily="34" charset="0"/>
                        </a:rPr>
                        <a:t>Programme Purpose</a:t>
                      </a:r>
                    </a:p>
                    <a:p>
                      <a:pPr algn="ctr">
                        <a:lnSpc>
                          <a:spcPct val="110000"/>
                        </a:lnSpc>
                        <a:spcAft>
                          <a:spcPts val="500"/>
                        </a:spcAft>
                      </a:pPr>
                      <a:endParaRPr lang="en-ZA" sz="16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500"/>
                        </a:spcAft>
                      </a:pPr>
                      <a:endParaRPr lang="en-US" sz="1600" b="1" kern="1400" dirty="0">
                        <a:solidFill>
                          <a:schemeClr val="bg1"/>
                        </a:solidFill>
                        <a:effectLst/>
                        <a:latin typeface="Arial Nova Light" panose="020B0304020202020204" pitchFamily="34" charset="0"/>
                      </a:endParaRPr>
                    </a:p>
                    <a:p>
                      <a:pPr algn="ctr">
                        <a:lnSpc>
                          <a:spcPct val="110000"/>
                        </a:lnSpc>
                        <a:spcAft>
                          <a:spcPts val="500"/>
                        </a:spcAft>
                      </a:pPr>
                      <a:r>
                        <a:rPr lang="en-US" sz="1600" b="1" kern="1400" dirty="0">
                          <a:solidFill>
                            <a:schemeClr val="bg1"/>
                          </a:solidFill>
                          <a:effectLst/>
                          <a:latin typeface="Arial Nova Light" panose="020B0304020202020204" pitchFamily="34" charset="0"/>
                        </a:rPr>
                        <a:t>Business Units</a:t>
                      </a:r>
                      <a:endParaRPr lang="en-ZA" sz="1600" b="1"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0281728"/>
                  </a:ext>
                </a:extLst>
              </a:tr>
              <a:tr h="711117">
                <a:tc gridSpan="2">
                  <a:txBody>
                    <a:bodyPr/>
                    <a:lstStyle/>
                    <a:p>
                      <a:pPr algn="ctr">
                        <a:lnSpc>
                          <a:spcPct val="100000"/>
                        </a:lnSpc>
                        <a:spcAft>
                          <a:spcPts val="500"/>
                        </a:spcAft>
                      </a:pPr>
                      <a:r>
                        <a:rPr lang="en-ZA" sz="1600" b="1" kern="1400" dirty="0">
                          <a:solidFill>
                            <a:srgbClr val="000000"/>
                          </a:solidFill>
                          <a:effectLst/>
                          <a:latin typeface="Arial Nova Light" panose="020B0304020202020204" pitchFamily="34" charset="0"/>
                        </a:rPr>
                        <a:t>Programme 5: </a:t>
                      </a:r>
                      <a:r>
                        <a:rPr lang="en-ZA" sz="1600" b="1" kern="0" dirty="0">
                          <a:solidFill>
                            <a:srgbClr val="000000"/>
                          </a:solidFill>
                          <a:effectLst/>
                          <a:latin typeface="Arial Nova Light" panose="020B0304020202020204" pitchFamily="34" charset="0"/>
                        </a:rPr>
                        <a:t>Tourist Experience</a:t>
                      </a:r>
                      <a:endParaRPr lang="en-ZA" sz="1600" b="1"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00000"/>
                        </a:lnSpc>
                        <a:spcAft>
                          <a:spcPts val="500"/>
                        </a:spcAft>
                      </a:pPr>
                      <a:endParaRPr lang="en-ZA" sz="1600" b="1"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6952757"/>
                  </a:ext>
                </a:extLst>
              </a:tr>
              <a:tr h="634338">
                <a:tc>
                  <a:txBody>
                    <a:bodyPr/>
                    <a:lstStyle/>
                    <a:p>
                      <a:pPr marL="342900" lvl="0" indent="-342900" algn="l">
                        <a:lnSpc>
                          <a:spcPct val="100000"/>
                        </a:lnSpc>
                        <a:spcAft>
                          <a:spcPts val="1100"/>
                        </a:spcAft>
                        <a:buFont typeface="Courier New" panose="02070309020205020404" pitchFamily="49" charset="0"/>
                        <a:buChar char="o"/>
                      </a:pPr>
                      <a:r>
                        <a:rPr lang="en-US" sz="1600" b="0" dirty="0">
                          <a:effectLst/>
                          <a:latin typeface="Arial Nova Light" panose="020B0304020202020204" pitchFamily="34" charset="0"/>
                        </a:rPr>
                        <a:t>To ensure the delivery of quality assured tourist/visitor experiences, which are diverse, unique, and enriched.</a:t>
                      </a:r>
                      <a:endPar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Quality Assurance and Development</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Visitor Experience</a:t>
                      </a:r>
                    </a:p>
                    <a:p>
                      <a:pPr marL="342900" lvl="0" indent="-342900" algn="l">
                        <a:lnSpc>
                          <a:spcPct val="100000"/>
                        </a:lnSpc>
                        <a:spcAft>
                          <a:spcPts val="1100"/>
                        </a:spcAft>
                        <a:buFont typeface="Courier New" panose="02070309020205020404" pitchFamily="49" charset="0"/>
                        <a:buChar char="o"/>
                      </a:pPr>
                      <a:r>
                        <a:rPr lang="en-ZA" sz="1600" b="0" kern="1200" dirty="0">
                          <a:solidFill>
                            <a:schemeClr val="tx1"/>
                          </a:solidFill>
                          <a:effectLst/>
                          <a:latin typeface="Arial Nova Light" panose="020B0304020202020204" pitchFamily="34" charset="0"/>
                        </a:rPr>
                        <a:t>Brand Experience</a:t>
                      </a:r>
                    </a:p>
                  </a:txBody>
                  <a:tcPr marL="68580" marR="68580" marT="0" marB="0" anchor="ctr"/>
                </a:tc>
                <a:extLst>
                  <a:ext uri="{0D108BD9-81ED-4DB2-BD59-A6C34878D82A}">
                    <a16:rowId xmlns:a16="http://schemas.microsoft.com/office/drawing/2014/main" val="26727605"/>
                  </a:ext>
                </a:extLst>
              </a:tr>
              <a:tr h="634338">
                <a:tc gridSpan="2">
                  <a:txBody>
                    <a:bodyPr/>
                    <a:lstStyle/>
                    <a:p>
                      <a:pPr marL="0" lvl="0" indent="0" algn="ctr">
                        <a:lnSpc>
                          <a:spcPct val="100000"/>
                        </a:lnSpc>
                        <a:spcAft>
                          <a:spcPts val="1100"/>
                        </a:spcAft>
                        <a:buFont typeface="Courier New" panose="02070309020205020404" pitchFamily="49" charset="0"/>
                        <a:buNone/>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Jobs to be done in 2023/24</a:t>
                      </a: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600" b="0" kern="1200" dirty="0">
                        <a:solidFill>
                          <a:schemeClr val="tx1"/>
                        </a:solidFill>
                        <a:effectLst/>
                        <a:latin typeface="Arial Nova Light" panose="020B0304020202020204" pitchFamily="34" charset="0"/>
                      </a:endParaRPr>
                    </a:p>
                  </a:txBody>
                  <a:tcPr marL="68580" marR="68580" marT="0" marB="0" anchor="ctr"/>
                </a:tc>
                <a:extLst>
                  <a:ext uri="{0D108BD9-81ED-4DB2-BD59-A6C34878D82A}">
                    <a16:rowId xmlns:a16="http://schemas.microsoft.com/office/drawing/2014/main" val="3742917556"/>
                  </a:ext>
                </a:extLst>
              </a:tr>
              <a:tr h="634338">
                <a:tc gridSpan="2">
                  <a:txBody>
                    <a:bodyPr/>
                    <a:lstStyle/>
                    <a:p>
                      <a:pPr marL="285750" lvl="0" indent="-285750" algn="l">
                        <a:lnSpc>
                          <a:spcPct val="100000"/>
                        </a:lnSpc>
                        <a:spcAft>
                          <a:spcPts val="1100"/>
                        </a:spcAft>
                        <a:buFont typeface="Arial" panose="020B0604020202020204" pitchFamily="34" charset="0"/>
                        <a:buChar char="•"/>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Destination Story</a:t>
                      </a:r>
                    </a:p>
                    <a:p>
                      <a:pPr marL="742950" lvl="1" indent="-285750" algn="l">
                        <a:lnSpc>
                          <a:spcPct val="100000"/>
                        </a:lnSpc>
                        <a:spcAft>
                          <a:spcPts val="1100"/>
                        </a:spcAft>
                        <a:buFont typeface="Arial" panose="020B0604020202020204" pitchFamily="34" charset="0"/>
                        <a:buChar char="•"/>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Product</a:t>
                      </a:r>
                    </a:p>
                    <a:p>
                      <a:pPr marL="742950" lvl="1" indent="-285750" algn="l">
                        <a:lnSpc>
                          <a:spcPct val="100000"/>
                        </a:lnSpc>
                        <a:spcAft>
                          <a:spcPts val="1100"/>
                        </a:spcAft>
                        <a:buFont typeface="Arial" panose="020B0604020202020204" pitchFamily="34" charset="0"/>
                        <a:buChar char="•"/>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Experience</a:t>
                      </a:r>
                    </a:p>
                    <a:p>
                      <a:pPr marL="742950" lvl="1" indent="-285750" algn="l">
                        <a:lnSpc>
                          <a:spcPct val="100000"/>
                        </a:lnSpc>
                        <a:spcAft>
                          <a:spcPts val="1100"/>
                        </a:spcAft>
                        <a:buFont typeface="Arial" panose="020B0604020202020204" pitchFamily="34" charset="0"/>
                        <a:buChar char="•"/>
                      </a:pPr>
                      <a:r>
                        <a:rPr lang="en-ZA" sz="1600" b="0" dirty="0">
                          <a:effectLst/>
                          <a:latin typeface="Arial Nova Light" panose="020B0304020202020204" pitchFamily="34" charset="0"/>
                          <a:ea typeface="Times New Roman" panose="02020603050405020304" pitchFamily="18" charset="0"/>
                          <a:cs typeface="Times New Roman" panose="02020603050405020304" pitchFamily="18" charset="0"/>
                        </a:rPr>
                        <a:t>Quality (including BQV, TIP)</a:t>
                      </a:r>
                    </a:p>
                  </a:txBody>
                  <a:tcPr marL="68580" marR="68580" marT="0" marB="0" anchor="ctr"/>
                </a:tc>
                <a:tc hMerge="1">
                  <a:txBody>
                    <a:bodyPr/>
                    <a:lstStyle/>
                    <a:p>
                      <a:pPr marL="342900" lvl="0" indent="-342900" algn="l">
                        <a:lnSpc>
                          <a:spcPct val="100000"/>
                        </a:lnSpc>
                        <a:spcAft>
                          <a:spcPts val="1100"/>
                        </a:spcAft>
                        <a:buFont typeface="Courier New" panose="02070309020205020404" pitchFamily="49" charset="0"/>
                        <a:buChar char="o"/>
                      </a:pPr>
                      <a:endParaRPr lang="en-ZA" sz="1600" b="0" kern="1200" dirty="0">
                        <a:solidFill>
                          <a:schemeClr val="tx1"/>
                        </a:solidFill>
                        <a:effectLst/>
                        <a:latin typeface="Arial Nova Light" panose="020B0304020202020204" pitchFamily="34" charset="0"/>
                      </a:endParaRPr>
                    </a:p>
                  </a:txBody>
                  <a:tcPr marL="68580" marR="68580" marT="0" marB="0" anchor="ctr"/>
                </a:tc>
                <a:extLst>
                  <a:ext uri="{0D108BD9-81ED-4DB2-BD59-A6C34878D82A}">
                    <a16:rowId xmlns:a16="http://schemas.microsoft.com/office/drawing/2014/main" val="3076322979"/>
                  </a:ext>
                </a:extLst>
              </a:tr>
            </a:tbl>
          </a:graphicData>
        </a:graphic>
      </p:graphicFrame>
      <p:sp>
        <p:nvSpPr>
          <p:cNvPr id="3" name="Slide Number Placeholder 2">
            <a:extLst>
              <a:ext uri="{FF2B5EF4-FFF2-40B4-BE49-F238E27FC236}">
                <a16:creationId xmlns:a16="http://schemas.microsoft.com/office/drawing/2014/main" id="{66D0A576-85E1-3D9A-7C00-4B6C74AA69CC}"/>
              </a:ext>
            </a:extLst>
          </p:cNvPr>
          <p:cNvSpPr>
            <a:spLocks noGrp="1"/>
          </p:cNvSpPr>
          <p:nvPr>
            <p:ph type="sldNum" sz="quarter" idx="12"/>
          </p:nvPr>
        </p:nvSpPr>
        <p:spPr>
          <a:xfrm>
            <a:off x="9177721" y="6441637"/>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39</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87832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1A956-F79D-DEE9-07B4-C1B1A82AB219}"/>
              </a:ext>
            </a:extLst>
          </p:cNvPr>
          <p:cNvSpPr txBox="1">
            <a:spLocks/>
          </p:cNvSpPr>
          <p:nvPr/>
        </p:nvSpPr>
        <p:spPr>
          <a:xfrm>
            <a:off x="609600" y="164353"/>
            <a:ext cx="10972800" cy="53972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600" b="1" dirty="0">
                <a:latin typeface="Arial Nova Light" panose="020B0304020202020204" pitchFamily="34" charset="0"/>
              </a:rPr>
              <a:t>Strategic Overview of SA Tourism</a:t>
            </a:r>
          </a:p>
        </p:txBody>
      </p:sp>
      <p:sp>
        <p:nvSpPr>
          <p:cNvPr id="5" name="TextBox 4">
            <a:extLst>
              <a:ext uri="{FF2B5EF4-FFF2-40B4-BE49-F238E27FC236}">
                <a16:creationId xmlns:a16="http://schemas.microsoft.com/office/drawing/2014/main" id="{15AD9D6A-D9F3-5C63-3D1F-0F2BD129D022}"/>
              </a:ext>
            </a:extLst>
          </p:cNvPr>
          <p:cNvSpPr txBox="1"/>
          <p:nvPr/>
        </p:nvSpPr>
        <p:spPr>
          <a:xfrm>
            <a:off x="7484879" y="944029"/>
            <a:ext cx="2984501" cy="400110"/>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2000" dirty="0">
                <a:solidFill>
                  <a:schemeClr val="bg1"/>
                </a:solidFill>
                <a:latin typeface="Arial Nova Light" panose="020B0304020202020204" pitchFamily="34" charset="0"/>
                <a:cs typeface="Arial" panose="020B0604020202020204" pitchFamily="34" charset="0"/>
                <a:sym typeface="Trebuchet MS"/>
              </a:rPr>
              <a:t>MISSION</a:t>
            </a:r>
            <a:endParaRPr lang="en-ZA" sz="2000" dirty="0">
              <a:solidFill>
                <a:schemeClr val="bg1"/>
              </a:solidFill>
              <a:latin typeface="Arial Nova Light" panose="020B03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83B0C7B-37CA-5F85-C98A-B2B063130709}"/>
              </a:ext>
            </a:extLst>
          </p:cNvPr>
          <p:cNvSpPr txBox="1">
            <a:spLocks/>
          </p:cNvSpPr>
          <p:nvPr/>
        </p:nvSpPr>
        <p:spPr>
          <a:xfrm>
            <a:off x="431400" y="2178165"/>
            <a:ext cx="5063873" cy="830997"/>
          </a:xfrm>
          <a:prstGeom prst="rect">
            <a:avLst/>
          </a:prstGeom>
        </p:spPr>
        <p:txBody>
          <a:bodyPr/>
          <a:lstStyle>
            <a:lvl1pPr marL="342900" indent="-342900" algn="l" rtl="0" eaLnBrk="1" fontAlgn="base" hangingPunct="1">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a:lstStyle>
          <a:p>
            <a:pPr marL="0" indent="0" algn="just">
              <a:buNone/>
            </a:pPr>
            <a:r>
              <a:rPr lang="en-US" sz="2000" kern="0" dirty="0">
                <a:latin typeface="Arial Nova Light" panose="020B0304020202020204" pitchFamily="34" charset="0"/>
                <a:cs typeface="Arial" panose="020B0604020202020204" pitchFamily="34" charset="0"/>
              </a:rPr>
              <a:t>The SA Tourism Board is a Schedule 3A public entity established in terms of Section 9 of the Tourism Act, Act 3 of 2014. </a:t>
            </a:r>
          </a:p>
        </p:txBody>
      </p:sp>
      <p:sp>
        <p:nvSpPr>
          <p:cNvPr id="7" name="TextBox 6">
            <a:extLst>
              <a:ext uri="{FF2B5EF4-FFF2-40B4-BE49-F238E27FC236}">
                <a16:creationId xmlns:a16="http://schemas.microsoft.com/office/drawing/2014/main" id="{13EB56EB-921B-F368-B960-6023296AF59E}"/>
              </a:ext>
            </a:extLst>
          </p:cNvPr>
          <p:cNvSpPr txBox="1"/>
          <p:nvPr/>
        </p:nvSpPr>
        <p:spPr>
          <a:xfrm>
            <a:off x="1186274" y="1454602"/>
            <a:ext cx="2984501" cy="400110"/>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2000" dirty="0">
                <a:solidFill>
                  <a:schemeClr val="bg1"/>
                </a:solidFill>
                <a:latin typeface="Arial Nova Light" panose="020B0304020202020204" pitchFamily="34" charset="0"/>
                <a:cs typeface="Arial" panose="020B0604020202020204" pitchFamily="34" charset="0"/>
                <a:sym typeface="Trebuchet MS"/>
              </a:rPr>
              <a:t>LEGISLATIVE MANDATE</a:t>
            </a:r>
            <a:endParaRPr lang="en-ZA" sz="2000" dirty="0">
              <a:solidFill>
                <a:schemeClr val="bg1"/>
              </a:solidFill>
              <a:latin typeface="Arial Nova Light" panose="020B03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7791EC65-68E1-7D5D-F406-93DFC2FC41A5}"/>
              </a:ext>
            </a:extLst>
          </p:cNvPr>
          <p:cNvSpPr txBox="1">
            <a:spLocks/>
          </p:cNvSpPr>
          <p:nvPr/>
        </p:nvSpPr>
        <p:spPr bwMode="gray">
          <a:xfrm>
            <a:off x="6352708" y="1584091"/>
            <a:ext cx="5063873" cy="4154984"/>
          </a:xfrm>
          <a:prstGeom prst="rect">
            <a:avLst/>
          </a:prstGeom>
        </p:spPr>
        <p:txBody>
          <a:bodyPr vert="horz" lIns="36000" tIns="0" rIns="0" bIns="0" rtlCol="0">
            <a:spAutoFit/>
          </a:bodyPr>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lang="x-none" sz="1400" baseline="0">
                <a:solidFill>
                  <a:schemeClr val="accent3">
                    <a:lumMod val="90000"/>
                    <a:lumOff val="10000"/>
                  </a:schemeClr>
                </a:solidFill>
                <a:latin typeface="Trebuchet MS" panose="020B0603020202020204" pitchFamily="34" charset="0"/>
                <a:ea typeface="+mn-ea"/>
                <a:cs typeface="+mn-cs"/>
              </a:defRPr>
            </a:lvl1pPr>
            <a:lvl2pPr marL="197607" indent="-195987" algn="l" defTabSz="913526" rtl="0" eaLnBrk="1" fontAlgn="base" hangingPunct="1">
              <a:spcBef>
                <a:spcPct val="0"/>
              </a:spcBef>
              <a:spcAft>
                <a:spcPct val="0"/>
              </a:spcAft>
              <a:buClr>
                <a:schemeClr val="accent3">
                  <a:lumMod val="90000"/>
                  <a:lumOff val="10000"/>
                </a:schemeClr>
              </a:buClr>
              <a:buSzPct val="125000"/>
              <a:buFont typeface="Arial" panose="020B0604020202020204" pitchFamily="34" charset="0"/>
              <a:buChar char="•"/>
              <a:defRPr lang="x-none" sz="1400" baseline="0">
                <a:solidFill>
                  <a:schemeClr val="accent3">
                    <a:lumMod val="90000"/>
                    <a:lumOff val="10000"/>
                  </a:schemeClr>
                </a:solidFill>
                <a:latin typeface="Trebuchet MS" panose="020B0603020202020204" pitchFamily="34" charset="0"/>
              </a:defRPr>
            </a:lvl2pPr>
            <a:lvl3pPr marL="466481" indent="-267255" algn="l" defTabSz="913526" rtl="0" eaLnBrk="1" fontAlgn="base" hangingPunct="1">
              <a:spcBef>
                <a:spcPct val="0"/>
              </a:spcBef>
              <a:spcAft>
                <a:spcPct val="0"/>
              </a:spcAft>
              <a:buClr>
                <a:schemeClr val="accent3">
                  <a:lumMod val="90000"/>
                  <a:lumOff val="10000"/>
                </a:schemeClr>
              </a:buClr>
              <a:buSzPct val="120000"/>
              <a:buFont typeface="Courier New" panose="02070309020205020404" pitchFamily="49" charset="0"/>
              <a:buChar char="o"/>
              <a:defRPr lang="x-none" sz="1400" baseline="0">
                <a:solidFill>
                  <a:schemeClr val="accent3">
                    <a:lumMod val="90000"/>
                    <a:lumOff val="10000"/>
                  </a:schemeClr>
                </a:solidFill>
                <a:latin typeface="Trebuchet MS" panose="020B0603020202020204" pitchFamily="34" charset="0"/>
              </a:defRPr>
            </a:lvl3pPr>
            <a:lvl4pPr marL="626835" indent="-158733" algn="l" defTabSz="913526" rtl="0" eaLnBrk="1" fontAlgn="base" hangingPunct="1">
              <a:spcBef>
                <a:spcPct val="0"/>
              </a:spcBef>
              <a:spcAft>
                <a:spcPct val="0"/>
              </a:spcAft>
              <a:buClr>
                <a:schemeClr val="accent3">
                  <a:lumMod val="90000"/>
                  <a:lumOff val="10000"/>
                </a:schemeClr>
              </a:buClr>
              <a:buSzPct val="120000"/>
              <a:buFont typeface="Arial" charset="0"/>
              <a:buChar char="▫"/>
              <a:defRPr lang="x-none" sz="1400" baseline="0">
                <a:solidFill>
                  <a:schemeClr val="accent3">
                    <a:lumMod val="90000"/>
                    <a:lumOff val="10000"/>
                  </a:schemeClr>
                </a:solidFill>
                <a:latin typeface="Trebuchet MS" panose="020B0603020202020204" pitchFamily="34" charset="0"/>
              </a:defRPr>
            </a:lvl4pPr>
            <a:lvl5pPr marL="765029" indent="-132818" algn="l" defTabSz="913526" rtl="0" eaLnBrk="1" fontAlgn="base" hangingPunct="1">
              <a:spcBef>
                <a:spcPct val="0"/>
              </a:spcBef>
              <a:spcAft>
                <a:spcPct val="0"/>
              </a:spcAft>
              <a:buClr>
                <a:schemeClr val="accent3">
                  <a:lumMod val="90000"/>
                  <a:lumOff val="10000"/>
                </a:schemeClr>
              </a:buClr>
              <a:buSzPct val="89000"/>
              <a:buFont typeface="Arial" charset="0"/>
              <a:buChar char="-"/>
              <a:defRPr lang="x-none" sz="1400" baseline="0">
                <a:solidFill>
                  <a:schemeClr val="accent3">
                    <a:lumMod val="90000"/>
                    <a:lumOff val="10000"/>
                  </a:schemeClr>
                </a:solidFill>
                <a:latin typeface="Trebuchet MS" panose="020B060302020202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algn="just"/>
            <a:r>
              <a:rPr lang="en-US" sz="1800" kern="0" dirty="0">
                <a:solidFill>
                  <a:schemeClr val="tx1"/>
                </a:solidFill>
                <a:latin typeface="Arial Nova Light" panose="020B0304020202020204" pitchFamily="34" charset="0"/>
                <a:cs typeface="Arial" panose="020B0604020202020204" pitchFamily="34" charset="0"/>
              </a:rPr>
              <a:t>Marketing South Africa both internationally and domestically to increase the volume of tourists and the value they add to the economy by:</a:t>
            </a:r>
          </a:p>
          <a:p>
            <a:pPr algn="just"/>
            <a:endParaRPr lang="en-US" sz="1800" kern="0" dirty="0">
              <a:solidFill>
                <a:schemeClr val="tx1"/>
              </a:solidFill>
              <a:latin typeface="Arial Nova Light" panose="020B0304020202020204" pitchFamily="34" charset="0"/>
              <a:cs typeface="Arial" panose="020B0604020202020204" pitchFamily="34" charset="0"/>
            </a:endParaRPr>
          </a:p>
          <a:p>
            <a:pPr marL="285750" indent="-285750" algn="just">
              <a:buFont typeface="Arial" panose="020B0604020202020204" pitchFamily="34" charset="0"/>
              <a:buChar char="•"/>
            </a:pPr>
            <a:r>
              <a:rPr lang="en-US" sz="1800" kern="0" dirty="0">
                <a:solidFill>
                  <a:schemeClr val="tx1"/>
                </a:solidFill>
                <a:latin typeface="Arial Nova Light" panose="020B0304020202020204" pitchFamily="34" charset="0"/>
                <a:cs typeface="Arial" panose="020B0604020202020204" pitchFamily="34" charset="0"/>
              </a:rPr>
              <a:t>Implementing an integrated tourism marketing strategy for South Africa</a:t>
            </a:r>
          </a:p>
          <a:p>
            <a:pPr marL="285750" indent="-285750" algn="just">
              <a:buFont typeface="Arial" panose="020B0604020202020204" pitchFamily="34" charset="0"/>
              <a:buChar char="•"/>
            </a:pPr>
            <a:r>
              <a:rPr lang="en-US" sz="1800" kern="0" dirty="0">
                <a:solidFill>
                  <a:schemeClr val="tx1"/>
                </a:solidFill>
                <a:latin typeface="Arial Nova Light" panose="020B0304020202020204" pitchFamily="34" charset="0"/>
                <a:cs typeface="Arial" panose="020B0604020202020204" pitchFamily="34" charset="0"/>
              </a:rPr>
              <a:t>Promoting South Africa as a world-class business events destination</a:t>
            </a:r>
          </a:p>
          <a:p>
            <a:pPr marL="285750" indent="-285750" algn="just">
              <a:buFont typeface="Arial" panose="020B0604020202020204" pitchFamily="34" charset="0"/>
              <a:buChar char="•"/>
            </a:pPr>
            <a:r>
              <a:rPr lang="en-US" sz="1800" kern="0" dirty="0">
                <a:solidFill>
                  <a:schemeClr val="tx1"/>
                </a:solidFill>
                <a:latin typeface="Arial Nova Light" panose="020B0304020202020204" pitchFamily="34" charset="0"/>
                <a:cs typeface="Arial" panose="020B0604020202020204" pitchFamily="34" charset="0"/>
              </a:rPr>
              <a:t>Facilitating the delivery of service-oriented, quality-assured tourism experiences</a:t>
            </a:r>
          </a:p>
          <a:p>
            <a:pPr marL="285750" indent="-285750" algn="just">
              <a:buFont typeface="Arial" panose="020B0604020202020204" pitchFamily="34" charset="0"/>
              <a:buChar char="•"/>
            </a:pPr>
            <a:r>
              <a:rPr lang="en-US" sz="1800" kern="0" dirty="0">
                <a:solidFill>
                  <a:schemeClr val="tx1"/>
                </a:solidFill>
                <a:latin typeface="Arial Nova Light" panose="020B0304020202020204" pitchFamily="34" charset="0"/>
                <a:cs typeface="Arial" panose="020B0604020202020204" pitchFamily="34" charset="0"/>
              </a:rPr>
              <a:t>Positioning SA Tourism as an industry thought leader</a:t>
            </a:r>
          </a:p>
          <a:p>
            <a:pPr marL="285750" indent="-285750" algn="just">
              <a:buFont typeface="Arial" panose="020B0604020202020204" pitchFamily="34" charset="0"/>
              <a:buChar char="•"/>
            </a:pPr>
            <a:r>
              <a:rPr lang="en-US" sz="1800" kern="0" dirty="0">
                <a:solidFill>
                  <a:schemeClr val="tx1"/>
                </a:solidFill>
                <a:latin typeface="Arial Nova Light" panose="020B0304020202020204" pitchFamily="34" charset="0"/>
                <a:cs typeface="Arial" panose="020B0604020202020204" pitchFamily="34" charset="0"/>
              </a:rPr>
              <a:t>Championing a digital outlook for the industry</a:t>
            </a:r>
          </a:p>
          <a:p>
            <a:pPr marL="285750" indent="-285750" algn="just">
              <a:buFont typeface="Arial" panose="020B0604020202020204" pitchFamily="34" charset="0"/>
              <a:buChar char="•"/>
            </a:pPr>
            <a:r>
              <a:rPr lang="en-US" sz="1800" kern="0" dirty="0">
                <a:solidFill>
                  <a:schemeClr val="tx1"/>
                </a:solidFill>
                <a:latin typeface="Arial Nova Light" panose="020B0304020202020204" pitchFamily="34" charset="0"/>
                <a:cs typeface="Arial" panose="020B0604020202020204" pitchFamily="34" charset="0"/>
              </a:rPr>
              <a:t>Enhancing stakeholder participation and collaboration</a:t>
            </a:r>
          </a:p>
        </p:txBody>
      </p:sp>
      <p:sp>
        <p:nvSpPr>
          <p:cNvPr id="9" name="Text Placeholder 5">
            <a:extLst>
              <a:ext uri="{FF2B5EF4-FFF2-40B4-BE49-F238E27FC236}">
                <a16:creationId xmlns:a16="http://schemas.microsoft.com/office/drawing/2014/main" id="{819EC23F-708C-762D-3516-293639B905F7}"/>
              </a:ext>
            </a:extLst>
          </p:cNvPr>
          <p:cNvSpPr txBox="1">
            <a:spLocks/>
          </p:cNvSpPr>
          <p:nvPr/>
        </p:nvSpPr>
        <p:spPr bwMode="gray">
          <a:xfrm>
            <a:off x="431400" y="4336259"/>
            <a:ext cx="5063873" cy="1231106"/>
          </a:xfrm>
          <a:prstGeom prst="rect">
            <a:avLst/>
          </a:prstGeom>
        </p:spPr>
        <p:txBody>
          <a:bodyPr vert="horz" lIns="36000" tIns="0" rIns="0" bIns="0" rtlCol="0">
            <a:spAutoFit/>
          </a:bodyPr>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lang="x-none" sz="1400" baseline="0">
                <a:solidFill>
                  <a:schemeClr val="accent3">
                    <a:lumMod val="90000"/>
                    <a:lumOff val="10000"/>
                  </a:schemeClr>
                </a:solidFill>
                <a:latin typeface="Trebuchet MS" panose="020B0603020202020204" pitchFamily="34" charset="0"/>
                <a:ea typeface="+mn-ea"/>
                <a:cs typeface="+mn-cs"/>
              </a:defRPr>
            </a:lvl1pPr>
            <a:lvl2pPr marL="197607" indent="-195987" algn="l" defTabSz="913526" rtl="0" eaLnBrk="1" fontAlgn="base" hangingPunct="1">
              <a:spcBef>
                <a:spcPct val="0"/>
              </a:spcBef>
              <a:spcAft>
                <a:spcPct val="0"/>
              </a:spcAft>
              <a:buClr>
                <a:schemeClr val="accent3">
                  <a:lumMod val="90000"/>
                  <a:lumOff val="10000"/>
                </a:schemeClr>
              </a:buClr>
              <a:buSzPct val="125000"/>
              <a:buFont typeface="Arial" panose="020B0604020202020204" pitchFamily="34" charset="0"/>
              <a:buChar char="•"/>
              <a:defRPr lang="x-none" sz="1400" baseline="0">
                <a:solidFill>
                  <a:schemeClr val="accent3">
                    <a:lumMod val="90000"/>
                    <a:lumOff val="10000"/>
                  </a:schemeClr>
                </a:solidFill>
                <a:latin typeface="Trebuchet MS" panose="020B0603020202020204" pitchFamily="34" charset="0"/>
              </a:defRPr>
            </a:lvl2pPr>
            <a:lvl3pPr marL="466481" indent="-267255" algn="l" defTabSz="913526" rtl="0" eaLnBrk="1" fontAlgn="base" hangingPunct="1">
              <a:spcBef>
                <a:spcPct val="0"/>
              </a:spcBef>
              <a:spcAft>
                <a:spcPct val="0"/>
              </a:spcAft>
              <a:buClr>
                <a:schemeClr val="accent3">
                  <a:lumMod val="90000"/>
                  <a:lumOff val="10000"/>
                </a:schemeClr>
              </a:buClr>
              <a:buSzPct val="120000"/>
              <a:buFont typeface="Courier New" panose="02070309020205020404" pitchFamily="49" charset="0"/>
              <a:buChar char="o"/>
              <a:defRPr lang="x-none" sz="1400" baseline="0">
                <a:solidFill>
                  <a:schemeClr val="accent3">
                    <a:lumMod val="90000"/>
                    <a:lumOff val="10000"/>
                  </a:schemeClr>
                </a:solidFill>
                <a:latin typeface="Trebuchet MS" panose="020B0603020202020204" pitchFamily="34" charset="0"/>
              </a:defRPr>
            </a:lvl3pPr>
            <a:lvl4pPr marL="626835" indent="-158733" algn="l" defTabSz="913526" rtl="0" eaLnBrk="1" fontAlgn="base" hangingPunct="1">
              <a:spcBef>
                <a:spcPct val="0"/>
              </a:spcBef>
              <a:spcAft>
                <a:spcPct val="0"/>
              </a:spcAft>
              <a:buClr>
                <a:schemeClr val="accent3">
                  <a:lumMod val="90000"/>
                  <a:lumOff val="10000"/>
                </a:schemeClr>
              </a:buClr>
              <a:buSzPct val="120000"/>
              <a:buFont typeface="Arial" charset="0"/>
              <a:buChar char="▫"/>
              <a:defRPr lang="x-none" sz="1400" baseline="0">
                <a:solidFill>
                  <a:schemeClr val="accent3">
                    <a:lumMod val="90000"/>
                    <a:lumOff val="10000"/>
                  </a:schemeClr>
                </a:solidFill>
                <a:latin typeface="Trebuchet MS" panose="020B0603020202020204" pitchFamily="34" charset="0"/>
              </a:defRPr>
            </a:lvl4pPr>
            <a:lvl5pPr marL="765029" indent="-132818" algn="l" defTabSz="913526" rtl="0" eaLnBrk="1" fontAlgn="base" hangingPunct="1">
              <a:spcBef>
                <a:spcPct val="0"/>
              </a:spcBef>
              <a:spcAft>
                <a:spcPct val="0"/>
              </a:spcAft>
              <a:buClr>
                <a:schemeClr val="accent3">
                  <a:lumMod val="90000"/>
                  <a:lumOff val="10000"/>
                </a:schemeClr>
              </a:buClr>
              <a:buSzPct val="89000"/>
              <a:buFont typeface="Arial" charset="0"/>
              <a:buChar char="-"/>
              <a:defRPr lang="x-none" sz="1400" baseline="0">
                <a:solidFill>
                  <a:schemeClr val="accent3">
                    <a:lumMod val="90000"/>
                    <a:lumOff val="10000"/>
                  </a:schemeClr>
                </a:solidFill>
                <a:latin typeface="Trebuchet MS" panose="020B060302020202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algn="just"/>
            <a:r>
              <a:rPr lang="en-US" sz="2000" kern="0" dirty="0">
                <a:solidFill>
                  <a:schemeClr val="tx1"/>
                </a:solidFill>
                <a:latin typeface="Arial Nova Light" panose="020B0304020202020204" pitchFamily="34" charset="0"/>
                <a:cs typeface="Arial" panose="020B0604020202020204" pitchFamily="34" charset="0"/>
              </a:rPr>
              <a:t>South Africa positioned as an exceptional tourist and business events destination that offers a value-for-money, quality tourist experience that is diverse and unique.</a:t>
            </a:r>
          </a:p>
        </p:txBody>
      </p:sp>
      <p:sp>
        <p:nvSpPr>
          <p:cNvPr id="10" name="TextBox 9">
            <a:extLst>
              <a:ext uri="{FF2B5EF4-FFF2-40B4-BE49-F238E27FC236}">
                <a16:creationId xmlns:a16="http://schemas.microsoft.com/office/drawing/2014/main" id="{46575925-E4DA-3EA0-A21F-4877397A0557}"/>
              </a:ext>
            </a:extLst>
          </p:cNvPr>
          <p:cNvSpPr txBox="1"/>
          <p:nvPr/>
        </p:nvSpPr>
        <p:spPr>
          <a:xfrm>
            <a:off x="1186274" y="3533632"/>
            <a:ext cx="2984501" cy="400110"/>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2000" dirty="0">
                <a:solidFill>
                  <a:schemeClr val="bg1"/>
                </a:solidFill>
                <a:latin typeface="Arial Nova Light" panose="020B0304020202020204" pitchFamily="34" charset="0"/>
                <a:cs typeface="Arial" panose="020B0604020202020204" pitchFamily="34" charset="0"/>
                <a:sym typeface="Trebuchet MS"/>
              </a:rPr>
              <a:t>VISION</a:t>
            </a:r>
            <a:endParaRPr lang="en-ZA" sz="2000" dirty="0">
              <a:solidFill>
                <a:schemeClr val="bg1"/>
              </a:solidFill>
              <a:latin typeface="Arial Nova Light" panose="020B0304020202020204" pitchFamily="34" charset="0"/>
              <a:cs typeface="Arial" panose="020B0604020202020204" pitchFamily="34" charset="0"/>
            </a:endParaRPr>
          </a:p>
        </p:txBody>
      </p:sp>
      <p:sp>
        <p:nvSpPr>
          <p:cNvPr id="11" name="Slide Number Placeholder 2">
            <a:extLst>
              <a:ext uri="{FF2B5EF4-FFF2-40B4-BE49-F238E27FC236}">
                <a16:creationId xmlns:a16="http://schemas.microsoft.com/office/drawing/2014/main" id="{B1B29D4C-DBDD-B775-8BB7-0AE9EC1CE2FB}"/>
              </a:ext>
            </a:extLst>
          </p:cNvPr>
          <p:cNvSpPr>
            <a:spLocks noGrp="1"/>
          </p:cNvSpPr>
          <p:nvPr>
            <p:ph type="sldNum" sz="quarter" idx="12"/>
          </p:nvPr>
        </p:nvSpPr>
        <p:spPr>
          <a:xfrm>
            <a:off x="9152063" y="6432490"/>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4</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422289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0474C9-227C-2F0A-2ABC-27AFA3E246D5}"/>
              </a:ext>
            </a:extLst>
          </p:cNvPr>
          <p:cNvGraphicFramePr>
            <a:graphicFrameLocks noGrp="1"/>
          </p:cNvGraphicFramePr>
          <p:nvPr>
            <p:extLst>
              <p:ext uri="{D42A27DB-BD31-4B8C-83A1-F6EECF244321}">
                <p14:modId xmlns:p14="http://schemas.microsoft.com/office/powerpoint/2010/main" val="1454154604"/>
              </p:ext>
            </p:extLst>
          </p:nvPr>
        </p:nvGraphicFramePr>
        <p:xfrm>
          <a:off x="357188" y="381243"/>
          <a:ext cx="11477623" cy="6118634"/>
        </p:xfrm>
        <a:graphic>
          <a:graphicData uri="http://schemas.openxmlformats.org/drawingml/2006/table">
            <a:tbl>
              <a:tblPr firstRow="1" firstCol="1" bandRow="1">
                <a:tableStyleId>{073A0DAA-6AF3-43AB-8588-CEC1D06C72B9}</a:tableStyleId>
              </a:tblPr>
              <a:tblGrid>
                <a:gridCol w="1750785">
                  <a:extLst>
                    <a:ext uri="{9D8B030D-6E8A-4147-A177-3AD203B41FA5}">
                      <a16:colId xmlns:a16="http://schemas.microsoft.com/office/drawing/2014/main" val="2635968475"/>
                    </a:ext>
                  </a:extLst>
                </a:gridCol>
                <a:gridCol w="1746929">
                  <a:extLst>
                    <a:ext uri="{9D8B030D-6E8A-4147-A177-3AD203B41FA5}">
                      <a16:colId xmlns:a16="http://schemas.microsoft.com/office/drawing/2014/main" val="195998224"/>
                    </a:ext>
                  </a:extLst>
                </a:gridCol>
                <a:gridCol w="1750785">
                  <a:extLst>
                    <a:ext uri="{9D8B030D-6E8A-4147-A177-3AD203B41FA5}">
                      <a16:colId xmlns:a16="http://schemas.microsoft.com/office/drawing/2014/main" val="584945607"/>
                    </a:ext>
                  </a:extLst>
                </a:gridCol>
                <a:gridCol w="1557281">
                  <a:extLst>
                    <a:ext uri="{9D8B030D-6E8A-4147-A177-3AD203B41FA5}">
                      <a16:colId xmlns:a16="http://schemas.microsoft.com/office/drawing/2014/main" val="662446724"/>
                    </a:ext>
                  </a:extLst>
                </a:gridCol>
                <a:gridCol w="1557281">
                  <a:extLst>
                    <a:ext uri="{9D8B030D-6E8A-4147-A177-3AD203B41FA5}">
                      <a16:colId xmlns:a16="http://schemas.microsoft.com/office/drawing/2014/main" val="3903029764"/>
                    </a:ext>
                  </a:extLst>
                </a:gridCol>
                <a:gridCol w="1557281">
                  <a:extLst>
                    <a:ext uri="{9D8B030D-6E8A-4147-A177-3AD203B41FA5}">
                      <a16:colId xmlns:a16="http://schemas.microsoft.com/office/drawing/2014/main" val="2407918676"/>
                    </a:ext>
                  </a:extLst>
                </a:gridCol>
                <a:gridCol w="1557281">
                  <a:extLst>
                    <a:ext uri="{9D8B030D-6E8A-4147-A177-3AD203B41FA5}">
                      <a16:colId xmlns:a16="http://schemas.microsoft.com/office/drawing/2014/main" val="1215020565"/>
                    </a:ext>
                  </a:extLst>
                </a:gridCol>
              </a:tblGrid>
              <a:tr h="418857">
                <a:tc gridSpan="7">
                  <a:txBody>
                    <a:bodyPr/>
                    <a:lstStyle/>
                    <a:p>
                      <a:pPr algn="ctr">
                        <a:lnSpc>
                          <a:spcPct val="110000"/>
                        </a:lnSpc>
                        <a:spcBef>
                          <a:spcPts val="400"/>
                        </a:spcBef>
                        <a:spcAft>
                          <a:spcPts val="400"/>
                        </a:spcAft>
                      </a:pPr>
                      <a:r>
                        <a:rPr lang="en-US" sz="1200" kern="1400" dirty="0">
                          <a:effectLst/>
                          <a:latin typeface="Arial Nova Light" panose="020B0304020202020204" pitchFamily="34" charset="0"/>
                        </a:rPr>
                        <a:t>Programme 5</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Bef>
                          <a:spcPts val="400"/>
                        </a:spcBef>
                        <a:spcAft>
                          <a:spcPts val="400"/>
                        </a:spcAft>
                      </a:pP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55378883"/>
                  </a:ext>
                </a:extLst>
              </a:tr>
              <a:tr h="849599">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OUTPUT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lnSpc>
                          <a:spcPct val="110000"/>
                        </a:lnSpc>
                        <a:spcBef>
                          <a:spcPts val="400"/>
                        </a:spcBef>
                        <a:spcAft>
                          <a:spcPts val="400"/>
                        </a:spcAft>
                      </a:pPr>
                      <a:r>
                        <a:rPr lang="en-ZA" sz="1200" b="1" kern="1400" dirty="0">
                          <a:solidFill>
                            <a:schemeClr val="bg1"/>
                          </a:solidFill>
                          <a:effectLst/>
                          <a:latin typeface="Arial Nova Light" panose="020B0304020202020204" pitchFamily="34" charset="0"/>
                        </a:rPr>
                        <a:t>OUTPUT INDICATORS</a:t>
                      </a:r>
                      <a:endParaRPr lang="en-ZA" sz="12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rowSpan="2">
                  <a:txBody>
                    <a:bodyPr/>
                    <a:lstStyle/>
                    <a:p>
                      <a:pPr algn="ctr">
                        <a:lnSpc>
                          <a:spcPct val="110000"/>
                        </a:lnSpc>
                        <a:spcBef>
                          <a:spcPts val="400"/>
                        </a:spcBef>
                        <a:spcAft>
                          <a:spcPts val="400"/>
                        </a:spcAft>
                      </a:pPr>
                      <a:r>
                        <a:rPr lang="en-ZA" sz="1200" b="1" kern="1400" dirty="0">
                          <a:solidFill>
                            <a:schemeClr val="bg1"/>
                          </a:solidFill>
                          <a:effectLst/>
                          <a:latin typeface="Arial Nova Light" panose="020B0304020202020204" pitchFamily="34" charset="0"/>
                        </a:rPr>
                        <a:t>2023/24 ANNUAL TARGET</a:t>
                      </a:r>
                      <a:endParaRPr lang="en-ZA" sz="12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gridSpan="4">
                  <a:txBody>
                    <a:bodyPr/>
                    <a:lstStyle/>
                    <a:p>
                      <a:pPr algn="ctr">
                        <a:lnSpc>
                          <a:spcPct val="110000"/>
                        </a:lnSpc>
                        <a:spcBef>
                          <a:spcPts val="400"/>
                        </a:spcBef>
                        <a:spcAft>
                          <a:spcPts val="400"/>
                        </a:spcAft>
                      </a:pPr>
                      <a:r>
                        <a:rPr lang="en-ZA" sz="1200" b="1" kern="1400" dirty="0">
                          <a:solidFill>
                            <a:schemeClr val="bg1"/>
                          </a:solidFill>
                          <a:effectLst/>
                          <a:latin typeface="Arial Nova Light" panose="020B0304020202020204" pitchFamily="34" charset="0"/>
                        </a:rPr>
                        <a:t>QUARTERLY TARGETS</a:t>
                      </a:r>
                    </a:p>
                  </a:txBody>
                  <a:tcPr marL="68580" marR="68580" marT="0" marB="0" anchor="c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84376911"/>
                  </a:ext>
                </a:extLst>
              </a:tr>
              <a:tr h="4151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Q1</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Apr - Jun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Q2</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Jul - Sep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Q3</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Oct - Dec 2023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200" b="1" kern="1400" dirty="0">
                          <a:solidFill>
                            <a:srgbClr val="000000"/>
                          </a:solidFill>
                          <a:effectLst/>
                          <a:latin typeface="Arial Nova Light" panose="020B0304020202020204" pitchFamily="34" charset="0"/>
                        </a:rPr>
                        <a:t>Q4</a:t>
                      </a:r>
                      <a:br>
                        <a:rPr lang="en-ZA" sz="1200" b="1" kern="1400" dirty="0">
                          <a:solidFill>
                            <a:srgbClr val="000000"/>
                          </a:solidFill>
                          <a:effectLst/>
                          <a:latin typeface="Arial Nova Light" panose="020B0304020202020204" pitchFamily="34" charset="0"/>
                        </a:rPr>
                      </a:br>
                      <a:r>
                        <a:rPr lang="en-ZA" sz="1200" b="1" kern="1400" dirty="0">
                          <a:solidFill>
                            <a:srgbClr val="000000"/>
                          </a:solidFill>
                          <a:effectLst/>
                          <a:latin typeface="Arial Nova Light" panose="020B0304020202020204" pitchFamily="34" charset="0"/>
                        </a:rPr>
                        <a:t>Jan - Mar 2024</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86722635"/>
                  </a:ext>
                </a:extLst>
              </a:tr>
              <a:tr h="631298">
                <a:tc rowSpan="2">
                  <a:txBody>
                    <a:bodyPr/>
                    <a:lstStyle/>
                    <a:p>
                      <a:pPr algn="l">
                        <a:lnSpc>
                          <a:spcPct val="110000"/>
                        </a:lnSpc>
                        <a:spcBef>
                          <a:spcPts val="400"/>
                        </a:spcBef>
                        <a:spcAft>
                          <a:spcPts val="400"/>
                        </a:spcAft>
                      </a:pPr>
                      <a:r>
                        <a:rPr lang="en-ZA" sz="1200" b="1" kern="1200" dirty="0">
                          <a:solidFill>
                            <a:schemeClr val="lt1"/>
                          </a:solidFill>
                          <a:effectLst/>
                          <a:latin typeface="Arial Nova Light" panose="020B0304020202020204" pitchFamily="34" charset="0"/>
                        </a:rPr>
                        <a:t>1.11. Quality assured visitor services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1.11.1. Number of graded establishments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5 462 graded establishments</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1 356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2 713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4 070</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5 462</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1412103"/>
                  </a:ext>
                </a:extLst>
              </a:tr>
              <a:tr h="918469">
                <a:tc vMerge="1">
                  <a:txBody>
                    <a:bodyPr/>
                    <a:lstStyle/>
                    <a:p>
                      <a:pPr algn="l">
                        <a:lnSpc>
                          <a:spcPct val="110000"/>
                        </a:lnSpc>
                        <a:spcBef>
                          <a:spcPts val="400"/>
                        </a:spcBef>
                        <a:spcAft>
                          <a:spcPts val="400"/>
                        </a:spcAft>
                      </a:pP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1.11.2. Reviewed grading model and TGCSA value proposition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Implementation of FY2023/24 milestones in the </a:t>
                      </a:r>
                      <a:r>
                        <a:rPr lang="en-ZA" sz="1200" kern="1400" dirty="0">
                          <a:solidFill>
                            <a:srgbClr val="000000"/>
                          </a:solidFill>
                          <a:effectLst/>
                          <a:latin typeface="Arial Nova Light" panose="020B0304020202020204" pitchFamily="34" charset="0"/>
                        </a:rPr>
                        <a:t>grading model and TGCSA Value Proposition </a:t>
                      </a:r>
                      <a:r>
                        <a:rPr lang="en-ZA" sz="1200" kern="1400" dirty="0">
                          <a:effectLst/>
                          <a:latin typeface="Arial Nova Light" panose="020B0304020202020204" pitchFamily="34" charset="0"/>
                        </a:rPr>
                        <a:t>Roadmap</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Quarter 1 milestones in the </a:t>
                      </a:r>
                      <a:r>
                        <a:rPr lang="en-ZA" sz="1200" kern="1400">
                          <a:solidFill>
                            <a:srgbClr val="000000"/>
                          </a:solidFill>
                          <a:effectLst/>
                          <a:latin typeface="Arial Nova Light" panose="020B0304020202020204" pitchFamily="34" charset="0"/>
                        </a:rPr>
                        <a:t>grading model and TGCSA Value Proposition </a:t>
                      </a:r>
                      <a:r>
                        <a:rPr lang="en-ZA" sz="1200" kern="1400">
                          <a:effectLst/>
                          <a:latin typeface="Arial Nova Light" panose="020B0304020202020204" pitchFamily="34" charset="0"/>
                        </a:rPr>
                        <a:t>Roadmap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Quarter 2 milestones in the </a:t>
                      </a:r>
                      <a:r>
                        <a:rPr lang="en-ZA" sz="1200" kern="1400" dirty="0">
                          <a:solidFill>
                            <a:srgbClr val="000000"/>
                          </a:solidFill>
                          <a:effectLst/>
                          <a:latin typeface="Arial Nova Light" panose="020B0304020202020204" pitchFamily="34" charset="0"/>
                        </a:rPr>
                        <a:t>grading model and TGCSA Value Proposition </a:t>
                      </a:r>
                      <a:r>
                        <a:rPr lang="en-ZA" sz="1200" kern="1400" dirty="0">
                          <a:effectLst/>
                          <a:latin typeface="Arial Nova Light" panose="020B0304020202020204" pitchFamily="34" charset="0"/>
                        </a:rPr>
                        <a:t>Roadmap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Quarter 3 milestones in the </a:t>
                      </a:r>
                      <a:r>
                        <a:rPr lang="en-ZA" sz="1200" kern="1400">
                          <a:solidFill>
                            <a:srgbClr val="000000"/>
                          </a:solidFill>
                          <a:effectLst/>
                          <a:latin typeface="Arial Nova Light" panose="020B0304020202020204" pitchFamily="34" charset="0"/>
                        </a:rPr>
                        <a:t>grading model and TGCSA Value Proposition </a:t>
                      </a:r>
                      <a:r>
                        <a:rPr lang="en-ZA" sz="1200" kern="1400">
                          <a:effectLst/>
                          <a:latin typeface="Arial Nova Light" panose="020B0304020202020204" pitchFamily="34" charset="0"/>
                        </a:rPr>
                        <a:t>Roadmap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Quarter 4 milestones in the </a:t>
                      </a:r>
                      <a:r>
                        <a:rPr lang="en-ZA" sz="1200" kern="1400" dirty="0">
                          <a:solidFill>
                            <a:srgbClr val="000000"/>
                          </a:solidFill>
                          <a:effectLst/>
                          <a:latin typeface="Arial Nova Light" panose="020B0304020202020204" pitchFamily="34" charset="0"/>
                        </a:rPr>
                        <a:t>grading model and TGCSA Value Proposition </a:t>
                      </a:r>
                      <a:r>
                        <a:rPr lang="en-ZA" sz="1200" kern="1400" dirty="0">
                          <a:effectLst/>
                          <a:latin typeface="Arial Nova Light" panose="020B0304020202020204" pitchFamily="34" charset="0"/>
                        </a:rPr>
                        <a:t>Roadmap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289932"/>
                  </a:ext>
                </a:extLst>
              </a:tr>
              <a:tr h="512367">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1.12. Destination proposition enhancement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1.12.1. Product proposition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Product proposition developed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Develop Product Proposition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4079234"/>
                  </a:ext>
                </a:extLst>
              </a:tr>
              <a:tr h="629169">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Product Proposition Roadmap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Develop Product Proposition Roadmap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Implement Quarter 3 milestones of Product Proposition Roadmap</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Implement Quarter 4 milestones of Product Proposition Roadmap</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3821470"/>
                  </a:ext>
                </a:extLst>
              </a:tr>
              <a:tr h="639826">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1.13. Quality Assurance in Tourism Value Chain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1.13.1. Three-Year Tourism Value Chain and Barrier Strategy implemented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Three-Year Tourism Value Chain Strategy developed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Develop Three-Year Tourism Value Chain Strategy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Approve Three-Year Tourism Value Chain Strategy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solidFill>
                            <a:srgbClr val="000000"/>
                          </a:solidFill>
                          <a:effectLst/>
                          <a:latin typeface="Arial Nova Light" panose="020B0304020202020204" pitchFamily="34" charset="0"/>
                        </a:rPr>
                        <a: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6724074"/>
                  </a:ext>
                </a:extLst>
              </a:tr>
              <a:tr h="639826">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Three-Year Tourism Value Chain Strategy Roadmap developed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Develop Three-Year Tourism Value Chain Strategy Roadmap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390928"/>
                  </a:ext>
                </a:extLst>
              </a:tr>
            </a:tbl>
          </a:graphicData>
        </a:graphic>
      </p:graphicFrame>
      <p:sp>
        <p:nvSpPr>
          <p:cNvPr id="3" name="Slide Number Placeholder 2">
            <a:extLst>
              <a:ext uri="{FF2B5EF4-FFF2-40B4-BE49-F238E27FC236}">
                <a16:creationId xmlns:a16="http://schemas.microsoft.com/office/drawing/2014/main" id="{6D717675-1A8D-3446-80BD-FD1863631298}"/>
              </a:ext>
            </a:extLst>
          </p:cNvPr>
          <p:cNvSpPr>
            <a:spLocks noGrp="1"/>
          </p:cNvSpPr>
          <p:nvPr>
            <p:ph type="sldNum" sz="quarter" idx="12"/>
          </p:nvPr>
        </p:nvSpPr>
        <p:spPr>
          <a:xfrm>
            <a:off x="9197427" y="6397711"/>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40</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664458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C8F54F3-EE7A-3BB3-82EB-5E5293985AE3}"/>
              </a:ext>
            </a:extLst>
          </p:cNvPr>
          <p:cNvGraphicFramePr>
            <a:graphicFrameLocks noGrp="1"/>
          </p:cNvGraphicFramePr>
          <p:nvPr>
            <p:extLst>
              <p:ext uri="{D42A27DB-BD31-4B8C-83A1-F6EECF244321}">
                <p14:modId xmlns:p14="http://schemas.microsoft.com/office/powerpoint/2010/main" val="2163624818"/>
              </p:ext>
            </p:extLst>
          </p:nvPr>
        </p:nvGraphicFramePr>
        <p:xfrm>
          <a:off x="148439" y="467697"/>
          <a:ext cx="11758127" cy="5946744"/>
        </p:xfrm>
        <a:graphic>
          <a:graphicData uri="http://schemas.openxmlformats.org/drawingml/2006/table">
            <a:tbl>
              <a:tblPr firstRow="1" firstCol="1" bandRow="1">
                <a:tableStyleId>{073A0DAA-6AF3-43AB-8588-CEC1D06C72B9}</a:tableStyleId>
              </a:tblPr>
              <a:tblGrid>
                <a:gridCol w="1998029">
                  <a:extLst>
                    <a:ext uri="{9D8B030D-6E8A-4147-A177-3AD203B41FA5}">
                      <a16:colId xmlns:a16="http://schemas.microsoft.com/office/drawing/2014/main" val="879755058"/>
                    </a:ext>
                  </a:extLst>
                </a:gridCol>
                <a:gridCol w="1998029">
                  <a:extLst>
                    <a:ext uri="{9D8B030D-6E8A-4147-A177-3AD203B41FA5}">
                      <a16:colId xmlns:a16="http://schemas.microsoft.com/office/drawing/2014/main" val="2072267819"/>
                    </a:ext>
                  </a:extLst>
                </a:gridCol>
                <a:gridCol w="2676984">
                  <a:extLst>
                    <a:ext uri="{9D8B030D-6E8A-4147-A177-3AD203B41FA5}">
                      <a16:colId xmlns:a16="http://schemas.microsoft.com/office/drawing/2014/main" val="953581191"/>
                    </a:ext>
                  </a:extLst>
                </a:gridCol>
                <a:gridCol w="1478923">
                  <a:extLst>
                    <a:ext uri="{9D8B030D-6E8A-4147-A177-3AD203B41FA5}">
                      <a16:colId xmlns:a16="http://schemas.microsoft.com/office/drawing/2014/main" val="699470021"/>
                    </a:ext>
                  </a:extLst>
                </a:gridCol>
                <a:gridCol w="1645176">
                  <a:extLst>
                    <a:ext uri="{9D8B030D-6E8A-4147-A177-3AD203B41FA5}">
                      <a16:colId xmlns:a16="http://schemas.microsoft.com/office/drawing/2014/main" val="1729554416"/>
                    </a:ext>
                  </a:extLst>
                </a:gridCol>
                <a:gridCol w="1960986">
                  <a:extLst>
                    <a:ext uri="{9D8B030D-6E8A-4147-A177-3AD203B41FA5}">
                      <a16:colId xmlns:a16="http://schemas.microsoft.com/office/drawing/2014/main" val="513949579"/>
                    </a:ext>
                  </a:extLst>
                </a:gridCol>
              </a:tblGrid>
              <a:tr h="606590">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OUTCOME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nchor="ctr"/>
                </a:tc>
                <a:tc rowSpan="2">
                  <a:txBody>
                    <a:bodyPr/>
                    <a:lstStyle/>
                    <a:p>
                      <a:pPr algn="ctr">
                        <a:lnSpc>
                          <a:spcPct val="110000"/>
                        </a:lnSpc>
                        <a:spcBef>
                          <a:spcPts val="400"/>
                        </a:spcBef>
                        <a:spcAft>
                          <a:spcPts val="400"/>
                        </a:spcAft>
                      </a:pPr>
                      <a:r>
                        <a:rPr lang="en-ZA" sz="1200" b="1" dirty="0">
                          <a:solidFill>
                            <a:srgbClr val="FFFFFF"/>
                          </a:solidFill>
                          <a:effectLst/>
                          <a:latin typeface="Arial Nova Light" panose="020B0304020202020204" pitchFamily="34" charset="0"/>
                        </a:rPr>
                        <a:t>SUB-OUTCOME INTRODUCED</a:t>
                      </a:r>
                      <a:endParaRPr lang="en-ZA" sz="1200" dirty="0">
                        <a:solidFill>
                          <a:srgbClr val="000000"/>
                        </a:solidFill>
                        <a:effectLst/>
                        <a:latin typeface="Arial Nova Light" panose="020B0304020202020204" pitchFamily="34" charset="0"/>
                        <a:ea typeface="Times New Roman" panose="02020603050405020304" pitchFamily="18" charset="0"/>
                      </a:endParaRPr>
                    </a:p>
                  </a:txBody>
                  <a:tcPr marL="39018" marR="39018" marT="0" marB="0" anchor="ctr"/>
                </a:tc>
                <a:tc gridSpan="3">
                  <a:txBody>
                    <a:bodyPr/>
                    <a:lstStyle/>
                    <a:p>
                      <a:pPr algn="ctr">
                        <a:lnSpc>
                          <a:spcPct val="110000"/>
                        </a:lnSpc>
                        <a:spcBef>
                          <a:spcPts val="400"/>
                        </a:spcBef>
                        <a:spcAft>
                          <a:spcPts val="400"/>
                        </a:spcAft>
                      </a:pPr>
                      <a:r>
                        <a:rPr lang="en-ZA" sz="1200" b="1" dirty="0">
                          <a:solidFill>
                            <a:srgbClr val="FFFFFF"/>
                          </a:solidFill>
                          <a:effectLst/>
                          <a:latin typeface="Arial Nova Light" panose="020B0304020202020204" pitchFamily="34" charset="0"/>
                        </a:rPr>
                        <a:t>FIVE-YEAR STRATEGIC PLAN 2020 - 2025</a:t>
                      </a:r>
                    </a:p>
                    <a:p>
                      <a:pPr algn="ctr">
                        <a:lnSpc>
                          <a:spcPct val="110000"/>
                        </a:lnSpc>
                        <a:spcBef>
                          <a:spcPts val="400"/>
                        </a:spcBef>
                        <a:spcAft>
                          <a:spcPts val="400"/>
                        </a:spcAft>
                      </a:pPr>
                      <a:r>
                        <a:rPr lang="en-ZA" sz="1200" b="1" dirty="0">
                          <a:solidFill>
                            <a:srgbClr val="FFFFFF"/>
                          </a:solidFill>
                          <a:effectLst/>
                          <a:latin typeface="Arial Nova Light" panose="020B0304020202020204" pitchFamily="34" charset="0"/>
                        </a:rPr>
                        <a:t>AMENDMENT TO OUTCOME FIVE-YEAR TARGETS</a:t>
                      </a:r>
                    </a:p>
                  </a:txBody>
                  <a:tcPr marL="39018" marR="39018" marT="0" marB="0" anchor="ctr"/>
                </a:tc>
                <a:tc hMerge="1">
                  <a:txBody>
                    <a:bodyPr/>
                    <a:lstStyle/>
                    <a:p>
                      <a:endParaRPr lang="en-ZA"/>
                    </a:p>
                  </a:txBody>
                  <a:tcPr/>
                </a:tc>
                <a:tc hMerge="1">
                  <a:txBody>
                    <a:bodyPr/>
                    <a:lstStyle/>
                    <a:p>
                      <a:endParaRPr lang="en-ZA"/>
                    </a:p>
                  </a:txBody>
                  <a:tcPr/>
                </a:tc>
                <a:tc rowSpan="2">
                  <a:txBody>
                    <a:bodyPr/>
                    <a:lstStyle/>
                    <a:p>
                      <a:pPr algn="ctr">
                        <a:lnSpc>
                          <a:spcPct val="110000"/>
                        </a:lnSpc>
                        <a:spcBef>
                          <a:spcPts val="400"/>
                        </a:spcBef>
                        <a:spcAft>
                          <a:spcPts val="400"/>
                        </a:spcAft>
                      </a:pPr>
                      <a:r>
                        <a:rPr lang="en-ZA" sz="1200" b="1" dirty="0">
                          <a:solidFill>
                            <a:schemeClr val="bg1"/>
                          </a:solidFill>
                          <a:effectLst/>
                          <a:latin typeface="Arial Nova Light" panose="020B0304020202020204" pitchFamily="34" charset="0"/>
                        </a:rPr>
                        <a:t>NOTE ON AMENDMENT</a:t>
                      </a:r>
                      <a:endParaRPr lang="en-ZA" sz="1200" dirty="0">
                        <a:solidFill>
                          <a:schemeClr val="bg1"/>
                        </a:solidFill>
                        <a:effectLst/>
                        <a:latin typeface="Arial Nova Light" panose="020B0304020202020204" pitchFamily="34" charset="0"/>
                        <a:ea typeface="Times New Roman" panose="02020603050405020304" pitchFamily="18" charset="0"/>
                      </a:endParaRPr>
                    </a:p>
                  </a:txBody>
                  <a:tcPr marL="39018" marR="39018" marT="0" marB="0" anchor="ctr"/>
                </a:tc>
                <a:extLst>
                  <a:ext uri="{0D108BD9-81ED-4DB2-BD59-A6C34878D82A}">
                    <a16:rowId xmlns:a16="http://schemas.microsoft.com/office/drawing/2014/main" val="3349544165"/>
                  </a:ext>
                </a:extLst>
              </a:tr>
              <a:tr h="450825">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dirty="0">
                          <a:solidFill>
                            <a:schemeClr val="tx1"/>
                          </a:solidFill>
                          <a:effectLst/>
                          <a:latin typeface="Arial Nova Light" panose="020B0304020202020204" pitchFamily="34" charset="0"/>
                        </a:rPr>
                        <a:t>Outcome indicator</a:t>
                      </a:r>
                      <a:endParaRPr lang="en-ZA" sz="1200" dirty="0">
                        <a:solidFill>
                          <a:schemeClr val="tx1"/>
                        </a:solidFill>
                        <a:effectLst/>
                        <a:latin typeface="Arial Nova Light" panose="020B0304020202020204" pitchFamily="34" charset="0"/>
                        <a:ea typeface="Times New Roman" panose="02020603050405020304" pitchFamily="18" charset="0"/>
                      </a:endParaRPr>
                    </a:p>
                  </a:txBody>
                  <a:tcPr marL="39018" marR="39018" marT="0" marB="0" anchor="ctr"/>
                </a:tc>
                <a:tc>
                  <a:txBody>
                    <a:bodyPr/>
                    <a:lstStyle/>
                    <a:p>
                      <a:pPr algn="ctr">
                        <a:lnSpc>
                          <a:spcPct val="110000"/>
                        </a:lnSpc>
                        <a:spcBef>
                          <a:spcPts val="400"/>
                        </a:spcBef>
                        <a:spcAft>
                          <a:spcPts val="400"/>
                        </a:spcAft>
                      </a:pPr>
                      <a:r>
                        <a:rPr lang="en-ZA" sz="1200" b="1" kern="1400" dirty="0">
                          <a:solidFill>
                            <a:schemeClr val="tx1"/>
                          </a:solidFill>
                          <a:effectLst/>
                          <a:latin typeface="Arial Nova Light" panose="020B0304020202020204" pitchFamily="34" charset="0"/>
                        </a:rPr>
                        <a:t>Baseline</a:t>
                      </a:r>
                      <a:endParaRPr lang="en-ZA" sz="1200" kern="1400" dirty="0">
                        <a:solidFill>
                          <a:schemeClr val="tx1"/>
                        </a:solidFill>
                        <a:effectLst/>
                        <a:latin typeface="Arial Nova Light" panose="020B0304020202020204" pitchFamily="34" charset="0"/>
                      </a:endParaRPr>
                    </a:p>
                    <a:p>
                      <a:pPr algn="ctr">
                        <a:lnSpc>
                          <a:spcPct val="110000"/>
                        </a:lnSpc>
                        <a:spcBef>
                          <a:spcPts val="400"/>
                        </a:spcBef>
                        <a:spcAft>
                          <a:spcPts val="400"/>
                        </a:spcAft>
                      </a:pPr>
                      <a:r>
                        <a:rPr lang="en-ZA" sz="1200" b="1" dirty="0">
                          <a:solidFill>
                            <a:schemeClr val="tx1"/>
                          </a:solidFill>
                          <a:effectLst/>
                          <a:latin typeface="Arial Nova Light" panose="020B0304020202020204" pitchFamily="34" charset="0"/>
                        </a:rPr>
                        <a:t>(2019/20)</a:t>
                      </a:r>
                      <a:endParaRPr lang="en-ZA" sz="1200" dirty="0">
                        <a:solidFill>
                          <a:schemeClr val="tx1"/>
                        </a:solidFill>
                        <a:effectLst/>
                        <a:latin typeface="Arial Nova Light" panose="020B0304020202020204" pitchFamily="34" charset="0"/>
                        <a:ea typeface="Times New Roman" panose="02020603050405020304" pitchFamily="18" charset="0"/>
                      </a:endParaRPr>
                    </a:p>
                  </a:txBody>
                  <a:tcPr marL="39018" marR="39018" marT="0" marB="0" anchor="ctr"/>
                </a:tc>
                <a:tc>
                  <a:txBody>
                    <a:bodyPr/>
                    <a:lstStyle/>
                    <a:p>
                      <a:pPr algn="ctr">
                        <a:lnSpc>
                          <a:spcPct val="110000"/>
                        </a:lnSpc>
                        <a:spcBef>
                          <a:spcPts val="400"/>
                        </a:spcBef>
                        <a:spcAft>
                          <a:spcPts val="400"/>
                        </a:spcAft>
                      </a:pPr>
                      <a:r>
                        <a:rPr lang="en-ZA" sz="1200" b="1" kern="1400" dirty="0">
                          <a:solidFill>
                            <a:schemeClr val="tx1"/>
                          </a:solidFill>
                          <a:effectLst/>
                          <a:latin typeface="Arial Nova Light" panose="020B0304020202020204" pitchFamily="34" charset="0"/>
                        </a:rPr>
                        <a:t>Five-year target</a:t>
                      </a:r>
                      <a:endParaRPr lang="en-ZA" sz="1200" kern="1400" dirty="0">
                        <a:solidFill>
                          <a:schemeClr val="tx1"/>
                        </a:solidFill>
                        <a:effectLst/>
                        <a:latin typeface="Arial Nova Light" panose="020B0304020202020204" pitchFamily="34" charset="0"/>
                      </a:endParaRPr>
                    </a:p>
                    <a:p>
                      <a:pPr algn="ctr">
                        <a:lnSpc>
                          <a:spcPct val="110000"/>
                        </a:lnSpc>
                        <a:spcBef>
                          <a:spcPts val="400"/>
                        </a:spcBef>
                        <a:spcAft>
                          <a:spcPts val="400"/>
                        </a:spcAft>
                      </a:pPr>
                      <a:r>
                        <a:rPr lang="en-ZA" sz="1200" b="1" dirty="0">
                          <a:solidFill>
                            <a:schemeClr val="tx1"/>
                          </a:solidFill>
                          <a:effectLst/>
                          <a:latin typeface="Arial Nova Light" panose="020B0304020202020204" pitchFamily="34" charset="0"/>
                        </a:rPr>
                        <a:t>(By March 2025)</a:t>
                      </a:r>
                      <a:endParaRPr lang="en-ZA" sz="1200" dirty="0">
                        <a:solidFill>
                          <a:schemeClr val="tx1"/>
                        </a:solidFill>
                        <a:effectLst/>
                        <a:latin typeface="Arial Nova Light" panose="020B0304020202020204" pitchFamily="34" charset="0"/>
                        <a:ea typeface="Times New Roman" panose="02020603050405020304" pitchFamily="18" charset="0"/>
                      </a:endParaRPr>
                    </a:p>
                  </a:txBody>
                  <a:tcPr marL="39018" marR="39018" marT="0" marB="0" anchor="ctr"/>
                </a:tc>
                <a:tc vMerge="1">
                  <a:txBody>
                    <a:bodyPr/>
                    <a:lstStyle/>
                    <a:p>
                      <a:endParaRPr lang="en-ZA"/>
                    </a:p>
                  </a:txBody>
                  <a:tcPr/>
                </a:tc>
                <a:extLst>
                  <a:ext uri="{0D108BD9-81ED-4DB2-BD59-A6C34878D82A}">
                    <a16:rowId xmlns:a16="http://schemas.microsoft.com/office/drawing/2014/main" val="303762903"/>
                  </a:ext>
                </a:extLst>
              </a:tr>
              <a:tr h="168299">
                <a:tc rowSpan="11">
                  <a:txBody>
                    <a:bodyPr/>
                    <a:lstStyle/>
                    <a:p>
                      <a:pPr algn="l">
                        <a:lnSpc>
                          <a:spcPct val="110000"/>
                        </a:lnSpc>
                        <a:spcBef>
                          <a:spcPts val="400"/>
                        </a:spcBef>
                        <a:spcAft>
                          <a:spcPts val="400"/>
                        </a:spcAft>
                      </a:pPr>
                      <a:r>
                        <a:rPr lang="en-ZA" sz="1200" dirty="0">
                          <a:solidFill>
                            <a:schemeClr val="bg1"/>
                          </a:solidFill>
                          <a:effectLst/>
                          <a:latin typeface="Arial Nova Light" panose="020B0304020202020204" pitchFamily="34" charset="0"/>
                        </a:rPr>
                        <a:t>1. Increase the tourism sector’s contribution to inclusive economic growth</a:t>
                      </a:r>
                      <a:endParaRPr lang="en-ZA" sz="12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nchor="ctr"/>
                </a:tc>
                <a:tc rowSpan="6">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 Demand creation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nchor="ct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Destination brand strength</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39.9</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43.2</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No change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2671499936"/>
                  </a:ext>
                </a:extLst>
              </a:tr>
              <a:tr h="554878">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Progress towards doubling international tourist arrivals to 21 million by 2030 (SONA 2019)</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10.3 million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10.3 million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No change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331661578"/>
                  </a:ext>
                </a:extLst>
              </a:tr>
              <a:tr h="35046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Rand value of international tourist spend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R90.7 billion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R86.7 billion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Target adjusted downwards from R90,. billion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839575080"/>
                  </a:ext>
                </a:extLst>
              </a:tr>
              <a:tr h="35046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Number of domestic holiday trips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7.1 million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10.8 million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Target adjusted upwards from 7,1 million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3925910498"/>
                  </a:ext>
                </a:extLst>
              </a:tr>
              <a:tr h="35046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Rand value of domestic holiday direct spend</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R17.3 billion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R33.5 billion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Target adjusted upwards from R17.3 billion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436665136"/>
                  </a:ext>
                </a:extLst>
              </a:tr>
              <a:tr h="35046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Number of international business events hosted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230</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111 (cumulative 2020/21-2024/25)</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No change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569789442"/>
                  </a:ext>
                </a:extLst>
              </a:tr>
              <a:tr h="350461">
                <a:tc vMerge="1">
                  <a:txBody>
                    <a:bodyPr/>
                    <a:lstStyle/>
                    <a:p>
                      <a:endParaRPr lang="en-ZA"/>
                    </a:p>
                  </a:txBody>
                  <a:tcPr/>
                </a:tc>
                <a:tc rowSpan="5">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2. Demand fulfilment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nchor="ct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Seasonality of tourist arrivals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1.3%</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Target adjusted downwards from 1.3%</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3380275566"/>
                  </a:ext>
                </a:extLst>
              </a:tr>
              <a:tr h="35046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Geographic spread of international tourist arrivals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20%</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13.9%</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Target adjusted downwards from 20%</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521496904"/>
                  </a:ext>
                </a:extLst>
              </a:tr>
              <a:tr h="35046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Geographic spread of domestic tourist arrivals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8%</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8%</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No change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51038832"/>
                  </a:ext>
                </a:extLst>
              </a:tr>
              <a:tr h="714784">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Net promoter score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91%</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200" dirty="0">
                          <a:solidFill>
                            <a:schemeClr val="dk1"/>
                          </a:solidFill>
                          <a:effectLst/>
                          <a:latin typeface="Arial Nova Light" panose="020B0304020202020204" pitchFamily="34" charset="0"/>
                        </a:rPr>
                        <a:t>Target removed from Five-Year Strategic Plan and moved to Annual Operational Plan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3347240654"/>
                  </a:ext>
                </a:extLst>
              </a:tr>
              <a:tr h="410522">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a:effectLst/>
                          <a:latin typeface="Arial Nova Light" panose="020B0304020202020204" pitchFamily="34" charset="0"/>
                        </a:rPr>
                        <a:t>Number of SMME businesses supported</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182</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1 096 (cumulative 2020/21-2024/25)</a:t>
                      </a:r>
                    </a:p>
                  </a:txBody>
                  <a:tcPr marL="39018" marR="39018" marT="0" marB="0"/>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No change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929743230"/>
                  </a:ext>
                </a:extLst>
              </a:tr>
            </a:tbl>
          </a:graphicData>
        </a:graphic>
      </p:graphicFrame>
      <p:sp>
        <p:nvSpPr>
          <p:cNvPr id="2" name="Slide Number Placeholder 2">
            <a:extLst>
              <a:ext uri="{FF2B5EF4-FFF2-40B4-BE49-F238E27FC236}">
                <a16:creationId xmlns:a16="http://schemas.microsoft.com/office/drawing/2014/main" id="{10435BAD-AF8B-DD3B-A7AD-D836B9FBDA1A}"/>
              </a:ext>
            </a:extLst>
          </p:cNvPr>
          <p:cNvSpPr>
            <a:spLocks noGrp="1"/>
          </p:cNvSpPr>
          <p:nvPr>
            <p:ph type="sldNum" sz="quarter" idx="12"/>
          </p:nvPr>
        </p:nvSpPr>
        <p:spPr>
          <a:xfrm>
            <a:off x="9151350" y="6445579"/>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41</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2576172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C8F54F3-EE7A-3BB3-82EB-5E5293985AE3}"/>
              </a:ext>
            </a:extLst>
          </p:cNvPr>
          <p:cNvGraphicFramePr>
            <a:graphicFrameLocks noGrp="1"/>
          </p:cNvGraphicFramePr>
          <p:nvPr>
            <p:extLst>
              <p:ext uri="{D42A27DB-BD31-4B8C-83A1-F6EECF244321}">
                <p14:modId xmlns:p14="http://schemas.microsoft.com/office/powerpoint/2010/main" val="3391615420"/>
              </p:ext>
            </p:extLst>
          </p:nvPr>
        </p:nvGraphicFramePr>
        <p:xfrm>
          <a:off x="105306" y="1373470"/>
          <a:ext cx="11758127" cy="2719870"/>
        </p:xfrm>
        <a:graphic>
          <a:graphicData uri="http://schemas.openxmlformats.org/drawingml/2006/table">
            <a:tbl>
              <a:tblPr firstRow="1" firstCol="1" bandRow="1">
                <a:tableStyleId>{073A0DAA-6AF3-43AB-8588-CEC1D06C72B9}</a:tableStyleId>
              </a:tblPr>
              <a:tblGrid>
                <a:gridCol w="1998029">
                  <a:extLst>
                    <a:ext uri="{9D8B030D-6E8A-4147-A177-3AD203B41FA5}">
                      <a16:colId xmlns:a16="http://schemas.microsoft.com/office/drawing/2014/main" val="879755058"/>
                    </a:ext>
                  </a:extLst>
                </a:gridCol>
                <a:gridCol w="1998029">
                  <a:extLst>
                    <a:ext uri="{9D8B030D-6E8A-4147-A177-3AD203B41FA5}">
                      <a16:colId xmlns:a16="http://schemas.microsoft.com/office/drawing/2014/main" val="2072267819"/>
                    </a:ext>
                  </a:extLst>
                </a:gridCol>
                <a:gridCol w="2676984">
                  <a:extLst>
                    <a:ext uri="{9D8B030D-6E8A-4147-A177-3AD203B41FA5}">
                      <a16:colId xmlns:a16="http://schemas.microsoft.com/office/drawing/2014/main" val="953581191"/>
                    </a:ext>
                  </a:extLst>
                </a:gridCol>
                <a:gridCol w="1478923">
                  <a:extLst>
                    <a:ext uri="{9D8B030D-6E8A-4147-A177-3AD203B41FA5}">
                      <a16:colId xmlns:a16="http://schemas.microsoft.com/office/drawing/2014/main" val="699470021"/>
                    </a:ext>
                  </a:extLst>
                </a:gridCol>
                <a:gridCol w="1645176">
                  <a:extLst>
                    <a:ext uri="{9D8B030D-6E8A-4147-A177-3AD203B41FA5}">
                      <a16:colId xmlns:a16="http://schemas.microsoft.com/office/drawing/2014/main" val="1729554416"/>
                    </a:ext>
                  </a:extLst>
                </a:gridCol>
                <a:gridCol w="1960986">
                  <a:extLst>
                    <a:ext uri="{9D8B030D-6E8A-4147-A177-3AD203B41FA5}">
                      <a16:colId xmlns:a16="http://schemas.microsoft.com/office/drawing/2014/main" val="513949579"/>
                    </a:ext>
                  </a:extLst>
                </a:gridCol>
              </a:tblGrid>
              <a:tr h="606590">
                <a:tc rowSpan="2">
                  <a:txBody>
                    <a:bodyPr/>
                    <a:lstStyle/>
                    <a:p>
                      <a:pPr algn="ctr">
                        <a:lnSpc>
                          <a:spcPct val="110000"/>
                        </a:lnSpc>
                        <a:spcBef>
                          <a:spcPts val="400"/>
                        </a:spcBef>
                        <a:spcAft>
                          <a:spcPts val="400"/>
                        </a:spcAft>
                      </a:pPr>
                      <a:r>
                        <a:rPr lang="en-ZA" sz="1200" b="1" kern="1400" dirty="0">
                          <a:solidFill>
                            <a:srgbClr val="FFFFFF"/>
                          </a:solidFill>
                          <a:effectLst/>
                          <a:latin typeface="Arial Nova Light" panose="020B0304020202020204" pitchFamily="34" charset="0"/>
                        </a:rPr>
                        <a:t>OUTCOME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nchor="ctr"/>
                </a:tc>
                <a:tc rowSpan="2">
                  <a:txBody>
                    <a:bodyPr/>
                    <a:lstStyle/>
                    <a:p>
                      <a:pPr algn="ctr">
                        <a:lnSpc>
                          <a:spcPct val="110000"/>
                        </a:lnSpc>
                        <a:spcBef>
                          <a:spcPts val="400"/>
                        </a:spcBef>
                        <a:spcAft>
                          <a:spcPts val="400"/>
                        </a:spcAft>
                      </a:pPr>
                      <a:r>
                        <a:rPr lang="en-ZA" sz="1200" b="1" dirty="0">
                          <a:solidFill>
                            <a:srgbClr val="FFFFFF"/>
                          </a:solidFill>
                          <a:effectLst/>
                          <a:latin typeface="Arial Nova Light" panose="020B0304020202020204" pitchFamily="34" charset="0"/>
                        </a:rPr>
                        <a:t>SUB-OUTCOME INTRODUCED</a:t>
                      </a:r>
                      <a:endParaRPr lang="en-ZA" sz="1200" dirty="0">
                        <a:solidFill>
                          <a:srgbClr val="000000"/>
                        </a:solidFill>
                        <a:effectLst/>
                        <a:latin typeface="Arial Nova Light" panose="020B0304020202020204" pitchFamily="34" charset="0"/>
                        <a:ea typeface="Times New Roman" panose="02020603050405020304" pitchFamily="18" charset="0"/>
                      </a:endParaRPr>
                    </a:p>
                  </a:txBody>
                  <a:tcPr marL="39018" marR="39018" marT="0" marB="0" anchor="ctr"/>
                </a:tc>
                <a:tc gridSpan="3">
                  <a:txBody>
                    <a:bodyPr/>
                    <a:lstStyle/>
                    <a:p>
                      <a:pPr algn="ctr">
                        <a:lnSpc>
                          <a:spcPct val="110000"/>
                        </a:lnSpc>
                        <a:spcBef>
                          <a:spcPts val="400"/>
                        </a:spcBef>
                        <a:spcAft>
                          <a:spcPts val="400"/>
                        </a:spcAft>
                      </a:pPr>
                      <a:r>
                        <a:rPr lang="en-ZA" sz="1200" b="1" dirty="0">
                          <a:solidFill>
                            <a:srgbClr val="FFFFFF"/>
                          </a:solidFill>
                          <a:effectLst/>
                          <a:latin typeface="Arial Nova Light" panose="020B0304020202020204" pitchFamily="34" charset="0"/>
                        </a:rPr>
                        <a:t>FIVE-YEAR STRATEGIC PLAN 2020 - 2025</a:t>
                      </a:r>
                    </a:p>
                    <a:p>
                      <a:pPr algn="ctr">
                        <a:lnSpc>
                          <a:spcPct val="110000"/>
                        </a:lnSpc>
                        <a:spcBef>
                          <a:spcPts val="400"/>
                        </a:spcBef>
                        <a:spcAft>
                          <a:spcPts val="400"/>
                        </a:spcAft>
                      </a:pPr>
                      <a:r>
                        <a:rPr lang="en-ZA" sz="1200" b="1" dirty="0">
                          <a:solidFill>
                            <a:srgbClr val="FFFFFF"/>
                          </a:solidFill>
                          <a:effectLst/>
                          <a:latin typeface="Arial Nova Light" panose="020B0304020202020204" pitchFamily="34" charset="0"/>
                        </a:rPr>
                        <a:t>AMENDMENT TO OUTCOME FIVE-YEAR TARGETS</a:t>
                      </a:r>
                    </a:p>
                  </a:txBody>
                  <a:tcPr marL="39018" marR="39018" marT="0" marB="0" anchor="ctr"/>
                </a:tc>
                <a:tc hMerge="1">
                  <a:txBody>
                    <a:bodyPr/>
                    <a:lstStyle/>
                    <a:p>
                      <a:endParaRPr lang="en-ZA"/>
                    </a:p>
                  </a:txBody>
                  <a:tcPr/>
                </a:tc>
                <a:tc hMerge="1">
                  <a:txBody>
                    <a:bodyPr/>
                    <a:lstStyle/>
                    <a:p>
                      <a:endParaRPr lang="en-ZA"/>
                    </a:p>
                  </a:txBody>
                  <a:tcPr/>
                </a:tc>
                <a:tc rowSpan="2">
                  <a:txBody>
                    <a:bodyPr/>
                    <a:lstStyle/>
                    <a:p>
                      <a:pPr algn="ctr">
                        <a:lnSpc>
                          <a:spcPct val="110000"/>
                        </a:lnSpc>
                        <a:spcBef>
                          <a:spcPts val="400"/>
                        </a:spcBef>
                        <a:spcAft>
                          <a:spcPts val="400"/>
                        </a:spcAft>
                      </a:pPr>
                      <a:r>
                        <a:rPr lang="en-ZA" sz="1200" b="1" dirty="0">
                          <a:solidFill>
                            <a:schemeClr val="bg1"/>
                          </a:solidFill>
                          <a:effectLst/>
                          <a:latin typeface="Arial Nova Light" panose="020B0304020202020204" pitchFamily="34" charset="0"/>
                        </a:rPr>
                        <a:t>NOTE ON AMENDMENT</a:t>
                      </a:r>
                      <a:endParaRPr lang="en-ZA" sz="1200" dirty="0">
                        <a:solidFill>
                          <a:schemeClr val="bg1"/>
                        </a:solidFill>
                        <a:effectLst/>
                        <a:latin typeface="Arial Nova Light" panose="020B0304020202020204" pitchFamily="34" charset="0"/>
                        <a:ea typeface="Times New Roman" panose="02020603050405020304" pitchFamily="18" charset="0"/>
                      </a:endParaRPr>
                    </a:p>
                  </a:txBody>
                  <a:tcPr marL="39018" marR="39018" marT="0" marB="0" anchor="ctr"/>
                </a:tc>
                <a:extLst>
                  <a:ext uri="{0D108BD9-81ED-4DB2-BD59-A6C34878D82A}">
                    <a16:rowId xmlns:a16="http://schemas.microsoft.com/office/drawing/2014/main" val="3349544165"/>
                  </a:ext>
                </a:extLst>
              </a:tr>
              <a:tr h="450825">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dirty="0">
                          <a:solidFill>
                            <a:schemeClr val="tx1"/>
                          </a:solidFill>
                          <a:effectLst/>
                          <a:latin typeface="Arial Nova Light" panose="020B0304020202020204" pitchFamily="34" charset="0"/>
                        </a:rPr>
                        <a:t>Outcome indicator</a:t>
                      </a:r>
                      <a:endParaRPr lang="en-ZA" sz="1200" dirty="0">
                        <a:solidFill>
                          <a:schemeClr val="tx1"/>
                        </a:solidFill>
                        <a:effectLst/>
                        <a:latin typeface="Arial Nova Light" panose="020B0304020202020204" pitchFamily="34" charset="0"/>
                        <a:ea typeface="Times New Roman" panose="02020603050405020304" pitchFamily="18" charset="0"/>
                      </a:endParaRPr>
                    </a:p>
                  </a:txBody>
                  <a:tcPr marL="39018" marR="39018" marT="0" marB="0" anchor="ctr"/>
                </a:tc>
                <a:tc>
                  <a:txBody>
                    <a:bodyPr/>
                    <a:lstStyle/>
                    <a:p>
                      <a:pPr algn="ctr">
                        <a:lnSpc>
                          <a:spcPct val="110000"/>
                        </a:lnSpc>
                        <a:spcBef>
                          <a:spcPts val="400"/>
                        </a:spcBef>
                        <a:spcAft>
                          <a:spcPts val="400"/>
                        </a:spcAft>
                      </a:pPr>
                      <a:r>
                        <a:rPr lang="en-ZA" sz="1200" b="1" kern="1400" dirty="0">
                          <a:solidFill>
                            <a:schemeClr val="tx1"/>
                          </a:solidFill>
                          <a:effectLst/>
                          <a:latin typeface="Arial Nova Light" panose="020B0304020202020204" pitchFamily="34" charset="0"/>
                        </a:rPr>
                        <a:t>Baseline</a:t>
                      </a:r>
                      <a:endParaRPr lang="en-ZA" sz="1200" kern="1400" dirty="0">
                        <a:solidFill>
                          <a:schemeClr val="tx1"/>
                        </a:solidFill>
                        <a:effectLst/>
                        <a:latin typeface="Arial Nova Light" panose="020B0304020202020204" pitchFamily="34" charset="0"/>
                      </a:endParaRPr>
                    </a:p>
                    <a:p>
                      <a:pPr algn="ctr">
                        <a:lnSpc>
                          <a:spcPct val="110000"/>
                        </a:lnSpc>
                        <a:spcBef>
                          <a:spcPts val="400"/>
                        </a:spcBef>
                        <a:spcAft>
                          <a:spcPts val="400"/>
                        </a:spcAft>
                      </a:pPr>
                      <a:r>
                        <a:rPr lang="en-ZA" sz="1200" b="1" dirty="0">
                          <a:solidFill>
                            <a:schemeClr val="tx1"/>
                          </a:solidFill>
                          <a:effectLst/>
                          <a:latin typeface="Arial Nova Light" panose="020B0304020202020204" pitchFamily="34" charset="0"/>
                        </a:rPr>
                        <a:t>(2019/20)</a:t>
                      </a:r>
                      <a:endParaRPr lang="en-ZA" sz="1200" dirty="0">
                        <a:solidFill>
                          <a:schemeClr val="tx1"/>
                        </a:solidFill>
                        <a:effectLst/>
                        <a:latin typeface="Arial Nova Light" panose="020B0304020202020204" pitchFamily="34" charset="0"/>
                        <a:ea typeface="Times New Roman" panose="02020603050405020304" pitchFamily="18" charset="0"/>
                      </a:endParaRPr>
                    </a:p>
                  </a:txBody>
                  <a:tcPr marL="39018" marR="39018" marT="0" marB="0" anchor="ctr"/>
                </a:tc>
                <a:tc>
                  <a:txBody>
                    <a:bodyPr/>
                    <a:lstStyle/>
                    <a:p>
                      <a:pPr algn="ctr">
                        <a:lnSpc>
                          <a:spcPct val="110000"/>
                        </a:lnSpc>
                        <a:spcBef>
                          <a:spcPts val="400"/>
                        </a:spcBef>
                        <a:spcAft>
                          <a:spcPts val="400"/>
                        </a:spcAft>
                      </a:pPr>
                      <a:r>
                        <a:rPr lang="en-ZA" sz="1200" b="1" kern="1400" dirty="0">
                          <a:solidFill>
                            <a:schemeClr val="tx1"/>
                          </a:solidFill>
                          <a:effectLst/>
                          <a:latin typeface="Arial Nova Light" panose="020B0304020202020204" pitchFamily="34" charset="0"/>
                        </a:rPr>
                        <a:t>Five-year target</a:t>
                      </a:r>
                      <a:endParaRPr lang="en-ZA" sz="1200" kern="1400" dirty="0">
                        <a:solidFill>
                          <a:schemeClr val="tx1"/>
                        </a:solidFill>
                        <a:effectLst/>
                        <a:latin typeface="Arial Nova Light" panose="020B0304020202020204" pitchFamily="34" charset="0"/>
                      </a:endParaRPr>
                    </a:p>
                    <a:p>
                      <a:pPr algn="ctr">
                        <a:lnSpc>
                          <a:spcPct val="110000"/>
                        </a:lnSpc>
                        <a:spcBef>
                          <a:spcPts val="400"/>
                        </a:spcBef>
                        <a:spcAft>
                          <a:spcPts val="400"/>
                        </a:spcAft>
                      </a:pPr>
                      <a:r>
                        <a:rPr lang="en-ZA" sz="1200" b="1" dirty="0">
                          <a:solidFill>
                            <a:schemeClr val="tx1"/>
                          </a:solidFill>
                          <a:effectLst/>
                          <a:latin typeface="Arial Nova Light" panose="020B0304020202020204" pitchFamily="34" charset="0"/>
                        </a:rPr>
                        <a:t>(By March 2025)</a:t>
                      </a:r>
                      <a:endParaRPr lang="en-ZA" sz="1200" dirty="0">
                        <a:solidFill>
                          <a:schemeClr val="tx1"/>
                        </a:solidFill>
                        <a:effectLst/>
                        <a:latin typeface="Arial Nova Light" panose="020B0304020202020204" pitchFamily="34" charset="0"/>
                        <a:ea typeface="Times New Roman" panose="02020603050405020304" pitchFamily="18" charset="0"/>
                      </a:endParaRPr>
                    </a:p>
                  </a:txBody>
                  <a:tcPr marL="39018" marR="39018" marT="0" marB="0" anchor="ctr"/>
                </a:tc>
                <a:tc vMerge="1">
                  <a:txBody>
                    <a:bodyPr/>
                    <a:lstStyle/>
                    <a:p>
                      <a:endParaRPr lang="en-ZA"/>
                    </a:p>
                  </a:txBody>
                  <a:tcPr/>
                </a:tc>
                <a:extLst>
                  <a:ext uri="{0D108BD9-81ED-4DB2-BD59-A6C34878D82A}">
                    <a16:rowId xmlns:a16="http://schemas.microsoft.com/office/drawing/2014/main" val="303762903"/>
                  </a:ext>
                </a:extLst>
              </a:tr>
              <a:tr h="532622">
                <a:tc rowSpan="3">
                  <a:txBody>
                    <a:bodyPr/>
                    <a:lstStyle/>
                    <a:p>
                      <a:pPr algn="l">
                        <a:lnSpc>
                          <a:spcPct val="110000"/>
                        </a:lnSpc>
                        <a:spcBef>
                          <a:spcPts val="400"/>
                        </a:spcBef>
                        <a:spcAft>
                          <a:spcPts val="400"/>
                        </a:spcAft>
                      </a:pPr>
                      <a:r>
                        <a:rPr lang="en-ZA" sz="1200" dirty="0">
                          <a:solidFill>
                            <a:schemeClr val="bg1"/>
                          </a:solidFill>
                          <a:effectLst/>
                          <a:latin typeface="Arial Nova Light" panose="020B0304020202020204" pitchFamily="34" charset="0"/>
                        </a:rPr>
                        <a:t>2. Achieve good corporate and cooperative governance</a:t>
                      </a:r>
                      <a:endParaRPr lang="en-ZA" sz="12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nchor="ct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1. Relevant tourism intelligence and digital ecosystem</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nchor="ctr"/>
                </a:tc>
                <a:tc>
                  <a:txBody>
                    <a:bodyPr/>
                    <a:lstStyle/>
                    <a:p>
                      <a:pPr algn="l">
                        <a:lnSpc>
                          <a:spcPct val="110000"/>
                        </a:lnSpc>
                        <a:spcBef>
                          <a:spcPts val="400"/>
                        </a:spcBef>
                        <a:spcAft>
                          <a:spcPts val="400"/>
                        </a:spcAft>
                      </a:pPr>
                      <a:r>
                        <a:rPr lang="en-ZA" sz="1200" kern="1400" dirty="0">
                          <a:solidFill>
                            <a:schemeClr val="tx1"/>
                          </a:solidFill>
                          <a:effectLst/>
                          <a:latin typeface="Arial Nova Light" panose="020B0304020202020204" pitchFamily="34" charset="0"/>
                        </a:rPr>
                        <a:t>-</a:t>
                      </a:r>
                      <a:endParaRPr lang="en-ZA" sz="12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solidFill>
                            <a:schemeClr val="tx1"/>
                          </a:solidFill>
                          <a:effectLst/>
                          <a:latin typeface="Arial Nova Light" panose="020B0304020202020204" pitchFamily="34" charset="0"/>
                        </a:rPr>
                        <a:t>-</a:t>
                      </a:r>
                      <a:endParaRPr lang="en-ZA" sz="12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solidFill>
                            <a:schemeClr val="tx1"/>
                          </a:solidFill>
                          <a:effectLst/>
                          <a:latin typeface="Arial Nova Light" panose="020B0304020202020204" pitchFamily="34" charset="0"/>
                        </a:rPr>
                        <a:t>-</a:t>
                      </a:r>
                      <a:endParaRPr lang="en-ZA" sz="12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solidFill>
                            <a:schemeClr val="tx1"/>
                          </a:solidFill>
                          <a:effectLst/>
                          <a:latin typeface="Arial Nova Light" panose="020B0304020202020204" pitchFamily="34" charset="0"/>
                        </a:rPr>
                        <a:t>-</a:t>
                      </a:r>
                      <a:endParaRPr lang="en-ZA" sz="12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649981182"/>
                  </a:ext>
                </a:extLst>
              </a:tr>
              <a:tr h="532622">
                <a:tc vMerge="1">
                  <a:txBody>
                    <a:bodyPr/>
                    <a:lstStyle/>
                    <a:p>
                      <a:endParaRPr lang="en-ZA"/>
                    </a:p>
                  </a:txBody>
                  <a:tcPr/>
                </a:tc>
                <a:tc rowSpan="2">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2. Improved corporate reputation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nchor="ct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South African Tourism Corporate Brand Index</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New indicator</a:t>
                      </a:r>
                      <a:endParaRPr lang="en-ZA" sz="1200" kern="1400" dirty="0">
                        <a:effectLst/>
                        <a:latin typeface="Arial Nova Light" panose="020B0304020202020204" pitchFamily="34" charset="0"/>
                      </a:endParaRPr>
                    </a:p>
                  </a:txBody>
                  <a:tcPr marL="39018" marR="3901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74.24 South African Tourism Corporate Brand Index</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5-year target introduced, based on findings of baseline study in 2021/22</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2859258271"/>
                  </a:ext>
                </a:extLst>
              </a:tr>
              <a:tr h="35046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1400" dirty="0">
                          <a:effectLst/>
                          <a:latin typeface="Arial Nova Light" panose="020B0304020202020204" pitchFamily="34" charset="0"/>
                        </a:rPr>
                        <a:t>External audit outcome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Unqualified audit outcome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Unqualified audit outcome maintained</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tc>
                  <a:txBody>
                    <a:bodyPr/>
                    <a:lstStyle/>
                    <a:p>
                      <a:pPr algn="l">
                        <a:lnSpc>
                          <a:spcPct val="110000"/>
                        </a:lnSpc>
                        <a:spcBef>
                          <a:spcPts val="400"/>
                        </a:spcBef>
                        <a:spcAft>
                          <a:spcPts val="400"/>
                        </a:spcAft>
                      </a:pPr>
                      <a:r>
                        <a:rPr lang="en-ZA" sz="1200" kern="1400" dirty="0">
                          <a:solidFill>
                            <a:srgbClr val="000000"/>
                          </a:solidFill>
                          <a:effectLst/>
                          <a:latin typeface="Arial Nova Light" panose="020B0304020202020204" pitchFamily="34" charset="0"/>
                        </a:rPr>
                        <a:t>No change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39018" marR="39018" marT="0" marB="0"/>
                </a:tc>
                <a:extLst>
                  <a:ext uri="{0D108BD9-81ED-4DB2-BD59-A6C34878D82A}">
                    <a16:rowId xmlns:a16="http://schemas.microsoft.com/office/drawing/2014/main" val="1486168191"/>
                  </a:ext>
                </a:extLst>
              </a:tr>
            </a:tbl>
          </a:graphicData>
        </a:graphic>
      </p:graphicFrame>
      <p:sp>
        <p:nvSpPr>
          <p:cNvPr id="2" name="Slide Number Placeholder 2">
            <a:extLst>
              <a:ext uri="{FF2B5EF4-FFF2-40B4-BE49-F238E27FC236}">
                <a16:creationId xmlns:a16="http://schemas.microsoft.com/office/drawing/2014/main" id="{10435BAD-AF8B-DD3B-A7AD-D836B9FBDA1A}"/>
              </a:ext>
            </a:extLst>
          </p:cNvPr>
          <p:cNvSpPr>
            <a:spLocks noGrp="1"/>
          </p:cNvSpPr>
          <p:nvPr>
            <p:ph type="sldNum" sz="quarter" idx="12"/>
          </p:nvPr>
        </p:nvSpPr>
        <p:spPr>
          <a:xfrm>
            <a:off x="9151350" y="6445579"/>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42</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454167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A1B3EA-18F6-3276-00E8-1E39EE4913A0}"/>
              </a:ext>
            </a:extLst>
          </p:cNvPr>
          <p:cNvSpPr txBox="1"/>
          <p:nvPr/>
        </p:nvSpPr>
        <p:spPr>
          <a:xfrm>
            <a:off x="216786" y="299992"/>
            <a:ext cx="11014632" cy="646331"/>
          </a:xfrm>
          <a:prstGeom prst="rect">
            <a:avLst/>
          </a:prstGeom>
          <a:noFill/>
        </p:spPr>
        <p:txBody>
          <a:bodyPr wrap="square" rtlCol="0">
            <a:spAutoFit/>
          </a:bodyPr>
          <a:lstStyle/>
          <a:p>
            <a:pPr algn="just">
              <a:spcBef>
                <a:spcPts val="2400"/>
              </a:spcBef>
              <a:spcAft>
                <a:spcPts val="1800"/>
              </a:spcAft>
            </a:pPr>
            <a:r>
              <a:rPr lang="en-ZA" sz="3600" b="1"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Projected Revenue for 2023/24 MTEF</a:t>
            </a:r>
            <a:endParaRPr lang="en-ZA" sz="3600" b="1" dirty="0">
              <a:effectLst/>
              <a:latin typeface="Arial Nova Light" panose="020B03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53925894"/>
              </p:ext>
            </p:extLst>
          </p:nvPr>
        </p:nvGraphicFramePr>
        <p:xfrm>
          <a:off x="310551" y="1374740"/>
          <a:ext cx="11568021" cy="3844242"/>
        </p:xfrm>
        <a:graphic>
          <a:graphicData uri="http://schemas.openxmlformats.org/drawingml/2006/table">
            <a:tbl>
              <a:tblPr firstRow="1" firstCol="1" bandRow="1">
                <a:tableStyleId>{073A0DAA-6AF3-43AB-8588-CEC1D06C72B9}</a:tableStyleId>
              </a:tblPr>
              <a:tblGrid>
                <a:gridCol w="2008123">
                  <a:extLst>
                    <a:ext uri="{9D8B030D-6E8A-4147-A177-3AD203B41FA5}">
                      <a16:colId xmlns:a16="http://schemas.microsoft.com/office/drawing/2014/main" val="1546452943"/>
                    </a:ext>
                  </a:extLst>
                </a:gridCol>
                <a:gridCol w="1041950">
                  <a:extLst>
                    <a:ext uri="{9D8B030D-6E8A-4147-A177-3AD203B41FA5}">
                      <a16:colId xmlns:a16="http://schemas.microsoft.com/office/drawing/2014/main" val="3563724009"/>
                    </a:ext>
                  </a:extLst>
                </a:gridCol>
                <a:gridCol w="1042740">
                  <a:extLst>
                    <a:ext uri="{9D8B030D-6E8A-4147-A177-3AD203B41FA5}">
                      <a16:colId xmlns:a16="http://schemas.microsoft.com/office/drawing/2014/main" val="2218236551"/>
                    </a:ext>
                  </a:extLst>
                </a:gridCol>
                <a:gridCol w="1042740">
                  <a:extLst>
                    <a:ext uri="{9D8B030D-6E8A-4147-A177-3AD203B41FA5}">
                      <a16:colId xmlns:a16="http://schemas.microsoft.com/office/drawing/2014/main" val="730518508"/>
                    </a:ext>
                  </a:extLst>
                </a:gridCol>
                <a:gridCol w="1062474">
                  <a:extLst>
                    <a:ext uri="{9D8B030D-6E8A-4147-A177-3AD203B41FA5}">
                      <a16:colId xmlns:a16="http://schemas.microsoft.com/office/drawing/2014/main" val="330152955"/>
                    </a:ext>
                  </a:extLst>
                </a:gridCol>
                <a:gridCol w="1062474">
                  <a:extLst>
                    <a:ext uri="{9D8B030D-6E8A-4147-A177-3AD203B41FA5}">
                      <a16:colId xmlns:a16="http://schemas.microsoft.com/office/drawing/2014/main" val="2047198877"/>
                    </a:ext>
                  </a:extLst>
                </a:gridCol>
                <a:gridCol w="1063263">
                  <a:extLst>
                    <a:ext uri="{9D8B030D-6E8A-4147-A177-3AD203B41FA5}">
                      <a16:colId xmlns:a16="http://schemas.microsoft.com/office/drawing/2014/main" val="3629030118"/>
                    </a:ext>
                  </a:extLst>
                </a:gridCol>
                <a:gridCol w="1081419">
                  <a:extLst>
                    <a:ext uri="{9D8B030D-6E8A-4147-A177-3AD203B41FA5}">
                      <a16:colId xmlns:a16="http://schemas.microsoft.com/office/drawing/2014/main" val="3462936201"/>
                    </a:ext>
                  </a:extLst>
                </a:gridCol>
                <a:gridCol w="1081419">
                  <a:extLst>
                    <a:ext uri="{9D8B030D-6E8A-4147-A177-3AD203B41FA5}">
                      <a16:colId xmlns:a16="http://schemas.microsoft.com/office/drawing/2014/main" val="3908504140"/>
                    </a:ext>
                  </a:extLst>
                </a:gridCol>
                <a:gridCol w="1081419">
                  <a:extLst>
                    <a:ext uri="{9D8B030D-6E8A-4147-A177-3AD203B41FA5}">
                      <a16:colId xmlns:a16="http://schemas.microsoft.com/office/drawing/2014/main" val="2060075942"/>
                    </a:ext>
                  </a:extLst>
                </a:gridCol>
              </a:tblGrid>
              <a:tr h="388109">
                <a:tc>
                  <a:txBody>
                    <a:bodyPr/>
                    <a:lstStyle/>
                    <a:p>
                      <a:pPr algn="ctr">
                        <a:lnSpc>
                          <a:spcPct val="110000"/>
                        </a:lnSpc>
                        <a:spcBef>
                          <a:spcPts val="400"/>
                        </a:spcBef>
                        <a:spcAft>
                          <a:spcPts val="400"/>
                        </a:spcAft>
                      </a:pPr>
                      <a:r>
                        <a:rPr lang="en-ZA" sz="1400" b="1" kern="0" dirty="0">
                          <a:solidFill>
                            <a:schemeClr val="bg1"/>
                          </a:solidFill>
                          <a:effectLst/>
                          <a:latin typeface="Arial Nova Light" panose="020B0304020202020204" pitchFamily="34" charset="0"/>
                        </a:rPr>
                        <a:t>Revenue</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bg1"/>
                          </a:solidFill>
                          <a:effectLst/>
                          <a:latin typeface="Arial Nova Light" panose="020B0304020202020204" pitchFamily="34" charset="0"/>
                        </a:rPr>
                        <a:t>2019/20</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bg1"/>
                          </a:solidFill>
                          <a:effectLst/>
                          <a:latin typeface="Arial Nova Light" panose="020B0304020202020204" pitchFamily="34" charset="0"/>
                        </a:rPr>
                        <a:t>2020/21</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bg1"/>
                          </a:solidFill>
                          <a:effectLst/>
                          <a:latin typeface="Arial Nova Light" panose="020B0304020202020204" pitchFamily="34" charset="0"/>
                        </a:rPr>
                        <a:t>2021/22</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lnSpc>
                          <a:spcPct val="110000"/>
                        </a:lnSpc>
                        <a:spcBef>
                          <a:spcPts val="400"/>
                        </a:spcBef>
                        <a:spcAft>
                          <a:spcPts val="400"/>
                        </a:spcAft>
                      </a:pPr>
                      <a:r>
                        <a:rPr lang="en-ZA" sz="1400" b="1" kern="0" dirty="0">
                          <a:solidFill>
                            <a:schemeClr val="bg1"/>
                          </a:solidFill>
                          <a:effectLst/>
                          <a:latin typeface="Arial Nova Light" panose="020B0304020202020204" pitchFamily="34" charset="0"/>
                        </a:rPr>
                        <a:t>2022/23</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c>
                  <a:txBody>
                    <a:bodyPr/>
                    <a:lstStyle/>
                    <a:p>
                      <a:pPr algn="ctr">
                        <a:lnSpc>
                          <a:spcPct val="110000"/>
                        </a:lnSpc>
                        <a:spcBef>
                          <a:spcPts val="400"/>
                        </a:spcBef>
                        <a:spcAft>
                          <a:spcPts val="400"/>
                        </a:spcAft>
                      </a:pPr>
                      <a:r>
                        <a:rPr lang="en-ZA" sz="1400" b="1" kern="0" dirty="0">
                          <a:solidFill>
                            <a:schemeClr val="bg1"/>
                          </a:solidFill>
                          <a:effectLst/>
                          <a:latin typeface="Arial Nova Light" panose="020B0304020202020204" pitchFamily="34" charset="0"/>
                        </a:rPr>
                        <a:t>2023/24</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bg1"/>
                          </a:solidFill>
                          <a:effectLst/>
                          <a:latin typeface="Arial Nova Light" panose="020B0304020202020204" pitchFamily="34" charset="0"/>
                        </a:rPr>
                        <a:t>2024/25</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bg1"/>
                          </a:solidFill>
                          <a:effectLst/>
                          <a:latin typeface="Arial Nova Light" panose="020B0304020202020204" pitchFamily="34" charset="0"/>
                        </a:rPr>
                        <a:t>2025/26</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6289493"/>
                  </a:ext>
                </a:extLst>
              </a:tr>
              <a:tr h="757794">
                <a:tc>
                  <a:txBody>
                    <a:bodyPr/>
                    <a:lstStyle/>
                    <a:p>
                      <a:pPr algn="ctr">
                        <a:lnSpc>
                          <a:spcPct val="110000"/>
                        </a:lnSpc>
                        <a:spcBef>
                          <a:spcPts val="400"/>
                        </a:spcBef>
                        <a:spcAft>
                          <a:spcPts val="400"/>
                        </a:spcAft>
                      </a:pPr>
                      <a:r>
                        <a:rPr lang="en-ZA" sz="1400" b="1" kern="0" dirty="0">
                          <a:solidFill>
                            <a:schemeClr val="bg1"/>
                          </a:solidFill>
                          <a:effectLst/>
                          <a:latin typeface="Arial Nova Light" panose="020B0304020202020204" pitchFamily="34" charset="0"/>
                        </a:rPr>
                        <a:t>(R’000)</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Audited</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Arial Nova Light" panose="020B0304020202020204" pitchFamily="34" charset="0"/>
                        </a:rPr>
                        <a:t>Audited</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Audited</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Arial Nova Light" panose="020B0304020202020204" pitchFamily="34" charset="0"/>
                        </a:rPr>
                        <a:t>Approved</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Special Adjustments</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Revised Budget</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Estimate</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Estimate</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Estimate</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0216228"/>
                  </a:ext>
                </a:extLst>
              </a:tr>
              <a:tr h="388109">
                <a:tc>
                  <a:txBody>
                    <a:bodyPr/>
                    <a:lstStyle/>
                    <a:p>
                      <a:pPr algn="l">
                        <a:lnSpc>
                          <a:spcPct val="110000"/>
                        </a:lnSpc>
                        <a:spcBef>
                          <a:spcPts val="400"/>
                        </a:spcBef>
                        <a:spcAft>
                          <a:spcPts val="400"/>
                        </a:spcAft>
                      </a:pPr>
                      <a:r>
                        <a:rPr lang="en-ZA" sz="1400" kern="0" dirty="0">
                          <a:solidFill>
                            <a:schemeClr val="bg1"/>
                          </a:solidFill>
                          <a:effectLst/>
                          <a:latin typeface="Arial Nova Light" panose="020B0304020202020204" pitchFamily="34" charset="0"/>
                        </a:rPr>
                        <a:t>DT allocation</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1,256,523</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438,306</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1,297,038</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1,329,206</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0</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1,329,206</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1,344,672</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1,405,061</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1,468,008</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49150859"/>
                  </a:ext>
                </a:extLst>
              </a:tr>
              <a:tr h="388109">
                <a:tc>
                  <a:txBody>
                    <a:bodyPr/>
                    <a:lstStyle/>
                    <a:p>
                      <a:pPr algn="l">
                        <a:lnSpc>
                          <a:spcPct val="110000"/>
                        </a:lnSpc>
                        <a:spcBef>
                          <a:spcPts val="400"/>
                        </a:spcBef>
                        <a:spcAft>
                          <a:spcPts val="400"/>
                        </a:spcAft>
                      </a:pPr>
                      <a:r>
                        <a:rPr lang="en-ZA" sz="1400" kern="0" dirty="0">
                          <a:solidFill>
                            <a:schemeClr val="bg1"/>
                          </a:solidFill>
                          <a:effectLst/>
                          <a:latin typeface="Arial Nova Light" panose="020B0304020202020204" pitchFamily="34" charset="0"/>
                        </a:rPr>
                        <a:t>TOMSA levies</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133,304</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0</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50,000</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52,400</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0</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52,400</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53,972</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56,395</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59,102</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02184075"/>
                  </a:ext>
                </a:extLst>
              </a:tr>
              <a:tr h="757794">
                <a:tc>
                  <a:txBody>
                    <a:bodyPr/>
                    <a:lstStyle/>
                    <a:p>
                      <a:pPr algn="l">
                        <a:lnSpc>
                          <a:spcPct val="110000"/>
                        </a:lnSpc>
                        <a:spcBef>
                          <a:spcPts val="400"/>
                        </a:spcBef>
                        <a:spcAft>
                          <a:spcPts val="400"/>
                        </a:spcAft>
                      </a:pPr>
                      <a:r>
                        <a:rPr lang="en-ZA" sz="1400" kern="0" dirty="0">
                          <a:solidFill>
                            <a:schemeClr val="bg1"/>
                          </a:solidFill>
                          <a:effectLst/>
                          <a:latin typeface="Arial Nova Light" panose="020B0304020202020204" pitchFamily="34" charset="0"/>
                        </a:rPr>
                        <a:t>Indaba Meetings Africa and other exhibitions</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110,189</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680</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33,498</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33,757</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0</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33,757</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34,372</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35,927</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37,652</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3492306"/>
                  </a:ext>
                </a:extLst>
              </a:tr>
              <a:tr h="388109">
                <a:tc>
                  <a:txBody>
                    <a:bodyPr/>
                    <a:lstStyle/>
                    <a:p>
                      <a:pPr algn="l">
                        <a:lnSpc>
                          <a:spcPct val="110000"/>
                        </a:lnSpc>
                        <a:spcBef>
                          <a:spcPts val="400"/>
                        </a:spcBef>
                        <a:spcAft>
                          <a:spcPts val="400"/>
                        </a:spcAft>
                      </a:pPr>
                      <a:r>
                        <a:rPr lang="en-ZA" sz="1400" kern="0" dirty="0">
                          <a:solidFill>
                            <a:schemeClr val="bg1"/>
                          </a:solidFill>
                          <a:effectLst/>
                          <a:latin typeface="Arial Nova Light" panose="020B0304020202020204" pitchFamily="34" charset="0"/>
                        </a:rPr>
                        <a:t>Grading fees </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23,164</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0</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12,239</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12,826</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0</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12,826</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13,210</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13,804</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14,467</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2109544"/>
                  </a:ext>
                </a:extLst>
              </a:tr>
              <a:tr h="388109">
                <a:tc>
                  <a:txBody>
                    <a:bodyPr/>
                    <a:lstStyle/>
                    <a:p>
                      <a:pPr algn="l">
                        <a:lnSpc>
                          <a:spcPct val="110000"/>
                        </a:lnSpc>
                        <a:spcBef>
                          <a:spcPts val="400"/>
                        </a:spcBef>
                        <a:spcAft>
                          <a:spcPts val="400"/>
                        </a:spcAft>
                      </a:pPr>
                      <a:r>
                        <a:rPr lang="en-ZA" sz="1400" kern="0" dirty="0">
                          <a:solidFill>
                            <a:schemeClr val="bg1"/>
                          </a:solidFill>
                          <a:effectLst/>
                          <a:latin typeface="Arial Nova Light" panose="020B0304020202020204" pitchFamily="34" charset="0"/>
                        </a:rPr>
                        <a:t>Sundry revenue</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22,498</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0</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24,847</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27,389</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0</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27,389</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28,608</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29,881</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a:solidFill>
                            <a:schemeClr val="tx1"/>
                          </a:solidFill>
                          <a:effectLst/>
                          <a:latin typeface="Arial Nova Light" panose="020B0304020202020204" pitchFamily="34" charset="0"/>
                        </a:rPr>
                        <a:t>31,315</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0321920"/>
                  </a:ext>
                </a:extLst>
              </a:tr>
              <a:tr h="388109">
                <a:tc>
                  <a:txBody>
                    <a:bodyPr/>
                    <a:lstStyle/>
                    <a:p>
                      <a:pPr algn="l">
                        <a:lnSpc>
                          <a:spcPct val="110000"/>
                        </a:lnSpc>
                        <a:spcBef>
                          <a:spcPts val="400"/>
                        </a:spcBef>
                        <a:spcAft>
                          <a:spcPts val="400"/>
                        </a:spcAft>
                      </a:pPr>
                      <a:r>
                        <a:rPr lang="en-ZA" sz="1400" kern="0" dirty="0">
                          <a:solidFill>
                            <a:schemeClr val="bg1"/>
                          </a:solidFill>
                          <a:effectLst/>
                          <a:latin typeface="Arial Nova Light" panose="020B0304020202020204" pitchFamily="34" charset="0"/>
                        </a:rPr>
                        <a:t> </a:t>
                      </a:r>
                      <a:r>
                        <a:rPr lang="en-ZA" sz="1400" b="1" kern="0" dirty="0">
                          <a:solidFill>
                            <a:schemeClr val="bg1"/>
                          </a:solidFill>
                          <a:effectLst/>
                          <a:latin typeface="Arial Nova Light" panose="020B0304020202020204" pitchFamily="34" charset="0"/>
                        </a:rPr>
                        <a:t>TOTAL</a:t>
                      </a:r>
                      <a:endParaRPr lang="en-ZA" sz="14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a:solidFill>
                            <a:schemeClr val="tx1"/>
                          </a:solidFill>
                          <a:effectLst/>
                          <a:latin typeface="Arial Nova Light" panose="020B0304020202020204" pitchFamily="34" charset="0"/>
                        </a:rPr>
                        <a:t>1,545,678</a:t>
                      </a:r>
                      <a:endParaRPr lang="en-ZA" sz="14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438,986</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1,417,622</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1,455,578</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kern="0" dirty="0">
                          <a:solidFill>
                            <a:schemeClr val="tx1"/>
                          </a:solidFill>
                          <a:effectLst/>
                          <a:latin typeface="Arial Nova Light" panose="020B0304020202020204" pitchFamily="34" charset="0"/>
                        </a:rPr>
                        <a:t>0</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1,455,578</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1,474,834</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1,541,068</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1400" b="1" kern="0" dirty="0">
                          <a:solidFill>
                            <a:schemeClr val="tx1"/>
                          </a:solidFill>
                          <a:effectLst/>
                          <a:latin typeface="Arial Nova Light" panose="020B0304020202020204" pitchFamily="34" charset="0"/>
                        </a:rPr>
                        <a:t>1,610,544</a:t>
                      </a:r>
                      <a:endParaRPr lang="en-ZA" sz="14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2904217"/>
                  </a:ext>
                </a:extLst>
              </a:tr>
            </a:tbl>
          </a:graphicData>
        </a:graphic>
      </p:graphicFrame>
      <p:sp>
        <p:nvSpPr>
          <p:cNvPr id="3" name="Slide Number Placeholder 2">
            <a:extLst>
              <a:ext uri="{FF2B5EF4-FFF2-40B4-BE49-F238E27FC236}">
                <a16:creationId xmlns:a16="http://schemas.microsoft.com/office/drawing/2014/main" id="{8E1E4B9D-724F-94BA-BA32-96BB1EE408E2}"/>
              </a:ext>
            </a:extLst>
          </p:cNvPr>
          <p:cNvSpPr>
            <a:spLocks noGrp="1"/>
          </p:cNvSpPr>
          <p:nvPr>
            <p:ph type="sldNum" sz="quarter" idx="12"/>
          </p:nvPr>
        </p:nvSpPr>
        <p:spPr>
          <a:xfrm>
            <a:off x="9126483" y="6319454"/>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43</a:t>
            </a:fld>
            <a:endParaRPr lang="en-US" altLang="en-US" sz="1400" b="1" dirty="0">
              <a:solidFill>
                <a:schemeClr val="tx1"/>
              </a:solidFill>
              <a:latin typeface="Arial Nova Light" panose="020B0304020202020204" pitchFamily="34" charset="0"/>
            </a:endParaRPr>
          </a:p>
        </p:txBody>
      </p:sp>
      <p:sp>
        <p:nvSpPr>
          <p:cNvPr id="4" name="TextBox 3">
            <a:extLst>
              <a:ext uri="{FF2B5EF4-FFF2-40B4-BE49-F238E27FC236}">
                <a16:creationId xmlns:a16="http://schemas.microsoft.com/office/drawing/2014/main" id="{820EC757-F752-0EC7-B4CC-1B4A53027361}"/>
              </a:ext>
            </a:extLst>
          </p:cNvPr>
          <p:cNvSpPr txBox="1"/>
          <p:nvPr/>
        </p:nvSpPr>
        <p:spPr>
          <a:xfrm>
            <a:off x="310551" y="5421086"/>
            <a:ext cx="11026143" cy="338554"/>
          </a:xfrm>
          <a:prstGeom prst="rect">
            <a:avLst/>
          </a:prstGeom>
          <a:noFill/>
        </p:spPr>
        <p:txBody>
          <a:bodyPr wrap="square" rtlCol="0">
            <a:spAutoFit/>
          </a:bodyPr>
          <a:lstStyle/>
          <a:p>
            <a:r>
              <a:rPr lang="en-ZA" sz="1600" dirty="0">
                <a:latin typeface="Arial Nova Light" panose="020B0304020202020204" pitchFamily="34" charset="0"/>
              </a:rPr>
              <a:t>The TOMSA levies are subject to TBCSA releasing the funds</a:t>
            </a:r>
          </a:p>
        </p:txBody>
      </p:sp>
    </p:spTree>
    <p:extLst>
      <p:ext uri="{BB962C8B-B14F-4D97-AF65-F5344CB8AC3E}">
        <p14:creationId xmlns:p14="http://schemas.microsoft.com/office/powerpoint/2010/main" val="86858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C5117-5BFC-6ABB-F75D-AD605CAF62B7}"/>
              </a:ext>
            </a:extLst>
          </p:cNvPr>
          <p:cNvSpPr txBox="1"/>
          <p:nvPr/>
        </p:nvSpPr>
        <p:spPr>
          <a:xfrm>
            <a:off x="322226" y="210952"/>
            <a:ext cx="9182100" cy="646331"/>
          </a:xfrm>
          <a:prstGeom prst="rect">
            <a:avLst/>
          </a:prstGeom>
          <a:noFill/>
        </p:spPr>
        <p:txBody>
          <a:bodyPr wrap="square" rtlCol="0">
            <a:spAutoFit/>
          </a:bodyPr>
          <a:lstStyle/>
          <a:p>
            <a:pPr algn="just">
              <a:spcBef>
                <a:spcPts val="2400"/>
              </a:spcBef>
              <a:spcAft>
                <a:spcPts val="1800"/>
              </a:spcAft>
            </a:pPr>
            <a:r>
              <a:rPr lang="en-ZA" sz="3600" b="1" dirty="0">
                <a:solidFill>
                  <a:srgbClr val="000000"/>
                </a:solidFill>
                <a:latin typeface="Arial Nova Light" panose="020B0304020202020204" pitchFamily="34" charset="0"/>
                <a:ea typeface="Times New Roman" panose="02020603050405020304" pitchFamily="18" charset="0"/>
                <a:cs typeface="Arial" panose="020B0604020202020204" pitchFamily="34" charset="0"/>
              </a:rPr>
              <a:t>Projected Expenditure for 2023/24 MTEF </a:t>
            </a:r>
          </a:p>
        </p:txBody>
      </p:sp>
      <p:graphicFrame>
        <p:nvGraphicFramePr>
          <p:cNvPr id="3" name="Table 2"/>
          <p:cNvGraphicFramePr>
            <a:graphicFrameLocks noGrp="1"/>
          </p:cNvGraphicFramePr>
          <p:nvPr>
            <p:extLst>
              <p:ext uri="{D42A27DB-BD31-4B8C-83A1-F6EECF244321}">
                <p14:modId xmlns:p14="http://schemas.microsoft.com/office/powerpoint/2010/main" val="4009913911"/>
              </p:ext>
            </p:extLst>
          </p:nvPr>
        </p:nvGraphicFramePr>
        <p:xfrm>
          <a:off x="322226" y="1468581"/>
          <a:ext cx="11608107" cy="4397382"/>
        </p:xfrm>
        <a:graphic>
          <a:graphicData uri="http://schemas.openxmlformats.org/drawingml/2006/table">
            <a:tbl>
              <a:tblPr firstRow="1" firstCol="1" bandRow="1">
                <a:tableStyleId>{073A0DAA-6AF3-43AB-8588-CEC1D06C72B9}</a:tableStyleId>
              </a:tblPr>
              <a:tblGrid>
                <a:gridCol w="970659">
                  <a:extLst>
                    <a:ext uri="{9D8B030D-6E8A-4147-A177-3AD203B41FA5}">
                      <a16:colId xmlns:a16="http://schemas.microsoft.com/office/drawing/2014/main" val="3053806061"/>
                    </a:ext>
                  </a:extLst>
                </a:gridCol>
                <a:gridCol w="1924768">
                  <a:extLst>
                    <a:ext uri="{9D8B030D-6E8A-4147-A177-3AD203B41FA5}">
                      <a16:colId xmlns:a16="http://schemas.microsoft.com/office/drawing/2014/main" val="634707192"/>
                    </a:ext>
                  </a:extLst>
                </a:gridCol>
                <a:gridCol w="1099973">
                  <a:extLst>
                    <a:ext uri="{9D8B030D-6E8A-4147-A177-3AD203B41FA5}">
                      <a16:colId xmlns:a16="http://schemas.microsoft.com/office/drawing/2014/main" val="2755111046"/>
                    </a:ext>
                  </a:extLst>
                </a:gridCol>
                <a:gridCol w="843154">
                  <a:extLst>
                    <a:ext uri="{9D8B030D-6E8A-4147-A177-3AD203B41FA5}">
                      <a16:colId xmlns:a16="http://schemas.microsoft.com/office/drawing/2014/main" val="2223284479"/>
                    </a:ext>
                  </a:extLst>
                </a:gridCol>
                <a:gridCol w="816620">
                  <a:extLst>
                    <a:ext uri="{9D8B030D-6E8A-4147-A177-3AD203B41FA5}">
                      <a16:colId xmlns:a16="http://schemas.microsoft.com/office/drawing/2014/main" val="1604745801"/>
                    </a:ext>
                  </a:extLst>
                </a:gridCol>
                <a:gridCol w="912434">
                  <a:extLst>
                    <a:ext uri="{9D8B030D-6E8A-4147-A177-3AD203B41FA5}">
                      <a16:colId xmlns:a16="http://schemas.microsoft.com/office/drawing/2014/main" val="3588499134"/>
                    </a:ext>
                  </a:extLst>
                </a:gridCol>
                <a:gridCol w="930859">
                  <a:extLst>
                    <a:ext uri="{9D8B030D-6E8A-4147-A177-3AD203B41FA5}">
                      <a16:colId xmlns:a16="http://schemas.microsoft.com/office/drawing/2014/main" val="1927490621"/>
                    </a:ext>
                  </a:extLst>
                </a:gridCol>
                <a:gridCol w="1149757">
                  <a:extLst>
                    <a:ext uri="{9D8B030D-6E8A-4147-A177-3AD203B41FA5}">
                      <a16:colId xmlns:a16="http://schemas.microsoft.com/office/drawing/2014/main" val="2853866970"/>
                    </a:ext>
                  </a:extLst>
                </a:gridCol>
                <a:gridCol w="962552">
                  <a:extLst>
                    <a:ext uri="{9D8B030D-6E8A-4147-A177-3AD203B41FA5}">
                      <a16:colId xmlns:a16="http://schemas.microsoft.com/office/drawing/2014/main" val="2406113363"/>
                    </a:ext>
                  </a:extLst>
                </a:gridCol>
                <a:gridCol w="899904">
                  <a:extLst>
                    <a:ext uri="{9D8B030D-6E8A-4147-A177-3AD203B41FA5}">
                      <a16:colId xmlns:a16="http://schemas.microsoft.com/office/drawing/2014/main" val="3859049485"/>
                    </a:ext>
                  </a:extLst>
                </a:gridCol>
                <a:gridCol w="1097427">
                  <a:extLst>
                    <a:ext uri="{9D8B030D-6E8A-4147-A177-3AD203B41FA5}">
                      <a16:colId xmlns:a16="http://schemas.microsoft.com/office/drawing/2014/main" val="978204150"/>
                    </a:ext>
                  </a:extLst>
                </a:gridCol>
              </a:tblGrid>
              <a:tr h="437152">
                <a:tc rowSpan="3" gridSpan="2">
                  <a:txBody>
                    <a:bodyPr/>
                    <a:lstStyle/>
                    <a:p>
                      <a:pPr algn="ctr">
                        <a:lnSpc>
                          <a:spcPct val="110000"/>
                        </a:lnSpc>
                        <a:spcAft>
                          <a:spcPts val="0"/>
                        </a:spcAft>
                      </a:pPr>
                      <a:r>
                        <a:rPr lang="en-ZA" sz="1000" b="1" kern="0" dirty="0">
                          <a:solidFill>
                            <a:schemeClr val="bg1"/>
                          </a:solidFill>
                          <a:effectLst/>
                          <a:latin typeface="Arial Nova Light" panose="020B0304020202020204" pitchFamily="34" charset="0"/>
                        </a:rPr>
                        <a:t> </a:t>
                      </a:r>
                    </a:p>
                    <a:p>
                      <a:pPr algn="ctr">
                        <a:lnSpc>
                          <a:spcPct val="110000"/>
                        </a:lnSpc>
                        <a:spcAft>
                          <a:spcPts val="0"/>
                        </a:spcAft>
                      </a:pPr>
                      <a:r>
                        <a:rPr lang="en-ZA" sz="1000" b="1" kern="0" dirty="0">
                          <a:solidFill>
                            <a:schemeClr val="bg1"/>
                          </a:solidFill>
                          <a:effectLst/>
                          <a:latin typeface="Arial Nova Light" panose="020B0304020202020204" pitchFamily="34" charset="0"/>
                        </a:rPr>
                        <a:t> </a:t>
                      </a:r>
                      <a:endParaRPr lang="en-ZA" sz="1000" kern="1400" dirty="0">
                        <a:solidFill>
                          <a:schemeClr val="bg1"/>
                        </a:solidFill>
                        <a:effectLst/>
                        <a:latin typeface="Arial Nova Light" panose="020B0304020202020204" pitchFamily="34" charset="0"/>
                      </a:endParaRPr>
                    </a:p>
                    <a:p>
                      <a:pPr algn="ctr">
                        <a:lnSpc>
                          <a:spcPct val="110000"/>
                        </a:lnSpc>
                        <a:spcAft>
                          <a:spcPts val="0"/>
                        </a:spcAft>
                      </a:pPr>
                      <a:r>
                        <a:rPr lang="en-ZA" sz="1000" b="1" kern="0" dirty="0">
                          <a:solidFill>
                            <a:schemeClr val="bg1"/>
                          </a:solidFill>
                          <a:effectLst/>
                          <a:latin typeface="Arial Nova Light" panose="020B0304020202020204" pitchFamily="34" charset="0"/>
                        </a:rPr>
                        <a:t>Name of the Programme</a:t>
                      </a:r>
                      <a:endParaRPr lang="en-ZA" sz="1000" kern="1400" dirty="0">
                        <a:solidFill>
                          <a:schemeClr val="bg1"/>
                        </a:solidFill>
                        <a:effectLst/>
                        <a:latin typeface="Arial Nova Light" panose="020B0304020202020204" pitchFamily="34" charset="0"/>
                      </a:endParaRPr>
                    </a:p>
                    <a:p>
                      <a:pPr algn="ctr">
                        <a:lnSpc>
                          <a:spcPct val="110000"/>
                        </a:lnSpc>
                        <a:spcAft>
                          <a:spcPts val="0"/>
                        </a:spcAft>
                      </a:pPr>
                      <a:r>
                        <a:rPr lang="en-ZA" sz="1000" b="1" kern="0" dirty="0">
                          <a:solidFill>
                            <a:schemeClr val="bg1"/>
                          </a:solidFill>
                          <a:effectLst/>
                          <a:latin typeface="Arial Nova Light" panose="020B0304020202020204" pitchFamily="34" charset="0"/>
                        </a:rPr>
                        <a:t> </a:t>
                      </a:r>
                      <a:endParaRPr lang="en-ZA" sz="1000" kern="1400" dirty="0">
                        <a:solidFill>
                          <a:schemeClr val="bg1"/>
                        </a:solidFill>
                        <a:effectLst/>
                        <a:latin typeface="Arial Nova Light" panose="020B0304020202020204" pitchFamily="34" charset="0"/>
                        <a:cs typeface="Times New Roman" panose="02020603050405020304" pitchFamily="18" charset="0"/>
                      </a:endParaRPr>
                    </a:p>
                  </a:txBody>
                  <a:tcPr marL="68580" marR="68580" marT="0" marB="0" anchor="ctr"/>
                </a:tc>
                <a:tc rowSpan="3" hMerge="1">
                  <a:txBody>
                    <a:bodyPr/>
                    <a:lstStyle/>
                    <a:p>
                      <a:endParaRPr lang="en-ZA"/>
                    </a:p>
                  </a:txBody>
                  <a:tcPr/>
                </a:tc>
                <a:tc>
                  <a:txBody>
                    <a:bodyPr/>
                    <a:lstStyle/>
                    <a:p>
                      <a:pPr algn="ctr">
                        <a:lnSpc>
                          <a:spcPct val="110000"/>
                        </a:lnSpc>
                        <a:spcAft>
                          <a:spcPts val="0"/>
                        </a:spcAft>
                      </a:pPr>
                      <a:r>
                        <a:rPr lang="en-ZA" sz="1000" b="1" kern="0" dirty="0">
                          <a:solidFill>
                            <a:schemeClr val="bg1"/>
                          </a:solidFill>
                          <a:effectLst/>
                          <a:latin typeface="Arial Nova Light" panose="020B0304020202020204" pitchFamily="34" charset="0"/>
                        </a:rPr>
                        <a:t>2019/20</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bg1"/>
                          </a:solidFill>
                          <a:effectLst/>
                          <a:latin typeface="Arial Nova Light" panose="020B0304020202020204" pitchFamily="34" charset="0"/>
                        </a:rPr>
                        <a:t>2020/21</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bg1"/>
                          </a:solidFill>
                          <a:effectLst/>
                          <a:latin typeface="Arial Nova Light" panose="020B0304020202020204" pitchFamily="34" charset="0"/>
                        </a:rPr>
                        <a:t>2021/22</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lnSpc>
                          <a:spcPct val="110000"/>
                        </a:lnSpc>
                        <a:spcAft>
                          <a:spcPts val="0"/>
                        </a:spcAft>
                      </a:pPr>
                      <a:r>
                        <a:rPr lang="en-ZA" sz="1000" b="1" kern="0" dirty="0">
                          <a:solidFill>
                            <a:schemeClr val="bg1"/>
                          </a:solidFill>
                          <a:effectLst/>
                          <a:latin typeface="Arial Nova Light" panose="020B0304020202020204" pitchFamily="34" charset="0"/>
                        </a:rPr>
                        <a:t>2022/23</a:t>
                      </a:r>
                    </a:p>
                  </a:txBody>
                  <a:tcPr marL="68580" marR="68580" marT="0" marB="0" anchor="ctr"/>
                </a:tc>
                <a:tc h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bg1"/>
                          </a:solidFill>
                          <a:effectLst/>
                          <a:latin typeface="Arial Nova Light" panose="020B0304020202020204" pitchFamily="34" charset="0"/>
                        </a:rPr>
                        <a:t>2023/24</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bg1"/>
                          </a:solidFill>
                          <a:effectLst/>
                          <a:latin typeface="Arial Nova Light" panose="020B0304020202020204" pitchFamily="34" charset="0"/>
                        </a:rPr>
                        <a:t>2024/25</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bg1"/>
                          </a:solidFill>
                          <a:effectLst/>
                          <a:latin typeface="Arial Nova Light" panose="020B0304020202020204" pitchFamily="34" charset="0"/>
                        </a:rPr>
                        <a:t>2025/26</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2468716"/>
                  </a:ext>
                </a:extLst>
              </a:tr>
              <a:tr h="612241">
                <a:tc gridSpan="2" v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p>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cs typeface="Times New Roman" panose="02020603050405020304" pitchFamily="18" charset="0"/>
                      </a:endParaRPr>
                    </a:p>
                  </a:txBody>
                  <a:tcPr marL="68580" marR="68580" marT="0" marB="0" anchor="ctr"/>
                </a:tc>
                <a:tc hMerge="1" v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Audited</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Audited</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Audited</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Approved Bud</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Special Adjustments</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Revised Budget</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Budget</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Budget</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Budget</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3607157"/>
                  </a:ext>
                </a:extLst>
              </a:tr>
              <a:tr h="725077">
                <a:tc gridSpan="2" vMerge="1">
                  <a:txBody>
                    <a:bodyPr/>
                    <a:lstStyle/>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ndParaRPr>
                    </a:p>
                    <a:p>
                      <a:pPr algn="ctr">
                        <a:lnSpc>
                          <a:spcPct val="110000"/>
                        </a:lnSpc>
                        <a:spcAft>
                          <a:spcPts val="0"/>
                        </a:spcAft>
                      </a:pPr>
                      <a:r>
                        <a:rPr lang="en-ZA" sz="900" b="1" kern="0" dirty="0">
                          <a:solidFill>
                            <a:schemeClr val="tx1"/>
                          </a:solidFill>
                          <a:effectLst/>
                          <a:latin typeface="Arial Nova Light" panose="020B0304020202020204" pitchFamily="34" charset="0"/>
                        </a:rPr>
                        <a:t>Name of the Programme</a:t>
                      </a:r>
                      <a:endParaRPr lang="en-ZA" sz="900" kern="1400" dirty="0">
                        <a:solidFill>
                          <a:schemeClr val="tx1"/>
                        </a:solidFill>
                        <a:effectLst/>
                        <a:latin typeface="Arial Nova Light" panose="020B0304020202020204" pitchFamily="34" charset="0"/>
                      </a:endParaRPr>
                    </a:p>
                    <a:p>
                      <a:pPr algn="ctr">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vMerge="1">
                  <a:txBody>
                    <a:bodyPr/>
                    <a:lstStyle/>
                    <a:p>
                      <a:endParaRPr lang="en-ZA"/>
                    </a:p>
                  </a:txBody>
                  <a:tcP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(R’000)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(R’000)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(R’000)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(R’000)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(R’000)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(R’000)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(R’000)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(R’000)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en-ZA" sz="1000" b="1" kern="0" dirty="0">
                          <a:solidFill>
                            <a:schemeClr val="tx1"/>
                          </a:solidFill>
                          <a:effectLst/>
                          <a:latin typeface="Arial Nova Light" panose="020B0304020202020204" pitchFamily="34" charset="0"/>
                        </a:rPr>
                        <a:t>(R’000)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1229809"/>
                  </a:ext>
                </a:extLst>
              </a:tr>
              <a:tr h="437152">
                <a:tc>
                  <a:txBody>
                    <a:bodyPr/>
                    <a:lstStyle/>
                    <a:p>
                      <a:pPr algn="ctr">
                        <a:lnSpc>
                          <a:spcPct val="110000"/>
                        </a:lnSpc>
                        <a:spcAft>
                          <a:spcPts val="0"/>
                        </a:spcAft>
                      </a:pPr>
                      <a:r>
                        <a:rPr lang="en-ZA" sz="1000" kern="0" dirty="0">
                          <a:solidFill>
                            <a:schemeClr val="bg1"/>
                          </a:solidFill>
                          <a:effectLst/>
                          <a:latin typeface="Arial Nova Light" panose="020B0304020202020204" pitchFamily="34" charset="0"/>
                        </a:rPr>
                        <a:t>1</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000" b="1" kern="0" dirty="0">
                          <a:solidFill>
                            <a:schemeClr val="tx1"/>
                          </a:solidFill>
                          <a:effectLst/>
                          <a:latin typeface="Arial Nova Light" panose="020B0304020202020204" pitchFamily="34" charset="0"/>
                        </a:rPr>
                        <a:t>Corporate Support </a:t>
                      </a:r>
                      <a:endParaRPr lang="en-ZA" sz="1000" b="1"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15 219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111 344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154 768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154 769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154 769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161 718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168 979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177 090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4912068"/>
                  </a:ext>
                </a:extLst>
              </a:tr>
              <a:tr h="437152">
                <a:tc>
                  <a:txBody>
                    <a:bodyPr/>
                    <a:lstStyle/>
                    <a:p>
                      <a:pPr algn="ctr">
                        <a:lnSpc>
                          <a:spcPct val="110000"/>
                        </a:lnSpc>
                        <a:spcAft>
                          <a:spcPts val="0"/>
                        </a:spcAft>
                      </a:pPr>
                      <a:r>
                        <a:rPr lang="en-ZA" sz="1000" kern="0" dirty="0">
                          <a:solidFill>
                            <a:schemeClr val="bg1"/>
                          </a:solidFill>
                          <a:effectLst/>
                          <a:latin typeface="Arial Nova Light" panose="020B0304020202020204" pitchFamily="34" charset="0"/>
                        </a:rPr>
                        <a:t>2</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000" b="1" kern="0" dirty="0">
                          <a:solidFill>
                            <a:schemeClr val="tx1"/>
                          </a:solidFill>
                          <a:effectLst/>
                          <a:latin typeface="Arial Nova Light" panose="020B0304020202020204" pitchFamily="34" charset="0"/>
                        </a:rPr>
                        <a:t>Business Enablement</a:t>
                      </a:r>
                      <a:endParaRPr lang="en-ZA" sz="1000" b="1"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79 059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39 841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80 985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84 621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84 621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88 421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92 391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96 826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2137307"/>
                  </a:ext>
                </a:extLst>
              </a:tr>
              <a:tr h="437152">
                <a:tc>
                  <a:txBody>
                    <a:bodyPr/>
                    <a:lstStyle/>
                    <a:p>
                      <a:pPr algn="ctr">
                        <a:lnSpc>
                          <a:spcPct val="110000"/>
                        </a:lnSpc>
                        <a:spcAft>
                          <a:spcPts val="0"/>
                        </a:spcAft>
                      </a:pPr>
                      <a:r>
                        <a:rPr lang="en-ZA" sz="1000" kern="0" dirty="0">
                          <a:solidFill>
                            <a:schemeClr val="bg1"/>
                          </a:solidFill>
                          <a:effectLst/>
                          <a:latin typeface="Arial Nova Light" panose="020B0304020202020204" pitchFamily="34" charset="0"/>
                        </a:rPr>
                        <a:t>3</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000" b="1" kern="0" dirty="0">
                          <a:solidFill>
                            <a:schemeClr val="tx1"/>
                          </a:solidFill>
                          <a:effectLst/>
                          <a:latin typeface="Arial Nova Light" panose="020B0304020202020204" pitchFamily="34" charset="0"/>
                        </a:rPr>
                        <a:t>Leisure Tourism Marketing</a:t>
                      </a:r>
                      <a:endParaRPr lang="en-ZA" sz="1000" b="1"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948 603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382 469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1 051 113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1 072 614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1 072 614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1 074 674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1 122 941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1 172 346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0563876"/>
                  </a:ext>
                </a:extLst>
              </a:tr>
              <a:tr h="437152">
                <a:tc>
                  <a:txBody>
                    <a:bodyPr/>
                    <a:lstStyle/>
                    <a:p>
                      <a:pPr algn="ctr">
                        <a:lnSpc>
                          <a:spcPct val="110000"/>
                        </a:lnSpc>
                        <a:spcAft>
                          <a:spcPts val="0"/>
                        </a:spcAft>
                      </a:pPr>
                      <a:r>
                        <a:rPr lang="en-ZA" sz="1000" kern="0" dirty="0">
                          <a:solidFill>
                            <a:schemeClr val="bg1"/>
                          </a:solidFill>
                          <a:effectLst/>
                          <a:latin typeface="Arial Nova Light" panose="020B0304020202020204" pitchFamily="34" charset="0"/>
                        </a:rPr>
                        <a:t>4</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000" b="1" kern="0" dirty="0">
                          <a:solidFill>
                            <a:schemeClr val="tx1"/>
                          </a:solidFill>
                          <a:effectLst/>
                          <a:latin typeface="Arial Nova Light" panose="020B0304020202020204" pitchFamily="34" charset="0"/>
                        </a:rPr>
                        <a:t>Business Events</a:t>
                      </a:r>
                      <a:endParaRPr lang="en-ZA" sz="1000" b="1"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178 855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30 836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88 259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92 222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92 222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96 363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100 689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105 522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8496614"/>
                  </a:ext>
                </a:extLst>
              </a:tr>
              <a:tr h="437152">
                <a:tc>
                  <a:txBody>
                    <a:bodyPr/>
                    <a:lstStyle/>
                    <a:p>
                      <a:pPr algn="ctr">
                        <a:lnSpc>
                          <a:spcPct val="110000"/>
                        </a:lnSpc>
                        <a:spcAft>
                          <a:spcPts val="0"/>
                        </a:spcAft>
                      </a:pPr>
                      <a:r>
                        <a:rPr lang="en-ZA" sz="1000" kern="0" dirty="0">
                          <a:solidFill>
                            <a:schemeClr val="bg1"/>
                          </a:solidFill>
                          <a:effectLst/>
                          <a:latin typeface="Arial Nova Light" panose="020B0304020202020204" pitchFamily="34" charset="0"/>
                        </a:rPr>
                        <a:t>5</a:t>
                      </a:r>
                      <a:endParaRPr lang="en-ZA" sz="10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Aft>
                          <a:spcPts val="0"/>
                        </a:spcAft>
                      </a:pPr>
                      <a:r>
                        <a:rPr lang="en-ZA" sz="1000" b="1" kern="0" dirty="0">
                          <a:solidFill>
                            <a:schemeClr val="tx1"/>
                          </a:solidFill>
                          <a:effectLst/>
                          <a:latin typeface="Arial Nova Light" panose="020B0304020202020204" pitchFamily="34" charset="0"/>
                        </a:rPr>
                        <a:t>Tourist Experience</a:t>
                      </a:r>
                      <a:endParaRPr lang="en-ZA" sz="1000" b="1"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77 021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34 487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49 147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51 354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51 354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a:solidFill>
                            <a:schemeClr val="tx1"/>
                          </a:solidFill>
                          <a:effectLst/>
                          <a:latin typeface="Arial Nova Light" panose="020B0304020202020204" pitchFamily="34" charset="0"/>
                        </a:rPr>
                        <a:t>          53 659 </a:t>
                      </a:r>
                      <a:endParaRPr lang="en-ZA" sz="1000" kern="140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56 069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kern="0" dirty="0">
                          <a:solidFill>
                            <a:schemeClr val="tx1"/>
                          </a:solidFill>
                          <a:effectLst/>
                          <a:latin typeface="Arial Nova Light" panose="020B0304020202020204" pitchFamily="34" charset="0"/>
                        </a:rPr>
                        <a:t>                58 760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5274015"/>
                  </a:ext>
                </a:extLst>
              </a:tr>
              <a:tr h="437152">
                <a:tc gridSpan="2">
                  <a:txBody>
                    <a:bodyPr/>
                    <a:lstStyle/>
                    <a:p>
                      <a:pPr algn="l">
                        <a:lnSpc>
                          <a:spcPct val="110000"/>
                        </a:lnSpc>
                        <a:spcAft>
                          <a:spcPts val="0"/>
                        </a:spcAft>
                      </a:pPr>
                      <a:r>
                        <a:rPr lang="en-ZA" sz="1000" b="1" kern="0" dirty="0">
                          <a:solidFill>
                            <a:schemeClr val="bg1"/>
                          </a:solidFill>
                          <a:effectLst/>
                          <a:latin typeface="Arial Nova Light" panose="020B0304020202020204" pitchFamily="34" charset="0"/>
                        </a:rPr>
                        <a:t>Total</a:t>
                      </a:r>
                    </a:p>
                    <a:p>
                      <a:pPr algn="l">
                        <a:lnSpc>
                          <a:spcPct val="110000"/>
                        </a:lnSpc>
                        <a:spcAft>
                          <a:spcPts val="0"/>
                        </a:spcAft>
                      </a:pPr>
                      <a:r>
                        <a:rPr lang="en-ZA" sz="1000" b="1" kern="0" dirty="0">
                          <a:solidFill>
                            <a:schemeClr val="bg1"/>
                          </a:solidFill>
                          <a:effectLst/>
                          <a:latin typeface="Arial Nova Light" panose="020B0304020202020204" pitchFamily="34" charset="0"/>
                        </a:rPr>
                        <a:t> </a:t>
                      </a:r>
                      <a:endParaRPr lang="en-ZA" sz="1000" kern="1400" dirty="0">
                        <a:solidFill>
                          <a:schemeClr val="bg1"/>
                        </a:solidFill>
                        <a:effectLst/>
                        <a:latin typeface="Arial Nova Light" panose="020B0304020202020204" pitchFamily="34" charset="0"/>
                        <a:cs typeface="Times New Roman" panose="02020603050405020304" pitchFamily="18" charset="0"/>
                      </a:endParaRPr>
                    </a:p>
                  </a:txBody>
                  <a:tcPr marL="68580" marR="68580" marT="0" marB="0" anchor="ctr"/>
                </a:tc>
                <a:tc hMerge="1">
                  <a:txBody>
                    <a:bodyPr/>
                    <a:lstStyle/>
                    <a:p>
                      <a:pPr algn="l">
                        <a:lnSpc>
                          <a:spcPct val="110000"/>
                        </a:lnSpc>
                        <a:spcAft>
                          <a:spcPts val="0"/>
                        </a:spcAft>
                      </a:pPr>
                      <a:r>
                        <a:rPr lang="en-ZA" sz="900" b="1" kern="0" dirty="0">
                          <a:solidFill>
                            <a:schemeClr val="tx1"/>
                          </a:solidFill>
                          <a:effectLst/>
                          <a:latin typeface="Arial Nova Light" panose="020B0304020202020204" pitchFamily="34" charset="0"/>
                        </a:rPr>
                        <a:t> </a:t>
                      </a:r>
                      <a:endParaRPr lang="en-ZA" sz="9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Arial Nova Light" panose="020B0304020202020204" pitchFamily="34" charset="0"/>
                        </a:rPr>
                        <a:t>   1 298 757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Arial Nova Light" panose="020B0304020202020204" pitchFamily="34" charset="0"/>
                        </a:rPr>
                        <a:t>     598 977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Arial Nova Light" panose="020B0304020202020204" pitchFamily="34" charset="0"/>
                        </a:rPr>
                        <a:t>  1 424 272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Arial Nova Light" panose="020B0304020202020204" pitchFamily="34" charset="0"/>
                        </a:rPr>
                        <a:t>    1 455 579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Arial Nova Light" panose="020B0304020202020204" pitchFamily="34" charset="0"/>
                        </a:rPr>
                        <a:t>0</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Arial Nova Light" panose="020B0304020202020204" pitchFamily="34" charset="0"/>
                        </a:rPr>
                        <a:t>          1 455 578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Arial Nova Light" panose="020B0304020202020204" pitchFamily="34" charset="0"/>
                        </a:rPr>
                        <a:t>     1 474 834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Arial Nova Light" panose="020B0304020202020204" pitchFamily="34" charset="0"/>
                        </a:rPr>
                        <a:t>    1 541 068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0000"/>
                        </a:lnSpc>
                        <a:spcAft>
                          <a:spcPts val="0"/>
                        </a:spcAft>
                      </a:pPr>
                      <a:r>
                        <a:rPr lang="en-ZA" sz="1000" b="1" kern="0" dirty="0">
                          <a:solidFill>
                            <a:schemeClr val="tx1"/>
                          </a:solidFill>
                          <a:effectLst/>
                          <a:latin typeface="Arial Nova Light" panose="020B0304020202020204" pitchFamily="34" charset="0"/>
                        </a:rPr>
                        <a:t>         1 610 544 </a:t>
                      </a:r>
                      <a:endParaRPr lang="en-ZA" sz="1000" kern="1400" dirty="0">
                        <a:solidFill>
                          <a:schemeClr val="tx1"/>
                        </a:solidFill>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8225322"/>
                  </a:ext>
                </a:extLst>
              </a:tr>
            </a:tbl>
          </a:graphicData>
        </a:graphic>
      </p:graphicFrame>
      <p:sp>
        <p:nvSpPr>
          <p:cNvPr id="2" name="Slide Number Placeholder 2">
            <a:extLst>
              <a:ext uri="{FF2B5EF4-FFF2-40B4-BE49-F238E27FC236}">
                <a16:creationId xmlns:a16="http://schemas.microsoft.com/office/drawing/2014/main" id="{890DEE7B-A27C-3C6E-3B7A-C0CB22D1CAC6}"/>
              </a:ext>
            </a:extLst>
          </p:cNvPr>
          <p:cNvSpPr>
            <a:spLocks noGrp="1"/>
          </p:cNvSpPr>
          <p:nvPr>
            <p:ph type="sldNum" sz="quarter" idx="12"/>
          </p:nvPr>
        </p:nvSpPr>
        <p:spPr>
          <a:xfrm>
            <a:off x="9004300" y="6362009"/>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44</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3360663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C5117-5BFC-6ABB-F75D-AD605CAF62B7}"/>
              </a:ext>
            </a:extLst>
          </p:cNvPr>
          <p:cNvSpPr txBox="1"/>
          <p:nvPr/>
        </p:nvSpPr>
        <p:spPr>
          <a:xfrm>
            <a:off x="322226" y="210952"/>
            <a:ext cx="91821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2400"/>
              </a:spcBef>
              <a:spcAft>
                <a:spcPts val="1800"/>
              </a:spcAft>
              <a:buClrTx/>
              <a:buSzTx/>
              <a:buFontTx/>
              <a:buNone/>
              <a:tabLst/>
              <a:defRPr/>
            </a:pPr>
            <a:r>
              <a:rPr kumimoji="0" lang="en-ZA" sz="3600" b="1" i="0" u="none" strike="noStrike" kern="1200" cap="none" spc="0" normalizeH="0" baseline="0" noProof="0" dirty="0">
                <a:ln>
                  <a:noFill/>
                </a:ln>
                <a:solidFill>
                  <a:srgbClr val="000000"/>
                </a:solidFill>
                <a:effectLst/>
                <a:uLnTx/>
                <a:uFillTx/>
                <a:latin typeface="Arial Nova Light" panose="020B0304020202020204" pitchFamily="34" charset="0"/>
                <a:ea typeface="Times New Roman" panose="02020603050405020304" pitchFamily="18" charset="0"/>
                <a:cs typeface="Arial" panose="020B0604020202020204" pitchFamily="34" charset="0"/>
              </a:rPr>
              <a:t>Economic Classification for 2023/24 MTEF </a:t>
            </a:r>
          </a:p>
        </p:txBody>
      </p:sp>
      <p:sp>
        <p:nvSpPr>
          <p:cNvPr id="2" name="Slide Number Placeholder 2">
            <a:extLst>
              <a:ext uri="{FF2B5EF4-FFF2-40B4-BE49-F238E27FC236}">
                <a16:creationId xmlns:a16="http://schemas.microsoft.com/office/drawing/2014/main" id="{890DEE7B-A27C-3C6E-3B7A-C0CB22D1CAC6}"/>
              </a:ext>
            </a:extLst>
          </p:cNvPr>
          <p:cNvSpPr>
            <a:spLocks noGrp="1"/>
          </p:cNvSpPr>
          <p:nvPr>
            <p:ph type="sldNum" sz="quarter" idx="12"/>
          </p:nvPr>
        </p:nvSpPr>
        <p:spPr>
          <a:xfrm>
            <a:off x="9174671" y="6325886"/>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06CBB-99D6-4475-8974-1D2A49B2AF41}" type="slidenum">
              <a:rPr kumimoji="0" lang="en-US" altLang="en-US" sz="1400" b="1" i="0" u="none" strike="noStrike" kern="1200" cap="none" spc="0" normalizeH="0" baseline="0" noProof="0" smtClean="0">
                <a:ln>
                  <a:noFill/>
                </a:ln>
                <a:solidFill>
                  <a:schemeClr val="tx1"/>
                </a:solidFill>
                <a:effectLst/>
                <a:uLnTx/>
                <a:uFillTx/>
                <a:latin typeface="Arial Nova Light" panose="020B03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1400" b="1" i="0" u="none" strike="noStrike" kern="1200" cap="none" spc="0" normalizeH="0" baseline="0" noProof="0" dirty="0">
              <a:ln>
                <a:noFill/>
              </a:ln>
              <a:solidFill>
                <a:schemeClr val="tx1"/>
              </a:solidFill>
              <a:effectLst/>
              <a:uLnTx/>
              <a:uFillTx/>
              <a:latin typeface="Arial Nova Light" panose="020B0304020202020204" pitchFamily="34" charset="0"/>
              <a:ea typeface="+mn-ea"/>
              <a:cs typeface="+mn-cs"/>
            </a:endParaRPr>
          </a:p>
        </p:txBody>
      </p:sp>
      <p:graphicFrame>
        <p:nvGraphicFramePr>
          <p:cNvPr id="3" name="Table 2">
            <a:extLst>
              <a:ext uri="{FF2B5EF4-FFF2-40B4-BE49-F238E27FC236}">
                <a16:creationId xmlns:a16="http://schemas.microsoft.com/office/drawing/2014/main" id="{AC1D19DA-4922-CE18-71C7-BF6572885EB4}"/>
              </a:ext>
            </a:extLst>
          </p:cNvPr>
          <p:cNvGraphicFramePr>
            <a:graphicFrameLocks noGrp="1"/>
          </p:cNvGraphicFramePr>
          <p:nvPr>
            <p:extLst>
              <p:ext uri="{D42A27DB-BD31-4B8C-83A1-F6EECF244321}">
                <p14:modId xmlns:p14="http://schemas.microsoft.com/office/powerpoint/2010/main" val="460452278"/>
              </p:ext>
            </p:extLst>
          </p:nvPr>
        </p:nvGraphicFramePr>
        <p:xfrm>
          <a:off x="322226" y="995546"/>
          <a:ext cx="5422956" cy="3390922"/>
        </p:xfrm>
        <a:graphic>
          <a:graphicData uri="http://schemas.openxmlformats.org/drawingml/2006/table">
            <a:tbl>
              <a:tblPr/>
              <a:tblGrid>
                <a:gridCol w="3629538">
                  <a:extLst>
                    <a:ext uri="{9D8B030D-6E8A-4147-A177-3AD203B41FA5}">
                      <a16:colId xmlns:a16="http://schemas.microsoft.com/office/drawing/2014/main" val="1932319091"/>
                    </a:ext>
                  </a:extLst>
                </a:gridCol>
                <a:gridCol w="1793418">
                  <a:extLst>
                    <a:ext uri="{9D8B030D-6E8A-4147-A177-3AD203B41FA5}">
                      <a16:colId xmlns:a16="http://schemas.microsoft.com/office/drawing/2014/main" val="1394977977"/>
                    </a:ext>
                  </a:extLst>
                </a:gridCol>
              </a:tblGrid>
              <a:tr h="596610">
                <a:tc gridSpan="2">
                  <a:txBody>
                    <a:bodyPr/>
                    <a:lstStyle/>
                    <a:p>
                      <a:pPr algn="ctr" fontAlgn="b"/>
                      <a:r>
                        <a:rPr lang="en-US" sz="1400" b="1" i="0" u="none" strike="noStrike" dirty="0">
                          <a:solidFill>
                            <a:srgbClr val="000000"/>
                          </a:solidFill>
                          <a:effectLst/>
                          <a:latin typeface="Arial Nova Light" panose="020B0304020202020204" pitchFamily="34" charset="0"/>
                        </a:rPr>
                        <a:t>2023-24 ESTIMATED BUDGET </a:t>
                      </a:r>
                    </a:p>
                    <a:p>
                      <a:pPr algn="ctr" fontAlgn="b"/>
                      <a:r>
                        <a:rPr lang="en-US" sz="1400" b="1" i="0" u="none" strike="noStrike" dirty="0">
                          <a:solidFill>
                            <a:srgbClr val="000000"/>
                          </a:solidFill>
                          <a:effectLst/>
                          <a:latin typeface="Arial Nova Light" panose="020B0304020202020204" pitchFamily="34" charset="0"/>
                        </a:rPr>
                        <a:t>PER ECONOMIC CLASSIFICATION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hMerge="1">
                  <a:txBody>
                    <a:bodyPr/>
                    <a:lstStyle/>
                    <a:p>
                      <a:endParaRPr lang="en-ZA"/>
                    </a:p>
                  </a:txBody>
                  <a:tcPr/>
                </a:tc>
                <a:extLst>
                  <a:ext uri="{0D108BD9-81ED-4DB2-BD59-A6C34878D82A}">
                    <a16:rowId xmlns:a16="http://schemas.microsoft.com/office/drawing/2014/main" val="125746130"/>
                  </a:ext>
                </a:extLst>
              </a:tr>
              <a:tr h="251174">
                <a:tc>
                  <a:txBody>
                    <a:bodyPr/>
                    <a:lstStyle/>
                    <a:p>
                      <a:pPr algn="l" fontAlgn="b"/>
                      <a:r>
                        <a:rPr lang="en-ZA" sz="1400" b="1" i="0" u="none" strike="noStrike" dirty="0">
                          <a:solidFill>
                            <a:srgbClr val="000000"/>
                          </a:solidFill>
                          <a:effectLst/>
                          <a:latin typeface="Arial Nova Light" panose="020B0304020202020204" pitchFamily="34" charset="0"/>
                        </a:rPr>
                        <a:t>Compensation of Employees</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400" b="1" i="0" u="none" strike="noStrike">
                          <a:solidFill>
                            <a:srgbClr val="000000"/>
                          </a:solidFill>
                          <a:effectLst/>
                          <a:latin typeface="Arial Nova Light" panose="020B0304020202020204" pitchFamily="34" charset="0"/>
                        </a:rPr>
                        <a:t> R     246 192 780,00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3683667"/>
                  </a:ext>
                </a:extLst>
              </a:tr>
              <a:tr h="251174">
                <a:tc>
                  <a:txBody>
                    <a:bodyPr/>
                    <a:lstStyle/>
                    <a:p>
                      <a:pPr algn="l" fontAlgn="b"/>
                      <a:r>
                        <a:rPr lang="en-ZA" sz="1400" b="1" i="0" u="none" strike="noStrike" dirty="0">
                          <a:solidFill>
                            <a:srgbClr val="000000"/>
                          </a:solidFill>
                          <a:effectLst/>
                          <a:latin typeface="Arial Nova Light" panose="020B0304020202020204" pitchFamily="34" charset="0"/>
                        </a:rPr>
                        <a:t>Capital Expenditure</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400" b="1" i="0" u="none" strike="noStrike">
                          <a:solidFill>
                            <a:srgbClr val="000000"/>
                          </a:solidFill>
                          <a:effectLst/>
                          <a:latin typeface="Arial Nova Light" panose="020B0304020202020204" pitchFamily="34" charset="0"/>
                        </a:rPr>
                        <a:t> R       17 727 000,00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534970"/>
                  </a:ext>
                </a:extLst>
              </a:tr>
              <a:tr h="261640">
                <a:tc>
                  <a:txBody>
                    <a:bodyPr/>
                    <a:lstStyle/>
                    <a:p>
                      <a:pPr algn="l" fontAlgn="b"/>
                      <a:r>
                        <a:rPr lang="en-ZA" sz="1400" b="1" i="0" u="none" strike="noStrike" dirty="0">
                          <a:solidFill>
                            <a:srgbClr val="000000"/>
                          </a:solidFill>
                          <a:effectLst/>
                          <a:latin typeface="Arial Nova Light" panose="020B0304020202020204" pitchFamily="34" charset="0"/>
                        </a:rPr>
                        <a:t>Other Goods and Services</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pt-BR" sz="1400" b="1" i="0" u="none" strike="noStrike">
                          <a:solidFill>
                            <a:srgbClr val="000000"/>
                          </a:solidFill>
                          <a:effectLst/>
                          <a:latin typeface="Arial Nova Light" panose="020B0304020202020204" pitchFamily="34" charset="0"/>
                        </a:rPr>
                        <a:t> R  1 210 914 220,00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442069"/>
                  </a:ext>
                </a:extLst>
              </a:tr>
              <a:tr h="251174">
                <a:tc>
                  <a:txBody>
                    <a:bodyPr/>
                    <a:lstStyle/>
                    <a:p>
                      <a:pPr algn="l" fontAlgn="b"/>
                      <a:r>
                        <a:rPr lang="en-ZA" sz="1400" b="0" i="0" u="none" strike="noStrike" dirty="0">
                          <a:solidFill>
                            <a:srgbClr val="000000"/>
                          </a:solidFill>
                          <a:effectLst/>
                          <a:latin typeface="Arial Nova Light" panose="020B0304020202020204" pitchFamily="34" charset="0"/>
                        </a:rPr>
                        <a:t>Media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Nova Light" panose="020B0304020202020204" pitchFamily="34" charset="0"/>
                        </a:rPr>
                        <a:t> R     490 876 000,00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56892994"/>
                  </a:ext>
                </a:extLst>
              </a:tr>
              <a:tr h="251174">
                <a:tc>
                  <a:txBody>
                    <a:bodyPr/>
                    <a:lstStyle/>
                    <a:p>
                      <a:pPr algn="l" fontAlgn="b"/>
                      <a:r>
                        <a:rPr lang="en-ZA" sz="1400" b="0" i="0" u="none" strike="noStrike" dirty="0">
                          <a:solidFill>
                            <a:srgbClr val="000000"/>
                          </a:solidFill>
                          <a:effectLst/>
                          <a:latin typeface="Arial Nova Light" panose="020B0304020202020204" pitchFamily="34" charset="0"/>
                        </a:rPr>
                        <a:t>Production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Nova Light" panose="020B0304020202020204" pitchFamily="34" charset="0"/>
                        </a:rPr>
                        <a:t> R       69 937 300,00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6311718"/>
                  </a:ext>
                </a:extLst>
              </a:tr>
              <a:tr h="251174">
                <a:tc>
                  <a:txBody>
                    <a:bodyPr/>
                    <a:lstStyle/>
                    <a:p>
                      <a:pPr algn="l" fontAlgn="b"/>
                      <a:r>
                        <a:rPr lang="en-ZA" sz="1400" b="0" i="0" u="none" strike="noStrike" dirty="0">
                          <a:solidFill>
                            <a:srgbClr val="000000"/>
                          </a:solidFill>
                          <a:effectLst/>
                          <a:latin typeface="Arial Nova Light" panose="020B0304020202020204" pitchFamily="34" charset="0"/>
                        </a:rPr>
                        <a:t>Activations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Nova Light" panose="020B0304020202020204" pitchFamily="34" charset="0"/>
                        </a:rPr>
                        <a:t> R     242 182 844,00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7175824"/>
                  </a:ext>
                </a:extLst>
              </a:tr>
              <a:tr h="251174">
                <a:tc>
                  <a:txBody>
                    <a:bodyPr/>
                    <a:lstStyle/>
                    <a:p>
                      <a:pPr algn="l" fontAlgn="b"/>
                      <a:r>
                        <a:rPr lang="en-ZA" sz="1400" b="0" i="0" u="none" strike="noStrike" dirty="0">
                          <a:solidFill>
                            <a:srgbClr val="000000"/>
                          </a:solidFill>
                          <a:effectLst/>
                          <a:latin typeface="Arial Nova Light" panose="020B0304020202020204" pitchFamily="34" charset="0"/>
                        </a:rPr>
                        <a:t>Hosting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Arial Nova Light" panose="020B0304020202020204" pitchFamily="34" charset="0"/>
                        </a:rPr>
                        <a:t> R       72 654 853,20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3843734"/>
                  </a:ext>
                </a:extLst>
              </a:tr>
              <a:tr h="251174">
                <a:tc>
                  <a:txBody>
                    <a:bodyPr/>
                    <a:lstStyle/>
                    <a:p>
                      <a:pPr algn="l" fontAlgn="b"/>
                      <a:r>
                        <a:rPr lang="en-ZA" sz="1400" b="0" i="0" u="none" strike="noStrike">
                          <a:solidFill>
                            <a:srgbClr val="000000"/>
                          </a:solidFill>
                          <a:effectLst/>
                          <a:latin typeface="Arial Nova Light" panose="020B0304020202020204" pitchFamily="34" charset="0"/>
                        </a:rPr>
                        <a:t>Capabilities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solidFill>
                            <a:srgbClr val="000000"/>
                          </a:solidFill>
                          <a:effectLst/>
                          <a:latin typeface="Arial Nova Light" panose="020B0304020202020204" pitchFamily="34" charset="0"/>
                        </a:rPr>
                        <a:t> R     133 200 564,20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1457846"/>
                  </a:ext>
                </a:extLst>
              </a:tr>
              <a:tr h="251174">
                <a:tc>
                  <a:txBody>
                    <a:bodyPr/>
                    <a:lstStyle/>
                    <a:p>
                      <a:pPr algn="l" fontAlgn="b"/>
                      <a:r>
                        <a:rPr lang="en-ZA" sz="1400" b="0" i="0" u="none" strike="noStrike" dirty="0">
                          <a:solidFill>
                            <a:srgbClr val="000000"/>
                          </a:solidFill>
                          <a:effectLst/>
                          <a:latin typeface="Arial Nova Light" panose="020B0304020202020204" pitchFamily="34" charset="0"/>
                        </a:rPr>
                        <a:t>Research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solidFill>
                            <a:srgbClr val="000000"/>
                          </a:solidFill>
                          <a:effectLst/>
                          <a:latin typeface="Arial Nova Light" panose="020B0304020202020204" pitchFamily="34" charset="0"/>
                        </a:rPr>
                        <a:t> R       36 327 426,60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4406871"/>
                  </a:ext>
                </a:extLst>
              </a:tr>
              <a:tr h="261640">
                <a:tc>
                  <a:txBody>
                    <a:bodyPr/>
                    <a:lstStyle/>
                    <a:p>
                      <a:pPr algn="l" fontAlgn="b"/>
                      <a:r>
                        <a:rPr lang="en-ZA" sz="1400" b="0" i="0" u="none" strike="noStrike">
                          <a:solidFill>
                            <a:srgbClr val="000000"/>
                          </a:solidFill>
                          <a:effectLst/>
                          <a:latin typeface="Arial Nova Light" panose="020B0304020202020204" pitchFamily="34" charset="0"/>
                        </a:rPr>
                        <a:t>Other Goods and Services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solidFill>
                            <a:srgbClr val="000000"/>
                          </a:solidFill>
                          <a:effectLst/>
                          <a:latin typeface="Arial Nova Light" panose="020B0304020202020204" pitchFamily="34" charset="0"/>
                        </a:rPr>
                        <a:t> R     165 735 232,00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30627"/>
                  </a:ext>
                </a:extLst>
              </a:tr>
              <a:tr h="261640">
                <a:tc>
                  <a:txBody>
                    <a:bodyPr/>
                    <a:lstStyle/>
                    <a:p>
                      <a:pPr algn="l" fontAlgn="b"/>
                      <a:r>
                        <a:rPr lang="en-ZA" sz="1400" b="1" i="0" u="none" strike="noStrike">
                          <a:solidFill>
                            <a:srgbClr val="000000"/>
                          </a:solidFill>
                          <a:effectLst/>
                          <a:latin typeface="Arial Nova Light" panose="020B0304020202020204" pitchFamily="34" charset="0"/>
                        </a:rPr>
                        <a:t>TOTAL APP APPROVED BUDGET</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pt-BR" sz="1400" b="1" i="0" u="none" strike="noStrike" dirty="0">
                          <a:solidFill>
                            <a:srgbClr val="000000"/>
                          </a:solidFill>
                          <a:effectLst/>
                          <a:latin typeface="Arial Nova Light" panose="020B0304020202020204" pitchFamily="34" charset="0"/>
                        </a:rPr>
                        <a:t> R  1 474 834 000,00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241853561"/>
                  </a:ext>
                </a:extLst>
              </a:tr>
            </a:tbl>
          </a:graphicData>
        </a:graphic>
      </p:graphicFrame>
      <p:graphicFrame>
        <p:nvGraphicFramePr>
          <p:cNvPr id="5" name="Chart 4">
            <a:extLst>
              <a:ext uri="{FF2B5EF4-FFF2-40B4-BE49-F238E27FC236}">
                <a16:creationId xmlns:a16="http://schemas.microsoft.com/office/drawing/2014/main" id="{07B6388A-9C56-FED0-F834-70C3E14CFE4D}"/>
              </a:ext>
            </a:extLst>
          </p:cNvPr>
          <p:cNvGraphicFramePr>
            <a:graphicFrameLocks noGrp="1"/>
          </p:cNvGraphicFramePr>
          <p:nvPr>
            <p:extLst>
              <p:ext uri="{D42A27DB-BD31-4B8C-83A1-F6EECF244321}">
                <p14:modId xmlns:p14="http://schemas.microsoft.com/office/powerpoint/2010/main" val="2297224324"/>
              </p:ext>
            </p:extLst>
          </p:nvPr>
        </p:nvGraphicFramePr>
        <p:xfrm>
          <a:off x="5857335" y="1063256"/>
          <a:ext cx="6049983" cy="5401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2928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3ABED-D99D-8213-5FED-AF0F7E8E3C8E}"/>
              </a:ext>
            </a:extLst>
          </p:cNvPr>
          <p:cNvSpPr>
            <a:spLocks noGrp="1"/>
          </p:cNvSpPr>
          <p:nvPr>
            <p:ph type="title"/>
          </p:nvPr>
        </p:nvSpPr>
        <p:spPr>
          <a:xfrm>
            <a:off x="609600" y="274638"/>
            <a:ext cx="10972800" cy="620307"/>
          </a:xfrm>
        </p:spPr>
        <p:txBody>
          <a:bodyPr/>
          <a:lstStyle/>
          <a:p>
            <a:pPr algn="l"/>
            <a:r>
              <a:rPr lang="en-ZA" sz="3600" b="1" dirty="0">
                <a:latin typeface="Arial Nova Light" panose="020B0304020202020204" pitchFamily="34" charset="0"/>
              </a:rPr>
              <a:t>Calendar of Key Events</a:t>
            </a:r>
          </a:p>
        </p:txBody>
      </p:sp>
      <p:sp>
        <p:nvSpPr>
          <p:cNvPr id="2" name="Footer Placeholder 1">
            <a:extLst>
              <a:ext uri="{FF2B5EF4-FFF2-40B4-BE49-F238E27FC236}">
                <a16:creationId xmlns:a16="http://schemas.microsoft.com/office/drawing/2014/main" id="{083180B2-A48E-B431-61C7-845188970630}"/>
              </a:ext>
            </a:extLst>
          </p:cNvPr>
          <p:cNvSpPr>
            <a:spLocks noGrp="1"/>
          </p:cNvSpPr>
          <p:nvPr>
            <p:ph type="ftr" sz="quarter" idx="11"/>
          </p:nvPr>
        </p:nvSpPr>
        <p:spPr/>
        <p:txBody>
          <a:bodyPr/>
          <a:lstStyle/>
          <a:p>
            <a:pPr>
              <a:defRPr/>
            </a:pPr>
            <a:endParaRPr lang="en-US"/>
          </a:p>
        </p:txBody>
      </p:sp>
      <p:sp>
        <p:nvSpPr>
          <p:cNvPr id="3" name="Slide Number Placeholder 2">
            <a:extLst>
              <a:ext uri="{FF2B5EF4-FFF2-40B4-BE49-F238E27FC236}">
                <a16:creationId xmlns:a16="http://schemas.microsoft.com/office/drawing/2014/main" id="{8D75D134-11C6-6E55-B46C-3C6099CE66DE}"/>
              </a:ext>
            </a:extLst>
          </p:cNvPr>
          <p:cNvSpPr>
            <a:spLocks noGrp="1"/>
          </p:cNvSpPr>
          <p:nvPr>
            <p:ph type="sldNum" sz="quarter" idx="12"/>
          </p:nvPr>
        </p:nvSpPr>
        <p:spPr/>
        <p:txBody>
          <a:bodyPr/>
          <a:lstStyle/>
          <a:p>
            <a:pPr>
              <a:defRPr/>
            </a:pPr>
            <a:fld id="{F5506CBB-99D6-4475-8974-1D2A49B2AF41}" type="slidenum">
              <a:rPr lang="en-US" altLang="en-US" smtClean="0"/>
              <a:pPr>
                <a:defRPr/>
              </a:pPr>
              <a:t>46</a:t>
            </a:fld>
            <a:endParaRPr lang="en-US" altLang="en-US"/>
          </a:p>
        </p:txBody>
      </p:sp>
      <p:graphicFrame>
        <p:nvGraphicFramePr>
          <p:cNvPr id="5" name="Table 5">
            <a:extLst>
              <a:ext uri="{FF2B5EF4-FFF2-40B4-BE49-F238E27FC236}">
                <a16:creationId xmlns:a16="http://schemas.microsoft.com/office/drawing/2014/main" id="{59060A04-4416-F44F-A21F-967ED29F89DC}"/>
              </a:ext>
            </a:extLst>
          </p:cNvPr>
          <p:cNvGraphicFramePr>
            <a:graphicFrameLocks noGrp="1"/>
          </p:cNvGraphicFramePr>
          <p:nvPr>
            <p:extLst>
              <p:ext uri="{D42A27DB-BD31-4B8C-83A1-F6EECF244321}">
                <p14:modId xmlns:p14="http://schemas.microsoft.com/office/powerpoint/2010/main" val="4214755048"/>
              </p:ext>
            </p:extLst>
          </p:nvPr>
        </p:nvGraphicFramePr>
        <p:xfrm>
          <a:off x="109887" y="894943"/>
          <a:ext cx="11954593" cy="5545404"/>
        </p:xfrm>
        <a:graphic>
          <a:graphicData uri="http://schemas.openxmlformats.org/drawingml/2006/table">
            <a:tbl>
              <a:tblPr firstRow="1" bandRow="1">
                <a:tableStyleId>{073A0DAA-6AF3-43AB-8588-CEC1D06C72B9}</a:tableStyleId>
              </a:tblPr>
              <a:tblGrid>
                <a:gridCol w="1058973">
                  <a:extLst>
                    <a:ext uri="{9D8B030D-6E8A-4147-A177-3AD203B41FA5}">
                      <a16:colId xmlns:a16="http://schemas.microsoft.com/office/drawing/2014/main" val="1643140299"/>
                    </a:ext>
                  </a:extLst>
                </a:gridCol>
                <a:gridCol w="965017">
                  <a:extLst>
                    <a:ext uri="{9D8B030D-6E8A-4147-A177-3AD203B41FA5}">
                      <a16:colId xmlns:a16="http://schemas.microsoft.com/office/drawing/2014/main" val="2224677581"/>
                    </a:ext>
                  </a:extLst>
                </a:gridCol>
                <a:gridCol w="1007043">
                  <a:extLst>
                    <a:ext uri="{9D8B030D-6E8A-4147-A177-3AD203B41FA5}">
                      <a16:colId xmlns:a16="http://schemas.microsoft.com/office/drawing/2014/main" val="953797451"/>
                    </a:ext>
                  </a:extLst>
                </a:gridCol>
                <a:gridCol w="892356">
                  <a:extLst>
                    <a:ext uri="{9D8B030D-6E8A-4147-A177-3AD203B41FA5}">
                      <a16:colId xmlns:a16="http://schemas.microsoft.com/office/drawing/2014/main" val="4274555389"/>
                    </a:ext>
                  </a:extLst>
                </a:gridCol>
                <a:gridCol w="892356">
                  <a:extLst>
                    <a:ext uri="{9D8B030D-6E8A-4147-A177-3AD203B41FA5}">
                      <a16:colId xmlns:a16="http://schemas.microsoft.com/office/drawing/2014/main" val="3460805575"/>
                    </a:ext>
                  </a:extLst>
                </a:gridCol>
                <a:gridCol w="892356">
                  <a:extLst>
                    <a:ext uri="{9D8B030D-6E8A-4147-A177-3AD203B41FA5}">
                      <a16:colId xmlns:a16="http://schemas.microsoft.com/office/drawing/2014/main" val="3062560499"/>
                    </a:ext>
                  </a:extLst>
                </a:gridCol>
                <a:gridCol w="956036">
                  <a:extLst>
                    <a:ext uri="{9D8B030D-6E8A-4147-A177-3AD203B41FA5}">
                      <a16:colId xmlns:a16="http://schemas.microsoft.com/office/drawing/2014/main" val="1554987059"/>
                    </a:ext>
                  </a:extLst>
                </a:gridCol>
                <a:gridCol w="828676">
                  <a:extLst>
                    <a:ext uri="{9D8B030D-6E8A-4147-A177-3AD203B41FA5}">
                      <a16:colId xmlns:a16="http://schemas.microsoft.com/office/drawing/2014/main" val="1788340884"/>
                    </a:ext>
                  </a:extLst>
                </a:gridCol>
                <a:gridCol w="892356">
                  <a:extLst>
                    <a:ext uri="{9D8B030D-6E8A-4147-A177-3AD203B41FA5}">
                      <a16:colId xmlns:a16="http://schemas.microsoft.com/office/drawing/2014/main" val="2735975732"/>
                    </a:ext>
                  </a:extLst>
                </a:gridCol>
                <a:gridCol w="892356">
                  <a:extLst>
                    <a:ext uri="{9D8B030D-6E8A-4147-A177-3AD203B41FA5}">
                      <a16:colId xmlns:a16="http://schemas.microsoft.com/office/drawing/2014/main" val="3260550550"/>
                    </a:ext>
                  </a:extLst>
                </a:gridCol>
                <a:gridCol w="892356">
                  <a:extLst>
                    <a:ext uri="{9D8B030D-6E8A-4147-A177-3AD203B41FA5}">
                      <a16:colId xmlns:a16="http://schemas.microsoft.com/office/drawing/2014/main" val="3668650938"/>
                    </a:ext>
                  </a:extLst>
                </a:gridCol>
                <a:gridCol w="892356">
                  <a:extLst>
                    <a:ext uri="{9D8B030D-6E8A-4147-A177-3AD203B41FA5}">
                      <a16:colId xmlns:a16="http://schemas.microsoft.com/office/drawing/2014/main" val="3767907801"/>
                    </a:ext>
                  </a:extLst>
                </a:gridCol>
                <a:gridCol w="892356">
                  <a:extLst>
                    <a:ext uri="{9D8B030D-6E8A-4147-A177-3AD203B41FA5}">
                      <a16:colId xmlns:a16="http://schemas.microsoft.com/office/drawing/2014/main" val="1215955106"/>
                    </a:ext>
                  </a:extLst>
                </a:gridCol>
              </a:tblGrid>
              <a:tr h="654831">
                <a:tc>
                  <a:txBody>
                    <a:bodyPr/>
                    <a:lstStyle/>
                    <a:p>
                      <a:endParaRPr lang="en-ZA" sz="1400" dirty="0">
                        <a:latin typeface="Arial Nova Light" panose="020B0304020202020204" pitchFamily="34" charset="0"/>
                      </a:endParaRPr>
                    </a:p>
                  </a:txBody>
                  <a:tcPr/>
                </a:tc>
                <a:tc>
                  <a:txBody>
                    <a:bodyPr/>
                    <a:lstStyle/>
                    <a:p>
                      <a:r>
                        <a:rPr lang="en-ZA" sz="1200" dirty="0">
                          <a:latin typeface="Arial Nova Light" panose="020B0304020202020204" pitchFamily="34" charset="0"/>
                        </a:rPr>
                        <a:t>April</a:t>
                      </a:r>
                    </a:p>
                  </a:txBody>
                  <a:tcPr/>
                </a:tc>
                <a:tc>
                  <a:txBody>
                    <a:bodyPr/>
                    <a:lstStyle/>
                    <a:p>
                      <a:r>
                        <a:rPr lang="en-ZA" sz="1200" dirty="0">
                          <a:latin typeface="Arial Nova Light" panose="020B0304020202020204" pitchFamily="34" charset="0"/>
                        </a:rPr>
                        <a:t>May</a:t>
                      </a:r>
                    </a:p>
                  </a:txBody>
                  <a:tcPr/>
                </a:tc>
                <a:tc>
                  <a:txBody>
                    <a:bodyPr/>
                    <a:lstStyle/>
                    <a:p>
                      <a:r>
                        <a:rPr lang="en-ZA" sz="1200" dirty="0">
                          <a:latin typeface="Arial Nova Light" panose="020B0304020202020204" pitchFamily="34" charset="0"/>
                        </a:rPr>
                        <a:t>June</a:t>
                      </a:r>
                    </a:p>
                  </a:txBody>
                  <a:tcPr/>
                </a:tc>
                <a:tc>
                  <a:txBody>
                    <a:bodyPr/>
                    <a:lstStyle/>
                    <a:p>
                      <a:r>
                        <a:rPr lang="en-ZA" sz="1200" dirty="0">
                          <a:latin typeface="Arial Nova Light" panose="020B0304020202020204" pitchFamily="34" charset="0"/>
                        </a:rPr>
                        <a:t>July</a:t>
                      </a:r>
                    </a:p>
                  </a:txBody>
                  <a:tcPr/>
                </a:tc>
                <a:tc>
                  <a:txBody>
                    <a:bodyPr/>
                    <a:lstStyle/>
                    <a:p>
                      <a:r>
                        <a:rPr lang="en-ZA" sz="1200" dirty="0">
                          <a:latin typeface="Arial Nova Light" panose="020B0304020202020204" pitchFamily="34" charset="0"/>
                        </a:rPr>
                        <a:t>August</a:t>
                      </a:r>
                    </a:p>
                  </a:txBody>
                  <a:tcPr/>
                </a:tc>
                <a:tc>
                  <a:txBody>
                    <a:bodyPr/>
                    <a:lstStyle/>
                    <a:p>
                      <a:r>
                        <a:rPr lang="en-ZA" sz="1200" dirty="0">
                          <a:latin typeface="Arial Nova Light" panose="020B0304020202020204" pitchFamily="34" charset="0"/>
                        </a:rPr>
                        <a:t>September</a:t>
                      </a:r>
                    </a:p>
                  </a:txBody>
                  <a:tcPr/>
                </a:tc>
                <a:tc>
                  <a:txBody>
                    <a:bodyPr/>
                    <a:lstStyle/>
                    <a:p>
                      <a:r>
                        <a:rPr lang="en-ZA" sz="1200" dirty="0">
                          <a:latin typeface="Arial Nova Light" panose="020B0304020202020204" pitchFamily="34" charset="0"/>
                        </a:rPr>
                        <a:t>October</a:t>
                      </a:r>
                    </a:p>
                  </a:txBody>
                  <a:tcPr/>
                </a:tc>
                <a:tc>
                  <a:txBody>
                    <a:bodyPr/>
                    <a:lstStyle/>
                    <a:p>
                      <a:r>
                        <a:rPr lang="en-ZA" sz="1200" dirty="0">
                          <a:latin typeface="Arial Nova Light" panose="020B0304020202020204" pitchFamily="34" charset="0"/>
                        </a:rPr>
                        <a:t>November</a:t>
                      </a:r>
                    </a:p>
                  </a:txBody>
                  <a:tcPr/>
                </a:tc>
                <a:tc>
                  <a:txBody>
                    <a:bodyPr/>
                    <a:lstStyle/>
                    <a:p>
                      <a:r>
                        <a:rPr lang="en-ZA" sz="1200" dirty="0">
                          <a:latin typeface="Arial Nova Light" panose="020B0304020202020204" pitchFamily="34" charset="0"/>
                        </a:rPr>
                        <a:t>December</a:t>
                      </a:r>
                    </a:p>
                  </a:txBody>
                  <a:tcPr/>
                </a:tc>
                <a:tc>
                  <a:txBody>
                    <a:bodyPr/>
                    <a:lstStyle/>
                    <a:p>
                      <a:r>
                        <a:rPr lang="en-ZA" sz="1200" dirty="0">
                          <a:latin typeface="Arial Nova Light" panose="020B0304020202020204" pitchFamily="34" charset="0"/>
                        </a:rPr>
                        <a:t>January</a:t>
                      </a:r>
                    </a:p>
                  </a:txBody>
                  <a:tcPr/>
                </a:tc>
                <a:tc>
                  <a:txBody>
                    <a:bodyPr/>
                    <a:lstStyle/>
                    <a:p>
                      <a:r>
                        <a:rPr lang="en-ZA" sz="1200" dirty="0">
                          <a:latin typeface="Arial Nova Light" panose="020B0304020202020204" pitchFamily="34" charset="0"/>
                        </a:rPr>
                        <a:t>February</a:t>
                      </a:r>
                    </a:p>
                  </a:txBody>
                  <a:tcPr/>
                </a:tc>
                <a:tc>
                  <a:txBody>
                    <a:bodyPr/>
                    <a:lstStyle/>
                    <a:p>
                      <a:r>
                        <a:rPr lang="en-ZA" sz="1200" dirty="0">
                          <a:latin typeface="Arial Nova Light" panose="020B0304020202020204" pitchFamily="34" charset="0"/>
                        </a:rPr>
                        <a:t>March</a:t>
                      </a:r>
                    </a:p>
                  </a:txBody>
                  <a:tcPr/>
                </a:tc>
                <a:extLst>
                  <a:ext uri="{0D108BD9-81ED-4DB2-BD59-A6C34878D82A}">
                    <a16:rowId xmlns:a16="http://schemas.microsoft.com/office/drawing/2014/main" val="1115376185"/>
                  </a:ext>
                </a:extLst>
              </a:tr>
              <a:tr h="654831">
                <a:tc>
                  <a:txBody>
                    <a:bodyPr/>
                    <a:lstStyle/>
                    <a:p>
                      <a:r>
                        <a:rPr lang="en-ZA" sz="1200" dirty="0">
                          <a:latin typeface="Arial Nova Light" panose="020B0304020202020204" pitchFamily="34" charset="0"/>
                        </a:rPr>
                        <a:t>Programme 1</a:t>
                      </a: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r>
                        <a:rPr lang="en-ZA" sz="1200" dirty="0">
                          <a:latin typeface="Arial Nova Light" panose="020B0304020202020204" pitchFamily="34" charset="0"/>
                        </a:rPr>
                        <a:t>Submission of Annual Report to DT</a:t>
                      </a:r>
                    </a:p>
                  </a:txBody>
                  <a:tcPr/>
                </a:tc>
                <a:tc>
                  <a:txBody>
                    <a:bodyPr/>
                    <a:lstStyle/>
                    <a:p>
                      <a:r>
                        <a:rPr lang="en-ZA" sz="1200" dirty="0">
                          <a:latin typeface="Arial Nova Light" panose="020B0304020202020204" pitchFamily="34" charset="0"/>
                        </a:rPr>
                        <a:t>Tabling of Annual Report</a:t>
                      </a:r>
                    </a:p>
                  </a:txBody>
                  <a:tcPr/>
                </a:tc>
                <a:tc>
                  <a:txBody>
                    <a:bodyPr/>
                    <a:lstStyle/>
                    <a:p>
                      <a:r>
                        <a:rPr lang="en-ZA" sz="1200" dirty="0">
                          <a:latin typeface="Arial Nova Light" panose="020B0304020202020204" pitchFamily="34" charset="0"/>
                        </a:rPr>
                        <a:t>Submission of Draft APP to DT</a:t>
                      </a:r>
                    </a:p>
                  </a:txBody>
                  <a:tcPr/>
                </a:tc>
                <a:tc>
                  <a:txBody>
                    <a:bodyPr/>
                    <a:lstStyle/>
                    <a:p>
                      <a:endParaRPr lang="en-ZA" sz="120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r>
                        <a:rPr lang="en-ZA" sz="1200" dirty="0">
                          <a:latin typeface="Arial Nova Light" panose="020B0304020202020204" pitchFamily="34" charset="0"/>
                        </a:rPr>
                        <a:t>Submission of APP to DT</a:t>
                      </a:r>
                    </a:p>
                  </a:txBody>
                  <a:tcPr/>
                </a:tc>
                <a:tc>
                  <a:txBody>
                    <a:bodyPr/>
                    <a:lstStyle/>
                    <a:p>
                      <a:endParaRPr lang="en-ZA" sz="1200" dirty="0">
                        <a:latin typeface="Arial Nova Light" panose="020B0304020202020204" pitchFamily="34" charset="0"/>
                      </a:endParaRPr>
                    </a:p>
                  </a:txBody>
                  <a:tcPr/>
                </a:tc>
                <a:tc>
                  <a:txBody>
                    <a:bodyPr/>
                    <a:lstStyle/>
                    <a:p>
                      <a:r>
                        <a:rPr lang="en-ZA" sz="1200" dirty="0">
                          <a:latin typeface="Arial Nova Light" panose="020B0304020202020204" pitchFamily="34" charset="0"/>
                        </a:rPr>
                        <a:t>Tabling of APP</a:t>
                      </a:r>
                    </a:p>
                  </a:txBody>
                  <a:tcPr/>
                </a:tc>
                <a:extLst>
                  <a:ext uri="{0D108BD9-81ED-4DB2-BD59-A6C34878D82A}">
                    <a16:rowId xmlns:a16="http://schemas.microsoft.com/office/drawing/2014/main" val="2467504077"/>
                  </a:ext>
                </a:extLst>
              </a:tr>
              <a:tr h="654831">
                <a:tc>
                  <a:txBody>
                    <a:bodyPr/>
                    <a:lstStyle/>
                    <a:p>
                      <a:r>
                        <a:rPr lang="en-ZA" sz="1200" dirty="0">
                          <a:latin typeface="Arial Nova Light" panose="020B0304020202020204" pitchFamily="34" charset="0"/>
                        </a:rPr>
                        <a:t>Programme 2</a:t>
                      </a: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extLst>
                  <a:ext uri="{0D108BD9-81ED-4DB2-BD59-A6C34878D82A}">
                    <a16:rowId xmlns:a16="http://schemas.microsoft.com/office/drawing/2014/main" val="1948400921"/>
                  </a:ext>
                </a:extLst>
              </a:tr>
              <a:tr h="654831">
                <a:tc>
                  <a:txBody>
                    <a:bodyPr/>
                    <a:lstStyle/>
                    <a:p>
                      <a:r>
                        <a:rPr lang="en-ZA" sz="1200" dirty="0">
                          <a:latin typeface="Arial Nova Light" panose="020B0304020202020204" pitchFamily="34" charset="0"/>
                        </a:rPr>
                        <a:t>Programme 3</a:t>
                      </a:r>
                    </a:p>
                  </a:txBody>
                  <a:tcPr/>
                </a:tc>
                <a:tc>
                  <a:txBody>
                    <a:bodyPr/>
                    <a:lstStyle/>
                    <a:p>
                      <a:endParaRPr lang="en-ZA" sz="120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r>
                        <a:rPr lang="en-ZA" sz="1200" dirty="0">
                          <a:latin typeface="Arial Nova Light" panose="020B0304020202020204" pitchFamily="34" charset="0"/>
                        </a:rPr>
                        <a:t>Tourism Month</a:t>
                      </a:r>
                    </a:p>
                    <a:p>
                      <a:r>
                        <a:rPr lang="en-ZA" sz="1200" dirty="0">
                          <a:latin typeface="Arial Nova Light" panose="020B0304020202020204" pitchFamily="34" charset="0"/>
                        </a:rPr>
                        <a:t>Tourism Day</a:t>
                      </a:r>
                    </a:p>
                    <a:p>
                      <a:r>
                        <a:rPr lang="en-ZA" sz="1200" dirty="0">
                          <a:latin typeface="Arial Nova Light" panose="020B0304020202020204" pitchFamily="34" charset="0"/>
                        </a:rPr>
                        <a:t>Ministerial Roadshows</a:t>
                      </a:r>
                    </a:p>
                    <a:p>
                      <a:r>
                        <a:rPr lang="en-ZA" sz="1200" dirty="0">
                          <a:latin typeface="Arial Nova Light" panose="020B0304020202020204" pitchFamily="34" charset="0"/>
                        </a:rPr>
                        <a:t>Launch of Summer Campaign</a:t>
                      </a:r>
                    </a:p>
                  </a:txBody>
                  <a:tcPr/>
                </a:tc>
                <a:tc>
                  <a:txBody>
                    <a:bodyPr/>
                    <a:lstStyle/>
                    <a:p>
                      <a:endParaRPr lang="en-ZA" sz="120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extLst>
                  <a:ext uri="{0D108BD9-81ED-4DB2-BD59-A6C34878D82A}">
                    <a16:rowId xmlns:a16="http://schemas.microsoft.com/office/drawing/2014/main" val="4003057408"/>
                  </a:ext>
                </a:extLst>
              </a:tr>
              <a:tr h="654831">
                <a:tc>
                  <a:txBody>
                    <a:bodyPr/>
                    <a:lstStyle/>
                    <a:p>
                      <a:r>
                        <a:rPr lang="en-ZA" sz="1200" dirty="0">
                          <a:latin typeface="Arial Nova Light" panose="020B0304020202020204" pitchFamily="34" charset="0"/>
                        </a:rPr>
                        <a:t>Programme 4</a:t>
                      </a:r>
                    </a:p>
                  </a:txBody>
                  <a:tcPr/>
                </a:tc>
                <a:tc>
                  <a:txBody>
                    <a:bodyPr/>
                    <a:lstStyle/>
                    <a:p>
                      <a:endParaRPr lang="en-ZA" sz="1200">
                        <a:latin typeface="Arial Nova Light" panose="020B0304020202020204" pitchFamily="34" charset="0"/>
                      </a:endParaRPr>
                    </a:p>
                  </a:txBody>
                  <a:tcPr/>
                </a:tc>
                <a:tc>
                  <a:txBody>
                    <a:bodyPr/>
                    <a:lstStyle/>
                    <a:p>
                      <a:r>
                        <a:rPr lang="en-ZA" sz="1200" dirty="0">
                          <a:latin typeface="Arial Nova Light" panose="020B0304020202020204" pitchFamily="34" charset="0"/>
                        </a:rPr>
                        <a:t>Africa’s Travel Indaba</a:t>
                      </a: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r>
                        <a:rPr lang="en-ZA" sz="1200" dirty="0">
                          <a:latin typeface="Arial Nova Light" panose="020B0304020202020204" pitchFamily="34" charset="0"/>
                        </a:rPr>
                        <a:t>Meetings Africa</a:t>
                      </a:r>
                    </a:p>
                  </a:txBody>
                  <a:tcPr/>
                </a:tc>
                <a:tc>
                  <a:txBody>
                    <a:bodyPr/>
                    <a:lstStyle/>
                    <a:p>
                      <a:endParaRPr lang="en-ZA" sz="1200" dirty="0">
                        <a:latin typeface="Arial Nova Light" panose="020B0304020202020204" pitchFamily="34" charset="0"/>
                      </a:endParaRPr>
                    </a:p>
                  </a:txBody>
                  <a:tcPr/>
                </a:tc>
                <a:extLst>
                  <a:ext uri="{0D108BD9-81ED-4DB2-BD59-A6C34878D82A}">
                    <a16:rowId xmlns:a16="http://schemas.microsoft.com/office/drawing/2014/main" val="1180660101"/>
                  </a:ext>
                </a:extLst>
              </a:tr>
              <a:tr h="654831">
                <a:tc>
                  <a:txBody>
                    <a:bodyPr/>
                    <a:lstStyle/>
                    <a:p>
                      <a:r>
                        <a:rPr lang="en-ZA" sz="1200" dirty="0">
                          <a:latin typeface="Arial Nova Light" panose="020B0304020202020204" pitchFamily="34" charset="0"/>
                        </a:rPr>
                        <a:t>Programme 5</a:t>
                      </a:r>
                    </a:p>
                  </a:txBody>
                  <a:tcPr/>
                </a:tc>
                <a:tc>
                  <a:txBody>
                    <a:bodyPr/>
                    <a:lstStyle/>
                    <a:p>
                      <a:endParaRPr lang="en-ZA" sz="120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tc>
                  <a:txBody>
                    <a:bodyPr/>
                    <a:lstStyle/>
                    <a:p>
                      <a:endParaRPr lang="en-ZA" sz="1200" dirty="0">
                        <a:latin typeface="Arial Nova Light" panose="020B0304020202020204" pitchFamily="34" charset="0"/>
                      </a:endParaRPr>
                    </a:p>
                  </a:txBody>
                  <a:tcPr/>
                </a:tc>
                <a:extLst>
                  <a:ext uri="{0D108BD9-81ED-4DB2-BD59-A6C34878D82A}">
                    <a16:rowId xmlns:a16="http://schemas.microsoft.com/office/drawing/2014/main" val="2968743005"/>
                  </a:ext>
                </a:extLst>
              </a:tr>
            </a:tbl>
          </a:graphicData>
        </a:graphic>
      </p:graphicFrame>
    </p:spTree>
    <p:extLst>
      <p:ext uri="{BB962C8B-B14F-4D97-AF65-F5344CB8AC3E}">
        <p14:creationId xmlns:p14="http://schemas.microsoft.com/office/powerpoint/2010/main" val="3401421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b="1" dirty="0">
                <a:latin typeface="Arial Nova Light" panose="020B0304020202020204" pitchFamily="34" charset="0"/>
                <a:cs typeface="Calibri Light" panose="020F0302020204030204" pitchFamily="34" charset="0"/>
              </a:rPr>
              <a:t>Thank You.</a:t>
            </a:r>
          </a:p>
        </p:txBody>
      </p:sp>
    </p:spTree>
    <p:extLst>
      <p:ext uri="{BB962C8B-B14F-4D97-AF65-F5344CB8AC3E}">
        <p14:creationId xmlns:p14="http://schemas.microsoft.com/office/powerpoint/2010/main" val="1589813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2BD1D0-866F-CC46-F78D-A6BC8D58B2D6}"/>
              </a:ext>
            </a:extLst>
          </p:cNvPr>
          <p:cNvSpPr>
            <a:spLocks noGrp="1"/>
          </p:cNvSpPr>
          <p:nvPr>
            <p:ph type="sldNum" sz="quarter" idx="12"/>
          </p:nvPr>
        </p:nvSpPr>
        <p:spPr>
          <a:xfrm>
            <a:off x="9091283" y="6330471"/>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48</a:t>
            </a:fld>
            <a:endParaRPr lang="en-US" altLang="en-US" sz="1400" b="1" dirty="0">
              <a:solidFill>
                <a:schemeClr val="tx1"/>
              </a:solidFill>
              <a:latin typeface="Arial Nova Light" panose="020B0304020202020204" pitchFamily="34" charset="0"/>
            </a:endParaRPr>
          </a:p>
        </p:txBody>
      </p:sp>
      <p:sp>
        <p:nvSpPr>
          <p:cNvPr id="4" name="Title 1">
            <a:extLst>
              <a:ext uri="{FF2B5EF4-FFF2-40B4-BE49-F238E27FC236}">
                <a16:creationId xmlns:a16="http://schemas.microsoft.com/office/drawing/2014/main" id="{E4C1C396-0053-833A-DA32-5C987B8EC872}"/>
              </a:ext>
            </a:extLst>
          </p:cNvPr>
          <p:cNvSpPr txBox="1">
            <a:spLocks/>
          </p:cNvSpPr>
          <p:nvPr/>
        </p:nvSpPr>
        <p:spPr>
          <a:xfrm>
            <a:off x="267419" y="146410"/>
            <a:ext cx="8281126" cy="9906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b="1">
                <a:latin typeface="Arial Nova Light" panose="020B0304020202020204" pitchFamily="34" charset="0"/>
                <a:cs typeface="Calibri Light" panose="020F0302020204030204" pitchFamily="34" charset="0"/>
              </a:rPr>
              <a:t>Abbreviations &amp; Acronyms</a:t>
            </a:r>
            <a:endParaRPr lang="en-ZA" b="1" dirty="0">
              <a:latin typeface="Arial Nova Light" panose="020B0304020202020204" pitchFamily="34" charset="0"/>
              <a:cs typeface="Calibri Light" panose="020F0302020204030204" pitchFamily="34" charset="0"/>
            </a:endParaRPr>
          </a:p>
        </p:txBody>
      </p:sp>
      <p:graphicFrame>
        <p:nvGraphicFramePr>
          <p:cNvPr id="5" name="Table 5">
            <a:extLst>
              <a:ext uri="{FF2B5EF4-FFF2-40B4-BE49-F238E27FC236}">
                <a16:creationId xmlns:a16="http://schemas.microsoft.com/office/drawing/2014/main" id="{50E04B97-C7A4-30D8-36A2-0E4CD4F504C5}"/>
              </a:ext>
            </a:extLst>
          </p:cNvPr>
          <p:cNvGraphicFramePr>
            <a:graphicFrameLocks noGrp="1"/>
          </p:cNvGraphicFramePr>
          <p:nvPr>
            <p:extLst>
              <p:ext uri="{D42A27DB-BD31-4B8C-83A1-F6EECF244321}">
                <p14:modId xmlns:p14="http://schemas.microsoft.com/office/powerpoint/2010/main" val="769701701"/>
              </p:ext>
            </p:extLst>
          </p:nvPr>
        </p:nvGraphicFramePr>
        <p:xfrm>
          <a:off x="634521" y="961206"/>
          <a:ext cx="4696604" cy="5597828"/>
        </p:xfrm>
        <a:graphic>
          <a:graphicData uri="http://schemas.openxmlformats.org/drawingml/2006/table">
            <a:tbl>
              <a:tblPr firstRow="1" bandRow="1">
                <a:tableStyleId>{5940675A-B579-460E-94D1-54222C63F5DA}</a:tableStyleId>
              </a:tblPr>
              <a:tblGrid>
                <a:gridCol w="1507366">
                  <a:extLst>
                    <a:ext uri="{9D8B030D-6E8A-4147-A177-3AD203B41FA5}">
                      <a16:colId xmlns:a16="http://schemas.microsoft.com/office/drawing/2014/main" val="1851449933"/>
                    </a:ext>
                  </a:extLst>
                </a:gridCol>
                <a:gridCol w="3189238">
                  <a:extLst>
                    <a:ext uri="{9D8B030D-6E8A-4147-A177-3AD203B41FA5}">
                      <a16:colId xmlns:a16="http://schemas.microsoft.com/office/drawing/2014/main" val="1000070241"/>
                    </a:ext>
                  </a:extLst>
                </a:gridCol>
              </a:tblGrid>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APP</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Annual Performance Plan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494159"/>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ATI</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Africa’s Travel Indaba</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7151808"/>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ATM</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Arabian Travel Market </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6847905"/>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BEE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Black Economic Empowerment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170827"/>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B-BBEE</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Broad-Based Black Economic Empowerment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6099771"/>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B2B</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Business to Business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0645431"/>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CEO</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Chief Executive Officer</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526944"/>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COO</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Chief Operations Officer</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920294"/>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COVID-19</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Corona Virus Disease, 2019</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984555"/>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CSI</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Corporate Social Investment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5211784"/>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DT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Department of Tourism</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2243866"/>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DigiTech</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Digital Technology</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2496428"/>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ERRP</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Economic Reconstruction and Recovery Plan</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765620"/>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EAP</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Economically Active Population </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61993563"/>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Employment Equity</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997362"/>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EEA</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Employment Equity Act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1494358"/>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ExCo</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Executive Management Committee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89393"/>
                  </a:ext>
                </a:extLst>
              </a:tr>
            </a:tbl>
          </a:graphicData>
        </a:graphic>
      </p:graphicFrame>
      <p:graphicFrame>
        <p:nvGraphicFramePr>
          <p:cNvPr id="7" name="Table 5">
            <a:extLst>
              <a:ext uri="{FF2B5EF4-FFF2-40B4-BE49-F238E27FC236}">
                <a16:creationId xmlns:a16="http://schemas.microsoft.com/office/drawing/2014/main" id="{DF005598-E737-2514-F2C5-8641D500906D}"/>
              </a:ext>
            </a:extLst>
          </p:cNvPr>
          <p:cNvGraphicFramePr>
            <a:graphicFrameLocks noGrp="1"/>
          </p:cNvGraphicFramePr>
          <p:nvPr>
            <p:extLst>
              <p:ext uri="{D42A27DB-BD31-4B8C-83A1-F6EECF244321}">
                <p14:modId xmlns:p14="http://schemas.microsoft.com/office/powerpoint/2010/main" val="383655947"/>
              </p:ext>
            </p:extLst>
          </p:nvPr>
        </p:nvGraphicFramePr>
        <p:xfrm>
          <a:off x="6095999" y="961206"/>
          <a:ext cx="5299495" cy="5670880"/>
        </p:xfrm>
        <a:graphic>
          <a:graphicData uri="http://schemas.openxmlformats.org/drawingml/2006/table">
            <a:tbl>
              <a:tblPr firstRow="1" bandRow="1">
                <a:tableStyleId>{5940675A-B579-460E-94D1-54222C63F5DA}</a:tableStyleId>
              </a:tblPr>
              <a:tblGrid>
                <a:gridCol w="1700863">
                  <a:extLst>
                    <a:ext uri="{9D8B030D-6E8A-4147-A177-3AD203B41FA5}">
                      <a16:colId xmlns:a16="http://schemas.microsoft.com/office/drawing/2014/main" val="1851449933"/>
                    </a:ext>
                  </a:extLst>
                </a:gridCol>
                <a:gridCol w="3598632">
                  <a:extLst>
                    <a:ext uri="{9D8B030D-6E8A-4147-A177-3AD203B41FA5}">
                      <a16:colId xmlns:a16="http://schemas.microsoft.com/office/drawing/2014/main" val="1000070241"/>
                    </a:ext>
                  </a:extLst>
                </a:gridCol>
              </a:tblGrid>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FY</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Financial Year</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494159"/>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GDP</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Gross Domestic Product</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7151808"/>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ICT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Information and Communication Technology</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6847905"/>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JMIC</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Joint Meeting Industry Council</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170827"/>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KPI</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Key Performance Indicator</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6099771"/>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LTO</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Labour Turnover</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0645431"/>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MPIF</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Marketing Prioritisation and Investment Framework</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526944"/>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MTEF</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Medium Term Expenditure Framework</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920294"/>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MTSF</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Medium-Term Strategic Framework</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984555"/>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MICE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Meetings, Incentives, Conferences and Trade Exhibitions</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5211784"/>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MOA/U</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Memorandum of Agreement/Understanding</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2243866"/>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NDP</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National Development Plan</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2496428"/>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NTSS</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National Tourism Sector Strategy 2016-2026</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765620"/>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N/A</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Not Applicable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61993563"/>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PlanCon</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Planning Conference</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997362"/>
                  </a:ext>
                </a:extLst>
              </a:tr>
              <a:tr h="329284">
                <a:tc>
                  <a:txBody>
                    <a:bodyPr/>
                    <a:lstStyle/>
                    <a:p>
                      <a:pPr algn="l">
                        <a:lnSpc>
                          <a:spcPct val="110000"/>
                        </a:lnSpc>
                        <a:spcBef>
                          <a:spcPts val="300"/>
                        </a:spcBef>
                        <a:spcAft>
                          <a:spcPts val="300"/>
                        </a:spcAft>
                      </a:pPr>
                      <a:r>
                        <a:rPr lang="en-ZA" sz="12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PCO</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Professional Conference Organiser</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1494358"/>
                  </a:ext>
                </a:extLst>
              </a:tr>
              <a:tr h="329284">
                <a:tc>
                  <a:txBody>
                    <a:bodyPr/>
                    <a:lstStyle/>
                    <a:p>
                      <a:pPr algn="l">
                        <a:lnSpc>
                          <a:spcPct val="110000"/>
                        </a:lnSpc>
                        <a:spcBef>
                          <a:spcPts val="300"/>
                        </a:spcBef>
                        <a:spcAft>
                          <a:spcPts val="300"/>
                        </a:spcAft>
                      </a:pPr>
                      <a:r>
                        <a:rPr lang="en-ZA" sz="12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PFMA</a:t>
                      </a:r>
                      <a:endParaRPr lang="en-ZA" sz="12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2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Public Finance Management Act</a:t>
                      </a:r>
                      <a:endParaRPr lang="en-ZA" sz="12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89393"/>
                  </a:ext>
                </a:extLst>
              </a:tr>
            </a:tbl>
          </a:graphicData>
        </a:graphic>
      </p:graphicFrame>
    </p:spTree>
    <p:extLst>
      <p:ext uri="{BB962C8B-B14F-4D97-AF65-F5344CB8AC3E}">
        <p14:creationId xmlns:p14="http://schemas.microsoft.com/office/powerpoint/2010/main" val="913589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2BD1D0-866F-CC46-F78D-A6BC8D58B2D6}"/>
              </a:ext>
            </a:extLst>
          </p:cNvPr>
          <p:cNvSpPr>
            <a:spLocks noGrp="1"/>
          </p:cNvSpPr>
          <p:nvPr>
            <p:ph type="sldNum" sz="quarter" idx="12"/>
          </p:nvPr>
        </p:nvSpPr>
        <p:spPr>
          <a:xfrm>
            <a:off x="9091283" y="6330471"/>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49</a:t>
            </a:fld>
            <a:endParaRPr lang="en-US" altLang="en-US" sz="1400" b="1" dirty="0">
              <a:solidFill>
                <a:schemeClr val="tx1"/>
              </a:solidFill>
              <a:latin typeface="Arial Nova Light" panose="020B0304020202020204" pitchFamily="34" charset="0"/>
            </a:endParaRPr>
          </a:p>
        </p:txBody>
      </p:sp>
      <p:sp>
        <p:nvSpPr>
          <p:cNvPr id="4" name="Title 1">
            <a:extLst>
              <a:ext uri="{FF2B5EF4-FFF2-40B4-BE49-F238E27FC236}">
                <a16:creationId xmlns:a16="http://schemas.microsoft.com/office/drawing/2014/main" id="{E4C1C396-0053-833A-DA32-5C987B8EC872}"/>
              </a:ext>
            </a:extLst>
          </p:cNvPr>
          <p:cNvSpPr txBox="1">
            <a:spLocks/>
          </p:cNvSpPr>
          <p:nvPr/>
        </p:nvSpPr>
        <p:spPr>
          <a:xfrm>
            <a:off x="267419" y="146410"/>
            <a:ext cx="8281126" cy="9906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b="1">
                <a:latin typeface="Arial Nova Light" panose="020B0304020202020204" pitchFamily="34" charset="0"/>
                <a:cs typeface="Calibri Light" panose="020F0302020204030204" pitchFamily="34" charset="0"/>
              </a:rPr>
              <a:t>Abbreviations &amp; Acronyms</a:t>
            </a:r>
            <a:endParaRPr lang="en-ZA" b="1" dirty="0">
              <a:latin typeface="Arial Nova Light" panose="020B0304020202020204" pitchFamily="34" charset="0"/>
              <a:cs typeface="Calibri Light" panose="020F0302020204030204" pitchFamily="34" charset="0"/>
            </a:endParaRPr>
          </a:p>
        </p:txBody>
      </p:sp>
      <p:graphicFrame>
        <p:nvGraphicFramePr>
          <p:cNvPr id="5" name="Table 5">
            <a:extLst>
              <a:ext uri="{FF2B5EF4-FFF2-40B4-BE49-F238E27FC236}">
                <a16:creationId xmlns:a16="http://schemas.microsoft.com/office/drawing/2014/main" id="{50E04B97-C7A4-30D8-36A2-0E4CD4F504C5}"/>
              </a:ext>
            </a:extLst>
          </p:cNvPr>
          <p:cNvGraphicFramePr>
            <a:graphicFrameLocks noGrp="1"/>
          </p:cNvGraphicFramePr>
          <p:nvPr>
            <p:extLst>
              <p:ext uri="{D42A27DB-BD31-4B8C-83A1-F6EECF244321}">
                <p14:modId xmlns:p14="http://schemas.microsoft.com/office/powerpoint/2010/main" val="3598036403"/>
              </p:ext>
            </p:extLst>
          </p:nvPr>
        </p:nvGraphicFramePr>
        <p:xfrm>
          <a:off x="884687" y="1453296"/>
          <a:ext cx="4480943" cy="4449864"/>
        </p:xfrm>
        <a:graphic>
          <a:graphicData uri="http://schemas.openxmlformats.org/drawingml/2006/table">
            <a:tbl>
              <a:tblPr firstRow="1" bandRow="1">
                <a:tableStyleId>{5940675A-B579-460E-94D1-54222C63F5DA}</a:tableStyleId>
              </a:tblPr>
              <a:tblGrid>
                <a:gridCol w="1349554">
                  <a:extLst>
                    <a:ext uri="{9D8B030D-6E8A-4147-A177-3AD203B41FA5}">
                      <a16:colId xmlns:a16="http://schemas.microsoft.com/office/drawing/2014/main" val="1851449933"/>
                    </a:ext>
                  </a:extLst>
                </a:gridCol>
                <a:gridCol w="3131389">
                  <a:extLst>
                    <a:ext uri="{9D8B030D-6E8A-4147-A177-3AD203B41FA5}">
                      <a16:colId xmlns:a16="http://schemas.microsoft.com/office/drawing/2014/main" val="1000070241"/>
                    </a:ext>
                  </a:extLst>
                </a:gridCol>
              </a:tblGrid>
              <a:tr h="329284">
                <a:tc>
                  <a:txBody>
                    <a:bodyPr/>
                    <a:lstStyle/>
                    <a:p>
                      <a:pPr algn="l">
                        <a:lnSpc>
                          <a:spcPct val="110000"/>
                        </a:lnSpc>
                        <a:spcBef>
                          <a:spcPts val="300"/>
                        </a:spcBef>
                        <a:spcAft>
                          <a:spcPts val="300"/>
                        </a:spcAft>
                      </a:pPr>
                      <a:r>
                        <a:rPr lang="en-ZA" sz="14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PR</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Public Relations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494159"/>
                  </a:ext>
                </a:extLst>
              </a:tr>
              <a:tr h="329284">
                <a:tc>
                  <a:txBody>
                    <a:bodyPr/>
                    <a:lstStyle/>
                    <a:p>
                      <a:pPr algn="l">
                        <a:lnSpc>
                          <a:spcPct val="110000"/>
                        </a:lnSpc>
                        <a:spcBef>
                          <a:spcPts val="300"/>
                        </a:spcBef>
                        <a:spcAft>
                          <a:spcPts val="300"/>
                        </a:spcAft>
                      </a:pPr>
                      <a:r>
                        <a:rPr lang="en-ZA" sz="14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Q</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Quarter</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7151808"/>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ROI</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Return on Investment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6847905"/>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SME</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Small and Medium-sized Enterprise</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170827"/>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SMME</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Small, Medium, and Micro Enterprises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6099771"/>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SAA</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South African Airways</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0645431"/>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SANCB</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South African National Convention Bureau</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526944"/>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SA Tourism</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South African Tourism</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920294"/>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SMART</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Specific, Measurable, Achievable, Realistic and Time-bound</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984555"/>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SONA</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State of the Nation Address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5211784"/>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SCM</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Supply Chain Management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2243866"/>
                  </a:ext>
                </a:extLst>
              </a:tr>
              <a:tr h="329284">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SDG</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Sustainable Development Goal (United Nations, 2015)</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2496428"/>
                  </a:ext>
                </a:extLst>
              </a:tr>
            </a:tbl>
          </a:graphicData>
        </a:graphic>
      </p:graphicFrame>
      <p:graphicFrame>
        <p:nvGraphicFramePr>
          <p:cNvPr id="7" name="Table 5">
            <a:extLst>
              <a:ext uri="{FF2B5EF4-FFF2-40B4-BE49-F238E27FC236}">
                <a16:creationId xmlns:a16="http://schemas.microsoft.com/office/drawing/2014/main" id="{DF005598-E737-2514-F2C5-8641D500906D}"/>
              </a:ext>
            </a:extLst>
          </p:cNvPr>
          <p:cNvGraphicFramePr>
            <a:graphicFrameLocks noGrp="1"/>
          </p:cNvGraphicFramePr>
          <p:nvPr>
            <p:extLst>
              <p:ext uri="{D42A27DB-BD31-4B8C-83A1-F6EECF244321}">
                <p14:modId xmlns:p14="http://schemas.microsoft.com/office/powerpoint/2010/main" val="4218640062"/>
              </p:ext>
            </p:extLst>
          </p:nvPr>
        </p:nvGraphicFramePr>
        <p:xfrm>
          <a:off x="6095999" y="1453296"/>
          <a:ext cx="4574875" cy="4316104"/>
        </p:xfrm>
        <a:graphic>
          <a:graphicData uri="http://schemas.openxmlformats.org/drawingml/2006/table">
            <a:tbl>
              <a:tblPr firstRow="1" bandRow="1">
                <a:tableStyleId>{5940675A-B579-460E-94D1-54222C63F5DA}</a:tableStyleId>
              </a:tblPr>
              <a:tblGrid>
                <a:gridCol w="1468297">
                  <a:extLst>
                    <a:ext uri="{9D8B030D-6E8A-4147-A177-3AD203B41FA5}">
                      <a16:colId xmlns:a16="http://schemas.microsoft.com/office/drawing/2014/main" val="1851449933"/>
                    </a:ext>
                  </a:extLst>
                </a:gridCol>
                <a:gridCol w="3106578">
                  <a:extLst>
                    <a:ext uri="{9D8B030D-6E8A-4147-A177-3AD203B41FA5}">
                      <a16:colId xmlns:a16="http://schemas.microsoft.com/office/drawing/2014/main" val="1000070241"/>
                    </a:ext>
                  </a:extLst>
                </a:gridCol>
              </a:tblGrid>
              <a:tr h="338827">
                <a:tc>
                  <a:txBody>
                    <a:bodyPr/>
                    <a:lstStyle/>
                    <a:p>
                      <a:pPr algn="l">
                        <a:lnSpc>
                          <a:spcPct val="110000"/>
                        </a:lnSpc>
                        <a:spcBef>
                          <a:spcPts val="300"/>
                        </a:spcBef>
                        <a:spcAft>
                          <a:spcPts val="300"/>
                        </a:spcAft>
                      </a:pPr>
                      <a:r>
                        <a:rPr lang="en-ZA" sz="14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TQiT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Total Quality in Tourism</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1406102"/>
                  </a:ext>
                </a:extLst>
              </a:tr>
              <a:tr h="338827">
                <a:tc>
                  <a:txBody>
                    <a:bodyPr/>
                    <a:lstStyle/>
                    <a:p>
                      <a:pPr algn="l">
                        <a:lnSpc>
                          <a:spcPct val="110000"/>
                        </a:lnSpc>
                        <a:spcBef>
                          <a:spcPts val="300"/>
                        </a:spcBef>
                        <a:spcAft>
                          <a:spcPts val="300"/>
                        </a:spcAft>
                      </a:pPr>
                      <a:r>
                        <a:rPr lang="en-ZA" sz="14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TDM</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Tourism Decision Metrics</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920294"/>
                  </a:ext>
                </a:extLst>
              </a:tr>
              <a:tr h="463917">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TGCSA</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Tourism Grading Council of South Africa</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984555"/>
                  </a:ext>
                </a:extLst>
              </a:tr>
              <a:tr h="338827">
                <a:tc>
                  <a:txBody>
                    <a:bodyPr/>
                    <a:lstStyle/>
                    <a:p>
                      <a:pPr algn="l">
                        <a:lnSpc>
                          <a:spcPct val="110000"/>
                        </a:lnSpc>
                        <a:spcBef>
                          <a:spcPts val="300"/>
                        </a:spcBef>
                        <a:spcAft>
                          <a:spcPts val="300"/>
                        </a:spcAft>
                      </a:pPr>
                      <a:r>
                        <a:rPr lang="en-ZA" sz="14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TOMSA</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Tourism Marketing South Africa</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5211784"/>
                  </a:ext>
                </a:extLst>
              </a:tr>
              <a:tr h="338827">
                <a:tc>
                  <a:txBody>
                    <a:bodyPr/>
                    <a:lstStyle/>
                    <a:p>
                      <a:pPr algn="l">
                        <a:lnSpc>
                          <a:spcPct val="110000"/>
                        </a:lnSpc>
                        <a:spcBef>
                          <a:spcPts val="300"/>
                        </a:spcBef>
                        <a:spcAft>
                          <a:spcPts val="300"/>
                        </a:spcAft>
                      </a:pPr>
                      <a:r>
                        <a:rPr lang="en-ZA" sz="14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TSRP</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Tourism Sector Recovery Plan </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2243866"/>
                  </a:ext>
                </a:extLst>
              </a:tr>
              <a:tr h="338827">
                <a:tc>
                  <a:txBody>
                    <a:bodyPr/>
                    <a:lstStyle/>
                    <a:p>
                      <a:pPr algn="l">
                        <a:lnSpc>
                          <a:spcPct val="110000"/>
                        </a:lnSpc>
                        <a:spcBef>
                          <a:spcPts val="300"/>
                        </a:spcBef>
                        <a:spcAft>
                          <a:spcPts val="300"/>
                        </a:spcAft>
                      </a:pPr>
                      <a:r>
                        <a:rPr lang="en-ZA" sz="14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UK</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United Kingdom</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89393"/>
                  </a:ext>
                </a:extLst>
              </a:tr>
              <a:tr h="338827">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UN</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United Nations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9705299"/>
                  </a:ext>
                </a:extLst>
              </a:tr>
              <a:tr h="463917">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UNWTO</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United Nations World Tourism Organisation</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7574340"/>
                  </a:ext>
                </a:extLst>
              </a:tr>
              <a:tr h="338827">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USA</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United States of America</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070078"/>
                  </a:ext>
                </a:extLst>
              </a:tr>
              <a:tr h="338827">
                <a:tc>
                  <a:txBody>
                    <a:bodyPr/>
                    <a:lstStyle/>
                    <a:p>
                      <a:pPr algn="l">
                        <a:lnSpc>
                          <a:spcPct val="110000"/>
                        </a:lnSpc>
                        <a:spcBef>
                          <a:spcPts val="300"/>
                        </a:spcBef>
                        <a:spcAft>
                          <a:spcPts val="300"/>
                        </a:spcAft>
                      </a:pPr>
                      <a:r>
                        <a:rPr lang="en-ZA" sz="1400" b="1"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UGC</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User-generated Content</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5650485"/>
                  </a:ext>
                </a:extLst>
              </a:tr>
              <a:tr h="338827">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VTSDs</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Villages, Towns and Small Dorpies</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461753"/>
                  </a:ext>
                </a:extLst>
              </a:tr>
              <a:tr h="338827">
                <a:tc>
                  <a:txBody>
                    <a:bodyPr/>
                    <a:lstStyle/>
                    <a:p>
                      <a:pPr algn="l">
                        <a:lnSpc>
                          <a:spcPct val="110000"/>
                        </a:lnSpc>
                        <a:spcBef>
                          <a:spcPts val="300"/>
                        </a:spcBef>
                        <a:spcAft>
                          <a:spcPts val="300"/>
                        </a:spcAft>
                      </a:pPr>
                      <a:r>
                        <a:rPr lang="en-ZA" sz="1400" b="1" kern="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WTTC</a:t>
                      </a:r>
                      <a:endParaRPr lang="en-ZA" sz="1400" kern="140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300"/>
                        </a:spcBef>
                        <a:spcAft>
                          <a:spcPts val="300"/>
                        </a:spcAft>
                      </a:pPr>
                      <a:r>
                        <a:rPr lang="en-ZA" sz="1400" kern="0" dirty="0">
                          <a:solidFill>
                            <a:srgbClr val="000000"/>
                          </a:solidFill>
                          <a:effectLst/>
                          <a:latin typeface="Arial Nova Light" panose="020B0304020202020204" pitchFamily="34" charset="0"/>
                          <a:ea typeface="Times New Roman" panose="02020603050405020304" pitchFamily="18" charset="0"/>
                          <a:cs typeface="Arial" panose="020B0604020202020204" pitchFamily="34" charset="0"/>
                        </a:rPr>
                        <a:t>World Travel and Tourism Council</a:t>
                      </a:r>
                      <a:endParaRPr lang="en-ZA" sz="1400" kern="1400" dirty="0">
                        <a:effectLst/>
                        <a:latin typeface="Arial Nova Light" panose="020B03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2073963"/>
                  </a:ext>
                </a:extLst>
              </a:tr>
            </a:tbl>
          </a:graphicData>
        </a:graphic>
      </p:graphicFrame>
    </p:spTree>
    <p:extLst>
      <p:ext uri="{BB962C8B-B14F-4D97-AF65-F5344CB8AC3E}">
        <p14:creationId xmlns:p14="http://schemas.microsoft.com/office/powerpoint/2010/main" val="102168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1A956-F79D-DEE9-07B4-C1B1A82AB219}"/>
              </a:ext>
            </a:extLst>
          </p:cNvPr>
          <p:cNvSpPr txBox="1">
            <a:spLocks/>
          </p:cNvSpPr>
          <p:nvPr/>
        </p:nvSpPr>
        <p:spPr>
          <a:xfrm>
            <a:off x="609600" y="164353"/>
            <a:ext cx="10972800" cy="53972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600" b="1" dirty="0">
                <a:latin typeface="Arial Nova Light" panose="020B0304020202020204" pitchFamily="34" charset="0"/>
              </a:rPr>
              <a:t>Strategic Overview of SA Tourism</a:t>
            </a:r>
          </a:p>
        </p:txBody>
      </p:sp>
      <p:sp>
        <p:nvSpPr>
          <p:cNvPr id="2" name="TextBox 1">
            <a:extLst>
              <a:ext uri="{FF2B5EF4-FFF2-40B4-BE49-F238E27FC236}">
                <a16:creationId xmlns:a16="http://schemas.microsoft.com/office/drawing/2014/main" id="{DDB1D8AA-C579-2AD9-A2D6-6E0437B5E7E0}"/>
              </a:ext>
            </a:extLst>
          </p:cNvPr>
          <p:cNvSpPr txBox="1"/>
          <p:nvPr/>
        </p:nvSpPr>
        <p:spPr>
          <a:xfrm>
            <a:off x="6509962" y="1291699"/>
            <a:ext cx="2984501" cy="707886"/>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2000" dirty="0">
                <a:solidFill>
                  <a:schemeClr val="bg1"/>
                </a:solidFill>
                <a:latin typeface="Arial Nova Light" panose="020B0304020202020204" pitchFamily="34" charset="0"/>
                <a:cs typeface="Arial" panose="020B0604020202020204" pitchFamily="34" charset="0"/>
                <a:sym typeface="Trebuchet MS"/>
              </a:rPr>
              <a:t>IMPACT ON POLICY MANDATES</a:t>
            </a:r>
            <a:endParaRPr lang="en-ZA" sz="2000" dirty="0">
              <a:solidFill>
                <a:schemeClr val="bg1"/>
              </a:solidFill>
              <a:latin typeface="Arial Nova Light" panose="020B03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B7E0F51-6D1C-F793-D78D-A9E76D99214E}"/>
              </a:ext>
            </a:extLst>
          </p:cNvPr>
          <p:cNvSpPr txBox="1"/>
          <p:nvPr/>
        </p:nvSpPr>
        <p:spPr>
          <a:xfrm>
            <a:off x="630767" y="1390145"/>
            <a:ext cx="2984501" cy="400110"/>
          </a:xfrm>
          <a:prstGeom prst="rect">
            <a:avLst/>
          </a:prstGeom>
          <a:solidFill>
            <a:schemeClr val="tx1"/>
          </a:solidFill>
          <a:ln w="12700">
            <a:solidFill>
              <a:schemeClr val="tx1"/>
            </a:solidFill>
          </a:ln>
        </p:spPr>
        <p:txBody>
          <a:bodyPr wrap="square">
            <a:spAutoFit/>
          </a:bodyPr>
          <a:lstStyle>
            <a:defPPr>
              <a:defRPr lang="en-US"/>
            </a:defPPr>
            <a:lvl1pPr algn="ctr">
              <a:defRPr sz="900" b="1" i="0" u="none" strike="noStrike" cap="none">
                <a:solidFill>
                  <a:schemeClr val="bg2"/>
                </a:solidFill>
                <a:latin typeface="+mj-lt"/>
                <a:ea typeface="Trebuchet MS"/>
                <a:cs typeface="Trebuchet MS"/>
              </a:defRPr>
            </a:lvl1pPr>
          </a:lstStyle>
          <a:p>
            <a:r>
              <a:rPr lang="en-US" sz="2000" dirty="0">
                <a:solidFill>
                  <a:schemeClr val="bg1"/>
                </a:solidFill>
                <a:latin typeface="Arial Nova Light" panose="020B0304020202020204" pitchFamily="34" charset="0"/>
                <a:cs typeface="Arial" panose="020B0604020202020204" pitchFamily="34" charset="0"/>
                <a:sym typeface="Trebuchet MS"/>
              </a:rPr>
              <a:t>POLICY MANDATES</a:t>
            </a:r>
            <a:endParaRPr lang="en-ZA" sz="2000" dirty="0">
              <a:solidFill>
                <a:schemeClr val="bg1"/>
              </a:solidFill>
              <a:latin typeface="Arial Nova Light" panose="020B0304020202020204" pitchFamily="34" charset="0"/>
              <a:cs typeface="Arial" panose="020B0604020202020204" pitchFamily="34" charset="0"/>
            </a:endParaRPr>
          </a:p>
        </p:txBody>
      </p:sp>
      <p:sp>
        <p:nvSpPr>
          <p:cNvPr id="12" name="Text Placeholder 5">
            <a:extLst>
              <a:ext uri="{FF2B5EF4-FFF2-40B4-BE49-F238E27FC236}">
                <a16:creationId xmlns:a16="http://schemas.microsoft.com/office/drawing/2014/main" id="{ED892FD0-4C63-ED65-FB72-5EA3D9FC62F2}"/>
              </a:ext>
            </a:extLst>
          </p:cNvPr>
          <p:cNvSpPr txBox="1">
            <a:spLocks/>
          </p:cNvSpPr>
          <p:nvPr/>
        </p:nvSpPr>
        <p:spPr bwMode="gray">
          <a:xfrm>
            <a:off x="4155018" y="2476324"/>
            <a:ext cx="7566642" cy="4154984"/>
          </a:xfrm>
          <a:prstGeom prst="rect">
            <a:avLst/>
          </a:prstGeom>
        </p:spPr>
        <p:txBody>
          <a:bodyPr vert="horz" wrap="square" lIns="36000" tIns="0" rIns="0" bIns="0" rtlCol="0">
            <a:spAutoFit/>
          </a:bodyPr>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lang="x-none" sz="1400" baseline="0">
                <a:solidFill>
                  <a:schemeClr val="accent3">
                    <a:lumMod val="90000"/>
                    <a:lumOff val="10000"/>
                  </a:schemeClr>
                </a:solidFill>
                <a:latin typeface="Trebuchet MS" panose="020B0603020202020204" pitchFamily="34" charset="0"/>
                <a:ea typeface="+mn-ea"/>
                <a:cs typeface="+mn-cs"/>
              </a:defRPr>
            </a:lvl1pPr>
            <a:lvl2pPr marL="197607" indent="-195987" algn="l" defTabSz="913526" rtl="0" eaLnBrk="1" fontAlgn="base" hangingPunct="1">
              <a:spcBef>
                <a:spcPct val="0"/>
              </a:spcBef>
              <a:spcAft>
                <a:spcPct val="0"/>
              </a:spcAft>
              <a:buClr>
                <a:schemeClr val="accent3">
                  <a:lumMod val="90000"/>
                  <a:lumOff val="10000"/>
                </a:schemeClr>
              </a:buClr>
              <a:buSzPct val="125000"/>
              <a:buFont typeface="Arial" panose="020B0604020202020204" pitchFamily="34" charset="0"/>
              <a:buChar char="•"/>
              <a:defRPr lang="x-none" sz="1400" baseline="0">
                <a:solidFill>
                  <a:schemeClr val="accent3">
                    <a:lumMod val="90000"/>
                    <a:lumOff val="10000"/>
                  </a:schemeClr>
                </a:solidFill>
                <a:latin typeface="Trebuchet MS" panose="020B0603020202020204" pitchFamily="34" charset="0"/>
              </a:defRPr>
            </a:lvl2pPr>
            <a:lvl3pPr marL="466481" indent="-267255" algn="l" defTabSz="913526" rtl="0" eaLnBrk="1" fontAlgn="base" hangingPunct="1">
              <a:spcBef>
                <a:spcPct val="0"/>
              </a:spcBef>
              <a:spcAft>
                <a:spcPct val="0"/>
              </a:spcAft>
              <a:buClr>
                <a:schemeClr val="accent3">
                  <a:lumMod val="90000"/>
                  <a:lumOff val="10000"/>
                </a:schemeClr>
              </a:buClr>
              <a:buSzPct val="120000"/>
              <a:buFont typeface="Courier New" panose="02070309020205020404" pitchFamily="49" charset="0"/>
              <a:buChar char="o"/>
              <a:defRPr lang="x-none" sz="1400" baseline="0">
                <a:solidFill>
                  <a:schemeClr val="accent3">
                    <a:lumMod val="90000"/>
                    <a:lumOff val="10000"/>
                  </a:schemeClr>
                </a:solidFill>
                <a:latin typeface="Trebuchet MS" panose="020B0603020202020204" pitchFamily="34" charset="0"/>
              </a:defRPr>
            </a:lvl3pPr>
            <a:lvl4pPr marL="626835" indent="-158733" algn="l" defTabSz="913526" rtl="0" eaLnBrk="1" fontAlgn="base" hangingPunct="1">
              <a:spcBef>
                <a:spcPct val="0"/>
              </a:spcBef>
              <a:spcAft>
                <a:spcPct val="0"/>
              </a:spcAft>
              <a:buClr>
                <a:schemeClr val="accent3">
                  <a:lumMod val="90000"/>
                  <a:lumOff val="10000"/>
                </a:schemeClr>
              </a:buClr>
              <a:buSzPct val="120000"/>
              <a:buFont typeface="Arial" charset="0"/>
              <a:buChar char="▫"/>
              <a:defRPr lang="x-none" sz="1400" baseline="0">
                <a:solidFill>
                  <a:schemeClr val="accent3">
                    <a:lumMod val="90000"/>
                    <a:lumOff val="10000"/>
                  </a:schemeClr>
                </a:solidFill>
                <a:latin typeface="Trebuchet MS" panose="020B0603020202020204" pitchFamily="34" charset="0"/>
              </a:defRPr>
            </a:lvl4pPr>
            <a:lvl5pPr marL="765029" indent="-132818" algn="l" defTabSz="913526" rtl="0" eaLnBrk="1" fontAlgn="base" hangingPunct="1">
              <a:spcBef>
                <a:spcPct val="0"/>
              </a:spcBef>
              <a:spcAft>
                <a:spcPct val="0"/>
              </a:spcAft>
              <a:buClr>
                <a:schemeClr val="accent3">
                  <a:lumMod val="90000"/>
                  <a:lumOff val="10000"/>
                </a:schemeClr>
              </a:buClr>
              <a:buSzPct val="89000"/>
              <a:buFont typeface="Arial" charset="0"/>
              <a:buChar char="-"/>
              <a:defRPr lang="x-none" sz="1400" baseline="0">
                <a:solidFill>
                  <a:schemeClr val="accent3">
                    <a:lumMod val="90000"/>
                    <a:lumOff val="10000"/>
                  </a:schemeClr>
                </a:solidFill>
                <a:latin typeface="Trebuchet MS" panose="020B060302020202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algn="just"/>
            <a:r>
              <a:rPr lang="en-US" sz="1800" kern="0" dirty="0">
                <a:solidFill>
                  <a:schemeClr val="tx1"/>
                </a:solidFill>
                <a:latin typeface="Arial Nova Light" panose="020B0304020202020204" pitchFamily="34" charset="0"/>
                <a:cs typeface="Arial" panose="020B0604020202020204" pitchFamily="34" charset="0"/>
              </a:rPr>
              <a:t>The </a:t>
            </a:r>
            <a:r>
              <a:rPr lang="en-US" sz="1800" b="1" kern="0" dirty="0">
                <a:solidFill>
                  <a:schemeClr val="tx1"/>
                </a:solidFill>
                <a:latin typeface="Arial Nova Light" panose="020B0304020202020204" pitchFamily="34" charset="0"/>
                <a:cs typeface="Arial" panose="020B0604020202020204" pitchFamily="34" charset="0"/>
              </a:rPr>
              <a:t>Economic Reconstruction and Recovery Plan (ERRP), </a:t>
            </a:r>
            <a:r>
              <a:rPr lang="en-US" sz="1800" kern="0" dirty="0">
                <a:solidFill>
                  <a:schemeClr val="tx1"/>
                </a:solidFill>
                <a:latin typeface="Arial Nova Light" panose="020B0304020202020204" pitchFamily="34" charset="0"/>
                <a:cs typeface="Arial" panose="020B0604020202020204" pitchFamily="34" charset="0"/>
              </a:rPr>
              <a:t>which came into operation in October 2020, is the country’s plan for the overall recovery of the economy following the impact of the COVID-19 pandemic. </a:t>
            </a:r>
            <a:r>
              <a:rPr lang="en-US" sz="1800" b="1" kern="0" dirty="0">
                <a:solidFill>
                  <a:schemeClr val="tx1"/>
                </a:solidFill>
                <a:latin typeface="Arial Nova Light" panose="020B0304020202020204" pitchFamily="34" charset="0"/>
                <a:cs typeface="Arial" panose="020B0604020202020204" pitchFamily="34" charset="0"/>
              </a:rPr>
              <a:t>Support for tourism recovery and growth</a:t>
            </a:r>
            <a:r>
              <a:rPr lang="en-US" sz="1800" kern="0" dirty="0">
                <a:solidFill>
                  <a:schemeClr val="tx1"/>
                </a:solidFill>
                <a:latin typeface="Arial Nova Light" panose="020B0304020202020204" pitchFamily="34" charset="0"/>
                <a:cs typeface="Arial" panose="020B0604020202020204" pitchFamily="34" charset="0"/>
              </a:rPr>
              <a:t> is one of the eight priority interventions in the </a:t>
            </a:r>
            <a:r>
              <a:rPr lang="en-US" sz="1800" kern="0" dirty="0" err="1">
                <a:solidFill>
                  <a:schemeClr val="tx1"/>
                </a:solidFill>
                <a:latin typeface="Arial Nova Light" panose="020B0304020202020204" pitchFamily="34" charset="0"/>
                <a:cs typeface="Arial" panose="020B0604020202020204" pitchFamily="34" charset="0"/>
              </a:rPr>
              <a:t>ERRP</a:t>
            </a:r>
            <a:r>
              <a:rPr lang="en-US" sz="1800" kern="0" dirty="0">
                <a:solidFill>
                  <a:schemeClr val="tx1"/>
                </a:solidFill>
                <a:latin typeface="Arial Nova Light" panose="020B0304020202020204" pitchFamily="34" charset="0"/>
                <a:cs typeface="Arial" panose="020B0604020202020204" pitchFamily="34" charset="0"/>
              </a:rPr>
              <a:t>, emphasising reigniting demand, rejuvenating supply and building enabling capability across the tourism sector. </a:t>
            </a:r>
          </a:p>
          <a:p>
            <a:pPr algn="just"/>
            <a:endParaRPr lang="en-US" sz="1800" kern="0" dirty="0">
              <a:solidFill>
                <a:schemeClr val="tx1"/>
              </a:solidFill>
              <a:latin typeface="Arial Nova Light" panose="020B0304020202020204" pitchFamily="34" charset="0"/>
              <a:cs typeface="Arial" panose="020B0604020202020204" pitchFamily="34" charset="0"/>
            </a:endParaRPr>
          </a:p>
          <a:p>
            <a:pPr algn="just"/>
            <a:r>
              <a:rPr lang="en-US" sz="1800" kern="0" dirty="0">
                <a:solidFill>
                  <a:schemeClr val="tx1"/>
                </a:solidFill>
                <a:latin typeface="Arial Nova Light" panose="020B0304020202020204" pitchFamily="34" charset="0"/>
                <a:cs typeface="Arial" panose="020B0604020202020204" pitchFamily="34" charset="0"/>
              </a:rPr>
              <a:t>Following the ERRP, the </a:t>
            </a:r>
            <a:r>
              <a:rPr lang="en-US" sz="1800" b="1" kern="0" dirty="0">
                <a:solidFill>
                  <a:schemeClr val="tx1"/>
                </a:solidFill>
                <a:latin typeface="Arial Nova Light" panose="020B0304020202020204" pitchFamily="34" charset="0"/>
                <a:cs typeface="Arial" panose="020B0604020202020204" pitchFamily="34" charset="0"/>
              </a:rPr>
              <a:t>Tourism Sector Recovery Plan (TSRP) </a:t>
            </a:r>
            <a:r>
              <a:rPr lang="en-US" sz="1800" kern="0" dirty="0">
                <a:solidFill>
                  <a:schemeClr val="tx1"/>
                </a:solidFill>
                <a:latin typeface="Arial Nova Light" panose="020B0304020202020204" pitchFamily="34" charset="0"/>
                <a:cs typeface="Arial" panose="020B0604020202020204" pitchFamily="34" charset="0"/>
              </a:rPr>
              <a:t>was adopted by Cabinet in April 2021. The role of SA Tourism as per the TSRP is to </a:t>
            </a:r>
            <a:r>
              <a:rPr lang="en-US" sz="1800" b="1" kern="0" dirty="0">
                <a:solidFill>
                  <a:schemeClr val="tx1"/>
                </a:solidFill>
                <a:latin typeface="Arial Nova Light" panose="020B0304020202020204" pitchFamily="34" charset="0"/>
                <a:cs typeface="Arial" panose="020B0604020202020204" pitchFamily="34" charset="0"/>
              </a:rPr>
              <a:t>stimulate domestic demand through targeted initiatives and campaigns and to execute a global marketing programme to reignite international demand</a:t>
            </a:r>
            <a:r>
              <a:rPr lang="en-US" sz="1800" kern="0" dirty="0">
                <a:solidFill>
                  <a:schemeClr val="tx1"/>
                </a:solidFill>
                <a:latin typeface="Arial Nova Light" panose="020B0304020202020204" pitchFamily="34" charset="0"/>
                <a:cs typeface="Arial" panose="020B0604020202020204" pitchFamily="34" charset="0"/>
              </a:rPr>
              <a:t>.</a:t>
            </a:r>
          </a:p>
          <a:p>
            <a:pPr algn="just"/>
            <a:endParaRPr lang="en-US" sz="1800" kern="0" dirty="0">
              <a:solidFill>
                <a:schemeClr val="tx1"/>
              </a:solidFill>
              <a:latin typeface="Arial Nova Light" panose="020B0304020202020204" pitchFamily="34" charset="0"/>
              <a:cs typeface="Arial" panose="020B0604020202020204" pitchFamily="34" charset="0"/>
            </a:endParaRPr>
          </a:p>
          <a:p>
            <a:pPr algn="just"/>
            <a:r>
              <a:rPr lang="en-US" sz="1800" kern="0" dirty="0">
                <a:solidFill>
                  <a:schemeClr val="tx1"/>
                </a:solidFill>
                <a:latin typeface="Arial Nova Light" panose="020B0304020202020204" pitchFamily="34" charset="0"/>
                <a:cs typeface="Arial" panose="020B0604020202020204" pitchFamily="34" charset="0"/>
              </a:rPr>
              <a:t>SA Tourism’s policy mandate and in particular this Annual Performance Plan, has been aligned to the implementation requirements of the TSRP.</a:t>
            </a:r>
          </a:p>
        </p:txBody>
      </p:sp>
      <p:graphicFrame>
        <p:nvGraphicFramePr>
          <p:cNvPr id="13" name="Diagram 12">
            <a:extLst>
              <a:ext uri="{FF2B5EF4-FFF2-40B4-BE49-F238E27FC236}">
                <a16:creationId xmlns:a16="http://schemas.microsoft.com/office/drawing/2014/main" id="{1302F6C4-1A9F-B908-CB8D-BE6A793D830D}"/>
              </a:ext>
            </a:extLst>
          </p:cNvPr>
          <p:cNvGraphicFramePr/>
          <p:nvPr>
            <p:extLst>
              <p:ext uri="{D42A27DB-BD31-4B8C-83A1-F6EECF244321}">
                <p14:modId xmlns:p14="http://schemas.microsoft.com/office/powerpoint/2010/main" val="3428687911"/>
              </p:ext>
            </p:extLst>
          </p:nvPr>
        </p:nvGraphicFramePr>
        <p:xfrm>
          <a:off x="91018" y="2121203"/>
          <a:ext cx="4064000" cy="4034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Slide Number Placeholder 2">
            <a:extLst>
              <a:ext uri="{FF2B5EF4-FFF2-40B4-BE49-F238E27FC236}">
                <a16:creationId xmlns:a16="http://schemas.microsoft.com/office/drawing/2014/main" id="{B3D7A2A5-C629-21CA-7059-B5CB5D197A5B}"/>
              </a:ext>
            </a:extLst>
          </p:cNvPr>
          <p:cNvSpPr>
            <a:spLocks noGrp="1"/>
          </p:cNvSpPr>
          <p:nvPr>
            <p:ph type="sldNum" sz="quarter" idx="12"/>
          </p:nvPr>
        </p:nvSpPr>
        <p:spPr>
          <a:xfrm>
            <a:off x="9114286" y="6415236"/>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5</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96309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0C6E3-11D2-534C-114C-378B23522F0A}"/>
              </a:ext>
            </a:extLst>
          </p:cNvPr>
          <p:cNvSpPr>
            <a:spLocks noGrp="1"/>
          </p:cNvSpPr>
          <p:nvPr>
            <p:ph type="title"/>
          </p:nvPr>
        </p:nvSpPr>
        <p:spPr>
          <a:xfrm>
            <a:off x="609600" y="164353"/>
            <a:ext cx="10972800" cy="539724"/>
          </a:xfrm>
        </p:spPr>
        <p:txBody>
          <a:bodyPr/>
          <a:lstStyle/>
          <a:p>
            <a:pPr algn="l"/>
            <a:r>
              <a:rPr lang="en-ZA" sz="3600" b="1" dirty="0">
                <a:latin typeface="Arial Nova Light" panose="020B0304020202020204" pitchFamily="34" charset="0"/>
              </a:rPr>
              <a:t>Contents</a:t>
            </a:r>
          </a:p>
        </p:txBody>
      </p:sp>
      <p:sp>
        <p:nvSpPr>
          <p:cNvPr id="6" name="Oval 5">
            <a:extLst>
              <a:ext uri="{FF2B5EF4-FFF2-40B4-BE49-F238E27FC236}">
                <a16:creationId xmlns:a16="http://schemas.microsoft.com/office/drawing/2014/main" id="{5F64E113-6C8C-43FD-C571-6F7C4939BE42}"/>
              </a:ext>
            </a:extLst>
          </p:cNvPr>
          <p:cNvSpPr/>
          <p:nvPr/>
        </p:nvSpPr>
        <p:spPr bwMode="auto">
          <a:xfrm>
            <a:off x="1930401" y="1204141"/>
            <a:ext cx="462987" cy="461665"/>
          </a:xfrm>
          <a:prstGeom prst="ellipse">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1</a:t>
            </a:r>
          </a:p>
        </p:txBody>
      </p:sp>
      <p:sp>
        <p:nvSpPr>
          <p:cNvPr id="7" name="Rectangle 6">
            <a:extLst>
              <a:ext uri="{FF2B5EF4-FFF2-40B4-BE49-F238E27FC236}">
                <a16:creationId xmlns:a16="http://schemas.microsoft.com/office/drawing/2014/main" id="{C98DC214-D8D1-5C54-CC5A-D587DAA369D7}"/>
              </a:ext>
            </a:extLst>
          </p:cNvPr>
          <p:cNvSpPr/>
          <p:nvPr/>
        </p:nvSpPr>
        <p:spPr bwMode="auto">
          <a:xfrm>
            <a:off x="2754991" y="1184833"/>
            <a:ext cx="7287976" cy="55112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solidFill>
                  <a:schemeClr val="bg1">
                    <a:lumMod val="75000"/>
                  </a:schemeClr>
                </a:solidFill>
                <a:latin typeface="Arial Nova Light" panose="020B0304020202020204" pitchFamily="34" charset="0"/>
                <a:cs typeface="Arial" panose="020B0604020202020204" pitchFamily="34" charset="0"/>
              </a:rPr>
              <a:t>STRATEGIC OVERVIEW OF SA TOURISM</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8" name="Oval 7">
            <a:extLst>
              <a:ext uri="{FF2B5EF4-FFF2-40B4-BE49-F238E27FC236}">
                <a16:creationId xmlns:a16="http://schemas.microsoft.com/office/drawing/2014/main" id="{54E9B1C2-A0E2-E899-A25A-711AC3AB1116}"/>
              </a:ext>
            </a:extLst>
          </p:cNvPr>
          <p:cNvSpPr/>
          <p:nvPr/>
        </p:nvSpPr>
        <p:spPr bwMode="auto">
          <a:xfrm>
            <a:off x="1930401" y="2203113"/>
            <a:ext cx="462987" cy="46166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latin typeface="Arial Nova Light" panose="020B0304020202020204" pitchFamily="34" charset="0"/>
                <a:ea typeface="ヒラギノ角ゴ Pro W3" pitchFamily="-112" charset="-128"/>
                <a:cs typeface="Arial" panose="020B0604020202020204" pitchFamily="34" charset="0"/>
              </a:rPr>
              <a:t>2</a:t>
            </a:r>
          </a:p>
        </p:txBody>
      </p:sp>
      <p:sp>
        <p:nvSpPr>
          <p:cNvPr id="9" name="Rectangle 8">
            <a:extLst>
              <a:ext uri="{FF2B5EF4-FFF2-40B4-BE49-F238E27FC236}">
                <a16:creationId xmlns:a16="http://schemas.microsoft.com/office/drawing/2014/main" id="{8BEC9C29-8FA9-DE26-345A-C671C0DE91C8}"/>
              </a:ext>
            </a:extLst>
          </p:cNvPr>
          <p:cNvSpPr/>
          <p:nvPr/>
        </p:nvSpPr>
        <p:spPr bwMode="auto">
          <a:xfrm>
            <a:off x="2754991" y="2163474"/>
            <a:ext cx="7287976" cy="551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latin typeface="Arial Nova Light" panose="020B0304020202020204" pitchFamily="34" charset="0"/>
                <a:cs typeface="Arial" panose="020B0604020202020204" pitchFamily="34" charset="0"/>
              </a:rPr>
              <a:t>MARKETING PRIORITISATION &amp; INVESTMENT FRAMEWORK</a:t>
            </a:r>
            <a:endParaRPr lang="en-US" sz="2000" dirty="0">
              <a:latin typeface="Arial Nova Light" panose="020B0304020202020204" pitchFamily="34" charset="0"/>
              <a:ea typeface="ヒラギノ角ゴ Pro W3" pitchFamily="-112" charset="-128"/>
              <a:cs typeface="Arial" panose="020B0604020202020204" pitchFamily="34" charset="0"/>
            </a:endParaRPr>
          </a:p>
        </p:txBody>
      </p:sp>
      <p:sp>
        <p:nvSpPr>
          <p:cNvPr id="10" name="Oval 9">
            <a:extLst>
              <a:ext uri="{FF2B5EF4-FFF2-40B4-BE49-F238E27FC236}">
                <a16:creationId xmlns:a16="http://schemas.microsoft.com/office/drawing/2014/main" id="{611FE1A7-0EE8-54D5-F62F-DCEA2FFC08AB}"/>
              </a:ext>
            </a:extLst>
          </p:cNvPr>
          <p:cNvSpPr/>
          <p:nvPr/>
        </p:nvSpPr>
        <p:spPr bwMode="auto">
          <a:xfrm>
            <a:off x="1916053" y="3089200"/>
            <a:ext cx="462987" cy="461665"/>
          </a:xfrm>
          <a:prstGeom prst="ellipse">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3</a:t>
            </a:r>
          </a:p>
        </p:txBody>
      </p:sp>
      <p:sp>
        <p:nvSpPr>
          <p:cNvPr id="11" name="Rectangle 10">
            <a:extLst>
              <a:ext uri="{FF2B5EF4-FFF2-40B4-BE49-F238E27FC236}">
                <a16:creationId xmlns:a16="http://schemas.microsoft.com/office/drawing/2014/main" id="{96976B80-9209-7AD2-982F-63165E50E5C0}"/>
              </a:ext>
            </a:extLst>
          </p:cNvPr>
          <p:cNvSpPr/>
          <p:nvPr/>
        </p:nvSpPr>
        <p:spPr bwMode="auto">
          <a:xfrm>
            <a:off x="2740644" y="3044473"/>
            <a:ext cx="7287976" cy="55112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cap="all" dirty="0">
                <a:solidFill>
                  <a:schemeClr val="bg1">
                    <a:lumMod val="75000"/>
                  </a:schemeClr>
                </a:solidFill>
                <a:latin typeface="Arial Nova Light" panose="020B0304020202020204" pitchFamily="34" charset="0"/>
                <a:cs typeface="Arial" panose="020B0604020202020204" pitchFamily="34" charset="0"/>
              </a:rPr>
              <a:t>Environmental Analysis</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2" name="Oval 11">
            <a:extLst>
              <a:ext uri="{FF2B5EF4-FFF2-40B4-BE49-F238E27FC236}">
                <a16:creationId xmlns:a16="http://schemas.microsoft.com/office/drawing/2014/main" id="{B9C01F07-493E-7DC5-8373-2EF2427975D3}"/>
              </a:ext>
            </a:extLst>
          </p:cNvPr>
          <p:cNvSpPr/>
          <p:nvPr/>
        </p:nvSpPr>
        <p:spPr bwMode="auto">
          <a:xfrm>
            <a:off x="1930401" y="3938044"/>
            <a:ext cx="462987" cy="461665"/>
          </a:xfrm>
          <a:prstGeom prst="ellipse">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4</a:t>
            </a:r>
          </a:p>
        </p:txBody>
      </p:sp>
      <p:sp>
        <p:nvSpPr>
          <p:cNvPr id="13" name="Rectangle 12">
            <a:extLst>
              <a:ext uri="{FF2B5EF4-FFF2-40B4-BE49-F238E27FC236}">
                <a16:creationId xmlns:a16="http://schemas.microsoft.com/office/drawing/2014/main" id="{3BEAAF8F-C69C-9916-E148-5A30159B3FDA}"/>
              </a:ext>
            </a:extLst>
          </p:cNvPr>
          <p:cNvSpPr/>
          <p:nvPr/>
        </p:nvSpPr>
        <p:spPr bwMode="auto">
          <a:xfrm>
            <a:off x="2754991" y="3925472"/>
            <a:ext cx="7287976" cy="55112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solidFill>
                  <a:schemeClr val="bg1">
                    <a:lumMod val="75000"/>
                  </a:schemeClr>
                </a:solidFill>
                <a:latin typeface="Arial Nova Light" panose="020B0304020202020204" pitchFamily="34" charset="0"/>
                <a:cs typeface="Arial" panose="020B0604020202020204" pitchFamily="34" charset="0"/>
              </a:rPr>
              <a:t>SA TOURISM’s STRATEGY</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14" name="Oval 13">
            <a:extLst>
              <a:ext uri="{FF2B5EF4-FFF2-40B4-BE49-F238E27FC236}">
                <a16:creationId xmlns:a16="http://schemas.microsoft.com/office/drawing/2014/main" id="{A76AA3A7-A915-1620-8F0E-BB57E3EB444E}"/>
              </a:ext>
            </a:extLst>
          </p:cNvPr>
          <p:cNvSpPr/>
          <p:nvPr/>
        </p:nvSpPr>
        <p:spPr bwMode="auto">
          <a:xfrm>
            <a:off x="1957335" y="4851917"/>
            <a:ext cx="462987" cy="461665"/>
          </a:xfrm>
          <a:prstGeom prst="ellipse">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rPr>
              <a:t>5</a:t>
            </a:r>
          </a:p>
        </p:txBody>
      </p:sp>
      <p:sp>
        <p:nvSpPr>
          <p:cNvPr id="15" name="Rectangle 14">
            <a:extLst>
              <a:ext uri="{FF2B5EF4-FFF2-40B4-BE49-F238E27FC236}">
                <a16:creationId xmlns:a16="http://schemas.microsoft.com/office/drawing/2014/main" id="{9DB4A44A-0461-B70F-F4E5-932528CB8C83}"/>
              </a:ext>
            </a:extLst>
          </p:cNvPr>
          <p:cNvSpPr/>
          <p:nvPr/>
        </p:nvSpPr>
        <p:spPr bwMode="auto">
          <a:xfrm>
            <a:off x="2754991" y="4807190"/>
            <a:ext cx="7287976" cy="55112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ZA" sz="2000" b="1" dirty="0">
                <a:solidFill>
                  <a:schemeClr val="bg1">
                    <a:lumMod val="75000"/>
                  </a:schemeClr>
                </a:solidFill>
                <a:latin typeface="Arial Nova Light" panose="020B0304020202020204" pitchFamily="34" charset="0"/>
                <a:cs typeface="Arial" panose="020B0604020202020204" pitchFamily="34" charset="0"/>
              </a:rPr>
              <a:t>PROGRAMMES, TARGETS &amp; BUDGET ALLOCATION</a:t>
            </a:r>
            <a:endParaRPr lang="en-US" sz="2000" dirty="0">
              <a:solidFill>
                <a:schemeClr val="bg1">
                  <a:lumMod val="75000"/>
                </a:schemeClr>
              </a:solidFill>
              <a:latin typeface="Arial Nova Light" panose="020B0304020202020204" pitchFamily="34" charset="0"/>
              <a:ea typeface="ヒラギノ角ゴ Pro W3" pitchFamily="-112" charset="-128"/>
              <a:cs typeface="Arial" panose="020B0604020202020204" pitchFamily="34" charset="0"/>
            </a:endParaRPr>
          </a:p>
        </p:txBody>
      </p:sp>
      <p:sp>
        <p:nvSpPr>
          <p:cNvPr id="2" name="Slide Number Placeholder 2">
            <a:extLst>
              <a:ext uri="{FF2B5EF4-FFF2-40B4-BE49-F238E27FC236}">
                <a16:creationId xmlns:a16="http://schemas.microsoft.com/office/drawing/2014/main" id="{D7B58B5B-BB11-4631-CFC3-8041A8618A4B}"/>
              </a:ext>
            </a:extLst>
          </p:cNvPr>
          <p:cNvSpPr>
            <a:spLocks noGrp="1"/>
          </p:cNvSpPr>
          <p:nvPr>
            <p:ph type="sldNum" sz="quarter" idx="12"/>
          </p:nvPr>
        </p:nvSpPr>
        <p:spPr>
          <a:xfrm>
            <a:off x="9191925" y="6415237"/>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6</a:t>
            </a:fld>
            <a:endParaRPr lang="en-US" altLang="en-US" sz="1400" b="1"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81061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EBA9ED-04F6-97D0-56A1-37A8732CF4C9}"/>
              </a:ext>
            </a:extLst>
          </p:cNvPr>
          <p:cNvSpPr>
            <a:spLocks noGrp="1"/>
          </p:cNvSpPr>
          <p:nvPr>
            <p:ph type="sldNum" sz="quarter" idx="12"/>
          </p:nvPr>
        </p:nvSpPr>
        <p:spPr/>
        <p:txBody>
          <a:bodyPr/>
          <a:lstStyle/>
          <a:p>
            <a:pPr>
              <a:defRPr/>
            </a:pPr>
            <a:fld id="{F5506CBB-99D6-4475-8974-1D2A49B2AF41}" type="slidenum">
              <a:rPr lang="en-US" altLang="en-US" smtClean="0"/>
              <a:pPr>
                <a:defRPr/>
              </a:pPr>
              <a:t>7</a:t>
            </a:fld>
            <a:endParaRPr lang="en-US" altLang="en-US"/>
          </a:p>
        </p:txBody>
      </p:sp>
      <p:sp>
        <p:nvSpPr>
          <p:cNvPr id="4" name="Title 3">
            <a:extLst>
              <a:ext uri="{FF2B5EF4-FFF2-40B4-BE49-F238E27FC236}">
                <a16:creationId xmlns:a16="http://schemas.microsoft.com/office/drawing/2014/main" id="{7331A956-F79D-DEE9-07B4-C1B1A82AB219}"/>
              </a:ext>
            </a:extLst>
          </p:cNvPr>
          <p:cNvSpPr txBox="1">
            <a:spLocks/>
          </p:cNvSpPr>
          <p:nvPr/>
        </p:nvSpPr>
        <p:spPr>
          <a:xfrm>
            <a:off x="508000" y="83138"/>
            <a:ext cx="10972800" cy="53972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600" b="1" dirty="0">
                <a:latin typeface="Arial Nova Light" panose="020B0304020202020204" pitchFamily="34" charset="0"/>
              </a:rPr>
              <a:t>Marketing Prioritisation &amp; Investment Framework</a:t>
            </a:r>
          </a:p>
        </p:txBody>
      </p:sp>
      <p:sp>
        <p:nvSpPr>
          <p:cNvPr id="14" name="TextBox 13">
            <a:extLst>
              <a:ext uri="{FF2B5EF4-FFF2-40B4-BE49-F238E27FC236}">
                <a16:creationId xmlns:a16="http://schemas.microsoft.com/office/drawing/2014/main" id="{32499D76-F432-D7F9-2BB2-FF1257AE40F7}"/>
              </a:ext>
            </a:extLst>
          </p:cNvPr>
          <p:cNvSpPr txBox="1"/>
          <p:nvPr/>
        </p:nvSpPr>
        <p:spPr>
          <a:xfrm>
            <a:off x="508000" y="858983"/>
            <a:ext cx="11275683" cy="3693319"/>
          </a:xfrm>
          <a:prstGeom prst="rect">
            <a:avLst/>
          </a:prstGeom>
          <a:noFill/>
        </p:spPr>
        <p:txBody>
          <a:bodyPr wrap="square" rtlCol="0">
            <a:spAutoFit/>
          </a:bodyPr>
          <a:lstStyle/>
          <a:p>
            <a:pPr algn="just"/>
            <a:r>
              <a:rPr lang="en-ZA" dirty="0">
                <a:solidFill>
                  <a:srgbClr val="000000"/>
                </a:solidFill>
                <a:latin typeface="Arial Nova Light" panose="020B0304020202020204" pitchFamily="34" charset="0"/>
                <a:cs typeface="Arial" panose="020B0604020202020204" pitchFamily="34" charset="0"/>
              </a:rPr>
              <a:t>In 2016/17, in partnership with the tourism industry, South African Tourism developed a </a:t>
            </a:r>
            <a:r>
              <a:rPr lang="en-ZA" b="1" dirty="0">
                <a:solidFill>
                  <a:srgbClr val="000000"/>
                </a:solidFill>
                <a:latin typeface="Arial Nova Light" panose="020B0304020202020204" pitchFamily="34" charset="0"/>
                <a:cs typeface="Arial" panose="020B0604020202020204" pitchFamily="34" charset="0"/>
              </a:rPr>
              <a:t>Marketing Prioritisation and Investment Framework</a:t>
            </a:r>
            <a:r>
              <a:rPr lang="en-ZA" dirty="0">
                <a:solidFill>
                  <a:srgbClr val="000000"/>
                </a:solidFill>
                <a:latin typeface="Arial Nova Light" panose="020B0304020202020204" pitchFamily="34" charset="0"/>
                <a:cs typeface="Arial" panose="020B0604020202020204" pitchFamily="34" charset="0"/>
              </a:rPr>
              <a:t> (MPIF) that focused on: </a:t>
            </a:r>
          </a:p>
          <a:p>
            <a:pPr algn="just"/>
            <a:endParaRPr lang="en-ZA" dirty="0">
              <a:solidFill>
                <a:srgbClr val="000000"/>
              </a:solidFill>
              <a:latin typeface="Arial Nova Light" panose="020B0304020202020204" pitchFamily="34" charset="0"/>
              <a:cs typeface="Arial" panose="020B0604020202020204" pitchFamily="34" charset="0"/>
            </a:endParaRPr>
          </a:p>
          <a:p>
            <a:pPr marL="285750" indent="-285750" algn="just">
              <a:buFont typeface="Courier New" panose="02070309020205020404" pitchFamily="49" charset="0"/>
              <a:buChar char="o"/>
            </a:pPr>
            <a:r>
              <a:rPr lang="en-ZA" dirty="0">
                <a:solidFill>
                  <a:srgbClr val="000000"/>
                </a:solidFill>
                <a:latin typeface="Arial Nova Light" panose="020B0304020202020204" pitchFamily="34" charset="0"/>
                <a:cs typeface="Arial" panose="020B0604020202020204" pitchFamily="34" charset="0"/>
              </a:rPr>
              <a:t>Identifying markets, </a:t>
            </a:r>
          </a:p>
          <a:p>
            <a:pPr marL="285750" indent="-285750" algn="just">
              <a:buFont typeface="Courier New" panose="02070309020205020404" pitchFamily="49" charset="0"/>
              <a:buChar char="o"/>
            </a:pPr>
            <a:r>
              <a:rPr lang="en-ZA" dirty="0">
                <a:solidFill>
                  <a:srgbClr val="000000"/>
                </a:solidFill>
                <a:latin typeface="Arial Nova Light" panose="020B0304020202020204" pitchFamily="34" charset="0"/>
                <a:cs typeface="Arial" panose="020B0604020202020204" pitchFamily="34" charset="0"/>
              </a:rPr>
              <a:t>Optimising marketing investments across the identified target markets, and </a:t>
            </a:r>
          </a:p>
          <a:p>
            <a:pPr marL="285750" indent="-285750" algn="just">
              <a:buFont typeface="Courier New" panose="02070309020205020404" pitchFamily="49" charset="0"/>
              <a:buChar char="o"/>
            </a:pPr>
            <a:r>
              <a:rPr lang="en-ZA" dirty="0">
                <a:solidFill>
                  <a:srgbClr val="000000"/>
                </a:solidFill>
                <a:latin typeface="Arial Nova Light" panose="020B0304020202020204" pitchFamily="34" charset="0"/>
                <a:cs typeface="Arial" panose="020B0604020202020204" pitchFamily="34" charset="0"/>
              </a:rPr>
              <a:t>Distributing resources to help meet the set objectives. </a:t>
            </a:r>
          </a:p>
          <a:p>
            <a:pPr marL="285750" indent="-285750" algn="just">
              <a:buFont typeface="Courier New" panose="02070309020205020404" pitchFamily="49" charset="0"/>
              <a:buChar char="o"/>
            </a:pPr>
            <a:endParaRPr lang="en-ZA" dirty="0">
              <a:solidFill>
                <a:srgbClr val="000000"/>
              </a:solidFill>
              <a:latin typeface="Arial Nova Light" panose="020B0304020202020204" pitchFamily="34" charset="0"/>
              <a:cs typeface="Arial" panose="020B0604020202020204" pitchFamily="34" charset="0"/>
            </a:endParaRPr>
          </a:p>
          <a:p>
            <a:pPr algn="just"/>
            <a:r>
              <a:rPr lang="en-ZA" dirty="0">
                <a:solidFill>
                  <a:srgbClr val="000000"/>
                </a:solidFill>
                <a:latin typeface="Arial Nova Light" panose="020B0304020202020204" pitchFamily="34" charset="0"/>
                <a:cs typeface="Arial" panose="020B0604020202020204" pitchFamily="34" charset="0"/>
              </a:rPr>
              <a:t>In early 2020, SA Tourism reviewed the MPIF, using 2019 as the base year. The framework is based on 33 variables related to performance, outlook, South Africa’s ability to win in the market, return on past investments, and other criteria. The 2020 review did not only refresh the data, but included new indicators, such as the health index, cost of travel, and country stringency index in the model, in order to ensure a robust view of the current travel environment. The MPIF priority markets were overlayed with pertinent information related to countries’ rebound rates, and marketing investments were prioritised accordingly. The revised MPIF aims to:</a:t>
            </a:r>
          </a:p>
        </p:txBody>
      </p:sp>
      <p:graphicFrame>
        <p:nvGraphicFramePr>
          <p:cNvPr id="15" name="Diagram 14">
            <a:extLst>
              <a:ext uri="{FF2B5EF4-FFF2-40B4-BE49-F238E27FC236}">
                <a16:creationId xmlns:a16="http://schemas.microsoft.com/office/drawing/2014/main" id="{990F1096-601D-6832-FDDB-09C279795B09}"/>
              </a:ext>
            </a:extLst>
          </p:cNvPr>
          <p:cNvGraphicFramePr/>
          <p:nvPr/>
        </p:nvGraphicFramePr>
        <p:xfrm>
          <a:off x="576315" y="4064932"/>
          <a:ext cx="11139052" cy="30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2">
            <a:extLst>
              <a:ext uri="{FF2B5EF4-FFF2-40B4-BE49-F238E27FC236}">
                <a16:creationId xmlns:a16="http://schemas.microsoft.com/office/drawing/2014/main" id="{AE1E8688-5D09-DF64-A16D-04161EF453C6}"/>
              </a:ext>
            </a:extLst>
          </p:cNvPr>
          <p:cNvSpPr txBox="1">
            <a:spLocks/>
          </p:cNvSpPr>
          <p:nvPr/>
        </p:nvSpPr>
        <p:spPr>
          <a:xfrm>
            <a:off x="9231746" y="6409737"/>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7</a:t>
            </a:fld>
            <a:endParaRPr lang="en-US" altLang="en-US" sz="1400" b="1" dirty="0">
              <a:solidFill>
                <a:schemeClr val="tx1"/>
              </a:solidFill>
              <a:latin typeface="Arial Nova Light" panose="020B0304020202020204" pitchFamily="34" charset="0"/>
            </a:endParaRPr>
          </a:p>
        </p:txBody>
      </p:sp>
      <p:sp>
        <p:nvSpPr>
          <p:cNvPr id="2" name="TextBox 1">
            <a:extLst>
              <a:ext uri="{FF2B5EF4-FFF2-40B4-BE49-F238E27FC236}">
                <a16:creationId xmlns:a16="http://schemas.microsoft.com/office/drawing/2014/main" id="{531A6A36-E705-DAAB-A99C-64F1CFB42AE6}"/>
              </a:ext>
            </a:extLst>
          </p:cNvPr>
          <p:cNvSpPr txBox="1"/>
          <p:nvPr/>
        </p:nvSpPr>
        <p:spPr>
          <a:xfrm>
            <a:off x="11344275" y="6409737"/>
            <a:ext cx="238125"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219743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EBA9ED-04F6-97D0-56A1-37A8732CF4C9}"/>
              </a:ext>
            </a:extLst>
          </p:cNvPr>
          <p:cNvSpPr>
            <a:spLocks noGrp="1"/>
          </p:cNvSpPr>
          <p:nvPr>
            <p:ph type="sldNum" sz="quarter" idx="12"/>
          </p:nvPr>
        </p:nvSpPr>
        <p:spPr/>
        <p:txBody>
          <a:bodyPr/>
          <a:lstStyle/>
          <a:p>
            <a:pPr>
              <a:defRPr/>
            </a:pPr>
            <a:fld id="{F5506CBB-99D6-4475-8974-1D2A49B2AF41}" type="slidenum">
              <a:rPr lang="en-US" altLang="en-US" smtClean="0"/>
              <a:pPr>
                <a:defRPr/>
              </a:pPr>
              <a:t>8</a:t>
            </a:fld>
            <a:endParaRPr lang="en-US" altLang="en-US"/>
          </a:p>
        </p:txBody>
      </p:sp>
      <p:sp>
        <p:nvSpPr>
          <p:cNvPr id="4" name="Title 3">
            <a:extLst>
              <a:ext uri="{FF2B5EF4-FFF2-40B4-BE49-F238E27FC236}">
                <a16:creationId xmlns:a16="http://schemas.microsoft.com/office/drawing/2014/main" id="{7331A956-F79D-DEE9-07B4-C1B1A82AB219}"/>
              </a:ext>
            </a:extLst>
          </p:cNvPr>
          <p:cNvSpPr txBox="1">
            <a:spLocks/>
          </p:cNvSpPr>
          <p:nvPr/>
        </p:nvSpPr>
        <p:spPr>
          <a:xfrm>
            <a:off x="508000" y="83138"/>
            <a:ext cx="10972800" cy="539724"/>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600" b="1" dirty="0">
                <a:latin typeface="Arial Nova Light" panose="020B0304020202020204" pitchFamily="34" charset="0"/>
              </a:rPr>
              <a:t>Marketing Prioritisation &amp; Investment Framework</a:t>
            </a:r>
          </a:p>
        </p:txBody>
      </p:sp>
      <p:sp>
        <p:nvSpPr>
          <p:cNvPr id="16" name="TextBox 15">
            <a:extLst>
              <a:ext uri="{FF2B5EF4-FFF2-40B4-BE49-F238E27FC236}">
                <a16:creationId xmlns:a16="http://schemas.microsoft.com/office/drawing/2014/main" id="{2EEA461F-6B79-7109-C2C1-01F83B99396A}"/>
              </a:ext>
            </a:extLst>
          </p:cNvPr>
          <p:cNvSpPr txBox="1"/>
          <p:nvPr/>
        </p:nvSpPr>
        <p:spPr>
          <a:xfrm>
            <a:off x="587372" y="731090"/>
            <a:ext cx="11176001" cy="1231106"/>
          </a:xfrm>
          <a:prstGeom prst="rect">
            <a:avLst/>
          </a:prstGeom>
          <a:noFill/>
        </p:spPr>
        <p:txBody>
          <a:bodyPr wrap="square" rtlCol="0">
            <a:spAutoFit/>
          </a:bodyPr>
          <a:lstStyle/>
          <a:p>
            <a:pPr algn="just"/>
            <a:r>
              <a:rPr lang="en-US" sz="2000" dirty="0">
                <a:solidFill>
                  <a:srgbClr val="000000"/>
                </a:solidFill>
                <a:latin typeface="Arial Nova Light" panose="020B0304020202020204" pitchFamily="34" charset="0"/>
                <a:cs typeface="Arial" panose="020B0604020202020204" pitchFamily="34" charset="0"/>
              </a:rPr>
              <a:t>24 markets were </a:t>
            </a:r>
            <a:r>
              <a:rPr lang="en-ZA" sz="2000" dirty="0">
                <a:solidFill>
                  <a:srgbClr val="000000"/>
                </a:solidFill>
                <a:latin typeface="Arial Nova Light" panose="020B0304020202020204" pitchFamily="34" charset="0"/>
                <a:cs typeface="Arial" panose="020B0604020202020204" pitchFamily="34" charset="0"/>
              </a:rPr>
              <a:t>prioritised and segmented into 16 “growth” and 8 “defend” markets, with an additional set of markets earmarked as “watchlist”. The 24 prioritised markets accounted for 92% of all international trips in 2019.</a:t>
            </a:r>
          </a:p>
          <a:p>
            <a:endParaRPr lang="en-ZA" sz="1400" dirty="0">
              <a:solidFill>
                <a:srgbClr val="000000"/>
              </a:solidFill>
              <a:latin typeface="Arial" panose="020B0604020202020204" pitchFamily="34" charset="0"/>
              <a:cs typeface="Arial" panose="020B0604020202020204" pitchFamily="34" charset="0"/>
            </a:endParaRPr>
          </a:p>
        </p:txBody>
      </p:sp>
      <p:sp>
        <p:nvSpPr>
          <p:cNvPr id="20" name="Slide Number Placeholder 2">
            <a:extLst>
              <a:ext uri="{FF2B5EF4-FFF2-40B4-BE49-F238E27FC236}">
                <a16:creationId xmlns:a16="http://schemas.microsoft.com/office/drawing/2014/main" id="{AE1E8688-5D09-DF64-A16D-04161EF453C6}"/>
              </a:ext>
            </a:extLst>
          </p:cNvPr>
          <p:cNvSpPr txBox="1">
            <a:spLocks/>
          </p:cNvSpPr>
          <p:nvPr/>
        </p:nvSpPr>
        <p:spPr>
          <a:xfrm>
            <a:off x="9231746" y="6409737"/>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8</a:t>
            </a:fld>
            <a:endParaRPr lang="en-US" altLang="en-US" sz="1400" b="1" dirty="0">
              <a:solidFill>
                <a:schemeClr val="tx1"/>
              </a:solidFill>
              <a:latin typeface="Arial Nova Light" panose="020B0304020202020204" pitchFamily="34" charset="0"/>
            </a:endParaRPr>
          </a:p>
        </p:txBody>
      </p:sp>
      <p:graphicFrame>
        <p:nvGraphicFramePr>
          <p:cNvPr id="2" name="Diagram 1">
            <a:extLst>
              <a:ext uri="{FF2B5EF4-FFF2-40B4-BE49-F238E27FC236}">
                <a16:creationId xmlns:a16="http://schemas.microsoft.com/office/drawing/2014/main" id="{60A0B102-51E8-D7A6-6120-DFBBD9ABE443}"/>
              </a:ext>
            </a:extLst>
          </p:cNvPr>
          <p:cNvGraphicFramePr/>
          <p:nvPr/>
        </p:nvGraphicFramePr>
        <p:xfrm>
          <a:off x="900545" y="1832474"/>
          <a:ext cx="10862829" cy="5025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68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16D7FA-B1F7-92EB-6ACA-F13BA75D9A71}"/>
              </a:ext>
            </a:extLst>
          </p:cNvPr>
          <p:cNvSpPr txBox="1"/>
          <p:nvPr/>
        </p:nvSpPr>
        <p:spPr>
          <a:xfrm>
            <a:off x="208298" y="74678"/>
            <a:ext cx="11100039" cy="1200329"/>
          </a:xfrm>
          <a:prstGeom prst="rect">
            <a:avLst/>
          </a:prstGeom>
          <a:noFill/>
        </p:spPr>
        <p:txBody>
          <a:bodyPr wrap="square">
            <a:spAutoFit/>
          </a:bodyPr>
          <a:lstStyle/>
          <a:p>
            <a:pPr algn="l"/>
            <a:r>
              <a:rPr lang="en-ZA" sz="3600" b="1" dirty="0">
                <a:latin typeface="Arial Nova Light" panose="020B0304020202020204" pitchFamily="34" charset="0"/>
              </a:rPr>
              <a:t>Priority Source Markets Identified to Grow Tourism into South Africa, 2020 - 2025</a:t>
            </a:r>
          </a:p>
        </p:txBody>
      </p:sp>
      <p:pic>
        <p:nvPicPr>
          <p:cNvPr id="9" name="Picture 8">
            <a:extLst>
              <a:ext uri="{FF2B5EF4-FFF2-40B4-BE49-F238E27FC236}">
                <a16:creationId xmlns:a16="http://schemas.microsoft.com/office/drawing/2014/main" id="{A1B3ABDD-FF42-5F2A-19A5-D9CF2C04F7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8000" y="1822342"/>
            <a:ext cx="5553841" cy="3794124"/>
          </a:xfrm>
          <a:prstGeom prst="rect">
            <a:avLst/>
          </a:prstGeom>
          <a:noFill/>
        </p:spPr>
      </p:pic>
      <p:sp>
        <p:nvSpPr>
          <p:cNvPr id="12" name="Slide Number Placeholder 2">
            <a:extLst>
              <a:ext uri="{FF2B5EF4-FFF2-40B4-BE49-F238E27FC236}">
                <a16:creationId xmlns:a16="http://schemas.microsoft.com/office/drawing/2014/main" id="{59810902-226D-C60C-3A5A-4AD72664FA73}"/>
              </a:ext>
            </a:extLst>
          </p:cNvPr>
          <p:cNvSpPr>
            <a:spLocks noGrp="1"/>
          </p:cNvSpPr>
          <p:nvPr>
            <p:ph type="sldNum" sz="quarter" idx="12"/>
          </p:nvPr>
        </p:nvSpPr>
        <p:spPr>
          <a:xfrm>
            <a:off x="9201454" y="6366750"/>
            <a:ext cx="2844800" cy="365125"/>
          </a:xfrm>
        </p:spPr>
        <p:txBody>
          <a:bodyPr/>
          <a:lstStyle/>
          <a:p>
            <a:pPr>
              <a:defRPr/>
            </a:pPr>
            <a:fld id="{F5506CBB-99D6-4475-8974-1D2A49B2AF41}" type="slidenum">
              <a:rPr lang="en-US" altLang="en-US" sz="1400" b="1" smtClean="0">
                <a:solidFill>
                  <a:schemeClr val="tx1"/>
                </a:solidFill>
                <a:latin typeface="Arial Nova Light" panose="020B0304020202020204" pitchFamily="34" charset="0"/>
              </a:rPr>
              <a:pPr>
                <a:defRPr/>
              </a:pPr>
              <a:t>9</a:t>
            </a:fld>
            <a:endParaRPr lang="en-US" altLang="en-US" sz="1400" b="1" dirty="0">
              <a:solidFill>
                <a:schemeClr val="tx1"/>
              </a:solidFill>
              <a:latin typeface="Arial Nova Light" panose="020B0304020202020204" pitchFamily="34" charset="0"/>
            </a:endParaRPr>
          </a:p>
        </p:txBody>
      </p:sp>
      <p:graphicFrame>
        <p:nvGraphicFramePr>
          <p:cNvPr id="2" name="Table 1">
            <a:extLst>
              <a:ext uri="{FF2B5EF4-FFF2-40B4-BE49-F238E27FC236}">
                <a16:creationId xmlns:a16="http://schemas.microsoft.com/office/drawing/2014/main" id="{80DFCFF7-EC65-9629-C57F-827B2667A3A8}"/>
              </a:ext>
            </a:extLst>
          </p:cNvPr>
          <p:cNvGraphicFramePr>
            <a:graphicFrameLocks noGrp="1"/>
          </p:cNvGraphicFramePr>
          <p:nvPr/>
        </p:nvGraphicFramePr>
        <p:xfrm>
          <a:off x="6096000" y="945365"/>
          <a:ext cx="5624348" cy="5617409"/>
        </p:xfrm>
        <a:graphic>
          <a:graphicData uri="http://schemas.openxmlformats.org/drawingml/2006/table">
            <a:tbl>
              <a:tblPr firstRow="1" bandRow="1"/>
              <a:tblGrid>
                <a:gridCol w="2812174">
                  <a:extLst>
                    <a:ext uri="{9D8B030D-6E8A-4147-A177-3AD203B41FA5}">
                      <a16:colId xmlns:a16="http://schemas.microsoft.com/office/drawing/2014/main" val="955204345"/>
                    </a:ext>
                  </a:extLst>
                </a:gridCol>
                <a:gridCol w="2812174">
                  <a:extLst>
                    <a:ext uri="{9D8B030D-6E8A-4147-A177-3AD203B41FA5}">
                      <a16:colId xmlns:a16="http://schemas.microsoft.com/office/drawing/2014/main" val="2571323480"/>
                    </a:ext>
                  </a:extLst>
                </a:gridCol>
              </a:tblGrid>
              <a:tr h="373325">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10000"/>
                        </a:lnSpc>
                        <a:spcAft>
                          <a:spcPts val="500"/>
                        </a:spcAft>
                      </a:pPr>
                      <a:r>
                        <a:rPr lang="en-ZA" sz="1600"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rPr>
                        <a:t>GROWTH MARKETS</a:t>
                      </a: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p>
                      <a:pPr marL="0" marR="0" lvl="0" indent="0" algn="ctr" defTabSz="914400" rtl="0" eaLnBrk="1" fontAlgn="auto" latinLnBrk="0" hangingPunct="1">
                        <a:lnSpc>
                          <a:spcPct val="110000"/>
                        </a:lnSpc>
                        <a:spcBef>
                          <a:spcPts val="0"/>
                        </a:spcBef>
                        <a:spcAft>
                          <a:spcPts val="500"/>
                        </a:spcAft>
                        <a:buClrTx/>
                        <a:buSzTx/>
                        <a:buFontTx/>
                        <a:buNone/>
                        <a:tabLst/>
                        <a:defRPr/>
                      </a:pPr>
                      <a:r>
                        <a:rPr lang="en-ZA" sz="1600" b="1" kern="1400" dirty="0">
                          <a:solidFill>
                            <a:schemeClr val="bg1"/>
                          </a:solidFill>
                          <a:effectLst/>
                          <a:latin typeface="Arial Nova Light" panose="020B0304020202020204" pitchFamily="34" charset="0"/>
                          <a:ea typeface="Times New Roman" panose="02020603050405020304" pitchFamily="18" charset="0"/>
                          <a:cs typeface="Times New Roman" panose="02020603050405020304" pitchFamily="18" charset="0"/>
                        </a:rPr>
                        <a:t>DEFEND MARKETS</a:t>
                      </a: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819021330"/>
                  </a:ext>
                </a:extLst>
              </a:tr>
              <a:tr h="318152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France</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Germany</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Italy</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Netherlands</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Russia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Spain</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United Kingdom</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Brazil</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Canada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USA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Australia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China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India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Japan</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Kenya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Nigeria</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Lesotho</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Botswana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Swaziland</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Namibia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Mozambique</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Zimbabwe</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Zambia</a:t>
                      </a:r>
                    </a:p>
                    <a:p>
                      <a:pPr algn="ctr">
                        <a:lnSpc>
                          <a:spcPct val="110000"/>
                        </a:lnSpc>
                        <a:spcAft>
                          <a:spcPts val="500"/>
                        </a:spcAft>
                      </a:pPr>
                      <a:r>
                        <a:rPr lang="en-ZA" sz="1600" kern="1400" dirty="0">
                          <a:effectLst/>
                          <a:latin typeface="+mj-lt"/>
                          <a:ea typeface="Times New Roman" panose="02020603050405020304" pitchFamily="18" charset="0"/>
                          <a:cs typeface="Times New Roman" panose="02020603050405020304" pitchFamily="18" charset="0"/>
                        </a:rPr>
                        <a:t>Malawi</a:t>
                      </a:r>
                    </a:p>
                    <a:p>
                      <a:pPr algn="ctr">
                        <a:lnSpc>
                          <a:spcPct val="110000"/>
                        </a:lnSpc>
                        <a:spcAft>
                          <a:spcPts val="500"/>
                        </a:spcAft>
                      </a:pPr>
                      <a:r>
                        <a:rPr lang="en-ZA" sz="1600" kern="1400" dirty="0">
                          <a:effectLst/>
                          <a:latin typeface="+mj-lt"/>
                          <a:ea typeface="Times New Roman" panose="02020603050405020304" pitchFamily="18" charset="0"/>
                          <a:cs typeface="Arial" panose="020B0604020202020204" pitchFamily="34" charset="0"/>
                        </a:rPr>
                        <a:t> </a:t>
                      </a:r>
                    </a:p>
                    <a:p>
                      <a:pPr algn="ctr">
                        <a:lnSpc>
                          <a:spcPct val="110000"/>
                        </a:lnSpc>
                        <a:spcAft>
                          <a:spcPts val="500"/>
                        </a:spcAft>
                      </a:pPr>
                      <a:r>
                        <a:rPr lang="en-ZA" sz="1600" kern="1400" dirty="0">
                          <a:effectLst/>
                          <a:latin typeface="+mj-lt"/>
                          <a:cs typeface="Arial" panose="020B0604020202020204" pitchFamily="34" charset="0"/>
                        </a:rPr>
                        <a:t> </a:t>
                      </a:r>
                      <a:endParaRPr lang="en-ZA" sz="1600" kern="1400" dirty="0">
                        <a:effectLst/>
                        <a:latin typeface="+mj-lt"/>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820290825"/>
                  </a:ext>
                </a:extLst>
              </a:tr>
            </a:tbl>
          </a:graphicData>
        </a:graphic>
      </p:graphicFrame>
    </p:spTree>
    <p:extLst>
      <p:ext uri="{BB962C8B-B14F-4D97-AF65-F5344CB8AC3E}">
        <p14:creationId xmlns:p14="http://schemas.microsoft.com/office/powerpoint/2010/main" val="342401310"/>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 HQ</Template>
  <TotalTime>9026</TotalTime>
  <Words>6610</Words>
  <Application>Microsoft Office PowerPoint</Application>
  <PresentationFormat>Widescreen</PresentationFormat>
  <Paragraphs>1334</Paragraphs>
  <Slides>49</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Arial</vt:lpstr>
      <vt:lpstr>Arial Nova Light</vt:lpstr>
      <vt:lpstr>Calibri</vt:lpstr>
      <vt:lpstr>Calibri Light</vt:lpstr>
      <vt:lpstr>Courier New</vt:lpstr>
      <vt:lpstr>Times</vt:lpstr>
      <vt:lpstr>Trebuchet MS</vt:lpstr>
      <vt:lpstr>Wingdings</vt:lpstr>
      <vt:lpstr>Blends</vt:lpstr>
      <vt:lpstr>Custom Design</vt:lpstr>
      <vt:lpstr>Office Theme</vt:lpstr>
      <vt:lpstr>FY23/24 Annual Performance Plan   Presentation to Portfolio Committee on Tourism 23 May 2023    </vt:lpstr>
      <vt:lpstr>Contents</vt:lpstr>
      <vt:lpstr>Contents</vt:lpstr>
      <vt:lpstr>PowerPoint Presentation</vt:lpstr>
      <vt:lpstr>PowerPoint Presentation</vt:lpstr>
      <vt:lpstr>Contents</vt:lpstr>
      <vt:lpstr>PowerPoint Presentation</vt:lpstr>
      <vt:lpstr>PowerPoint Presentation</vt:lpstr>
      <vt:lpstr>PowerPoint Presentation</vt:lpstr>
      <vt:lpstr>PowerPoint Presentation</vt:lpstr>
      <vt:lpstr>Contents</vt:lpstr>
      <vt:lpstr>Travel &amp; Tourism Forecast 2022 to 2032 </vt:lpstr>
      <vt:lpstr>Travel &amp; Tourism Forecast 2022 to 2032 </vt:lpstr>
      <vt:lpstr>Contents</vt:lpstr>
      <vt:lpstr>PowerPoint Presentation</vt:lpstr>
      <vt:lpstr>Integrated Marketing Strategy</vt:lpstr>
      <vt:lpstr>Integrated Marketing Strategy</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Calendar of Key Events</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planning process 2018/19</dc:title>
  <dc:creator>Neesha Pillay</dc:creator>
  <cp:lastModifiedBy>Nheo Fumba</cp:lastModifiedBy>
  <cp:revision>340</cp:revision>
  <cp:lastPrinted>2023-05-06T13:02:23Z</cp:lastPrinted>
  <dcterms:created xsi:type="dcterms:W3CDTF">2018-02-15T06:43:05Z</dcterms:created>
  <dcterms:modified xsi:type="dcterms:W3CDTF">2023-05-25T13:49:42Z</dcterms:modified>
</cp:coreProperties>
</file>