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5"/>
  </p:notesMasterIdLst>
  <p:sldIdLst>
    <p:sldId id="256" r:id="rId2"/>
    <p:sldId id="258" r:id="rId3"/>
    <p:sldId id="259" r:id="rId4"/>
    <p:sldId id="266" r:id="rId5"/>
    <p:sldId id="272" r:id="rId6"/>
    <p:sldId id="267" r:id="rId7"/>
    <p:sldId id="268" r:id="rId8"/>
    <p:sldId id="269" r:id="rId9"/>
    <p:sldId id="270" r:id="rId10"/>
    <p:sldId id="273" r:id="rId11"/>
    <p:sldId id="271" r:id="rId12"/>
    <p:sldId id="264" r:id="rId13"/>
    <p:sldId id="265" r:id="rId14"/>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1pPr>
    <a:lvl2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2pPr>
    <a:lvl3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3pPr>
    <a:lvl4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4pPr>
    <a:lvl5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5pPr>
    <a:lvl6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6pPr>
    <a:lvl7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7pPr>
    <a:lvl8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8pPr>
    <a:lvl9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5E5E5E"/>
        </a:fontRef>
        <a:srgbClr val="5E5E5E"/>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FFF"/>
          </a:solidFill>
        </a:fill>
      </a:tcStyle>
    </a:wholeTbl>
    <a:band2H>
      <a:tcTxStyle/>
      <a:tcStyle>
        <a:tcBdr/>
        <a:fill>
          <a:solidFill>
            <a:srgbClr val="E6F0FF"/>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5E5E5E"/>
        </a:fontRef>
        <a:srgbClr val="5E5E5E"/>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1F0CC"/>
          </a:solidFill>
        </a:fill>
      </a:tcStyle>
    </a:wholeTbl>
    <a:band2H>
      <a:tcTxStyle/>
      <a:tcStyle>
        <a:tcBdr/>
        <a:fill>
          <a:solidFill>
            <a:srgbClr val="EAF8E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5E5E5E"/>
        </a:fontRef>
        <a:srgbClr val="5E5E5E"/>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CDDF"/>
          </a:solidFill>
        </a:fill>
      </a:tcStyle>
    </a:wholeTbl>
    <a:band2H>
      <a:tcTxStyle/>
      <a:tcStyle>
        <a:tcBdr/>
        <a:fill>
          <a:solidFill>
            <a:srgbClr val="FFE8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5E5E5E"/>
        </a:fontRef>
        <a:srgbClr val="5E5E5E"/>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9E9E9"/>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5E5E5E"/>
        </a:fontRef>
        <a:srgbClr val="5E5E5E"/>
      </a:tcTxStyle>
      <a:tcStyle>
        <a:tcBdr>
          <a:left>
            <a:ln w="12700" cap="flat">
              <a:noFill/>
              <a:miter lim="400000"/>
            </a:ln>
          </a:left>
          <a:right>
            <a:ln w="12700" cap="flat">
              <a:noFill/>
              <a:miter lim="400000"/>
            </a:ln>
          </a:right>
          <a:top>
            <a:ln w="50800" cap="flat">
              <a:solidFill>
                <a:srgbClr val="5E5E5E"/>
              </a:solidFill>
              <a:prstDash val="solid"/>
              <a:round/>
            </a:ln>
          </a:top>
          <a:bottom>
            <a:ln w="25400" cap="flat">
              <a:solidFill>
                <a:srgbClr val="5E5E5E"/>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5E5E5E"/>
              </a:solidFill>
              <a:prstDash val="solid"/>
              <a:round/>
            </a:ln>
          </a:top>
          <a:bottom>
            <a:ln w="25400" cap="flat">
              <a:solidFill>
                <a:srgbClr val="5E5E5E"/>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5E5E5E"/>
        </a:fontRef>
        <a:srgbClr val="5E5E5E"/>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1D1D1"/>
          </a:solidFill>
        </a:fill>
      </a:tcStyle>
    </a:wholeTbl>
    <a:band2H>
      <a:tcTxStyle/>
      <a:tcStyle>
        <a:tcBdr/>
        <a:fill>
          <a:solidFill>
            <a:srgbClr val="E9E9E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5E5E5E"/>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5E5E5E"/>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5E5E5E"/>
          </a:solidFill>
        </a:fill>
      </a:tcStyle>
    </a:firstRow>
  </a:tblStyle>
  <a:tblStyle styleId="{2708684C-4D16-4618-839F-0558EEFCDFE6}" styleName="">
    <a:tblBg/>
    <a:wholeTbl>
      <a:tcTxStyle b="off" i="off">
        <a:fontRef idx="major">
          <a:srgbClr val="5E5E5E"/>
        </a:fontRef>
        <a:srgbClr val="5E5E5E"/>
      </a:tcTxStyle>
      <a:tcStyle>
        <a:tcBdr>
          <a:left>
            <a:ln w="12700" cap="flat">
              <a:solidFill>
                <a:srgbClr val="5E5E5E"/>
              </a:solidFill>
              <a:prstDash val="solid"/>
              <a:round/>
            </a:ln>
          </a:left>
          <a:right>
            <a:ln w="12700" cap="flat">
              <a:solidFill>
                <a:srgbClr val="5E5E5E"/>
              </a:solidFill>
              <a:prstDash val="solid"/>
              <a:round/>
            </a:ln>
          </a:right>
          <a:top>
            <a:ln w="12700" cap="flat">
              <a:solidFill>
                <a:srgbClr val="5E5E5E"/>
              </a:solidFill>
              <a:prstDash val="solid"/>
              <a:round/>
            </a:ln>
          </a:top>
          <a:bottom>
            <a:ln w="12700" cap="flat">
              <a:solidFill>
                <a:srgbClr val="5E5E5E"/>
              </a:solidFill>
              <a:prstDash val="solid"/>
              <a:round/>
            </a:ln>
          </a:bottom>
          <a:insideH>
            <a:ln w="12700" cap="flat">
              <a:solidFill>
                <a:srgbClr val="5E5E5E"/>
              </a:solidFill>
              <a:prstDash val="solid"/>
              <a:round/>
            </a:ln>
          </a:insideH>
          <a:insideV>
            <a:ln w="12700" cap="flat">
              <a:solidFill>
                <a:srgbClr val="5E5E5E"/>
              </a:solidFill>
              <a:prstDash val="solid"/>
              <a:round/>
            </a:ln>
          </a:insideV>
        </a:tcBdr>
        <a:fill>
          <a:solidFill>
            <a:srgbClr val="5E5E5E">
              <a:alpha val="20000"/>
            </a:srgbClr>
          </a:solidFill>
        </a:fill>
      </a:tcStyle>
    </a:wholeTbl>
    <a:band2H>
      <a:tcTxStyle/>
      <a:tcStyle>
        <a:tcBdr/>
        <a:fill>
          <a:solidFill>
            <a:srgbClr val="FFFFFF"/>
          </a:solidFill>
        </a:fill>
      </a:tcStyle>
    </a:band2H>
    <a:firstCol>
      <a:tcTxStyle b="on" i="off">
        <a:fontRef idx="major">
          <a:srgbClr val="5E5E5E"/>
        </a:fontRef>
        <a:srgbClr val="5E5E5E"/>
      </a:tcTxStyle>
      <a:tcStyle>
        <a:tcBdr>
          <a:left>
            <a:ln w="12700" cap="flat">
              <a:solidFill>
                <a:srgbClr val="5E5E5E"/>
              </a:solidFill>
              <a:prstDash val="solid"/>
              <a:round/>
            </a:ln>
          </a:left>
          <a:right>
            <a:ln w="12700" cap="flat">
              <a:solidFill>
                <a:srgbClr val="5E5E5E"/>
              </a:solidFill>
              <a:prstDash val="solid"/>
              <a:round/>
            </a:ln>
          </a:right>
          <a:top>
            <a:ln w="12700" cap="flat">
              <a:solidFill>
                <a:srgbClr val="5E5E5E"/>
              </a:solidFill>
              <a:prstDash val="solid"/>
              <a:round/>
            </a:ln>
          </a:top>
          <a:bottom>
            <a:ln w="12700" cap="flat">
              <a:solidFill>
                <a:srgbClr val="5E5E5E"/>
              </a:solidFill>
              <a:prstDash val="solid"/>
              <a:round/>
            </a:ln>
          </a:bottom>
          <a:insideH>
            <a:ln w="12700" cap="flat">
              <a:solidFill>
                <a:srgbClr val="5E5E5E"/>
              </a:solidFill>
              <a:prstDash val="solid"/>
              <a:round/>
            </a:ln>
          </a:insideH>
          <a:insideV>
            <a:ln w="12700" cap="flat">
              <a:solidFill>
                <a:srgbClr val="5E5E5E"/>
              </a:solidFill>
              <a:prstDash val="solid"/>
              <a:round/>
            </a:ln>
          </a:insideV>
        </a:tcBdr>
        <a:fill>
          <a:solidFill>
            <a:srgbClr val="5E5E5E">
              <a:alpha val="20000"/>
            </a:srgbClr>
          </a:solidFill>
        </a:fill>
      </a:tcStyle>
    </a:firstCol>
    <a:lastRow>
      <a:tcTxStyle b="on" i="off">
        <a:fontRef idx="major">
          <a:srgbClr val="5E5E5E"/>
        </a:fontRef>
        <a:srgbClr val="5E5E5E"/>
      </a:tcTxStyle>
      <a:tcStyle>
        <a:tcBdr>
          <a:left>
            <a:ln w="12700" cap="flat">
              <a:solidFill>
                <a:srgbClr val="5E5E5E"/>
              </a:solidFill>
              <a:prstDash val="solid"/>
              <a:round/>
            </a:ln>
          </a:left>
          <a:right>
            <a:ln w="12700" cap="flat">
              <a:solidFill>
                <a:srgbClr val="5E5E5E"/>
              </a:solidFill>
              <a:prstDash val="solid"/>
              <a:round/>
            </a:ln>
          </a:right>
          <a:top>
            <a:ln w="50800" cap="flat">
              <a:solidFill>
                <a:srgbClr val="5E5E5E"/>
              </a:solidFill>
              <a:prstDash val="solid"/>
              <a:round/>
            </a:ln>
          </a:top>
          <a:bottom>
            <a:ln w="12700" cap="flat">
              <a:solidFill>
                <a:srgbClr val="5E5E5E"/>
              </a:solidFill>
              <a:prstDash val="solid"/>
              <a:round/>
            </a:ln>
          </a:bottom>
          <a:insideH>
            <a:ln w="12700" cap="flat">
              <a:solidFill>
                <a:srgbClr val="5E5E5E"/>
              </a:solidFill>
              <a:prstDash val="solid"/>
              <a:round/>
            </a:ln>
          </a:insideH>
          <a:insideV>
            <a:ln w="12700" cap="flat">
              <a:solidFill>
                <a:srgbClr val="5E5E5E"/>
              </a:solidFill>
              <a:prstDash val="solid"/>
              <a:round/>
            </a:ln>
          </a:insideV>
        </a:tcBdr>
        <a:fill>
          <a:noFill/>
        </a:fill>
      </a:tcStyle>
    </a:lastRow>
    <a:firstRow>
      <a:tcTxStyle b="on" i="off">
        <a:fontRef idx="major">
          <a:srgbClr val="5E5E5E"/>
        </a:fontRef>
        <a:srgbClr val="5E5E5E"/>
      </a:tcTxStyle>
      <a:tcStyle>
        <a:tcBdr>
          <a:left>
            <a:ln w="12700" cap="flat">
              <a:solidFill>
                <a:srgbClr val="5E5E5E"/>
              </a:solidFill>
              <a:prstDash val="solid"/>
              <a:round/>
            </a:ln>
          </a:left>
          <a:right>
            <a:ln w="12700" cap="flat">
              <a:solidFill>
                <a:srgbClr val="5E5E5E"/>
              </a:solidFill>
              <a:prstDash val="solid"/>
              <a:round/>
            </a:ln>
          </a:right>
          <a:top>
            <a:ln w="12700" cap="flat">
              <a:solidFill>
                <a:srgbClr val="5E5E5E"/>
              </a:solidFill>
              <a:prstDash val="solid"/>
              <a:round/>
            </a:ln>
          </a:top>
          <a:bottom>
            <a:ln w="25400" cap="flat">
              <a:solidFill>
                <a:srgbClr val="5E5E5E"/>
              </a:solidFill>
              <a:prstDash val="solid"/>
              <a:round/>
            </a:ln>
          </a:bottom>
          <a:insideH>
            <a:ln w="12700" cap="flat">
              <a:solidFill>
                <a:srgbClr val="5E5E5E"/>
              </a:solidFill>
              <a:prstDash val="solid"/>
              <a:round/>
            </a:ln>
          </a:insideH>
          <a:insideV>
            <a:ln w="12700" cap="flat">
              <a:solidFill>
                <a:srgbClr val="5E5E5E"/>
              </a:solidFill>
              <a:prstDash val="solid"/>
              <a:round/>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145"/>
    <p:restoredTop sz="94694"/>
  </p:normalViewPr>
  <p:slideViewPr>
    <p:cSldViewPr snapToGrid="0">
      <p:cViewPr varScale="1">
        <p:scale>
          <a:sx n="34" d="100"/>
          <a:sy n="34" d="100"/>
        </p:scale>
        <p:origin x="-444" y="-78"/>
      </p:cViewPr>
      <p:guideLst>
        <p:guide orient="horz" pos="4320"/>
        <p:guide pos="76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7" name="Shape 167"/>
          <p:cNvSpPr>
            <a:spLocks noGrp="1" noRot="1" noChangeAspect="1"/>
          </p:cNvSpPr>
          <p:nvPr>
            <p:ph type="sldImg"/>
          </p:nvPr>
        </p:nvSpPr>
        <p:spPr>
          <a:xfrm>
            <a:off x="1143000" y="685800"/>
            <a:ext cx="4572000" cy="3429000"/>
          </a:xfrm>
          <a:prstGeom prst="rect">
            <a:avLst/>
          </a:prstGeom>
        </p:spPr>
        <p:txBody>
          <a:bodyPr/>
          <a:lstStyle/>
          <a:p>
            <a:endParaRPr dirty="0"/>
          </a:p>
        </p:txBody>
      </p:sp>
      <p:sp>
        <p:nvSpPr>
          <p:cNvPr id="168" name="Shape 168"/>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j-lt"/>
        <a:ea typeface="+mj-ea"/>
        <a:cs typeface="+mj-cs"/>
        <a:sym typeface="Helvetica Neue"/>
      </a:defRPr>
    </a:lvl1pPr>
    <a:lvl2pPr indent="228600" defTabSz="457200" latinLnBrk="0">
      <a:lnSpc>
        <a:spcPct val="117999"/>
      </a:lnSpc>
      <a:defRPr sz="2200">
        <a:latin typeface="+mj-lt"/>
        <a:ea typeface="+mj-ea"/>
        <a:cs typeface="+mj-cs"/>
        <a:sym typeface="Helvetica Neue"/>
      </a:defRPr>
    </a:lvl2pPr>
    <a:lvl3pPr indent="457200" defTabSz="457200" latinLnBrk="0">
      <a:lnSpc>
        <a:spcPct val="117999"/>
      </a:lnSpc>
      <a:defRPr sz="2200">
        <a:latin typeface="+mj-lt"/>
        <a:ea typeface="+mj-ea"/>
        <a:cs typeface="+mj-cs"/>
        <a:sym typeface="Helvetica Neue"/>
      </a:defRPr>
    </a:lvl3pPr>
    <a:lvl4pPr indent="685800" defTabSz="457200" latinLnBrk="0">
      <a:lnSpc>
        <a:spcPct val="117999"/>
      </a:lnSpc>
      <a:defRPr sz="2200">
        <a:latin typeface="+mj-lt"/>
        <a:ea typeface="+mj-ea"/>
        <a:cs typeface="+mj-cs"/>
        <a:sym typeface="Helvetica Neue"/>
      </a:defRPr>
    </a:lvl4pPr>
    <a:lvl5pPr indent="914400" defTabSz="457200" latinLnBrk="0">
      <a:lnSpc>
        <a:spcPct val="117999"/>
      </a:lnSpc>
      <a:defRPr sz="2200">
        <a:latin typeface="+mj-lt"/>
        <a:ea typeface="+mj-ea"/>
        <a:cs typeface="+mj-cs"/>
        <a:sym typeface="Helvetica Neue"/>
      </a:defRPr>
    </a:lvl5pPr>
    <a:lvl6pPr indent="1143000" defTabSz="457200" latinLnBrk="0">
      <a:lnSpc>
        <a:spcPct val="117999"/>
      </a:lnSpc>
      <a:defRPr sz="2200">
        <a:latin typeface="+mj-lt"/>
        <a:ea typeface="+mj-ea"/>
        <a:cs typeface="+mj-cs"/>
        <a:sym typeface="Helvetica Neue"/>
      </a:defRPr>
    </a:lvl6pPr>
    <a:lvl7pPr indent="1371600" defTabSz="457200" latinLnBrk="0">
      <a:lnSpc>
        <a:spcPct val="117999"/>
      </a:lnSpc>
      <a:defRPr sz="2200">
        <a:latin typeface="+mj-lt"/>
        <a:ea typeface="+mj-ea"/>
        <a:cs typeface="+mj-cs"/>
        <a:sym typeface="Helvetica Neue"/>
      </a:defRPr>
    </a:lvl7pPr>
    <a:lvl8pPr indent="1600200" defTabSz="457200" latinLnBrk="0">
      <a:lnSpc>
        <a:spcPct val="117999"/>
      </a:lnSpc>
      <a:defRPr sz="2200">
        <a:latin typeface="+mj-lt"/>
        <a:ea typeface="+mj-ea"/>
        <a:cs typeface="+mj-cs"/>
        <a:sym typeface="Helvetica Neue"/>
      </a:defRPr>
    </a:lvl8pPr>
    <a:lvl9pPr indent="1828800" defTabSz="457200" latinLnBrk="0">
      <a:lnSpc>
        <a:spcPct val="117999"/>
      </a:lnSpc>
      <a:defRPr sz="2200">
        <a:latin typeface="+mj-lt"/>
        <a:ea typeface="+mj-ea"/>
        <a:cs typeface="+mj-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ZA" dirty="0"/>
          </a:p>
        </p:txBody>
      </p:sp>
    </p:spTree>
    <p:extLst>
      <p:ext uri="{BB962C8B-B14F-4D97-AF65-F5344CB8AC3E}">
        <p14:creationId xmlns:p14="http://schemas.microsoft.com/office/powerpoint/2010/main" xmlns="" val="28139304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xmlns="" id="{5F6F5786-FE6B-3941-BE37-DC48D28A03E7}"/>
              </a:ext>
            </a:extLst>
          </p:cNvPr>
          <p:cNvGrpSpPr>
            <a:grpSpLocks noChangeAspect="1"/>
          </p:cNvGrpSpPr>
          <p:nvPr userDrawn="1"/>
        </p:nvGrpSpPr>
        <p:grpSpPr>
          <a:xfrm>
            <a:off x="-786744" y="286457"/>
            <a:ext cx="25957489" cy="13143085"/>
            <a:chOff x="-768626" y="178375"/>
            <a:chExt cx="25957489" cy="13143085"/>
          </a:xfrm>
        </p:grpSpPr>
        <p:pic>
          <p:nvPicPr>
            <p:cNvPr id="7" name="Image" descr="Image">
              <a:extLst>
                <a:ext uri="{FF2B5EF4-FFF2-40B4-BE49-F238E27FC236}">
                  <a16:creationId xmlns:a16="http://schemas.microsoft.com/office/drawing/2014/main" xmlns="" id="{92CBEB09-6FD1-9349-BB1C-B6E767FB5332}"/>
                </a:ext>
              </a:extLst>
            </p:cNvPr>
            <p:cNvPicPr>
              <a:picLocks noChangeAspect="1"/>
            </p:cNvPicPr>
            <p:nvPr userDrawn="1"/>
          </p:nvPicPr>
          <p:blipFill>
            <a:blip r:embed="rId2" cstate="print"/>
            <a:stretch>
              <a:fillRect/>
            </a:stretch>
          </p:blipFill>
          <p:spPr>
            <a:xfrm>
              <a:off x="2742350" y="178375"/>
              <a:ext cx="17645723" cy="8850235"/>
            </a:xfrm>
            <a:prstGeom prst="rect">
              <a:avLst/>
            </a:prstGeom>
            <a:ln w="12700">
              <a:miter lim="400000"/>
            </a:ln>
          </p:spPr>
        </p:pic>
        <p:pic>
          <p:nvPicPr>
            <p:cNvPr id="8" name="DSAC_Mnemonic_Icons.png">
              <a:extLst>
                <a:ext uri="{FF2B5EF4-FFF2-40B4-BE49-F238E27FC236}">
                  <a16:creationId xmlns:a16="http://schemas.microsoft.com/office/drawing/2014/main" xmlns="" id="{9846F82A-2BD3-9B4F-AA3E-259A068BF8FE}"/>
                </a:ext>
              </a:extLst>
            </p:cNvPr>
            <p:cNvPicPr>
              <a:picLocks noChangeAspect="1"/>
            </p:cNvPicPr>
            <p:nvPr userDrawn="1"/>
          </p:nvPicPr>
          <p:blipFill>
            <a:blip r:embed="rId3" cstate="print"/>
            <a:stretch>
              <a:fillRect/>
            </a:stretch>
          </p:blipFill>
          <p:spPr>
            <a:xfrm>
              <a:off x="2507226" y="7211624"/>
              <a:ext cx="20193491" cy="3168918"/>
            </a:xfrm>
            <a:prstGeom prst="rect">
              <a:avLst/>
            </a:prstGeom>
            <a:ln w="12700">
              <a:miter lim="400000"/>
            </a:ln>
          </p:spPr>
        </p:pic>
        <p:pic>
          <p:nvPicPr>
            <p:cNvPr id="9" name="Image" descr="Image">
              <a:extLst>
                <a:ext uri="{FF2B5EF4-FFF2-40B4-BE49-F238E27FC236}">
                  <a16:creationId xmlns:a16="http://schemas.microsoft.com/office/drawing/2014/main" xmlns="" id="{CC49C165-56CB-E247-AA35-B07236CD34FF}"/>
                </a:ext>
              </a:extLst>
            </p:cNvPr>
            <p:cNvPicPr>
              <a:picLocks noChangeAspect="1"/>
            </p:cNvPicPr>
            <p:nvPr userDrawn="1"/>
          </p:nvPicPr>
          <p:blipFill>
            <a:blip r:embed="rId4" cstate="print"/>
            <a:stretch>
              <a:fillRect/>
            </a:stretch>
          </p:blipFill>
          <p:spPr>
            <a:xfrm>
              <a:off x="1300511" y="11514754"/>
              <a:ext cx="21400206" cy="1806706"/>
            </a:xfrm>
            <a:prstGeom prst="rect">
              <a:avLst/>
            </a:prstGeom>
            <a:ln w="12700">
              <a:miter lim="400000"/>
            </a:ln>
          </p:spPr>
        </p:pic>
        <p:pic>
          <p:nvPicPr>
            <p:cNvPr id="10" name="Image" descr="Image">
              <a:extLst>
                <a:ext uri="{FF2B5EF4-FFF2-40B4-BE49-F238E27FC236}">
                  <a16:creationId xmlns:a16="http://schemas.microsoft.com/office/drawing/2014/main" xmlns="" id="{AAEFE357-2EC7-0143-8D85-B17E90394CEA}"/>
                </a:ext>
              </a:extLst>
            </p:cNvPr>
            <p:cNvPicPr>
              <a:picLocks noChangeAspect="1"/>
            </p:cNvPicPr>
            <p:nvPr userDrawn="1"/>
          </p:nvPicPr>
          <p:blipFill>
            <a:blip r:embed="rId5" cstate="print"/>
            <a:stretch>
              <a:fillRect/>
            </a:stretch>
          </p:blipFill>
          <p:spPr>
            <a:xfrm>
              <a:off x="-768626" y="10351046"/>
              <a:ext cx="25957489" cy="497767"/>
            </a:xfrm>
            <a:prstGeom prst="rect">
              <a:avLst/>
            </a:prstGeom>
            <a:ln w="12700">
              <a:miter lim="400000"/>
            </a:ln>
          </p:spPr>
        </p:pic>
      </p:gr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Title">
    <p:spTree>
      <p:nvGrpSpPr>
        <p:cNvPr id="1" name=""/>
        <p:cNvGrpSpPr/>
        <p:nvPr/>
      </p:nvGrpSpPr>
      <p:grpSpPr>
        <a:xfrm>
          <a:off x="0" y="0"/>
          <a:ext cx="0" cy="0"/>
          <a:chOff x="0" y="0"/>
          <a:chExt cx="0" cy="0"/>
        </a:xfrm>
      </p:grpSpPr>
      <p:pic>
        <p:nvPicPr>
          <p:cNvPr id="11" name="Image" descr="Image">
            <a:extLst>
              <a:ext uri="{FF2B5EF4-FFF2-40B4-BE49-F238E27FC236}">
                <a16:creationId xmlns:a16="http://schemas.microsoft.com/office/drawing/2014/main" xmlns="" id="{F543A0BE-7A0E-504A-8CC1-2B53A2846A99}"/>
              </a:ext>
            </a:extLst>
          </p:cNvPr>
          <p:cNvPicPr>
            <a:picLocks noChangeAspect="1"/>
          </p:cNvPicPr>
          <p:nvPr userDrawn="1"/>
        </p:nvPicPr>
        <p:blipFill>
          <a:blip r:embed="rId2" cstate="print"/>
          <a:stretch>
            <a:fillRect/>
          </a:stretch>
        </p:blipFill>
        <p:spPr>
          <a:xfrm>
            <a:off x="1491897" y="11772825"/>
            <a:ext cx="21400206" cy="1806707"/>
          </a:xfrm>
          <a:prstGeom prst="rect">
            <a:avLst/>
          </a:prstGeom>
          <a:ln w="12700">
            <a:miter lim="400000"/>
          </a:ln>
        </p:spPr>
      </p:pic>
      <p:pic>
        <p:nvPicPr>
          <p:cNvPr id="12" name="Foot steps and Map2.png">
            <a:extLst>
              <a:ext uri="{FF2B5EF4-FFF2-40B4-BE49-F238E27FC236}">
                <a16:creationId xmlns:a16="http://schemas.microsoft.com/office/drawing/2014/main" xmlns="" id="{8471D32E-D55A-9E43-8FB3-E0F182F02D2C}"/>
              </a:ext>
            </a:extLst>
          </p:cNvPr>
          <p:cNvPicPr>
            <a:picLocks noChangeAspect="1"/>
          </p:cNvPicPr>
          <p:nvPr userDrawn="1"/>
        </p:nvPicPr>
        <p:blipFill>
          <a:blip r:embed="rId3" cstate="print"/>
          <a:srcRect b="7681"/>
          <a:stretch>
            <a:fillRect/>
          </a:stretch>
        </p:blipFill>
        <p:spPr>
          <a:xfrm>
            <a:off x="2377257" y="136467"/>
            <a:ext cx="18288003" cy="11935670"/>
          </a:xfrm>
          <a:prstGeom prst="rect">
            <a:avLst/>
          </a:prstGeom>
          <a:ln w="12700">
            <a:miter lim="400000"/>
          </a:ln>
        </p:spPr>
      </p:pic>
      <p:pic>
        <p:nvPicPr>
          <p:cNvPr id="13" name="Foot steps and Map.png" descr="Foot steps and Map.png">
            <a:extLst>
              <a:ext uri="{FF2B5EF4-FFF2-40B4-BE49-F238E27FC236}">
                <a16:creationId xmlns:a16="http://schemas.microsoft.com/office/drawing/2014/main" xmlns="" id="{B5EC12B8-B6A4-3E45-962D-489279ACF1BF}"/>
              </a:ext>
            </a:extLst>
          </p:cNvPr>
          <p:cNvPicPr>
            <a:picLocks noChangeAspect="1"/>
          </p:cNvPicPr>
          <p:nvPr userDrawn="1"/>
        </p:nvPicPr>
        <p:blipFill>
          <a:blip r:embed="rId4" cstate="print"/>
          <a:srcRect l="14402" r="7929"/>
          <a:stretch>
            <a:fillRect/>
          </a:stretch>
        </p:blipFill>
        <p:spPr>
          <a:xfrm rot="10800000" flipH="1">
            <a:off x="2694597" y="378668"/>
            <a:ext cx="5801970" cy="5281166"/>
          </a:xfrm>
          <a:prstGeom prst="rect">
            <a:avLst/>
          </a:prstGeom>
          <a:ln w="12700">
            <a:miter lim="400000"/>
          </a:ln>
        </p:spPr>
      </p:pic>
    </p:spTree>
    <p:extLst>
      <p:ext uri="{BB962C8B-B14F-4D97-AF65-F5344CB8AC3E}">
        <p14:creationId xmlns:p14="http://schemas.microsoft.com/office/powerpoint/2010/main" xmlns="" val="558691451"/>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6_Title">
    <p:spTree>
      <p:nvGrpSpPr>
        <p:cNvPr id="1" name=""/>
        <p:cNvGrpSpPr/>
        <p:nvPr/>
      </p:nvGrpSpPr>
      <p:grpSpPr>
        <a:xfrm>
          <a:off x="0" y="0"/>
          <a:ext cx="0" cy="0"/>
          <a:chOff x="0" y="0"/>
          <a:chExt cx="0" cy="0"/>
        </a:xfrm>
      </p:grpSpPr>
      <p:pic>
        <p:nvPicPr>
          <p:cNvPr id="11" name="Image" descr="Image">
            <a:extLst>
              <a:ext uri="{FF2B5EF4-FFF2-40B4-BE49-F238E27FC236}">
                <a16:creationId xmlns:a16="http://schemas.microsoft.com/office/drawing/2014/main" xmlns="" id="{BE8E5400-6EC9-2741-B9F9-A98AA70113CB}"/>
              </a:ext>
            </a:extLst>
          </p:cNvPr>
          <p:cNvPicPr>
            <a:picLocks noChangeAspect="1"/>
          </p:cNvPicPr>
          <p:nvPr userDrawn="1"/>
        </p:nvPicPr>
        <p:blipFill>
          <a:blip r:embed="rId2" cstate="print"/>
          <a:stretch>
            <a:fillRect/>
          </a:stretch>
        </p:blipFill>
        <p:spPr>
          <a:xfrm>
            <a:off x="0" y="-28327"/>
            <a:ext cx="8835195" cy="13744327"/>
          </a:xfrm>
          <a:prstGeom prst="rect">
            <a:avLst/>
          </a:prstGeom>
          <a:ln w="12700">
            <a:miter lim="400000"/>
          </a:ln>
        </p:spPr>
      </p:pic>
    </p:spTree>
    <p:extLst>
      <p:ext uri="{BB962C8B-B14F-4D97-AF65-F5344CB8AC3E}">
        <p14:creationId xmlns:p14="http://schemas.microsoft.com/office/powerpoint/2010/main" xmlns="" val="1600865863"/>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pic>
        <p:nvPicPr>
          <p:cNvPr id="14" name="Image" descr="Image">
            <a:extLst>
              <a:ext uri="{FF2B5EF4-FFF2-40B4-BE49-F238E27FC236}">
                <a16:creationId xmlns:a16="http://schemas.microsoft.com/office/drawing/2014/main" xmlns="" id="{B3D5F173-2946-1445-B8F0-1CF13CC042F6}"/>
              </a:ext>
            </a:extLst>
          </p:cNvPr>
          <p:cNvPicPr>
            <a:picLocks noChangeAspect="1"/>
          </p:cNvPicPr>
          <p:nvPr userDrawn="1"/>
        </p:nvPicPr>
        <p:blipFill>
          <a:blip r:embed="rId2" cstate="print"/>
          <a:stretch>
            <a:fillRect/>
          </a:stretch>
        </p:blipFill>
        <p:spPr>
          <a:xfrm>
            <a:off x="-10773" y="2364673"/>
            <a:ext cx="25189317" cy="464780"/>
          </a:xfrm>
          <a:prstGeom prst="rect">
            <a:avLst/>
          </a:prstGeom>
          <a:ln w="12700" cap="flat">
            <a:noFill/>
            <a:miter lim="400000"/>
          </a:ln>
          <a:effectLst/>
        </p:spPr>
      </p:pic>
    </p:spTree>
    <p:extLst>
      <p:ext uri="{BB962C8B-B14F-4D97-AF65-F5344CB8AC3E}">
        <p14:creationId xmlns:p14="http://schemas.microsoft.com/office/powerpoint/2010/main" xmlns="" val="3264322565"/>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xmlns="" id="{B8F53840-9867-B84E-AFC7-801C8F81F323}"/>
              </a:ext>
            </a:extLst>
          </p:cNvPr>
          <p:cNvGrpSpPr/>
          <p:nvPr userDrawn="1"/>
        </p:nvGrpSpPr>
        <p:grpSpPr>
          <a:xfrm>
            <a:off x="-46852" y="2413520"/>
            <a:ext cx="25253179" cy="11357898"/>
            <a:chOff x="-46494" y="-1"/>
            <a:chExt cx="25253178" cy="11357898"/>
          </a:xfrm>
        </p:grpSpPr>
        <p:pic>
          <p:nvPicPr>
            <p:cNvPr id="12" name="Image" descr="Image">
              <a:extLst>
                <a:ext uri="{FF2B5EF4-FFF2-40B4-BE49-F238E27FC236}">
                  <a16:creationId xmlns:a16="http://schemas.microsoft.com/office/drawing/2014/main" xmlns="" id="{A822EDA3-97C6-7944-B171-62FE2EC15D9D}"/>
                </a:ext>
              </a:extLst>
            </p:cNvPr>
            <p:cNvPicPr>
              <a:picLocks noChangeAspect="1"/>
            </p:cNvPicPr>
            <p:nvPr userDrawn="1"/>
          </p:nvPicPr>
          <p:blipFill>
            <a:blip r:embed="rId2" cstate="print"/>
            <a:stretch>
              <a:fillRect/>
            </a:stretch>
          </p:blipFill>
          <p:spPr>
            <a:xfrm>
              <a:off x="-46494" y="-1"/>
              <a:ext cx="25253178" cy="466344"/>
            </a:xfrm>
            <a:prstGeom prst="rect">
              <a:avLst/>
            </a:prstGeom>
            <a:ln w="12700" cap="flat">
              <a:noFill/>
              <a:miter lim="400000"/>
            </a:ln>
            <a:effectLst/>
          </p:spPr>
        </p:pic>
        <p:pic>
          <p:nvPicPr>
            <p:cNvPr id="14" name="Picture 13" descr="Picture 3">
              <a:extLst>
                <a:ext uri="{FF2B5EF4-FFF2-40B4-BE49-F238E27FC236}">
                  <a16:creationId xmlns:a16="http://schemas.microsoft.com/office/drawing/2014/main" xmlns="" id="{76EC52B6-DAD4-B848-BF9F-CD8948EAD6F1}"/>
                </a:ext>
              </a:extLst>
            </p:cNvPr>
            <p:cNvPicPr>
              <a:picLocks noChangeAspect="1"/>
            </p:cNvPicPr>
            <p:nvPr userDrawn="1"/>
          </p:nvPicPr>
          <p:blipFill>
            <a:blip r:embed="rId3" cstate="print"/>
            <a:stretch>
              <a:fillRect/>
            </a:stretch>
          </p:blipFill>
          <p:spPr>
            <a:xfrm>
              <a:off x="0" y="7548860"/>
              <a:ext cx="24384001" cy="3288839"/>
            </a:xfrm>
            <a:prstGeom prst="rect">
              <a:avLst/>
            </a:prstGeom>
            <a:ln w="12700" cap="flat">
              <a:noFill/>
              <a:miter lim="400000"/>
            </a:ln>
            <a:effectLst/>
          </p:spPr>
        </p:pic>
        <p:pic>
          <p:nvPicPr>
            <p:cNvPr id="15" name="Image" descr="Image">
              <a:extLst>
                <a:ext uri="{FF2B5EF4-FFF2-40B4-BE49-F238E27FC236}">
                  <a16:creationId xmlns:a16="http://schemas.microsoft.com/office/drawing/2014/main" xmlns="" id="{B9116804-1A86-3445-9F5E-6F4DEB49F53A}"/>
                </a:ext>
              </a:extLst>
            </p:cNvPr>
            <p:cNvPicPr>
              <a:picLocks noChangeAspect="1"/>
            </p:cNvPicPr>
            <p:nvPr userDrawn="1"/>
          </p:nvPicPr>
          <p:blipFill>
            <a:blip r:embed="rId2" cstate="print"/>
            <a:stretch>
              <a:fillRect/>
            </a:stretch>
          </p:blipFill>
          <p:spPr>
            <a:xfrm>
              <a:off x="-46494" y="10893117"/>
              <a:ext cx="25230477" cy="464780"/>
            </a:xfrm>
            <a:prstGeom prst="rect">
              <a:avLst/>
            </a:prstGeom>
            <a:ln w="12700" cap="flat">
              <a:noFill/>
              <a:miter lim="400000"/>
            </a:ln>
            <a:effectLst/>
          </p:spPr>
        </p:pic>
      </p:grpSp>
    </p:spTree>
    <p:extLst>
      <p:ext uri="{BB962C8B-B14F-4D97-AF65-F5344CB8AC3E}">
        <p14:creationId xmlns:p14="http://schemas.microsoft.com/office/powerpoint/2010/main" xmlns="" val="2115314130"/>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p:spTree>
      <p:nvGrpSpPr>
        <p:cNvPr id="1" name=""/>
        <p:cNvGrpSpPr/>
        <p:nvPr/>
      </p:nvGrpSpPr>
      <p:grpSpPr>
        <a:xfrm>
          <a:off x="0" y="0"/>
          <a:ext cx="0" cy="0"/>
          <a:chOff x="0" y="0"/>
          <a:chExt cx="0" cy="0"/>
        </a:xfrm>
      </p:grpSpPr>
      <p:pic>
        <p:nvPicPr>
          <p:cNvPr id="11" name="Image" descr="Image">
            <a:extLst>
              <a:ext uri="{FF2B5EF4-FFF2-40B4-BE49-F238E27FC236}">
                <a16:creationId xmlns:a16="http://schemas.microsoft.com/office/drawing/2014/main" xmlns="" id="{52E5B1B0-3983-DC4A-974F-CD9BB0B5FA17}"/>
              </a:ext>
            </a:extLst>
          </p:cNvPr>
          <p:cNvPicPr>
            <a:picLocks noChangeAspect="1"/>
          </p:cNvPicPr>
          <p:nvPr userDrawn="1"/>
        </p:nvPicPr>
        <p:blipFill>
          <a:blip r:embed="rId2" cstate="print"/>
          <a:stretch>
            <a:fillRect/>
          </a:stretch>
        </p:blipFill>
        <p:spPr>
          <a:xfrm>
            <a:off x="1491854" y="11753469"/>
            <a:ext cx="21400206" cy="1806707"/>
          </a:xfrm>
          <a:prstGeom prst="rect">
            <a:avLst/>
          </a:prstGeom>
          <a:ln w="12700">
            <a:miter lim="400000"/>
          </a:ln>
        </p:spPr>
      </p:pic>
      <p:pic>
        <p:nvPicPr>
          <p:cNvPr id="12" name="Image" descr="Image">
            <a:extLst>
              <a:ext uri="{FF2B5EF4-FFF2-40B4-BE49-F238E27FC236}">
                <a16:creationId xmlns:a16="http://schemas.microsoft.com/office/drawing/2014/main" xmlns="" id="{11F4B525-55AE-2342-B2FA-72B6091A4CBE}"/>
              </a:ext>
            </a:extLst>
          </p:cNvPr>
          <p:cNvPicPr>
            <a:picLocks noChangeAspect="1"/>
          </p:cNvPicPr>
          <p:nvPr userDrawn="1"/>
        </p:nvPicPr>
        <p:blipFill>
          <a:blip r:embed="rId3" cstate="print"/>
          <a:stretch>
            <a:fillRect/>
          </a:stretch>
        </p:blipFill>
        <p:spPr>
          <a:xfrm>
            <a:off x="-2339073" y="2737654"/>
            <a:ext cx="29062146" cy="464780"/>
          </a:xfrm>
          <a:prstGeom prst="rect">
            <a:avLst/>
          </a:prstGeom>
          <a:ln w="12700">
            <a:miter lim="400000"/>
          </a:ln>
        </p:spPr>
      </p:pic>
    </p:spTree>
    <p:extLst>
      <p:ext uri="{BB962C8B-B14F-4D97-AF65-F5344CB8AC3E}">
        <p14:creationId xmlns:p14="http://schemas.microsoft.com/office/powerpoint/2010/main" xmlns="" val="1476631702"/>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xmlns="" id="{B8F53840-9867-B84E-AFC7-801C8F81F323}"/>
              </a:ext>
            </a:extLst>
          </p:cNvPr>
          <p:cNvGrpSpPr/>
          <p:nvPr userDrawn="1"/>
        </p:nvGrpSpPr>
        <p:grpSpPr>
          <a:xfrm>
            <a:off x="-4285" y="2409163"/>
            <a:ext cx="25253179" cy="11358866"/>
            <a:chOff x="-46494" y="-1"/>
            <a:chExt cx="25253178" cy="11358866"/>
          </a:xfrm>
        </p:grpSpPr>
        <p:pic>
          <p:nvPicPr>
            <p:cNvPr id="12" name="Image" descr="Image">
              <a:extLst>
                <a:ext uri="{FF2B5EF4-FFF2-40B4-BE49-F238E27FC236}">
                  <a16:creationId xmlns:a16="http://schemas.microsoft.com/office/drawing/2014/main" xmlns="" id="{A822EDA3-97C6-7944-B171-62FE2EC15D9D}"/>
                </a:ext>
              </a:extLst>
            </p:cNvPr>
            <p:cNvPicPr>
              <a:picLocks noChangeAspect="1"/>
            </p:cNvPicPr>
            <p:nvPr userDrawn="1"/>
          </p:nvPicPr>
          <p:blipFill>
            <a:blip r:embed="rId2" cstate="print"/>
            <a:stretch>
              <a:fillRect/>
            </a:stretch>
          </p:blipFill>
          <p:spPr>
            <a:xfrm>
              <a:off x="-46494" y="-1"/>
              <a:ext cx="25253178" cy="466344"/>
            </a:xfrm>
            <a:prstGeom prst="rect">
              <a:avLst/>
            </a:prstGeom>
            <a:ln w="12700" cap="flat">
              <a:noFill/>
              <a:miter lim="400000"/>
            </a:ln>
            <a:effectLst/>
          </p:spPr>
        </p:pic>
        <p:pic>
          <p:nvPicPr>
            <p:cNvPr id="14" name="Picture 13" descr="Picture 3">
              <a:extLst>
                <a:ext uri="{FF2B5EF4-FFF2-40B4-BE49-F238E27FC236}">
                  <a16:creationId xmlns:a16="http://schemas.microsoft.com/office/drawing/2014/main" xmlns="" id="{76EC52B6-DAD4-B848-BF9F-CD8948EAD6F1}"/>
                </a:ext>
              </a:extLst>
            </p:cNvPr>
            <p:cNvPicPr>
              <a:picLocks noChangeAspect="1"/>
            </p:cNvPicPr>
            <p:nvPr userDrawn="1"/>
          </p:nvPicPr>
          <p:blipFill>
            <a:blip r:embed="rId3" cstate="print"/>
            <a:stretch>
              <a:fillRect/>
            </a:stretch>
          </p:blipFill>
          <p:spPr>
            <a:xfrm>
              <a:off x="0" y="7837636"/>
              <a:ext cx="24384001" cy="3288839"/>
            </a:xfrm>
            <a:prstGeom prst="rect">
              <a:avLst/>
            </a:prstGeom>
            <a:ln w="12700" cap="flat">
              <a:noFill/>
              <a:miter lim="400000"/>
            </a:ln>
            <a:effectLst/>
          </p:spPr>
        </p:pic>
        <p:pic>
          <p:nvPicPr>
            <p:cNvPr id="15" name="Image" descr="Image">
              <a:extLst>
                <a:ext uri="{FF2B5EF4-FFF2-40B4-BE49-F238E27FC236}">
                  <a16:creationId xmlns:a16="http://schemas.microsoft.com/office/drawing/2014/main" xmlns="" id="{B9116804-1A86-3445-9F5E-6F4DEB49F53A}"/>
                </a:ext>
              </a:extLst>
            </p:cNvPr>
            <p:cNvPicPr>
              <a:picLocks noChangeAspect="1"/>
            </p:cNvPicPr>
            <p:nvPr userDrawn="1"/>
          </p:nvPicPr>
          <p:blipFill>
            <a:blip r:embed="rId2" cstate="print"/>
            <a:stretch>
              <a:fillRect/>
            </a:stretch>
          </p:blipFill>
          <p:spPr>
            <a:xfrm>
              <a:off x="-46494" y="10894085"/>
              <a:ext cx="25230477" cy="464780"/>
            </a:xfrm>
            <a:prstGeom prst="rect">
              <a:avLst/>
            </a:prstGeom>
            <a:ln w="12700" cap="flat">
              <a:noFill/>
              <a:miter lim="400000"/>
            </a:ln>
            <a:effectLst/>
          </p:spPr>
        </p:pic>
      </p:grpSp>
    </p:spTree>
    <p:extLst>
      <p:ext uri="{BB962C8B-B14F-4D97-AF65-F5344CB8AC3E}">
        <p14:creationId xmlns:p14="http://schemas.microsoft.com/office/powerpoint/2010/main" xmlns="" val="634336050"/>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Title">
    <p:spTree>
      <p:nvGrpSpPr>
        <p:cNvPr id="1" name=""/>
        <p:cNvGrpSpPr/>
        <p:nvPr/>
      </p:nvGrpSpPr>
      <p:grpSpPr>
        <a:xfrm>
          <a:off x="0" y="0"/>
          <a:ext cx="0" cy="0"/>
          <a:chOff x="0" y="0"/>
          <a:chExt cx="0" cy="0"/>
        </a:xfrm>
      </p:grpSpPr>
      <p:pic>
        <p:nvPicPr>
          <p:cNvPr id="13" name="Image" descr="Image">
            <a:extLst>
              <a:ext uri="{FF2B5EF4-FFF2-40B4-BE49-F238E27FC236}">
                <a16:creationId xmlns:a16="http://schemas.microsoft.com/office/drawing/2014/main" xmlns="" id="{8534ED83-BAED-3A44-AB84-000186F70664}"/>
              </a:ext>
            </a:extLst>
          </p:cNvPr>
          <p:cNvPicPr>
            <a:picLocks noChangeAspect="1"/>
          </p:cNvPicPr>
          <p:nvPr userDrawn="1"/>
        </p:nvPicPr>
        <p:blipFill>
          <a:blip r:embed="rId2" cstate="print"/>
          <a:stretch>
            <a:fillRect/>
          </a:stretch>
        </p:blipFill>
        <p:spPr>
          <a:xfrm>
            <a:off x="-6420" y="13306639"/>
            <a:ext cx="25189320" cy="464779"/>
          </a:xfrm>
          <a:prstGeom prst="rect">
            <a:avLst/>
          </a:prstGeom>
          <a:ln w="12700" cap="flat">
            <a:noFill/>
            <a:miter lim="400000"/>
          </a:ln>
          <a:effectLst/>
        </p:spPr>
      </p:pic>
    </p:spTree>
    <p:extLst>
      <p:ext uri="{BB962C8B-B14F-4D97-AF65-F5344CB8AC3E}">
        <p14:creationId xmlns:p14="http://schemas.microsoft.com/office/powerpoint/2010/main" xmlns="" val="23973780"/>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Title">
    <p:spTree>
      <p:nvGrpSpPr>
        <p:cNvPr id="1" name=""/>
        <p:cNvGrpSpPr/>
        <p:nvPr/>
      </p:nvGrpSpPr>
      <p:grpSpPr>
        <a:xfrm>
          <a:off x="0" y="0"/>
          <a:ext cx="0" cy="0"/>
          <a:chOff x="0" y="0"/>
          <a:chExt cx="0" cy="0"/>
        </a:xfrm>
      </p:grpSpPr>
      <p:pic>
        <p:nvPicPr>
          <p:cNvPr id="14" name="Image" descr="Image">
            <a:extLst>
              <a:ext uri="{FF2B5EF4-FFF2-40B4-BE49-F238E27FC236}">
                <a16:creationId xmlns:a16="http://schemas.microsoft.com/office/drawing/2014/main" xmlns="" id="{B3D5F173-2946-1445-B8F0-1CF13CC042F6}"/>
              </a:ext>
            </a:extLst>
          </p:cNvPr>
          <p:cNvPicPr>
            <a:picLocks noChangeAspect="1"/>
          </p:cNvPicPr>
          <p:nvPr userDrawn="1"/>
        </p:nvPicPr>
        <p:blipFill>
          <a:blip r:embed="rId2" cstate="print"/>
          <a:stretch>
            <a:fillRect/>
          </a:stretch>
        </p:blipFill>
        <p:spPr>
          <a:xfrm>
            <a:off x="-6417" y="2360321"/>
            <a:ext cx="25189317" cy="464780"/>
          </a:xfrm>
          <a:prstGeom prst="rect">
            <a:avLst/>
          </a:prstGeom>
          <a:ln w="12700" cap="flat">
            <a:noFill/>
            <a:miter lim="400000"/>
          </a:ln>
          <a:effectLst/>
        </p:spPr>
      </p:pic>
    </p:spTree>
    <p:extLst>
      <p:ext uri="{BB962C8B-B14F-4D97-AF65-F5344CB8AC3E}">
        <p14:creationId xmlns:p14="http://schemas.microsoft.com/office/powerpoint/2010/main" xmlns="" val="328125926"/>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Title">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xmlns="" id="{5F6F5786-FE6B-3941-BE37-DC48D28A03E7}"/>
              </a:ext>
            </a:extLst>
          </p:cNvPr>
          <p:cNvGrpSpPr>
            <a:grpSpLocks noChangeAspect="1"/>
          </p:cNvGrpSpPr>
          <p:nvPr userDrawn="1"/>
        </p:nvGrpSpPr>
        <p:grpSpPr>
          <a:xfrm>
            <a:off x="-786744" y="7106346"/>
            <a:ext cx="25957489" cy="6109836"/>
            <a:chOff x="-768626" y="7211624"/>
            <a:chExt cx="25957489" cy="6109836"/>
          </a:xfrm>
        </p:grpSpPr>
        <p:pic>
          <p:nvPicPr>
            <p:cNvPr id="8" name="DSAC_Mnemonic_Icons.png">
              <a:extLst>
                <a:ext uri="{FF2B5EF4-FFF2-40B4-BE49-F238E27FC236}">
                  <a16:creationId xmlns:a16="http://schemas.microsoft.com/office/drawing/2014/main" xmlns="" id="{9846F82A-2BD3-9B4F-AA3E-259A068BF8FE}"/>
                </a:ext>
              </a:extLst>
            </p:cNvPr>
            <p:cNvPicPr>
              <a:picLocks noChangeAspect="1"/>
            </p:cNvPicPr>
            <p:nvPr userDrawn="1"/>
          </p:nvPicPr>
          <p:blipFill>
            <a:blip r:embed="rId2" cstate="print"/>
            <a:stretch>
              <a:fillRect/>
            </a:stretch>
          </p:blipFill>
          <p:spPr>
            <a:xfrm>
              <a:off x="2507226" y="7211624"/>
              <a:ext cx="20193491" cy="3168918"/>
            </a:xfrm>
            <a:prstGeom prst="rect">
              <a:avLst/>
            </a:prstGeom>
            <a:ln w="12700">
              <a:miter lim="400000"/>
            </a:ln>
          </p:spPr>
        </p:pic>
        <p:pic>
          <p:nvPicPr>
            <p:cNvPr id="9" name="Image" descr="Image">
              <a:extLst>
                <a:ext uri="{FF2B5EF4-FFF2-40B4-BE49-F238E27FC236}">
                  <a16:creationId xmlns:a16="http://schemas.microsoft.com/office/drawing/2014/main" xmlns="" id="{CC49C165-56CB-E247-AA35-B07236CD34FF}"/>
                </a:ext>
              </a:extLst>
            </p:cNvPr>
            <p:cNvPicPr>
              <a:picLocks noChangeAspect="1"/>
            </p:cNvPicPr>
            <p:nvPr userDrawn="1"/>
          </p:nvPicPr>
          <p:blipFill>
            <a:blip r:embed="rId3" cstate="print"/>
            <a:stretch>
              <a:fillRect/>
            </a:stretch>
          </p:blipFill>
          <p:spPr>
            <a:xfrm>
              <a:off x="1300511" y="11514754"/>
              <a:ext cx="21400206" cy="1806706"/>
            </a:xfrm>
            <a:prstGeom prst="rect">
              <a:avLst/>
            </a:prstGeom>
            <a:ln w="12700">
              <a:miter lim="400000"/>
            </a:ln>
          </p:spPr>
        </p:pic>
        <p:pic>
          <p:nvPicPr>
            <p:cNvPr id="10" name="Image" descr="Image">
              <a:extLst>
                <a:ext uri="{FF2B5EF4-FFF2-40B4-BE49-F238E27FC236}">
                  <a16:creationId xmlns:a16="http://schemas.microsoft.com/office/drawing/2014/main" xmlns="" id="{AAEFE357-2EC7-0143-8D85-B17E90394CEA}"/>
                </a:ext>
              </a:extLst>
            </p:cNvPr>
            <p:cNvPicPr>
              <a:picLocks noChangeAspect="1"/>
            </p:cNvPicPr>
            <p:nvPr userDrawn="1"/>
          </p:nvPicPr>
          <p:blipFill>
            <a:blip r:embed="rId4" cstate="print"/>
            <a:stretch>
              <a:fillRect/>
            </a:stretch>
          </p:blipFill>
          <p:spPr>
            <a:xfrm>
              <a:off x="-768626" y="10351046"/>
              <a:ext cx="25957489" cy="497767"/>
            </a:xfrm>
            <a:prstGeom prst="rect">
              <a:avLst/>
            </a:prstGeom>
            <a:ln w="12700">
              <a:miter lim="400000"/>
            </a:ln>
          </p:spPr>
        </p:pic>
      </p:grpSp>
    </p:spTree>
    <p:extLst>
      <p:ext uri="{BB962C8B-B14F-4D97-AF65-F5344CB8AC3E}">
        <p14:creationId xmlns:p14="http://schemas.microsoft.com/office/powerpoint/2010/main" xmlns="" val="3881097039"/>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Body Level One…"/>
          <p:cNvSpPr txBox="1">
            <a:spLocks noGrp="1"/>
          </p:cNvSpPr>
          <p:nvPr>
            <p:ph type="body" idx="1"/>
          </p:nvPr>
        </p:nvSpPr>
        <p:spPr>
          <a:xfrm>
            <a:off x="1206500" y="4248503"/>
            <a:ext cx="21971000" cy="825601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numCol="2" spcCol="1098550">
            <a:normAutofit/>
          </a:bodyPr>
          <a:lstStyle/>
          <a:p>
            <a:r>
              <a:t>Slide bullet text</a:t>
            </a:r>
          </a:p>
          <a:p>
            <a:pPr lvl="1"/>
            <a:endParaRPr/>
          </a:p>
          <a:p>
            <a:pPr lvl="2"/>
            <a:endParaRPr/>
          </a:p>
          <a:p>
            <a:pPr lvl="3"/>
            <a:endParaRPr/>
          </a:p>
          <a:p>
            <a:pPr lvl="4"/>
            <a:endParaRPr/>
          </a:p>
        </p:txBody>
      </p:sp>
      <p:sp>
        <p:nvSpPr>
          <p:cNvPr id="3" name="Title Text"/>
          <p:cNvSpPr txBox="1">
            <a:spLocks noGrp="1"/>
          </p:cNvSpPr>
          <p:nvPr>
            <p:ph type="title"/>
          </p:nvPr>
        </p:nvSpPr>
        <p:spPr>
          <a:xfrm>
            <a:off x="3653366" y="2743200"/>
            <a:ext cx="19507201" cy="150530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Title Text</a:t>
            </a:r>
          </a:p>
        </p:txBody>
      </p:sp>
      <p:sp>
        <p:nvSpPr>
          <p:cNvPr id="4" name="Slide Number"/>
          <p:cNvSpPr txBox="1">
            <a:spLocks noGrp="1"/>
          </p:cNvSpPr>
          <p:nvPr>
            <p:ph type="sldNum" sz="quarter" idx="2"/>
          </p:nvPr>
        </p:nvSpPr>
        <p:spPr>
          <a:xfrm>
            <a:off x="12001500" y="13080999"/>
            <a:ext cx="368504" cy="374600"/>
          </a:xfrm>
          <a:prstGeom prst="rect">
            <a:avLst/>
          </a:prstGeom>
          <a:ln w="12700">
            <a:miter lim="400000"/>
          </a:ln>
        </p:spPr>
        <p:txBody>
          <a:bodyPr wrap="none" lIns="50800" tIns="50800" rIns="50800" bIns="50800" anchor="b">
            <a:spAutoFit/>
          </a:bodyPr>
          <a:lstStyle>
            <a:lvl1pPr defTabSz="584200">
              <a:defRPr sz="1800">
                <a:solidFill>
                  <a:srgbClr val="000000"/>
                </a:solidFill>
              </a:defRPr>
            </a:lvl1pPr>
          </a:lstStyle>
          <a:p>
            <a:fld id="{86CB4B4D-7CA3-9044-876B-883B54F8677D}" type="slidenum">
              <a:rPr/>
              <a:pPr/>
              <a:t>‹#›</a:t>
            </a:fld>
            <a:endParaRPr dirty="0"/>
          </a:p>
        </p:txBody>
      </p:sp>
    </p:spTree>
  </p:cSld>
  <p:clrMap bg1="lt1" tx1="dk1" bg2="lt2" tx2="dk2" accent1="accent1" accent2="accent2" accent3="accent3" accent4="accent4" accent5="accent5" accent6="accent6" hlink="hlink" folHlink="folHlink"/>
  <p:sldLayoutIdLst>
    <p:sldLayoutId id="2147483649" r:id="rId1"/>
    <p:sldLayoutId id="2147483655" r:id="rId2"/>
    <p:sldLayoutId id="2147483650" r:id="rId3"/>
    <p:sldLayoutId id="2147483651" r:id="rId4"/>
    <p:sldLayoutId id="2147483652" r:id="rId5"/>
    <p:sldLayoutId id="2147483653" r:id="rId6"/>
    <p:sldLayoutId id="2147483654" r:id="rId7"/>
    <p:sldLayoutId id="2147483656" r:id="rId8"/>
    <p:sldLayoutId id="2147483657" r:id="rId9"/>
    <p:sldLayoutId id="2147483658" r:id="rId10"/>
  </p:sldLayoutIdLst>
  <p:transition spd="med"/>
  <p:txStyles>
    <p:titleStyle>
      <a:lvl1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1pPr>
      <a:lvl2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2pPr>
      <a:lvl3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3pPr>
      <a:lvl4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4pPr>
      <a:lvl5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5pPr>
      <a:lvl6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6pPr>
      <a:lvl7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7pPr>
      <a:lvl8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8pPr>
      <a:lvl9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9pPr>
    </p:titleStyle>
    <p:bodyStyle>
      <a:lvl1pPr marL="6096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1pPr>
      <a:lvl2pPr marL="12192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2pPr>
      <a:lvl3pPr marL="18288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3pPr>
      <a:lvl4pPr marL="24384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4pPr>
      <a:lvl5pPr marL="30480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5pPr>
      <a:lvl6pPr marL="36576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6pPr>
      <a:lvl7pPr marL="42672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7pPr>
      <a:lvl8pPr marL="48768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8pPr>
      <a:lvl9pPr marL="54864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1pPr>
      <a:lvl2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2pPr>
      <a:lvl3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3pPr>
      <a:lvl4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4pPr>
      <a:lvl5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5pPr>
      <a:lvl6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6pPr>
      <a:lvl7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7pPr>
      <a:lvl8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8pPr>
      <a:lvl9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INTRODUCTION…"/>
          <p:cNvSpPr txBox="1"/>
          <p:nvPr/>
        </p:nvSpPr>
        <p:spPr>
          <a:xfrm>
            <a:off x="187035" y="2339236"/>
            <a:ext cx="23857529" cy="287258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13700">
                <a:solidFill>
                  <a:srgbClr val="FFFFFF"/>
                </a:solidFill>
                <a:latin typeface="Gill Sans SemiBold"/>
                <a:ea typeface="Gill Sans SemiBold"/>
                <a:cs typeface="Gill Sans SemiBold"/>
                <a:sym typeface="Gill Sans SemiBold"/>
              </a:defRPr>
            </a:pPr>
            <a:r>
              <a:rPr lang="en-US" sz="6000" dirty="0">
                <a:latin typeface="Arial Black" panose="020B0A04020102020204" pitchFamily="34" charset="0"/>
                <a:cs typeface="Arial" panose="020B0604020202020204" pitchFamily="34" charset="0"/>
              </a:rPr>
              <a:t>DSAC OVERVIEW PRESENTATION</a:t>
            </a:r>
          </a:p>
          <a:p>
            <a:pPr>
              <a:defRPr sz="13700">
                <a:solidFill>
                  <a:srgbClr val="FFFFFF"/>
                </a:solidFill>
                <a:latin typeface="Gill Sans SemiBold"/>
                <a:ea typeface="Gill Sans SemiBold"/>
                <a:cs typeface="Gill Sans SemiBold"/>
                <a:sym typeface="Gill Sans SemiBold"/>
              </a:defRPr>
            </a:pPr>
            <a:r>
              <a:rPr lang="en-US" sz="6000" dirty="0">
                <a:latin typeface="Arial Black" panose="020B0A04020102020204" pitchFamily="34" charset="0"/>
                <a:cs typeface="Arial" panose="020B0604020202020204" pitchFamily="34" charset="0"/>
              </a:rPr>
              <a:t>ROBBEN ISLAND MUSEUM</a:t>
            </a:r>
          </a:p>
          <a:p>
            <a:pPr>
              <a:defRPr sz="13700">
                <a:solidFill>
                  <a:srgbClr val="FFFFFF"/>
                </a:solidFill>
                <a:latin typeface="Gill Sans SemiBold"/>
                <a:ea typeface="Gill Sans SemiBold"/>
                <a:cs typeface="Gill Sans SemiBold"/>
                <a:sym typeface="Gill Sans SemiBold"/>
              </a:defRPr>
            </a:pPr>
            <a:r>
              <a:rPr lang="en-US" sz="6000" dirty="0">
                <a:latin typeface="Arial Black" panose="020B0A04020102020204" pitchFamily="34" charset="0"/>
                <a:cs typeface="Arial" panose="020B0604020202020204" pitchFamily="34" charset="0"/>
              </a:rPr>
              <a:t> 23 MAY 2023</a:t>
            </a:r>
            <a:endParaRPr sz="6000" dirty="0">
              <a:latin typeface="Arial Black" panose="020B0A04020102020204" pitchFamily="34" charset="0"/>
              <a:cs typeface="Arial" panose="020B0604020202020204" pitchFamily="34" charset="0"/>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
            <a:extLst>
              <a:ext uri="{FF2B5EF4-FFF2-40B4-BE49-F238E27FC236}">
                <a16:creationId xmlns:a16="http://schemas.microsoft.com/office/drawing/2014/main" xmlns="" id="{48388237-2250-F548-9269-277C5DC96DB0}"/>
              </a:ext>
            </a:extLst>
          </p:cNvPr>
          <p:cNvSpPr txBox="1"/>
          <p:nvPr/>
        </p:nvSpPr>
        <p:spPr>
          <a:xfrm>
            <a:off x="311727" y="576051"/>
            <a:ext cx="23774400" cy="14568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16600">
                <a:solidFill>
                  <a:srgbClr val="000000"/>
                </a:solidFill>
                <a:latin typeface="Gill Sans SemiBold"/>
                <a:ea typeface="Gill Sans SemiBold"/>
                <a:cs typeface="Gill Sans SemiBold"/>
                <a:sym typeface="Gill Sans SemiBold"/>
              </a:defRPr>
            </a:lvl1pPr>
          </a:lstStyle>
          <a:p>
            <a:r>
              <a:rPr lang="en-US" sz="8800" b="1" dirty="0">
                <a:latin typeface="Arial" panose="020B0604020202020204" pitchFamily="34" charset="0"/>
                <a:cs typeface="Arial" panose="020B0604020202020204" pitchFamily="34" charset="0"/>
              </a:rPr>
              <a:t>COMPOSITION OF STAFF</a:t>
            </a:r>
            <a:endParaRPr sz="8800" b="1" dirty="0">
              <a:latin typeface="Arial" panose="020B0604020202020204" pitchFamily="34" charset="0"/>
              <a:cs typeface="Arial" panose="020B0604020202020204" pitchFamily="34" charset="0"/>
            </a:endParaRPr>
          </a:p>
        </p:txBody>
      </p:sp>
      <p:sp>
        <p:nvSpPr>
          <p:cNvPr id="3" name="INFORMATION SLIDE">
            <a:extLst>
              <a:ext uri="{FF2B5EF4-FFF2-40B4-BE49-F238E27FC236}">
                <a16:creationId xmlns:a16="http://schemas.microsoft.com/office/drawing/2014/main" xmlns="" id="{C598B544-62F3-C64A-90CE-250F724AD875}"/>
              </a:ext>
            </a:extLst>
          </p:cNvPr>
          <p:cNvSpPr txBox="1"/>
          <p:nvPr/>
        </p:nvSpPr>
        <p:spPr>
          <a:xfrm>
            <a:off x="-68075" y="5724073"/>
            <a:ext cx="24520150" cy="84125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16600">
                <a:solidFill>
                  <a:srgbClr val="E3883C"/>
                </a:solidFill>
                <a:latin typeface="Gill Sans SemiBold"/>
                <a:ea typeface="Gill Sans SemiBold"/>
                <a:cs typeface="Gill Sans SemiBold"/>
                <a:sym typeface="Gill Sans SemiBold"/>
              </a:defRPr>
            </a:lvl1pPr>
          </a:lstStyle>
          <a:p>
            <a:endParaRPr lang="en-US" sz="4800" dirty="0"/>
          </a:p>
        </p:txBody>
      </p:sp>
      <p:graphicFrame>
        <p:nvGraphicFramePr>
          <p:cNvPr id="4" name="Table 4">
            <a:extLst>
              <a:ext uri="{FF2B5EF4-FFF2-40B4-BE49-F238E27FC236}">
                <a16:creationId xmlns:a16="http://schemas.microsoft.com/office/drawing/2014/main" xmlns="" id="{6ACC338A-97FC-49D6-8267-A42B16858786}"/>
              </a:ext>
            </a:extLst>
          </p:cNvPr>
          <p:cNvGraphicFramePr>
            <a:graphicFrameLocks noGrp="1"/>
          </p:cNvGraphicFramePr>
          <p:nvPr>
            <p:extLst>
              <p:ext uri="{D42A27DB-BD31-4B8C-83A1-F6EECF244321}">
                <p14:modId xmlns:p14="http://schemas.microsoft.com/office/powerpoint/2010/main" xmlns="" val="1883392857"/>
              </p:ext>
            </p:extLst>
          </p:nvPr>
        </p:nvGraphicFramePr>
        <p:xfrm>
          <a:off x="2701636" y="4611553"/>
          <a:ext cx="19451782" cy="4968864"/>
        </p:xfrm>
        <a:graphic>
          <a:graphicData uri="http://schemas.openxmlformats.org/drawingml/2006/table">
            <a:tbl>
              <a:tblPr firstRow="1" bandRow="1">
                <a:tableStyleId>{5940675A-B579-460E-94D1-54222C63F5DA}</a:tableStyleId>
              </a:tblPr>
              <a:tblGrid>
                <a:gridCol w="5631069">
                  <a:extLst>
                    <a:ext uri="{9D8B030D-6E8A-4147-A177-3AD203B41FA5}">
                      <a16:colId xmlns:a16="http://schemas.microsoft.com/office/drawing/2014/main" xmlns="" val="1465152430"/>
                    </a:ext>
                  </a:extLst>
                </a:gridCol>
                <a:gridCol w="3779834">
                  <a:extLst>
                    <a:ext uri="{9D8B030D-6E8A-4147-A177-3AD203B41FA5}">
                      <a16:colId xmlns:a16="http://schemas.microsoft.com/office/drawing/2014/main" xmlns="" val="1691693128"/>
                    </a:ext>
                  </a:extLst>
                </a:gridCol>
                <a:gridCol w="3207886">
                  <a:extLst>
                    <a:ext uri="{9D8B030D-6E8A-4147-A177-3AD203B41FA5}">
                      <a16:colId xmlns:a16="http://schemas.microsoft.com/office/drawing/2014/main" xmlns="" val="4088774381"/>
                    </a:ext>
                  </a:extLst>
                </a:gridCol>
                <a:gridCol w="1970047">
                  <a:extLst>
                    <a:ext uri="{9D8B030D-6E8A-4147-A177-3AD203B41FA5}">
                      <a16:colId xmlns:a16="http://schemas.microsoft.com/office/drawing/2014/main" xmlns="" val="95616983"/>
                    </a:ext>
                  </a:extLst>
                </a:gridCol>
                <a:gridCol w="1620982">
                  <a:extLst>
                    <a:ext uri="{9D8B030D-6E8A-4147-A177-3AD203B41FA5}">
                      <a16:colId xmlns:a16="http://schemas.microsoft.com/office/drawing/2014/main" xmlns="" val="3890545993"/>
                    </a:ext>
                  </a:extLst>
                </a:gridCol>
                <a:gridCol w="1620982">
                  <a:extLst>
                    <a:ext uri="{9D8B030D-6E8A-4147-A177-3AD203B41FA5}">
                      <a16:colId xmlns:a16="http://schemas.microsoft.com/office/drawing/2014/main" xmlns="" val="1474085522"/>
                    </a:ext>
                  </a:extLst>
                </a:gridCol>
                <a:gridCol w="1620982">
                  <a:extLst>
                    <a:ext uri="{9D8B030D-6E8A-4147-A177-3AD203B41FA5}">
                      <a16:colId xmlns:a16="http://schemas.microsoft.com/office/drawing/2014/main" xmlns="" val="1449158663"/>
                    </a:ext>
                  </a:extLst>
                </a:gridCol>
              </a:tblGrid>
              <a:tr h="1656288">
                <a:tc>
                  <a:txBody>
                    <a:bodyPr/>
                    <a:lstStyle/>
                    <a:p>
                      <a:r>
                        <a:rPr lang="en-US" sz="3600" b="1" dirty="0">
                          <a:latin typeface="Arial" panose="020B0604020202020204" pitchFamily="34" charset="0"/>
                          <a:cs typeface="Arial" panose="020B0604020202020204" pitchFamily="34" charset="0"/>
                        </a:rPr>
                        <a:t>TOTAL STAFF COMPLIMENT</a:t>
                      </a:r>
                    </a:p>
                  </a:txBody>
                  <a:tcPr/>
                </a:tc>
                <a:tc gridSpan="2">
                  <a:txBody>
                    <a:bodyPr/>
                    <a:lstStyle/>
                    <a:p>
                      <a:r>
                        <a:rPr lang="en-US" sz="3600" b="1" dirty="0">
                          <a:latin typeface="Arial" panose="020B0604020202020204" pitchFamily="34" charset="0"/>
                          <a:cs typeface="Arial" panose="020B0604020202020204" pitchFamily="34" charset="0"/>
                        </a:rPr>
                        <a:t>GENDER</a:t>
                      </a:r>
                    </a:p>
                  </a:txBody>
                  <a:tcPr/>
                </a:tc>
                <a:tc hMerge="1">
                  <a:txBody>
                    <a:bodyPr/>
                    <a:lstStyle/>
                    <a:p>
                      <a:endParaRPr lang="en-US"/>
                    </a:p>
                  </a:txBody>
                  <a:tcPr/>
                </a:tc>
                <a:tc gridSpan="4">
                  <a:txBody>
                    <a:bodyPr/>
                    <a:lstStyle/>
                    <a:p>
                      <a:r>
                        <a:rPr lang="en-US" sz="3600" b="1" dirty="0">
                          <a:latin typeface="Arial" panose="020B0604020202020204" pitchFamily="34" charset="0"/>
                          <a:cs typeface="Arial" panose="020B0604020202020204" pitchFamily="34" charset="0"/>
                        </a:rPr>
                        <a:t>RACE</a:t>
                      </a:r>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3510747244"/>
                  </a:ext>
                </a:extLst>
              </a:tr>
              <a:tr h="1656288">
                <a:tc>
                  <a:txBody>
                    <a:bodyPr/>
                    <a:lstStyle/>
                    <a:p>
                      <a:endParaRPr lang="en-US" sz="3600" dirty="0">
                        <a:latin typeface="Arial" panose="020B0604020202020204" pitchFamily="34" charset="0"/>
                        <a:cs typeface="Arial" panose="020B0604020202020204" pitchFamily="34" charset="0"/>
                      </a:endParaRPr>
                    </a:p>
                  </a:txBody>
                  <a:tcPr/>
                </a:tc>
                <a:tc>
                  <a:txBody>
                    <a:bodyPr/>
                    <a:lstStyle/>
                    <a:p>
                      <a:r>
                        <a:rPr lang="en-US" sz="3600" b="1" dirty="0">
                          <a:latin typeface="Arial" panose="020B0604020202020204" pitchFamily="34" charset="0"/>
                          <a:cs typeface="Arial" panose="020B0604020202020204" pitchFamily="34" charset="0"/>
                        </a:rPr>
                        <a:t>FEMALE</a:t>
                      </a:r>
                    </a:p>
                  </a:txBody>
                  <a:tcPr/>
                </a:tc>
                <a:tc>
                  <a:txBody>
                    <a:bodyPr/>
                    <a:lstStyle/>
                    <a:p>
                      <a:r>
                        <a:rPr lang="en-US" sz="3600" b="1" dirty="0">
                          <a:latin typeface="Arial" panose="020B0604020202020204" pitchFamily="34" charset="0"/>
                          <a:cs typeface="Arial" panose="020B0604020202020204" pitchFamily="34" charset="0"/>
                        </a:rPr>
                        <a:t>MALE</a:t>
                      </a:r>
                    </a:p>
                  </a:txBody>
                  <a:tcPr/>
                </a:tc>
                <a:tc>
                  <a:txBody>
                    <a:bodyPr/>
                    <a:lstStyle/>
                    <a:p>
                      <a:pPr algn="ctr"/>
                      <a:r>
                        <a:rPr lang="en-US" sz="3600" b="1" dirty="0">
                          <a:latin typeface="Arial" panose="020B0604020202020204" pitchFamily="34" charset="0"/>
                          <a:cs typeface="Arial" panose="020B0604020202020204" pitchFamily="34" charset="0"/>
                        </a:rPr>
                        <a:t>B</a:t>
                      </a:r>
                    </a:p>
                  </a:txBody>
                  <a:tcPr/>
                </a:tc>
                <a:tc>
                  <a:txBody>
                    <a:bodyPr/>
                    <a:lstStyle/>
                    <a:p>
                      <a:pPr algn="ctr"/>
                      <a:r>
                        <a:rPr lang="en-US" sz="3600" b="1" dirty="0">
                          <a:latin typeface="Arial" panose="020B0604020202020204" pitchFamily="34" charset="0"/>
                          <a:cs typeface="Arial" panose="020B0604020202020204" pitchFamily="34" charset="0"/>
                        </a:rPr>
                        <a:t>C</a:t>
                      </a:r>
                    </a:p>
                  </a:txBody>
                  <a:tcPr/>
                </a:tc>
                <a:tc>
                  <a:txBody>
                    <a:bodyPr/>
                    <a:lstStyle/>
                    <a:p>
                      <a:pPr algn="ctr"/>
                      <a:r>
                        <a:rPr lang="en-US" sz="3600" b="1" dirty="0">
                          <a:latin typeface="Arial" panose="020B0604020202020204" pitchFamily="34" charset="0"/>
                          <a:cs typeface="Arial" panose="020B0604020202020204" pitchFamily="34" charset="0"/>
                        </a:rPr>
                        <a:t>I/A</a:t>
                      </a:r>
                    </a:p>
                  </a:txBody>
                  <a:tcPr/>
                </a:tc>
                <a:tc>
                  <a:txBody>
                    <a:bodyPr/>
                    <a:lstStyle/>
                    <a:p>
                      <a:pPr algn="ctr"/>
                      <a:r>
                        <a:rPr lang="en-US" sz="3600" b="1" dirty="0">
                          <a:latin typeface="Arial" panose="020B0604020202020204" pitchFamily="34" charset="0"/>
                          <a:cs typeface="Arial" panose="020B0604020202020204" pitchFamily="34" charset="0"/>
                        </a:rPr>
                        <a:t>W</a:t>
                      </a:r>
                    </a:p>
                  </a:txBody>
                  <a:tcPr/>
                </a:tc>
                <a:extLst>
                  <a:ext uri="{0D108BD9-81ED-4DB2-BD59-A6C34878D82A}">
                    <a16:rowId xmlns:a16="http://schemas.microsoft.com/office/drawing/2014/main" xmlns="" val="2639468657"/>
                  </a:ext>
                </a:extLst>
              </a:tr>
              <a:tr h="1656288">
                <a:tc>
                  <a:txBody>
                    <a:bodyPr/>
                    <a:lstStyle/>
                    <a:p>
                      <a:r>
                        <a:rPr lang="en-GB" sz="3600" dirty="0">
                          <a:latin typeface="Arial" panose="020B0604020202020204" pitchFamily="34" charset="0"/>
                          <a:cs typeface="Arial" panose="020B0604020202020204" pitchFamily="34" charset="0"/>
                        </a:rPr>
                        <a:t>293</a:t>
                      </a:r>
                      <a:endParaRPr lang="en-US" sz="3600" dirty="0">
                        <a:latin typeface="Arial" panose="020B0604020202020204" pitchFamily="34" charset="0"/>
                        <a:cs typeface="Arial" panose="020B0604020202020204" pitchFamily="34" charset="0"/>
                      </a:endParaRPr>
                    </a:p>
                  </a:txBody>
                  <a:tcPr/>
                </a:tc>
                <a:tc>
                  <a:txBody>
                    <a:bodyPr/>
                    <a:lstStyle/>
                    <a:p>
                      <a:r>
                        <a:rPr lang="en-GB" sz="3600" dirty="0">
                          <a:latin typeface="Arial" panose="020B0604020202020204" pitchFamily="34" charset="0"/>
                          <a:cs typeface="Arial" panose="020B0604020202020204" pitchFamily="34" charset="0"/>
                        </a:rPr>
                        <a:t>138</a:t>
                      </a:r>
                      <a:endParaRPr lang="en-US" sz="3600" dirty="0">
                        <a:latin typeface="Arial" panose="020B0604020202020204" pitchFamily="34" charset="0"/>
                        <a:cs typeface="Arial" panose="020B0604020202020204" pitchFamily="34" charset="0"/>
                      </a:endParaRPr>
                    </a:p>
                  </a:txBody>
                  <a:tcPr/>
                </a:tc>
                <a:tc>
                  <a:txBody>
                    <a:bodyPr/>
                    <a:lstStyle/>
                    <a:p>
                      <a:r>
                        <a:rPr lang="en-GB" sz="3600" dirty="0">
                          <a:latin typeface="Arial" panose="020B0604020202020204" pitchFamily="34" charset="0"/>
                          <a:cs typeface="Arial" panose="020B0604020202020204" pitchFamily="34" charset="0"/>
                        </a:rPr>
                        <a:t>155</a:t>
                      </a:r>
                      <a:endParaRPr lang="en-US" sz="3600" dirty="0">
                        <a:latin typeface="Arial" panose="020B0604020202020204" pitchFamily="34" charset="0"/>
                        <a:cs typeface="Arial" panose="020B0604020202020204" pitchFamily="34" charset="0"/>
                      </a:endParaRPr>
                    </a:p>
                  </a:txBody>
                  <a:tcPr/>
                </a:tc>
                <a:tc>
                  <a:txBody>
                    <a:bodyPr/>
                    <a:lstStyle/>
                    <a:p>
                      <a:r>
                        <a:rPr lang="en-GB" sz="3600" dirty="0">
                          <a:latin typeface="Arial" panose="020B0604020202020204" pitchFamily="34" charset="0"/>
                          <a:cs typeface="Arial" panose="020B0604020202020204" pitchFamily="34" charset="0"/>
                        </a:rPr>
                        <a:t>208</a:t>
                      </a:r>
                      <a:endParaRPr lang="en-US" sz="3600" dirty="0">
                        <a:latin typeface="Arial" panose="020B0604020202020204" pitchFamily="34" charset="0"/>
                        <a:cs typeface="Arial" panose="020B0604020202020204" pitchFamily="34" charset="0"/>
                      </a:endParaRPr>
                    </a:p>
                  </a:txBody>
                  <a:tcPr/>
                </a:tc>
                <a:tc>
                  <a:txBody>
                    <a:bodyPr/>
                    <a:lstStyle/>
                    <a:p>
                      <a:r>
                        <a:rPr lang="en-GB" sz="3600" dirty="0">
                          <a:latin typeface="Arial" panose="020B0604020202020204" pitchFamily="34" charset="0"/>
                          <a:cs typeface="Arial" panose="020B0604020202020204" pitchFamily="34" charset="0"/>
                        </a:rPr>
                        <a:t>72</a:t>
                      </a:r>
                      <a:endParaRPr lang="en-US" sz="3600" dirty="0">
                        <a:latin typeface="Arial" panose="020B0604020202020204" pitchFamily="34" charset="0"/>
                        <a:cs typeface="Arial" panose="020B0604020202020204" pitchFamily="34" charset="0"/>
                      </a:endParaRPr>
                    </a:p>
                  </a:txBody>
                  <a:tcPr/>
                </a:tc>
                <a:tc>
                  <a:txBody>
                    <a:bodyPr/>
                    <a:lstStyle/>
                    <a:p>
                      <a:r>
                        <a:rPr lang="en-GB" sz="3600" dirty="0">
                          <a:latin typeface="Arial" panose="020B0604020202020204" pitchFamily="34" charset="0"/>
                          <a:cs typeface="Arial" panose="020B0604020202020204" pitchFamily="34" charset="0"/>
                        </a:rPr>
                        <a:t>2</a:t>
                      </a:r>
                      <a:endParaRPr lang="en-US" sz="3600" dirty="0">
                        <a:latin typeface="Arial" panose="020B0604020202020204" pitchFamily="34" charset="0"/>
                        <a:cs typeface="Arial" panose="020B0604020202020204" pitchFamily="34" charset="0"/>
                      </a:endParaRPr>
                    </a:p>
                  </a:txBody>
                  <a:tcPr/>
                </a:tc>
                <a:tc>
                  <a:txBody>
                    <a:bodyPr/>
                    <a:lstStyle/>
                    <a:p>
                      <a:r>
                        <a:rPr lang="en-GB" sz="3600" dirty="0">
                          <a:latin typeface="Arial" panose="020B0604020202020204" pitchFamily="34" charset="0"/>
                          <a:cs typeface="Arial" panose="020B0604020202020204" pitchFamily="34" charset="0"/>
                        </a:rPr>
                        <a:t>10</a:t>
                      </a:r>
                      <a:endParaRPr lang="en-US" sz="3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3273367449"/>
                  </a:ext>
                </a:extLst>
              </a:tr>
            </a:tbl>
          </a:graphicData>
        </a:graphic>
      </p:graphicFrame>
    </p:spTree>
    <p:extLst>
      <p:ext uri="{BB962C8B-B14F-4D97-AF65-F5344CB8AC3E}">
        <p14:creationId xmlns:p14="http://schemas.microsoft.com/office/powerpoint/2010/main" xmlns="" val="1731868113"/>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
            <a:extLst>
              <a:ext uri="{FF2B5EF4-FFF2-40B4-BE49-F238E27FC236}">
                <a16:creationId xmlns:a16="http://schemas.microsoft.com/office/drawing/2014/main" xmlns="" id="{48388237-2250-F548-9269-277C5DC96DB0}"/>
              </a:ext>
            </a:extLst>
          </p:cNvPr>
          <p:cNvSpPr txBox="1"/>
          <p:nvPr/>
        </p:nvSpPr>
        <p:spPr>
          <a:xfrm>
            <a:off x="-68075" y="699160"/>
            <a:ext cx="24520150" cy="12105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16600">
                <a:solidFill>
                  <a:srgbClr val="000000"/>
                </a:solidFill>
                <a:latin typeface="Gill Sans SemiBold"/>
                <a:ea typeface="Gill Sans SemiBold"/>
                <a:cs typeface="Gill Sans SemiBold"/>
                <a:sym typeface="Gill Sans SemiBold"/>
              </a:defRPr>
            </a:lvl1pPr>
          </a:lstStyle>
          <a:p>
            <a:r>
              <a:rPr lang="en-US" sz="7200" b="1" dirty="0">
                <a:latin typeface="Arial" panose="020B0604020202020204" pitchFamily="34" charset="0"/>
                <a:cs typeface="Arial" panose="020B0604020202020204" pitchFamily="34" charset="0"/>
              </a:rPr>
              <a:t>COMPOSITION OF EXECUTIVE MANAGEMENT</a:t>
            </a:r>
            <a:endParaRPr sz="7200" b="1" dirty="0">
              <a:latin typeface="Arial" panose="020B0604020202020204" pitchFamily="34" charset="0"/>
              <a:cs typeface="Arial" panose="020B0604020202020204" pitchFamily="34" charset="0"/>
            </a:endParaRPr>
          </a:p>
        </p:txBody>
      </p:sp>
      <p:sp>
        <p:nvSpPr>
          <p:cNvPr id="3" name="INFORMATION SLIDE">
            <a:extLst>
              <a:ext uri="{FF2B5EF4-FFF2-40B4-BE49-F238E27FC236}">
                <a16:creationId xmlns:a16="http://schemas.microsoft.com/office/drawing/2014/main" xmlns="" id="{C598B544-62F3-C64A-90CE-250F724AD875}"/>
              </a:ext>
            </a:extLst>
          </p:cNvPr>
          <p:cNvSpPr txBox="1"/>
          <p:nvPr/>
        </p:nvSpPr>
        <p:spPr>
          <a:xfrm>
            <a:off x="-68075" y="5631739"/>
            <a:ext cx="24520150"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16600">
                <a:solidFill>
                  <a:srgbClr val="E3883C"/>
                </a:solidFill>
                <a:latin typeface="Gill Sans SemiBold"/>
                <a:ea typeface="Gill Sans SemiBold"/>
                <a:cs typeface="Gill Sans SemiBold"/>
                <a:sym typeface="Gill Sans SemiBold"/>
              </a:defRPr>
            </a:lvl1pPr>
          </a:lstStyle>
          <a:p>
            <a:endParaRPr sz="6000" dirty="0">
              <a:latin typeface="Arial" panose="020B0604020202020204" pitchFamily="34" charset="0"/>
              <a:cs typeface="Arial" panose="020B0604020202020204" pitchFamily="34" charset="0"/>
            </a:endParaRPr>
          </a:p>
        </p:txBody>
      </p:sp>
      <p:graphicFrame>
        <p:nvGraphicFramePr>
          <p:cNvPr id="4" name="Table 4">
            <a:extLst>
              <a:ext uri="{FF2B5EF4-FFF2-40B4-BE49-F238E27FC236}">
                <a16:creationId xmlns:a16="http://schemas.microsoft.com/office/drawing/2014/main" xmlns="" id="{18CF705B-6D8A-4039-823A-0749C6FDFB90}"/>
              </a:ext>
            </a:extLst>
          </p:cNvPr>
          <p:cNvGraphicFramePr>
            <a:graphicFrameLocks noGrp="1"/>
          </p:cNvGraphicFramePr>
          <p:nvPr>
            <p:extLst>
              <p:ext uri="{D42A27DB-BD31-4B8C-83A1-F6EECF244321}">
                <p14:modId xmlns:p14="http://schemas.microsoft.com/office/powerpoint/2010/main" xmlns="" val="3210041622"/>
              </p:ext>
            </p:extLst>
          </p:nvPr>
        </p:nvGraphicFramePr>
        <p:xfrm>
          <a:off x="1246908" y="4016279"/>
          <a:ext cx="21506765" cy="7725450"/>
        </p:xfrm>
        <a:graphic>
          <a:graphicData uri="http://schemas.openxmlformats.org/drawingml/2006/table">
            <a:tbl>
              <a:tblPr firstRow="1" bandRow="1">
                <a:tableStyleId>{5940675A-B579-460E-94D1-54222C63F5DA}</a:tableStyleId>
              </a:tblPr>
              <a:tblGrid>
                <a:gridCol w="4301353">
                  <a:extLst>
                    <a:ext uri="{9D8B030D-6E8A-4147-A177-3AD203B41FA5}">
                      <a16:colId xmlns:a16="http://schemas.microsoft.com/office/drawing/2014/main" xmlns="" val="1988037266"/>
                    </a:ext>
                  </a:extLst>
                </a:gridCol>
                <a:gridCol w="5403274">
                  <a:extLst>
                    <a:ext uri="{9D8B030D-6E8A-4147-A177-3AD203B41FA5}">
                      <a16:colId xmlns:a16="http://schemas.microsoft.com/office/drawing/2014/main" xmlns="" val="1389251147"/>
                    </a:ext>
                  </a:extLst>
                </a:gridCol>
                <a:gridCol w="4019107">
                  <a:extLst>
                    <a:ext uri="{9D8B030D-6E8A-4147-A177-3AD203B41FA5}">
                      <a16:colId xmlns:a16="http://schemas.microsoft.com/office/drawing/2014/main" xmlns="" val="3155169589"/>
                    </a:ext>
                  </a:extLst>
                </a:gridCol>
                <a:gridCol w="3721395">
                  <a:extLst>
                    <a:ext uri="{9D8B030D-6E8A-4147-A177-3AD203B41FA5}">
                      <a16:colId xmlns:a16="http://schemas.microsoft.com/office/drawing/2014/main" xmlns="" val="4224097349"/>
                    </a:ext>
                  </a:extLst>
                </a:gridCol>
                <a:gridCol w="4061636">
                  <a:extLst>
                    <a:ext uri="{9D8B030D-6E8A-4147-A177-3AD203B41FA5}">
                      <a16:colId xmlns:a16="http://schemas.microsoft.com/office/drawing/2014/main" xmlns="" val="348896356"/>
                    </a:ext>
                  </a:extLst>
                </a:gridCol>
              </a:tblGrid>
              <a:tr h="1424246">
                <a:tc>
                  <a:txBody>
                    <a:bodyPr/>
                    <a:lstStyle/>
                    <a:p>
                      <a:pPr algn="ctr"/>
                      <a:r>
                        <a:rPr lang="en-US" sz="2800" b="1" dirty="0">
                          <a:solidFill>
                            <a:schemeClr val="tx1"/>
                          </a:solidFill>
                          <a:latin typeface="Arial" panose="020B0604020202020204" pitchFamily="34" charset="0"/>
                          <a:cs typeface="Arial" panose="020B0604020202020204" pitchFamily="34" charset="0"/>
                        </a:rPr>
                        <a:t>NAME</a:t>
                      </a:r>
                      <a:r>
                        <a:rPr lang="en-US" sz="2800" b="1" baseline="0" dirty="0">
                          <a:solidFill>
                            <a:schemeClr val="tx1"/>
                          </a:solidFill>
                          <a:latin typeface="Arial" panose="020B0604020202020204" pitchFamily="34" charset="0"/>
                          <a:cs typeface="Arial" panose="020B0604020202020204" pitchFamily="34" charset="0"/>
                        </a:rPr>
                        <a:t> </a:t>
                      </a:r>
                      <a:endParaRPr lang="en-ZA" sz="28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ZA" sz="2800" b="1" dirty="0">
                          <a:solidFill>
                            <a:schemeClr val="tx1"/>
                          </a:solidFill>
                          <a:latin typeface="Arial" panose="020B0604020202020204" pitchFamily="34" charset="0"/>
                          <a:cs typeface="Arial" panose="020B0604020202020204" pitchFamily="34" charset="0"/>
                        </a:rPr>
                        <a:t>DESIGNATION</a:t>
                      </a:r>
                    </a:p>
                  </a:txBody>
                  <a:tcPr/>
                </a:tc>
                <a:tc>
                  <a:txBody>
                    <a:bodyPr/>
                    <a:lstStyle/>
                    <a:p>
                      <a:pPr algn="ctr"/>
                      <a:r>
                        <a:rPr lang="en-ZA" sz="2800" b="1" dirty="0">
                          <a:solidFill>
                            <a:schemeClr val="tx1"/>
                          </a:solidFill>
                          <a:latin typeface="Arial" panose="020B0604020202020204" pitchFamily="34" charset="0"/>
                          <a:cs typeface="Arial" panose="020B0604020202020204" pitchFamily="34" charset="0"/>
                        </a:rPr>
                        <a:t>GENDER/RACE </a:t>
                      </a:r>
                    </a:p>
                  </a:txBody>
                  <a:tcPr/>
                </a:tc>
                <a:tc>
                  <a:txBody>
                    <a:bodyPr/>
                    <a:lstStyle/>
                    <a:p>
                      <a:pPr algn="ctr"/>
                      <a:r>
                        <a:rPr lang="en-ZA" sz="2800" b="1" baseline="0" dirty="0">
                          <a:solidFill>
                            <a:schemeClr val="tx1"/>
                          </a:solidFill>
                          <a:latin typeface="Arial" panose="020B0604020202020204" pitchFamily="34" charset="0"/>
                          <a:cs typeface="Arial" panose="020B0604020202020204" pitchFamily="34" charset="0"/>
                        </a:rPr>
                        <a:t>CONTRACT/ PERMANENT</a:t>
                      </a:r>
                      <a:endParaRPr lang="en-ZA" sz="28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ZA" sz="2800" b="1" dirty="0">
                          <a:solidFill>
                            <a:schemeClr val="tx1"/>
                          </a:solidFill>
                          <a:latin typeface="Arial" panose="020B0604020202020204" pitchFamily="34" charset="0"/>
                          <a:cs typeface="Arial" panose="020B0604020202020204" pitchFamily="34" charset="0"/>
                        </a:rPr>
                        <a:t>CONTRACT EXPIRY DATE</a:t>
                      </a:r>
                    </a:p>
                  </a:txBody>
                  <a:tcPr/>
                </a:tc>
                <a:extLst>
                  <a:ext uri="{0D108BD9-81ED-4DB2-BD59-A6C34878D82A}">
                    <a16:rowId xmlns:a16="http://schemas.microsoft.com/office/drawing/2014/main" xmlns="" val="1154111379"/>
                  </a:ext>
                </a:extLst>
              </a:tr>
              <a:tr h="1575301">
                <a:tc>
                  <a:txBody>
                    <a:bodyPr/>
                    <a:lstStyle/>
                    <a:p>
                      <a:pPr algn="l"/>
                      <a:r>
                        <a:rPr lang="en-ZA" sz="3600" b="0" dirty="0">
                          <a:latin typeface="Arial" panose="020B0604020202020204" pitchFamily="34" charset="0"/>
                          <a:cs typeface="Arial" panose="020B0604020202020204" pitchFamily="34" charset="0"/>
                        </a:rPr>
                        <a:t>Ms Abigail Thulare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3600" b="0" dirty="0">
                          <a:latin typeface="Arial" panose="020B0604020202020204" pitchFamily="34" charset="0"/>
                          <a:cs typeface="Arial" panose="020B0604020202020204" pitchFamily="34" charset="0"/>
                        </a:rPr>
                        <a:t>Chief Executive Officer</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3600" b="0" dirty="0">
                          <a:latin typeface="Arial" panose="020B0604020202020204" pitchFamily="34" charset="0"/>
                          <a:cs typeface="Arial" panose="020B0604020202020204" pitchFamily="34" charset="0"/>
                        </a:rPr>
                        <a:t>Female/Black</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3600" b="0" dirty="0">
                          <a:latin typeface="Arial" panose="020B0604020202020204" pitchFamily="34" charset="0"/>
                          <a:cs typeface="Arial" panose="020B0604020202020204" pitchFamily="34" charset="0"/>
                        </a:rPr>
                        <a:t>Contract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3600" b="0" dirty="0">
                          <a:latin typeface="Arial" panose="020B0604020202020204" pitchFamily="34" charset="0"/>
                          <a:cs typeface="Arial" panose="020B0604020202020204" pitchFamily="34" charset="0"/>
                        </a:rPr>
                        <a:t>31 October 2026</a:t>
                      </a:r>
                    </a:p>
                  </a:txBody>
                  <a:tcPr/>
                </a:tc>
                <a:extLst>
                  <a:ext uri="{0D108BD9-81ED-4DB2-BD59-A6C34878D82A}">
                    <a16:rowId xmlns:a16="http://schemas.microsoft.com/office/drawing/2014/main" xmlns="" val="3124802002"/>
                  </a:ext>
                </a:extLst>
              </a:tr>
              <a:tr h="1575301">
                <a:tc>
                  <a:txBody>
                    <a:bodyPr/>
                    <a:lstStyle/>
                    <a:p>
                      <a:pPr algn="l"/>
                      <a:r>
                        <a:rPr lang="en-ZA" sz="3600" b="0" dirty="0">
                          <a:latin typeface="Arial" panose="020B0604020202020204" pitchFamily="34" charset="0"/>
                          <a:cs typeface="Arial" panose="020B0604020202020204" pitchFamily="34" charset="0"/>
                        </a:rPr>
                        <a:t>Mr Karabo Ramela</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3600" b="0" dirty="0">
                          <a:latin typeface="Arial" panose="020B0604020202020204" pitchFamily="34" charset="0"/>
                          <a:cs typeface="Arial" panose="020B0604020202020204" pitchFamily="34" charset="0"/>
                        </a:rPr>
                        <a:t>Acting Chief Financial Officer</a:t>
                      </a:r>
                    </a:p>
                  </a:txBody>
                  <a:tcPr/>
                </a:tc>
                <a:tc>
                  <a:txBody>
                    <a:bodyPr/>
                    <a:lstStyle/>
                    <a:p>
                      <a:pPr algn="l"/>
                      <a:r>
                        <a:rPr lang="en-ZA" sz="3600" b="0" dirty="0">
                          <a:latin typeface="Arial" panose="020B0604020202020204" pitchFamily="34" charset="0"/>
                          <a:cs typeface="Arial" panose="020B0604020202020204" pitchFamily="34" charset="0"/>
                        </a:rPr>
                        <a:t>Male/Black</a:t>
                      </a:r>
                    </a:p>
                  </a:txBody>
                  <a:tcPr/>
                </a:tc>
                <a:tc>
                  <a:txBody>
                    <a:bodyPr/>
                    <a:lstStyle/>
                    <a:p>
                      <a:pPr algn="l"/>
                      <a:r>
                        <a:rPr lang="en-ZA" sz="3600" b="0" dirty="0">
                          <a:latin typeface="Arial" panose="020B0604020202020204" pitchFamily="34" charset="0"/>
                          <a:cs typeface="Arial" panose="020B0604020202020204" pitchFamily="34" charset="0"/>
                        </a:rPr>
                        <a:t>01 December 2022</a:t>
                      </a:r>
                    </a:p>
                  </a:txBody>
                  <a:tcPr/>
                </a:tc>
                <a:tc>
                  <a:txBody>
                    <a:bodyPr/>
                    <a:lstStyle/>
                    <a:p>
                      <a:pPr algn="l"/>
                      <a:r>
                        <a:rPr lang="en-ZA" sz="3600" b="0" dirty="0">
                          <a:latin typeface="Arial" panose="020B0604020202020204" pitchFamily="34" charset="0"/>
                          <a:cs typeface="Arial" panose="020B0604020202020204" pitchFamily="34" charset="0"/>
                        </a:rPr>
                        <a:t>31 May  2023</a:t>
                      </a:r>
                    </a:p>
                  </a:txBody>
                  <a:tcPr/>
                </a:tc>
                <a:extLst>
                  <a:ext uri="{0D108BD9-81ED-4DB2-BD59-A6C34878D82A}">
                    <a16:rowId xmlns:a16="http://schemas.microsoft.com/office/drawing/2014/main" xmlns="" val="1429762626"/>
                  </a:ext>
                </a:extLst>
              </a:tr>
              <a:tr h="1575301">
                <a:tc>
                  <a:txBody>
                    <a:bodyPr/>
                    <a:lstStyle/>
                    <a:p>
                      <a:pPr algn="l"/>
                      <a:r>
                        <a:rPr lang="en-ZA" sz="3600" b="0" dirty="0">
                          <a:latin typeface="Arial" panose="020B0604020202020204" pitchFamily="34" charset="0"/>
                          <a:cs typeface="Arial" panose="020B0604020202020204" pitchFamily="34" charset="0"/>
                        </a:rPr>
                        <a:t>Ms Maphootla</a:t>
                      </a:r>
                      <a:r>
                        <a:rPr lang="en-ZA" sz="3600" b="0" baseline="0" dirty="0">
                          <a:latin typeface="Arial" panose="020B0604020202020204" pitchFamily="34" charset="0"/>
                          <a:cs typeface="Arial" panose="020B0604020202020204" pitchFamily="34" charset="0"/>
                        </a:rPr>
                        <a:t> Makgoalibe</a:t>
                      </a:r>
                      <a:endParaRPr lang="en-ZA" sz="3600" b="0" dirty="0">
                        <a:latin typeface="Arial" panose="020B0604020202020204" pitchFamily="34" charset="0"/>
                        <a:cs typeface="Arial" panose="020B060402020202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3600" b="0" dirty="0">
                          <a:latin typeface="Arial" panose="020B0604020202020204" pitchFamily="34" charset="0"/>
                          <a:cs typeface="Arial" panose="020B0604020202020204" pitchFamily="34" charset="0"/>
                        </a:rPr>
                        <a:t>Chief Infrastructure Officer</a:t>
                      </a:r>
                    </a:p>
                  </a:txBody>
                  <a:tcPr/>
                </a:tc>
                <a:tc>
                  <a:txBody>
                    <a:bodyPr/>
                    <a:lstStyle/>
                    <a:p>
                      <a:pPr algn="l"/>
                      <a:r>
                        <a:rPr lang="en-ZA" sz="3600" b="0" dirty="0">
                          <a:latin typeface="Arial" panose="020B0604020202020204" pitchFamily="34" charset="0"/>
                          <a:cs typeface="Arial" panose="020B0604020202020204" pitchFamily="34" charset="0"/>
                        </a:rPr>
                        <a:t>Female/Black</a:t>
                      </a:r>
                    </a:p>
                  </a:txBody>
                  <a:tcPr/>
                </a:tc>
                <a:tc>
                  <a:txBody>
                    <a:bodyPr/>
                    <a:lstStyle/>
                    <a:p>
                      <a:pPr algn="l"/>
                      <a:r>
                        <a:rPr lang="en-ZA" sz="3600" b="0" dirty="0">
                          <a:latin typeface="Arial" panose="020B0604020202020204" pitchFamily="34" charset="0"/>
                          <a:cs typeface="Arial" panose="020B0604020202020204" pitchFamily="34" charset="0"/>
                        </a:rPr>
                        <a:t>Contract</a:t>
                      </a:r>
                    </a:p>
                  </a:txBody>
                  <a:tcPr/>
                </a:tc>
                <a:tc>
                  <a:txBody>
                    <a:bodyPr/>
                    <a:lstStyle/>
                    <a:p>
                      <a:pPr algn="l"/>
                      <a:r>
                        <a:rPr lang="en-ZA" sz="3600" b="0" dirty="0">
                          <a:latin typeface="Arial" panose="020B0604020202020204" pitchFamily="34" charset="0"/>
                          <a:cs typeface="Arial" panose="020B0604020202020204" pitchFamily="34" charset="0"/>
                        </a:rPr>
                        <a:t>31</a:t>
                      </a:r>
                      <a:r>
                        <a:rPr lang="en-ZA" sz="3600" b="0" baseline="0" dirty="0">
                          <a:latin typeface="Arial" panose="020B0604020202020204" pitchFamily="34" charset="0"/>
                          <a:cs typeface="Arial" panose="020B0604020202020204" pitchFamily="34" charset="0"/>
                        </a:rPr>
                        <a:t> July 2026</a:t>
                      </a:r>
                      <a:endParaRPr lang="en-ZA" sz="3600"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2976352812"/>
                  </a:ext>
                </a:extLst>
              </a:tr>
              <a:tr h="1575301">
                <a:tc>
                  <a:txBody>
                    <a:bodyPr/>
                    <a:lstStyle/>
                    <a:p>
                      <a:pPr algn="l"/>
                      <a:r>
                        <a:rPr lang="en-ZA" sz="3600" b="0" dirty="0">
                          <a:latin typeface="Arial" panose="020B0604020202020204" pitchFamily="34" charset="0"/>
                          <a:cs typeface="Arial" panose="020B0604020202020204" pitchFamily="34" charset="0"/>
                        </a:rPr>
                        <a:t>Mr Tshimangadzo Nemahemi</a:t>
                      </a:r>
                    </a:p>
                  </a:txBody>
                  <a:tcPr/>
                </a:tc>
                <a:tc>
                  <a:txBody>
                    <a:bodyPr/>
                    <a:lstStyle/>
                    <a:p>
                      <a:pPr algn="l"/>
                      <a:r>
                        <a:rPr lang="en-ZA" sz="3600" b="0" dirty="0">
                          <a:latin typeface="Arial" panose="020B0604020202020204" pitchFamily="34" charset="0"/>
                          <a:cs typeface="Arial" panose="020B0604020202020204" pitchFamily="34" charset="0"/>
                        </a:rPr>
                        <a:t>Chief Heritage Officer</a:t>
                      </a:r>
                    </a:p>
                  </a:txBody>
                  <a:tcPr/>
                </a:tc>
                <a:tc>
                  <a:txBody>
                    <a:bodyPr/>
                    <a:lstStyle/>
                    <a:p>
                      <a:pPr algn="l"/>
                      <a:r>
                        <a:rPr lang="en-ZA" sz="3600" b="0" dirty="0">
                          <a:latin typeface="Arial" panose="020B0604020202020204" pitchFamily="34" charset="0"/>
                          <a:cs typeface="Arial" panose="020B0604020202020204" pitchFamily="34" charset="0"/>
                        </a:rPr>
                        <a:t>Male/Black</a:t>
                      </a:r>
                    </a:p>
                  </a:txBody>
                  <a:tcPr/>
                </a:tc>
                <a:tc>
                  <a:txBody>
                    <a:bodyPr/>
                    <a:lstStyle/>
                    <a:p>
                      <a:pPr algn="l"/>
                      <a:r>
                        <a:rPr lang="en-ZA" sz="3600" b="0" dirty="0">
                          <a:latin typeface="Arial" panose="020B0604020202020204" pitchFamily="34" charset="0"/>
                          <a:cs typeface="Arial" panose="020B0604020202020204" pitchFamily="34" charset="0"/>
                        </a:rPr>
                        <a:t>Contract</a:t>
                      </a:r>
                    </a:p>
                  </a:txBody>
                  <a:tcPr/>
                </a:tc>
                <a:tc>
                  <a:txBody>
                    <a:bodyPr/>
                    <a:lstStyle/>
                    <a:p>
                      <a:pPr algn="l"/>
                      <a:r>
                        <a:rPr lang="en-ZA" sz="3600" b="0" dirty="0">
                          <a:latin typeface="Arial" panose="020B0604020202020204" pitchFamily="34" charset="0"/>
                          <a:cs typeface="Arial" panose="020B0604020202020204" pitchFamily="34" charset="0"/>
                        </a:rPr>
                        <a:t>31 August 2026</a:t>
                      </a:r>
                    </a:p>
                  </a:txBody>
                  <a:tcPr/>
                </a:tc>
                <a:extLst>
                  <a:ext uri="{0D108BD9-81ED-4DB2-BD59-A6C34878D82A}">
                    <a16:rowId xmlns:a16="http://schemas.microsoft.com/office/drawing/2014/main" xmlns="" val="4230076564"/>
                  </a:ext>
                </a:extLst>
              </a:tr>
            </a:tbl>
          </a:graphicData>
        </a:graphic>
      </p:graphicFrame>
    </p:spTree>
    <p:extLst>
      <p:ext uri="{BB962C8B-B14F-4D97-AF65-F5344CB8AC3E}">
        <p14:creationId xmlns:p14="http://schemas.microsoft.com/office/powerpoint/2010/main" xmlns="" val="3859450442"/>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HANK YOU SLIDE">
            <a:extLst>
              <a:ext uri="{FF2B5EF4-FFF2-40B4-BE49-F238E27FC236}">
                <a16:creationId xmlns:a16="http://schemas.microsoft.com/office/drawing/2014/main" xmlns="" id="{A9135910-DF3C-9341-9F8B-B049BE1CA75A}"/>
              </a:ext>
            </a:extLst>
          </p:cNvPr>
          <p:cNvSpPr txBox="1"/>
          <p:nvPr/>
        </p:nvSpPr>
        <p:spPr>
          <a:xfrm>
            <a:off x="-68075" y="3211207"/>
            <a:ext cx="24520150" cy="26571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16600">
                <a:solidFill>
                  <a:srgbClr val="E3883C"/>
                </a:solidFill>
                <a:latin typeface="Gill Sans SemiBold"/>
                <a:ea typeface="Gill Sans SemiBold"/>
                <a:cs typeface="Gill Sans SemiBold"/>
                <a:sym typeface="Gill Sans SemiBold"/>
              </a:defRPr>
            </a:lvl1pPr>
          </a:lstStyle>
          <a:p>
            <a:r>
              <a:rPr dirty="0"/>
              <a:t>THANK YOU </a:t>
            </a:r>
          </a:p>
        </p:txBody>
      </p:sp>
    </p:spTree>
    <p:extLst>
      <p:ext uri="{BB962C8B-B14F-4D97-AF65-F5344CB8AC3E}">
        <p14:creationId xmlns:p14="http://schemas.microsoft.com/office/powerpoint/2010/main" xmlns="" val="2768103854"/>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269827986"/>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
            <a:extLst>
              <a:ext uri="{FF2B5EF4-FFF2-40B4-BE49-F238E27FC236}">
                <a16:creationId xmlns:a16="http://schemas.microsoft.com/office/drawing/2014/main" xmlns="" id="{69036539-70B1-2542-B2DC-11030D2F7BCB}"/>
              </a:ext>
            </a:extLst>
          </p:cNvPr>
          <p:cNvSpPr txBox="1"/>
          <p:nvPr/>
        </p:nvSpPr>
        <p:spPr>
          <a:xfrm>
            <a:off x="187036" y="514495"/>
            <a:ext cx="23961438" cy="15799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16600">
                <a:solidFill>
                  <a:srgbClr val="000000"/>
                </a:solidFill>
                <a:latin typeface="Gill Sans SemiBold"/>
                <a:ea typeface="Gill Sans SemiBold"/>
                <a:cs typeface="Gill Sans SemiBold"/>
                <a:sym typeface="Gill Sans SemiBold"/>
              </a:defRPr>
            </a:lvl1pPr>
          </a:lstStyle>
          <a:p>
            <a:r>
              <a:rPr lang="en-US" sz="9600" b="1" dirty="0">
                <a:latin typeface="Arial" panose="020B0604020202020204" pitchFamily="34" charset="0"/>
                <a:cs typeface="Arial" panose="020B0604020202020204" pitchFamily="34" charset="0"/>
              </a:rPr>
              <a:t>PRESENTATION OUTLINE</a:t>
            </a:r>
          </a:p>
        </p:txBody>
      </p:sp>
      <p:sp>
        <p:nvSpPr>
          <p:cNvPr id="3" name="INFORMATION SLIDE">
            <a:extLst>
              <a:ext uri="{FF2B5EF4-FFF2-40B4-BE49-F238E27FC236}">
                <a16:creationId xmlns:a16="http://schemas.microsoft.com/office/drawing/2014/main" xmlns="" id="{51116E18-8E41-514E-90C2-9E1949A25F14}"/>
              </a:ext>
            </a:extLst>
          </p:cNvPr>
          <p:cNvSpPr txBox="1"/>
          <p:nvPr/>
        </p:nvSpPr>
        <p:spPr>
          <a:xfrm>
            <a:off x="872835" y="3493245"/>
            <a:ext cx="23579239" cy="862800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16600">
                <a:solidFill>
                  <a:srgbClr val="E3883C"/>
                </a:solidFill>
                <a:latin typeface="Gill Sans SemiBold"/>
                <a:ea typeface="Gill Sans SemiBold"/>
                <a:cs typeface="Gill Sans SemiBold"/>
                <a:sym typeface="Gill Sans SemiBold"/>
              </a:defRPr>
            </a:lvl1pPr>
          </a:lstStyle>
          <a:p>
            <a:pPr lvl="0" algn="l">
              <a:lnSpc>
                <a:spcPct val="150000"/>
              </a:lnSpc>
              <a:buFont typeface="Arial" pitchFamily="34" charset="0"/>
              <a:buAutoNum type="arabicPeriod"/>
            </a:pPr>
            <a:r>
              <a:rPr lang="en-ZA" sz="3600" dirty="0">
                <a:solidFill>
                  <a:prstClr val="black"/>
                </a:solidFill>
                <a:latin typeface="Arial" panose="020B0604020202020204" pitchFamily="34" charset="0"/>
                <a:cs typeface="Arial" panose="020B0604020202020204" pitchFamily="34" charset="0"/>
              </a:rPr>
              <a:t> Mandate </a:t>
            </a:r>
          </a:p>
          <a:p>
            <a:pPr lvl="0" algn="l">
              <a:lnSpc>
                <a:spcPct val="150000"/>
              </a:lnSpc>
              <a:buFont typeface="Arial" pitchFamily="34" charset="0"/>
              <a:buAutoNum type="arabicPeriod"/>
            </a:pPr>
            <a:r>
              <a:rPr lang="en-ZA" sz="3600" dirty="0">
                <a:solidFill>
                  <a:prstClr val="black"/>
                </a:solidFill>
                <a:latin typeface="Arial" panose="020B0604020202020204" pitchFamily="34" charset="0"/>
                <a:cs typeface="Arial" panose="020B0604020202020204" pitchFamily="34" charset="0"/>
              </a:rPr>
              <a:t> Non-financial performance </a:t>
            </a:r>
          </a:p>
          <a:p>
            <a:pPr lvl="0" algn="l">
              <a:lnSpc>
                <a:spcPct val="150000"/>
              </a:lnSpc>
              <a:buFont typeface="Arial" pitchFamily="34" charset="0"/>
              <a:buAutoNum type="arabicPeriod"/>
            </a:pPr>
            <a:r>
              <a:rPr lang="en-ZA" sz="3600" dirty="0">
                <a:solidFill>
                  <a:prstClr val="black"/>
                </a:solidFill>
                <a:latin typeface="Arial" panose="020B0604020202020204" pitchFamily="34" charset="0"/>
                <a:cs typeface="Arial" panose="020B0604020202020204" pitchFamily="34" charset="0"/>
              </a:rPr>
              <a:t> Financial Allocation </a:t>
            </a:r>
          </a:p>
          <a:p>
            <a:pPr lvl="0" algn="l">
              <a:lnSpc>
                <a:spcPct val="150000"/>
              </a:lnSpc>
              <a:buFont typeface="Arial" pitchFamily="34" charset="0"/>
              <a:buAutoNum type="arabicPeriod"/>
            </a:pPr>
            <a:r>
              <a:rPr lang="en-ZA" sz="3600" dirty="0">
                <a:solidFill>
                  <a:prstClr val="black"/>
                </a:solidFill>
                <a:latin typeface="Arial" panose="020B0604020202020204" pitchFamily="34" charset="0"/>
                <a:cs typeface="Arial" panose="020B0604020202020204" pitchFamily="34" charset="0"/>
              </a:rPr>
              <a:t> Audit Outcomes</a:t>
            </a:r>
          </a:p>
          <a:p>
            <a:pPr lvl="0" algn="l">
              <a:lnSpc>
                <a:spcPct val="150000"/>
              </a:lnSpc>
              <a:buFont typeface="Arial" pitchFamily="34" charset="0"/>
              <a:buAutoNum type="arabicPeriod"/>
            </a:pPr>
            <a:r>
              <a:rPr lang="en-ZA" sz="3600" dirty="0">
                <a:solidFill>
                  <a:prstClr val="black"/>
                </a:solidFill>
                <a:latin typeface="Arial" panose="020B0604020202020204" pitchFamily="34" charset="0"/>
                <a:cs typeface="Arial" panose="020B0604020202020204" pitchFamily="34" charset="0"/>
              </a:rPr>
              <a:t> Governance Matters</a:t>
            </a:r>
          </a:p>
          <a:p>
            <a:pPr lvl="0" algn="l">
              <a:lnSpc>
                <a:spcPct val="150000"/>
              </a:lnSpc>
              <a:buFont typeface="Wingdings" panose="05000000000000000000" pitchFamily="2" charset="2"/>
              <a:buChar char="q"/>
            </a:pPr>
            <a:r>
              <a:rPr lang="en-ZA" sz="3600" dirty="0">
                <a:solidFill>
                  <a:prstClr val="black"/>
                </a:solidFill>
                <a:latin typeface="Arial" panose="020B0604020202020204" pitchFamily="34" charset="0"/>
                <a:cs typeface="Arial" panose="020B0604020202020204" pitchFamily="34" charset="0"/>
              </a:rPr>
              <a:t> Composition of Council</a:t>
            </a:r>
          </a:p>
          <a:p>
            <a:pPr lvl="0" algn="l">
              <a:lnSpc>
                <a:spcPct val="150000"/>
              </a:lnSpc>
              <a:buFont typeface="Wingdings" panose="05000000000000000000" pitchFamily="2" charset="2"/>
              <a:buChar char="q"/>
            </a:pPr>
            <a:r>
              <a:rPr lang="en-ZA" sz="3600" dirty="0">
                <a:solidFill>
                  <a:prstClr val="black"/>
                </a:solidFill>
                <a:latin typeface="Arial" panose="020B0604020202020204" pitchFamily="34" charset="0"/>
                <a:cs typeface="Arial" panose="020B0604020202020204" pitchFamily="34" charset="0"/>
              </a:rPr>
              <a:t> Oversight Activities</a:t>
            </a:r>
          </a:p>
          <a:p>
            <a:pPr lvl="0" algn="l">
              <a:lnSpc>
                <a:spcPct val="150000"/>
              </a:lnSpc>
              <a:buFont typeface="Wingdings" panose="05000000000000000000" pitchFamily="2" charset="2"/>
              <a:buChar char="q"/>
            </a:pPr>
            <a:r>
              <a:rPr lang="en-ZA" sz="3600" dirty="0">
                <a:solidFill>
                  <a:prstClr val="black"/>
                </a:solidFill>
                <a:latin typeface="Arial" panose="020B0604020202020204" pitchFamily="34" charset="0"/>
                <a:cs typeface="Arial" panose="020B0604020202020204" pitchFamily="34" charset="0"/>
              </a:rPr>
              <a:t> Governance Engagements</a:t>
            </a:r>
          </a:p>
          <a:p>
            <a:pPr lvl="0" algn="l">
              <a:lnSpc>
                <a:spcPct val="150000"/>
              </a:lnSpc>
              <a:buFont typeface="Wingdings" panose="05000000000000000000" pitchFamily="2" charset="2"/>
              <a:buChar char="q"/>
            </a:pPr>
            <a:r>
              <a:rPr lang="en-ZA" sz="3600" dirty="0">
                <a:solidFill>
                  <a:prstClr val="black"/>
                </a:solidFill>
                <a:latin typeface="Arial" panose="020B0604020202020204" pitchFamily="34" charset="0"/>
                <a:cs typeface="Arial" panose="020B0604020202020204" pitchFamily="34" charset="0"/>
              </a:rPr>
              <a:t> Composition of Executive Management </a:t>
            </a:r>
          </a:p>
          <a:p>
            <a:pPr lvl="0" algn="l">
              <a:lnSpc>
                <a:spcPct val="150000"/>
              </a:lnSpc>
              <a:buFont typeface="Wingdings" panose="05000000000000000000" pitchFamily="2" charset="2"/>
              <a:buChar char="q"/>
            </a:pPr>
            <a:r>
              <a:rPr lang="en-ZA" sz="3600" dirty="0">
                <a:solidFill>
                  <a:prstClr val="black"/>
                </a:solidFill>
                <a:latin typeface="Arial" panose="020B0604020202020204" pitchFamily="34" charset="0"/>
                <a:cs typeface="Arial" panose="020B0604020202020204" pitchFamily="34" charset="0"/>
              </a:rPr>
              <a:t> Composition of staff</a:t>
            </a:r>
          </a:p>
          <a:p>
            <a:endParaRPr sz="1400" dirty="0"/>
          </a:p>
        </p:txBody>
      </p:sp>
    </p:spTree>
    <p:extLst>
      <p:ext uri="{BB962C8B-B14F-4D97-AF65-F5344CB8AC3E}">
        <p14:creationId xmlns:p14="http://schemas.microsoft.com/office/powerpoint/2010/main" xmlns="" val="2387165923"/>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FORMATION SLIDE">
            <a:extLst>
              <a:ext uri="{FF2B5EF4-FFF2-40B4-BE49-F238E27FC236}">
                <a16:creationId xmlns:a16="http://schemas.microsoft.com/office/drawing/2014/main" xmlns="" id="{4A46A787-369D-C640-AD58-B878BB09E2C1}"/>
              </a:ext>
            </a:extLst>
          </p:cNvPr>
          <p:cNvSpPr txBox="1"/>
          <p:nvPr/>
        </p:nvSpPr>
        <p:spPr>
          <a:xfrm>
            <a:off x="311728" y="4907525"/>
            <a:ext cx="23525018" cy="7797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16600">
                <a:solidFill>
                  <a:srgbClr val="E3883C"/>
                </a:solidFill>
                <a:latin typeface="Gill Sans SemiBold"/>
                <a:ea typeface="Gill Sans SemiBold"/>
                <a:cs typeface="Gill Sans SemiBold"/>
                <a:sym typeface="Gill Sans SemiBold"/>
              </a:defRPr>
            </a:lvl1pPr>
          </a:lstStyle>
          <a:p>
            <a:endParaRPr sz="4400" dirty="0"/>
          </a:p>
        </p:txBody>
      </p:sp>
      <p:sp>
        <p:nvSpPr>
          <p:cNvPr id="3" name="HEADING">
            <a:extLst>
              <a:ext uri="{FF2B5EF4-FFF2-40B4-BE49-F238E27FC236}">
                <a16:creationId xmlns:a16="http://schemas.microsoft.com/office/drawing/2014/main" xmlns="" id="{573C00BE-90DE-AF45-B9A6-C1FE83F6567F}"/>
              </a:ext>
            </a:extLst>
          </p:cNvPr>
          <p:cNvSpPr txBox="1"/>
          <p:nvPr/>
        </p:nvSpPr>
        <p:spPr>
          <a:xfrm>
            <a:off x="311728" y="483717"/>
            <a:ext cx="23525018" cy="16414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16600">
                <a:solidFill>
                  <a:srgbClr val="000000"/>
                </a:solidFill>
                <a:latin typeface="Gill Sans SemiBold"/>
                <a:ea typeface="Gill Sans SemiBold"/>
                <a:cs typeface="Gill Sans SemiBold"/>
                <a:sym typeface="Gill Sans SemiBold"/>
              </a:defRPr>
            </a:lvl1pPr>
          </a:lstStyle>
          <a:p>
            <a:r>
              <a:rPr lang="en-US" sz="10000" b="1" dirty="0">
                <a:latin typeface="Arial" panose="020B0604020202020204" pitchFamily="34" charset="0"/>
                <a:cs typeface="Arial" panose="020B0604020202020204" pitchFamily="34" charset="0"/>
              </a:rPr>
              <a:t>MANDATE</a:t>
            </a:r>
            <a:endParaRPr sz="10000" b="1"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xmlns="" id="{384DA477-3891-D1B7-436F-A402905C2F84}"/>
              </a:ext>
            </a:extLst>
          </p:cNvPr>
          <p:cNvSpPr txBox="1"/>
          <p:nvPr/>
        </p:nvSpPr>
        <p:spPr>
          <a:xfrm>
            <a:off x="311728" y="4019107"/>
            <a:ext cx="23525018" cy="517173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nSpc>
                <a:spcPct val="150000"/>
              </a:lnSpc>
            </a:pPr>
            <a:r>
              <a:rPr lang="en-GB" sz="3200" dirty="0">
                <a:latin typeface="Arial" panose="020B0604020202020204" pitchFamily="34" charset="0"/>
                <a:cs typeface="Arial" panose="020B0604020202020204" pitchFamily="34" charset="0"/>
              </a:rPr>
              <a:t>Robben Island Museum is responsible for managing, maintaining, developing and marketing Robben Island as a National Heritage and World Heritage Site in terms of the National Heritage Resources Act of 1999 and the National World Heritage Act of 1999. The Museum was established by the Department of Arts and Culture in 1997 and is governed by a Council appointed by the Minister of the Department of Arts and Culture with duties prescribed in the Cultural Institutions Act.</a:t>
            </a:r>
          </a:p>
          <a:p>
            <a:pPr>
              <a:lnSpc>
                <a:spcPct val="150000"/>
              </a:lnSpc>
            </a:pPr>
            <a:endParaRPr lang="en-GB" sz="3200" dirty="0">
              <a:latin typeface="Arial" panose="020B0604020202020204" pitchFamily="34" charset="0"/>
              <a:cs typeface="Arial" panose="020B0604020202020204" pitchFamily="34" charset="0"/>
            </a:endParaRPr>
          </a:p>
          <a:p>
            <a:pPr>
              <a:lnSpc>
                <a:spcPct val="150000"/>
              </a:lnSpc>
            </a:pPr>
            <a:r>
              <a:rPr lang="en-GB" sz="3200" dirty="0">
                <a:latin typeface="Arial" panose="020B0604020202020204" pitchFamily="34" charset="0"/>
                <a:cs typeface="Arial" panose="020B0604020202020204" pitchFamily="34" charset="0"/>
              </a:rPr>
              <a:t>Robben Island Museum was declared a Marine Protected Area (MPA) in 2019 in terms of National Environmental Management: Protected Areas Act of 2003</a:t>
            </a:r>
            <a:r>
              <a:rPr lang="en-GB" dirty="0"/>
              <a:t>.</a:t>
            </a:r>
            <a:endParaRPr lang="en-US" dirty="0"/>
          </a:p>
        </p:txBody>
      </p:sp>
    </p:spTree>
    <p:extLst>
      <p:ext uri="{BB962C8B-B14F-4D97-AF65-F5344CB8AC3E}">
        <p14:creationId xmlns:p14="http://schemas.microsoft.com/office/powerpoint/2010/main" xmlns="" val="1866351700"/>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FORMATION SLIDE">
            <a:extLst>
              <a:ext uri="{FF2B5EF4-FFF2-40B4-BE49-F238E27FC236}">
                <a16:creationId xmlns:a16="http://schemas.microsoft.com/office/drawing/2014/main" xmlns="" id="{4A46A787-369D-C640-AD58-B878BB09E2C1}"/>
              </a:ext>
            </a:extLst>
          </p:cNvPr>
          <p:cNvSpPr txBox="1"/>
          <p:nvPr/>
        </p:nvSpPr>
        <p:spPr>
          <a:xfrm>
            <a:off x="311728" y="4907525"/>
            <a:ext cx="23525018" cy="7797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16600">
                <a:solidFill>
                  <a:srgbClr val="E3883C"/>
                </a:solidFill>
                <a:latin typeface="Gill Sans SemiBold"/>
                <a:ea typeface="Gill Sans SemiBold"/>
                <a:cs typeface="Gill Sans SemiBold"/>
                <a:sym typeface="Gill Sans SemiBold"/>
              </a:defRPr>
            </a:lvl1pPr>
          </a:lstStyle>
          <a:p>
            <a:endParaRPr sz="4400" dirty="0"/>
          </a:p>
        </p:txBody>
      </p:sp>
      <p:sp>
        <p:nvSpPr>
          <p:cNvPr id="3" name="HEADING">
            <a:extLst>
              <a:ext uri="{FF2B5EF4-FFF2-40B4-BE49-F238E27FC236}">
                <a16:creationId xmlns:a16="http://schemas.microsoft.com/office/drawing/2014/main" xmlns="" id="{573C00BE-90DE-AF45-B9A6-C1FE83F6567F}"/>
              </a:ext>
            </a:extLst>
          </p:cNvPr>
          <p:cNvSpPr txBox="1"/>
          <p:nvPr/>
        </p:nvSpPr>
        <p:spPr>
          <a:xfrm>
            <a:off x="-68075" y="483718"/>
            <a:ext cx="24520150" cy="16414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16600">
                <a:solidFill>
                  <a:srgbClr val="000000"/>
                </a:solidFill>
                <a:latin typeface="Gill Sans SemiBold"/>
                <a:ea typeface="Gill Sans SemiBold"/>
                <a:cs typeface="Gill Sans SemiBold"/>
                <a:sym typeface="Gill Sans SemiBold"/>
              </a:defRPr>
            </a:lvl1pPr>
          </a:lstStyle>
          <a:p>
            <a:r>
              <a:rPr lang="en-US" sz="10000" b="1" dirty="0">
                <a:latin typeface="Arial" panose="020B0604020202020204" pitchFamily="34" charset="0"/>
                <a:cs typeface="Arial" panose="020B0604020202020204" pitchFamily="34" charset="0"/>
              </a:rPr>
              <a:t>NON-FINANCIAL PERFORMANCE</a:t>
            </a:r>
            <a:endParaRPr sz="10000" b="1" dirty="0">
              <a:latin typeface="Arial" panose="020B0604020202020204" pitchFamily="34" charset="0"/>
              <a:cs typeface="Arial" panose="020B0604020202020204" pitchFamily="34" charset="0"/>
            </a:endParaRPr>
          </a:p>
        </p:txBody>
      </p:sp>
      <p:graphicFrame>
        <p:nvGraphicFramePr>
          <p:cNvPr id="4" name="Table 4">
            <a:extLst>
              <a:ext uri="{FF2B5EF4-FFF2-40B4-BE49-F238E27FC236}">
                <a16:creationId xmlns:a16="http://schemas.microsoft.com/office/drawing/2014/main" xmlns="" id="{340AE729-3155-42E1-A2D6-39ACFBA61E85}"/>
              </a:ext>
            </a:extLst>
          </p:cNvPr>
          <p:cNvGraphicFramePr>
            <a:graphicFrameLocks noGrp="1"/>
          </p:cNvGraphicFramePr>
          <p:nvPr>
            <p:extLst>
              <p:ext uri="{D42A27DB-BD31-4B8C-83A1-F6EECF244321}">
                <p14:modId xmlns:p14="http://schemas.microsoft.com/office/powerpoint/2010/main" xmlns="" val="2351207623"/>
              </p:ext>
            </p:extLst>
          </p:nvPr>
        </p:nvGraphicFramePr>
        <p:xfrm>
          <a:off x="2556164" y="4351264"/>
          <a:ext cx="18620508" cy="5395410"/>
        </p:xfrm>
        <a:graphic>
          <a:graphicData uri="http://schemas.openxmlformats.org/drawingml/2006/table">
            <a:tbl>
              <a:tblPr firstRow="1" bandRow="1">
                <a:tableStyleId>{5940675A-B579-460E-94D1-54222C63F5DA}</a:tableStyleId>
              </a:tblPr>
              <a:tblGrid>
                <a:gridCol w="4655127">
                  <a:extLst>
                    <a:ext uri="{9D8B030D-6E8A-4147-A177-3AD203B41FA5}">
                      <a16:colId xmlns:a16="http://schemas.microsoft.com/office/drawing/2014/main" xmlns="" val="174297899"/>
                    </a:ext>
                  </a:extLst>
                </a:gridCol>
                <a:gridCol w="4655127">
                  <a:extLst>
                    <a:ext uri="{9D8B030D-6E8A-4147-A177-3AD203B41FA5}">
                      <a16:colId xmlns:a16="http://schemas.microsoft.com/office/drawing/2014/main" xmlns="" val="3711167329"/>
                    </a:ext>
                  </a:extLst>
                </a:gridCol>
                <a:gridCol w="4655127">
                  <a:extLst>
                    <a:ext uri="{9D8B030D-6E8A-4147-A177-3AD203B41FA5}">
                      <a16:colId xmlns:a16="http://schemas.microsoft.com/office/drawing/2014/main" xmlns="" val="4029664924"/>
                    </a:ext>
                  </a:extLst>
                </a:gridCol>
                <a:gridCol w="4655127">
                  <a:extLst>
                    <a:ext uri="{9D8B030D-6E8A-4147-A177-3AD203B41FA5}">
                      <a16:colId xmlns:a16="http://schemas.microsoft.com/office/drawing/2014/main" xmlns="" val="4005176514"/>
                    </a:ext>
                  </a:extLst>
                </a:gridCol>
              </a:tblGrid>
              <a:tr h="2203928">
                <a:tc>
                  <a:txBody>
                    <a:bodyPr/>
                    <a:lstStyle/>
                    <a:p>
                      <a:endParaRPr lang="en-US" sz="4000" b="1" dirty="0">
                        <a:latin typeface="Arial" panose="020B0604020202020204" pitchFamily="34" charset="0"/>
                        <a:cs typeface="Arial" panose="020B0604020202020204" pitchFamily="34" charset="0"/>
                      </a:endParaRPr>
                    </a:p>
                  </a:txBody>
                  <a:tcPr/>
                </a:tc>
                <a:tc>
                  <a:txBody>
                    <a:bodyPr/>
                    <a:lstStyle/>
                    <a:p>
                      <a:r>
                        <a:rPr lang="en-US" sz="4000" b="1" dirty="0">
                          <a:latin typeface="Arial" panose="020B0604020202020204" pitchFamily="34" charset="0"/>
                          <a:cs typeface="Arial" panose="020B0604020202020204" pitchFamily="34" charset="0"/>
                        </a:rPr>
                        <a:t>2019/20</a:t>
                      </a:r>
                    </a:p>
                  </a:txBody>
                  <a:tcPr/>
                </a:tc>
                <a:tc>
                  <a:txBody>
                    <a:bodyPr/>
                    <a:lstStyle/>
                    <a:p>
                      <a:r>
                        <a:rPr lang="en-US" sz="4000" b="1" dirty="0">
                          <a:latin typeface="Arial" panose="020B0604020202020204" pitchFamily="34" charset="0"/>
                          <a:cs typeface="Arial" panose="020B0604020202020204" pitchFamily="34" charset="0"/>
                        </a:rPr>
                        <a:t>2020/21</a:t>
                      </a:r>
                    </a:p>
                    <a:p>
                      <a:endParaRPr lang="en-US" sz="4000" b="1" dirty="0">
                        <a:latin typeface="Arial" panose="020B0604020202020204" pitchFamily="34" charset="0"/>
                        <a:cs typeface="Arial" panose="020B0604020202020204" pitchFamily="34" charset="0"/>
                      </a:endParaRPr>
                    </a:p>
                  </a:txBody>
                  <a:tcPr/>
                </a:tc>
                <a:tc>
                  <a:txBody>
                    <a:bodyPr/>
                    <a:lstStyle/>
                    <a:p>
                      <a:r>
                        <a:rPr lang="en-US" sz="4000" b="1" dirty="0">
                          <a:latin typeface="Arial" panose="020B0604020202020204" pitchFamily="34" charset="0"/>
                          <a:cs typeface="Arial" panose="020B0604020202020204" pitchFamily="34" charset="0"/>
                        </a:rPr>
                        <a:t>2021/22</a:t>
                      </a:r>
                    </a:p>
                    <a:p>
                      <a:endParaRPr lang="en-US" sz="40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272566017"/>
                  </a:ext>
                </a:extLst>
              </a:tr>
              <a:tr h="1481789">
                <a:tc>
                  <a:txBody>
                    <a:bodyPr/>
                    <a:lstStyle/>
                    <a:p>
                      <a:r>
                        <a:rPr lang="en-US" sz="4000" dirty="0">
                          <a:latin typeface="Arial" panose="020B0604020202020204" pitchFamily="34" charset="0"/>
                          <a:cs typeface="Arial" panose="020B0604020202020204" pitchFamily="34" charset="0"/>
                        </a:rPr>
                        <a:t>ACHIEVED</a:t>
                      </a:r>
                    </a:p>
                  </a:txBody>
                  <a:tcPr/>
                </a:tc>
                <a:tc>
                  <a:txBody>
                    <a:bodyPr/>
                    <a:lstStyle/>
                    <a:p>
                      <a:r>
                        <a:rPr lang="en-ZA" sz="4000" b="1" dirty="0"/>
                        <a:t>80%</a:t>
                      </a:r>
                    </a:p>
                  </a:txBody>
                  <a:tcPr/>
                </a:tc>
                <a:tc>
                  <a:txBody>
                    <a:bodyPr/>
                    <a:lstStyle/>
                    <a:p>
                      <a:r>
                        <a:rPr lang="en-ZA" sz="4000" b="1" dirty="0">
                          <a:latin typeface="Arial" panose="020B0604020202020204" pitchFamily="34" charset="0"/>
                          <a:cs typeface="Arial" panose="020B0604020202020204" pitchFamily="34" charset="0"/>
                        </a:rPr>
                        <a:t>88%</a:t>
                      </a:r>
                    </a:p>
                  </a:txBody>
                  <a:tcPr/>
                </a:tc>
                <a:tc>
                  <a:txBody>
                    <a:bodyPr/>
                    <a:lstStyle/>
                    <a:p>
                      <a:r>
                        <a:rPr lang="en-ZA" sz="4000" b="1" dirty="0">
                          <a:latin typeface="Arial" panose="020B0604020202020204" pitchFamily="34" charset="0"/>
                          <a:cs typeface="Arial" panose="020B0604020202020204" pitchFamily="34" charset="0"/>
                        </a:rPr>
                        <a:t>87%</a:t>
                      </a:r>
                    </a:p>
                  </a:txBody>
                  <a:tcPr/>
                </a:tc>
                <a:extLst>
                  <a:ext uri="{0D108BD9-81ED-4DB2-BD59-A6C34878D82A}">
                    <a16:rowId xmlns:a16="http://schemas.microsoft.com/office/drawing/2014/main" xmlns="" val="2618083601"/>
                  </a:ext>
                </a:extLst>
              </a:tr>
              <a:tr h="1709693">
                <a:tc>
                  <a:txBody>
                    <a:bodyPr/>
                    <a:lstStyle/>
                    <a:p>
                      <a:r>
                        <a:rPr lang="en-US" sz="4000" dirty="0">
                          <a:latin typeface="Arial" panose="020B0604020202020204" pitchFamily="34" charset="0"/>
                          <a:cs typeface="Arial" panose="020B0604020202020204" pitchFamily="34" charset="0"/>
                        </a:rPr>
                        <a:t>NOT ACHIEVED</a:t>
                      </a:r>
                    </a:p>
                  </a:txBody>
                  <a:tcPr/>
                </a:tc>
                <a:tc>
                  <a:txBody>
                    <a:bodyPr/>
                    <a:lstStyle/>
                    <a:p>
                      <a:r>
                        <a:rPr lang="en-ZA" sz="4000" b="1" dirty="0"/>
                        <a:t>20%</a:t>
                      </a:r>
                    </a:p>
                  </a:txBody>
                  <a:tcPr/>
                </a:tc>
                <a:tc>
                  <a:txBody>
                    <a:bodyPr/>
                    <a:lstStyle/>
                    <a:p>
                      <a:r>
                        <a:rPr lang="en-ZA" sz="4000" b="1" dirty="0">
                          <a:latin typeface="Arial" panose="020B0604020202020204" pitchFamily="34" charset="0"/>
                          <a:cs typeface="Arial" panose="020B0604020202020204" pitchFamily="34" charset="0"/>
                        </a:rPr>
                        <a:t>12%</a:t>
                      </a:r>
                    </a:p>
                  </a:txBody>
                  <a:tcPr/>
                </a:tc>
                <a:tc>
                  <a:txBody>
                    <a:bodyPr/>
                    <a:lstStyle/>
                    <a:p>
                      <a:r>
                        <a:rPr lang="en-ZA" sz="4000" b="1" dirty="0">
                          <a:latin typeface="Arial" panose="020B0604020202020204" pitchFamily="34" charset="0"/>
                          <a:cs typeface="Arial" panose="020B0604020202020204" pitchFamily="34" charset="0"/>
                        </a:rPr>
                        <a:t>13%</a:t>
                      </a:r>
                    </a:p>
                  </a:txBody>
                  <a:tcPr/>
                </a:tc>
                <a:extLst>
                  <a:ext uri="{0D108BD9-81ED-4DB2-BD59-A6C34878D82A}">
                    <a16:rowId xmlns:a16="http://schemas.microsoft.com/office/drawing/2014/main" xmlns="" val="3710899040"/>
                  </a:ext>
                </a:extLst>
              </a:tr>
            </a:tbl>
          </a:graphicData>
        </a:graphic>
      </p:graphicFrame>
    </p:spTree>
    <p:extLst>
      <p:ext uri="{BB962C8B-B14F-4D97-AF65-F5344CB8AC3E}">
        <p14:creationId xmlns:p14="http://schemas.microsoft.com/office/powerpoint/2010/main" xmlns="" val="766260068"/>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
            <a:extLst>
              <a:ext uri="{FF2B5EF4-FFF2-40B4-BE49-F238E27FC236}">
                <a16:creationId xmlns:a16="http://schemas.microsoft.com/office/drawing/2014/main" xmlns="" id="{48388237-2250-F548-9269-277C5DC96DB0}"/>
              </a:ext>
            </a:extLst>
          </p:cNvPr>
          <p:cNvSpPr txBox="1"/>
          <p:nvPr/>
        </p:nvSpPr>
        <p:spPr>
          <a:xfrm>
            <a:off x="-68075" y="483718"/>
            <a:ext cx="24520150" cy="16414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16600">
                <a:solidFill>
                  <a:srgbClr val="000000"/>
                </a:solidFill>
                <a:latin typeface="Gill Sans SemiBold"/>
                <a:ea typeface="Gill Sans SemiBold"/>
                <a:cs typeface="Gill Sans SemiBold"/>
                <a:sym typeface="Gill Sans SemiBold"/>
              </a:defRPr>
            </a:lvl1pPr>
          </a:lstStyle>
          <a:p>
            <a:r>
              <a:rPr lang="en-US" sz="10000" b="1" dirty="0">
                <a:latin typeface="Arial" panose="020B0604020202020204" pitchFamily="34" charset="0"/>
                <a:cs typeface="Arial" panose="020B0604020202020204" pitchFamily="34" charset="0"/>
              </a:rPr>
              <a:t>FINANCIAL ALLOCATION</a:t>
            </a:r>
            <a:endParaRPr sz="10000" b="1" dirty="0">
              <a:latin typeface="Arial" panose="020B0604020202020204" pitchFamily="34" charset="0"/>
              <a:cs typeface="Arial" panose="020B0604020202020204" pitchFamily="34" charset="0"/>
            </a:endParaRPr>
          </a:p>
        </p:txBody>
      </p:sp>
      <p:sp>
        <p:nvSpPr>
          <p:cNvPr id="3" name="INFORMATION SLIDE">
            <a:extLst>
              <a:ext uri="{FF2B5EF4-FFF2-40B4-BE49-F238E27FC236}">
                <a16:creationId xmlns:a16="http://schemas.microsoft.com/office/drawing/2014/main" xmlns="" id="{C598B544-62F3-C64A-90CE-250F724AD875}"/>
              </a:ext>
            </a:extLst>
          </p:cNvPr>
          <p:cNvSpPr txBox="1"/>
          <p:nvPr/>
        </p:nvSpPr>
        <p:spPr>
          <a:xfrm>
            <a:off x="166255" y="5724072"/>
            <a:ext cx="24003000" cy="84125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16600">
                <a:solidFill>
                  <a:srgbClr val="E3883C"/>
                </a:solidFill>
                <a:latin typeface="Gill Sans SemiBold"/>
                <a:ea typeface="Gill Sans SemiBold"/>
                <a:cs typeface="Gill Sans SemiBold"/>
                <a:sym typeface="Gill Sans SemiBold"/>
              </a:defRPr>
            </a:lvl1pPr>
          </a:lstStyle>
          <a:p>
            <a:endParaRPr lang="en-US" sz="4800" dirty="0"/>
          </a:p>
        </p:txBody>
      </p:sp>
      <p:graphicFrame>
        <p:nvGraphicFramePr>
          <p:cNvPr id="5" name="Table 5">
            <a:extLst>
              <a:ext uri="{FF2B5EF4-FFF2-40B4-BE49-F238E27FC236}">
                <a16:creationId xmlns:a16="http://schemas.microsoft.com/office/drawing/2014/main" xmlns="" id="{550C86EE-9B6D-448B-A9E5-C30036AEE05D}"/>
              </a:ext>
            </a:extLst>
          </p:cNvPr>
          <p:cNvGraphicFramePr>
            <a:graphicFrameLocks noGrp="1"/>
          </p:cNvGraphicFramePr>
          <p:nvPr>
            <p:extLst>
              <p:ext uri="{D42A27DB-BD31-4B8C-83A1-F6EECF244321}">
                <p14:modId xmlns:p14="http://schemas.microsoft.com/office/powerpoint/2010/main" xmlns="" val="4006693961"/>
              </p:ext>
            </p:extLst>
          </p:nvPr>
        </p:nvGraphicFramePr>
        <p:xfrm>
          <a:off x="1331843" y="2862470"/>
          <a:ext cx="20434853" cy="9143999"/>
        </p:xfrm>
        <a:graphic>
          <a:graphicData uri="http://schemas.openxmlformats.org/drawingml/2006/table">
            <a:tbl>
              <a:tblPr firstRow="1" bandRow="1">
                <a:tableStyleId>{5940675A-B579-460E-94D1-54222C63F5DA}</a:tableStyleId>
              </a:tblPr>
              <a:tblGrid>
                <a:gridCol w="6631559">
                  <a:extLst>
                    <a:ext uri="{9D8B030D-6E8A-4147-A177-3AD203B41FA5}">
                      <a16:colId xmlns:a16="http://schemas.microsoft.com/office/drawing/2014/main" xmlns="" val="2477893149"/>
                    </a:ext>
                  </a:extLst>
                </a:gridCol>
                <a:gridCol w="4601098">
                  <a:extLst>
                    <a:ext uri="{9D8B030D-6E8A-4147-A177-3AD203B41FA5}">
                      <a16:colId xmlns:a16="http://schemas.microsoft.com/office/drawing/2014/main" xmlns="" val="2272801808"/>
                    </a:ext>
                  </a:extLst>
                </a:gridCol>
                <a:gridCol w="4601098">
                  <a:extLst>
                    <a:ext uri="{9D8B030D-6E8A-4147-A177-3AD203B41FA5}">
                      <a16:colId xmlns:a16="http://schemas.microsoft.com/office/drawing/2014/main" xmlns="" val="2932679433"/>
                    </a:ext>
                  </a:extLst>
                </a:gridCol>
                <a:gridCol w="4601098">
                  <a:extLst>
                    <a:ext uri="{9D8B030D-6E8A-4147-A177-3AD203B41FA5}">
                      <a16:colId xmlns:a16="http://schemas.microsoft.com/office/drawing/2014/main" xmlns="" val="982932528"/>
                    </a:ext>
                  </a:extLst>
                </a:gridCol>
              </a:tblGrid>
              <a:tr h="1143001">
                <a:tc rowSpan="2">
                  <a:txBody>
                    <a:bodyPr/>
                    <a:lstStyle/>
                    <a:p>
                      <a:pPr algn="ctr"/>
                      <a:endParaRPr lang="en-US" sz="4800" b="1" dirty="0">
                        <a:latin typeface="Arial" panose="020B0604020202020204" pitchFamily="34" charset="0"/>
                        <a:cs typeface="Arial" panose="020B0604020202020204" pitchFamily="34" charset="0"/>
                      </a:endParaRPr>
                    </a:p>
                    <a:p>
                      <a:pPr algn="ctr"/>
                      <a:r>
                        <a:rPr lang="en-US" sz="4800" b="1" dirty="0">
                          <a:latin typeface="Arial" panose="020B0604020202020204" pitchFamily="34" charset="0"/>
                          <a:cs typeface="Arial" panose="020B0604020202020204" pitchFamily="34" charset="0"/>
                        </a:rPr>
                        <a:t>Details</a:t>
                      </a:r>
                    </a:p>
                  </a:txBody>
                  <a:tcPr/>
                </a:tc>
                <a:tc>
                  <a:txBody>
                    <a:bodyPr/>
                    <a:lstStyle/>
                    <a:p>
                      <a:r>
                        <a:rPr lang="en-US" sz="4800" b="1" dirty="0">
                          <a:latin typeface="Arial" panose="020B0604020202020204" pitchFamily="34" charset="0"/>
                          <a:cs typeface="Arial" panose="020B0604020202020204" pitchFamily="34" charset="0"/>
                        </a:rPr>
                        <a:t>2021/22</a:t>
                      </a:r>
                    </a:p>
                  </a:txBody>
                  <a:tcPr anchor="ctr"/>
                </a:tc>
                <a:tc>
                  <a:txBody>
                    <a:bodyPr/>
                    <a:lstStyle/>
                    <a:p>
                      <a:r>
                        <a:rPr lang="en-US" sz="4800" b="1" dirty="0">
                          <a:latin typeface="Arial" panose="020B0604020202020204" pitchFamily="34" charset="0"/>
                          <a:cs typeface="Arial" panose="020B0604020202020204" pitchFamily="34" charset="0"/>
                        </a:rPr>
                        <a:t>2022/23</a:t>
                      </a:r>
                    </a:p>
                  </a:txBody>
                  <a:tcPr anchor="ctr"/>
                </a:tc>
                <a:tc>
                  <a:txBody>
                    <a:bodyPr/>
                    <a:lstStyle/>
                    <a:p>
                      <a:r>
                        <a:rPr lang="en-US" sz="4800" b="1" dirty="0">
                          <a:latin typeface="Arial" panose="020B0604020202020204" pitchFamily="34" charset="0"/>
                          <a:cs typeface="Arial" panose="020B0604020202020204" pitchFamily="34" charset="0"/>
                        </a:rPr>
                        <a:t>2023/24</a:t>
                      </a:r>
                    </a:p>
                  </a:txBody>
                  <a:tcPr anchor="ctr"/>
                </a:tc>
                <a:extLst>
                  <a:ext uri="{0D108BD9-81ED-4DB2-BD59-A6C34878D82A}">
                    <a16:rowId xmlns:a16="http://schemas.microsoft.com/office/drawing/2014/main" xmlns="" val="339852766"/>
                  </a:ext>
                </a:extLst>
              </a:tr>
              <a:tr h="1143001">
                <a:tc vMerge="1">
                  <a:txBody>
                    <a:bodyPr/>
                    <a:lstStyle/>
                    <a:p>
                      <a:endParaRPr lang="en-US" sz="4800" dirty="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800" b="1" dirty="0">
                          <a:latin typeface="Arial" panose="020B0604020202020204" pitchFamily="34" charset="0"/>
                          <a:cs typeface="Arial" panose="020B0604020202020204" pitchFamily="34" charset="0"/>
                        </a:rPr>
                        <a:t>R’000</a:t>
                      </a:r>
                    </a:p>
                  </a:txBody>
                  <a:tcPr anchor="ctr"/>
                </a:tc>
                <a:tc>
                  <a:txBody>
                    <a:bodyPr/>
                    <a:lstStyle/>
                    <a:p>
                      <a:pPr algn="ctr"/>
                      <a:r>
                        <a:rPr lang="en-US" sz="4800" b="1" dirty="0">
                          <a:latin typeface="Arial" panose="020B0604020202020204" pitchFamily="34" charset="0"/>
                          <a:cs typeface="Arial" panose="020B0604020202020204" pitchFamily="34" charset="0"/>
                        </a:rPr>
                        <a:t>R’000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800" b="1" dirty="0">
                          <a:latin typeface="Arial" panose="020B0604020202020204" pitchFamily="34" charset="0"/>
                          <a:cs typeface="Arial" panose="020B0604020202020204" pitchFamily="34" charset="0"/>
                        </a:rPr>
                        <a:t>R’000</a:t>
                      </a:r>
                    </a:p>
                  </a:txBody>
                  <a:tcPr anchor="ctr"/>
                </a:tc>
                <a:extLst>
                  <a:ext uri="{0D108BD9-81ED-4DB2-BD59-A6C34878D82A}">
                    <a16:rowId xmlns:a16="http://schemas.microsoft.com/office/drawing/2014/main" xmlns="" val="2255102683"/>
                  </a:ext>
                </a:extLst>
              </a:tr>
              <a:tr h="2285999">
                <a:tc>
                  <a:txBody>
                    <a:bodyPr/>
                    <a:lstStyle/>
                    <a:p>
                      <a:pPr algn="l"/>
                      <a:r>
                        <a:rPr lang="en-ZA" sz="4800" b="0" dirty="0">
                          <a:latin typeface="Arial" panose="020B0604020202020204" pitchFamily="34" charset="0"/>
                          <a:cs typeface="Arial" panose="020B0604020202020204" pitchFamily="34" charset="0"/>
                        </a:rPr>
                        <a:t>Baseline</a:t>
                      </a:r>
                      <a:r>
                        <a:rPr lang="en-ZA" sz="4800" b="0" baseline="0" dirty="0">
                          <a:latin typeface="Arial" panose="020B0604020202020204" pitchFamily="34" charset="0"/>
                          <a:cs typeface="Arial" panose="020B0604020202020204" pitchFamily="34" charset="0"/>
                        </a:rPr>
                        <a:t> Allocation</a:t>
                      </a:r>
                      <a:endParaRPr lang="en-ZA" sz="4800" b="0" dirty="0">
                        <a:latin typeface="Arial" panose="020B0604020202020204" pitchFamily="34" charset="0"/>
                        <a:cs typeface="Arial" panose="020B0604020202020204" pitchFamily="34" charset="0"/>
                      </a:endParaRPr>
                    </a:p>
                  </a:txBody>
                  <a:tcPr anchor="ctr"/>
                </a:tc>
                <a:tc>
                  <a:txBody>
                    <a:bodyPr/>
                    <a:lstStyle/>
                    <a:p>
                      <a:pPr algn="ctr"/>
                      <a:r>
                        <a:rPr lang="en-US" sz="4000" b="0" dirty="0">
                          <a:latin typeface="Arial" panose="020B0604020202020204" pitchFamily="34" charset="0"/>
                          <a:cs typeface="Arial" panose="020B0604020202020204" pitchFamily="34" charset="0"/>
                        </a:rPr>
                        <a:t>87 080</a:t>
                      </a:r>
                    </a:p>
                  </a:txBody>
                  <a:tcPr anchor="ctr"/>
                </a:tc>
                <a:tc>
                  <a:txBody>
                    <a:bodyPr/>
                    <a:lstStyle/>
                    <a:p>
                      <a:pPr algn="ctr"/>
                      <a:r>
                        <a:rPr lang="en-US" sz="4000" b="0" dirty="0">
                          <a:latin typeface="Arial" panose="020B0604020202020204" pitchFamily="34" charset="0"/>
                          <a:cs typeface="Arial" panose="020B0604020202020204" pitchFamily="34" charset="0"/>
                        </a:rPr>
                        <a:t>89 261</a:t>
                      </a:r>
                    </a:p>
                  </a:txBody>
                  <a:tcPr anchor="ctr"/>
                </a:tc>
                <a:tc>
                  <a:txBody>
                    <a:bodyPr/>
                    <a:lstStyle/>
                    <a:p>
                      <a:pPr algn="ctr"/>
                      <a:r>
                        <a:rPr lang="en-US" sz="4000" b="0" dirty="0">
                          <a:latin typeface="Arial" panose="020B0604020202020204" pitchFamily="34" charset="0"/>
                          <a:cs typeface="Arial" panose="020B0604020202020204" pitchFamily="34" charset="0"/>
                        </a:rPr>
                        <a:t>92 458</a:t>
                      </a:r>
                    </a:p>
                  </a:txBody>
                  <a:tcPr anchor="ctr"/>
                </a:tc>
                <a:extLst>
                  <a:ext uri="{0D108BD9-81ED-4DB2-BD59-A6C34878D82A}">
                    <a16:rowId xmlns:a16="http://schemas.microsoft.com/office/drawing/2014/main" xmlns="" val="3567302442"/>
                  </a:ext>
                </a:extLst>
              </a:tr>
              <a:tr h="2285999">
                <a:tc>
                  <a:txBody>
                    <a:bodyPr/>
                    <a:lstStyle/>
                    <a:p>
                      <a:pPr algn="l"/>
                      <a:r>
                        <a:rPr lang="en-ZA" sz="4800" b="0" dirty="0">
                          <a:latin typeface="Arial" panose="020B0604020202020204" pitchFamily="34" charset="0"/>
                          <a:cs typeface="Arial" panose="020B0604020202020204" pitchFamily="34" charset="0"/>
                        </a:rPr>
                        <a:t>Infrastructure</a:t>
                      </a:r>
                      <a:r>
                        <a:rPr lang="en-ZA" sz="4800" b="0" baseline="0" dirty="0">
                          <a:latin typeface="Arial" panose="020B0604020202020204" pitchFamily="34" charset="0"/>
                          <a:cs typeface="Arial" panose="020B0604020202020204" pitchFamily="34" charset="0"/>
                        </a:rPr>
                        <a:t> Grant</a:t>
                      </a:r>
                      <a:endParaRPr lang="en-ZA" sz="4800" b="0" dirty="0">
                        <a:latin typeface="Arial" panose="020B0604020202020204" pitchFamily="34" charset="0"/>
                        <a:cs typeface="Arial" panose="020B0604020202020204" pitchFamily="34" charset="0"/>
                      </a:endParaRPr>
                    </a:p>
                  </a:txBody>
                  <a:tcPr anchor="ctr"/>
                </a:tc>
                <a:tc>
                  <a:txBody>
                    <a:bodyPr/>
                    <a:lstStyle/>
                    <a:p>
                      <a:pPr algn="ctr"/>
                      <a:r>
                        <a:rPr lang="en-US" sz="4000" b="0" dirty="0">
                          <a:latin typeface="Arial" panose="020B0604020202020204" pitchFamily="34" charset="0"/>
                          <a:cs typeface="Arial" panose="020B0604020202020204" pitchFamily="34" charset="0"/>
                        </a:rPr>
                        <a:t>9 202</a:t>
                      </a:r>
                    </a:p>
                  </a:txBody>
                  <a:tcPr anchor="ctr"/>
                </a:tc>
                <a:tc>
                  <a:txBody>
                    <a:bodyPr/>
                    <a:lstStyle/>
                    <a:p>
                      <a:pPr algn="ctr"/>
                      <a:r>
                        <a:rPr lang="en-US" sz="4000" b="0" dirty="0">
                          <a:latin typeface="Arial" panose="020B0604020202020204" pitchFamily="34" charset="0"/>
                          <a:cs typeface="Arial" panose="020B0604020202020204" pitchFamily="34" charset="0"/>
                        </a:rPr>
                        <a:t>9 544</a:t>
                      </a:r>
                    </a:p>
                  </a:txBody>
                  <a:tcPr anchor="ctr"/>
                </a:tc>
                <a:tc>
                  <a:txBody>
                    <a:bodyPr/>
                    <a:lstStyle/>
                    <a:p>
                      <a:pPr algn="ctr"/>
                      <a:r>
                        <a:rPr lang="en-US" sz="4000" b="0" dirty="0">
                          <a:latin typeface="Arial" panose="020B0604020202020204" pitchFamily="34" charset="0"/>
                          <a:cs typeface="Arial" panose="020B0604020202020204" pitchFamily="34" charset="0"/>
                        </a:rPr>
                        <a:t>7 200</a:t>
                      </a:r>
                    </a:p>
                  </a:txBody>
                  <a:tcPr anchor="ctr"/>
                </a:tc>
                <a:extLst>
                  <a:ext uri="{0D108BD9-81ED-4DB2-BD59-A6C34878D82A}">
                    <a16:rowId xmlns:a16="http://schemas.microsoft.com/office/drawing/2014/main" xmlns="" val="1942535336"/>
                  </a:ext>
                </a:extLst>
              </a:tr>
              <a:tr h="2285999">
                <a:tc>
                  <a:txBody>
                    <a:bodyPr/>
                    <a:lstStyle/>
                    <a:p>
                      <a:pPr algn="l"/>
                      <a:r>
                        <a:rPr lang="en-ZA" sz="4800" b="1" dirty="0">
                          <a:latin typeface="Arial" panose="020B0604020202020204" pitchFamily="34" charset="0"/>
                          <a:cs typeface="Arial" panose="020B0604020202020204" pitchFamily="34" charset="0"/>
                        </a:rPr>
                        <a:t>Total </a:t>
                      </a:r>
                    </a:p>
                  </a:txBody>
                  <a:tcPr anchor="ctr"/>
                </a:tc>
                <a:tc>
                  <a:txBody>
                    <a:bodyPr/>
                    <a:lstStyle/>
                    <a:p>
                      <a:pPr algn="ctr"/>
                      <a:r>
                        <a:rPr lang="en-US" sz="4000" b="1" dirty="0">
                          <a:latin typeface="Arial" panose="020B0604020202020204" pitchFamily="34" charset="0"/>
                          <a:cs typeface="Arial" panose="020B0604020202020204" pitchFamily="34" charset="0"/>
                        </a:rPr>
                        <a:t>96 282</a:t>
                      </a:r>
                    </a:p>
                  </a:txBody>
                  <a:tcPr anchor="ctr"/>
                </a:tc>
                <a:tc>
                  <a:txBody>
                    <a:bodyPr/>
                    <a:lstStyle/>
                    <a:p>
                      <a:pPr algn="ctr"/>
                      <a:r>
                        <a:rPr lang="en-US" sz="4000" b="1" dirty="0">
                          <a:latin typeface="Arial" panose="020B0604020202020204" pitchFamily="34" charset="0"/>
                          <a:cs typeface="Arial" panose="020B0604020202020204" pitchFamily="34" charset="0"/>
                        </a:rPr>
                        <a:t>98 805</a:t>
                      </a:r>
                    </a:p>
                  </a:txBody>
                  <a:tcPr anchor="ctr"/>
                </a:tc>
                <a:tc>
                  <a:txBody>
                    <a:bodyPr/>
                    <a:lstStyle/>
                    <a:p>
                      <a:pPr algn="ctr"/>
                      <a:r>
                        <a:rPr lang="en-US" sz="4000" b="1" dirty="0">
                          <a:latin typeface="Arial" panose="020B0604020202020204" pitchFamily="34" charset="0"/>
                          <a:cs typeface="Arial" panose="020B0604020202020204" pitchFamily="34" charset="0"/>
                        </a:rPr>
                        <a:t>99 658</a:t>
                      </a:r>
                    </a:p>
                  </a:txBody>
                  <a:tcPr anchor="ctr"/>
                </a:tc>
                <a:extLst>
                  <a:ext uri="{0D108BD9-81ED-4DB2-BD59-A6C34878D82A}">
                    <a16:rowId xmlns:a16="http://schemas.microsoft.com/office/drawing/2014/main" xmlns="" val="1073933250"/>
                  </a:ext>
                </a:extLst>
              </a:tr>
            </a:tbl>
          </a:graphicData>
        </a:graphic>
      </p:graphicFrame>
    </p:spTree>
    <p:extLst>
      <p:ext uri="{BB962C8B-B14F-4D97-AF65-F5344CB8AC3E}">
        <p14:creationId xmlns:p14="http://schemas.microsoft.com/office/powerpoint/2010/main" xmlns="" val="1796820536"/>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
            <a:extLst>
              <a:ext uri="{FF2B5EF4-FFF2-40B4-BE49-F238E27FC236}">
                <a16:creationId xmlns:a16="http://schemas.microsoft.com/office/drawing/2014/main" xmlns="" id="{48388237-2250-F548-9269-277C5DC96DB0}"/>
              </a:ext>
            </a:extLst>
          </p:cNvPr>
          <p:cNvSpPr txBox="1"/>
          <p:nvPr/>
        </p:nvSpPr>
        <p:spPr>
          <a:xfrm>
            <a:off x="332509" y="234336"/>
            <a:ext cx="23712056" cy="16414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16600">
                <a:solidFill>
                  <a:srgbClr val="000000"/>
                </a:solidFill>
                <a:latin typeface="Gill Sans SemiBold"/>
                <a:ea typeface="Gill Sans SemiBold"/>
                <a:cs typeface="Gill Sans SemiBold"/>
                <a:sym typeface="Gill Sans SemiBold"/>
              </a:defRPr>
            </a:lvl1pPr>
          </a:lstStyle>
          <a:p>
            <a:r>
              <a:rPr lang="en-US" sz="10000" b="1" dirty="0">
                <a:latin typeface="Arial" panose="020B0604020202020204" pitchFamily="34" charset="0"/>
                <a:cs typeface="Arial" panose="020B0604020202020204" pitchFamily="34" charset="0"/>
              </a:rPr>
              <a:t>AUDIT OUTCOMES</a:t>
            </a:r>
            <a:endParaRPr sz="10000" b="1" dirty="0">
              <a:latin typeface="Arial" panose="020B0604020202020204" pitchFamily="34" charset="0"/>
              <a:cs typeface="Arial" panose="020B0604020202020204" pitchFamily="34" charset="0"/>
            </a:endParaRPr>
          </a:p>
        </p:txBody>
      </p:sp>
      <p:sp>
        <p:nvSpPr>
          <p:cNvPr id="3" name="INFORMATION SLIDE">
            <a:extLst>
              <a:ext uri="{FF2B5EF4-FFF2-40B4-BE49-F238E27FC236}">
                <a16:creationId xmlns:a16="http://schemas.microsoft.com/office/drawing/2014/main" xmlns="" id="{C598B544-62F3-C64A-90CE-250F724AD875}"/>
              </a:ext>
            </a:extLst>
          </p:cNvPr>
          <p:cNvSpPr txBox="1"/>
          <p:nvPr/>
        </p:nvSpPr>
        <p:spPr>
          <a:xfrm>
            <a:off x="-68075" y="4816132"/>
            <a:ext cx="24520150" cy="26571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16600">
                <a:solidFill>
                  <a:srgbClr val="E3883C"/>
                </a:solidFill>
                <a:latin typeface="Gill Sans SemiBold"/>
                <a:ea typeface="Gill Sans SemiBold"/>
                <a:cs typeface="Gill Sans SemiBold"/>
                <a:sym typeface="Gill Sans SemiBold"/>
              </a:defRPr>
            </a:lvl1pPr>
          </a:lstStyle>
          <a:p>
            <a:endParaRPr dirty="0"/>
          </a:p>
        </p:txBody>
      </p:sp>
      <p:graphicFrame>
        <p:nvGraphicFramePr>
          <p:cNvPr id="4" name="Table 4">
            <a:extLst>
              <a:ext uri="{FF2B5EF4-FFF2-40B4-BE49-F238E27FC236}">
                <a16:creationId xmlns:a16="http://schemas.microsoft.com/office/drawing/2014/main" xmlns="" id="{AB2CD3A2-5408-479D-9F32-6C9EBC914172}"/>
              </a:ext>
            </a:extLst>
          </p:cNvPr>
          <p:cNvGraphicFramePr>
            <a:graphicFrameLocks noGrp="1"/>
          </p:cNvGraphicFramePr>
          <p:nvPr>
            <p:extLst>
              <p:ext uri="{D42A27DB-BD31-4B8C-83A1-F6EECF244321}">
                <p14:modId xmlns:p14="http://schemas.microsoft.com/office/powerpoint/2010/main" xmlns="" val="3241932721"/>
              </p:ext>
            </p:extLst>
          </p:nvPr>
        </p:nvGraphicFramePr>
        <p:xfrm>
          <a:off x="2057399" y="3140766"/>
          <a:ext cx="20449308" cy="5782203"/>
        </p:xfrm>
        <a:graphic>
          <a:graphicData uri="http://schemas.openxmlformats.org/drawingml/2006/table">
            <a:tbl>
              <a:tblPr firstRow="1" bandRow="1">
                <a:tableStyleId>{5940675A-B579-460E-94D1-54222C63F5DA}</a:tableStyleId>
              </a:tblPr>
              <a:tblGrid>
                <a:gridCol w="5112327">
                  <a:extLst>
                    <a:ext uri="{9D8B030D-6E8A-4147-A177-3AD203B41FA5}">
                      <a16:colId xmlns:a16="http://schemas.microsoft.com/office/drawing/2014/main" xmlns="" val="3525605960"/>
                    </a:ext>
                  </a:extLst>
                </a:gridCol>
                <a:gridCol w="5112327">
                  <a:extLst>
                    <a:ext uri="{9D8B030D-6E8A-4147-A177-3AD203B41FA5}">
                      <a16:colId xmlns:a16="http://schemas.microsoft.com/office/drawing/2014/main" xmlns="" val="1780572245"/>
                    </a:ext>
                  </a:extLst>
                </a:gridCol>
                <a:gridCol w="4872886">
                  <a:extLst>
                    <a:ext uri="{9D8B030D-6E8A-4147-A177-3AD203B41FA5}">
                      <a16:colId xmlns:a16="http://schemas.microsoft.com/office/drawing/2014/main" xmlns="" val="1093105025"/>
                    </a:ext>
                  </a:extLst>
                </a:gridCol>
                <a:gridCol w="5351768">
                  <a:extLst>
                    <a:ext uri="{9D8B030D-6E8A-4147-A177-3AD203B41FA5}">
                      <a16:colId xmlns:a16="http://schemas.microsoft.com/office/drawing/2014/main" xmlns="" val="401080025"/>
                    </a:ext>
                  </a:extLst>
                </a:gridCol>
              </a:tblGrid>
              <a:tr h="2087217">
                <a:tc>
                  <a:txBody>
                    <a:bodyPr/>
                    <a:lstStyle/>
                    <a:p>
                      <a:r>
                        <a:rPr lang="en-US" sz="4000" b="1" dirty="0">
                          <a:latin typeface="Arial" panose="020B0604020202020204" pitchFamily="34" charset="0"/>
                          <a:cs typeface="Arial" panose="020B0604020202020204" pitchFamily="34" charset="0"/>
                        </a:rPr>
                        <a:t>Details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4000" b="1" dirty="0">
                          <a:latin typeface="Arial" panose="020B0604020202020204" pitchFamily="34" charset="0"/>
                          <a:cs typeface="Arial" panose="020B0604020202020204" pitchFamily="34" charset="0"/>
                        </a:rPr>
                        <a:t>2019/20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4000" b="1" dirty="0">
                          <a:latin typeface="Arial" panose="020B0604020202020204" pitchFamily="34" charset="0"/>
                          <a:cs typeface="Arial" panose="020B0604020202020204" pitchFamily="34" charset="0"/>
                        </a:rPr>
                        <a:t>2020/21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4000" b="1" dirty="0">
                          <a:latin typeface="Arial" panose="020B0604020202020204" pitchFamily="34" charset="0"/>
                          <a:cs typeface="Arial" panose="020B0604020202020204" pitchFamily="34" charset="0"/>
                        </a:rPr>
                        <a:t>2021/22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500643690"/>
                  </a:ext>
                </a:extLst>
              </a:tr>
              <a:tr h="3694986">
                <a:tc>
                  <a:txBody>
                    <a:bodyPr/>
                    <a:lstStyle/>
                    <a:p>
                      <a:pPr algn="ctr"/>
                      <a:r>
                        <a:rPr lang="en-US" sz="4000" dirty="0">
                          <a:latin typeface="Arial" panose="020B0604020202020204" pitchFamily="34" charset="0"/>
                          <a:cs typeface="Arial" panose="020B0604020202020204" pitchFamily="34" charset="0"/>
                        </a:rPr>
                        <a:t>Audit Outcomes</a:t>
                      </a:r>
                    </a:p>
                  </a:txBody>
                  <a:tcPr anchor="ctr">
                    <a:lnT w="12700" cap="flat" cmpd="sng" algn="ctr">
                      <a:solidFill>
                        <a:schemeClr val="tx1"/>
                      </a:solidFill>
                      <a:prstDash val="solid"/>
                      <a:round/>
                      <a:headEnd type="none" w="med" len="med"/>
                      <a:tailEnd type="none" w="med" len="med"/>
                    </a:lnT>
                  </a:tcPr>
                </a:tc>
                <a:tc>
                  <a:txBody>
                    <a:bodyPr/>
                    <a:lstStyle/>
                    <a:p>
                      <a:pPr algn="ctr"/>
                      <a:r>
                        <a:rPr lang="en-ZA" sz="4000" b="0" dirty="0">
                          <a:latin typeface="Arial" pitchFamily="34" charset="0"/>
                          <a:cs typeface="Arial" pitchFamily="34" charset="0"/>
                        </a:rPr>
                        <a:t>Qualified</a:t>
                      </a:r>
                    </a:p>
                  </a:txBody>
                  <a:tcPr anchor="ctr">
                    <a:lnT w="12700" cap="flat" cmpd="sng" algn="ctr">
                      <a:solidFill>
                        <a:schemeClr val="tx1"/>
                      </a:solidFill>
                      <a:prstDash val="solid"/>
                      <a:round/>
                      <a:headEnd type="none" w="med" len="med"/>
                      <a:tailEnd type="none" w="med" len="med"/>
                    </a:lnT>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kumimoji="0" lang="en-ZA" sz="4000" b="0" i="0" u="none" strike="noStrike" kern="0" cap="none" spc="0" normalizeH="0" baseline="0" noProof="0" dirty="0">
                          <a:ln>
                            <a:noFill/>
                          </a:ln>
                          <a:solidFill>
                            <a:srgbClr val="5E5E5E"/>
                          </a:solidFill>
                          <a:effectLst/>
                          <a:uLnTx/>
                          <a:uFillTx/>
                          <a:latin typeface="Arial" pitchFamily="34" charset="0"/>
                          <a:cs typeface="Arial" pitchFamily="34" charset="0"/>
                          <a:sym typeface="Helvetica Neue"/>
                        </a:rPr>
                        <a:t>Unqualified (Clean)</a:t>
                      </a:r>
                    </a:p>
                  </a:txBody>
                  <a:tcPr anchor="ctr">
                    <a:lnT w="12700" cap="flat" cmpd="sng" algn="ctr">
                      <a:solidFill>
                        <a:schemeClr val="tx1"/>
                      </a:solidFill>
                      <a:prstDash val="solid"/>
                      <a:round/>
                      <a:headEnd type="none" w="med" len="med"/>
                      <a:tailEnd type="none" w="med" len="med"/>
                    </a:lnT>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kumimoji="0" lang="en-ZA" sz="4000" b="0" i="0" u="none" strike="noStrike" kern="0" cap="none" spc="0" normalizeH="0" baseline="0" noProof="0" dirty="0">
                          <a:ln>
                            <a:noFill/>
                          </a:ln>
                          <a:solidFill>
                            <a:srgbClr val="5E5E5E"/>
                          </a:solidFill>
                          <a:effectLst/>
                          <a:uLnTx/>
                          <a:uFillTx/>
                          <a:latin typeface="Arial" pitchFamily="34" charset="0"/>
                          <a:ea typeface="+mn-ea"/>
                          <a:cs typeface="Arial" pitchFamily="34" charset="0"/>
                          <a:sym typeface="Helvetica Neue"/>
                        </a:rPr>
                        <a:t>Unqualified with findings</a:t>
                      </a:r>
                    </a:p>
                  </a:txBody>
                  <a:tcPr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1763492174"/>
                  </a:ext>
                </a:extLst>
              </a:tr>
            </a:tbl>
          </a:graphicData>
        </a:graphic>
      </p:graphicFrame>
    </p:spTree>
    <p:extLst>
      <p:ext uri="{BB962C8B-B14F-4D97-AF65-F5344CB8AC3E}">
        <p14:creationId xmlns:p14="http://schemas.microsoft.com/office/powerpoint/2010/main" xmlns="" val="426887083"/>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
            <a:extLst>
              <a:ext uri="{FF2B5EF4-FFF2-40B4-BE49-F238E27FC236}">
                <a16:creationId xmlns:a16="http://schemas.microsoft.com/office/drawing/2014/main" xmlns="" id="{48388237-2250-F548-9269-277C5DC96DB0}"/>
              </a:ext>
            </a:extLst>
          </p:cNvPr>
          <p:cNvSpPr txBox="1"/>
          <p:nvPr/>
        </p:nvSpPr>
        <p:spPr>
          <a:xfrm>
            <a:off x="-68075" y="514495"/>
            <a:ext cx="24520150" cy="15799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16600">
                <a:solidFill>
                  <a:srgbClr val="000000"/>
                </a:solidFill>
                <a:latin typeface="Gill Sans SemiBold"/>
                <a:ea typeface="Gill Sans SemiBold"/>
                <a:cs typeface="Gill Sans SemiBold"/>
                <a:sym typeface="Gill Sans SemiBold"/>
              </a:defRPr>
            </a:lvl1pPr>
          </a:lstStyle>
          <a:p>
            <a:r>
              <a:rPr lang="en-US" sz="9600" b="1" dirty="0">
                <a:latin typeface="Arial" panose="020B0604020202020204" pitchFamily="34" charset="0"/>
                <a:cs typeface="Arial" panose="020B0604020202020204" pitchFamily="34" charset="0"/>
              </a:rPr>
              <a:t>COMPOSITION OF THE BOARD</a:t>
            </a:r>
            <a:endParaRPr sz="9600" b="1" dirty="0">
              <a:latin typeface="Arial" panose="020B0604020202020204" pitchFamily="34" charset="0"/>
              <a:cs typeface="Arial" panose="020B0604020202020204" pitchFamily="34" charset="0"/>
            </a:endParaRPr>
          </a:p>
        </p:txBody>
      </p:sp>
      <p:sp>
        <p:nvSpPr>
          <p:cNvPr id="3" name="INFORMATION SLIDE">
            <a:extLst>
              <a:ext uri="{FF2B5EF4-FFF2-40B4-BE49-F238E27FC236}">
                <a16:creationId xmlns:a16="http://schemas.microsoft.com/office/drawing/2014/main" xmlns="" id="{C598B544-62F3-C64A-90CE-250F724AD875}"/>
              </a:ext>
            </a:extLst>
          </p:cNvPr>
          <p:cNvSpPr txBox="1"/>
          <p:nvPr/>
        </p:nvSpPr>
        <p:spPr>
          <a:xfrm>
            <a:off x="-68075" y="5754850"/>
            <a:ext cx="24520150" cy="7797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16600">
                <a:solidFill>
                  <a:srgbClr val="E3883C"/>
                </a:solidFill>
                <a:latin typeface="Gill Sans SemiBold"/>
                <a:ea typeface="Gill Sans SemiBold"/>
                <a:cs typeface="Gill Sans SemiBold"/>
                <a:sym typeface="Gill Sans SemiBold"/>
              </a:defRPr>
            </a:lvl1pPr>
          </a:lstStyle>
          <a:p>
            <a:endParaRPr lang="en-US" sz="4400" dirty="0"/>
          </a:p>
        </p:txBody>
      </p:sp>
      <p:graphicFrame>
        <p:nvGraphicFramePr>
          <p:cNvPr id="4" name="Table 4">
            <a:extLst>
              <a:ext uri="{FF2B5EF4-FFF2-40B4-BE49-F238E27FC236}">
                <a16:creationId xmlns:a16="http://schemas.microsoft.com/office/drawing/2014/main" xmlns="" id="{36445C3F-0186-4D2A-BC3C-191E01E9D6D5}"/>
              </a:ext>
            </a:extLst>
          </p:cNvPr>
          <p:cNvGraphicFramePr>
            <a:graphicFrameLocks noGrp="1"/>
          </p:cNvGraphicFramePr>
          <p:nvPr>
            <p:extLst>
              <p:ext uri="{D42A27DB-BD31-4B8C-83A1-F6EECF244321}">
                <p14:modId xmlns:p14="http://schemas.microsoft.com/office/powerpoint/2010/main" xmlns="" val="2947637017"/>
              </p:ext>
            </p:extLst>
          </p:nvPr>
        </p:nvGraphicFramePr>
        <p:xfrm>
          <a:off x="1517071" y="2797182"/>
          <a:ext cx="20938892" cy="9937023"/>
        </p:xfrm>
        <a:graphic>
          <a:graphicData uri="http://schemas.openxmlformats.org/drawingml/2006/table">
            <a:tbl>
              <a:tblPr firstRow="1" bandRow="1">
                <a:tableStyleId>{5940675A-B579-460E-94D1-54222C63F5DA}</a:tableStyleId>
              </a:tblPr>
              <a:tblGrid>
                <a:gridCol w="7541869">
                  <a:extLst>
                    <a:ext uri="{9D8B030D-6E8A-4147-A177-3AD203B41FA5}">
                      <a16:colId xmlns:a16="http://schemas.microsoft.com/office/drawing/2014/main" xmlns="" val="1770506117"/>
                    </a:ext>
                  </a:extLst>
                </a:gridCol>
                <a:gridCol w="6194915">
                  <a:extLst>
                    <a:ext uri="{9D8B030D-6E8A-4147-A177-3AD203B41FA5}">
                      <a16:colId xmlns:a16="http://schemas.microsoft.com/office/drawing/2014/main" xmlns="" val="1471578369"/>
                    </a:ext>
                  </a:extLst>
                </a:gridCol>
                <a:gridCol w="3636818">
                  <a:extLst>
                    <a:ext uri="{9D8B030D-6E8A-4147-A177-3AD203B41FA5}">
                      <a16:colId xmlns:a16="http://schemas.microsoft.com/office/drawing/2014/main" xmlns="" val="137823200"/>
                    </a:ext>
                  </a:extLst>
                </a:gridCol>
                <a:gridCol w="3565290">
                  <a:extLst>
                    <a:ext uri="{9D8B030D-6E8A-4147-A177-3AD203B41FA5}">
                      <a16:colId xmlns:a16="http://schemas.microsoft.com/office/drawing/2014/main" xmlns="" val="484761892"/>
                    </a:ext>
                  </a:extLst>
                </a:gridCol>
              </a:tblGrid>
              <a:tr h="916363">
                <a:tc>
                  <a:txBody>
                    <a:bodyPr/>
                    <a:lstStyle/>
                    <a:p>
                      <a:pPr algn="ctr"/>
                      <a:r>
                        <a:rPr lang="en-US" sz="2800" b="1" dirty="0">
                          <a:solidFill>
                            <a:schemeClr val="tx1"/>
                          </a:solidFill>
                          <a:latin typeface="Arial" panose="020B0604020202020204" pitchFamily="34" charset="0"/>
                          <a:cs typeface="Arial" panose="020B0604020202020204" pitchFamily="34" charset="0"/>
                        </a:rPr>
                        <a:t>NAME</a:t>
                      </a:r>
                      <a:r>
                        <a:rPr lang="en-US" sz="2800" b="1" baseline="0" dirty="0">
                          <a:solidFill>
                            <a:schemeClr val="tx1"/>
                          </a:solidFill>
                          <a:latin typeface="Arial" panose="020B0604020202020204" pitchFamily="34" charset="0"/>
                          <a:cs typeface="Arial" panose="020B0604020202020204" pitchFamily="34" charset="0"/>
                        </a:rPr>
                        <a:t> OF BOARD MEMBER</a:t>
                      </a:r>
                      <a:endParaRPr lang="en-ZA" sz="28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ZA" sz="2800" b="1" dirty="0">
                          <a:solidFill>
                            <a:schemeClr val="tx1"/>
                          </a:solidFill>
                          <a:latin typeface="Arial" panose="020B0604020202020204" pitchFamily="34" charset="0"/>
                          <a:cs typeface="Arial" panose="020B0604020202020204" pitchFamily="34" charset="0"/>
                        </a:rPr>
                        <a:t>EXPERTISE</a:t>
                      </a:r>
                    </a:p>
                  </a:txBody>
                  <a:tcPr/>
                </a:tc>
                <a:tc>
                  <a:txBody>
                    <a:bodyPr/>
                    <a:lstStyle/>
                    <a:p>
                      <a:pPr algn="ctr"/>
                      <a:r>
                        <a:rPr lang="en-ZA" sz="2800" b="1" dirty="0">
                          <a:solidFill>
                            <a:schemeClr val="tx1"/>
                          </a:solidFill>
                          <a:latin typeface="Arial" panose="020B0604020202020204" pitchFamily="34" charset="0"/>
                          <a:cs typeface="Arial" panose="020B0604020202020204" pitchFamily="34" charset="0"/>
                        </a:rPr>
                        <a:t>GENDER </a:t>
                      </a:r>
                    </a:p>
                  </a:txBody>
                  <a:tcPr/>
                </a:tc>
                <a:tc>
                  <a:txBody>
                    <a:bodyPr/>
                    <a:lstStyle/>
                    <a:p>
                      <a:pPr algn="ctr"/>
                      <a:r>
                        <a:rPr lang="en-ZA" sz="2800" b="1" baseline="0" dirty="0">
                          <a:solidFill>
                            <a:schemeClr val="tx1"/>
                          </a:solidFill>
                          <a:latin typeface="Arial" panose="020B0604020202020204" pitchFamily="34" charset="0"/>
                          <a:cs typeface="Arial" panose="020B0604020202020204" pitchFamily="34" charset="0"/>
                        </a:rPr>
                        <a:t>RACE</a:t>
                      </a:r>
                      <a:endParaRPr lang="en-ZA" sz="2800" b="1"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835900641"/>
                  </a:ext>
                </a:extLst>
              </a:tr>
              <a:tr h="916363">
                <a:tc>
                  <a:txBody>
                    <a:bodyPr/>
                    <a:lstStyle/>
                    <a:p>
                      <a:pPr marL="0" marR="0" lvl="0" indent="0" algn="ctr">
                        <a:lnSpc>
                          <a:spcPct val="150000"/>
                        </a:lnSpc>
                        <a:spcBef>
                          <a:spcPts val="0"/>
                        </a:spcBef>
                        <a:spcAft>
                          <a:spcPts val="0"/>
                        </a:spcAft>
                        <a:buFont typeface="+mj-lt"/>
                        <a:buNone/>
                      </a:pPr>
                      <a:r>
                        <a:rPr lang="en-US" sz="2800" dirty="0">
                          <a:effectLst/>
                          <a:latin typeface="Arial" panose="020B0604020202020204" pitchFamily="34" charset="0"/>
                          <a:ea typeface="Calibri"/>
                          <a:cs typeface="Arial" panose="020B0604020202020204" pitchFamily="34" charset="0"/>
                        </a:rPr>
                        <a:t>Prof. Saths Cooper (</a:t>
                      </a:r>
                      <a:r>
                        <a:rPr lang="en-US" sz="2800" b="1" dirty="0">
                          <a:effectLst/>
                          <a:latin typeface="Arial" panose="020B0604020202020204" pitchFamily="34" charset="0"/>
                          <a:ea typeface="Calibri"/>
                          <a:cs typeface="Arial" panose="020B0604020202020204" pitchFamily="34" charset="0"/>
                        </a:rPr>
                        <a:t>Chairperson</a:t>
                      </a:r>
                      <a:r>
                        <a:rPr lang="en-US" sz="2800" dirty="0">
                          <a:effectLst/>
                          <a:latin typeface="Arial" panose="020B0604020202020204" pitchFamily="34" charset="0"/>
                          <a:ea typeface="Calibri"/>
                          <a:cs typeface="Arial" panose="020B0604020202020204" pitchFamily="34" charset="0"/>
                        </a:rPr>
                        <a:t>)</a:t>
                      </a:r>
                    </a:p>
                  </a:txBody>
                  <a:tcPr marL="68580" marR="68580" marT="0" marB="0"/>
                </a:tc>
                <a:tc>
                  <a:txBody>
                    <a:bodyPr/>
                    <a:lstStyle/>
                    <a:p>
                      <a:pPr marL="0" marR="0" algn="ctr">
                        <a:lnSpc>
                          <a:spcPct val="115000"/>
                        </a:lnSpc>
                        <a:spcBef>
                          <a:spcPts val="0"/>
                        </a:spcBef>
                        <a:spcAft>
                          <a:spcPts val="0"/>
                        </a:spcAft>
                      </a:pPr>
                      <a:r>
                        <a:rPr lang="en-US" sz="2800" dirty="0">
                          <a:effectLst/>
                          <a:latin typeface="Arial" panose="020B0604020202020204" pitchFamily="34" charset="0"/>
                          <a:ea typeface="Calibri"/>
                          <a:cs typeface="Arial" panose="020B0604020202020204" pitchFamily="34" charset="0"/>
                        </a:rPr>
                        <a:t>Clinical &amp; Community Psychology/ Governance / Administration</a:t>
                      </a:r>
                    </a:p>
                  </a:txBody>
                  <a:tcPr marL="68580" marR="68580" marT="0" marB="0"/>
                </a:tc>
                <a:tc>
                  <a:txBody>
                    <a:bodyPr/>
                    <a:lstStyle/>
                    <a:p>
                      <a:pPr marL="0" marR="0" algn="ctr">
                        <a:lnSpc>
                          <a:spcPct val="115000"/>
                        </a:lnSpc>
                        <a:spcBef>
                          <a:spcPts val="0"/>
                        </a:spcBef>
                        <a:spcAft>
                          <a:spcPts val="0"/>
                        </a:spcAft>
                      </a:pPr>
                      <a:r>
                        <a:rPr lang="en-US" sz="2800" dirty="0">
                          <a:effectLst/>
                          <a:latin typeface="Arial" panose="020B0604020202020204" pitchFamily="34" charset="0"/>
                          <a:ea typeface="Times New Roman"/>
                          <a:cs typeface="Arial" panose="020B0604020202020204" pitchFamily="34" charset="0"/>
                        </a:rPr>
                        <a:t>Male</a:t>
                      </a:r>
                      <a:endParaRPr lang="en-US" sz="280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2800" b="0" dirty="0">
                          <a:latin typeface="Arial" panose="020B0604020202020204" pitchFamily="34" charset="0"/>
                          <a:cs typeface="Arial" panose="020B0604020202020204" pitchFamily="34" charset="0"/>
                        </a:rPr>
                        <a:t>Indian</a:t>
                      </a:r>
                    </a:p>
                  </a:txBody>
                  <a:tcPr/>
                </a:tc>
                <a:extLst>
                  <a:ext uri="{0D108BD9-81ED-4DB2-BD59-A6C34878D82A}">
                    <a16:rowId xmlns:a16="http://schemas.microsoft.com/office/drawing/2014/main" xmlns="" val="3601864232"/>
                  </a:ext>
                </a:extLst>
              </a:tr>
              <a:tr h="854383">
                <a:tc>
                  <a:txBody>
                    <a:bodyPr/>
                    <a:lstStyle/>
                    <a:p>
                      <a:pPr marL="0" marR="0" lvl="0" indent="0" algn="ctr">
                        <a:lnSpc>
                          <a:spcPct val="150000"/>
                        </a:lnSpc>
                        <a:spcBef>
                          <a:spcPts val="0"/>
                        </a:spcBef>
                        <a:spcAft>
                          <a:spcPts val="0"/>
                        </a:spcAft>
                        <a:buFont typeface="+mj-lt"/>
                        <a:buNone/>
                      </a:pPr>
                      <a:r>
                        <a:rPr lang="en-GB" sz="2800" dirty="0">
                          <a:effectLst/>
                          <a:latin typeface="Arial" panose="020B0604020202020204" pitchFamily="34" charset="0"/>
                          <a:ea typeface="Calibri"/>
                          <a:cs typeface="Arial" panose="020B0604020202020204" pitchFamily="34" charset="0"/>
                        </a:rPr>
                        <a:t>Ms Princess Mangoma (</a:t>
                      </a:r>
                      <a:r>
                        <a:rPr lang="en-GB" sz="2800" b="1" dirty="0">
                          <a:effectLst/>
                          <a:latin typeface="Arial" panose="020B0604020202020204" pitchFamily="34" charset="0"/>
                          <a:ea typeface="Calibri"/>
                          <a:cs typeface="Arial" panose="020B0604020202020204" pitchFamily="34" charset="0"/>
                        </a:rPr>
                        <a:t>Deputy Chairperson</a:t>
                      </a:r>
                      <a:r>
                        <a:rPr lang="en-GB" sz="2800" dirty="0">
                          <a:effectLst/>
                          <a:latin typeface="Arial" panose="020B0604020202020204" pitchFamily="34" charset="0"/>
                          <a:ea typeface="Calibri"/>
                          <a:cs typeface="Arial" panose="020B0604020202020204" pitchFamily="34" charset="0"/>
                        </a:rPr>
                        <a:t>)</a:t>
                      </a:r>
                      <a:endParaRPr lang="en-US" sz="280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2800" dirty="0">
                          <a:effectLst/>
                          <a:latin typeface="Arial" panose="020B0604020202020204" pitchFamily="34" charset="0"/>
                          <a:ea typeface="Calibri"/>
                          <a:cs typeface="Arial" panose="020B0604020202020204" pitchFamily="34" charset="0"/>
                        </a:rPr>
                        <a:t>Finance / Audit</a:t>
                      </a:r>
                    </a:p>
                  </a:txBody>
                  <a:tcPr marL="68580" marR="68580" marT="0" marB="0"/>
                </a:tc>
                <a:tc>
                  <a:txBody>
                    <a:bodyPr/>
                    <a:lstStyle/>
                    <a:p>
                      <a:pPr marL="0" marR="0" algn="ctr">
                        <a:lnSpc>
                          <a:spcPct val="115000"/>
                        </a:lnSpc>
                        <a:spcBef>
                          <a:spcPts val="0"/>
                        </a:spcBef>
                        <a:spcAft>
                          <a:spcPts val="0"/>
                        </a:spcAft>
                      </a:pPr>
                      <a:r>
                        <a:rPr lang="en-US" sz="2800" dirty="0">
                          <a:effectLst/>
                          <a:latin typeface="Arial" panose="020B0604020202020204" pitchFamily="34" charset="0"/>
                          <a:ea typeface="Times New Roman"/>
                          <a:cs typeface="Arial" panose="020B0604020202020204" pitchFamily="34" charset="0"/>
                        </a:rPr>
                        <a:t>Female</a:t>
                      </a:r>
                      <a:endParaRPr lang="en-US" sz="280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r>
                        <a:rPr lang="en-ZA" sz="2800" b="0" dirty="0">
                          <a:latin typeface="Arial" panose="020B0604020202020204" pitchFamily="34" charset="0"/>
                          <a:cs typeface="Arial" panose="020B0604020202020204" pitchFamily="34" charset="0"/>
                        </a:rPr>
                        <a:t>Black</a:t>
                      </a:r>
                    </a:p>
                  </a:txBody>
                  <a:tcPr/>
                </a:tc>
                <a:extLst>
                  <a:ext uri="{0D108BD9-81ED-4DB2-BD59-A6C34878D82A}">
                    <a16:rowId xmlns:a16="http://schemas.microsoft.com/office/drawing/2014/main" xmlns="" val="463125059"/>
                  </a:ext>
                </a:extLst>
              </a:tr>
              <a:tr h="788625">
                <a:tc>
                  <a:txBody>
                    <a:bodyPr/>
                    <a:lstStyle/>
                    <a:p>
                      <a:pPr marL="0" marR="0" lvl="0" indent="0" algn="ctr">
                        <a:lnSpc>
                          <a:spcPct val="150000"/>
                        </a:lnSpc>
                        <a:spcBef>
                          <a:spcPts val="0"/>
                        </a:spcBef>
                        <a:spcAft>
                          <a:spcPts val="0"/>
                        </a:spcAft>
                        <a:buFont typeface="+mj-lt"/>
                        <a:buNone/>
                      </a:pPr>
                      <a:r>
                        <a:rPr lang="en-GB" sz="2800" dirty="0">
                          <a:effectLst/>
                          <a:latin typeface="Arial" panose="020B0604020202020204" pitchFamily="34" charset="0"/>
                          <a:ea typeface="Calibri"/>
                          <a:cs typeface="Arial" panose="020B0604020202020204" pitchFamily="34" charset="0"/>
                        </a:rPr>
                        <a:t>Mr. Enver Daniels</a:t>
                      </a:r>
                      <a:endParaRPr lang="en-US" sz="280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en-US" sz="2800" dirty="0">
                          <a:effectLst/>
                          <a:latin typeface="Arial" panose="020B0604020202020204" pitchFamily="34" charset="0"/>
                          <a:ea typeface="Calibri"/>
                          <a:cs typeface="Arial" panose="020B0604020202020204" pitchFamily="34" charset="0"/>
                        </a:rPr>
                        <a:t>Legal / Governance</a:t>
                      </a:r>
                    </a:p>
                  </a:txBody>
                  <a:tcPr marL="68580" marR="68580" marT="0" marB="0"/>
                </a:tc>
                <a:tc>
                  <a:txBody>
                    <a:bodyPr/>
                    <a:lstStyle/>
                    <a:p>
                      <a:pPr marL="0" marR="0" algn="ctr">
                        <a:lnSpc>
                          <a:spcPct val="115000"/>
                        </a:lnSpc>
                        <a:spcBef>
                          <a:spcPts val="0"/>
                        </a:spcBef>
                        <a:spcAft>
                          <a:spcPts val="0"/>
                        </a:spcAft>
                      </a:pPr>
                      <a:r>
                        <a:rPr lang="en-US" sz="2800" dirty="0">
                          <a:effectLst/>
                          <a:latin typeface="Arial" panose="020B0604020202020204" pitchFamily="34" charset="0"/>
                          <a:ea typeface="Times New Roman"/>
                          <a:cs typeface="Arial" panose="020B0604020202020204" pitchFamily="34" charset="0"/>
                        </a:rPr>
                        <a:t>Male</a:t>
                      </a:r>
                      <a:endParaRPr lang="en-US" sz="280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r>
                        <a:rPr lang="en-ZA" sz="2800" b="0" dirty="0">
                          <a:latin typeface="Arial" panose="020B0604020202020204" pitchFamily="34" charset="0"/>
                          <a:cs typeface="Arial" panose="020B0604020202020204" pitchFamily="34" charset="0"/>
                        </a:rPr>
                        <a:t>Coloured </a:t>
                      </a:r>
                    </a:p>
                  </a:txBody>
                  <a:tcPr/>
                </a:tc>
                <a:extLst>
                  <a:ext uri="{0D108BD9-81ED-4DB2-BD59-A6C34878D82A}">
                    <a16:rowId xmlns:a16="http://schemas.microsoft.com/office/drawing/2014/main" xmlns="" val="2776644487"/>
                  </a:ext>
                </a:extLst>
              </a:tr>
              <a:tr h="916363">
                <a:tc>
                  <a:txBody>
                    <a:bodyPr/>
                    <a:lstStyle/>
                    <a:p>
                      <a:pPr marL="0" marR="0" lvl="0" indent="0" algn="ctr">
                        <a:lnSpc>
                          <a:spcPct val="150000"/>
                        </a:lnSpc>
                        <a:spcBef>
                          <a:spcPts val="0"/>
                        </a:spcBef>
                        <a:spcAft>
                          <a:spcPts val="0"/>
                        </a:spcAft>
                        <a:buFont typeface="+mj-lt"/>
                        <a:buNone/>
                      </a:pPr>
                      <a:r>
                        <a:rPr lang="en-GB" sz="2800" dirty="0">
                          <a:effectLst/>
                          <a:latin typeface="Arial" panose="020B0604020202020204" pitchFamily="34" charset="0"/>
                          <a:ea typeface="Calibri"/>
                          <a:cs typeface="Arial" panose="020B0604020202020204" pitchFamily="34" charset="0"/>
                        </a:rPr>
                        <a:t>Mr. Thembinkosi Ngcobo</a:t>
                      </a:r>
                    </a:p>
                  </a:txBody>
                  <a:tcPr marL="68580" marR="68580" marT="0" marB="0"/>
                </a:tc>
                <a:tc>
                  <a:txBody>
                    <a:bodyPr/>
                    <a:lstStyle/>
                    <a:p>
                      <a:pPr marL="0" marR="0" algn="ctr">
                        <a:lnSpc>
                          <a:spcPct val="115000"/>
                        </a:lnSpc>
                        <a:spcBef>
                          <a:spcPts val="0"/>
                        </a:spcBef>
                        <a:spcAft>
                          <a:spcPts val="0"/>
                        </a:spcAft>
                      </a:pPr>
                      <a:r>
                        <a:rPr lang="en-US" sz="2800" dirty="0">
                          <a:effectLst/>
                          <a:latin typeface="Arial" panose="020B0604020202020204" pitchFamily="34" charset="0"/>
                          <a:ea typeface="Calibri"/>
                          <a:cs typeface="Arial" panose="020B0604020202020204" pitchFamily="34" charset="0"/>
                        </a:rPr>
                        <a:t>Governance/ Project Management</a:t>
                      </a:r>
                    </a:p>
                  </a:txBody>
                  <a:tcPr marL="68580" marR="68580" marT="0" marB="0"/>
                </a:tc>
                <a:tc>
                  <a:txBody>
                    <a:bodyPr/>
                    <a:lstStyle/>
                    <a:p>
                      <a:pPr marL="0" marR="0" algn="ctr">
                        <a:lnSpc>
                          <a:spcPct val="115000"/>
                        </a:lnSpc>
                        <a:spcBef>
                          <a:spcPts val="0"/>
                        </a:spcBef>
                        <a:spcAft>
                          <a:spcPts val="0"/>
                        </a:spcAft>
                      </a:pPr>
                      <a:r>
                        <a:rPr lang="en-US" sz="2800" dirty="0">
                          <a:effectLst/>
                          <a:latin typeface="Arial" panose="020B0604020202020204" pitchFamily="34" charset="0"/>
                          <a:ea typeface="Times New Roman"/>
                          <a:cs typeface="Arial" panose="020B0604020202020204" pitchFamily="34" charset="0"/>
                        </a:rPr>
                        <a:t>Male</a:t>
                      </a:r>
                      <a:endParaRPr lang="en-US" sz="280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r>
                        <a:rPr lang="en-ZA" sz="2800" b="0" dirty="0">
                          <a:latin typeface="Arial" panose="020B0604020202020204" pitchFamily="34" charset="0"/>
                          <a:cs typeface="Arial" panose="020B0604020202020204" pitchFamily="34" charset="0"/>
                        </a:rPr>
                        <a:t>Black</a:t>
                      </a:r>
                    </a:p>
                  </a:txBody>
                  <a:tcPr/>
                </a:tc>
                <a:extLst>
                  <a:ext uri="{0D108BD9-81ED-4DB2-BD59-A6C34878D82A}">
                    <a16:rowId xmlns:a16="http://schemas.microsoft.com/office/drawing/2014/main" xmlns="" val="1586227906"/>
                  </a:ext>
                </a:extLst>
              </a:tr>
              <a:tr h="916363">
                <a:tc>
                  <a:txBody>
                    <a:bodyPr/>
                    <a:lstStyle/>
                    <a:p>
                      <a:pPr marL="0" marR="0" lvl="0" indent="0" algn="ctr">
                        <a:lnSpc>
                          <a:spcPct val="150000"/>
                        </a:lnSpc>
                        <a:spcBef>
                          <a:spcPts val="0"/>
                        </a:spcBef>
                        <a:spcAft>
                          <a:spcPts val="0"/>
                        </a:spcAft>
                        <a:buFont typeface="+mj-lt"/>
                        <a:buNone/>
                      </a:pPr>
                      <a:r>
                        <a:rPr lang="en-US" sz="2800" b="0" dirty="0">
                          <a:effectLst/>
                          <a:latin typeface="Arial" panose="020B0604020202020204" pitchFamily="34" charset="0"/>
                          <a:ea typeface="Calibri"/>
                          <a:cs typeface="Arial" panose="020B0604020202020204" pitchFamily="34" charset="0"/>
                        </a:rPr>
                        <a:t>Dr. Bongani Ngqulunga</a:t>
                      </a:r>
                    </a:p>
                  </a:txBody>
                  <a:tcPr marL="68580" marR="68580" marT="0" marB="0"/>
                </a:tc>
                <a:tc>
                  <a:txBody>
                    <a:bodyPr/>
                    <a:lstStyle/>
                    <a:p>
                      <a:pPr marL="0" marR="0" algn="ctr">
                        <a:lnSpc>
                          <a:spcPct val="115000"/>
                        </a:lnSpc>
                        <a:spcBef>
                          <a:spcPts val="0"/>
                        </a:spcBef>
                        <a:spcAft>
                          <a:spcPts val="0"/>
                        </a:spcAft>
                      </a:pPr>
                      <a:r>
                        <a:rPr lang="en-US" sz="2800" dirty="0">
                          <a:effectLst/>
                          <a:latin typeface="Arial" panose="020B0604020202020204" pitchFamily="34" charset="0"/>
                          <a:ea typeface="Calibri"/>
                          <a:cs typeface="Arial" panose="020B0604020202020204" pitchFamily="34" charset="0"/>
                        </a:rPr>
                        <a:t>Sociology/ Governance</a:t>
                      </a:r>
                    </a:p>
                  </a:txBody>
                  <a:tcPr marL="68580" marR="68580" marT="0" marB="0"/>
                </a:tc>
                <a:tc>
                  <a:txBody>
                    <a:bodyPr/>
                    <a:lstStyle/>
                    <a:p>
                      <a:pPr marL="0" marR="0" algn="ctr">
                        <a:lnSpc>
                          <a:spcPct val="115000"/>
                        </a:lnSpc>
                        <a:spcBef>
                          <a:spcPts val="0"/>
                        </a:spcBef>
                        <a:spcAft>
                          <a:spcPts val="0"/>
                        </a:spcAft>
                      </a:pPr>
                      <a:r>
                        <a:rPr lang="en-US" sz="2800" dirty="0">
                          <a:effectLst/>
                          <a:latin typeface="Arial" panose="020B0604020202020204" pitchFamily="34" charset="0"/>
                          <a:ea typeface="Times New Roman"/>
                          <a:cs typeface="Arial" panose="020B0604020202020204" pitchFamily="34" charset="0"/>
                        </a:rPr>
                        <a:t>Male</a:t>
                      </a:r>
                      <a:endParaRPr lang="en-US" sz="280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r>
                        <a:rPr lang="en-ZA" sz="2800" b="0" dirty="0">
                          <a:latin typeface="Arial" panose="020B0604020202020204" pitchFamily="34" charset="0"/>
                          <a:cs typeface="Arial" panose="020B0604020202020204" pitchFamily="34" charset="0"/>
                        </a:rPr>
                        <a:t>Black</a:t>
                      </a:r>
                    </a:p>
                  </a:txBody>
                  <a:tcPr/>
                </a:tc>
                <a:extLst>
                  <a:ext uri="{0D108BD9-81ED-4DB2-BD59-A6C34878D82A}">
                    <a16:rowId xmlns:a16="http://schemas.microsoft.com/office/drawing/2014/main" xmlns="" val="2232223152"/>
                  </a:ext>
                </a:extLst>
              </a:tr>
              <a:tr h="916363">
                <a:tc>
                  <a:txBody>
                    <a:bodyPr/>
                    <a:lstStyle/>
                    <a:p>
                      <a:pPr marL="0" marR="0" lvl="0" indent="0" algn="ctr">
                        <a:lnSpc>
                          <a:spcPct val="150000"/>
                        </a:lnSpc>
                        <a:spcBef>
                          <a:spcPts val="0"/>
                        </a:spcBef>
                        <a:spcAft>
                          <a:spcPts val="0"/>
                        </a:spcAft>
                        <a:buFont typeface="+mj-lt"/>
                        <a:buNone/>
                      </a:pPr>
                      <a:r>
                        <a:rPr lang="en-GB" sz="2800" dirty="0">
                          <a:effectLst/>
                          <a:latin typeface="Arial" panose="020B0604020202020204" pitchFamily="34" charset="0"/>
                          <a:ea typeface="Calibri"/>
                          <a:cs typeface="Arial" panose="020B0604020202020204" pitchFamily="34" charset="0"/>
                        </a:rPr>
                        <a:t>Dr. Nolitha Vukuza</a:t>
                      </a:r>
                    </a:p>
                  </a:txBody>
                  <a:tcPr marL="68580" marR="68580" marT="0" marB="0"/>
                </a:tc>
                <a:tc>
                  <a:txBody>
                    <a:bodyPr/>
                    <a:lstStyle/>
                    <a:p>
                      <a:pPr marL="0" marR="0" algn="ctr">
                        <a:lnSpc>
                          <a:spcPct val="115000"/>
                        </a:lnSpc>
                        <a:spcBef>
                          <a:spcPts val="0"/>
                        </a:spcBef>
                        <a:spcAft>
                          <a:spcPts val="0"/>
                        </a:spcAft>
                      </a:pPr>
                      <a:r>
                        <a:rPr lang="en-US" sz="2800" dirty="0">
                          <a:effectLst/>
                          <a:latin typeface="Arial" panose="020B0604020202020204" pitchFamily="34" charset="0"/>
                          <a:ea typeface="Calibri"/>
                          <a:cs typeface="Arial" panose="020B0604020202020204" pitchFamily="34" charset="0"/>
                        </a:rPr>
                        <a:t>Education Policy Studies</a:t>
                      </a:r>
                    </a:p>
                  </a:txBody>
                  <a:tcPr marL="68580" marR="68580" marT="0" marB="0"/>
                </a:tc>
                <a:tc>
                  <a:txBody>
                    <a:bodyPr/>
                    <a:lstStyle/>
                    <a:p>
                      <a:pPr marL="0" marR="0" algn="ctr">
                        <a:lnSpc>
                          <a:spcPct val="115000"/>
                        </a:lnSpc>
                        <a:spcBef>
                          <a:spcPts val="0"/>
                        </a:spcBef>
                        <a:spcAft>
                          <a:spcPts val="0"/>
                        </a:spcAft>
                      </a:pPr>
                      <a:r>
                        <a:rPr lang="en-US" sz="2800" dirty="0">
                          <a:effectLst/>
                          <a:latin typeface="Arial" panose="020B0604020202020204" pitchFamily="34" charset="0"/>
                          <a:ea typeface="Times New Roman"/>
                          <a:cs typeface="Arial" panose="020B0604020202020204" pitchFamily="34" charset="0"/>
                        </a:rPr>
                        <a:t>Female</a:t>
                      </a:r>
                      <a:endParaRPr lang="en-US" sz="280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r>
                        <a:rPr lang="en-ZA" sz="2800" b="0" dirty="0">
                          <a:latin typeface="Arial" panose="020B0604020202020204" pitchFamily="34" charset="0"/>
                          <a:cs typeface="Arial" panose="020B0604020202020204" pitchFamily="34" charset="0"/>
                        </a:rPr>
                        <a:t>Black</a:t>
                      </a:r>
                    </a:p>
                  </a:txBody>
                  <a:tcPr/>
                </a:tc>
                <a:extLst>
                  <a:ext uri="{0D108BD9-81ED-4DB2-BD59-A6C34878D82A}">
                    <a16:rowId xmlns:a16="http://schemas.microsoft.com/office/drawing/2014/main" xmlns="" val="3587280996"/>
                  </a:ext>
                </a:extLst>
              </a:tr>
              <a:tr h="916363">
                <a:tc>
                  <a:txBody>
                    <a:bodyPr/>
                    <a:lstStyle/>
                    <a:p>
                      <a:pPr marL="0" marR="0" lvl="0" indent="0" algn="ctr">
                        <a:lnSpc>
                          <a:spcPct val="115000"/>
                        </a:lnSpc>
                        <a:spcBef>
                          <a:spcPts val="0"/>
                        </a:spcBef>
                        <a:spcAft>
                          <a:spcPts val="0"/>
                        </a:spcAft>
                        <a:buFont typeface="+mj-lt"/>
                        <a:buNone/>
                      </a:pPr>
                      <a:r>
                        <a:rPr lang="en-GB" sz="2800" dirty="0">
                          <a:effectLst/>
                          <a:latin typeface="Arial" panose="020B0604020202020204" pitchFamily="34" charset="0"/>
                          <a:ea typeface="Calibri"/>
                          <a:cs typeface="Arial" panose="020B0604020202020204" pitchFamily="34" charset="0"/>
                        </a:rPr>
                        <a:t>Mr. Makgolo Makgolo</a:t>
                      </a:r>
                    </a:p>
                  </a:txBody>
                  <a:tcPr marL="68580" marR="68580" marT="0" marB="0"/>
                </a:tc>
                <a:tc>
                  <a:txBody>
                    <a:bodyPr/>
                    <a:lstStyle/>
                    <a:p>
                      <a:pPr marL="0" marR="0" algn="ctr">
                        <a:lnSpc>
                          <a:spcPct val="115000"/>
                        </a:lnSpc>
                        <a:spcBef>
                          <a:spcPts val="0"/>
                        </a:spcBef>
                        <a:spcAft>
                          <a:spcPts val="0"/>
                        </a:spcAft>
                      </a:pPr>
                      <a:r>
                        <a:rPr lang="en-US" sz="2800" dirty="0">
                          <a:effectLst/>
                          <a:latin typeface="Arial" panose="020B0604020202020204" pitchFamily="34" charset="0"/>
                          <a:ea typeface="Calibri"/>
                          <a:cs typeface="Arial" panose="020B0604020202020204" pitchFamily="34" charset="0"/>
                        </a:rPr>
                        <a:t>Archaelogy &amp; Administration</a:t>
                      </a:r>
                    </a:p>
                    <a:p>
                      <a:pPr marL="0" marR="0" algn="ctr">
                        <a:lnSpc>
                          <a:spcPct val="115000"/>
                        </a:lnSpc>
                        <a:spcBef>
                          <a:spcPts val="0"/>
                        </a:spcBef>
                        <a:spcAft>
                          <a:spcPts val="0"/>
                        </a:spcAft>
                      </a:pPr>
                      <a:endParaRPr lang="en-US" sz="280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en-US" sz="2800" dirty="0">
                          <a:effectLst/>
                          <a:latin typeface="Arial" panose="020B0604020202020204" pitchFamily="34" charset="0"/>
                          <a:ea typeface="Times New Roman"/>
                          <a:cs typeface="Arial" panose="020B0604020202020204" pitchFamily="34" charset="0"/>
                        </a:rPr>
                        <a:t>Male</a:t>
                      </a:r>
                      <a:endParaRPr lang="en-US" sz="280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en-US" sz="2800" dirty="0">
                          <a:effectLst/>
                          <a:latin typeface="Arial" panose="020B0604020202020204" pitchFamily="34" charset="0"/>
                          <a:ea typeface="Calibri"/>
                          <a:cs typeface="Arial" panose="020B0604020202020204" pitchFamily="34" charset="0"/>
                        </a:rPr>
                        <a:t>Black</a:t>
                      </a:r>
                    </a:p>
                  </a:txBody>
                  <a:tcPr marL="68580" marR="68580" marT="0" marB="0"/>
                </a:tc>
                <a:extLst>
                  <a:ext uri="{0D108BD9-81ED-4DB2-BD59-A6C34878D82A}">
                    <a16:rowId xmlns:a16="http://schemas.microsoft.com/office/drawing/2014/main" xmlns="" val="1223953613"/>
                  </a:ext>
                </a:extLst>
              </a:tr>
              <a:tr h="916363">
                <a:tc>
                  <a:txBody>
                    <a:bodyPr/>
                    <a:lstStyle/>
                    <a:p>
                      <a:pPr marL="0" marR="0" lvl="0" indent="0" algn="ctr">
                        <a:lnSpc>
                          <a:spcPct val="115000"/>
                        </a:lnSpc>
                        <a:spcBef>
                          <a:spcPts val="0"/>
                        </a:spcBef>
                        <a:spcAft>
                          <a:spcPts val="0"/>
                        </a:spcAft>
                        <a:buFont typeface="+mj-lt"/>
                        <a:buNone/>
                      </a:pPr>
                      <a:r>
                        <a:rPr lang="en-GB" sz="2800" dirty="0">
                          <a:effectLst/>
                          <a:latin typeface="Arial" panose="020B0604020202020204" pitchFamily="34" charset="0"/>
                          <a:ea typeface="Calibri"/>
                          <a:cs typeface="Arial" panose="020B0604020202020204" pitchFamily="34" charset="0"/>
                        </a:rPr>
                        <a:t>Mr. Litha Jolobe</a:t>
                      </a:r>
                    </a:p>
                  </a:txBody>
                  <a:tcPr marL="68580" marR="68580" marT="0" marB="0"/>
                </a:tc>
                <a:tc>
                  <a:txBody>
                    <a:bodyPr/>
                    <a:lstStyle/>
                    <a:p>
                      <a:pPr marL="0" marR="0" algn="ctr">
                        <a:lnSpc>
                          <a:spcPct val="115000"/>
                        </a:lnSpc>
                        <a:spcBef>
                          <a:spcPts val="0"/>
                        </a:spcBef>
                        <a:spcAft>
                          <a:spcPts val="0"/>
                        </a:spcAft>
                      </a:pPr>
                      <a:r>
                        <a:rPr lang="en-US" sz="2800" dirty="0">
                          <a:effectLst/>
                          <a:latin typeface="Arial" panose="020B0604020202020204" pitchFamily="34" charset="0"/>
                          <a:ea typeface="Calibri"/>
                          <a:cs typeface="Arial" panose="020B0604020202020204" pitchFamily="34" charset="0"/>
                        </a:rPr>
                        <a:t>Administration / Governance</a:t>
                      </a:r>
                    </a:p>
                  </a:txBody>
                  <a:tcPr marL="68580" marR="68580" marT="0" marB="0"/>
                </a:tc>
                <a:tc>
                  <a:txBody>
                    <a:bodyPr/>
                    <a:lstStyle/>
                    <a:p>
                      <a:pPr marL="0" marR="0" algn="ctr">
                        <a:lnSpc>
                          <a:spcPct val="115000"/>
                        </a:lnSpc>
                        <a:spcBef>
                          <a:spcPts val="0"/>
                        </a:spcBef>
                        <a:spcAft>
                          <a:spcPts val="0"/>
                        </a:spcAft>
                      </a:pPr>
                      <a:r>
                        <a:rPr lang="en-US" sz="2800" dirty="0">
                          <a:effectLst/>
                          <a:latin typeface="Arial" panose="020B0604020202020204" pitchFamily="34" charset="0"/>
                          <a:ea typeface="Calibri"/>
                          <a:cs typeface="Arial" panose="020B0604020202020204" pitchFamily="34" charset="0"/>
                        </a:rPr>
                        <a:t>Male</a:t>
                      </a:r>
                    </a:p>
                  </a:txBody>
                  <a:tcPr marL="68580" marR="68580" marT="0" marB="0"/>
                </a:tc>
                <a:tc>
                  <a:txBody>
                    <a:bodyPr/>
                    <a:lstStyle/>
                    <a:p>
                      <a:pPr marL="0" marR="0" algn="ctr">
                        <a:lnSpc>
                          <a:spcPct val="115000"/>
                        </a:lnSpc>
                        <a:spcBef>
                          <a:spcPts val="0"/>
                        </a:spcBef>
                        <a:spcAft>
                          <a:spcPts val="0"/>
                        </a:spcAft>
                      </a:pPr>
                      <a:r>
                        <a:rPr lang="en-GB" sz="2800" dirty="0">
                          <a:effectLst/>
                          <a:latin typeface="Arial" panose="020B0604020202020204" pitchFamily="34" charset="0"/>
                          <a:ea typeface="Calibri"/>
                          <a:cs typeface="Arial" panose="020B0604020202020204" pitchFamily="34" charset="0"/>
                        </a:rPr>
                        <a:t>B</a:t>
                      </a:r>
                      <a:r>
                        <a:rPr lang="en-US" sz="2800" dirty="0">
                          <a:effectLst/>
                          <a:latin typeface="Arial" panose="020B0604020202020204" pitchFamily="34" charset="0"/>
                          <a:ea typeface="Calibri"/>
                          <a:cs typeface="Arial" panose="020B0604020202020204" pitchFamily="34" charset="0"/>
                        </a:rPr>
                        <a:t>lack</a:t>
                      </a:r>
                    </a:p>
                  </a:txBody>
                  <a:tcPr marL="68580" marR="68580" marT="0" marB="0"/>
                </a:tc>
                <a:extLst>
                  <a:ext uri="{0D108BD9-81ED-4DB2-BD59-A6C34878D82A}">
                    <a16:rowId xmlns:a16="http://schemas.microsoft.com/office/drawing/2014/main" xmlns="" val="4147263597"/>
                  </a:ext>
                </a:extLst>
              </a:tr>
              <a:tr h="916363">
                <a:tc>
                  <a:txBody>
                    <a:bodyPr/>
                    <a:lstStyle/>
                    <a:p>
                      <a:pPr marL="0" marR="0" lvl="0" indent="0" algn="ctr">
                        <a:lnSpc>
                          <a:spcPct val="115000"/>
                        </a:lnSpc>
                        <a:spcBef>
                          <a:spcPts val="0"/>
                        </a:spcBef>
                        <a:spcAft>
                          <a:spcPts val="0"/>
                        </a:spcAft>
                        <a:buFont typeface="+mj-lt"/>
                        <a:buNone/>
                      </a:pPr>
                      <a:r>
                        <a:rPr lang="en-GB" sz="2800" dirty="0">
                          <a:effectLst/>
                          <a:latin typeface="Arial" panose="020B0604020202020204" pitchFamily="34" charset="0"/>
                          <a:ea typeface="Calibri"/>
                          <a:cs typeface="Arial" panose="020B0604020202020204" pitchFamily="34" charset="0"/>
                        </a:rPr>
                        <a:t>Mr. Dawood Coovadia</a:t>
                      </a:r>
                    </a:p>
                  </a:txBody>
                  <a:tcPr marL="68580" marR="68580" marT="0" marB="0"/>
                </a:tc>
                <a:tc>
                  <a:txBody>
                    <a:bodyPr/>
                    <a:lstStyle/>
                    <a:p>
                      <a:pPr marL="0" marR="0" algn="ctr">
                        <a:lnSpc>
                          <a:spcPct val="115000"/>
                        </a:lnSpc>
                        <a:spcBef>
                          <a:spcPts val="0"/>
                        </a:spcBef>
                        <a:spcAft>
                          <a:spcPts val="0"/>
                        </a:spcAft>
                      </a:pPr>
                      <a:r>
                        <a:rPr lang="en-GB" sz="2800" dirty="0">
                          <a:effectLst/>
                          <a:latin typeface="Arial" panose="020B0604020202020204" pitchFamily="34" charset="0"/>
                          <a:ea typeface="Calibri"/>
                          <a:cs typeface="Arial" panose="020B0604020202020204" pitchFamily="34" charset="0"/>
                        </a:rPr>
                        <a:t>Finance </a:t>
                      </a:r>
                      <a:r>
                        <a:rPr lang="en-US" sz="2800" dirty="0">
                          <a:effectLst/>
                          <a:latin typeface="Arial" panose="020B0604020202020204" pitchFamily="34" charset="0"/>
                          <a:ea typeface="Calibri"/>
                          <a:cs typeface="Arial" panose="020B0604020202020204" pitchFamily="34" charset="0"/>
                        </a:rPr>
                        <a:t>/ Governance</a:t>
                      </a:r>
                    </a:p>
                  </a:txBody>
                  <a:tcPr marL="68580" marR="68580" marT="0" marB="0"/>
                </a:tc>
                <a:tc>
                  <a:txBody>
                    <a:bodyPr/>
                    <a:lstStyle/>
                    <a:p>
                      <a:pPr marL="0" marR="0" algn="ctr">
                        <a:lnSpc>
                          <a:spcPct val="115000"/>
                        </a:lnSpc>
                        <a:spcBef>
                          <a:spcPts val="0"/>
                        </a:spcBef>
                        <a:spcAft>
                          <a:spcPts val="0"/>
                        </a:spcAft>
                      </a:pPr>
                      <a:r>
                        <a:rPr lang="en-US" sz="2800" dirty="0">
                          <a:effectLst/>
                          <a:latin typeface="Arial" panose="020B0604020202020204" pitchFamily="34" charset="0"/>
                          <a:ea typeface="Times New Roman"/>
                          <a:cs typeface="Arial" panose="020B0604020202020204" pitchFamily="34" charset="0"/>
                        </a:rPr>
                        <a:t>Male</a:t>
                      </a:r>
                      <a:endParaRPr lang="en-US" sz="280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en-GB" sz="2800" dirty="0">
                          <a:effectLst/>
                          <a:latin typeface="Arial" panose="020B0604020202020204" pitchFamily="34" charset="0"/>
                          <a:ea typeface="Calibri"/>
                          <a:cs typeface="Arial" panose="020B0604020202020204" pitchFamily="34" charset="0"/>
                        </a:rPr>
                        <a:t>I</a:t>
                      </a:r>
                      <a:r>
                        <a:rPr lang="en-US" sz="2800" dirty="0">
                          <a:effectLst/>
                          <a:latin typeface="Arial" panose="020B0604020202020204" pitchFamily="34" charset="0"/>
                          <a:ea typeface="Calibri"/>
                          <a:cs typeface="Arial" panose="020B0604020202020204" pitchFamily="34" charset="0"/>
                        </a:rPr>
                        <a:t>ndian</a:t>
                      </a:r>
                    </a:p>
                  </a:txBody>
                  <a:tcPr marL="68580" marR="68580" marT="0" marB="0"/>
                </a:tc>
                <a:extLst>
                  <a:ext uri="{0D108BD9-81ED-4DB2-BD59-A6C34878D82A}">
                    <a16:rowId xmlns:a16="http://schemas.microsoft.com/office/drawing/2014/main" xmlns="" val="507546877"/>
                  </a:ext>
                </a:extLst>
              </a:tr>
              <a:tr h="916363">
                <a:tc>
                  <a:txBody>
                    <a:bodyPr/>
                    <a:lstStyle/>
                    <a:p>
                      <a:pPr marL="0" marR="0" lvl="0" indent="0" algn="ctr">
                        <a:lnSpc>
                          <a:spcPct val="115000"/>
                        </a:lnSpc>
                        <a:spcBef>
                          <a:spcPts val="0"/>
                        </a:spcBef>
                        <a:spcAft>
                          <a:spcPts val="0"/>
                        </a:spcAft>
                        <a:buFont typeface="+mj-lt"/>
                        <a:buNone/>
                      </a:pPr>
                      <a:r>
                        <a:rPr lang="en-GB" sz="2800" dirty="0">
                          <a:effectLst/>
                          <a:latin typeface="Arial" panose="020B0604020202020204" pitchFamily="34" charset="0"/>
                          <a:ea typeface="Calibri"/>
                          <a:cs typeface="Arial" panose="020B0604020202020204" pitchFamily="34" charset="0"/>
                        </a:rPr>
                        <a:t>Ms Quahnita Samie</a:t>
                      </a:r>
                    </a:p>
                  </a:txBody>
                  <a:tcPr marL="68580" marR="68580" marT="0" marB="0"/>
                </a:tc>
                <a:tc>
                  <a:txBody>
                    <a:bodyPr/>
                    <a:lstStyle/>
                    <a:p>
                      <a:pPr marL="0" marR="0" algn="ctr">
                        <a:lnSpc>
                          <a:spcPct val="115000"/>
                        </a:lnSpc>
                        <a:spcBef>
                          <a:spcPts val="0"/>
                        </a:spcBef>
                        <a:spcAft>
                          <a:spcPts val="0"/>
                        </a:spcAft>
                      </a:pPr>
                      <a:r>
                        <a:rPr lang="en-US" sz="2800" dirty="0">
                          <a:effectLst/>
                          <a:latin typeface="Arial" panose="020B0604020202020204" pitchFamily="34" charset="0"/>
                          <a:ea typeface="Calibri"/>
                          <a:cs typeface="Arial" panose="020B0604020202020204" pitchFamily="34" charset="0"/>
                        </a:rPr>
                        <a:t>Heritage/Research/Conservation</a:t>
                      </a:r>
                    </a:p>
                  </a:txBody>
                  <a:tcPr marL="68580" marR="68580" marT="0" marB="0"/>
                </a:tc>
                <a:tc>
                  <a:txBody>
                    <a:bodyPr/>
                    <a:lstStyle/>
                    <a:p>
                      <a:pPr marL="0" marR="0" algn="ctr">
                        <a:lnSpc>
                          <a:spcPct val="115000"/>
                        </a:lnSpc>
                        <a:spcBef>
                          <a:spcPts val="0"/>
                        </a:spcBef>
                        <a:spcAft>
                          <a:spcPts val="0"/>
                        </a:spcAft>
                      </a:pPr>
                      <a:r>
                        <a:rPr lang="en-US" sz="2800" dirty="0">
                          <a:effectLst/>
                          <a:latin typeface="Arial" panose="020B0604020202020204" pitchFamily="34" charset="0"/>
                          <a:ea typeface="Calibri"/>
                          <a:cs typeface="Arial" panose="020B0604020202020204" pitchFamily="34" charset="0"/>
                        </a:rPr>
                        <a:t>Female</a:t>
                      </a:r>
                    </a:p>
                  </a:txBody>
                  <a:tcPr marL="68580" marR="68580" marT="0" marB="0"/>
                </a:tc>
                <a:tc>
                  <a:txBody>
                    <a:bodyPr/>
                    <a:lstStyle/>
                    <a:p>
                      <a:pPr marL="0" marR="0" algn="ctr">
                        <a:lnSpc>
                          <a:spcPct val="115000"/>
                        </a:lnSpc>
                        <a:spcBef>
                          <a:spcPts val="0"/>
                        </a:spcBef>
                        <a:spcAft>
                          <a:spcPts val="0"/>
                        </a:spcAft>
                      </a:pPr>
                      <a:r>
                        <a:rPr lang="en-US" sz="2800" dirty="0">
                          <a:effectLst/>
                          <a:latin typeface="Arial" panose="020B0604020202020204" pitchFamily="34" charset="0"/>
                          <a:ea typeface="Calibri"/>
                          <a:cs typeface="Arial" panose="020B0604020202020204" pitchFamily="34" charset="0"/>
                        </a:rPr>
                        <a:t>Coloured</a:t>
                      </a:r>
                    </a:p>
                  </a:txBody>
                  <a:tcPr marL="68580" marR="68580" marT="0" marB="0"/>
                </a:tc>
                <a:extLst>
                  <a:ext uri="{0D108BD9-81ED-4DB2-BD59-A6C34878D82A}">
                    <a16:rowId xmlns:a16="http://schemas.microsoft.com/office/drawing/2014/main" xmlns="" val="1223322065"/>
                  </a:ext>
                </a:extLst>
              </a:tr>
            </a:tbl>
          </a:graphicData>
        </a:graphic>
      </p:graphicFrame>
    </p:spTree>
    <p:extLst>
      <p:ext uri="{BB962C8B-B14F-4D97-AF65-F5344CB8AC3E}">
        <p14:creationId xmlns:p14="http://schemas.microsoft.com/office/powerpoint/2010/main" xmlns="" val="2831750852"/>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
            <a:extLst>
              <a:ext uri="{FF2B5EF4-FFF2-40B4-BE49-F238E27FC236}">
                <a16:creationId xmlns:a16="http://schemas.microsoft.com/office/drawing/2014/main" xmlns="" id="{48388237-2250-F548-9269-277C5DC96DB0}"/>
              </a:ext>
            </a:extLst>
          </p:cNvPr>
          <p:cNvSpPr txBox="1"/>
          <p:nvPr/>
        </p:nvSpPr>
        <p:spPr>
          <a:xfrm>
            <a:off x="-68075" y="514495"/>
            <a:ext cx="24520150" cy="15799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16600">
                <a:solidFill>
                  <a:srgbClr val="000000"/>
                </a:solidFill>
                <a:latin typeface="Gill Sans SemiBold"/>
                <a:ea typeface="Gill Sans SemiBold"/>
                <a:cs typeface="Gill Sans SemiBold"/>
                <a:sym typeface="Gill Sans SemiBold"/>
              </a:defRPr>
            </a:lvl1pPr>
          </a:lstStyle>
          <a:p>
            <a:r>
              <a:rPr lang="en-US" sz="9600" b="1" dirty="0">
                <a:latin typeface="Arial" panose="020B0604020202020204" pitchFamily="34" charset="0"/>
                <a:cs typeface="Arial" panose="020B0604020202020204" pitchFamily="34" charset="0"/>
              </a:rPr>
              <a:t>OVERSIGHT ACTIVITIES</a:t>
            </a:r>
            <a:endParaRPr sz="9600" b="1" dirty="0">
              <a:latin typeface="Arial" panose="020B0604020202020204" pitchFamily="34" charset="0"/>
              <a:cs typeface="Arial" panose="020B0604020202020204" pitchFamily="34" charset="0"/>
            </a:endParaRPr>
          </a:p>
        </p:txBody>
      </p:sp>
      <p:sp>
        <p:nvSpPr>
          <p:cNvPr id="3" name="INFORMATION SLIDE">
            <a:extLst>
              <a:ext uri="{FF2B5EF4-FFF2-40B4-BE49-F238E27FC236}">
                <a16:creationId xmlns:a16="http://schemas.microsoft.com/office/drawing/2014/main" xmlns="" id="{C598B544-62F3-C64A-90CE-250F724AD875}"/>
              </a:ext>
            </a:extLst>
          </p:cNvPr>
          <p:cNvSpPr txBox="1"/>
          <p:nvPr/>
        </p:nvSpPr>
        <p:spPr>
          <a:xfrm>
            <a:off x="-68075" y="5724072"/>
            <a:ext cx="24520150" cy="84125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16600">
                <a:solidFill>
                  <a:srgbClr val="E3883C"/>
                </a:solidFill>
                <a:latin typeface="Gill Sans SemiBold"/>
                <a:ea typeface="Gill Sans SemiBold"/>
                <a:cs typeface="Gill Sans SemiBold"/>
                <a:sym typeface="Gill Sans SemiBold"/>
              </a:defRPr>
            </a:lvl1pPr>
          </a:lstStyle>
          <a:p>
            <a:endParaRPr sz="4800" dirty="0"/>
          </a:p>
        </p:txBody>
      </p:sp>
      <p:graphicFrame>
        <p:nvGraphicFramePr>
          <p:cNvPr id="4" name="Table 4">
            <a:extLst>
              <a:ext uri="{FF2B5EF4-FFF2-40B4-BE49-F238E27FC236}">
                <a16:creationId xmlns:a16="http://schemas.microsoft.com/office/drawing/2014/main" xmlns="" id="{B645FDE7-2F9B-4F40-B968-AECEFDA50B93}"/>
              </a:ext>
            </a:extLst>
          </p:cNvPr>
          <p:cNvGraphicFramePr>
            <a:graphicFrameLocks noGrp="1"/>
          </p:cNvGraphicFramePr>
          <p:nvPr>
            <p:extLst>
              <p:ext uri="{D42A27DB-BD31-4B8C-83A1-F6EECF244321}">
                <p14:modId xmlns:p14="http://schemas.microsoft.com/office/powerpoint/2010/main" xmlns="" val="3043329873"/>
              </p:ext>
            </p:extLst>
          </p:nvPr>
        </p:nvGraphicFramePr>
        <p:xfrm>
          <a:off x="1662545" y="3725026"/>
          <a:ext cx="20906512" cy="8619372"/>
        </p:xfrm>
        <a:graphic>
          <a:graphicData uri="http://schemas.openxmlformats.org/drawingml/2006/table">
            <a:tbl>
              <a:tblPr firstRow="1" bandRow="1">
                <a:tableStyleId>{5940675A-B579-460E-94D1-54222C63F5DA}</a:tableStyleId>
              </a:tblPr>
              <a:tblGrid>
                <a:gridCol w="5226628">
                  <a:extLst>
                    <a:ext uri="{9D8B030D-6E8A-4147-A177-3AD203B41FA5}">
                      <a16:colId xmlns:a16="http://schemas.microsoft.com/office/drawing/2014/main" xmlns="" val="2038411326"/>
                    </a:ext>
                  </a:extLst>
                </a:gridCol>
                <a:gridCol w="5226628">
                  <a:extLst>
                    <a:ext uri="{9D8B030D-6E8A-4147-A177-3AD203B41FA5}">
                      <a16:colId xmlns:a16="http://schemas.microsoft.com/office/drawing/2014/main" xmlns="" val="575597728"/>
                    </a:ext>
                  </a:extLst>
                </a:gridCol>
                <a:gridCol w="5226628">
                  <a:extLst>
                    <a:ext uri="{9D8B030D-6E8A-4147-A177-3AD203B41FA5}">
                      <a16:colId xmlns:a16="http://schemas.microsoft.com/office/drawing/2014/main" xmlns="" val="3103406492"/>
                    </a:ext>
                  </a:extLst>
                </a:gridCol>
                <a:gridCol w="5226628">
                  <a:extLst>
                    <a:ext uri="{9D8B030D-6E8A-4147-A177-3AD203B41FA5}">
                      <a16:colId xmlns:a16="http://schemas.microsoft.com/office/drawing/2014/main" xmlns="" val="3802319101"/>
                    </a:ext>
                  </a:extLst>
                </a:gridCol>
              </a:tblGrid>
              <a:tr h="992747">
                <a:tc>
                  <a:txBody>
                    <a:bodyPr/>
                    <a:lstStyle/>
                    <a:p>
                      <a:endParaRPr lang="en-US" sz="2800" dirty="0">
                        <a:solidFill>
                          <a:schemeClr val="tx1"/>
                        </a:solidFill>
                      </a:endParaRPr>
                    </a:p>
                  </a:txBody>
                  <a:tcPr/>
                </a:tc>
                <a:tc>
                  <a:txBody>
                    <a:bodyPr/>
                    <a:lstStyle/>
                    <a:p>
                      <a:r>
                        <a:rPr lang="en-US" sz="2800" b="1" dirty="0">
                          <a:solidFill>
                            <a:schemeClr val="tx1"/>
                          </a:solidFill>
                        </a:rPr>
                        <a:t>2019/20</a:t>
                      </a:r>
                    </a:p>
                  </a:txBody>
                  <a:tcPr/>
                </a:tc>
                <a:tc>
                  <a:txBody>
                    <a:bodyPr/>
                    <a:lstStyle/>
                    <a:p>
                      <a:r>
                        <a:rPr lang="en-US" sz="2800" b="1" dirty="0">
                          <a:solidFill>
                            <a:schemeClr val="tx1"/>
                          </a:solidFill>
                        </a:rPr>
                        <a:t>2020/21</a:t>
                      </a:r>
                    </a:p>
                  </a:txBody>
                  <a:tcPr/>
                </a:tc>
                <a:tc>
                  <a:txBody>
                    <a:bodyPr/>
                    <a:lstStyle/>
                    <a:p>
                      <a:r>
                        <a:rPr lang="en-US" sz="2800" b="1" dirty="0">
                          <a:solidFill>
                            <a:schemeClr val="tx1"/>
                          </a:solidFill>
                        </a:rPr>
                        <a:t>2021/22</a:t>
                      </a:r>
                    </a:p>
                  </a:txBody>
                  <a:tcPr/>
                </a:tc>
                <a:extLst>
                  <a:ext uri="{0D108BD9-81ED-4DB2-BD59-A6C34878D82A}">
                    <a16:rowId xmlns:a16="http://schemas.microsoft.com/office/drawing/2014/main" xmlns="" val="2067201207"/>
                  </a:ext>
                </a:extLst>
              </a:tr>
              <a:tr h="1164657">
                <a:tc>
                  <a:txBody>
                    <a:bodyPr/>
                    <a:lstStyle/>
                    <a:p>
                      <a:r>
                        <a:rPr lang="en-US" sz="2800" dirty="0">
                          <a:latin typeface="Arial" panose="020B0604020202020204" pitchFamily="34" charset="0"/>
                          <a:cs typeface="Arial" panose="020B0604020202020204" pitchFamily="34" charset="0"/>
                        </a:rPr>
                        <a:t>Number of Council members</a:t>
                      </a:r>
                    </a:p>
                  </a:txBody>
                  <a:tcPr/>
                </a:tc>
                <a:tc>
                  <a:txBody>
                    <a:bodyPr/>
                    <a:lstStyle/>
                    <a:p>
                      <a:pPr marL="0" marR="0">
                        <a:lnSpc>
                          <a:spcPct val="115000"/>
                        </a:lnSpc>
                        <a:spcBef>
                          <a:spcPts val="0"/>
                        </a:spcBef>
                        <a:spcAft>
                          <a:spcPts val="1000"/>
                        </a:spcAft>
                      </a:pPr>
                      <a:r>
                        <a:rPr lang="en-ZA" sz="2800" dirty="0">
                          <a:effectLst/>
                          <a:latin typeface="Arial" panose="020B0604020202020204" pitchFamily="34" charset="0"/>
                          <a:ea typeface="Calibri"/>
                          <a:cs typeface="Arial" panose="020B0604020202020204" pitchFamily="34" charset="0"/>
                        </a:rPr>
                        <a:t>9</a:t>
                      </a:r>
                    </a:p>
                  </a:txBody>
                  <a:tcPr/>
                </a:tc>
                <a:tc>
                  <a:txBody>
                    <a:bodyPr/>
                    <a:lstStyle/>
                    <a:p>
                      <a:r>
                        <a:rPr lang="en-US" sz="2800" dirty="0">
                          <a:latin typeface="Arial" panose="020B0604020202020204" pitchFamily="34" charset="0"/>
                          <a:cs typeface="Arial" panose="020B0604020202020204" pitchFamily="34" charset="0"/>
                        </a:rPr>
                        <a:t>10</a:t>
                      </a:r>
                    </a:p>
                  </a:txBody>
                  <a:tcPr/>
                </a:tc>
                <a:tc>
                  <a:txBody>
                    <a:bodyPr/>
                    <a:lstStyle/>
                    <a:p>
                      <a:r>
                        <a:rPr lang="en-US" sz="2800" dirty="0">
                          <a:latin typeface="Arial" panose="020B0604020202020204" pitchFamily="34" charset="0"/>
                          <a:cs typeface="Arial" panose="020B0604020202020204" pitchFamily="34" charset="0"/>
                        </a:rPr>
                        <a:t>11</a:t>
                      </a:r>
                    </a:p>
                  </a:txBody>
                  <a:tcPr/>
                </a:tc>
                <a:extLst>
                  <a:ext uri="{0D108BD9-81ED-4DB2-BD59-A6C34878D82A}">
                    <a16:rowId xmlns:a16="http://schemas.microsoft.com/office/drawing/2014/main" xmlns="" val="1966946445"/>
                  </a:ext>
                </a:extLst>
              </a:tr>
              <a:tr h="1164657">
                <a:tc>
                  <a:txBody>
                    <a:bodyPr/>
                    <a:lstStyle/>
                    <a:p>
                      <a:r>
                        <a:rPr lang="en-US" sz="2800" dirty="0">
                          <a:latin typeface="Arial" panose="020B0604020202020204" pitchFamily="34" charset="0"/>
                          <a:cs typeface="Arial" panose="020B0604020202020204" pitchFamily="34" charset="0"/>
                        </a:rPr>
                        <a:t>Number of Council meetings</a:t>
                      </a:r>
                    </a:p>
                  </a:txBody>
                  <a:tcPr/>
                </a:tc>
                <a:tc>
                  <a:txBody>
                    <a:bodyPr/>
                    <a:lstStyle/>
                    <a:p>
                      <a:pPr marL="0" marR="0">
                        <a:lnSpc>
                          <a:spcPct val="115000"/>
                        </a:lnSpc>
                        <a:spcBef>
                          <a:spcPts val="0"/>
                        </a:spcBef>
                        <a:spcAft>
                          <a:spcPts val="1000"/>
                        </a:spcAft>
                      </a:pPr>
                      <a:r>
                        <a:rPr lang="en-ZA" sz="2800" dirty="0">
                          <a:effectLst/>
                          <a:latin typeface="Arial" panose="020B0604020202020204" pitchFamily="34" charset="0"/>
                          <a:ea typeface="Calibri"/>
                          <a:cs typeface="Arial" panose="020B0604020202020204" pitchFamily="34" charset="0"/>
                        </a:rPr>
                        <a:t>11</a:t>
                      </a:r>
                    </a:p>
                  </a:txBody>
                  <a:tcPr/>
                </a:tc>
                <a:tc>
                  <a:txBody>
                    <a:bodyPr/>
                    <a:lstStyle/>
                    <a:p>
                      <a:r>
                        <a:rPr lang="en-GB" sz="2800" dirty="0">
                          <a:latin typeface="Arial" panose="020B0604020202020204" pitchFamily="34" charset="0"/>
                          <a:cs typeface="Arial" panose="020B0604020202020204" pitchFamily="34" charset="0"/>
                        </a:rPr>
                        <a:t>3</a:t>
                      </a:r>
                      <a:r>
                        <a:rPr lang="en-US" sz="2800" dirty="0">
                          <a:latin typeface="Arial" panose="020B0604020202020204" pitchFamily="34" charset="0"/>
                          <a:cs typeface="Arial" panose="020B0604020202020204" pitchFamily="34" charset="0"/>
                        </a:rPr>
                        <a:t>5</a:t>
                      </a:r>
                    </a:p>
                  </a:txBody>
                  <a:tcPr/>
                </a:tc>
                <a:tc>
                  <a:txBody>
                    <a:bodyPr/>
                    <a:lstStyle/>
                    <a:p>
                      <a:r>
                        <a:rPr lang="en-US" sz="2800" dirty="0">
                          <a:latin typeface="Arial" panose="020B0604020202020204" pitchFamily="34" charset="0"/>
                          <a:cs typeface="Arial" panose="020B0604020202020204" pitchFamily="34" charset="0"/>
                        </a:rPr>
                        <a:t>25</a:t>
                      </a:r>
                    </a:p>
                  </a:txBody>
                  <a:tcPr/>
                </a:tc>
                <a:extLst>
                  <a:ext uri="{0D108BD9-81ED-4DB2-BD59-A6C34878D82A}">
                    <a16:rowId xmlns:a16="http://schemas.microsoft.com/office/drawing/2014/main" xmlns="" val="1909256454"/>
                  </a:ext>
                </a:extLst>
              </a:tr>
              <a:tr h="1164657">
                <a:tc>
                  <a:txBody>
                    <a:bodyPr/>
                    <a:lstStyle/>
                    <a:p>
                      <a:r>
                        <a:rPr lang="en-US" sz="2800" dirty="0">
                          <a:latin typeface="Arial" panose="020B0604020202020204" pitchFamily="34" charset="0"/>
                          <a:cs typeface="Arial" panose="020B0604020202020204" pitchFamily="34" charset="0"/>
                        </a:rPr>
                        <a:t>Number of Council Committee meetings</a:t>
                      </a:r>
                    </a:p>
                  </a:txBody>
                  <a:tcPr/>
                </a:tc>
                <a:tc>
                  <a:txBody>
                    <a:bodyPr/>
                    <a:lstStyle/>
                    <a:p>
                      <a:pPr marL="0" marR="0">
                        <a:lnSpc>
                          <a:spcPct val="115000"/>
                        </a:lnSpc>
                        <a:spcBef>
                          <a:spcPts val="0"/>
                        </a:spcBef>
                        <a:spcAft>
                          <a:spcPts val="1000"/>
                        </a:spcAft>
                      </a:pPr>
                      <a:r>
                        <a:rPr lang="en-ZA" sz="2800" dirty="0">
                          <a:effectLst/>
                          <a:latin typeface="Arial" panose="020B0604020202020204" pitchFamily="34" charset="0"/>
                          <a:ea typeface="Calibri"/>
                          <a:cs typeface="Arial" panose="020B0604020202020204" pitchFamily="34" charset="0"/>
                        </a:rPr>
                        <a:t>21</a:t>
                      </a:r>
                    </a:p>
                  </a:txBody>
                  <a:tcPr/>
                </a:tc>
                <a:tc>
                  <a:txBody>
                    <a:bodyPr/>
                    <a:lstStyle/>
                    <a:p>
                      <a:r>
                        <a:rPr lang="en-US" sz="2800" dirty="0">
                          <a:latin typeface="Arial" panose="020B0604020202020204" pitchFamily="34" charset="0"/>
                          <a:cs typeface="Arial" panose="020B0604020202020204" pitchFamily="34" charset="0"/>
                        </a:rPr>
                        <a:t>31</a:t>
                      </a:r>
                    </a:p>
                  </a:txBody>
                  <a:tcPr/>
                </a:tc>
                <a:tc>
                  <a:txBody>
                    <a:bodyPr/>
                    <a:lstStyle/>
                    <a:p>
                      <a:r>
                        <a:rPr lang="en-GB" sz="2800" dirty="0">
                          <a:latin typeface="Arial" panose="020B0604020202020204" pitchFamily="34" charset="0"/>
                          <a:cs typeface="Arial" panose="020B0604020202020204" pitchFamily="34" charset="0"/>
                        </a:rPr>
                        <a:t>3</a:t>
                      </a:r>
                      <a:r>
                        <a:rPr lang="en-US" sz="2800" dirty="0">
                          <a:latin typeface="Arial" panose="020B0604020202020204" pitchFamily="34" charset="0"/>
                          <a:cs typeface="Arial" panose="020B0604020202020204" pitchFamily="34" charset="0"/>
                        </a:rPr>
                        <a:t>2</a:t>
                      </a:r>
                    </a:p>
                  </a:txBody>
                  <a:tcPr/>
                </a:tc>
                <a:extLst>
                  <a:ext uri="{0D108BD9-81ED-4DB2-BD59-A6C34878D82A}">
                    <a16:rowId xmlns:a16="http://schemas.microsoft.com/office/drawing/2014/main" xmlns="" val="803485693"/>
                  </a:ext>
                </a:extLst>
              </a:tr>
              <a:tr h="1164657">
                <a:tc>
                  <a:txBody>
                    <a:bodyPr/>
                    <a:lstStyle/>
                    <a:p>
                      <a:r>
                        <a:rPr lang="en-US" sz="2800" dirty="0">
                          <a:latin typeface="Arial" panose="020B0604020202020204" pitchFamily="34" charset="0"/>
                          <a:cs typeface="Arial" panose="020B0604020202020204" pitchFamily="34" charset="0"/>
                        </a:rPr>
                        <a:t>Attendance rate of Council meetings</a:t>
                      </a:r>
                    </a:p>
                  </a:txBody>
                  <a:tcPr/>
                </a:tc>
                <a:tc>
                  <a:txBody>
                    <a:bodyPr/>
                    <a:lstStyle/>
                    <a:p>
                      <a:pPr marL="0" marR="0">
                        <a:lnSpc>
                          <a:spcPct val="115000"/>
                        </a:lnSpc>
                        <a:spcBef>
                          <a:spcPts val="0"/>
                        </a:spcBef>
                        <a:spcAft>
                          <a:spcPts val="1000"/>
                        </a:spcAft>
                      </a:pPr>
                      <a:r>
                        <a:rPr lang="en-ZA" sz="2800" dirty="0">
                          <a:effectLst/>
                          <a:latin typeface="Arial" panose="020B0604020202020204" pitchFamily="34" charset="0"/>
                          <a:ea typeface="Calibri"/>
                          <a:cs typeface="Arial" panose="020B0604020202020204" pitchFamily="34" charset="0"/>
                        </a:rPr>
                        <a:t>92%</a:t>
                      </a:r>
                    </a:p>
                  </a:txBody>
                  <a:tcPr/>
                </a:tc>
                <a:tc>
                  <a:txBody>
                    <a:bodyPr/>
                    <a:lstStyle/>
                    <a:p>
                      <a:r>
                        <a:rPr lang="en-US" sz="2800" dirty="0">
                          <a:latin typeface="Arial" panose="020B0604020202020204" pitchFamily="34" charset="0"/>
                          <a:cs typeface="Arial" panose="020B0604020202020204" pitchFamily="34" charset="0"/>
                        </a:rPr>
                        <a:t>90%</a:t>
                      </a:r>
                    </a:p>
                  </a:txBody>
                  <a:tcPr/>
                </a:tc>
                <a:tc>
                  <a:txBody>
                    <a:bodyPr/>
                    <a:lstStyle/>
                    <a:p>
                      <a:r>
                        <a:rPr lang="en-US" sz="2800" dirty="0">
                          <a:latin typeface="Arial" panose="020B0604020202020204" pitchFamily="34" charset="0"/>
                          <a:cs typeface="Arial" panose="020B0604020202020204" pitchFamily="34" charset="0"/>
                        </a:rPr>
                        <a:t>86%</a:t>
                      </a:r>
                    </a:p>
                  </a:txBody>
                  <a:tcPr/>
                </a:tc>
                <a:extLst>
                  <a:ext uri="{0D108BD9-81ED-4DB2-BD59-A6C34878D82A}">
                    <a16:rowId xmlns:a16="http://schemas.microsoft.com/office/drawing/2014/main" xmlns="" val="4222277796"/>
                  </a:ext>
                </a:extLst>
              </a:tr>
              <a:tr h="1164657">
                <a:tc>
                  <a:txBody>
                    <a:bodyPr/>
                    <a:lstStyle/>
                    <a:p>
                      <a:r>
                        <a:rPr lang="en-US" sz="2800" dirty="0">
                          <a:latin typeface="Arial" panose="020B0604020202020204" pitchFamily="34" charset="0"/>
                          <a:cs typeface="Arial" panose="020B0604020202020204" pitchFamily="34" charset="0"/>
                        </a:rPr>
                        <a:t>Number of audit committee meetings</a:t>
                      </a:r>
                    </a:p>
                  </a:txBody>
                  <a:tcPr/>
                </a:tc>
                <a:tc>
                  <a:txBody>
                    <a:bodyPr/>
                    <a:lstStyle/>
                    <a:p>
                      <a:pPr marL="0" marR="0">
                        <a:lnSpc>
                          <a:spcPct val="115000"/>
                        </a:lnSpc>
                        <a:spcBef>
                          <a:spcPts val="0"/>
                        </a:spcBef>
                        <a:spcAft>
                          <a:spcPts val="1000"/>
                        </a:spcAft>
                      </a:pPr>
                      <a:r>
                        <a:rPr lang="en-ZA" sz="2800" dirty="0">
                          <a:effectLst/>
                          <a:latin typeface="Arial" panose="020B0604020202020204" pitchFamily="34" charset="0"/>
                          <a:ea typeface="Calibri"/>
                          <a:cs typeface="Arial" panose="020B0604020202020204" pitchFamily="34" charset="0"/>
                        </a:rPr>
                        <a:t>4</a:t>
                      </a:r>
                    </a:p>
                  </a:txBody>
                  <a:tcPr/>
                </a:tc>
                <a:tc>
                  <a:txBody>
                    <a:bodyPr/>
                    <a:lstStyle/>
                    <a:p>
                      <a:r>
                        <a:rPr lang="en-GB" sz="2800" dirty="0">
                          <a:latin typeface="Arial" panose="020B0604020202020204" pitchFamily="34" charset="0"/>
                          <a:cs typeface="Arial" panose="020B0604020202020204" pitchFamily="34" charset="0"/>
                        </a:rPr>
                        <a:t>6</a:t>
                      </a:r>
                      <a:endParaRPr lang="en-US" sz="2800" dirty="0">
                        <a:latin typeface="Arial" panose="020B0604020202020204" pitchFamily="34" charset="0"/>
                        <a:cs typeface="Arial" panose="020B0604020202020204" pitchFamily="34" charset="0"/>
                      </a:endParaRPr>
                    </a:p>
                  </a:txBody>
                  <a:tcPr/>
                </a:tc>
                <a:tc>
                  <a:txBody>
                    <a:bodyPr/>
                    <a:lstStyle/>
                    <a:p>
                      <a:r>
                        <a:rPr lang="en-GB" sz="2800" dirty="0">
                          <a:latin typeface="Arial" panose="020B0604020202020204" pitchFamily="34" charset="0"/>
                          <a:cs typeface="Arial" panose="020B0604020202020204" pitchFamily="34" charset="0"/>
                        </a:rPr>
                        <a:t>4</a:t>
                      </a:r>
                      <a:endParaRPr lang="en-US" sz="2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629359014"/>
                  </a:ext>
                </a:extLst>
              </a:tr>
              <a:tr h="1164657">
                <a:tc>
                  <a:txBody>
                    <a:bodyPr/>
                    <a:lstStyle/>
                    <a:p>
                      <a:r>
                        <a:rPr lang="en-US" sz="2800" dirty="0">
                          <a:latin typeface="Arial" panose="020B0604020202020204" pitchFamily="34" charset="0"/>
                          <a:cs typeface="Arial" panose="020B0604020202020204" pitchFamily="34" charset="0"/>
                        </a:rPr>
                        <a:t>Number of Management Meetings</a:t>
                      </a:r>
                    </a:p>
                  </a:txBody>
                  <a:tcPr/>
                </a:tc>
                <a:tc>
                  <a:txBody>
                    <a:bodyPr/>
                    <a:lstStyle/>
                    <a:p>
                      <a:pPr marL="0" marR="0">
                        <a:lnSpc>
                          <a:spcPct val="115000"/>
                        </a:lnSpc>
                        <a:spcBef>
                          <a:spcPts val="0"/>
                        </a:spcBef>
                        <a:spcAft>
                          <a:spcPts val="1000"/>
                        </a:spcAft>
                      </a:pPr>
                      <a:r>
                        <a:rPr lang="en-ZA" sz="2800" dirty="0">
                          <a:effectLst/>
                          <a:latin typeface="Arial" panose="020B0604020202020204" pitchFamily="34" charset="0"/>
                          <a:ea typeface="Calibri"/>
                          <a:cs typeface="Arial" panose="020B0604020202020204" pitchFamily="34" charset="0"/>
                        </a:rPr>
                        <a:t>10</a:t>
                      </a:r>
                    </a:p>
                  </a:txBody>
                  <a:tcPr/>
                </a:tc>
                <a:tc>
                  <a:txBody>
                    <a:bodyPr/>
                    <a:lstStyle/>
                    <a:p>
                      <a:r>
                        <a:rPr lang="en-US" sz="2800" dirty="0">
                          <a:latin typeface="Arial" panose="020B0604020202020204" pitchFamily="34" charset="0"/>
                          <a:cs typeface="Arial" panose="020B0604020202020204" pitchFamily="34" charset="0"/>
                        </a:rPr>
                        <a:t>10</a:t>
                      </a:r>
                    </a:p>
                  </a:txBody>
                  <a:tcPr/>
                </a:tc>
                <a:tc>
                  <a:txBody>
                    <a:bodyPr/>
                    <a:lstStyle/>
                    <a:p>
                      <a:r>
                        <a:rPr lang="en-GB" sz="2800" dirty="0">
                          <a:latin typeface="Arial" panose="020B0604020202020204" pitchFamily="34" charset="0"/>
                          <a:cs typeface="Arial" panose="020B0604020202020204" pitchFamily="34" charset="0"/>
                        </a:rPr>
                        <a:t>8</a:t>
                      </a:r>
                      <a:endParaRPr lang="en-US" sz="2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2873739746"/>
                  </a:ext>
                </a:extLst>
              </a:tr>
              <a:tr h="638683">
                <a:tc>
                  <a:txBody>
                    <a:bodyPr/>
                    <a:lstStyle/>
                    <a:p>
                      <a:r>
                        <a:rPr lang="en-US" sz="2800" dirty="0">
                          <a:latin typeface="Arial" panose="020B0604020202020204" pitchFamily="34" charset="0"/>
                          <a:cs typeface="Arial" panose="020B0604020202020204" pitchFamily="34" charset="0"/>
                        </a:rPr>
                        <a:t>Number of staff meetings</a:t>
                      </a:r>
                    </a:p>
                  </a:txBody>
                  <a:tcPr/>
                </a:tc>
                <a:tc>
                  <a:txBody>
                    <a:bodyPr/>
                    <a:lstStyle/>
                    <a:p>
                      <a:pPr marL="0" marR="0">
                        <a:lnSpc>
                          <a:spcPct val="115000"/>
                        </a:lnSpc>
                        <a:spcBef>
                          <a:spcPts val="0"/>
                        </a:spcBef>
                        <a:spcAft>
                          <a:spcPts val="1000"/>
                        </a:spcAft>
                      </a:pPr>
                      <a:r>
                        <a:rPr lang="en-ZA" sz="2800" dirty="0">
                          <a:effectLst/>
                          <a:latin typeface="Arial" panose="020B0604020202020204" pitchFamily="34" charset="0"/>
                          <a:ea typeface="Calibri"/>
                          <a:cs typeface="Arial" panose="020B0604020202020204" pitchFamily="34" charset="0"/>
                        </a:rPr>
                        <a:t>8</a:t>
                      </a:r>
                    </a:p>
                  </a:txBody>
                  <a:tcPr/>
                </a:tc>
                <a:tc>
                  <a:txBody>
                    <a:bodyPr/>
                    <a:lstStyle/>
                    <a:p>
                      <a:r>
                        <a:rPr lang="en-GB" sz="2800" dirty="0">
                          <a:latin typeface="Arial" panose="020B0604020202020204" pitchFamily="34" charset="0"/>
                          <a:cs typeface="Arial" panose="020B0604020202020204" pitchFamily="34" charset="0"/>
                        </a:rPr>
                        <a:t>1</a:t>
                      </a:r>
                      <a:r>
                        <a:rPr lang="en-US" sz="2800" dirty="0">
                          <a:latin typeface="Arial" panose="020B0604020202020204" pitchFamily="34" charset="0"/>
                          <a:cs typeface="Arial" panose="020B0604020202020204" pitchFamily="34" charset="0"/>
                        </a:rPr>
                        <a:t>2</a:t>
                      </a:r>
                    </a:p>
                  </a:txBody>
                  <a:tcPr/>
                </a:tc>
                <a:tc>
                  <a:txBody>
                    <a:bodyPr/>
                    <a:lstStyle/>
                    <a:p>
                      <a:r>
                        <a:rPr lang="en-GB" sz="2800" dirty="0">
                          <a:latin typeface="Arial" panose="020B0604020202020204" pitchFamily="34" charset="0"/>
                          <a:cs typeface="Arial" panose="020B0604020202020204" pitchFamily="34" charset="0"/>
                        </a:rPr>
                        <a:t>4</a:t>
                      </a:r>
                      <a:endParaRPr lang="en-US" sz="2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2673137530"/>
                  </a:ext>
                </a:extLst>
              </a:tr>
            </a:tbl>
          </a:graphicData>
        </a:graphic>
      </p:graphicFrame>
    </p:spTree>
    <p:extLst>
      <p:ext uri="{BB962C8B-B14F-4D97-AF65-F5344CB8AC3E}">
        <p14:creationId xmlns:p14="http://schemas.microsoft.com/office/powerpoint/2010/main" xmlns="" val="3166862079"/>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
            <a:extLst>
              <a:ext uri="{FF2B5EF4-FFF2-40B4-BE49-F238E27FC236}">
                <a16:creationId xmlns:a16="http://schemas.microsoft.com/office/drawing/2014/main" xmlns="" id="{48388237-2250-F548-9269-277C5DC96DB0}"/>
              </a:ext>
            </a:extLst>
          </p:cNvPr>
          <p:cNvSpPr txBox="1"/>
          <p:nvPr/>
        </p:nvSpPr>
        <p:spPr>
          <a:xfrm>
            <a:off x="-68075" y="514495"/>
            <a:ext cx="24520150" cy="15799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16600">
                <a:solidFill>
                  <a:srgbClr val="000000"/>
                </a:solidFill>
                <a:latin typeface="Gill Sans SemiBold"/>
                <a:ea typeface="Gill Sans SemiBold"/>
                <a:cs typeface="Gill Sans SemiBold"/>
                <a:sym typeface="Gill Sans SemiBold"/>
              </a:defRPr>
            </a:lvl1pPr>
          </a:lstStyle>
          <a:p>
            <a:r>
              <a:rPr lang="en-US" sz="9600" b="1" dirty="0">
                <a:latin typeface="Arial" panose="020B0604020202020204" pitchFamily="34" charset="0"/>
                <a:cs typeface="Arial" panose="020B0604020202020204" pitchFamily="34" charset="0"/>
              </a:rPr>
              <a:t>GOVERNANCE ENGAGEMENTS</a:t>
            </a:r>
            <a:endParaRPr sz="9600" b="1" dirty="0">
              <a:latin typeface="Arial" panose="020B0604020202020204" pitchFamily="34" charset="0"/>
              <a:cs typeface="Arial" panose="020B0604020202020204" pitchFamily="34" charset="0"/>
            </a:endParaRPr>
          </a:p>
        </p:txBody>
      </p:sp>
      <p:sp>
        <p:nvSpPr>
          <p:cNvPr id="3" name="INFORMATION SLIDE">
            <a:extLst>
              <a:ext uri="{FF2B5EF4-FFF2-40B4-BE49-F238E27FC236}">
                <a16:creationId xmlns:a16="http://schemas.microsoft.com/office/drawing/2014/main" xmlns="" id="{C598B544-62F3-C64A-90CE-250F724AD875}"/>
              </a:ext>
            </a:extLst>
          </p:cNvPr>
          <p:cNvSpPr txBox="1"/>
          <p:nvPr/>
        </p:nvSpPr>
        <p:spPr>
          <a:xfrm>
            <a:off x="-68075" y="5677907"/>
            <a:ext cx="24520150" cy="9335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16600">
                <a:solidFill>
                  <a:srgbClr val="E3883C"/>
                </a:solidFill>
                <a:latin typeface="Gill Sans SemiBold"/>
                <a:ea typeface="Gill Sans SemiBold"/>
                <a:cs typeface="Gill Sans SemiBold"/>
                <a:sym typeface="Gill Sans SemiBold"/>
              </a:defRPr>
            </a:lvl1pPr>
          </a:lstStyle>
          <a:p>
            <a:endParaRPr lang="en-US" sz="5400" dirty="0"/>
          </a:p>
        </p:txBody>
      </p:sp>
      <p:graphicFrame>
        <p:nvGraphicFramePr>
          <p:cNvPr id="4" name="Table 4">
            <a:extLst>
              <a:ext uri="{FF2B5EF4-FFF2-40B4-BE49-F238E27FC236}">
                <a16:creationId xmlns:a16="http://schemas.microsoft.com/office/drawing/2014/main" xmlns="" id="{60BA4E49-EC40-4E94-B929-75768E1294B0}"/>
              </a:ext>
            </a:extLst>
          </p:cNvPr>
          <p:cNvGraphicFramePr>
            <a:graphicFrameLocks noGrp="1"/>
          </p:cNvGraphicFramePr>
          <p:nvPr>
            <p:extLst>
              <p:ext uri="{D42A27DB-BD31-4B8C-83A1-F6EECF244321}">
                <p14:modId xmlns:p14="http://schemas.microsoft.com/office/powerpoint/2010/main" xmlns="" val="2258832609"/>
              </p:ext>
            </p:extLst>
          </p:nvPr>
        </p:nvGraphicFramePr>
        <p:xfrm>
          <a:off x="2764465" y="4194547"/>
          <a:ext cx="19014880" cy="4654311"/>
        </p:xfrm>
        <a:graphic>
          <a:graphicData uri="http://schemas.openxmlformats.org/drawingml/2006/table">
            <a:tbl>
              <a:tblPr firstRow="1" bandRow="1">
                <a:tableStyleId>{5940675A-B579-460E-94D1-54222C63F5DA}</a:tableStyleId>
              </a:tblPr>
              <a:tblGrid>
                <a:gridCol w="9507440">
                  <a:extLst>
                    <a:ext uri="{9D8B030D-6E8A-4147-A177-3AD203B41FA5}">
                      <a16:colId xmlns:a16="http://schemas.microsoft.com/office/drawing/2014/main" xmlns="" val="394238773"/>
                    </a:ext>
                  </a:extLst>
                </a:gridCol>
                <a:gridCol w="9507440">
                  <a:extLst>
                    <a:ext uri="{9D8B030D-6E8A-4147-A177-3AD203B41FA5}">
                      <a16:colId xmlns:a16="http://schemas.microsoft.com/office/drawing/2014/main" xmlns="" val="1847606763"/>
                    </a:ext>
                  </a:extLst>
                </a:gridCol>
              </a:tblGrid>
              <a:tr h="911357">
                <a:tc>
                  <a:txBody>
                    <a:bodyPr/>
                    <a:lstStyle/>
                    <a:p>
                      <a:r>
                        <a:rPr lang="en-ZA" sz="4000" b="1" dirty="0">
                          <a:solidFill>
                            <a:schemeClr val="tx1"/>
                          </a:solidFill>
                          <a:latin typeface="Arial" panose="020B0604020202020204" pitchFamily="34" charset="0"/>
                          <a:cs typeface="Arial" panose="020B0604020202020204" pitchFamily="34" charset="0"/>
                        </a:rPr>
                        <a:t>STRUCTURE</a:t>
                      </a:r>
                    </a:p>
                  </a:txBody>
                  <a:tcPr/>
                </a:tc>
                <a:tc>
                  <a:txBody>
                    <a:bodyPr/>
                    <a:lstStyle/>
                    <a:p>
                      <a:r>
                        <a:rPr lang="en-ZA" sz="4000" b="1" dirty="0">
                          <a:solidFill>
                            <a:schemeClr val="tx1"/>
                          </a:solidFill>
                          <a:latin typeface="Arial" panose="020B0604020202020204" pitchFamily="34" charset="0"/>
                          <a:cs typeface="Arial" panose="020B0604020202020204" pitchFamily="34" charset="0"/>
                        </a:rPr>
                        <a:t>MEETING</a:t>
                      </a:r>
                      <a:r>
                        <a:rPr lang="en-ZA" sz="4000" b="1" baseline="0" dirty="0">
                          <a:solidFill>
                            <a:schemeClr val="tx1"/>
                          </a:solidFill>
                          <a:latin typeface="Arial" panose="020B0604020202020204" pitchFamily="34" charset="0"/>
                          <a:cs typeface="Arial" panose="020B0604020202020204" pitchFamily="34" charset="0"/>
                        </a:rPr>
                        <a:t> HELD</a:t>
                      </a:r>
                      <a:endParaRPr lang="en-ZA" sz="4000" b="1"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3369788113"/>
                  </a:ext>
                </a:extLst>
              </a:tr>
              <a:tr h="1783994">
                <a:tc>
                  <a:txBody>
                    <a:bodyPr/>
                    <a:lstStyle/>
                    <a:p>
                      <a:pPr algn="l"/>
                      <a:r>
                        <a:rPr lang="en-ZA" sz="4000" dirty="0">
                          <a:latin typeface="Arial" panose="020B0604020202020204" pitchFamily="34" charset="0"/>
                          <a:cs typeface="Arial" panose="020B0604020202020204" pitchFamily="34" charset="0"/>
                        </a:rPr>
                        <a:t>HERITAGE</a:t>
                      </a:r>
                      <a:r>
                        <a:rPr lang="en-ZA" sz="4000" baseline="0" dirty="0">
                          <a:latin typeface="Arial" panose="020B0604020202020204" pitchFamily="34" charset="0"/>
                          <a:cs typeface="Arial" panose="020B0604020202020204" pitchFamily="34" charset="0"/>
                        </a:rPr>
                        <a:t> SECTOR FORUM</a:t>
                      </a:r>
                      <a:endParaRPr lang="en-ZA" sz="4000" dirty="0">
                        <a:latin typeface="Arial" panose="020B0604020202020204" pitchFamily="34" charset="0"/>
                        <a:cs typeface="Arial" panose="020B0604020202020204" pitchFamily="34" charset="0"/>
                      </a:endParaRPr>
                    </a:p>
                  </a:txBody>
                  <a:tcPr/>
                </a:tc>
                <a:tc>
                  <a:txBody>
                    <a:bodyPr/>
                    <a:lstStyle/>
                    <a:p>
                      <a:pPr algn="ctr"/>
                      <a:r>
                        <a:rPr lang="da-DK" sz="4000" dirty="0">
                          <a:latin typeface="Arial" panose="020B0604020202020204" pitchFamily="34" charset="0"/>
                          <a:cs typeface="Arial" panose="020B0604020202020204" pitchFamily="34" charset="0"/>
                        </a:rPr>
                        <a:t>01 April 2022, 20 September 2022, 13 December 2022 &amp; 22 February 2023</a:t>
                      </a:r>
                    </a:p>
                    <a:p>
                      <a:endParaRPr lang="en-ZA" sz="4000" dirty="0">
                        <a:highlight>
                          <a:srgbClr val="FFFF00"/>
                        </a:highlight>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4200009662"/>
                  </a:ext>
                </a:extLst>
              </a:tr>
              <a:tr h="1822714">
                <a:tc>
                  <a:txBody>
                    <a:bodyPr/>
                    <a:lstStyle/>
                    <a:p>
                      <a:pPr algn="l"/>
                      <a:r>
                        <a:rPr lang="en-ZA" sz="4000" dirty="0">
                          <a:latin typeface="Arial" panose="020B0604020202020204" pitchFamily="34" charset="0"/>
                          <a:cs typeface="Arial" panose="020B0604020202020204" pitchFamily="34" charset="0"/>
                        </a:rPr>
                        <a:t>CEO’s FORUM</a:t>
                      </a:r>
                    </a:p>
                  </a:txBody>
                  <a:tcPr/>
                </a:tc>
                <a:tc>
                  <a:txBody>
                    <a:bodyPr/>
                    <a:lstStyle/>
                    <a:p>
                      <a:r>
                        <a:rPr lang="en-ZA" sz="4000" dirty="0">
                          <a:latin typeface="Arial" panose="020B0604020202020204" pitchFamily="34" charset="0"/>
                          <a:cs typeface="Arial" panose="020B0604020202020204" pitchFamily="34" charset="0"/>
                        </a:rPr>
                        <a:t>30 November 2022 &amp; 30 March 2023</a:t>
                      </a:r>
                    </a:p>
                  </a:txBody>
                  <a:tcPr/>
                </a:tc>
                <a:extLst>
                  <a:ext uri="{0D108BD9-81ED-4DB2-BD59-A6C34878D82A}">
                    <a16:rowId xmlns:a16="http://schemas.microsoft.com/office/drawing/2014/main" xmlns="" val="1444449876"/>
                  </a:ext>
                </a:extLst>
              </a:tr>
            </a:tbl>
          </a:graphicData>
        </a:graphic>
      </p:graphicFrame>
    </p:spTree>
    <p:extLst>
      <p:ext uri="{BB962C8B-B14F-4D97-AF65-F5344CB8AC3E}">
        <p14:creationId xmlns:p14="http://schemas.microsoft.com/office/powerpoint/2010/main" xmlns="" val="676454794"/>
      </p:ext>
    </p:extLst>
  </p:cSld>
  <p:clrMapOvr>
    <a:masterClrMapping/>
  </p:clrMapOvr>
  <p:transition spd="med"/>
</p:sld>
</file>

<file path=ppt/theme/theme1.xml><?xml version="1.0" encoding="utf-8"?>
<a:theme xmlns:a="http://schemas.openxmlformats.org/drawingml/2006/main" name="21_BasicWhite">
  <a:themeElements>
    <a:clrScheme name="21_BasicWhite">
      <a:dk1>
        <a:srgbClr val="5E5E5E"/>
      </a:dk1>
      <a:lt1>
        <a:srgbClr val="FFFFFF"/>
      </a:lt1>
      <a:dk2>
        <a:srgbClr val="A7A7A7"/>
      </a:dk2>
      <a:lt2>
        <a:srgbClr val="535353"/>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a:ea typeface="Helvetica"/>
        <a:cs typeface="Helvetica"/>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1_BasicWhite">
  <a:themeElements>
    <a:clrScheme name="21_BasicWhite">
      <a:dk1>
        <a:srgbClr val="000000"/>
      </a:dk1>
      <a:lt1>
        <a:srgbClr val="FFFFFF"/>
      </a:lt1>
      <a:dk2>
        <a:srgbClr val="A7A7A7"/>
      </a:dk2>
      <a:lt2>
        <a:srgbClr val="535353"/>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a:ea typeface="Helvetica"/>
        <a:cs typeface="Helvetica"/>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1044</TotalTime>
  <Words>512</Words>
  <Application>Microsoft Office PowerPoint</Application>
  <PresentationFormat>Custom</PresentationFormat>
  <Paragraphs>188</Paragraphs>
  <Slides>13</Slides>
  <Notes>1</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21_BasicWhite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Sibusiso Tsanyane</dc:creator>
  <cp:lastModifiedBy>USER</cp:lastModifiedBy>
  <cp:revision>39</cp:revision>
  <dcterms:modified xsi:type="dcterms:W3CDTF">2023-05-23T12:08:26Z</dcterms:modified>
</cp:coreProperties>
</file>