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4"/>
  </p:notesMasterIdLst>
  <p:sldIdLst>
    <p:sldId id="261" r:id="rId3"/>
    <p:sldId id="3706" r:id="rId4"/>
    <p:sldId id="3558" r:id="rId5"/>
    <p:sldId id="3684" r:id="rId6"/>
    <p:sldId id="3686" r:id="rId7"/>
    <p:sldId id="3687" r:id="rId8"/>
    <p:sldId id="3649" r:id="rId9"/>
    <p:sldId id="3688" r:id="rId10"/>
    <p:sldId id="3690" r:id="rId11"/>
    <p:sldId id="3691" r:id="rId12"/>
    <p:sldId id="3692" r:id="rId13"/>
    <p:sldId id="3693" r:id="rId14"/>
    <p:sldId id="3694" r:id="rId15"/>
    <p:sldId id="3650" r:id="rId16"/>
    <p:sldId id="3679" r:id="rId17"/>
    <p:sldId id="3678" r:id="rId18"/>
    <p:sldId id="3695" r:id="rId19"/>
    <p:sldId id="3696" r:id="rId20"/>
    <p:sldId id="3697" r:id="rId21"/>
    <p:sldId id="3698" r:id="rId22"/>
    <p:sldId id="3699" r:id="rId23"/>
    <p:sldId id="3700" r:id="rId24"/>
    <p:sldId id="3701" r:id="rId25"/>
    <p:sldId id="3702" r:id="rId26"/>
    <p:sldId id="3703" r:id="rId27"/>
    <p:sldId id="3651" r:id="rId28"/>
    <p:sldId id="3669" r:id="rId29"/>
    <p:sldId id="3676" r:id="rId30"/>
    <p:sldId id="3675" r:id="rId31"/>
    <p:sldId id="3674" r:id="rId32"/>
    <p:sldId id="3673" r:id="rId33"/>
    <p:sldId id="3671" r:id="rId34"/>
    <p:sldId id="3670" r:id="rId35"/>
    <p:sldId id="3652" r:id="rId36"/>
    <p:sldId id="3658" r:id="rId37"/>
    <p:sldId id="3680" r:id="rId38"/>
    <p:sldId id="3681" r:id="rId39"/>
    <p:sldId id="3682" r:id="rId40"/>
    <p:sldId id="3704" r:id="rId41"/>
    <p:sldId id="3683" r:id="rId42"/>
    <p:sldId id="3705" r:id="rId4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9" d="100"/>
          <a:sy n="59" d="100"/>
        </p:scale>
        <p:origin x="8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0E3B2BA-D626-4BE7-B3AD-4E89BD6356BA}" type="datetimeFigureOut">
              <a:rPr lang="en-ZA" smtClean="0"/>
              <a:t>2023/05/21</a:t>
            </a:fld>
            <a:endParaRPr lang="en-ZA"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92D6454-0461-4D9A-A3F4-4E8D9A8DC791}" type="slidenum">
              <a:rPr lang="en-ZA" smtClean="0"/>
              <a:t>‹#›</a:t>
            </a:fld>
            <a:endParaRPr lang="en-ZA" dirty="0"/>
          </a:p>
        </p:txBody>
      </p:sp>
    </p:spTree>
    <p:extLst>
      <p:ext uri="{BB962C8B-B14F-4D97-AF65-F5344CB8AC3E}">
        <p14:creationId xmlns:p14="http://schemas.microsoft.com/office/powerpoint/2010/main" val="1203234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87DA5-3FB0-432A-B22A-70E552EBCD28}" type="slidenum">
              <a:rPr lang="en-US" smtClean="0"/>
              <a:t>1</a:t>
            </a:fld>
            <a:endParaRPr lang="en-US" dirty="0"/>
          </a:p>
        </p:txBody>
      </p:sp>
    </p:spTree>
    <p:extLst>
      <p:ext uri="{BB962C8B-B14F-4D97-AF65-F5344CB8AC3E}">
        <p14:creationId xmlns:p14="http://schemas.microsoft.com/office/powerpoint/2010/main" val="2270494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6895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6112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6958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1577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9600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0831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9053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4230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788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54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0165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565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910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3323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5393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1103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2224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8395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6406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4021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818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1678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1044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6203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69103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52439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4779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35</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39161527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36</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1457382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37</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1550154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38</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488440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39</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49142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72116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40</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6076707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41</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dirty="0">
              <a:solidFill>
                <a:prstClr val="black"/>
              </a:solidFill>
              <a:latin typeface="Calibri"/>
            </a:endParaRPr>
          </a:p>
        </p:txBody>
      </p:sp>
    </p:spTree>
    <p:extLst>
      <p:ext uri="{BB962C8B-B14F-4D97-AF65-F5344CB8AC3E}">
        <p14:creationId xmlns:p14="http://schemas.microsoft.com/office/powerpoint/2010/main" val="2174806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7008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750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1641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9635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976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66F3D903-5A74-4AC3-9D5E-EA0A9CF75DEE}" type="datetimeFigureOut">
              <a:rPr lang="en-ZA" smtClean="0"/>
              <a:t>2023/05/21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1A57BF0-568B-4E36-BF5E-291679F89C4D}" type="slidenum">
              <a:rPr lang="en-ZA" smtClean="0"/>
              <a:t>‹#›</a:t>
            </a:fld>
            <a:endParaRPr lang="en-ZA" dirty="0"/>
          </a:p>
        </p:txBody>
      </p:sp>
    </p:spTree>
    <p:extLst>
      <p:ext uri="{BB962C8B-B14F-4D97-AF65-F5344CB8AC3E}">
        <p14:creationId xmlns:p14="http://schemas.microsoft.com/office/powerpoint/2010/main" val="1893165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6F3D903-5A74-4AC3-9D5E-EA0A9CF75DEE}" type="datetimeFigureOut">
              <a:rPr lang="en-ZA" smtClean="0"/>
              <a:t>2023/05/21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1A57BF0-568B-4E36-BF5E-291679F89C4D}" type="slidenum">
              <a:rPr lang="en-ZA" smtClean="0"/>
              <a:t>‹#›</a:t>
            </a:fld>
            <a:endParaRPr lang="en-ZA" dirty="0"/>
          </a:p>
        </p:txBody>
      </p:sp>
    </p:spTree>
    <p:extLst>
      <p:ext uri="{BB962C8B-B14F-4D97-AF65-F5344CB8AC3E}">
        <p14:creationId xmlns:p14="http://schemas.microsoft.com/office/powerpoint/2010/main" val="210426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6F3D903-5A74-4AC3-9D5E-EA0A9CF75DEE}" type="datetimeFigureOut">
              <a:rPr lang="en-ZA" smtClean="0"/>
              <a:t>2023/05/21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1A57BF0-568B-4E36-BF5E-291679F89C4D}" type="slidenum">
              <a:rPr lang="en-ZA" smtClean="0"/>
              <a:t>‹#›</a:t>
            </a:fld>
            <a:endParaRPr lang="en-ZA" dirty="0"/>
          </a:p>
        </p:txBody>
      </p:sp>
    </p:spTree>
    <p:extLst>
      <p:ext uri="{BB962C8B-B14F-4D97-AF65-F5344CB8AC3E}">
        <p14:creationId xmlns:p14="http://schemas.microsoft.com/office/powerpoint/2010/main" val="2081736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824192" y="5248607"/>
            <a:ext cx="3744416" cy="768085"/>
          </a:xfrm>
        </p:spPr>
        <p:txBody>
          <a:bodyPr>
            <a:normAutofit/>
          </a:bodyPr>
          <a:lstStyle>
            <a:lvl1pPr marL="0" indent="0" algn="r">
              <a:buNone/>
              <a:defRPr sz="3333" cap="all" baseline="0">
                <a:solidFill>
                  <a:schemeClr val="tx1">
                    <a:lumMod val="65000"/>
                    <a:lumOff val="35000"/>
                  </a:schemeClr>
                </a:solidFill>
                <a:latin typeface="Arial Bold" panose="020B0704020202020204" pitchFamily="34" charset="0"/>
                <a:cs typeface="Arial Bold" panose="020B07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Primary Title</a:t>
            </a:r>
            <a:endParaRPr lang="en-US" dirty="0"/>
          </a:p>
        </p:txBody>
      </p:sp>
      <p:sp>
        <p:nvSpPr>
          <p:cNvPr id="13" name="Title Placeholder 1"/>
          <p:cNvSpPr>
            <a:spLocks noGrp="1"/>
          </p:cNvSpPr>
          <p:nvPr>
            <p:ph type="title" hasCustomPrompt="1"/>
          </p:nvPr>
        </p:nvSpPr>
        <p:spPr>
          <a:xfrm>
            <a:off x="7824192" y="5824671"/>
            <a:ext cx="3744416" cy="480053"/>
          </a:xfrm>
          <a:prstGeom prst="rect">
            <a:avLst/>
          </a:prstGeom>
        </p:spPr>
        <p:txBody>
          <a:bodyPr vert="horz" lIns="91440" tIns="45720" rIns="91440" bIns="45720" rtlCol="0" anchor="ctr">
            <a:normAutofit/>
          </a:bodyPr>
          <a:lstStyle>
            <a:lvl1pPr marL="0" indent="0" algn="r" defTabSz="1219170" rtl="0" eaLnBrk="1" latinLnBrk="0" hangingPunct="1">
              <a:spcBef>
                <a:spcPct val="20000"/>
              </a:spcBef>
              <a:buFont typeface="Arial" panose="020B0604020202020204" pitchFamily="34" charset="0"/>
              <a:buNone/>
              <a:defRPr lang="en-US" sz="2000" kern="1200" baseline="0" dirty="0">
                <a:solidFill>
                  <a:schemeClr val="tx1">
                    <a:lumMod val="65000"/>
                    <a:lumOff val="35000"/>
                  </a:schemeClr>
                </a:solidFill>
                <a:latin typeface="Arial" panose="020B0604020202020204" pitchFamily="34" charset="0"/>
                <a:ea typeface="+mn-ea"/>
                <a:cs typeface="Arial" panose="020B0604020202020204" pitchFamily="34" charset="0"/>
              </a:defRPr>
            </a:lvl1pPr>
          </a:lstStyle>
          <a:p>
            <a:r>
              <a:rPr lang="en-GB" dirty="0"/>
              <a:t>Venue:</a:t>
            </a:r>
            <a:endParaRPr lang="en-US" dirty="0"/>
          </a:p>
        </p:txBody>
      </p:sp>
      <p:sp>
        <p:nvSpPr>
          <p:cNvPr id="7" name="Text Placeholder 2"/>
          <p:cNvSpPr>
            <a:spLocks noGrp="1"/>
          </p:cNvSpPr>
          <p:nvPr>
            <p:ph idx="10" hasCustomPrompt="1"/>
          </p:nvPr>
        </p:nvSpPr>
        <p:spPr>
          <a:xfrm>
            <a:off x="7824192" y="6208714"/>
            <a:ext cx="3758208" cy="484649"/>
          </a:xfrm>
          <a:prstGeom prst="rect">
            <a:avLst/>
          </a:prstGeom>
        </p:spPr>
        <p:txBody>
          <a:bodyPr vert="horz" lIns="91440" tIns="45720" rIns="91440" bIns="45720" rtlCol="0">
            <a:normAutofit/>
          </a:bodyPr>
          <a:lstStyle>
            <a:lvl1pPr marL="0" indent="0" algn="r">
              <a:buNone/>
              <a:defRPr sz="20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Date: </a:t>
            </a:r>
          </a:p>
        </p:txBody>
      </p:sp>
    </p:spTree>
    <p:extLst>
      <p:ext uri="{BB962C8B-B14F-4D97-AF65-F5344CB8AC3E}">
        <p14:creationId xmlns:p14="http://schemas.microsoft.com/office/powerpoint/2010/main" val="2489483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824192" y="5248607"/>
            <a:ext cx="3744416" cy="768085"/>
          </a:xfrm>
        </p:spPr>
        <p:txBody>
          <a:bodyPr>
            <a:normAutofit/>
          </a:bodyPr>
          <a:lstStyle>
            <a:lvl1pPr marL="0" indent="0" algn="r">
              <a:buNone/>
              <a:defRPr sz="3333" cap="all" baseline="0">
                <a:solidFill>
                  <a:schemeClr val="tx1">
                    <a:lumMod val="65000"/>
                    <a:lumOff val="35000"/>
                  </a:schemeClr>
                </a:solidFill>
                <a:latin typeface="Arial Bold" panose="020B0704020202020204" pitchFamily="34" charset="0"/>
                <a:cs typeface="Arial Bold" panose="020B07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Primary Title</a:t>
            </a:r>
            <a:endParaRPr lang="en-US" dirty="0"/>
          </a:p>
        </p:txBody>
      </p:sp>
      <p:sp>
        <p:nvSpPr>
          <p:cNvPr id="13" name="Title Placeholder 1"/>
          <p:cNvSpPr>
            <a:spLocks noGrp="1"/>
          </p:cNvSpPr>
          <p:nvPr>
            <p:ph type="title" hasCustomPrompt="1"/>
          </p:nvPr>
        </p:nvSpPr>
        <p:spPr>
          <a:xfrm>
            <a:off x="7824192" y="5824671"/>
            <a:ext cx="3744416" cy="480053"/>
          </a:xfrm>
          <a:prstGeom prst="rect">
            <a:avLst/>
          </a:prstGeom>
        </p:spPr>
        <p:txBody>
          <a:bodyPr vert="horz" lIns="91440" tIns="45720" rIns="91440" bIns="45720" rtlCol="0" anchor="ctr">
            <a:normAutofit/>
          </a:bodyPr>
          <a:lstStyle>
            <a:lvl1pPr marL="0" indent="0" algn="r" defTabSz="1219170" rtl="0" eaLnBrk="1" latinLnBrk="0" hangingPunct="1">
              <a:spcBef>
                <a:spcPct val="20000"/>
              </a:spcBef>
              <a:buFont typeface="Arial" panose="020B0604020202020204" pitchFamily="34" charset="0"/>
              <a:buNone/>
              <a:defRPr lang="en-US" sz="2000" kern="1200" baseline="0" dirty="0">
                <a:solidFill>
                  <a:schemeClr val="tx1">
                    <a:lumMod val="65000"/>
                    <a:lumOff val="35000"/>
                  </a:schemeClr>
                </a:solidFill>
                <a:latin typeface="Arial" panose="020B0604020202020204" pitchFamily="34" charset="0"/>
                <a:ea typeface="+mn-ea"/>
                <a:cs typeface="Arial" panose="020B0604020202020204" pitchFamily="34" charset="0"/>
              </a:defRPr>
            </a:lvl1pPr>
          </a:lstStyle>
          <a:p>
            <a:r>
              <a:rPr lang="en-GB" dirty="0"/>
              <a:t>Venue:</a:t>
            </a:r>
            <a:endParaRPr lang="en-US" dirty="0"/>
          </a:p>
        </p:txBody>
      </p:sp>
      <p:sp>
        <p:nvSpPr>
          <p:cNvPr id="7" name="Text Placeholder 2"/>
          <p:cNvSpPr>
            <a:spLocks noGrp="1"/>
          </p:cNvSpPr>
          <p:nvPr>
            <p:ph idx="10" hasCustomPrompt="1"/>
          </p:nvPr>
        </p:nvSpPr>
        <p:spPr>
          <a:xfrm>
            <a:off x="7824192" y="6208714"/>
            <a:ext cx="3758208" cy="484649"/>
          </a:xfrm>
          <a:prstGeom prst="rect">
            <a:avLst/>
          </a:prstGeom>
        </p:spPr>
        <p:txBody>
          <a:bodyPr vert="horz" lIns="91440" tIns="45720" rIns="91440" bIns="45720" rtlCol="0">
            <a:normAutofit/>
          </a:bodyPr>
          <a:lstStyle>
            <a:lvl1pPr marL="0" indent="0" algn="r">
              <a:buNone/>
              <a:defRPr sz="20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Date: </a:t>
            </a:r>
          </a:p>
        </p:txBody>
      </p:sp>
    </p:spTree>
    <p:extLst>
      <p:ext uri="{BB962C8B-B14F-4D97-AF65-F5344CB8AC3E}">
        <p14:creationId xmlns:p14="http://schemas.microsoft.com/office/powerpoint/2010/main" val="1523485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2660916"/>
            <a:ext cx="12192000" cy="772681"/>
          </a:xfrm>
        </p:spPr>
        <p:txBody>
          <a:bodyPr>
            <a:normAutofit/>
          </a:bodyPr>
          <a:lstStyle>
            <a:lvl1pPr marL="0" indent="0" algn="ctr">
              <a:buNone/>
              <a:defRPr sz="4000">
                <a:solidFill>
                  <a:schemeClr val="bg1"/>
                </a:solidFill>
                <a:latin typeface="Arial Bold" panose="020B0704020202020204" pitchFamily="34" charset="0"/>
                <a:cs typeface="Arial Bold" panose="020B0704020202020204" pitchFamily="34" charset="0"/>
              </a:defRPr>
            </a:lvl1pPr>
            <a:lvl2pPr>
              <a:defRPr>
                <a:solidFill>
                  <a:schemeClr val="bg1"/>
                </a:solidFill>
                <a:latin typeface="Arial Bold" panose="020B0704020202020204" pitchFamily="34" charset="0"/>
                <a:cs typeface="Arial Bold" panose="020B0704020202020204" pitchFamily="34" charset="0"/>
              </a:defRPr>
            </a:lvl2pPr>
          </a:lstStyle>
          <a:p>
            <a:pPr lvl="0"/>
            <a:r>
              <a:rPr lang="en-US" dirty="0"/>
              <a:t>PRIMARY TITLE</a:t>
            </a:r>
          </a:p>
        </p:txBody>
      </p:sp>
      <p:sp>
        <p:nvSpPr>
          <p:cNvPr id="7" name="Content Placeholder 2"/>
          <p:cNvSpPr>
            <a:spLocks noGrp="1"/>
          </p:cNvSpPr>
          <p:nvPr>
            <p:ph idx="10" hasCustomPrompt="1"/>
          </p:nvPr>
        </p:nvSpPr>
        <p:spPr>
          <a:xfrm>
            <a:off x="0" y="3424405"/>
            <a:ext cx="12192000" cy="772681"/>
          </a:xfrm>
        </p:spPr>
        <p:txBody>
          <a:bodyPr>
            <a:normAutofit/>
          </a:bodyPr>
          <a:lstStyle>
            <a:lvl1pPr marL="0" indent="0" algn="ctr">
              <a:buNone/>
              <a:defRPr sz="3333">
                <a:solidFill>
                  <a:schemeClr val="bg1"/>
                </a:solidFill>
                <a:latin typeface="Arial" panose="020B0604020202020204" pitchFamily="34" charset="0"/>
                <a:cs typeface="Arial" panose="020B0604020202020204" pitchFamily="34" charset="0"/>
              </a:defRPr>
            </a:lvl1pPr>
            <a:lvl2pPr>
              <a:defRPr>
                <a:solidFill>
                  <a:schemeClr val="bg1"/>
                </a:solidFill>
                <a:latin typeface="Arial Bold" panose="020B0704020202020204" pitchFamily="34" charset="0"/>
                <a:cs typeface="Arial Bold" panose="020B0704020202020204" pitchFamily="34" charset="0"/>
              </a:defRPr>
            </a:lvl2pPr>
          </a:lstStyle>
          <a:p>
            <a:pPr lvl="0"/>
            <a:r>
              <a:rPr lang="en-US" dirty="0"/>
              <a:t>SECONDARY TITLE</a:t>
            </a:r>
          </a:p>
        </p:txBody>
      </p:sp>
      <p:cxnSp>
        <p:nvCxnSpPr>
          <p:cNvPr id="8" name="Straight Connector 7"/>
          <p:cNvCxnSpPr/>
          <p:nvPr userDrawn="1"/>
        </p:nvCxnSpPr>
        <p:spPr>
          <a:xfrm>
            <a:off x="2447595" y="3429000"/>
            <a:ext cx="7296811" cy="0"/>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263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609600" y="274640"/>
            <a:ext cx="10972800" cy="562073"/>
          </a:xfrm>
          <a:prstGeom prst="rect">
            <a:avLst/>
          </a:prstGeom>
        </p:spPr>
        <p:txBody>
          <a:bodyPr vert="horz" lIns="91440" tIns="45720" rIns="91440" bIns="45720" rtlCol="0" anchor="ctr">
            <a:normAutofit/>
          </a:bodyPr>
          <a:lstStyle>
            <a:lvl1pPr marL="0" indent="0" algn="l" defTabSz="1219170" rtl="0" eaLnBrk="1" latinLnBrk="0" hangingPunct="1">
              <a:spcBef>
                <a:spcPct val="20000"/>
              </a:spcBef>
              <a:buFont typeface="Arial" panose="020B0604020202020204" pitchFamily="34" charset="0"/>
              <a:buNone/>
              <a:defRPr lang="en-US" sz="3333"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r>
              <a:rPr lang="en-US" dirty="0"/>
              <a:t>Headline</a:t>
            </a:r>
          </a:p>
        </p:txBody>
      </p:sp>
      <p:sp>
        <p:nvSpPr>
          <p:cNvPr id="11" name="Content Placeholder 2"/>
          <p:cNvSpPr>
            <a:spLocks noGrp="1"/>
          </p:cNvSpPr>
          <p:nvPr>
            <p:ph sz="half" idx="1" hasCustomPrompt="1"/>
          </p:nvPr>
        </p:nvSpPr>
        <p:spPr>
          <a:xfrm>
            <a:off x="623392" y="1028733"/>
            <a:ext cx="10945216" cy="4525963"/>
          </a:xfrm>
        </p:spPr>
        <p:txBody>
          <a:bodyPr>
            <a:normAutofit/>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1066773" indent="-457189">
              <a:buFont typeface="Arial" panose="020B0604020202020204" pitchFamily="34" charset="0"/>
              <a:buChar char="•"/>
              <a:defRPr sz="2400" baseline="0">
                <a:solidFill>
                  <a:schemeClr val="tx1">
                    <a:lumMod val="65000"/>
                    <a:lumOff val="35000"/>
                  </a:schemeClr>
                </a:solidFill>
                <a:latin typeface="Arial" panose="020B0604020202020204" pitchFamily="34" charset="0"/>
                <a:cs typeface="Arial" panose="020B0604020202020204" pitchFamily="34" charset="0"/>
              </a:defRPr>
            </a:lvl2pPr>
            <a:lvl3pPr marL="1523962" indent="-304792">
              <a:buFont typeface="Courier New" panose="02070309020205020404" pitchFamily="49" charset="0"/>
              <a:buChar char="o"/>
              <a:defRPr sz="2400">
                <a:solidFill>
                  <a:schemeClr val="tx1">
                    <a:lumMod val="65000"/>
                    <a:lumOff val="35000"/>
                  </a:schemeClr>
                </a:solidFill>
                <a:latin typeface="Arial" panose="020B0604020202020204" pitchFamily="34" charset="0"/>
                <a:cs typeface="Arial" panose="020B0604020202020204" pitchFamily="34" charset="0"/>
              </a:defRPr>
            </a:lvl3pPr>
            <a:lvl4pPr>
              <a:defRPr sz="2400"/>
            </a:lvl4pPr>
            <a:lvl5pPr>
              <a:defRPr sz="2400"/>
            </a:lvl5pPr>
            <a:lvl6pPr>
              <a:defRPr sz="2400"/>
            </a:lvl6pPr>
            <a:lvl7pPr>
              <a:defRPr sz="2400"/>
            </a:lvl7pPr>
            <a:lvl8pPr>
              <a:defRPr sz="2400"/>
            </a:lvl8pPr>
            <a:lvl9pPr>
              <a:defRPr sz="2400"/>
            </a:lvl9pPr>
          </a:lstStyle>
          <a:p>
            <a:pPr lvl="0"/>
            <a:r>
              <a:rPr lang="en-US" dirty="0"/>
              <a:t>Insert text here</a:t>
            </a:r>
          </a:p>
          <a:p>
            <a:pPr lvl="1"/>
            <a:r>
              <a:rPr lang="en-US" dirty="0"/>
              <a:t>Bullets here</a:t>
            </a:r>
          </a:p>
          <a:p>
            <a:pPr lvl="2"/>
            <a:r>
              <a:rPr lang="en-US" dirty="0"/>
              <a:t>Secondary bullets here</a:t>
            </a:r>
          </a:p>
        </p:txBody>
      </p:sp>
      <p:sp>
        <p:nvSpPr>
          <p:cNvPr id="19" name="Slide Number Placeholder 18"/>
          <p:cNvSpPr>
            <a:spLocks noGrp="1"/>
          </p:cNvSpPr>
          <p:nvPr>
            <p:ph type="sldNum" sz="quarter" idx="12"/>
          </p:nvPr>
        </p:nvSpPr>
        <p:spPr>
          <a:xfrm>
            <a:off x="11088555" y="6136216"/>
            <a:ext cx="540544" cy="365125"/>
          </a:xfrm>
        </p:spPr>
        <p:txBody>
          <a:bodyPr/>
          <a:lstStyle>
            <a:lvl1pPr>
              <a:defRPr>
                <a:solidFill>
                  <a:schemeClr val="tx1">
                    <a:lumMod val="65000"/>
                    <a:lumOff val="35000"/>
                  </a:schemeClr>
                </a:solidFill>
              </a:defRPr>
            </a:lvl1pPr>
          </a:lstStyle>
          <a:p>
            <a:r>
              <a:rPr lang="en-US" dirty="0"/>
              <a:t>01</a:t>
            </a:r>
          </a:p>
        </p:txBody>
      </p:sp>
    </p:spTree>
    <p:extLst>
      <p:ext uri="{BB962C8B-B14F-4D97-AF65-F5344CB8AC3E}">
        <p14:creationId xmlns:p14="http://schemas.microsoft.com/office/powerpoint/2010/main" val="152579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6F3D903-5A74-4AC3-9D5E-EA0A9CF75DEE}" type="datetimeFigureOut">
              <a:rPr lang="en-ZA" smtClean="0"/>
              <a:t>2023/05/21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1A57BF0-568B-4E36-BF5E-291679F89C4D}" type="slidenum">
              <a:rPr lang="en-ZA" smtClean="0"/>
              <a:t>‹#›</a:t>
            </a:fld>
            <a:endParaRPr lang="en-ZA" dirty="0"/>
          </a:p>
        </p:txBody>
      </p:sp>
    </p:spTree>
    <p:extLst>
      <p:ext uri="{BB962C8B-B14F-4D97-AF65-F5344CB8AC3E}">
        <p14:creationId xmlns:p14="http://schemas.microsoft.com/office/powerpoint/2010/main" val="793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F3D903-5A74-4AC3-9D5E-EA0A9CF75DEE}" type="datetimeFigureOut">
              <a:rPr lang="en-ZA" smtClean="0"/>
              <a:t>2023/05/21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1A57BF0-568B-4E36-BF5E-291679F89C4D}" type="slidenum">
              <a:rPr lang="en-ZA" smtClean="0"/>
              <a:t>‹#›</a:t>
            </a:fld>
            <a:endParaRPr lang="en-ZA" dirty="0"/>
          </a:p>
        </p:txBody>
      </p:sp>
    </p:spTree>
    <p:extLst>
      <p:ext uri="{BB962C8B-B14F-4D97-AF65-F5344CB8AC3E}">
        <p14:creationId xmlns:p14="http://schemas.microsoft.com/office/powerpoint/2010/main" val="242222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66F3D903-5A74-4AC3-9D5E-EA0A9CF75DEE}" type="datetimeFigureOut">
              <a:rPr lang="en-ZA" smtClean="0"/>
              <a:t>2023/05/21</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1A57BF0-568B-4E36-BF5E-291679F89C4D}" type="slidenum">
              <a:rPr lang="en-ZA" smtClean="0"/>
              <a:t>‹#›</a:t>
            </a:fld>
            <a:endParaRPr lang="en-ZA" dirty="0"/>
          </a:p>
        </p:txBody>
      </p:sp>
    </p:spTree>
    <p:extLst>
      <p:ext uri="{BB962C8B-B14F-4D97-AF65-F5344CB8AC3E}">
        <p14:creationId xmlns:p14="http://schemas.microsoft.com/office/powerpoint/2010/main" val="3150070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66F3D903-5A74-4AC3-9D5E-EA0A9CF75DEE}" type="datetimeFigureOut">
              <a:rPr lang="en-ZA" smtClean="0"/>
              <a:t>2023/05/21</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71A57BF0-568B-4E36-BF5E-291679F89C4D}" type="slidenum">
              <a:rPr lang="en-ZA" smtClean="0"/>
              <a:t>‹#›</a:t>
            </a:fld>
            <a:endParaRPr lang="en-ZA" dirty="0"/>
          </a:p>
        </p:txBody>
      </p:sp>
    </p:spTree>
    <p:extLst>
      <p:ext uri="{BB962C8B-B14F-4D97-AF65-F5344CB8AC3E}">
        <p14:creationId xmlns:p14="http://schemas.microsoft.com/office/powerpoint/2010/main" val="4166597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66F3D903-5A74-4AC3-9D5E-EA0A9CF75DEE}" type="datetimeFigureOut">
              <a:rPr lang="en-ZA" smtClean="0"/>
              <a:t>2023/05/21</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71A57BF0-568B-4E36-BF5E-291679F89C4D}" type="slidenum">
              <a:rPr lang="en-ZA" smtClean="0"/>
              <a:t>‹#›</a:t>
            </a:fld>
            <a:endParaRPr lang="en-ZA" dirty="0"/>
          </a:p>
        </p:txBody>
      </p:sp>
    </p:spTree>
    <p:extLst>
      <p:ext uri="{BB962C8B-B14F-4D97-AF65-F5344CB8AC3E}">
        <p14:creationId xmlns:p14="http://schemas.microsoft.com/office/powerpoint/2010/main" val="3594660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F3D903-5A74-4AC3-9D5E-EA0A9CF75DEE}" type="datetimeFigureOut">
              <a:rPr lang="en-ZA" smtClean="0"/>
              <a:t>2023/05/21</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71A57BF0-568B-4E36-BF5E-291679F89C4D}" type="slidenum">
              <a:rPr lang="en-ZA" smtClean="0"/>
              <a:t>‹#›</a:t>
            </a:fld>
            <a:endParaRPr lang="en-ZA" dirty="0"/>
          </a:p>
        </p:txBody>
      </p:sp>
    </p:spTree>
    <p:extLst>
      <p:ext uri="{BB962C8B-B14F-4D97-AF65-F5344CB8AC3E}">
        <p14:creationId xmlns:p14="http://schemas.microsoft.com/office/powerpoint/2010/main" val="19436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F3D903-5A74-4AC3-9D5E-EA0A9CF75DEE}" type="datetimeFigureOut">
              <a:rPr lang="en-ZA" smtClean="0"/>
              <a:t>2023/05/21</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1A57BF0-568B-4E36-BF5E-291679F89C4D}" type="slidenum">
              <a:rPr lang="en-ZA" smtClean="0"/>
              <a:t>‹#›</a:t>
            </a:fld>
            <a:endParaRPr lang="en-ZA" dirty="0"/>
          </a:p>
        </p:txBody>
      </p:sp>
    </p:spTree>
    <p:extLst>
      <p:ext uri="{BB962C8B-B14F-4D97-AF65-F5344CB8AC3E}">
        <p14:creationId xmlns:p14="http://schemas.microsoft.com/office/powerpoint/2010/main" val="4023932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F3D903-5A74-4AC3-9D5E-EA0A9CF75DEE}" type="datetimeFigureOut">
              <a:rPr lang="en-ZA" smtClean="0"/>
              <a:t>2023/05/21</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1A57BF0-568B-4E36-BF5E-291679F89C4D}" type="slidenum">
              <a:rPr lang="en-ZA" smtClean="0"/>
              <a:t>‹#›</a:t>
            </a:fld>
            <a:endParaRPr lang="en-ZA" dirty="0"/>
          </a:p>
        </p:txBody>
      </p:sp>
    </p:spTree>
    <p:extLst>
      <p:ext uri="{BB962C8B-B14F-4D97-AF65-F5344CB8AC3E}">
        <p14:creationId xmlns:p14="http://schemas.microsoft.com/office/powerpoint/2010/main" val="356012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3D903-5A74-4AC3-9D5E-EA0A9CF75DEE}" type="datetimeFigureOut">
              <a:rPr lang="en-ZA" smtClean="0"/>
              <a:t>2023/05/21</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57BF0-568B-4E36-BF5E-291679F89C4D}" type="slidenum">
              <a:rPr lang="en-ZA" smtClean="0"/>
              <a:t>‹#›</a:t>
            </a:fld>
            <a:endParaRPr lang="en-ZA" dirty="0"/>
          </a:p>
        </p:txBody>
      </p:sp>
    </p:spTree>
    <p:extLst>
      <p:ext uri="{BB962C8B-B14F-4D97-AF65-F5344CB8AC3E}">
        <p14:creationId xmlns:p14="http://schemas.microsoft.com/office/powerpoint/2010/main" val="4120059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DD425C6-35AC-446C-8323-1487728570AC}" type="slidenum">
              <a:rPr lang="en-US" smtClean="0"/>
              <a:t>‹#›</a:t>
            </a:fld>
            <a:endParaRPr lang="en-US" dirty="0"/>
          </a:p>
        </p:txBody>
      </p:sp>
    </p:spTree>
    <p:extLst>
      <p:ext uri="{BB962C8B-B14F-4D97-AF65-F5344CB8AC3E}">
        <p14:creationId xmlns:p14="http://schemas.microsoft.com/office/powerpoint/2010/main" val="1068678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806996" y="4965171"/>
            <a:ext cx="9375329" cy="1892829"/>
          </a:xfrm>
        </p:spPr>
        <p:txBody>
          <a:bodyPr>
            <a:normAutofit/>
          </a:bodyPr>
          <a:lstStyle/>
          <a:p>
            <a:pPr algn="l"/>
            <a:endParaRPr lang="en-ZA" sz="1867" dirty="0"/>
          </a:p>
          <a:p>
            <a:pPr algn="l"/>
            <a:r>
              <a:rPr lang="en-US" sz="1867" b="1" dirty="0">
                <a:solidFill>
                  <a:schemeClr val="tx1"/>
                </a:solidFill>
              </a:rPr>
              <a:t>tITLE: DEPARTMENT OF TRANSPORT INPUTS ON THE APPROPRIATION BILL [B3-2023]</a:t>
            </a:r>
          </a:p>
          <a:p>
            <a:pPr algn="l"/>
            <a:r>
              <a:rPr lang="en-US" sz="1867" b="1" dirty="0">
                <a:solidFill>
                  <a:schemeClr val="tx1"/>
                </a:solidFill>
              </a:rPr>
              <a:t>Presenter: MINISTER OF TRANSPORT</a:t>
            </a:r>
          </a:p>
          <a:p>
            <a:pPr algn="l"/>
            <a:r>
              <a:rPr lang="en-US" sz="1867" b="1" dirty="0">
                <a:solidFill>
                  <a:schemeClr val="tx1"/>
                </a:solidFill>
              </a:rPr>
              <a:t>Date: 24 MAY 2023</a:t>
            </a:r>
          </a:p>
          <a:p>
            <a:pPr algn="l"/>
            <a:endParaRPr lang="en-US" sz="1867" dirty="0"/>
          </a:p>
        </p:txBody>
      </p:sp>
    </p:spTree>
    <p:extLst>
      <p:ext uri="{BB962C8B-B14F-4D97-AF65-F5344CB8AC3E}">
        <p14:creationId xmlns:p14="http://schemas.microsoft.com/office/powerpoint/2010/main" val="59814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60" y="141164"/>
            <a:ext cx="11084933" cy="887570"/>
          </a:xfrm>
        </p:spPr>
        <p:txBody>
          <a:bodyPr>
            <a:noAutofit/>
          </a:bodyPr>
          <a:lstStyle/>
          <a:p>
            <a:pPr lvl="0"/>
            <a:r>
              <a:rPr lang="en-ZA" sz="2400" b="1" i="1" dirty="0">
                <a:solidFill>
                  <a:prstClr val="black"/>
                </a:solidFill>
                <a:latin typeface="Arial" panose="020B0604020202020204" pitchFamily="34" charset="0"/>
                <a:ea typeface="Calibri" panose="020F0502020204030204" pitchFamily="34" charset="0"/>
                <a:cs typeface="Arial" panose="020B0604020202020204" pitchFamily="34" charset="0"/>
              </a:rPr>
              <a:t> </a:t>
            </a:r>
            <a:br>
              <a:rPr lang="en-ZA" sz="2400" b="1" i="1" dirty="0">
                <a:solidFill>
                  <a:prstClr val="black"/>
                </a:solidFill>
                <a:latin typeface="Arial" panose="020B0604020202020204" pitchFamily="34" charset="0"/>
                <a:ea typeface="Calibri" panose="020F0502020204030204" pitchFamily="34" charset="0"/>
                <a:cs typeface="Arial" panose="020B0604020202020204" pitchFamily="34" charset="0"/>
              </a:rPr>
            </a:br>
            <a:br>
              <a:rPr lang="en-ZA" sz="2400" b="1" i="1"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2400" b="1" i="1" dirty="0">
                <a:solidFill>
                  <a:prstClr val="black"/>
                </a:solidFill>
                <a:latin typeface="Arial" panose="020B0604020202020204" pitchFamily="34" charset="0"/>
                <a:ea typeface="Calibri" panose="020F0502020204030204" pitchFamily="34" charset="0"/>
                <a:cs typeface="Arial" panose="020B0604020202020204" pitchFamily="34" charset="0"/>
              </a:rPr>
              <a:t>P</a:t>
            </a:r>
            <a:r>
              <a:rPr lang="en-US" sz="2400" b="1" i="1" dirty="0">
                <a:solidFill>
                  <a:prstClr val="black"/>
                </a:solidFill>
                <a:latin typeface="Arial" panose="020B0604020202020204" pitchFamily="34" charset="0"/>
                <a:ea typeface="Calibri" panose="020F0502020204030204" pitchFamily="34" charset="0"/>
                <a:cs typeface="+mj-cs"/>
              </a:rPr>
              <a:t>lans to utilise the proposed allocation of R79.6 billion in a manner that is effective, efficient and economical, expenditure overview over the medium term</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solidFill>
                  <a:prstClr val="black">
                    <a:lumMod val="65000"/>
                    <a:lumOff val="35000"/>
                  </a:prstClr>
                </a:solidFill>
                <a:latin typeface="Calibri"/>
              </a:rPr>
              <a:t>10</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507077" y="1326726"/>
            <a:ext cx="10945216" cy="4935845"/>
          </a:xfrm>
        </p:spPr>
        <p:txBody>
          <a:bodyPr>
            <a:normAutofit fontScale="85000" lnSpcReduction="10000"/>
          </a:bodyPr>
          <a:lstStyle/>
          <a:p>
            <a:pPr marL="228600" lvl="0" indent="-228600" algn="just" defTabSz="914400">
              <a:spcBef>
                <a:spcPts val="1000"/>
              </a:spcBef>
              <a:buFont typeface="Arial" panose="020B0604020202020204" pitchFamily="34" charset="0"/>
              <a:buChar char="•"/>
            </a:pPr>
            <a:r>
              <a:rPr lang="en-US" sz="2600" dirty="0">
                <a:solidFill>
                  <a:prstClr val="black"/>
                </a:solidFill>
                <a:ea typeface="Calibri" panose="020F0502020204030204" pitchFamily="34" charset="0"/>
                <a:cs typeface="+mn-cs"/>
              </a:rPr>
              <a:t>Over the period ahead, the department has allocated R3.5 billion for spending on goods and services, and R1.7 billion for compensation of employees.</a:t>
            </a:r>
          </a:p>
          <a:p>
            <a:pPr marL="228600" lvl="0" indent="-228600" algn="just" defTabSz="914400">
              <a:spcBef>
                <a:spcPts val="1000"/>
              </a:spcBef>
              <a:buFont typeface="Arial" panose="020B0604020202020204" pitchFamily="34" charset="0"/>
              <a:buChar char="•"/>
            </a:pPr>
            <a:r>
              <a:rPr lang="en-US" sz="2600" dirty="0">
                <a:solidFill>
                  <a:prstClr val="black"/>
                </a:solidFill>
                <a:ea typeface="Calibri" panose="020F0502020204030204" pitchFamily="34" charset="0"/>
                <a:cs typeface="+mn-cs"/>
              </a:rPr>
              <a:t>The goods and services budget are mainly used to fund the preparation and acquisition of a central roads data repository which is expected to standardise and improve the quality of information on road asset management systems, and</a:t>
            </a:r>
          </a:p>
          <a:p>
            <a:pPr marL="228600" lvl="0" indent="-228600" algn="just" defTabSz="914400">
              <a:spcBef>
                <a:spcPts val="1000"/>
              </a:spcBef>
              <a:buFont typeface="Arial" panose="020B0604020202020204" pitchFamily="34" charset="0"/>
              <a:buChar char="•"/>
            </a:pPr>
            <a:r>
              <a:rPr lang="en-US" sz="2600" dirty="0">
                <a:solidFill>
                  <a:prstClr val="black"/>
                </a:solidFill>
                <a:ea typeface="Calibri" panose="020F0502020204030204" pitchFamily="34" charset="0"/>
                <a:cs typeface="+mn-cs"/>
              </a:rPr>
              <a:t>Unitary payments towards building a tug boat for monitoring South Africa’s coastlines under the department’s maritime pollution prevention function. </a:t>
            </a:r>
          </a:p>
          <a:p>
            <a:pPr marL="228600" lvl="0" indent="-228600" algn="just" defTabSz="914400">
              <a:spcBef>
                <a:spcPts val="1000"/>
              </a:spcBef>
              <a:buFont typeface="Arial" panose="020B0604020202020204" pitchFamily="34" charset="0"/>
              <a:buChar char="•"/>
            </a:pPr>
            <a:r>
              <a:rPr lang="en-US" sz="2600" dirty="0">
                <a:solidFill>
                  <a:prstClr val="black"/>
                </a:solidFill>
                <a:ea typeface="Calibri" panose="020F0502020204030204" pitchFamily="34" charset="0"/>
                <a:cs typeface="+mn-cs"/>
              </a:rPr>
              <a:t>The department expects to remain within the expenditure ceiling for compensation of employees which is expected to increase at an average annual rate of 2.2 per cent from R498 million in 2022/23 financial year to R533.8 million in 2025/26 financial year as it continues to address critical vacancies.  </a:t>
            </a:r>
          </a:p>
          <a:p>
            <a:pPr marL="228600" lvl="0" indent="-228600" algn="just" defTabSz="914400">
              <a:spcBef>
                <a:spcPts val="1000"/>
              </a:spcBef>
              <a:buFont typeface="Arial" panose="020B0604020202020204" pitchFamily="34" charset="0"/>
              <a:buChar char="•"/>
            </a:pPr>
            <a:r>
              <a:rPr lang="en-US" sz="2600" dirty="0">
                <a:solidFill>
                  <a:prstClr val="black"/>
                </a:solidFill>
                <a:ea typeface="Calibri" panose="020F0502020204030204" pitchFamily="34" charset="0"/>
                <a:cs typeface="+mn-cs"/>
              </a:rPr>
              <a:t>The number of personnel is expected to increase from 817 in 2022/23 to 837 in 2025/26.</a:t>
            </a:r>
          </a:p>
          <a:p>
            <a:pPr lvl="0" algn="just" defTabSz="914400">
              <a:lnSpc>
                <a:spcPct val="150000"/>
              </a:lnSpc>
              <a:spcBef>
                <a:spcPts val="0"/>
              </a:spcBef>
            </a:pPr>
            <a:endParaRPr lang="en-ZA" altLang="en-US" dirty="0">
              <a:solidFill>
                <a:schemeClr val="tx1"/>
              </a:solidFill>
            </a:endParaRPr>
          </a:p>
          <a:p>
            <a:endParaRPr lang="en-ZA" dirty="0"/>
          </a:p>
        </p:txBody>
      </p:sp>
    </p:spTree>
    <p:extLst>
      <p:ext uri="{BB962C8B-B14F-4D97-AF65-F5344CB8AC3E}">
        <p14:creationId xmlns:p14="http://schemas.microsoft.com/office/powerpoint/2010/main" val="3691763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60" y="141164"/>
            <a:ext cx="11084933" cy="887570"/>
          </a:xfrm>
        </p:spPr>
        <p:txBody>
          <a:bodyPr>
            <a:noAutofit/>
          </a:bodyPr>
          <a:lstStyle/>
          <a:p>
            <a:pPr lvl="0"/>
            <a:r>
              <a:rPr lang="en-ZA" sz="2400" b="1" i="1" dirty="0">
                <a:solidFill>
                  <a:prstClr val="black"/>
                </a:solidFill>
                <a:latin typeface="Arial" panose="020B0604020202020204" pitchFamily="34" charset="0"/>
                <a:ea typeface="Calibri" panose="020F0502020204030204" pitchFamily="34" charset="0"/>
                <a:cs typeface="Arial" panose="020B0604020202020204" pitchFamily="34" charset="0"/>
              </a:rPr>
              <a:t> </a:t>
            </a:r>
            <a:br>
              <a:rPr lang="en-ZA" sz="2400" b="1" i="1"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2400" b="1" i="1" dirty="0">
                <a:solidFill>
                  <a:prstClr val="black"/>
                </a:solidFill>
                <a:latin typeface="Arial" panose="020B0604020202020204" pitchFamily="34" charset="0"/>
                <a:ea typeface="Calibri" panose="020F0502020204030204" pitchFamily="34" charset="0"/>
                <a:cs typeface="Times New Roman" panose="02020603050405020304" pitchFamily="18" charset="0"/>
              </a:rPr>
              <a:t>Cultivating an enabling environment for maintaining road networks</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solidFill>
                  <a:prstClr val="black">
                    <a:lumMod val="65000"/>
                    <a:lumOff val="35000"/>
                  </a:prstClr>
                </a:solidFill>
                <a:latin typeface="Calibri"/>
              </a:rPr>
              <a:t>11</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507077" y="1326726"/>
            <a:ext cx="10945216" cy="4935845"/>
          </a:xfrm>
        </p:spPr>
        <p:txBody>
          <a:bodyPr>
            <a:normAutofit/>
          </a:bodyPr>
          <a:lstStyle/>
          <a:p>
            <a:pPr marL="228600" lvl="0" indent="-228600" algn="just" defTabSz="914400">
              <a:spcBef>
                <a:spcPts val="1000"/>
              </a:spcBef>
              <a:buFont typeface="Arial" panose="020B0604020202020204" pitchFamily="34" charset="0"/>
              <a:buChar char="•"/>
            </a:pPr>
            <a:r>
              <a:rPr lang="en-US" sz="2800" dirty="0">
                <a:solidFill>
                  <a:prstClr val="black"/>
                </a:solidFill>
                <a:ea typeface="Calibri" panose="020F0502020204030204" pitchFamily="34" charset="0"/>
                <a:cs typeface="+mn-cs"/>
              </a:rPr>
              <a:t>The Road Transport programme facilitates activities related to maintaining the country’s national and provincial road networks. </a:t>
            </a:r>
          </a:p>
          <a:p>
            <a:pPr marL="228600" lvl="0" indent="-228600" algn="just" defTabSz="914400">
              <a:spcBef>
                <a:spcPts val="1000"/>
              </a:spcBef>
              <a:buFont typeface="Arial" panose="020B0604020202020204" pitchFamily="34" charset="0"/>
              <a:buChar char="•"/>
            </a:pPr>
            <a:r>
              <a:rPr lang="en-US" sz="2800" dirty="0">
                <a:solidFill>
                  <a:prstClr val="black"/>
                </a:solidFill>
                <a:ea typeface="Calibri" panose="020F0502020204030204" pitchFamily="34" charset="0"/>
                <a:cs typeface="+mn-cs"/>
              </a:rPr>
              <a:t>The Department has allocated R143 billion over the next 3 years to the Road Transport programme to fund efforts to construct, upgrade and maintain the national and provincial road networks. </a:t>
            </a:r>
          </a:p>
          <a:p>
            <a:pPr marL="228600" lvl="0" indent="-228600" algn="just" defTabSz="914400">
              <a:spcBef>
                <a:spcPts val="1000"/>
              </a:spcBef>
              <a:buFont typeface="Arial" panose="020B0604020202020204" pitchFamily="34" charset="0"/>
              <a:buChar char="•"/>
            </a:pPr>
            <a:r>
              <a:rPr lang="en-US" sz="2800" dirty="0">
                <a:solidFill>
                  <a:prstClr val="black"/>
                </a:solidFill>
                <a:ea typeface="Calibri" panose="020F0502020204030204" pitchFamily="34" charset="0"/>
                <a:cs typeface="+mn-cs"/>
              </a:rPr>
              <a:t>Allocations to the South African National Roads Agency are made through the programme’s Road Oversight subprogramme, which is responsible for transferring an estimated R89 billion over the MTEF period. </a:t>
            </a:r>
          </a:p>
          <a:p>
            <a:pPr lvl="0" algn="just" defTabSz="914400">
              <a:lnSpc>
                <a:spcPct val="150000"/>
              </a:lnSpc>
              <a:spcBef>
                <a:spcPts val="0"/>
              </a:spcBef>
            </a:pPr>
            <a:endParaRPr lang="en-ZA" altLang="en-US" dirty="0">
              <a:solidFill>
                <a:schemeClr val="tx1"/>
              </a:solidFill>
            </a:endParaRPr>
          </a:p>
          <a:p>
            <a:endParaRPr lang="en-ZA" dirty="0"/>
          </a:p>
        </p:txBody>
      </p:sp>
    </p:spTree>
    <p:extLst>
      <p:ext uri="{BB962C8B-B14F-4D97-AF65-F5344CB8AC3E}">
        <p14:creationId xmlns:p14="http://schemas.microsoft.com/office/powerpoint/2010/main" val="1736076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60" y="141164"/>
            <a:ext cx="11084933" cy="887570"/>
          </a:xfrm>
        </p:spPr>
        <p:txBody>
          <a:bodyPr>
            <a:noAutofit/>
          </a:bodyPr>
          <a:lstStyle/>
          <a:p>
            <a:pPr lvl="0"/>
            <a:r>
              <a:rPr lang="en-ZA" sz="2400" b="1" i="1" dirty="0">
                <a:solidFill>
                  <a:prstClr val="black"/>
                </a:solidFill>
                <a:latin typeface="Arial" panose="020B0604020202020204" pitchFamily="34" charset="0"/>
                <a:ea typeface="Calibri" panose="020F0502020204030204" pitchFamily="34" charset="0"/>
                <a:cs typeface="Arial" panose="020B0604020202020204" pitchFamily="34" charset="0"/>
              </a:rPr>
              <a:t> </a:t>
            </a:r>
            <a:br>
              <a:rPr lang="en-ZA" sz="2400" b="1" i="1"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2400" b="1" i="1" dirty="0">
                <a:solidFill>
                  <a:prstClr val="black"/>
                </a:solidFill>
                <a:latin typeface="Arial" panose="020B0604020202020204" pitchFamily="34" charset="0"/>
                <a:ea typeface="Calibri" panose="020F0502020204030204" pitchFamily="34" charset="0"/>
                <a:cs typeface="Times New Roman" panose="02020603050405020304" pitchFamily="18" charset="0"/>
              </a:rPr>
              <a:t>Facilitating integrated road-based public transport networks</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solidFill>
                  <a:prstClr val="black">
                    <a:lumMod val="65000"/>
                    <a:lumOff val="35000"/>
                  </a:prstClr>
                </a:solidFill>
                <a:latin typeface="Calibri"/>
              </a:rPr>
              <a:t>12</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507077" y="1326726"/>
            <a:ext cx="10945216" cy="4935845"/>
          </a:xfrm>
        </p:spPr>
        <p:txBody>
          <a:bodyPr>
            <a:normAutofit fontScale="92500"/>
          </a:bodyPr>
          <a:lstStyle/>
          <a:p>
            <a:pPr marL="228600" lvl="0" indent="-228600" algn="just" defTabSz="914400">
              <a:spcBef>
                <a:spcPts val="1000"/>
              </a:spcBef>
              <a:buFont typeface="Arial" panose="020B0604020202020204" pitchFamily="34" charset="0"/>
              <a:buChar char="•"/>
            </a:pPr>
            <a:r>
              <a:rPr lang="en-US" sz="2600" dirty="0">
                <a:solidFill>
                  <a:prstClr val="black"/>
                </a:solidFill>
                <a:ea typeface="Calibri" panose="020F0502020204030204" pitchFamily="34" charset="0"/>
                <a:cs typeface="+mn-cs"/>
              </a:rPr>
              <a:t>Public Transport Network Grant funds the infrastructure and indirect costs of bus rapid transit services in Cape Town, Ekurhuleni, George, Johannesburg, Nelson Mandela Bay and Tshwane under the public transport programme. </a:t>
            </a:r>
          </a:p>
          <a:p>
            <a:pPr marL="228600" lvl="0" indent="-228600" algn="just" defTabSz="914400">
              <a:spcBef>
                <a:spcPts val="1000"/>
              </a:spcBef>
              <a:buFont typeface="Arial" panose="020B0604020202020204" pitchFamily="34" charset="0"/>
              <a:buChar char="•"/>
            </a:pPr>
            <a:r>
              <a:rPr lang="en-US" sz="2600" dirty="0">
                <a:solidFill>
                  <a:prstClr val="black"/>
                </a:solidFill>
                <a:ea typeface="Calibri" panose="020F0502020204030204" pitchFamily="34" charset="0"/>
                <a:cs typeface="+mn-cs"/>
              </a:rPr>
              <a:t>Funding from the grant is expected to lead to a combined increase in the number of weekday passenger trips on bus rapid transit services from a combined 250 555 in 2022/23 to 363 490 in 2025/26. </a:t>
            </a:r>
          </a:p>
          <a:p>
            <a:pPr marL="228600" lvl="0" indent="-228600" algn="just" defTabSz="914400">
              <a:spcBef>
                <a:spcPts val="1000"/>
              </a:spcBef>
              <a:buFont typeface="Arial" panose="020B0604020202020204" pitchFamily="34" charset="0"/>
              <a:buChar char="•"/>
            </a:pPr>
            <a:r>
              <a:rPr lang="en-US" sz="2600" dirty="0">
                <a:solidFill>
                  <a:prstClr val="black"/>
                </a:solidFill>
                <a:ea typeface="Calibri" panose="020F0502020204030204" pitchFamily="34" charset="0"/>
                <a:cs typeface="+mn-cs"/>
              </a:rPr>
              <a:t>Transfers to the grant are set to increase from R6 billion in 2022/23 to R8.4 billion in 2025/26. </a:t>
            </a:r>
          </a:p>
          <a:p>
            <a:pPr marL="228600" lvl="0" indent="-228600" algn="just" defTabSz="914400">
              <a:spcBef>
                <a:spcPts val="1000"/>
              </a:spcBef>
              <a:buFont typeface="Arial" panose="020B0604020202020204" pitchFamily="34" charset="0"/>
              <a:buChar char="•"/>
            </a:pPr>
            <a:r>
              <a:rPr lang="en-US" sz="2600" dirty="0">
                <a:solidFill>
                  <a:prstClr val="black"/>
                </a:solidFill>
                <a:ea typeface="Calibri" panose="020F0502020204030204" pitchFamily="34" charset="0"/>
                <a:cs typeface="+mn-cs"/>
              </a:rPr>
              <a:t>The public transport operations grant, which subsidises bus services in provinces, is expected to increase from R7.1 billion in 2022/23 to R8.1 billion in 2025/26. Together, these grants represent an estimated R46.1 billion of the department’s planned spending over the MTEF period. </a:t>
            </a:r>
          </a:p>
          <a:p>
            <a:pPr lvl="0" algn="just" defTabSz="914400">
              <a:lnSpc>
                <a:spcPct val="150000"/>
              </a:lnSpc>
              <a:spcBef>
                <a:spcPts val="0"/>
              </a:spcBef>
            </a:pPr>
            <a:endParaRPr lang="en-ZA" altLang="en-US" dirty="0">
              <a:solidFill>
                <a:schemeClr val="tx1"/>
              </a:solidFill>
            </a:endParaRPr>
          </a:p>
          <a:p>
            <a:endParaRPr lang="en-ZA" dirty="0"/>
          </a:p>
        </p:txBody>
      </p:sp>
    </p:spTree>
    <p:extLst>
      <p:ext uri="{BB962C8B-B14F-4D97-AF65-F5344CB8AC3E}">
        <p14:creationId xmlns:p14="http://schemas.microsoft.com/office/powerpoint/2010/main" val="298872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60" y="141164"/>
            <a:ext cx="11084933" cy="887570"/>
          </a:xfrm>
        </p:spPr>
        <p:txBody>
          <a:bodyPr>
            <a:noAutofit/>
          </a:bodyPr>
          <a:lstStyle/>
          <a:p>
            <a:pPr lvl="0"/>
            <a:r>
              <a:rPr lang="en-ZA" sz="2400" b="1" i="1" dirty="0">
                <a:solidFill>
                  <a:prstClr val="black"/>
                </a:solidFill>
                <a:latin typeface="Arial" panose="020B0604020202020204" pitchFamily="34" charset="0"/>
                <a:ea typeface="Calibri" panose="020F0502020204030204" pitchFamily="34" charset="0"/>
                <a:cs typeface="Arial" panose="020B0604020202020204" pitchFamily="34" charset="0"/>
              </a:rPr>
              <a:t> </a:t>
            </a:r>
            <a:br>
              <a:rPr lang="en-ZA" sz="2400" b="1" i="1"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2400" b="1" i="1" dirty="0">
                <a:solidFill>
                  <a:prstClr val="black"/>
                </a:solidFill>
                <a:latin typeface="Arial" panose="020B0604020202020204" pitchFamily="34" charset="0"/>
                <a:ea typeface="Calibri" panose="020F0502020204030204" pitchFamily="34" charset="0"/>
                <a:cs typeface="Times New Roman" panose="02020603050405020304" pitchFamily="18" charset="0"/>
              </a:rPr>
              <a:t>Revitalising passenger rail services</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solidFill>
                  <a:prstClr val="black">
                    <a:lumMod val="65000"/>
                    <a:lumOff val="35000"/>
                  </a:prstClr>
                </a:solidFill>
                <a:latin typeface="Calibri"/>
              </a:rPr>
              <a:t>13</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507077" y="1326726"/>
            <a:ext cx="10945216" cy="4935845"/>
          </a:xfrm>
        </p:spPr>
        <p:txBody>
          <a:bodyPr>
            <a:normAutofit fontScale="92500" lnSpcReduction="20000"/>
          </a:bodyPr>
          <a:lstStyle/>
          <a:p>
            <a:pPr marL="228600" lvl="0" indent="-228600" algn="just" defTabSz="914400">
              <a:spcBef>
                <a:spcPts val="1000"/>
              </a:spcBef>
              <a:buFont typeface="Arial" panose="020B0604020202020204" pitchFamily="34" charset="0"/>
              <a:buChar char="•"/>
            </a:pPr>
            <a:r>
              <a:rPr lang="en-US" sz="2800" dirty="0">
                <a:solidFill>
                  <a:prstClr val="black"/>
                </a:solidFill>
                <a:ea typeface="Calibri" panose="020F0502020204030204" pitchFamily="34" charset="0"/>
                <a:cs typeface="+mn-cs"/>
              </a:rPr>
              <a:t>Inefficient investments in, and the deferred maintenance and insufficient safeguarding of South Africa’s rail infrastructure has resulted in the rapid deterioration of the passenger rail network and its services. To resolve this:</a:t>
            </a:r>
          </a:p>
          <a:p>
            <a:pPr marL="228600" lvl="0" indent="-228600" algn="just" defTabSz="914400">
              <a:spcBef>
                <a:spcPts val="1000"/>
              </a:spcBef>
              <a:buFont typeface="Arial" panose="020B0604020202020204" pitchFamily="34" charset="0"/>
              <a:buChar char="•"/>
            </a:pPr>
            <a:r>
              <a:rPr lang="en-US" sz="2800" dirty="0">
                <a:solidFill>
                  <a:prstClr val="black"/>
                </a:solidFill>
                <a:ea typeface="Calibri" panose="020F0502020204030204" pitchFamily="34" charset="0"/>
                <a:cs typeface="+mn-cs"/>
              </a:rPr>
              <a:t>The Department to make transfers to the PRASA through the Rail Transport programme, which amount to an estimated R64.1 billion over the period ahead, 24.6 per cent of the department’s total budget. </a:t>
            </a:r>
          </a:p>
          <a:p>
            <a:pPr marL="228600" lvl="0" indent="-228600" algn="just" defTabSz="914400">
              <a:spcBef>
                <a:spcPts val="1000"/>
              </a:spcBef>
              <a:buFont typeface="Arial" panose="020B0604020202020204" pitchFamily="34" charset="0"/>
              <a:buChar char="•"/>
            </a:pPr>
            <a:r>
              <a:rPr lang="en-US" sz="2800" dirty="0">
                <a:solidFill>
                  <a:prstClr val="black"/>
                </a:solidFill>
                <a:ea typeface="Calibri" panose="020F0502020204030204" pitchFamily="34" charset="0"/>
                <a:cs typeface="+mn-cs"/>
              </a:rPr>
              <a:t>The transfers include funding for capital expenditure, which increase at an average annual rate of 3.8 per cent, from R12.6 billion in 2022/23 to R14.1 billion in 2025/26. </a:t>
            </a:r>
          </a:p>
          <a:p>
            <a:pPr marL="228600" lvl="0" indent="-228600" algn="just" defTabSz="914400">
              <a:spcBef>
                <a:spcPts val="1000"/>
              </a:spcBef>
              <a:buFont typeface="Arial" panose="020B0604020202020204" pitchFamily="34" charset="0"/>
              <a:buChar char="•"/>
            </a:pPr>
            <a:r>
              <a:rPr lang="en-US" sz="2800" dirty="0">
                <a:solidFill>
                  <a:prstClr val="black"/>
                </a:solidFill>
                <a:ea typeface="Calibri" panose="020F0502020204030204" pitchFamily="34" charset="0"/>
                <a:cs typeface="+mn-cs"/>
              </a:rPr>
              <a:t>The portion of the transfers to the agency for operational expenditure increases at an average annual rate of 4.3 per cent, from R7.2 billion in 2022/23 to R8.2 billion in 2025/26, as more commuter lines go online.</a:t>
            </a:r>
          </a:p>
          <a:p>
            <a:pPr lvl="0" algn="just" defTabSz="914400">
              <a:lnSpc>
                <a:spcPct val="150000"/>
              </a:lnSpc>
              <a:spcBef>
                <a:spcPts val="0"/>
              </a:spcBef>
            </a:pPr>
            <a:endParaRPr lang="en-ZA" altLang="en-US" dirty="0">
              <a:solidFill>
                <a:schemeClr val="tx1"/>
              </a:solidFill>
            </a:endParaRPr>
          </a:p>
          <a:p>
            <a:endParaRPr lang="en-ZA" dirty="0"/>
          </a:p>
        </p:txBody>
      </p:sp>
    </p:spTree>
    <p:extLst>
      <p:ext uri="{BB962C8B-B14F-4D97-AF65-F5344CB8AC3E}">
        <p14:creationId xmlns:p14="http://schemas.microsoft.com/office/powerpoint/2010/main" val="1453028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600" dirty="0">
                <a:solidFill>
                  <a:prstClr val="black">
                    <a:lumMod val="65000"/>
                    <a:lumOff val="35000"/>
                  </a:prstClr>
                </a:solidFill>
                <a:latin typeface="Calibri"/>
              </a:rPr>
              <a:t>14</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lstStyle/>
          <a:p>
            <a:pPr algn="ctr"/>
            <a:endParaRPr lang="en-ZA" dirty="0"/>
          </a:p>
          <a:p>
            <a:pPr algn="ctr"/>
            <a:endParaRPr lang="en-ZA" dirty="0"/>
          </a:p>
          <a:p>
            <a:pPr lvl="0" algn="ctr" defTabSz="457200">
              <a:spcBef>
                <a:spcPct val="0"/>
              </a:spcBef>
              <a:defRPr/>
            </a:pPr>
            <a:r>
              <a:rPr lang="en-GB" altLang="en-US" sz="5400" b="1" dirty="0">
                <a:solidFill>
                  <a:prstClr val="black"/>
                </a:solidFill>
                <a:cs typeface="+mn-cs"/>
              </a:rPr>
              <a:t>Part 3</a:t>
            </a:r>
          </a:p>
          <a:p>
            <a:pPr lvl="0" algn="ctr" defTabSz="457200">
              <a:spcBef>
                <a:spcPct val="0"/>
              </a:spcBef>
              <a:defRPr/>
            </a:pPr>
            <a:endParaRPr lang="en-GB" b="1" dirty="0">
              <a:solidFill>
                <a:prstClr val="black"/>
              </a:solidFill>
              <a:ea typeface="Calibri" panose="020F0502020204030204" pitchFamily="34" charset="0"/>
              <a:cs typeface="+mn-cs"/>
            </a:endParaRPr>
          </a:p>
          <a:p>
            <a:pPr lvl="0" algn="ctr" defTabSz="457200">
              <a:spcBef>
                <a:spcPct val="0"/>
              </a:spcBef>
              <a:defRPr/>
            </a:pPr>
            <a:r>
              <a:rPr lang="en-GB" b="1" dirty="0">
                <a:solidFill>
                  <a:prstClr val="black"/>
                </a:solidFill>
                <a:ea typeface="Calibri" panose="020F0502020204030204" pitchFamily="34" charset="0"/>
                <a:cs typeface="+mn-cs"/>
              </a:rPr>
              <a:t>Appraise the Committee on how the Department plans to speedily facilitate the rehabilitation and maintenance of the National and Provincial road network through the proposed allocations on the Bill</a:t>
            </a:r>
            <a:endParaRPr lang="en-US" altLang="en-US" b="1" dirty="0">
              <a:solidFill>
                <a:prstClr val="black"/>
              </a:solidFill>
              <a:cs typeface="+mn-cs"/>
            </a:endParaRPr>
          </a:p>
          <a:p>
            <a:pPr algn="ctr"/>
            <a:endParaRPr lang="en-ZA" dirty="0"/>
          </a:p>
        </p:txBody>
      </p:sp>
    </p:spTree>
    <p:extLst>
      <p:ext uri="{BB962C8B-B14F-4D97-AF65-F5344CB8AC3E}">
        <p14:creationId xmlns:p14="http://schemas.microsoft.com/office/powerpoint/2010/main" val="3046098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080" y="403120"/>
            <a:ext cx="11519840" cy="887570"/>
          </a:xfrm>
        </p:spPr>
        <p:txBody>
          <a:bodyPr>
            <a:noAutofit/>
          </a:bodyPr>
          <a:lstStyle/>
          <a:p>
            <a:pPr lvl="0"/>
            <a:r>
              <a:rPr lang="en-ZA" sz="3200" b="1" dirty="0">
                <a:solidFill>
                  <a:prstClr val="black"/>
                </a:solidFill>
                <a:latin typeface="Arial" panose="020B0604020202020204" pitchFamily="34" charset="0"/>
                <a:ea typeface="+mj-ea"/>
                <a:cs typeface="Arial" panose="020B0604020202020204" pitchFamily="34" charset="0"/>
              </a:rPr>
              <a:t>Rehabilitation and maintenance of provincial and national road network</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solidFill>
                  <a:prstClr val="black">
                    <a:lumMod val="65000"/>
                    <a:lumOff val="35000"/>
                  </a:prstClr>
                </a:solidFill>
                <a:latin typeface="Calibri"/>
              </a:rPr>
              <a:t>15</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623392" y="1200371"/>
            <a:ext cx="10945216" cy="4935845"/>
          </a:xfrm>
        </p:spPr>
        <p:txBody>
          <a:bodyPr>
            <a:normAutofit lnSpcReduction="10000"/>
          </a:bodyPr>
          <a:lstStyle/>
          <a:p>
            <a:pPr marL="228600" lvl="0" indent="-228600" algn="just" defTabSz="914400">
              <a:spcBef>
                <a:spcPts val="1000"/>
              </a:spcBef>
              <a:buFont typeface="Arial" panose="020B0604020202020204" pitchFamily="34" charset="0"/>
              <a:buChar char="•"/>
            </a:pPr>
            <a:r>
              <a:rPr lang="en-US" dirty="0">
                <a:solidFill>
                  <a:prstClr val="black"/>
                </a:solidFill>
                <a:ea typeface="Calibri" panose="020F0502020204030204" pitchFamily="34" charset="0"/>
                <a:cs typeface="+mn-cs"/>
              </a:rPr>
              <a:t>The road maintenance component of the provincial roads’ maintenance grant provides funds to maintain the provincial road network and prolong its life span.</a:t>
            </a:r>
          </a:p>
          <a:p>
            <a:pPr marL="228600" lvl="0" indent="-228600" algn="just" defTabSz="914400">
              <a:spcBef>
                <a:spcPts val="1000"/>
              </a:spcBef>
              <a:buFont typeface="Arial" panose="020B0604020202020204" pitchFamily="34" charset="0"/>
              <a:buChar char="•"/>
            </a:pPr>
            <a:r>
              <a:rPr lang="en-US" dirty="0">
                <a:solidFill>
                  <a:prstClr val="black"/>
                </a:solidFill>
                <a:ea typeface="Calibri" panose="020F0502020204030204" pitchFamily="34" charset="0"/>
                <a:cs typeface="+mn-cs"/>
              </a:rPr>
              <a:t>R52 billion is allocated to the grant over the medium term through the road transport programme </a:t>
            </a:r>
          </a:p>
          <a:p>
            <a:pPr marL="228600" lvl="0" indent="-228600" algn="just" defTabSz="914400">
              <a:spcBef>
                <a:spcPts val="1000"/>
              </a:spcBef>
              <a:buFont typeface="Arial" panose="020B0604020202020204" pitchFamily="34" charset="0"/>
              <a:buChar char="•"/>
            </a:pPr>
            <a:r>
              <a:rPr lang="en-US" dirty="0">
                <a:solidFill>
                  <a:prstClr val="black"/>
                </a:solidFill>
                <a:ea typeface="Calibri" panose="020F0502020204030204" pitchFamily="34" charset="0"/>
                <a:cs typeface="+mn-cs"/>
              </a:rPr>
              <a:t>R10.9 billion is earmarked for refurbishment and rural bridges components of the grant provides for road refurbishment efforts and the construction of 96 rural bridges </a:t>
            </a:r>
          </a:p>
          <a:p>
            <a:pPr marL="228600" lvl="0" indent="-228600" algn="just" defTabSz="914400">
              <a:spcBef>
                <a:spcPts val="1000"/>
              </a:spcBef>
              <a:buFont typeface="Arial" panose="020B0604020202020204" pitchFamily="34" charset="0"/>
              <a:buChar char="•"/>
            </a:pPr>
            <a:r>
              <a:rPr lang="en-US" dirty="0">
                <a:solidFill>
                  <a:prstClr val="black"/>
                </a:solidFill>
                <a:ea typeface="Calibri" panose="020F0502020204030204" pitchFamily="34" charset="0"/>
                <a:cs typeface="+mn-cs"/>
              </a:rPr>
              <a:t>Provinces are expected to use funds from the grant to rehabilitate 9 893 lane kilometers, reseal 13 122 lane kilometers, regravel 19 355 kilometers and blacktop</a:t>
            </a:r>
            <a:r>
              <a:rPr lang="en-US" dirty="0">
                <a:solidFill>
                  <a:prstClr val="black"/>
                </a:solidFill>
                <a:latin typeface="Cambria Math" panose="02040503050406030204" pitchFamily="18" charset="0"/>
                <a:ea typeface="Calibri" panose="020F0502020204030204" pitchFamily="34" charset="0"/>
                <a:cs typeface="Cambria Math" panose="02040503050406030204" pitchFamily="18" charset="0"/>
              </a:rPr>
              <a:t>‐</a:t>
            </a:r>
            <a:r>
              <a:rPr lang="en-US" dirty="0">
                <a:solidFill>
                  <a:prstClr val="black"/>
                </a:solidFill>
                <a:ea typeface="Calibri" panose="020F0502020204030204" pitchFamily="34" charset="0"/>
                <a:cs typeface="+mn-cs"/>
              </a:rPr>
              <a:t>patch 6.5 million square kilometers. </a:t>
            </a:r>
          </a:p>
          <a:p>
            <a:pPr marL="228600" lvl="0" indent="-228600" algn="just" defTabSz="914400">
              <a:spcBef>
                <a:spcPts val="1000"/>
              </a:spcBef>
              <a:buFont typeface="Arial" panose="020B0604020202020204" pitchFamily="34" charset="0"/>
              <a:buChar char="•"/>
            </a:pPr>
            <a:r>
              <a:rPr lang="en-US" dirty="0">
                <a:solidFill>
                  <a:prstClr val="black"/>
                </a:solidFill>
                <a:ea typeface="Calibri" panose="020F0502020204030204" pitchFamily="34" charset="0"/>
                <a:cs typeface="+mn-cs"/>
              </a:rPr>
              <a:t>An amount of R60 million continues to be prioritised for the standardisation and expansion of the roads central data repository over the medium term.</a:t>
            </a:r>
            <a:endParaRPr lang="en-ZA" dirty="0">
              <a:solidFill>
                <a:prstClr val="black"/>
              </a:solidFill>
              <a:ea typeface="Calibri" panose="020F0502020204030204" pitchFamily="34" charset="0"/>
            </a:endParaRPr>
          </a:p>
          <a:p>
            <a:pPr lvl="0" algn="just" defTabSz="914400">
              <a:lnSpc>
                <a:spcPct val="150000"/>
              </a:lnSpc>
              <a:spcBef>
                <a:spcPts val="0"/>
              </a:spcBef>
            </a:pPr>
            <a:endParaRPr lang="en-ZA" altLang="en-US" dirty="0">
              <a:solidFill>
                <a:schemeClr val="tx1"/>
              </a:solidFill>
            </a:endParaRPr>
          </a:p>
          <a:p>
            <a:endParaRPr lang="en-ZA" dirty="0"/>
          </a:p>
        </p:txBody>
      </p:sp>
    </p:spTree>
    <p:extLst>
      <p:ext uri="{BB962C8B-B14F-4D97-AF65-F5344CB8AC3E}">
        <p14:creationId xmlns:p14="http://schemas.microsoft.com/office/powerpoint/2010/main" val="1302556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675" y="356659"/>
            <a:ext cx="11084933" cy="887570"/>
          </a:xfrm>
        </p:spPr>
        <p:txBody>
          <a:bodyPr>
            <a:noAutofit/>
          </a:bodyPr>
          <a:lstStyle/>
          <a:p>
            <a:pPr lvl="0"/>
            <a:r>
              <a:rPr lang="en-ZA" sz="3200" b="1" dirty="0">
                <a:solidFill>
                  <a:prstClr val="black"/>
                </a:solidFill>
                <a:latin typeface="Arial" panose="020B0604020202020204" pitchFamily="34" charset="0"/>
                <a:cs typeface="Arial" panose="020B0604020202020204" pitchFamily="34" charset="0"/>
              </a:rPr>
              <a:t>Rehabilitation and maintenance of provincial and national road network (Cont..)</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solidFill>
                  <a:prstClr val="black">
                    <a:lumMod val="65000"/>
                    <a:lumOff val="35000"/>
                  </a:prstClr>
                </a:solidFill>
                <a:latin typeface="Calibri"/>
              </a:rPr>
              <a:t>16</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623392" y="1173190"/>
            <a:ext cx="10945216" cy="4935845"/>
          </a:xfrm>
        </p:spPr>
        <p:txBody>
          <a:bodyPr>
            <a:normAutofit/>
          </a:bodyPr>
          <a:lstStyle/>
          <a:p>
            <a:pPr marL="228600" lvl="0" indent="-228600" algn="just" defTabSz="914400">
              <a:spcBef>
                <a:spcPts val="1000"/>
              </a:spcBef>
              <a:buFont typeface="Arial" panose="020B0604020202020204" pitchFamily="34" charset="0"/>
              <a:buChar char="•"/>
            </a:pPr>
            <a:r>
              <a:rPr lang="en-US" dirty="0">
                <a:solidFill>
                  <a:prstClr val="black"/>
                </a:solidFill>
                <a:ea typeface="Calibri" panose="020F0502020204030204" pitchFamily="34" charset="0"/>
                <a:cs typeface="+mn-cs"/>
              </a:rPr>
              <a:t>South African National Roads Agency are made through the programme’s Road Oversight subprogramme, which is responsible for transferring an estimated R89 billion over the MTEF period. </a:t>
            </a:r>
          </a:p>
          <a:p>
            <a:pPr marL="228600" lvl="0" indent="-228600" algn="just" defTabSz="914400">
              <a:spcBef>
                <a:spcPts val="1000"/>
              </a:spcBef>
              <a:buFont typeface="Arial" panose="020B0604020202020204" pitchFamily="34" charset="0"/>
              <a:buChar char="•"/>
            </a:pPr>
            <a:r>
              <a:rPr lang="en-US" dirty="0">
                <a:solidFill>
                  <a:prstClr val="black"/>
                </a:solidFill>
                <a:ea typeface="Calibri" panose="020F0502020204030204" pitchFamily="34" charset="0"/>
                <a:cs typeface="+mn-cs"/>
              </a:rPr>
              <a:t>The agency plans to use R56.5 billion of its departmental transfer to maintain the national non-toll network, R3.9 billion for the N2 Wild Coast project, R2.9 billion for the R573 (Moloto Road) development corridor and R2.2 billion for the Gauteng freeway improvement project. </a:t>
            </a:r>
          </a:p>
          <a:p>
            <a:pPr marL="228600" lvl="0" indent="-228600" algn="just" defTabSz="914400">
              <a:spcBef>
                <a:spcPts val="1000"/>
              </a:spcBef>
              <a:buFont typeface="Arial" panose="020B0604020202020204" pitchFamily="34" charset="0"/>
              <a:buChar char="•"/>
            </a:pPr>
            <a:r>
              <a:rPr lang="en-US" dirty="0">
                <a:solidFill>
                  <a:prstClr val="black"/>
                </a:solidFill>
                <a:ea typeface="Calibri" panose="020F0502020204030204" pitchFamily="34" charset="0"/>
                <a:cs typeface="+mn-cs"/>
              </a:rPr>
              <a:t>The agency received a special allocation of R23.7 billion in 2022/23 a partial solution to the Gauteng freeway improvement project not generating enough toll revenue to service the debt raised for its construction. </a:t>
            </a:r>
          </a:p>
          <a:p>
            <a:pPr marL="228600" lvl="0" indent="-228600" algn="just" defTabSz="914400">
              <a:spcBef>
                <a:spcPts val="1000"/>
              </a:spcBef>
              <a:buFont typeface="Arial" panose="020B0604020202020204" pitchFamily="34" charset="0"/>
              <a:buChar char="•"/>
            </a:pPr>
            <a:r>
              <a:rPr lang="en-US" dirty="0">
                <a:solidFill>
                  <a:prstClr val="black"/>
                </a:solidFill>
                <a:ea typeface="Calibri" panose="020F0502020204030204" pitchFamily="34" charset="0"/>
                <a:cs typeface="+mn-cs"/>
              </a:rPr>
              <a:t>This allocation is expected to provide the agency with significant cash to service several large debt redemptions and related maintenance in 2023/24.</a:t>
            </a:r>
          </a:p>
          <a:p>
            <a:pPr lvl="0" algn="just" defTabSz="914400">
              <a:lnSpc>
                <a:spcPct val="150000"/>
              </a:lnSpc>
              <a:spcBef>
                <a:spcPts val="0"/>
              </a:spcBef>
            </a:pPr>
            <a:endParaRPr lang="en-ZA" altLang="en-US" dirty="0">
              <a:solidFill>
                <a:schemeClr val="tx1"/>
              </a:solidFill>
            </a:endParaRPr>
          </a:p>
          <a:p>
            <a:endParaRPr lang="en-ZA" dirty="0"/>
          </a:p>
        </p:txBody>
      </p:sp>
    </p:spTree>
    <p:extLst>
      <p:ext uri="{BB962C8B-B14F-4D97-AF65-F5344CB8AC3E}">
        <p14:creationId xmlns:p14="http://schemas.microsoft.com/office/powerpoint/2010/main" val="2556600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675" y="356659"/>
            <a:ext cx="11084933" cy="887570"/>
          </a:xfrm>
        </p:spPr>
        <p:txBody>
          <a:bodyPr>
            <a:noAutofit/>
          </a:bodyPr>
          <a:lstStyle/>
          <a:p>
            <a:pPr lvl="0"/>
            <a:r>
              <a:rPr lang="en-ZA" sz="3200" b="1" dirty="0">
                <a:solidFill>
                  <a:prstClr val="black"/>
                </a:solidFill>
                <a:latin typeface="Arial" panose="020B0604020202020204" pitchFamily="34" charset="0"/>
                <a:cs typeface="Arial" panose="020B0604020202020204" pitchFamily="34" charset="0"/>
              </a:rPr>
              <a:t>Rehabilitation and maintenance of provincial and national road network (Cont..)</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17</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562901" y="1260591"/>
            <a:ext cx="10945216" cy="4935845"/>
          </a:xfrm>
        </p:spPr>
        <p:txBody>
          <a:bodyPr>
            <a:normAutofit fontScale="92500" lnSpcReduction="10000"/>
          </a:bodyPr>
          <a:lstStyle/>
          <a:p>
            <a:r>
              <a:rPr lang="en-US" dirty="0">
                <a:solidFill>
                  <a:schemeClr val="tx1"/>
                </a:solidFill>
              </a:rPr>
              <a:t>The details of the Road Maintenance Programme are:</a:t>
            </a:r>
            <a:endParaRPr lang="en-ZA" sz="2000" dirty="0">
              <a:solidFill>
                <a:schemeClr val="tx1"/>
              </a:solidFill>
            </a:endParaRPr>
          </a:p>
          <a:p>
            <a:pPr lvl="0"/>
            <a:r>
              <a:rPr lang="en-US" dirty="0">
                <a:solidFill>
                  <a:schemeClr val="tx1"/>
                </a:solidFill>
              </a:rPr>
              <a:t>national road network </a:t>
            </a:r>
            <a:endParaRPr lang="en-ZA" dirty="0">
              <a:solidFill>
                <a:schemeClr val="tx1"/>
              </a:solidFill>
            </a:endParaRPr>
          </a:p>
          <a:p>
            <a:pPr lvl="1" fontAlgn="base"/>
            <a:r>
              <a:rPr lang="en-US" dirty="0">
                <a:solidFill>
                  <a:schemeClr val="tx1"/>
                </a:solidFill>
              </a:rPr>
              <a:t>23 536 km (100% of road network) shall be serviced by Routine Maintenance Contracts;  </a:t>
            </a:r>
            <a:endParaRPr lang="en-ZA" sz="4400" dirty="0">
              <a:solidFill>
                <a:schemeClr val="tx1"/>
              </a:solidFill>
            </a:endParaRPr>
          </a:p>
          <a:p>
            <a:pPr lvl="1" fontAlgn="base"/>
            <a:r>
              <a:rPr lang="en-US" dirty="0">
                <a:solidFill>
                  <a:schemeClr val="tx1"/>
                </a:solidFill>
              </a:rPr>
              <a:t>1 200 km roads shall be resurfaced; </a:t>
            </a:r>
            <a:endParaRPr lang="en-ZA" sz="4400" dirty="0">
              <a:solidFill>
                <a:schemeClr val="tx1"/>
              </a:solidFill>
            </a:endParaRPr>
          </a:p>
          <a:p>
            <a:pPr lvl="1" fontAlgn="base"/>
            <a:r>
              <a:rPr lang="en-US" dirty="0">
                <a:solidFill>
                  <a:schemeClr val="tx1"/>
                </a:solidFill>
              </a:rPr>
              <a:t>270 km of road shall be strengthened / improved; </a:t>
            </a:r>
            <a:endParaRPr lang="en-ZA" sz="4400" dirty="0">
              <a:solidFill>
                <a:schemeClr val="tx1"/>
              </a:solidFill>
            </a:endParaRPr>
          </a:p>
          <a:p>
            <a:pPr lvl="1" fontAlgn="base"/>
            <a:r>
              <a:rPr lang="en-US" dirty="0">
                <a:solidFill>
                  <a:schemeClr val="tx1"/>
                </a:solidFill>
              </a:rPr>
              <a:t>to create delivery capacity for the country, the following is planned:</a:t>
            </a:r>
            <a:endParaRPr lang="en-ZA" sz="4400" dirty="0">
              <a:solidFill>
                <a:schemeClr val="tx1"/>
              </a:solidFill>
            </a:endParaRPr>
          </a:p>
          <a:p>
            <a:pPr lvl="2"/>
            <a:r>
              <a:rPr lang="en-US" dirty="0">
                <a:solidFill>
                  <a:schemeClr val="tx1"/>
                </a:solidFill>
              </a:rPr>
              <a:t>200 persons will be employed to obtain practical experience for under-graduate studies;</a:t>
            </a:r>
            <a:endParaRPr lang="en-ZA" sz="4400" dirty="0">
              <a:solidFill>
                <a:schemeClr val="tx1"/>
              </a:solidFill>
            </a:endParaRPr>
          </a:p>
          <a:p>
            <a:pPr lvl="2"/>
            <a:r>
              <a:rPr lang="en-US" dirty="0">
                <a:solidFill>
                  <a:schemeClr val="tx1"/>
                </a:solidFill>
              </a:rPr>
              <a:t>135 bursaries shall be awarded;</a:t>
            </a:r>
            <a:endParaRPr lang="en-ZA" sz="4400" dirty="0">
              <a:solidFill>
                <a:schemeClr val="tx1"/>
              </a:solidFill>
            </a:endParaRPr>
          </a:p>
          <a:p>
            <a:pPr lvl="2"/>
            <a:r>
              <a:rPr lang="en-US" dirty="0">
                <a:solidFill>
                  <a:schemeClr val="tx1"/>
                </a:solidFill>
              </a:rPr>
              <a:t>250 scholarships shall be awarded;</a:t>
            </a:r>
            <a:endParaRPr lang="en-ZA" sz="4400" dirty="0">
              <a:solidFill>
                <a:schemeClr val="tx1"/>
              </a:solidFill>
            </a:endParaRPr>
          </a:p>
          <a:p>
            <a:pPr lvl="2"/>
            <a:r>
              <a:rPr lang="en-US" dirty="0">
                <a:solidFill>
                  <a:schemeClr val="tx1"/>
                </a:solidFill>
              </a:rPr>
              <a:t>1000 employment opportunities provided for SETA graduates on SANRAL projects. </a:t>
            </a:r>
            <a:endParaRPr lang="en-ZA" sz="4400" dirty="0">
              <a:solidFill>
                <a:schemeClr val="tx1"/>
              </a:solidFill>
            </a:endParaRPr>
          </a:p>
          <a:p>
            <a:pPr lvl="0" algn="just" defTabSz="914400">
              <a:lnSpc>
                <a:spcPct val="150000"/>
              </a:lnSpc>
              <a:spcBef>
                <a:spcPts val="0"/>
              </a:spcBef>
            </a:pPr>
            <a:endParaRPr lang="en-ZA" altLang="en-US" dirty="0">
              <a:solidFill>
                <a:schemeClr val="tx1"/>
              </a:solidFill>
            </a:endParaRPr>
          </a:p>
          <a:p>
            <a:endParaRPr lang="en-ZA" dirty="0"/>
          </a:p>
        </p:txBody>
      </p:sp>
    </p:spTree>
    <p:extLst>
      <p:ext uri="{BB962C8B-B14F-4D97-AF65-F5344CB8AC3E}">
        <p14:creationId xmlns:p14="http://schemas.microsoft.com/office/powerpoint/2010/main" val="2110757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246" y="403120"/>
            <a:ext cx="11084933" cy="887570"/>
          </a:xfrm>
        </p:spPr>
        <p:txBody>
          <a:bodyPr>
            <a:noAutofit/>
          </a:bodyPr>
          <a:lstStyle/>
          <a:p>
            <a:pPr lvl="0"/>
            <a:r>
              <a:rPr lang="en-ZA" sz="3200" b="1" dirty="0">
                <a:solidFill>
                  <a:prstClr val="black"/>
                </a:solidFill>
                <a:latin typeface="Arial" panose="020B0604020202020204" pitchFamily="34" charset="0"/>
                <a:cs typeface="Arial" panose="020B0604020202020204" pitchFamily="34" charset="0"/>
              </a:rPr>
              <a:t>Rehabilitation and maintenance of provincial and national road network (Cont..)</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solidFill>
                  <a:prstClr val="black">
                    <a:lumMod val="65000"/>
                    <a:lumOff val="35000"/>
                  </a:prstClr>
                </a:solidFill>
                <a:latin typeface="Calibri"/>
              </a:rPr>
              <a:t>18</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562901" y="1290690"/>
            <a:ext cx="10945216" cy="4935845"/>
          </a:xfrm>
        </p:spPr>
        <p:txBody>
          <a:bodyPr>
            <a:normAutofit fontScale="92500" lnSpcReduction="10000"/>
          </a:bodyPr>
          <a:lstStyle/>
          <a:p>
            <a:pPr algn="just"/>
            <a:r>
              <a:rPr lang="en-US" dirty="0">
                <a:solidFill>
                  <a:schemeClr val="tx1"/>
                </a:solidFill>
              </a:rPr>
              <a:t>The details of the Road Maintenance Programme are:</a:t>
            </a:r>
            <a:endParaRPr lang="en-ZA" sz="2000" dirty="0">
              <a:solidFill>
                <a:schemeClr val="tx1"/>
              </a:solidFill>
            </a:endParaRPr>
          </a:p>
          <a:p>
            <a:pPr marL="457200" lvl="0" indent="-457200" algn="just">
              <a:buFont typeface="+mj-lt"/>
              <a:buAutoNum type="alphaLcParenR"/>
            </a:pPr>
            <a:r>
              <a:rPr lang="en-US" i="1" dirty="0">
                <a:solidFill>
                  <a:schemeClr val="tx1"/>
                </a:solidFill>
              </a:rPr>
              <a:t>national road network </a:t>
            </a:r>
            <a:endParaRPr lang="en-ZA" i="1" dirty="0">
              <a:solidFill>
                <a:schemeClr val="tx1"/>
              </a:solidFill>
            </a:endParaRPr>
          </a:p>
          <a:p>
            <a:pPr lvl="1" algn="just" fontAlgn="base"/>
            <a:r>
              <a:rPr lang="en-US" b="1" dirty="0">
                <a:solidFill>
                  <a:schemeClr val="tx1"/>
                </a:solidFill>
              </a:rPr>
              <a:t>23 536 km (100% of road network) </a:t>
            </a:r>
            <a:r>
              <a:rPr lang="en-US" dirty="0">
                <a:solidFill>
                  <a:schemeClr val="tx1"/>
                </a:solidFill>
              </a:rPr>
              <a:t>shall be serviced by Routine Maintenance Contracts;  </a:t>
            </a:r>
            <a:endParaRPr lang="en-ZA" sz="4400" dirty="0">
              <a:solidFill>
                <a:schemeClr val="tx1"/>
              </a:solidFill>
            </a:endParaRPr>
          </a:p>
          <a:p>
            <a:pPr lvl="1" algn="just" fontAlgn="base"/>
            <a:r>
              <a:rPr lang="en-US" b="1" dirty="0">
                <a:solidFill>
                  <a:schemeClr val="tx1"/>
                </a:solidFill>
              </a:rPr>
              <a:t>1 200 km </a:t>
            </a:r>
            <a:r>
              <a:rPr lang="en-US" dirty="0">
                <a:solidFill>
                  <a:schemeClr val="tx1"/>
                </a:solidFill>
              </a:rPr>
              <a:t>roads shall be resurfaced; </a:t>
            </a:r>
            <a:endParaRPr lang="en-ZA" sz="4400" dirty="0">
              <a:solidFill>
                <a:schemeClr val="tx1"/>
              </a:solidFill>
            </a:endParaRPr>
          </a:p>
          <a:p>
            <a:pPr lvl="1" algn="just" fontAlgn="base"/>
            <a:r>
              <a:rPr lang="en-US" b="1" dirty="0">
                <a:solidFill>
                  <a:schemeClr val="tx1"/>
                </a:solidFill>
              </a:rPr>
              <a:t>270</a:t>
            </a:r>
            <a:r>
              <a:rPr lang="en-US" dirty="0">
                <a:solidFill>
                  <a:schemeClr val="tx1"/>
                </a:solidFill>
              </a:rPr>
              <a:t> km of road shall be strengthened / improved; </a:t>
            </a:r>
            <a:endParaRPr lang="en-ZA" sz="4400" dirty="0">
              <a:solidFill>
                <a:schemeClr val="tx1"/>
              </a:solidFill>
            </a:endParaRPr>
          </a:p>
          <a:p>
            <a:pPr lvl="1" algn="just" fontAlgn="base"/>
            <a:r>
              <a:rPr lang="en-US" dirty="0">
                <a:solidFill>
                  <a:schemeClr val="tx1"/>
                </a:solidFill>
              </a:rPr>
              <a:t>to create delivery capacity for the country, the following is planned:</a:t>
            </a:r>
            <a:endParaRPr lang="en-ZA" sz="4400" dirty="0">
              <a:solidFill>
                <a:schemeClr val="tx1"/>
              </a:solidFill>
            </a:endParaRPr>
          </a:p>
          <a:p>
            <a:pPr lvl="2" algn="just"/>
            <a:r>
              <a:rPr lang="en-US" b="1" dirty="0">
                <a:solidFill>
                  <a:schemeClr val="tx1"/>
                </a:solidFill>
              </a:rPr>
              <a:t>200 persons </a:t>
            </a:r>
            <a:r>
              <a:rPr lang="en-US" dirty="0">
                <a:solidFill>
                  <a:schemeClr val="tx1"/>
                </a:solidFill>
              </a:rPr>
              <a:t>will be employed to obtain practical experience for under-graduate studies;</a:t>
            </a:r>
            <a:endParaRPr lang="en-ZA" sz="4400" dirty="0">
              <a:solidFill>
                <a:schemeClr val="tx1"/>
              </a:solidFill>
            </a:endParaRPr>
          </a:p>
          <a:p>
            <a:pPr lvl="2" algn="just"/>
            <a:r>
              <a:rPr lang="en-US" b="1" dirty="0">
                <a:solidFill>
                  <a:schemeClr val="tx1"/>
                </a:solidFill>
              </a:rPr>
              <a:t>135 bursaries </a:t>
            </a:r>
            <a:r>
              <a:rPr lang="en-US" dirty="0">
                <a:solidFill>
                  <a:schemeClr val="tx1"/>
                </a:solidFill>
              </a:rPr>
              <a:t>shall be awarded;</a:t>
            </a:r>
            <a:endParaRPr lang="en-ZA" sz="4400" dirty="0">
              <a:solidFill>
                <a:schemeClr val="tx1"/>
              </a:solidFill>
            </a:endParaRPr>
          </a:p>
          <a:p>
            <a:pPr lvl="2" algn="just"/>
            <a:r>
              <a:rPr lang="en-US" b="1" dirty="0">
                <a:solidFill>
                  <a:schemeClr val="tx1"/>
                </a:solidFill>
              </a:rPr>
              <a:t>250 scholarships </a:t>
            </a:r>
            <a:r>
              <a:rPr lang="en-US" dirty="0">
                <a:solidFill>
                  <a:schemeClr val="tx1"/>
                </a:solidFill>
              </a:rPr>
              <a:t>shall be awarded;</a:t>
            </a:r>
            <a:endParaRPr lang="en-ZA" sz="4400" dirty="0">
              <a:solidFill>
                <a:schemeClr val="tx1"/>
              </a:solidFill>
            </a:endParaRPr>
          </a:p>
          <a:p>
            <a:pPr lvl="2" algn="just"/>
            <a:r>
              <a:rPr lang="en-US" b="1" dirty="0">
                <a:solidFill>
                  <a:schemeClr val="tx1"/>
                </a:solidFill>
              </a:rPr>
              <a:t>1 000 employment opportunities </a:t>
            </a:r>
            <a:r>
              <a:rPr lang="en-US" dirty="0">
                <a:solidFill>
                  <a:schemeClr val="tx1"/>
                </a:solidFill>
              </a:rPr>
              <a:t>provided for SETA graduates on SANRAL projects. </a:t>
            </a:r>
            <a:endParaRPr lang="en-ZA" sz="4400" dirty="0">
              <a:solidFill>
                <a:schemeClr val="tx1"/>
              </a:solidFill>
            </a:endParaRPr>
          </a:p>
          <a:p>
            <a:pPr lvl="0" algn="just" defTabSz="914400">
              <a:lnSpc>
                <a:spcPct val="150000"/>
              </a:lnSpc>
              <a:spcBef>
                <a:spcPts val="0"/>
              </a:spcBef>
            </a:pPr>
            <a:endParaRPr lang="en-ZA" altLang="en-US" dirty="0">
              <a:solidFill>
                <a:schemeClr val="tx1"/>
              </a:solidFill>
            </a:endParaRPr>
          </a:p>
          <a:p>
            <a:endParaRPr lang="en-ZA" dirty="0"/>
          </a:p>
        </p:txBody>
      </p:sp>
    </p:spTree>
    <p:extLst>
      <p:ext uri="{BB962C8B-B14F-4D97-AF65-F5344CB8AC3E}">
        <p14:creationId xmlns:p14="http://schemas.microsoft.com/office/powerpoint/2010/main" val="2506390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94" y="317301"/>
            <a:ext cx="11084933" cy="887570"/>
          </a:xfrm>
        </p:spPr>
        <p:txBody>
          <a:bodyPr>
            <a:noAutofit/>
          </a:bodyPr>
          <a:lstStyle/>
          <a:p>
            <a:pPr lvl="0"/>
            <a:r>
              <a:rPr lang="en-ZA" sz="3200" b="1" dirty="0">
                <a:solidFill>
                  <a:prstClr val="black"/>
                </a:solidFill>
                <a:latin typeface="Arial" panose="020B0604020202020204" pitchFamily="34" charset="0"/>
                <a:cs typeface="Arial" panose="020B0604020202020204" pitchFamily="34" charset="0"/>
              </a:rPr>
              <a:t>Rehabilitation and maintenance of provincial and national road network (Cont..)</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solidFill>
                  <a:prstClr val="black">
                    <a:lumMod val="65000"/>
                    <a:lumOff val="35000"/>
                  </a:prstClr>
                </a:solidFill>
                <a:latin typeface="Calibri"/>
              </a:rPr>
              <a:t>19</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562901" y="1200371"/>
            <a:ext cx="10945216" cy="4935845"/>
          </a:xfrm>
        </p:spPr>
        <p:txBody>
          <a:bodyPr>
            <a:normAutofit fontScale="85000" lnSpcReduction="20000"/>
          </a:bodyPr>
          <a:lstStyle/>
          <a:p>
            <a:pPr lvl="0" algn="just">
              <a:lnSpc>
                <a:spcPct val="150000"/>
              </a:lnSpc>
              <a:spcAft>
                <a:spcPts val="0"/>
              </a:spcAft>
              <a:buSzPts val="1200"/>
            </a:pPr>
            <a:r>
              <a:rPr lang="en-US" dirty="0">
                <a:solidFill>
                  <a:srgbClr val="000000"/>
                </a:solidFill>
                <a:ea typeface="Arial" panose="020B0604020202020204" pitchFamily="34" charset="0"/>
              </a:rPr>
              <a:t>b) Besides the funded allocated to SANRAL for the maintenance of the National Road Network (non-toll portfolio), the department is providing implementation support to provinces (maintenance and upgrading projects) and municipalities (planning support) through the </a:t>
            </a:r>
            <a:r>
              <a:rPr lang="en-US" i="1" dirty="0">
                <a:solidFill>
                  <a:srgbClr val="000000"/>
                </a:solidFill>
                <a:ea typeface="Arial" panose="020B0604020202020204" pitchFamily="34" charset="0"/>
              </a:rPr>
              <a:t>Provincial Road Maintenance Grant (PRMG) </a:t>
            </a:r>
            <a:r>
              <a:rPr lang="en-US" dirty="0">
                <a:solidFill>
                  <a:srgbClr val="000000"/>
                </a:solidFill>
                <a:ea typeface="Arial" panose="020B0604020202020204" pitchFamily="34" charset="0"/>
              </a:rPr>
              <a:t>to cover:</a:t>
            </a:r>
          </a:p>
          <a:p>
            <a:pPr marL="742950" lvl="1" indent="-285750" algn="just" fontAlgn="base">
              <a:lnSpc>
                <a:spcPct val="150000"/>
              </a:lnSpc>
              <a:buClr>
                <a:srgbClr val="000000"/>
              </a:buClr>
              <a:buSzPts val="1100"/>
            </a:pPr>
            <a:r>
              <a:rPr lang="en-US" dirty="0">
                <a:solidFill>
                  <a:srgbClr val="000000"/>
                </a:solidFill>
                <a:uFill>
                  <a:solidFill>
                    <a:srgbClr val="000000"/>
                  </a:solidFill>
                </a:uFill>
                <a:ea typeface="Arial" panose="020B0604020202020204" pitchFamily="34" charset="0"/>
                <a:cs typeface="Times New Roman" panose="02020603050405020304" pitchFamily="18" charset="0"/>
              </a:rPr>
              <a:t>rehabilitation of surfaced roads </a:t>
            </a:r>
            <a:endParaRPr lang="en-ZA"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fontAlgn="base">
              <a:lnSpc>
                <a:spcPct val="150000"/>
              </a:lnSpc>
              <a:buClr>
                <a:srgbClr val="000000"/>
              </a:buClr>
              <a:buSzPts val="1100"/>
            </a:pPr>
            <a:r>
              <a:rPr lang="en-US" dirty="0">
                <a:solidFill>
                  <a:srgbClr val="000000"/>
                </a:solidFill>
                <a:uFill>
                  <a:solidFill>
                    <a:srgbClr val="000000"/>
                  </a:solidFill>
                </a:uFill>
                <a:ea typeface="Arial" panose="020B0604020202020204" pitchFamily="34" charset="0"/>
                <a:cs typeface="Times New Roman" panose="02020603050405020304" pitchFamily="18" charset="0"/>
              </a:rPr>
              <a:t>surfacing of paved roads (overlay or reseal) </a:t>
            </a:r>
            <a:endParaRPr lang="en-ZA"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fontAlgn="base">
              <a:lnSpc>
                <a:spcPct val="150000"/>
              </a:lnSpc>
              <a:buClr>
                <a:srgbClr val="000000"/>
              </a:buClr>
              <a:buSzPts val="1100"/>
            </a:pPr>
            <a:r>
              <a:rPr lang="en-US" dirty="0">
                <a:solidFill>
                  <a:srgbClr val="000000"/>
                </a:solidFill>
                <a:uFill>
                  <a:solidFill>
                    <a:srgbClr val="000000"/>
                  </a:solidFill>
                </a:uFill>
                <a:ea typeface="Arial" panose="020B0604020202020204" pitchFamily="34" charset="0"/>
                <a:cs typeface="Times New Roman" panose="02020603050405020304" pitchFamily="18" charset="0"/>
              </a:rPr>
              <a:t>number of m² of blacktop patching (including pothole repairs) </a:t>
            </a:r>
            <a:endParaRPr lang="en-ZA"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fontAlgn="base">
              <a:lnSpc>
                <a:spcPct val="150000"/>
              </a:lnSpc>
              <a:buClr>
                <a:srgbClr val="000000"/>
              </a:buClr>
              <a:buSzPts val="1100"/>
            </a:pPr>
            <a:r>
              <a:rPr lang="en-US" dirty="0">
                <a:solidFill>
                  <a:srgbClr val="000000"/>
                </a:solidFill>
                <a:uFill>
                  <a:solidFill>
                    <a:srgbClr val="000000"/>
                  </a:solidFill>
                </a:uFill>
                <a:ea typeface="Arial" panose="020B0604020202020204" pitchFamily="34" charset="0"/>
                <a:cs typeface="Times New Roman" panose="02020603050405020304" pitchFamily="18" charset="0"/>
              </a:rPr>
              <a:t>re-gravelling of gravel roads;</a:t>
            </a:r>
            <a:endParaRPr lang="en-ZA"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fontAlgn="base">
              <a:lnSpc>
                <a:spcPct val="150000"/>
              </a:lnSpc>
              <a:buClr>
                <a:srgbClr val="000000"/>
              </a:buClr>
              <a:buSzPts val="1100"/>
            </a:pPr>
            <a:r>
              <a:rPr lang="en-US" dirty="0">
                <a:solidFill>
                  <a:srgbClr val="000000"/>
                </a:solidFill>
                <a:uFill>
                  <a:solidFill>
                    <a:srgbClr val="000000"/>
                  </a:solidFill>
                </a:uFill>
                <a:ea typeface="Arial" panose="020B0604020202020204" pitchFamily="34" charset="0"/>
                <a:cs typeface="Times New Roman" panose="02020603050405020304" pitchFamily="18" charset="0"/>
              </a:rPr>
              <a:t>blading of gravel roads;</a:t>
            </a:r>
            <a:endParaRPr lang="en-ZA"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fontAlgn="base">
              <a:lnSpc>
                <a:spcPct val="150000"/>
              </a:lnSpc>
              <a:buClr>
                <a:srgbClr val="000000"/>
              </a:buClr>
              <a:buSzPts val="1100"/>
            </a:pPr>
            <a:r>
              <a:rPr lang="en-US" dirty="0">
                <a:solidFill>
                  <a:srgbClr val="000000"/>
                </a:solidFill>
                <a:uFill>
                  <a:solidFill>
                    <a:srgbClr val="000000"/>
                  </a:solidFill>
                </a:uFill>
                <a:ea typeface="Arial" panose="020B0604020202020204" pitchFamily="34" charset="0"/>
                <a:cs typeface="Times New Roman" panose="02020603050405020304" pitchFamily="18" charset="0"/>
              </a:rPr>
              <a:t>upgrading of gravel roads upgraded (mainly funded from provincial equitable share budgets) </a:t>
            </a:r>
            <a:endParaRPr lang="en-ZA"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50000"/>
              </a:lnSpc>
              <a:spcAft>
                <a:spcPts val="0"/>
              </a:spcAft>
              <a:buSzPts val="1200"/>
            </a:pPr>
            <a:endParaRPr lang="en-ZA" dirty="0"/>
          </a:p>
          <a:p>
            <a:pPr lvl="0" algn="just" defTabSz="914400">
              <a:lnSpc>
                <a:spcPct val="150000"/>
              </a:lnSpc>
              <a:spcBef>
                <a:spcPts val="0"/>
              </a:spcBef>
            </a:pPr>
            <a:endParaRPr lang="en-ZA" altLang="en-US" dirty="0">
              <a:solidFill>
                <a:schemeClr val="tx1"/>
              </a:solidFill>
            </a:endParaRPr>
          </a:p>
          <a:p>
            <a:endParaRPr lang="en-ZA" dirty="0"/>
          </a:p>
        </p:txBody>
      </p:sp>
    </p:spTree>
    <p:extLst>
      <p:ext uri="{BB962C8B-B14F-4D97-AF65-F5344CB8AC3E}">
        <p14:creationId xmlns:p14="http://schemas.microsoft.com/office/powerpoint/2010/main" val="2597614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60" y="141164"/>
            <a:ext cx="11084933" cy="887570"/>
          </a:xfrm>
        </p:spPr>
        <p:txBody>
          <a:bodyPr>
            <a:noAutofit/>
          </a:bodyPr>
          <a:lstStyle/>
          <a:p>
            <a:pPr lvl="0"/>
            <a:r>
              <a:rPr lang="en-ZA" sz="3200" b="1" dirty="0">
                <a:solidFill>
                  <a:prstClr val="black"/>
                </a:solidFill>
                <a:latin typeface="Arial" panose="020B0604020202020204" pitchFamily="34" charset="0"/>
                <a:ea typeface="+mj-ea"/>
                <a:cs typeface="Arial" panose="020B0604020202020204" pitchFamily="34" charset="0"/>
              </a:rPr>
              <a:t>Contents</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02</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437218" y="726686"/>
            <a:ext cx="10945216" cy="5592092"/>
          </a:xfrm>
        </p:spPr>
        <p:txBody>
          <a:bodyPr>
            <a:normAutofit/>
          </a:bodyPr>
          <a:lstStyle/>
          <a:p>
            <a:pPr marL="342900" lvl="0" indent="-342900" algn="just">
              <a:lnSpc>
                <a:spcPct val="150000"/>
              </a:lnSpc>
              <a:spcBef>
                <a:spcPts val="0"/>
              </a:spcBef>
              <a:buFont typeface="+mj-lt"/>
              <a:buAutoNum type="arabicPeriod"/>
            </a:pPr>
            <a:r>
              <a:rPr lang="en-GB" sz="1600" dirty="0">
                <a:solidFill>
                  <a:schemeClr val="tx1"/>
                </a:solidFill>
                <a:latin typeface="Arial" panose="020B0604020202020204" pitchFamily="34" charset="0"/>
                <a:cs typeface="Arial" panose="020B0604020202020204" pitchFamily="34" charset="0"/>
              </a:rPr>
              <a:t>Department’s preliminary spending outcomes as at the end of the 2022/23 financial year; including measures put in place to prevent possible over/under expenditure.</a:t>
            </a:r>
          </a:p>
          <a:p>
            <a:pPr marL="342900" lvl="0" indent="-342900" algn="just">
              <a:lnSpc>
                <a:spcPct val="150000"/>
              </a:lnSpc>
              <a:spcBef>
                <a:spcPts val="0"/>
              </a:spcBef>
              <a:buFont typeface="+mj-lt"/>
              <a:buAutoNum type="arabicPeriod"/>
            </a:pPr>
            <a:r>
              <a:rPr lang="en-GB" sz="1600" dirty="0">
                <a:solidFill>
                  <a:schemeClr val="tx1"/>
                </a:solidFill>
                <a:latin typeface="Arial" panose="020B0604020202020204" pitchFamily="34" charset="0"/>
                <a:cs typeface="Arial" panose="020B0604020202020204" pitchFamily="34" charset="0"/>
              </a:rPr>
              <a:t>All possible service delivery implications on the proposed allocation reduction for the Department, from the 2022/23 adjusted allocation of R95.1 billion to a proposed allocation of R79.6 billion in 2023/24. Furthermore, appraise the Committee on how the Department plans to utilise the proposed allocation of R79.6 bullion in a manner that is effective, efficient and economical.</a:t>
            </a:r>
          </a:p>
          <a:p>
            <a:pPr marL="342900" lvl="0" indent="-342900" algn="just">
              <a:lnSpc>
                <a:spcPct val="150000"/>
              </a:lnSpc>
              <a:spcBef>
                <a:spcPts val="0"/>
              </a:spcBef>
              <a:buFont typeface="+mj-lt"/>
              <a:buAutoNum type="arabicPeriod"/>
            </a:pPr>
            <a:r>
              <a:rPr lang="en-GB" sz="1600" dirty="0">
                <a:solidFill>
                  <a:schemeClr val="tx1"/>
                </a:solidFill>
                <a:latin typeface="Arial" panose="020B0604020202020204" pitchFamily="34" charset="0"/>
                <a:ea typeface="Calibri" panose="020F0502020204030204" pitchFamily="34" charset="0"/>
                <a:cs typeface="Times New Roman" panose="02020603050405020304" pitchFamily="18" charset="0"/>
              </a:rPr>
              <a:t>How the Department plans to speedily facilitate the rehabilitation and maintenance of the National and Provincial road network through the proposed allocations on the Bill.</a:t>
            </a:r>
            <a:endParaRPr lang="en-ZA"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0"/>
              </a:spcBef>
              <a:buFont typeface="+mj-lt"/>
              <a:buAutoNum type="arabicPeriod"/>
            </a:pPr>
            <a:r>
              <a:rPr lang="en-GB" sz="1600" dirty="0">
                <a:solidFill>
                  <a:schemeClr val="tx1"/>
                </a:solidFill>
                <a:latin typeface="Arial" panose="020B0604020202020204" pitchFamily="34" charset="0"/>
                <a:ea typeface="Calibri" panose="020F0502020204030204" pitchFamily="34" charset="0"/>
              </a:rPr>
              <a:t>Possible service delivery implications and impact of the proposed allocation reductions in key subprograms that are critical to the safety of their respective sectors over the MTEF.</a:t>
            </a:r>
          </a:p>
          <a:p>
            <a:pPr marL="342900" lvl="0" indent="-342900" algn="just">
              <a:lnSpc>
                <a:spcPct val="150000"/>
              </a:lnSpc>
              <a:spcBef>
                <a:spcPts val="0"/>
              </a:spcBef>
              <a:buFont typeface="+mj-lt"/>
              <a:buAutoNum type="arabicPeriod"/>
            </a:pPr>
            <a:r>
              <a:rPr lang="en-ZA" sz="1600" dirty="0">
                <a:solidFill>
                  <a:schemeClr val="tx1"/>
                </a:solidFill>
                <a:latin typeface="Arial" panose="020B0604020202020204" pitchFamily="34" charset="0"/>
                <a:ea typeface="Calibri" panose="020F0502020204030204" pitchFamily="34" charset="0"/>
              </a:rPr>
              <a:t>An overview of the Department’s contribution to the South African Economic Reconstruction and Recovery Plan, Broad-Based Black Economic Empowerment and localization of goods and services;</a:t>
            </a:r>
            <a:endParaRPr lang="en-GB" sz="16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lvl="0" algn="just" defTabSz="358775">
              <a:lnSpc>
                <a:spcPct val="150000"/>
              </a:lnSpc>
              <a:spcBef>
                <a:spcPts val="0"/>
              </a:spcBef>
            </a:pPr>
            <a:r>
              <a:rPr lang="en-GB" sz="1600" dirty="0">
                <a:solidFill>
                  <a:schemeClr val="tx1"/>
                </a:solidFill>
                <a:latin typeface="Arial" panose="020B0604020202020204" pitchFamily="34" charset="0"/>
                <a:ea typeface="Calibri" panose="020F0502020204030204" pitchFamily="34" charset="0"/>
                <a:cs typeface="Arial" panose="020B0604020202020204" pitchFamily="34" charset="0"/>
              </a:rPr>
              <a:t>	- </a:t>
            </a:r>
            <a:r>
              <a:rPr lang="en-ZA" sz="1600" dirty="0">
                <a:solidFill>
                  <a:schemeClr val="tx1"/>
                </a:solidFill>
                <a:latin typeface="Arial" panose="020B0604020202020204" pitchFamily="34" charset="0"/>
                <a:ea typeface="Calibri" panose="020F0502020204030204" pitchFamily="34" charset="0"/>
              </a:rPr>
              <a:t>Overview of any legal impediments to the Department achieving economic transformation and proposals.</a:t>
            </a:r>
            <a:endParaRPr lang="en-ZA" sz="1600" dirty="0">
              <a:solidFill>
                <a:schemeClr val="tx1"/>
              </a:solidFill>
            </a:endParaRPr>
          </a:p>
          <a:p>
            <a:pPr lvl="0" algn="just">
              <a:lnSpc>
                <a:spcPct val="150000"/>
              </a:lnSpc>
              <a:spcBef>
                <a:spcPts val="0"/>
              </a:spcBef>
            </a:pPr>
            <a:endParaRPr lang="en-ZA" altLang="en-US" sz="1600" dirty="0">
              <a:solidFill>
                <a:schemeClr val="tx1"/>
              </a:solidFill>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355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474" y="356659"/>
            <a:ext cx="11084933" cy="887570"/>
          </a:xfrm>
        </p:spPr>
        <p:txBody>
          <a:bodyPr>
            <a:noAutofit/>
          </a:bodyPr>
          <a:lstStyle/>
          <a:p>
            <a:pPr lvl="0"/>
            <a:r>
              <a:rPr lang="en-ZA" sz="3200" b="1" dirty="0">
                <a:solidFill>
                  <a:prstClr val="black"/>
                </a:solidFill>
                <a:latin typeface="Arial" panose="020B0604020202020204" pitchFamily="34" charset="0"/>
                <a:cs typeface="Arial" panose="020B0604020202020204" pitchFamily="34" charset="0"/>
              </a:rPr>
              <a:t>Rehabilitation and maintenance of provincial and national road network (Cont..)</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20</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143339" y="899049"/>
            <a:ext cx="10945216" cy="4935845"/>
          </a:xfrm>
        </p:spPr>
        <p:txBody>
          <a:bodyPr>
            <a:normAutofit fontScale="92500" lnSpcReduction="20000"/>
          </a:bodyPr>
          <a:lstStyle/>
          <a:p>
            <a:pPr lvl="0" algn="just">
              <a:lnSpc>
                <a:spcPct val="150000"/>
              </a:lnSpc>
              <a:spcAft>
                <a:spcPts val="0"/>
              </a:spcAft>
              <a:buSzPts val="1200"/>
            </a:pPr>
            <a:endParaRPr lang="en-ZA" dirty="0"/>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sz="1300" b="1" i="1" dirty="0">
              <a:solidFill>
                <a:schemeClr val="tx1"/>
              </a:solidFill>
            </a:endParaRPr>
          </a:p>
          <a:p>
            <a:pPr lvl="0" algn="just" defTabSz="914400">
              <a:lnSpc>
                <a:spcPct val="150000"/>
              </a:lnSpc>
              <a:spcBef>
                <a:spcPts val="0"/>
              </a:spcBef>
            </a:pPr>
            <a:r>
              <a:rPr lang="en-ZA" altLang="en-US" sz="1300" b="1" i="1" dirty="0">
                <a:solidFill>
                  <a:schemeClr val="tx1"/>
                </a:solidFill>
              </a:rPr>
              <a:t>Table A: PRMG Budgets</a:t>
            </a:r>
          </a:p>
          <a:p>
            <a:endParaRPr lang="en-ZA" dirty="0"/>
          </a:p>
        </p:txBody>
      </p:sp>
      <p:pic>
        <p:nvPicPr>
          <p:cNvPr id="1026" name="Picture 6">
            <a:extLst>
              <a:ext uri="{FF2B5EF4-FFF2-40B4-BE49-F238E27FC236}">
                <a16:creationId xmlns:a16="http://schemas.microsoft.com/office/drawing/2014/main" id="{7973284B-3720-42D1-813F-68F850E61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949" y="1244229"/>
            <a:ext cx="8830101" cy="41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83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60" y="141164"/>
            <a:ext cx="11084933" cy="887570"/>
          </a:xfrm>
        </p:spPr>
        <p:txBody>
          <a:bodyPr>
            <a:noAutofit/>
          </a:bodyPr>
          <a:lstStyle/>
          <a:p>
            <a:pPr lvl="0"/>
            <a:br>
              <a:rPr lang="en-ZA" sz="3200" b="1" dirty="0">
                <a:solidFill>
                  <a:prstClr val="black"/>
                </a:solidFill>
                <a:latin typeface="Arial" panose="020B0604020202020204" pitchFamily="34" charset="0"/>
                <a:cs typeface="Arial" panose="020B0604020202020204" pitchFamily="34" charset="0"/>
              </a:rPr>
            </a:br>
            <a:r>
              <a:rPr lang="en-ZA" sz="3200" b="1" dirty="0">
                <a:solidFill>
                  <a:prstClr val="black"/>
                </a:solidFill>
                <a:latin typeface="Arial" panose="020B0604020202020204" pitchFamily="34" charset="0"/>
                <a:cs typeface="Arial" panose="020B0604020202020204" pitchFamily="34" charset="0"/>
              </a:rPr>
              <a:t>Rehabilitation and maintenance of provincial and national road network (Cont..)</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solidFill>
                  <a:prstClr val="black">
                    <a:lumMod val="65000"/>
                    <a:lumOff val="35000"/>
                  </a:prstClr>
                </a:solidFill>
                <a:latin typeface="Calibri"/>
              </a:rPr>
              <a:t>21</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143339" y="899049"/>
            <a:ext cx="10945216" cy="4935845"/>
          </a:xfrm>
        </p:spPr>
        <p:txBody>
          <a:bodyPr>
            <a:normAutofit fontScale="92500" lnSpcReduction="20000"/>
          </a:bodyPr>
          <a:lstStyle/>
          <a:p>
            <a:pPr lvl="0" algn="just">
              <a:lnSpc>
                <a:spcPct val="150000"/>
              </a:lnSpc>
              <a:spcAft>
                <a:spcPts val="0"/>
              </a:spcAft>
              <a:buSzPts val="1200"/>
            </a:pPr>
            <a:endParaRPr lang="en-ZA" dirty="0"/>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r>
              <a:rPr lang="en-ZA" altLang="en-US" sz="1300" b="1" i="1" dirty="0">
                <a:solidFill>
                  <a:schemeClr val="tx1"/>
                </a:solidFill>
              </a:rPr>
              <a:t>Table B: Special Allocations within PRMG (2023/24)</a:t>
            </a:r>
          </a:p>
          <a:p>
            <a:endParaRPr lang="en-ZA" dirty="0"/>
          </a:p>
        </p:txBody>
      </p:sp>
      <p:pic>
        <p:nvPicPr>
          <p:cNvPr id="2050" name="Picture 7">
            <a:extLst>
              <a:ext uri="{FF2B5EF4-FFF2-40B4-BE49-F238E27FC236}">
                <a16:creationId xmlns:a16="http://schemas.microsoft.com/office/drawing/2014/main" id="{EB7B6F18-69F2-4A52-AF71-937AB181F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73" y="1258350"/>
            <a:ext cx="10112990" cy="3905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639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94" y="356659"/>
            <a:ext cx="11084933" cy="887570"/>
          </a:xfrm>
        </p:spPr>
        <p:txBody>
          <a:bodyPr>
            <a:noAutofit/>
          </a:bodyPr>
          <a:lstStyle/>
          <a:p>
            <a:pPr lvl="0"/>
            <a:r>
              <a:rPr lang="en-ZA" sz="3200" b="1" dirty="0">
                <a:solidFill>
                  <a:prstClr val="black"/>
                </a:solidFill>
                <a:latin typeface="Arial" panose="020B0604020202020204" pitchFamily="34" charset="0"/>
                <a:cs typeface="Arial" panose="020B0604020202020204" pitchFamily="34" charset="0"/>
              </a:rPr>
              <a:t>Rehabilitation and maintenance of provincial and national road network (Cont..)</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solidFill>
                  <a:prstClr val="black">
                    <a:lumMod val="65000"/>
                    <a:lumOff val="35000"/>
                  </a:prstClr>
                </a:solidFill>
                <a:latin typeface="Calibri"/>
              </a:rPr>
              <a:t>22</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262986" y="1036170"/>
            <a:ext cx="10945216" cy="5602292"/>
          </a:xfrm>
        </p:spPr>
        <p:txBody>
          <a:bodyPr>
            <a:normAutofit lnSpcReduction="10000"/>
          </a:bodyPr>
          <a:lstStyle/>
          <a:p>
            <a:pPr algn="just">
              <a:lnSpc>
                <a:spcPct val="150000"/>
              </a:lnSpc>
              <a:buSzPts val="1200"/>
            </a:pPr>
            <a:r>
              <a:rPr lang="en-US" sz="2200" b="1" dirty="0">
                <a:solidFill>
                  <a:schemeClr val="tx1"/>
                </a:solidFill>
              </a:rPr>
              <a:t>Ninety-six (96) bridges </a:t>
            </a:r>
            <a:r>
              <a:rPr lang="en-US" sz="2200" dirty="0">
                <a:solidFill>
                  <a:schemeClr val="tx1"/>
                </a:solidFill>
              </a:rPr>
              <a:t>per annum are planned to be constructed through the Welisizwe Rural Bridges Programme, through the partnership between Department of Public Works &amp; Infrastructure and the South African National Defense Force.</a:t>
            </a:r>
            <a:endParaRPr lang="en-ZA" sz="2200" dirty="0">
              <a:solidFill>
                <a:schemeClr val="tx1"/>
              </a:solidFill>
            </a:endParaRPr>
          </a:p>
          <a:p>
            <a:pPr algn="just"/>
            <a:endParaRPr lang="en-US" sz="2200" dirty="0">
              <a:solidFill>
                <a:schemeClr val="tx1"/>
              </a:solidFill>
            </a:endParaRPr>
          </a:p>
          <a:p>
            <a:pPr algn="just"/>
            <a:r>
              <a:rPr lang="en-US" sz="2200" b="1" dirty="0">
                <a:solidFill>
                  <a:schemeClr val="tx1"/>
                </a:solidFill>
              </a:rPr>
              <a:t>The PRMG Refurbishment component allocation </a:t>
            </a:r>
            <a:r>
              <a:rPr lang="en-US" sz="2200" dirty="0">
                <a:solidFill>
                  <a:schemeClr val="tx1"/>
                </a:solidFill>
              </a:rPr>
              <a:t>may only be allocated to new facilities which comprises works that aim to improve network capacity; and includes:</a:t>
            </a:r>
            <a:endParaRPr lang="en-ZA" sz="2200" dirty="0">
              <a:solidFill>
                <a:schemeClr val="tx1"/>
              </a:solidFill>
            </a:endParaRPr>
          </a:p>
          <a:p>
            <a:pPr algn="just"/>
            <a:r>
              <a:rPr lang="en-US" sz="2200" dirty="0">
                <a:solidFill>
                  <a:schemeClr val="tx1"/>
                </a:solidFill>
              </a:rPr>
              <a:t> </a:t>
            </a:r>
            <a:endParaRPr lang="en-ZA" sz="2200" dirty="0">
              <a:solidFill>
                <a:schemeClr val="tx1"/>
              </a:solidFill>
            </a:endParaRPr>
          </a:p>
          <a:p>
            <a:pPr marL="457200" lvl="0" indent="-457200" algn="just">
              <a:buFont typeface="+mj-lt"/>
              <a:buAutoNum type="alphaLcParenR"/>
            </a:pPr>
            <a:r>
              <a:rPr lang="en-US" sz="2200" dirty="0">
                <a:solidFill>
                  <a:schemeClr val="tx1"/>
                </a:solidFill>
              </a:rPr>
              <a:t>the upgrading of earth (dirt) road to an engineered gravel road;</a:t>
            </a:r>
            <a:endParaRPr lang="en-ZA" sz="2200" dirty="0">
              <a:solidFill>
                <a:schemeClr val="tx1"/>
              </a:solidFill>
            </a:endParaRPr>
          </a:p>
          <a:p>
            <a:pPr marL="457200" lvl="0" indent="-457200" algn="just">
              <a:buFont typeface="+mj-lt"/>
              <a:buAutoNum type="alphaLcParenR"/>
            </a:pPr>
            <a:r>
              <a:rPr lang="en-US" sz="2200" dirty="0">
                <a:solidFill>
                  <a:schemeClr val="tx1"/>
                </a:solidFill>
              </a:rPr>
              <a:t>the upgrading of a gravel road to a surfaced road; and </a:t>
            </a:r>
            <a:endParaRPr lang="en-ZA" sz="2200" dirty="0">
              <a:solidFill>
                <a:schemeClr val="tx1"/>
              </a:solidFill>
            </a:endParaRPr>
          </a:p>
          <a:p>
            <a:pPr marL="457200" lvl="0" indent="-457200" algn="just">
              <a:buFont typeface="+mj-lt"/>
              <a:buAutoNum type="alphaLcParenR"/>
            </a:pPr>
            <a:r>
              <a:rPr lang="en-US" sz="2200" dirty="0">
                <a:solidFill>
                  <a:schemeClr val="tx1"/>
                </a:solidFill>
              </a:rPr>
              <a:t>upgrading of single carriageway road to four-lane or dual carriageway road;</a:t>
            </a:r>
            <a:endParaRPr lang="en-ZA" sz="2200" dirty="0">
              <a:solidFill>
                <a:schemeClr val="tx1"/>
              </a:solidFill>
            </a:endParaRPr>
          </a:p>
          <a:p>
            <a:pPr marL="457200" lvl="0" indent="-457200" algn="just">
              <a:buFont typeface="+mj-lt"/>
              <a:buAutoNum type="alphaLcParenR"/>
            </a:pPr>
            <a:r>
              <a:rPr lang="en-US" sz="2200" dirty="0">
                <a:solidFill>
                  <a:schemeClr val="tx1"/>
                </a:solidFill>
              </a:rPr>
              <a:t>the construction of new gravel or surfaced road where previously no road existed (brown/green fields construction)</a:t>
            </a:r>
            <a:endParaRPr lang="en-ZA" sz="2200" dirty="0">
              <a:solidFill>
                <a:schemeClr val="tx1"/>
              </a:solidFill>
            </a:endParaRPr>
          </a:p>
          <a:p>
            <a:pPr marL="457200" lvl="0" indent="-457200" algn="just">
              <a:buFont typeface="+mj-lt"/>
              <a:buAutoNum type="alphaLcParenR"/>
            </a:pPr>
            <a:r>
              <a:rPr lang="en-US" sz="2200" dirty="0">
                <a:solidFill>
                  <a:schemeClr val="tx1"/>
                </a:solidFill>
              </a:rPr>
              <a:t>the construction of new bridge to replace existing bridge or new interchange to replace intersection.</a:t>
            </a:r>
            <a:endParaRPr lang="en-ZA" sz="2200" dirty="0">
              <a:solidFill>
                <a:schemeClr val="tx1"/>
              </a:solidFill>
            </a:endParaRPr>
          </a:p>
          <a:p>
            <a:pPr lvl="0" algn="just">
              <a:lnSpc>
                <a:spcPct val="150000"/>
              </a:lnSpc>
              <a:spcAft>
                <a:spcPts val="0"/>
              </a:spcAft>
              <a:buSzPts val="1200"/>
            </a:pPr>
            <a:endParaRPr lang="en-ZA" dirty="0"/>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endParaRPr lang="en-ZA" dirty="0"/>
          </a:p>
        </p:txBody>
      </p:sp>
    </p:spTree>
    <p:extLst>
      <p:ext uri="{BB962C8B-B14F-4D97-AF65-F5344CB8AC3E}">
        <p14:creationId xmlns:p14="http://schemas.microsoft.com/office/powerpoint/2010/main" val="1530164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94" y="455264"/>
            <a:ext cx="11084933" cy="887570"/>
          </a:xfrm>
        </p:spPr>
        <p:txBody>
          <a:bodyPr>
            <a:noAutofit/>
          </a:bodyPr>
          <a:lstStyle/>
          <a:p>
            <a:pPr lvl="0"/>
            <a:r>
              <a:rPr lang="en-ZA" sz="3200" b="1" dirty="0">
                <a:solidFill>
                  <a:prstClr val="black"/>
                </a:solidFill>
                <a:latin typeface="Arial" panose="020B0604020202020204" pitchFamily="34" charset="0"/>
                <a:cs typeface="Arial" panose="020B0604020202020204" pitchFamily="34" charset="0"/>
              </a:rPr>
              <a:t>Rehabilitation and maintenance of provincial and national road network (Cont..)</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23</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273894" y="1255708"/>
            <a:ext cx="10945216" cy="5406349"/>
          </a:xfrm>
        </p:spPr>
        <p:txBody>
          <a:bodyPr>
            <a:normAutofit/>
          </a:bodyPr>
          <a:lstStyle/>
          <a:p>
            <a:r>
              <a:rPr lang="en-US" dirty="0">
                <a:solidFill>
                  <a:schemeClr val="tx1"/>
                </a:solidFill>
              </a:rPr>
              <a:t>In addition to the above, </a:t>
            </a:r>
            <a:endParaRPr lang="en-ZA" dirty="0">
              <a:solidFill>
                <a:schemeClr val="tx1"/>
              </a:solidFill>
            </a:endParaRPr>
          </a:p>
          <a:p>
            <a:r>
              <a:rPr lang="en-US" dirty="0">
                <a:solidFill>
                  <a:schemeClr val="tx1"/>
                </a:solidFill>
              </a:rPr>
              <a:t> </a:t>
            </a:r>
            <a:endParaRPr lang="en-ZA" dirty="0">
              <a:solidFill>
                <a:schemeClr val="tx1"/>
              </a:solidFill>
            </a:endParaRPr>
          </a:p>
          <a:p>
            <a:pPr marL="457200" lvl="0" indent="-457200">
              <a:buFont typeface="+mj-lt"/>
              <a:buAutoNum type="alphaLcParenR"/>
            </a:pPr>
            <a:r>
              <a:rPr lang="en-US" dirty="0">
                <a:solidFill>
                  <a:schemeClr val="tx1"/>
                </a:solidFill>
              </a:rPr>
              <a:t>the Disaster Management Plan shall be finalized; </a:t>
            </a:r>
            <a:endParaRPr lang="en-ZA" dirty="0">
              <a:solidFill>
                <a:schemeClr val="tx1"/>
              </a:solidFill>
            </a:endParaRPr>
          </a:p>
          <a:p>
            <a:pPr marL="457200" lvl="0" indent="-457200">
              <a:buFont typeface="+mj-lt"/>
              <a:buAutoNum type="alphaLcParenR"/>
            </a:pPr>
            <a:r>
              <a:rPr lang="en-US" dirty="0">
                <a:solidFill>
                  <a:schemeClr val="tx1"/>
                </a:solidFill>
              </a:rPr>
              <a:t>reconstruction and rehabilitation of road flood-damaged Infrastructure will be undertaken;</a:t>
            </a:r>
            <a:endParaRPr lang="en-ZA" dirty="0">
              <a:solidFill>
                <a:schemeClr val="tx1"/>
              </a:solidFill>
            </a:endParaRPr>
          </a:p>
          <a:p>
            <a:pPr marL="457200" lvl="0" indent="-457200">
              <a:buFont typeface="+mj-lt"/>
              <a:buAutoNum type="alphaLcParenR"/>
            </a:pPr>
            <a:r>
              <a:rPr lang="en-US" dirty="0">
                <a:solidFill>
                  <a:schemeClr val="tx1"/>
                </a:solidFill>
              </a:rPr>
              <a:t>the Road inventory data will be updated; and</a:t>
            </a:r>
            <a:endParaRPr lang="en-ZA" dirty="0">
              <a:solidFill>
                <a:schemeClr val="tx1"/>
              </a:solidFill>
            </a:endParaRPr>
          </a:p>
          <a:p>
            <a:pPr marL="457200" lvl="0" indent="-457200">
              <a:buFont typeface="+mj-lt"/>
              <a:buAutoNum type="alphaLcParenR"/>
            </a:pPr>
            <a:r>
              <a:rPr lang="en-US" dirty="0">
                <a:solidFill>
                  <a:schemeClr val="tx1"/>
                </a:solidFill>
              </a:rPr>
              <a:t>the Provincial and municipal Road Asset Management System (RAMS) data will be analysed to verify, validate and/or support implementation of the plans by the Road Authorities. </a:t>
            </a:r>
            <a:endParaRPr lang="en-ZA" dirty="0">
              <a:solidFill>
                <a:schemeClr val="tx1"/>
              </a:solidFill>
            </a:endParaRPr>
          </a:p>
          <a:p>
            <a:pPr lvl="0" algn="just">
              <a:lnSpc>
                <a:spcPct val="150000"/>
              </a:lnSpc>
              <a:spcAft>
                <a:spcPts val="0"/>
              </a:spcAft>
              <a:buSzPts val="1200"/>
            </a:pPr>
            <a:endParaRPr lang="en-ZA" dirty="0"/>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endParaRPr lang="en-ZA" dirty="0"/>
          </a:p>
        </p:txBody>
      </p:sp>
    </p:spTree>
    <p:extLst>
      <p:ext uri="{BB962C8B-B14F-4D97-AF65-F5344CB8AC3E}">
        <p14:creationId xmlns:p14="http://schemas.microsoft.com/office/powerpoint/2010/main" val="2064596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61" y="356659"/>
            <a:ext cx="11084933" cy="887570"/>
          </a:xfrm>
        </p:spPr>
        <p:txBody>
          <a:bodyPr>
            <a:noAutofit/>
          </a:bodyPr>
          <a:lstStyle/>
          <a:p>
            <a:pPr lvl="0"/>
            <a:r>
              <a:rPr lang="en-ZA" sz="3200" b="1" dirty="0">
                <a:solidFill>
                  <a:prstClr val="black"/>
                </a:solidFill>
                <a:latin typeface="Arial" panose="020B0604020202020204" pitchFamily="34" charset="0"/>
                <a:cs typeface="Arial" panose="020B0604020202020204" pitchFamily="34" charset="0"/>
              </a:rPr>
              <a:t>Rehabilitation and maintenance of provincial and national road network (Cont..)</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solidFill>
                  <a:prstClr val="black">
                    <a:lumMod val="65000"/>
                    <a:lumOff val="35000"/>
                  </a:prstClr>
                </a:solidFill>
                <a:latin typeface="Calibri"/>
              </a:rPr>
              <a:t>24</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146961" y="1244229"/>
            <a:ext cx="10945216" cy="5047714"/>
          </a:xfrm>
        </p:spPr>
        <p:txBody>
          <a:bodyPr>
            <a:normAutofit/>
          </a:bodyPr>
          <a:lstStyle/>
          <a:p>
            <a:pPr algn="just">
              <a:lnSpc>
                <a:spcPct val="150000"/>
              </a:lnSpc>
              <a:spcBef>
                <a:spcPts val="0"/>
              </a:spcBef>
            </a:pPr>
            <a:r>
              <a:rPr lang="en-US" dirty="0">
                <a:solidFill>
                  <a:schemeClr val="tx1"/>
                </a:solidFill>
              </a:rPr>
              <a:t>In line with Cabinet Directives, Department of Transport, using SANRAL as its implementing Agency shall accelerate Operation Vala Zonke and address the challenges of fixing potholes and resurfacing of roads where necessary in alignment with the S’hamba Sonke Programme, through partnerships with the various Road Authorities. </a:t>
            </a:r>
            <a:endParaRPr lang="en-ZA"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endParaRPr lang="en-ZA" dirty="0"/>
          </a:p>
        </p:txBody>
      </p:sp>
    </p:spTree>
    <p:extLst>
      <p:ext uri="{BB962C8B-B14F-4D97-AF65-F5344CB8AC3E}">
        <p14:creationId xmlns:p14="http://schemas.microsoft.com/office/powerpoint/2010/main" val="2572767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39" y="260649"/>
            <a:ext cx="11084933" cy="887570"/>
          </a:xfrm>
        </p:spPr>
        <p:txBody>
          <a:bodyPr>
            <a:noAutofit/>
          </a:bodyPr>
          <a:lstStyle/>
          <a:p>
            <a:pPr lvl="0"/>
            <a:r>
              <a:rPr lang="en-ZA" sz="3200" b="1" dirty="0">
                <a:solidFill>
                  <a:prstClr val="black"/>
                </a:solidFill>
                <a:latin typeface="Arial" panose="020B0604020202020204" pitchFamily="34" charset="0"/>
                <a:cs typeface="Arial" panose="020B0604020202020204" pitchFamily="34" charset="0"/>
              </a:rPr>
              <a:t>Rehabilitation and maintenance of provincial and national road network (Cont..)</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solidFill>
                  <a:prstClr val="black">
                    <a:lumMod val="65000"/>
                    <a:lumOff val="35000"/>
                  </a:prstClr>
                </a:solidFill>
                <a:latin typeface="Calibri"/>
              </a:rPr>
              <a:t>25</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143339" y="899049"/>
            <a:ext cx="11308954" cy="5602292"/>
          </a:xfrm>
        </p:spPr>
        <p:txBody>
          <a:bodyPr>
            <a:normAutofit/>
          </a:bodyPr>
          <a:lstStyle/>
          <a:p>
            <a:pPr marL="342900" lvl="0" indent="-342900" algn="just" defTabSz="914400">
              <a:lnSpc>
                <a:spcPct val="150000"/>
              </a:lnSpc>
              <a:spcBef>
                <a:spcPts val="0"/>
              </a:spcBef>
              <a:buFont typeface="Arial" panose="020B0604020202020204" pitchFamily="34" charset="0"/>
              <a:buChar char="•"/>
            </a:pPr>
            <a:r>
              <a:rPr lang="en-US" dirty="0">
                <a:solidFill>
                  <a:srgbClr val="000000"/>
                </a:solidFill>
                <a:ea typeface="Arial" panose="020B0604020202020204" pitchFamily="34" charset="0"/>
              </a:rPr>
              <a:t>South Africa currently has no single digital transport master plan, and although some localised digital plans exist in various metropolitan authorities these tend to be totally outdated and not integrated. </a:t>
            </a:r>
          </a:p>
          <a:p>
            <a:pPr marL="342900" lvl="0" indent="-342900" algn="just" defTabSz="914400">
              <a:lnSpc>
                <a:spcPct val="150000"/>
              </a:lnSpc>
              <a:spcBef>
                <a:spcPts val="0"/>
              </a:spcBef>
              <a:buFont typeface="Arial" panose="020B0604020202020204" pitchFamily="34" charset="0"/>
              <a:buChar char="•"/>
            </a:pPr>
            <a:r>
              <a:rPr lang="en-US" dirty="0">
                <a:solidFill>
                  <a:srgbClr val="000000"/>
                </a:solidFill>
                <a:ea typeface="Arial" panose="020B0604020202020204" pitchFamily="34" charset="0"/>
              </a:rPr>
              <a:t>A coordinated national level digital transport master plan of these elements will ensure maximum social benefit can be derived from fiscal spend in the transport sector across all transport modes and all three spheres of government.</a:t>
            </a:r>
          </a:p>
          <a:p>
            <a:pPr marL="342900" lvl="0" indent="-342900" algn="just" defTabSz="914400">
              <a:lnSpc>
                <a:spcPct val="150000"/>
              </a:lnSpc>
              <a:spcBef>
                <a:spcPts val="0"/>
              </a:spcBef>
              <a:buFont typeface="Arial" panose="020B0604020202020204" pitchFamily="34" charset="0"/>
              <a:buChar char="•"/>
            </a:pPr>
            <a:r>
              <a:rPr lang="en-US" dirty="0">
                <a:solidFill>
                  <a:schemeClr val="tx1"/>
                </a:solidFill>
              </a:rPr>
              <a:t>Transport Master Plan defines the target state of the Transport System in the long term and includes the infrastructure and transport services that would be required to support the country’s economy now and at that future time. </a:t>
            </a: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pPr lvl="0" algn="just" defTabSz="914400">
              <a:lnSpc>
                <a:spcPct val="150000"/>
              </a:lnSpc>
              <a:spcBef>
                <a:spcPts val="0"/>
              </a:spcBef>
            </a:pPr>
            <a:endParaRPr lang="en-ZA" altLang="en-US" dirty="0">
              <a:solidFill>
                <a:schemeClr val="tx1"/>
              </a:solidFill>
            </a:endParaRPr>
          </a:p>
          <a:p>
            <a:endParaRPr lang="en-ZA" dirty="0"/>
          </a:p>
        </p:txBody>
      </p:sp>
    </p:spTree>
    <p:extLst>
      <p:ext uri="{BB962C8B-B14F-4D97-AF65-F5344CB8AC3E}">
        <p14:creationId xmlns:p14="http://schemas.microsoft.com/office/powerpoint/2010/main" val="1299884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62901" y="843442"/>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600" dirty="0">
                <a:solidFill>
                  <a:prstClr val="black">
                    <a:lumMod val="65000"/>
                    <a:lumOff val="35000"/>
                  </a:prstClr>
                </a:solidFill>
                <a:latin typeface="Calibri"/>
              </a:rPr>
              <a:t>26</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lstStyle/>
          <a:p>
            <a:pPr algn="ctr"/>
            <a:endParaRPr lang="en-ZA" dirty="0"/>
          </a:p>
          <a:p>
            <a:pPr algn="ctr"/>
            <a:endParaRPr lang="en-ZA" dirty="0"/>
          </a:p>
          <a:p>
            <a:pPr lvl="0" algn="ctr" defTabSz="457200">
              <a:spcBef>
                <a:spcPct val="0"/>
              </a:spcBef>
              <a:defRPr/>
            </a:pPr>
            <a:r>
              <a:rPr lang="en-GB" altLang="en-US" sz="5400" b="1" dirty="0">
                <a:solidFill>
                  <a:prstClr val="black"/>
                </a:solidFill>
                <a:cs typeface="+mn-cs"/>
              </a:rPr>
              <a:t>Part 4</a:t>
            </a:r>
          </a:p>
          <a:p>
            <a:pPr lvl="0" algn="ctr" defTabSz="457200">
              <a:spcBef>
                <a:spcPct val="0"/>
              </a:spcBef>
              <a:defRPr/>
            </a:pPr>
            <a:endParaRPr lang="en-GB" b="1" dirty="0">
              <a:solidFill>
                <a:prstClr val="black"/>
              </a:solidFill>
              <a:ea typeface="Calibri" panose="020F0502020204030204" pitchFamily="34" charset="0"/>
              <a:cs typeface="+mn-cs"/>
            </a:endParaRPr>
          </a:p>
          <a:p>
            <a:pPr lvl="0" algn="ctr" defTabSz="457200">
              <a:lnSpc>
                <a:spcPct val="150000"/>
              </a:lnSpc>
              <a:spcBef>
                <a:spcPct val="0"/>
              </a:spcBef>
              <a:defRPr/>
            </a:pPr>
            <a:r>
              <a:rPr lang="en-GB" b="1" dirty="0">
                <a:solidFill>
                  <a:prstClr val="black"/>
                </a:solidFill>
                <a:ea typeface="Calibri" panose="020F0502020204030204" pitchFamily="34" charset="0"/>
                <a:cs typeface="+mn-cs"/>
              </a:rPr>
              <a:t>Appraise the Committee on possible service delivery implications and impact of the proposed allocation reductions in key subprograms that are critical to the safety of their respective sectors over the MTEF.</a:t>
            </a:r>
            <a:endParaRPr lang="en-US" altLang="en-US" b="1" dirty="0">
              <a:solidFill>
                <a:prstClr val="black"/>
              </a:solidFill>
              <a:cs typeface="+mn-cs"/>
            </a:endParaRPr>
          </a:p>
          <a:p>
            <a:pPr algn="ctr"/>
            <a:endParaRPr lang="en-ZA" dirty="0"/>
          </a:p>
        </p:txBody>
      </p:sp>
    </p:spTree>
    <p:extLst>
      <p:ext uri="{BB962C8B-B14F-4D97-AF65-F5344CB8AC3E}">
        <p14:creationId xmlns:p14="http://schemas.microsoft.com/office/powerpoint/2010/main" val="1906427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60" y="141164"/>
            <a:ext cx="11084933" cy="887570"/>
          </a:xfrm>
        </p:spPr>
        <p:txBody>
          <a:bodyPr>
            <a:noAutofit/>
          </a:bodyPr>
          <a:lstStyle/>
          <a:p>
            <a:pPr lvl="0"/>
            <a:r>
              <a:rPr lang="en-US" sz="3200" b="1" i="1" dirty="0">
                <a:solidFill>
                  <a:prstClr val="black"/>
                </a:solidFill>
                <a:latin typeface="Arial" panose="020B0604020202020204" pitchFamily="34" charset="0"/>
                <a:ea typeface="Calibri" panose="020F0502020204030204" pitchFamily="34" charset="0"/>
                <a:cs typeface="+mj-cs"/>
              </a:rPr>
              <a:t>Road oversight sub-programme</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solidFill>
                  <a:prstClr val="black">
                    <a:lumMod val="65000"/>
                    <a:lumOff val="35000"/>
                  </a:prstClr>
                </a:solidFill>
                <a:latin typeface="Calibri"/>
              </a:rPr>
              <a:t>27</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623392" y="1028734"/>
            <a:ext cx="10945216" cy="4935845"/>
          </a:xfrm>
        </p:spPr>
        <p:txBody>
          <a:bodyPr>
            <a:normAutofit/>
          </a:bodyPr>
          <a:lstStyle/>
          <a:p>
            <a:pPr marL="457200" lvl="0" indent="-457200" algn="just" defTabSz="914400">
              <a:lnSpc>
                <a:spcPct val="150000"/>
              </a:lnSpc>
              <a:spcBef>
                <a:spcPts val="0"/>
              </a:spcBef>
              <a:buFont typeface="Arial" panose="020B0604020202020204" pitchFamily="34" charset="0"/>
              <a:buChar char="•"/>
            </a:pPr>
            <a:r>
              <a:rPr lang="en-ZA" sz="2600" dirty="0">
                <a:solidFill>
                  <a:prstClr val="black"/>
                </a:solidFill>
              </a:rPr>
              <a:t>The </a:t>
            </a:r>
            <a:r>
              <a:rPr lang="en-US" sz="2600" dirty="0">
                <a:solidFill>
                  <a:prstClr val="black"/>
                </a:solidFill>
                <a:ea typeface="Calibri" panose="020F0502020204030204" pitchFamily="34" charset="0"/>
                <a:cs typeface="+mn-cs"/>
              </a:rPr>
              <a:t>sub-programme has decreased by an average annual growth of 4.1 per cent, due to a once off special allocation of R23.7 billion in 2022/23 as partial solution to the Gauteng freeway improvement project not generating enough toll revenue to service the debt raised for its construction.</a:t>
            </a:r>
            <a:endParaRPr lang="en-ZA" sz="2600" dirty="0">
              <a:solidFill>
                <a:prstClr val="black"/>
              </a:solidFill>
            </a:endParaRPr>
          </a:p>
          <a:p>
            <a:pPr lvl="0" algn="just" defTabSz="914400">
              <a:lnSpc>
                <a:spcPct val="150000"/>
              </a:lnSpc>
              <a:spcBef>
                <a:spcPts val="0"/>
              </a:spcBef>
            </a:pPr>
            <a:endParaRPr lang="en-ZA" altLang="en-US" dirty="0">
              <a:solidFill>
                <a:schemeClr val="tx1"/>
              </a:solidFill>
            </a:endParaRPr>
          </a:p>
          <a:p>
            <a:endParaRPr lang="en-ZA" dirty="0"/>
          </a:p>
        </p:txBody>
      </p:sp>
    </p:spTree>
    <p:extLst>
      <p:ext uri="{BB962C8B-B14F-4D97-AF65-F5344CB8AC3E}">
        <p14:creationId xmlns:p14="http://schemas.microsoft.com/office/powerpoint/2010/main" val="1477150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60" y="141164"/>
            <a:ext cx="11084933" cy="887570"/>
          </a:xfrm>
        </p:spPr>
        <p:txBody>
          <a:bodyPr>
            <a:noAutofit/>
          </a:bodyPr>
          <a:lstStyle/>
          <a:p>
            <a:pPr lvl="0"/>
            <a:r>
              <a:rPr lang="en-US" sz="3200" b="1" i="1" dirty="0">
                <a:solidFill>
                  <a:prstClr val="black"/>
                </a:solidFill>
                <a:latin typeface="Arial" panose="020B0604020202020204" pitchFamily="34" charset="0"/>
                <a:ea typeface="Calibri" panose="020F0502020204030204" pitchFamily="34" charset="0"/>
                <a:cs typeface="+mj-cs"/>
              </a:rPr>
              <a:t>Road oversight sub-programme</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solidFill>
                  <a:prstClr val="black">
                    <a:lumMod val="65000"/>
                    <a:lumOff val="35000"/>
                  </a:prstClr>
                </a:solidFill>
                <a:latin typeface="Calibri"/>
              </a:rPr>
              <a:t>28</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623392" y="1028734"/>
            <a:ext cx="10945216" cy="4935845"/>
          </a:xfrm>
        </p:spPr>
        <p:txBody>
          <a:bodyPr>
            <a:normAutofit lnSpcReduction="10000"/>
          </a:bodyPr>
          <a:lstStyle/>
          <a:p>
            <a:pPr marL="342900" lvl="0" indent="-342900" algn="just" defTabSz="914400">
              <a:lnSpc>
                <a:spcPct val="150000"/>
              </a:lnSpc>
              <a:spcBef>
                <a:spcPts val="0"/>
              </a:spcBef>
              <a:buFont typeface="Arial" panose="020B0604020202020204" pitchFamily="34" charset="0"/>
              <a:buChar char="•"/>
            </a:pPr>
            <a:r>
              <a:rPr lang="en-US" dirty="0">
                <a:solidFill>
                  <a:prstClr val="black"/>
                </a:solidFill>
                <a:ea typeface="Calibri" panose="020F0502020204030204" pitchFamily="34" charset="0"/>
                <a:cs typeface="+mn-cs"/>
              </a:rPr>
              <a:t>There was increase in the department's baseline allocation of a total amount of R16,6 billion over the medium term. Mainly in:</a:t>
            </a:r>
          </a:p>
          <a:p>
            <a:pPr marL="342900" lvl="0" indent="-342900" algn="just" defTabSz="914400">
              <a:lnSpc>
                <a:spcPct val="150000"/>
              </a:lnSpc>
              <a:spcBef>
                <a:spcPts val="0"/>
              </a:spcBef>
              <a:buFont typeface="Courier New" panose="02070309020205020404" pitchFamily="49" charset="0"/>
              <a:buChar char="o"/>
            </a:pPr>
            <a:r>
              <a:rPr lang="en-US" dirty="0">
                <a:solidFill>
                  <a:prstClr val="black"/>
                </a:solidFill>
                <a:ea typeface="Calibri" panose="020F0502020204030204" pitchFamily="34" charset="0"/>
                <a:cs typeface="+mn-cs"/>
              </a:rPr>
              <a:t>Road Transport programme under the  provincial roads maintenance grant to provide maintenance and rehabilitation of the provincial road network to prolong its lifespan and part of the allocation which is specifically earmarked for road refurbishment, and</a:t>
            </a:r>
          </a:p>
          <a:p>
            <a:pPr marL="342900" lvl="0" indent="-342900" algn="just" defTabSz="914400">
              <a:lnSpc>
                <a:spcPct val="150000"/>
              </a:lnSpc>
              <a:spcBef>
                <a:spcPts val="0"/>
              </a:spcBef>
              <a:buFont typeface="Courier New" panose="02070309020205020404" pitchFamily="49" charset="0"/>
              <a:buChar char="o"/>
            </a:pPr>
            <a:r>
              <a:rPr lang="en-US" dirty="0">
                <a:solidFill>
                  <a:prstClr val="black"/>
                </a:solidFill>
                <a:ea typeface="Calibri" panose="020F0502020204030204" pitchFamily="34" charset="0"/>
                <a:cs typeface="+mn-cs"/>
              </a:rPr>
              <a:t>Disaster relief and the construction of bridges in rural areas as well as to the South African National Roads Agency Ltd (SANRAL) for the non-toll portfolio network, therefore there are were no possible service delivery implications.</a:t>
            </a:r>
            <a:endParaRPr lang="en-ZA" dirty="0">
              <a:solidFill>
                <a:prstClr val="black"/>
              </a:solidFill>
            </a:endParaRPr>
          </a:p>
          <a:p>
            <a:pPr lvl="0" algn="just" defTabSz="914400">
              <a:lnSpc>
                <a:spcPct val="150000"/>
              </a:lnSpc>
              <a:spcBef>
                <a:spcPts val="0"/>
              </a:spcBef>
            </a:pPr>
            <a:endParaRPr lang="en-ZA" altLang="en-US" dirty="0">
              <a:solidFill>
                <a:schemeClr val="tx1"/>
              </a:solidFill>
            </a:endParaRPr>
          </a:p>
          <a:p>
            <a:endParaRPr lang="en-ZA" dirty="0"/>
          </a:p>
        </p:txBody>
      </p:sp>
    </p:spTree>
    <p:extLst>
      <p:ext uri="{BB962C8B-B14F-4D97-AF65-F5344CB8AC3E}">
        <p14:creationId xmlns:p14="http://schemas.microsoft.com/office/powerpoint/2010/main" val="1481662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60" y="141164"/>
            <a:ext cx="11084933" cy="887570"/>
          </a:xfrm>
        </p:spPr>
        <p:txBody>
          <a:bodyPr>
            <a:noAutofit/>
          </a:bodyPr>
          <a:lstStyle/>
          <a:p>
            <a:pPr lvl="0"/>
            <a:r>
              <a:rPr lang="en-US" sz="2800" b="1" i="1" dirty="0">
                <a:solidFill>
                  <a:prstClr val="black"/>
                </a:solidFill>
                <a:latin typeface="Arial" panose="020B0604020202020204" pitchFamily="34" charset="0"/>
                <a:ea typeface="Calibri" panose="020F0502020204030204" pitchFamily="34" charset="0"/>
                <a:cs typeface="+mj-cs"/>
              </a:rPr>
              <a:t>Aviation Policy and Regulations sub-programme</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solidFill>
                  <a:prstClr val="black">
                    <a:lumMod val="65000"/>
                    <a:lumOff val="35000"/>
                  </a:prstClr>
                </a:solidFill>
                <a:latin typeface="Calibri"/>
              </a:rPr>
              <a:t>29</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623392" y="1028734"/>
            <a:ext cx="10945216" cy="4935845"/>
          </a:xfrm>
        </p:spPr>
        <p:txBody>
          <a:bodyPr>
            <a:normAutofit/>
          </a:bodyPr>
          <a:lstStyle/>
          <a:p>
            <a:pPr marL="457200" lvl="0" indent="-457200" algn="just" defTabSz="914400">
              <a:lnSpc>
                <a:spcPct val="150000"/>
              </a:lnSpc>
              <a:spcBef>
                <a:spcPts val="0"/>
              </a:spcBef>
              <a:buFont typeface="Arial" panose="020B0604020202020204" pitchFamily="34" charset="0"/>
              <a:buChar char="•"/>
            </a:pPr>
            <a:r>
              <a:rPr lang="en-US" sz="2800" dirty="0">
                <a:solidFill>
                  <a:prstClr val="black"/>
                </a:solidFill>
                <a:ea typeface="Calibri" panose="020F0502020204030204" pitchFamily="34" charset="0"/>
                <a:cs typeface="+mn-cs"/>
              </a:rPr>
              <a:t>The sub-programme decreased by an average annual growth of 7.6 per cent mainly as a result of a once off court settlement in the 2021/22 financial year in the matter of Ndorum Joint venture for the refurbishment of Mthatha Airport</a:t>
            </a:r>
            <a:r>
              <a:rPr lang="en-ZA" sz="2800" dirty="0">
                <a:solidFill>
                  <a:prstClr val="black"/>
                </a:solidFill>
                <a:ea typeface="Calibri" panose="020F0502020204030204" pitchFamily="34" charset="0"/>
                <a:cs typeface="+mn-cs"/>
              </a:rPr>
              <a:t>.</a:t>
            </a:r>
            <a:endParaRPr lang="en-ZA" sz="2800" dirty="0">
              <a:solidFill>
                <a:prstClr val="black"/>
              </a:solidFill>
              <a:latin typeface="Calibri" panose="020F0502020204030204"/>
              <a:cs typeface="+mn-cs"/>
            </a:endParaRPr>
          </a:p>
          <a:p>
            <a:pPr lvl="0" algn="just" defTabSz="914400">
              <a:lnSpc>
                <a:spcPct val="160000"/>
              </a:lnSpc>
              <a:spcBef>
                <a:spcPts val="0"/>
              </a:spcBef>
            </a:pPr>
            <a:endParaRPr lang="en-ZA" altLang="en-US" dirty="0">
              <a:solidFill>
                <a:schemeClr val="tx1"/>
              </a:solidFill>
            </a:endParaRPr>
          </a:p>
          <a:p>
            <a:endParaRPr lang="en-ZA" dirty="0"/>
          </a:p>
        </p:txBody>
      </p:sp>
    </p:spTree>
    <p:extLst>
      <p:ext uri="{BB962C8B-B14F-4D97-AF65-F5344CB8AC3E}">
        <p14:creationId xmlns:p14="http://schemas.microsoft.com/office/powerpoint/2010/main" val="370352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defTabSz="1219170"/>
            <a:endParaRPr lang="en-ZA" sz="3733" dirty="0">
              <a:solidFill>
                <a:prstClr val="black">
                  <a:lumMod val="65000"/>
                  <a:lumOff val="35000"/>
                </a:prstClr>
              </a:solidFill>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defRPr/>
            </a:pPr>
            <a:r>
              <a:rPr lang="en-US" sz="1600" dirty="0">
                <a:solidFill>
                  <a:prstClr val="black">
                    <a:lumMod val="65000"/>
                    <a:lumOff val="35000"/>
                  </a:prstClr>
                </a:solidFill>
                <a:latin typeface="Calibri"/>
              </a:rPr>
              <a:t>03</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lstStyle/>
          <a:p>
            <a:pPr algn="ctr"/>
            <a:endParaRPr lang="en-ZA" dirty="0"/>
          </a:p>
          <a:p>
            <a:pPr algn="ctr"/>
            <a:endParaRPr lang="en-ZA" dirty="0"/>
          </a:p>
          <a:p>
            <a:pPr algn="ctr" defTabSz="457200">
              <a:spcBef>
                <a:spcPct val="0"/>
              </a:spcBef>
              <a:defRPr/>
            </a:pPr>
            <a:r>
              <a:rPr lang="en-GB" altLang="en-US" sz="4400" b="1" dirty="0">
                <a:solidFill>
                  <a:prstClr val="black"/>
                </a:solidFill>
              </a:rPr>
              <a:t>Part 1</a:t>
            </a:r>
          </a:p>
          <a:p>
            <a:pPr algn="ctr" defTabSz="457200">
              <a:spcBef>
                <a:spcPct val="0"/>
              </a:spcBef>
              <a:defRPr/>
            </a:pPr>
            <a:endParaRPr lang="en-GB" sz="3200" b="1" i="1" dirty="0">
              <a:solidFill>
                <a:schemeClr val="tx1"/>
              </a:solidFill>
              <a:ea typeface="Calibri" panose="020F0502020204030204" pitchFamily="34" charset="0"/>
            </a:endParaRPr>
          </a:p>
          <a:p>
            <a:pPr algn="ctr" defTabSz="457200">
              <a:lnSpc>
                <a:spcPct val="150000"/>
              </a:lnSpc>
              <a:spcBef>
                <a:spcPct val="0"/>
              </a:spcBef>
              <a:defRPr/>
            </a:pPr>
            <a:r>
              <a:rPr lang="en-GB" b="1" dirty="0">
                <a:solidFill>
                  <a:schemeClr val="tx1"/>
                </a:solidFill>
                <a:ea typeface="Calibri" panose="020F0502020204030204" pitchFamily="34" charset="0"/>
              </a:rPr>
              <a:t>Appraise the Committee on the Department’s preliminary spending outcomes as at the end of the 2022/23 financial year; including measures put in place to prevent possible over/under expenditure.</a:t>
            </a:r>
            <a:endParaRPr lang="en-US" altLang="en-US" b="1" dirty="0">
              <a:solidFill>
                <a:schemeClr val="tx1"/>
              </a:solidFill>
            </a:endParaRPr>
          </a:p>
          <a:p>
            <a:pPr algn="ctr"/>
            <a:endParaRPr lang="en-ZA" dirty="0"/>
          </a:p>
        </p:txBody>
      </p:sp>
    </p:spTree>
    <p:extLst>
      <p:ext uri="{BB962C8B-B14F-4D97-AF65-F5344CB8AC3E}">
        <p14:creationId xmlns:p14="http://schemas.microsoft.com/office/powerpoint/2010/main" val="2307294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60" y="141164"/>
            <a:ext cx="11084933" cy="887570"/>
          </a:xfrm>
        </p:spPr>
        <p:txBody>
          <a:bodyPr>
            <a:noAutofit/>
          </a:bodyPr>
          <a:lstStyle/>
          <a:p>
            <a:pPr lvl="0"/>
            <a:r>
              <a:rPr lang="en-ZA" sz="2800" b="1" i="1" dirty="0">
                <a:solidFill>
                  <a:prstClr val="black"/>
                </a:solidFill>
                <a:latin typeface="Arial" panose="020B0604020202020204" pitchFamily="34" charset="0"/>
                <a:ea typeface="Calibri" panose="020F0502020204030204" pitchFamily="34" charset="0"/>
                <a:cs typeface="+mj-cs"/>
              </a:rPr>
              <a:t>Aviation Oversight sub-programme</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30</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623392" y="1028734"/>
            <a:ext cx="10945216" cy="4935845"/>
          </a:xfrm>
        </p:spPr>
        <p:txBody>
          <a:bodyPr>
            <a:normAutofit fontScale="85000" lnSpcReduction="20000"/>
          </a:bodyPr>
          <a:lstStyle/>
          <a:p>
            <a:pPr marL="457200" lvl="0" indent="-457200" algn="just" defTabSz="914400">
              <a:lnSpc>
                <a:spcPct val="170000"/>
              </a:lnSpc>
              <a:spcBef>
                <a:spcPts val="1000"/>
              </a:spcBef>
              <a:buFont typeface="Arial" panose="020B0604020202020204" pitchFamily="34" charset="0"/>
              <a:buChar char="•"/>
            </a:pPr>
            <a:r>
              <a:rPr lang="en-ZA" sz="2200" dirty="0">
                <a:solidFill>
                  <a:prstClr val="black"/>
                </a:solidFill>
                <a:ea typeface="Calibri" panose="020F0502020204030204" pitchFamily="34" charset="0"/>
              </a:rPr>
              <a:t>The sub-programme decreased by an average annual growth of 11.7 per cent due to allocation for the capitalisation of Airports Company South Africa which needed support due to travel restrictions as a result of the Covid-19 pandemic in the 2020/21 financial year,</a:t>
            </a:r>
          </a:p>
          <a:p>
            <a:pPr marL="457200" lvl="0" indent="-457200" algn="just" defTabSz="914400">
              <a:lnSpc>
                <a:spcPct val="170000"/>
              </a:lnSpc>
              <a:spcBef>
                <a:spcPts val="1000"/>
              </a:spcBef>
              <a:buFont typeface="Arial" panose="020B0604020202020204" pitchFamily="34" charset="0"/>
              <a:buChar char="•"/>
            </a:pPr>
            <a:r>
              <a:rPr lang="en-ZA" sz="2200" dirty="0">
                <a:solidFill>
                  <a:prstClr val="black"/>
                </a:solidFill>
                <a:ea typeface="Calibri" panose="020F0502020204030204" pitchFamily="34" charset="0"/>
              </a:rPr>
              <a:t>Furthermore, funds allocated to the South African Civil Aviation Authority from 2020/21 financial year to support the agency as a result of the Covid-19 restrictions.</a:t>
            </a:r>
            <a:endParaRPr lang="en-ZA" sz="2200" dirty="0">
              <a:solidFill>
                <a:prstClr val="black"/>
              </a:solidFill>
            </a:endParaRPr>
          </a:p>
          <a:p>
            <a:pPr marL="457200" lvl="0" indent="-457200" algn="just" defTabSz="914400">
              <a:lnSpc>
                <a:spcPct val="170000"/>
              </a:lnSpc>
              <a:spcBef>
                <a:spcPts val="1000"/>
              </a:spcBef>
              <a:buFont typeface="Arial" panose="020B0604020202020204" pitchFamily="34" charset="0"/>
              <a:buChar char="•"/>
            </a:pPr>
            <a:r>
              <a:rPr lang="en-ZA" sz="2200" dirty="0">
                <a:solidFill>
                  <a:prstClr val="black"/>
                </a:solidFill>
                <a:ea typeface="Calibri" panose="020F0502020204030204" pitchFamily="34" charset="0"/>
              </a:rPr>
              <a:t>Funding to the South African Civil Aviation Authority reduces from R187.9 million in 2022/23 to R93.7 million in 2025/26 as travel restrictions are being lifted.</a:t>
            </a:r>
            <a:endParaRPr lang="en-ZA" sz="2200" dirty="0">
              <a:solidFill>
                <a:prstClr val="black"/>
              </a:solidFill>
            </a:endParaRPr>
          </a:p>
          <a:p>
            <a:pPr marL="457200" lvl="0" indent="-457200" algn="just" defTabSz="914400">
              <a:lnSpc>
                <a:spcPct val="170000"/>
              </a:lnSpc>
              <a:spcBef>
                <a:spcPts val="1000"/>
              </a:spcBef>
              <a:buFont typeface="Arial" panose="020B0604020202020204" pitchFamily="34" charset="0"/>
              <a:buChar char="•"/>
            </a:pPr>
            <a:r>
              <a:rPr lang="en-ZA" sz="2200" dirty="0">
                <a:solidFill>
                  <a:prstClr val="black"/>
                </a:solidFill>
                <a:ea typeface="Calibri" panose="020F0502020204030204" pitchFamily="34" charset="0"/>
              </a:rPr>
              <a:t>Over the medium term the Sub-programme Aviation Safety, Security, Environment, and Search and Rescue increased by an average annual rate of 4.3 per cent from R91.6 million in 2022/23 to R103.9 million in 2025/26 financial year.</a:t>
            </a:r>
            <a:endParaRPr lang="en-ZA" sz="2200" dirty="0">
              <a:solidFill>
                <a:prstClr val="black"/>
              </a:solidFill>
            </a:endParaRPr>
          </a:p>
          <a:p>
            <a:pPr lvl="0" algn="just" defTabSz="914400">
              <a:lnSpc>
                <a:spcPct val="160000"/>
              </a:lnSpc>
              <a:spcBef>
                <a:spcPts val="0"/>
              </a:spcBef>
            </a:pPr>
            <a:endParaRPr lang="en-ZA" altLang="en-US" dirty="0">
              <a:solidFill>
                <a:schemeClr val="tx1"/>
              </a:solidFill>
            </a:endParaRPr>
          </a:p>
          <a:p>
            <a:endParaRPr lang="en-ZA" dirty="0"/>
          </a:p>
        </p:txBody>
      </p:sp>
    </p:spTree>
    <p:extLst>
      <p:ext uri="{BB962C8B-B14F-4D97-AF65-F5344CB8AC3E}">
        <p14:creationId xmlns:p14="http://schemas.microsoft.com/office/powerpoint/2010/main" val="1302754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60" y="141164"/>
            <a:ext cx="11084933" cy="887570"/>
          </a:xfrm>
        </p:spPr>
        <p:txBody>
          <a:bodyPr>
            <a:noAutofit/>
          </a:bodyPr>
          <a:lstStyle/>
          <a:p>
            <a:pPr lvl="0"/>
            <a:r>
              <a:rPr lang="en-ZA" sz="2800" b="1" i="1" dirty="0">
                <a:solidFill>
                  <a:prstClr val="black"/>
                </a:solidFill>
                <a:latin typeface="Arial" panose="020B0604020202020204" pitchFamily="34" charset="0"/>
                <a:ea typeface="Calibri" panose="020F0502020204030204" pitchFamily="34" charset="0"/>
                <a:cs typeface="+mj-cs"/>
              </a:rPr>
              <a:t>Aviation Oversight sub-programme (Cont..)</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solidFill>
                  <a:prstClr val="black">
                    <a:lumMod val="65000"/>
                    <a:lumOff val="35000"/>
                  </a:prstClr>
                </a:solidFill>
                <a:latin typeface="Calibri"/>
              </a:rPr>
              <a:t>31</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623392" y="1028734"/>
            <a:ext cx="10945216" cy="4935845"/>
          </a:xfrm>
        </p:spPr>
        <p:txBody>
          <a:bodyPr>
            <a:normAutofit lnSpcReduction="10000"/>
          </a:bodyPr>
          <a:lstStyle/>
          <a:p>
            <a:pPr marL="457200" lvl="0" indent="-457200" algn="just" defTabSz="914400">
              <a:lnSpc>
                <a:spcPct val="160000"/>
              </a:lnSpc>
              <a:spcBef>
                <a:spcPts val="0"/>
              </a:spcBef>
              <a:buFont typeface="Arial" panose="020B0604020202020204" pitchFamily="34" charset="0"/>
              <a:buChar char="•"/>
            </a:pPr>
            <a:r>
              <a:rPr lang="en-US" sz="2600" dirty="0">
                <a:solidFill>
                  <a:prstClr val="black"/>
                </a:solidFill>
                <a:ea typeface="Calibri" panose="020F0502020204030204" pitchFamily="34" charset="0"/>
              </a:rPr>
              <a:t>Communications in this programme, is expected to increase by 5.8 per cent from R73 million to R86.5million in 2025/26 financial year to assist the department to provide the watch keeping services. </a:t>
            </a:r>
          </a:p>
          <a:p>
            <a:pPr marL="457200" lvl="0" indent="-457200" algn="just" defTabSz="914400">
              <a:lnSpc>
                <a:spcPct val="160000"/>
              </a:lnSpc>
              <a:spcBef>
                <a:spcPts val="0"/>
              </a:spcBef>
              <a:buFont typeface="Arial" panose="020B0604020202020204" pitchFamily="34" charset="0"/>
              <a:buChar char="•"/>
            </a:pPr>
            <a:endParaRPr lang="en-US" sz="2600" dirty="0">
              <a:solidFill>
                <a:prstClr val="black"/>
              </a:solidFill>
              <a:ea typeface="Calibri" panose="020F0502020204030204" pitchFamily="34" charset="0"/>
            </a:endParaRPr>
          </a:p>
          <a:p>
            <a:pPr marL="457200" lvl="0" indent="-457200" algn="just" defTabSz="914400">
              <a:lnSpc>
                <a:spcPct val="160000"/>
              </a:lnSpc>
              <a:spcBef>
                <a:spcPts val="0"/>
              </a:spcBef>
              <a:buFont typeface="Arial" panose="020B0604020202020204" pitchFamily="34" charset="0"/>
              <a:buChar char="•"/>
            </a:pPr>
            <a:r>
              <a:rPr lang="en-US" sz="2600" dirty="0">
                <a:solidFill>
                  <a:prstClr val="black"/>
                </a:solidFill>
                <a:ea typeface="Calibri" panose="020F0502020204030204" pitchFamily="34" charset="0"/>
              </a:rPr>
              <a:t>The aviation oversight sub-programme is responsible for transfers to the South African Civil Aviation Authority, international aviation organisations, non-profit organisations as well as the management of accident and investigations with regard to aviation accidents.</a:t>
            </a:r>
          </a:p>
          <a:p>
            <a:pPr lvl="0" algn="just" defTabSz="914400">
              <a:lnSpc>
                <a:spcPct val="160000"/>
              </a:lnSpc>
              <a:spcBef>
                <a:spcPts val="0"/>
              </a:spcBef>
            </a:pPr>
            <a:endParaRPr lang="en-ZA" altLang="en-US" dirty="0">
              <a:solidFill>
                <a:schemeClr val="tx1"/>
              </a:solidFill>
            </a:endParaRPr>
          </a:p>
          <a:p>
            <a:endParaRPr lang="en-ZA" dirty="0"/>
          </a:p>
        </p:txBody>
      </p:sp>
    </p:spTree>
    <p:extLst>
      <p:ext uri="{BB962C8B-B14F-4D97-AF65-F5344CB8AC3E}">
        <p14:creationId xmlns:p14="http://schemas.microsoft.com/office/powerpoint/2010/main" val="3331870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474" y="413312"/>
            <a:ext cx="11084933" cy="887570"/>
          </a:xfrm>
        </p:spPr>
        <p:txBody>
          <a:bodyPr>
            <a:noAutofit/>
          </a:bodyPr>
          <a:lstStyle/>
          <a:p>
            <a:pPr lvl="0"/>
            <a:r>
              <a:rPr lang="en-ZA" sz="2800" b="1" i="1" dirty="0">
                <a:solidFill>
                  <a:prstClr val="black"/>
                </a:solidFill>
                <a:latin typeface="Arial" panose="020B0604020202020204" pitchFamily="34" charset="0"/>
                <a:ea typeface="Calibri" panose="020F0502020204030204" pitchFamily="34" charset="0"/>
                <a:cs typeface="+mj-cs"/>
              </a:rPr>
              <a:t>Maritime Infrastructure and Industry Development sub-programme.</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solidFill>
                  <a:prstClr val="black">
                    <a:lumMod val="65000"/>
                    <a:lumOff val="35000"/>
                  </a:prstClr>
                </a:solidFill>
                <a:latin typeface="Calibri"/>
              </a:rPr>
              <a:t>32</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623392" y="1028734"/>
            <a:ext cx="10945216" cy="4935845"/>
          </a:xfrm>
        </p:spPr>
        <p:txBody>
          <a:bodyPr>
            <a:normAutofit fontScale="92500"/>
          </a:bodyPr>
          <a:lstStyle/>
          <a:p>
            <a:pPr lvl="0" algn="just" defTabSz="914400">
              <a:lnSpc>
                <a:spcPct val="160000"/>
              </a:lnSpc>
              <a:spcBef>
                <a:spcPts val="0"/>
              </a:spcBef>
            </a:pPr>
            <a:r>
              <a:rPr lang="en-ZA" dirty="0">
                <a:solidFill>
                  <a:prstClr val="black"/>
                </a:solidFill>
                <a:ea typeface="Calibri" panose="020F0502020204030204" pitchFamily="34" charset="0"/>
              </a:rPr>
              <a:t>The sub-programme decreased by an average annual grown of 5.4 per cent. The programme spent less the 2021/22 financial year than what anticipated as the following projects:</a:t>
            </a:r>
          </a:p>
          <a:p>
            <a:pPr lvl="0" algn="just" defTabSz="914400">
              <a:lnSpc>
                <a:spcPct val="160000"/>
              </a:lnSpc>
              <a:spcBef>
                <a:spcPts val="0"/>
              </a:spcBef>
            </a:pPr>
            <a:endParaRPr lang="en-ZA" sz="1100" dirty="0">
              <a:solidFill>
                <a:prstClr val="black"/>
              </a:solidFill>
            </a:endParaRPr>
          </a:p>
          <a:p>
            <a:pPr marL="457200" lvl="0" indent="-457200" algn="just" defTabSz="914400">
              <a:lnSpc>
                <a:spcPct val="160000"/>
              </a:lnSpc>
              <a:spcBef>
                <a:spcPts val="0"/>
              </a:spcBef>
              <a:buFont typeface="Courier New" panose="02070309020205020404" pitchFamily="49" charset="0"/>
              <a:buChar char="o"/>
            </a:pPr>
            <a:r>
              <a:rPr lang="en-ZA" dirty="0">
                <a:solidFill>
                  <a:prstClr val="black"/>
                </a:solidFill>
                <a:ea typeface="Calibri" panose="020F0502020204030204" pitchFamily="34" charset="0"/>
              </a:rPr>
              <a:t>The automated vessel clearance and the marine court of enquiry were deferred to the 2022/23 financial year including the IMO World Maritime parallel event which was suspended as a result of the COVID-19 pandemic.</a:t>
            </a:r>
            <a:endParaRPr lang="en-ZA" dirty="0">
              <a:solidFill>
                <a:prstClr val="black"/>
              </a:solidFill>
            </a:endParaRPr>
          </a:p>
          <a:p>
            <a:pPr marL="457200" lvl="0" indent="-457200" algn="just" defTabSz="914400">
              <a:lnSpc>
                <a:spcPct val="160000"/>
              </a:lnSpc>
              <a:spcBef>
                <a:spcPts val="0"/>
              </a:spcBef>
              <a:buFont typeface="Courier New" panose="02070309020205020404" pitchFamily="49" charset="0"/>
              <a:buChar char="o"/>
            </a:pPr>
            <a:r>
              <a:rPr lang="en-ZA" dirty="0">
                <a:solidFill>
                  <a:prstClr val="black"/>
                </a:solidFill>
                <a:ea typeface="Calibri" panose="020F0502020204030204" pitchFamily="34" charset="0"/>
              </a:rPr>
              <a:t>There were no possible service delivery implications as the department managed to hold a successful IMO World Maritime parallel event in October 2022.</a:t>
            </a:r>
            <a:endParaRPr lang="en-ZA" dirty="0">
              <a:solidFill>
                <a:prstClr val="black"/>
              </a:solidFill>
            </a:endParaRPr>
          </a:p>
          <a:p>
            <a:pPr algn="just"/>
            <a:endParaRPr lang="en-ZA" altLang="en-US" dirty="0">
              <a:solidFill>
                <a:schemeClr val="tx1"/>
              </a:solidFill>
            </a:endParaRPr>
          </a:p>
          <a:p>
            <a:endParaRPr lang="en-ZA" dirty="0"/>
          </a:p>
        </p:txBody>
      </p:sp>
    </p:spTree>
    <p:extLst>
      <p:ext uri="{BB962C8B-B14F-4D97-AF65-F5344CB8AC3E}">
        <p14:creationId xmlns:p14="http://schemas.microsoft.com/office/powerpoint/2010/main" val="2801749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60" y="141164"/>
            <a:ext cx="11084933" cy="887570"/>
          </a:xfrm>
        </p:spPr>
        <p:txBody>
          <a:bodyPr>
            <a:noAutofit/>
          </a:bodyPr>
          <a:lstStyle/>
          <a:p>
            <a:pPr lvl="0"/>
            <a:r>
              <a:rPr lang="en-ZA" sz="2800" b="1" i="1" dirty="0">
                <a:solidFill>
                  <a:prstClr val="black"/>
                </a:solidFill>
                <a:latin typeface="Arial" panose="020B0604020202020204" pitchFamily="34" charset="0"/>
                <a:ea typeface="Calibri" panose="020F0502020204030204" pitchFamily="34" charset="0"/>
                <a:cs typeface="+mj-cs"/>
              </a:rPr>
              <a:t>Rural Scholar Transport sub-programme</a:t>
            </a:r>
            <a:r>
              <a:rPr lang="en-US" sz="3200" b="1" dirty="0">
                <a:solidFill>
                  <a:prstClr val="black"/>
                </a:solidFill>
                <a:latin typeface="Arial" panose="020B0604020202020204" pitchFamily="34" charset="0"/>
                <a:cs typeface="Arial" panose="020B0604020202020204" pitchFamily="34" charset="0"/>
              </a:rPr>
              <a:t> </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solidFill>
                  <a:prstClr val="black">
                    <a:lumMod val="65000"/>
                    <a:lumOff val="35000"/>
                  </a:prstClr>
                </a:solidFill>
                <a:latin typeface="Calibri"/>
              </a:rPr>
              <a:t>33</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623392" y="1028734"/>
            <a:ext cx="10945216" cy="4935845"/>
          </a:xfrm>
        </p:spPr>
        <p:txBody>
          <a:bodyPr>
            <a:normAutofit fontScale="92500" lnSpcReduction="10000"/>
          </a:bodyPr>
          <a:lstStyle/>
          <a:p>
            <a:pPr marL="457200" lvl="0" indent="-457200" algn="just" defTabSz="914400">
              <a:lnSpc>
                <a:spcPct val="160000"/>
              </a:lnSpc>
              <a:spcBef>
                <a:spcPts val="0"/>
              </a:spcBef>
              <a:buFont typeface="Arial" panose="020B0604020202020204" pitchFamily="34" charset="0"/>
              <a:buChar char="•"/>
            </a:pPr>
            <a:r>
              <a:rPr lang="en-ZA" sz="2200" dirty="0">
                <a:solidFill>
                  <a:prstClr val="black"/>
                </a:solidFill>
                <a:ea typeface="Calibri" panose="020F0502020204030204" pitchFamily="34" charset="0"/>
              </a:rPr>
              <a:t>The sub-programme decreased at an average annual growth of 0.1 per cent as the department could not finalise the procurement process due to National Treasury directive to suspend advertisements of tenders following the ConCourt ruling on the preferential procurement regulations in the 2021/22 financial year.</a:t>
            </a:r>
          </a:p>
          <a:p>
            <a:pPr marL="457200" lvl="0" indent="-457200" algn="just" defTabSz="914400">
              <a:lnSpc>
                <a:spcPct val="160000"/>
              </a:lnSpc>
              <a:spcBef>
                <a:spcPts val="0"/>
              </a:spcBef>
              <a:buFont typeface="Arial" panose="020B0604020202020204" pitchFamily="34" charset="0"/>
              <a:buChar char="•"/>
            </a:pPr>
            <a:endParaRPr lang="en-ZA" sz="2200" dirty="0">
              <a:solidFill>
                <a:prstClr val="black"/>
              </a:solidFill>
            </a:endParaRPr>
          </a:p>
          <a:p>
            <a:pPr marL="457200" lvl="0" indent="-457200" algn="just" defTabSz="914400">
              <a:lnSpc>
                <a:spcPct val="160000"/>
              </a:lnSpc>
              <a:spcBef>
                <a:spcPts val="0"/>
              </a:spcBef>
              <a:buFont typeface="Arial" panose="020B0604020202020204" pitchFamily="34" charset="0"/>
              <a:buChar char="•"/>
            </a:pPr>
            <a:r>
              <a:rPr lang="en-ZA" sz="2200" dirty="0">
                <a:solidFill>
                  <a:prstClr val="black"/>
                </a:solidFill>
                <a:ea typeface="Calibri" panose="020F0502020204030204" pitchFamily="34" charset="0"/>
              </a:rPr>
              <a:t>There are no possible service delivery implications as the sub-programme has been allocated R39.4 million in 2023/24, R44.7 million in 2024/25 and R45.7 million in 2025/26 to continue to among others implement the Shova Kalula programme and improve the public transport planning by assisting 2 district municipalities per year over the medium term to develop integrated public transport network plans.</a:t>
            </a:r>
            <a:endParaRPr lang="en-ZA" sz="2200" dirty="0">
              <a:solidFill>
                <a:prstClr val="black"/>
              </a:solidFill>
            </a:endParaRPr>
          </a:p>
          <a:p>
            <a:pPr algn="just"/>
            <a:endParaRPr lang="en-ZA" altLang="en-US" dirty="0">
              <a:solidFill>
                <a:schemeClr val="tx1"/>
              </a:solidFill>
            </a:endParaRPr>
          </a:p>
          <a:p>
            <a:endParaRPr lang="en-ZA" dirty="0"/>
          </a:p>
        </p:txBody>
      </p:sp>
    </p:spTree>
    <p:extLst>
      <p:ext uri="{BB962C8B-B14F-4D97-AF65-F5344CB8AC3E}">
        <p14:creationId xmlns:p14="http://schemas.microsoft.com/office/powerpoint/2010/main" val="686941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600" dirty="0">
                <a:solidFill>
                  <a:prstClr val="black">
                    <a:lumMod val="65000"/>
                    <a:lumOff val="35000"/>
                  </a:prstClr>
                </a:solidFill>
                <a:latin typeface="Calibri"/>
              </a:rPr>
              <a:t>34</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lstStyle/>
          <a:p>
            <a:pPr algn="ctr"/>
            <a:endParaRPr lang="en-ZA" dirty="0"/>
          </a:p>
          <a:p>
            <a:pPr algn="ctr"/>
            <a:endParaRPr lang="en-ZA" dirty="0"/>
          </a:p>
          <a:p>
            <a:pPr lvl="0" algn="ctr" defTabSz="457200">
              <a:spcBef>
                <a:spcPct val="0"/>
              </a:spcBef>
              <a:defRPr/>
            </a:pPr>
            <a:r>
              <a:rPr lang="en-GB" altLang="en-US" sz="5400" b="1" dirty="0">
                <a:solidFill>
                  <a:prstClr val="black"/>
                </a:solidFill>
                <a:cs typeface="+mn-cs"/>
              </a:rPr>
              <a:t>Part 5</a:t>
            </a:r>
          </a:p>
          <a:p>
            <a:pPr lvl="0" algn="ctr" defTabSz="457200">
              <a:lnSpc>
                <a:spcPct val="150000"/>
              </a:lnSpc>
              <a:spcBef>
                <a:spcPct val="0"/>
              </a:spcBef>
              <a:defRPr/>
            </a:pPr>
            <a:endParaRPr lang="en-ZA" b="1" dirty="0">
              <a:solidFill>
                <a:prstClr val="black"/>
              </a:solidFill>
              <a:ea typeface="Calibri" panose="020F0502020204030204" pitchFamily="34" charset="0"/>
              <a:cs typeface="+mn-cs"/>
            </a:endParaRPr>
          </a:p>
          <a:p>
            <a:pPr lvl="0" algn="ctr" defTabSz="457200">
              <a:lnSpc>
                <a:spcPct val="150000"/>
              </a:lnSpc>
              <a:spcBef>
                <a:spcPct val="0"/>
              </a:spcBef>
              <a:defRPr/>
            </a:pPr>
            <a:r>
              <a:rPr lang="en-ZA" b="1" dirty="0">
                <a:solidFill>
                  <a:prstClr val="black"/>
                </a:solidFill>
                <a:ea typeface="Calibri" panose="020F0502020204030204" pitchFamily="34" charset="0"/>
                <a:cs typeface="+mn-cs"/>
              </a:rPr>
              <a:t>An overview of the Department’s contribution to the South African Economic Reconstruction and Recovery Plan, Broad-Based Black Economic Empowerment and localization of goods and services</a:t>
            </a:r>
            <a:endParaRPr lang="en-US" altLang="en-US" b="1" dirty="0">
              <a:solidFill>
                <a:prstClr val="black"/>
              </a:solidFill>
              <a:cs typeface="+mn-cs"/>
            </a:endParaRPr>
          </a:p>
          <a:p>
            <a:pPr algn="ctr"/>
            <a:endParaRPr lang="en-ZA" dirty="0"/>
          </a:p>
        </p:txBody>
      </p:sp>
    </p:spTree>
    <p:extLst>
      <p:ext uri="{BB962C8B-B14F-4D97-AF65-F5344CB8AC3E}">
        <p14:creationId xmlns:p14="http://schemas.microsoft.com/office/powerpoint/2010/main" val="1747664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60" y="141164"/>
            <a:ext cx="11084933" cy="887570"/>
          </a:xfrm>
        </p:spPr>
        <p:txBody>
          <a:bodyPr>
            <a:noAutofit/>
          </a:bodyPr>
          <a:lstStyle/>
          <a:p>
            <a:pPr lvl="0"/>
            <a:br>
              <a:rPr lang="en-US" sz="3200" b="1" dirty="0">
                <a:solidFill>
                  <a:prstClr val="black"/>
                </a:solidFill>
                <a:latin typeface="Arial" panose="020B0604020202020204" pitchFamily="34" charset="0"/>
                <a:cs typeface="Arial" panose="020B0604020202020204" pitchFamily="34" charset="0"/>
              </a:rPr>
            </a:br>
            <a:r>
              <a:rPr lang="en-US" sz="3200" b="1" dirty="0">
                <a:solidFill>
                  <a:prstClr val="black"/>
                </a:solidFill>
                <a:latin typeface="Arial" panose="020B0604020202020204" pitchFamily="34" charset="0"/>
                <a:cs typeface="Arial" panose="020B0604020202020204" pitchFamily="34" charset="0"/>
              </a:rPr>
              <a:t>South African Economic Recovery and Reconstruction Plan </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3733"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600" dirty="0">
                <a:solidFill>
                  <a:prstClr val="black">
                    <a:lumMod val="65000"/>
                    <a:lumOff val="35000"/>
                  </a:prstClr>
                </a:solidFill>
                <a:latin typeface="Calibri"/>
              </a:rPr>
              <a:t>35</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413611" y="1330273"/>
            <a:ext cx="10945216" cy="4935845"/>
          </a:xfrm>
        </p:spPr>
        <p:txBody>
          <a:bodyPr>
            <a:normAutofit/>
          </a:bodyPr>
          <a:lstStyle/>
          <a:p>
            <a:pPr marL="450215" lvl="0" indent="-228600" algn="just" defTabSz="914400">
              <a:lnSpc>
                <a:spcPct val="150000"/>
              </a:lnSpc>
              <a:spcBef>
                <a:spcPts val="1000"/>
              </a:spcBef>
              <a:buFont typeface="Arial" panose="020B0604020202020204" pitchFamily="34" charset="0"/>
              <a:buChar char="•"/>
            </a:pPr>
            <a:r>
              <a:rPr lang="en-ZA" sz="2800" dirty="0">
                <a:solidFill>
                  <a:prstClr val="black"/>
                </a:solidFill>
                <a:cs typeface="+mn-cs"/>
              </a:rPr>
              <a:t>A report on Transport Sector inputs on the Economic Recovery and Reconstruction Plan is herein attached as </a:t>
            </a:r>
            <a:r>
              <a:rPr lang="en-ZA" sz="2800" b="1" dirty="0">
                <a:solidFill>
                  <a:prstClr val="black"/>
                </a:solidFill>
                <a:cs typeface="+mn-cs"/>
              </a:rPr>
              <a:t>Annexure F.</a:t>
            </a:r>
            <a:endParaRPr lang="en-ZA" sz="2800" dirty="0">
              <a:solidFill>
                <a:prstClr val="black"/>
              </a:solidFill>
              <a:latin typeface="Calibri" panose="020F0502020204030204"/>
              <a:cs typeface="+mn-cs"/>
            </a:endParaRPr>
          </a:p>
          <a:p>
            <a:pPr algn="just"/>
            <a:endParaRPr lang="en-ZA" altLang="en-US" dirty="0">
              <a:solidFill>
                <a:schemeClr val="tx1"/>
              </a:solidFill>
            </a:endParaRPr>
          </a:p>
          <a:p>
            <a:endParaRPr lang="en-ZA" dirty="0"/>
          </a:p>
        </p:txBody>
      </p:sp>
    </p:spTree>
    <p:extLst>
      <p:ext uri="{BB962C8B-B14F-4D97-AF65-F5344CB8AC3E}">
        <p14:creationId xmlns:p14="http://schemas.microsoft.com/office/powerpoint/2010/main" val="2883800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60" y="141164"/>
            <a:ext cx="11084933" cy="887570"/>
          </a:xfrm>
        </p:spPr>
        <p:txBody>
          <a:bodyPr>
            <a:noAutofit/>
          </a:bodyPr>
          <a:lstStyle/>
          <a:p>
            <a:pPr lvl="0"/>
            <a:r>
              <a:rPr lang="en-US" sz="3200" b="1" dirty="0">
                <a:solidFill>
                  <a:prstClr val="black"/>
                </a:solidFill>
                <a:latin typeface="Arial" panose="020B0604020202020204" pitchFamily="34" charset="0"/>
                <a:cs typeface="Arial" panose="020B0604020202020204" pitchFamily="34" charset="0"/>
              </a:rPr>
              <a:t>Contribution to B-BBEE through Entities</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3733"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600" dirty="0">
                <a:solidFill>
                  <a:prstClr val="black">
                    <a:lumMod val="65000"/>
                    <a:lumOff val="35000"/>
                  </a:prstClr>
                </a:solidFill>
                <a:latin typeface="Calibri"/>
              </a:rPr>
              <a:t>36</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623392" y="1028734"/>
            <a:ext cx="10945216" cy="4935845"/>
          </a:xfrm>
        </p:spPr>
        <p:txBody>
          <a:bodyPr>
            <a:normAutofit/>
          </a:bodyPr>
          <a:lstStyle/>
          <a:p>
            <a:pPr marL="678815" lvl="0" indent="-457200" algn="just" defTabSz="914400">
              <a:spcBef>
                <a:spcPts val="1000"/>
              </a:spcBef>
              <a:buFont typeface="Arial" panose="020B0604020202020204" pitchFamily="34" charset="0"/>
              <a:buChar char="•"/>
            </a:pPr>
            <a:r>
              <a:rPr lang="en-ZA" sz="2800" b="1" dirty="0">
                <a:solidFill>
                  <a:prstClr val="black"/>
                </a:solidFill>
                <a:cs typeface="+mn-cs"/>
              </a:rPr>
              <a:t>Airports Company South Africa (ACSA):</a:t>
            </a:r>
            <a:r>
              <a:rPr lang="en-ZA" sz="2800" dirty="0">
                <a:solidFill>
                  <a:prstClr val="black"/>
                </a:solidFill>
                <a:cs typeface="+mn-cs"/>
              </a:rPr>
              <a:t> Black business contributed 42% of commercial revenue (Annual Report 2022) and job opportunities supported were 17 130.</a:t>
            </a:r>
          </a:p>
          <a:p>
            <a:pPr marL="221615" lvl="0" algn="just" defTabSz="914400">
              <a:spcBef>
                <a:spcPts val="1000"/>
              </a:spcBef>
            </a:pPr>
            <a:endParaRPr lang="en-ZA" sz="2800" dirty="0">
              <a:solidFill>
                <a:prstClr val="black"/>
              </a:solidFill>
              <a:cs typeface="+mn-cs"/>
            </a:endParaRPr>
          </a:p>
          <a:p>
            <a:pPr marL="678815" lvl="0" indent="-457200" algn="just" defTabSz="914400">
              <a:spcBef>
                <a:spcPts val="1000"/>
              </a:spcBef>
              <a:buFont typeface="Courier New" panose="02070309020205020404" pitchFamily="49" charset="0"/>
              <a:buChar char="o"/>
            </a:pPr>
            <a:r>
              <a:rPr lang="en-ZA" sz="2800" dirty="0">
                <a:solidFill>
                  <a:prstClr val="black"/>
                </a:solidFill>
                <a:cs typeface="+mn-cs"/>
              </a:rPr>
              <a:t>R985m of construction spend went to B-BBEE suppliers as well as R293m of the IT budget went to black owned companies. </a:t>
            </a:r>
          </a:p>
          <a:p>
            <a:pPr marL="678815" lvl="0" indent="-457200" algn="just" defTabSz="914400">
              <a:spcBef>
                <a:spcPts val="1000"/>
              </a:spcBef>
              <a:buFont typeface="Courier New" panose="02070309020205020404" pitchFamily="49" charset="0"/>
              <a:buChar char="o"/>
            </a:pPr>
            <a:endParaRPr lang="en-ZA" sz="2800" dirty="0">
              <a:solidFill>
                <a:prstClr val="black"/>
              </a:solidFill>
              <a:cs typeface="+mn-cs"/>
            </a:endParaRPr>
          </a:p>
          <a:p>
            <a:pPr marL="678815" lvl="0" indent="-457200" algn="just" defTabSz="914400">
              <a:spcBef>
                <a:spcPts val="1000"/>
              </a:spcBef>
              <a:buFont typeface="Courier New" panose="02070309020205020404" pitchFamily="49" charset="0"/>
              <a:buChar char="o"/>
            </a:pPr>
            <a:r>
              <a:rPr lang="en-ZA" sz="2800" dirty="0">
                <a:solidFill>
                  <a:prstClr val="black"/>
                </a:solidFill>
                <a:cs typeface="+mn-cs"/>
              </a:rPr>
              <a:t>In terms of their strategy 40% of IT procurement is to be allocated to black owned businesses and R1m to be spent in upskilling black owned SMMEs. </a:t>
            </a:r>
            <a:endParaRPr lang="en-ZA" sz="2800" dirty="0">
              <a:solidFill>
                <a:prstClr val="black"/>
              </a:solidFill>
              <a:latin typeface="Calibri" panose="020F0502020204030204"/>
              <a:cs typeface="+mn-cs"/>
            </a:endParaRPr>
          </a:p>
          <a:p>
            <a:pPr algn="just"/>
            <a:endParaRPr lang="en-ZA" altLang="en-US" dirty="0">
              <a:solidFill>
                <a:schemeClr val="tx1"/>
              </a:solidFill>
            </a:endParaRPr>
          </a:p>
          <a:p>
            <a:endParaRPr lang="en-ZA" dirty="0"/>
          </a:p>
        </p:txBody>
      </p:sp>
    </p:spTree>
    <p:extLst>
      <p:ext uri="{BB962C8B-B14F-4D97-AF65-F5344CB8AC3E}">
        <p14:creationId xmlns:p14="http://schemas.microsoft.com/office/powerpoint/2010/main" val="3195330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60" y="141164"/>
            <a:ext cx="11084933" cy="887570"/>
          </a:xfrm>
        </p:spPr>
        <p:txBody>
          <a:bodyPr>
            <a:noAutofit/>
          </a:bodyPr>
          <a:lstStyle/>
          <a:p>
            <a:pPr lvl="0"/>
            <a:r>
              <a:rPr lang="en-US" sz="3200" b="1" dirty="0">
                <a:solidFill>
                  <a:prstClr val="black"/>
                </a:solidFill>
                <a:latin typeface="Arial" panose="020B0604020202020204" pitchFamily="34" charset="0"/>
                <a:cs typeface="Arial" panose="020B0604020202020204" pitchFamily="34" charset="0"/>
              </a:rPr>
              <a:t>Contribution to B-BBEE through Entities (Cont..)</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3733"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50357" y="6266845"/>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600" dirty="0">
                <a:solidFill>
                  <a:prstClr val="black">
                    <a:lumMod val="65000"/>
                    <a:lumOff val="35000"/>
                  </a:prstClr>
                </a:solidFill>
                <a:latin typeface="Calibri"/>
              </a:rPr>
              <a:t>37</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623392" y="1028734"/>
            <a:ext cx="10945216" cy="4935845"/>
          </a:xfrm>
        </p:spPr>
        <p:txBody>
          <a:bodyPr>
            <a:normAutofit/>
          </a:bodyPr>
          <a:lstStyle/>
          <a:p>
            <a:pPr marL="678815" lvl="0" indent="-457200" algn="just" defTabSz="914400">
              <a:lnSpc>
                <a:spcPct val="150000"/>
              </a:lnSpc>
              <a:spcBef>
                <a:spcPts val="1000"/>
              </a:spcBef>
              <a:buFont typeface="Arial" panose="020B0604020202020204" pitchFamily="34" charset="0"/>
              <a:buChar char="•"/>
            </a:pPr>
            <a:r>
              <a:rPr lang="en-ZA" sz="2600" b="1" dirty="0">
                <a:solidFill>
                  <a:prstClr val="black"/>
                </a:solidFill>
                <a:cs typeface="+mn-cs"/>
              </a:rPr>
              <a:t>South African National Road Agency Limited (SANRAL):</a:t>
            </a:r>
            <a:endParaRPr lang="en-ZA" sz="2600" b="1" dirty="0">
              <a:solidFill>
                <a:prstClr val="black"/>
              </a:solidFill>
              <a:latin typeface="Calibri" panose="020F0502020204030204"/>
              <a:cs typeface="+mn-cs"/>
            </a:endParaRPr>
          </a:p>
          <a:p>
            <a:pPr marL="678815" lvl="0" indent="-457200" algn="just" defTabSz="914400">
              <a:spcBef>
                <a:spcPts val="1000"/>
              </a:spcBef>
              <a:buFont typeface="Courier New" panose="02070309020205020404" pitchFamily="49" charset="0"/>
              <a:buChar char="o"/>
            </a:pPr>
            <a:r>
              <a:rPr lang="en-ZA" sz="2600" dirty="0">
                <a:solidFill>
                  <a:prstClr val="black"/>
                </a:solidFill>
                <a:ea typeface="Calibri" panose="020F0502020204030204" pitchFamily="34" charset="0"/>
                <a:cs typeface="+mn-cs"/>
              </a:rPr>
              <a:t>More than 51% black owned EMEs (1032) and QSEs (221) were awarded the Road Asset Infrastructure Management contract.</a:t>
            </a:r>
          </a:p>
          <a:p>
            <a:pPr marL="678815" lvl="0" indent="-457200" algn="just" defTabSz="914400">
              <a:spcBef>
                <a:spcPts val="1000"/>
              </a:spcBef>
              <a:buFont typeface="Courier New" panose="02070309020205020404" pitchFamily="49" charset="0"/>
              <a:buChar char="o"/>
            </a:pPr>
            <a:endParaRPr lang="en-ZA" sz="2600" dirty="0">
              <a:solidFill>
                <a:prstClr val="black"/>
              </a:solidFill>
              <a:cs typeface="+mn-cs"/>
            </a:endParaRPr>
          </a:p>
          <a:p>
            <a:pPr marL="678815" lvl="0" indent="-457200" algn="just" defTabSz="914400">
              <a:spcBef>
                <a:spcPts val="1000"/>
              </a:spcBef>
              <a:buFont typeface="Courier New" panose="02070309020205020404" pitchFamily="49" charset="0"/>
              <a:buChar char="o"/>
            </a:pPr>
            <a:r>
              <a:rPr lang="en-ZA" sz="2600" dirty="0">
                <a:solidFill>
                  <a:prstClr val="black"/>
                </a:solidFill>
                <a:ea typeface="Calibri" panose="020F0502020204030204" pitchFamily="34" charset="0"/>
                <a:cs typeface="+mn-cs"/>
              </a:rPr>
              <a:t>Routine Road Maintenance (RRM) contracts have been awarded to black owned entities.  </a:t>
            </a:r>
          </a:p>
          <a:p>
            <a:pPr marL="678815" lvl="0" indent="-457200" algn="just" defTabSz="914400">
              <a:spcBef>
                <a:spcPts val="1000"/>
              </a:spcBef>
              <a:buFont typeface="Courier New" panose="02070309020205020404" pitchFamily="49" charset="0"/>
              <a:buChar char="o"/>
            </a:pPr>
            <a:endParaRPr lang="en-ZA" sz="2600" dirty="0">
              <a:solidFill>
                <a:prstClr val="black"/>
              </a:solidFill>
              <a:ea typeface="Calibri" panose="020F0502020204030204" pitchFamily="34" charset="0"/>
              <a:cs typeface="+mn-cs"/>
            </a:endParaRPr>
          </a:p>
          <a:p>
            <a:pPr marL="678815" lvl="0" indent="-457200" algn="just" defTabSz="914400">
              <a:spcBef>
                <a:spcPts val="1000"/>
              </a:spcBef>
              <a:buFont typeface="Courier New" panose="02070309020205020404" pitchFamily="49" charset="0"/>
              <a:buChar char="o"/>
            </a:pPr>
            <a:r>
              <a:rPr lang="en-ZA" sz="2600" dirty="0">
                <a:solidFill>
                  <a:prstClr val="black"/>
                </a:solidFill>
                <a:ea typeface="Calibri" panose="020F0502020204030204" pitchFamily="34" charset="0"/>
                <a:cs typeface="+mn-cs"/>
              </a:rPr>
              <a:t>On consulting area all RRM contracts were awarded to EMEs and QSEs that are at B-BBEE level 1or 2. (Annual Report 2022).</a:t>
            </a:r>
            <a:endParaRPr lang="en-ZA" sz="2600" dirty="0">
              <a:solidFill>
                <a:prstClr val="black"/>
              </a:solidFill>
              <a:latin typeface="Calibri" panose="020F0502020204030204"/>
              <a:cs typeface="+mn-cs"/>
            </a:endParaRPr>
          </a:p>
          <a:p>
            <a:pPr algn="just"/>
            <a:endParaRPr lang="en-ZA" altLang="en-US" dirty="0">
              <a:solidFill>
                <a:schemeClr val="tx1"/>
              </a:solidFill>
            </a:endParaRPr>
          </a:p>
          <a:p>
            <a:endParaRPr lang="en-ZA" dirty="0"/>
          </a:p>
        </p:txBody>
      </p:sp>
    </p:spTree>
    <p:extLst>
      <p:ext uri="{BB962C8B-B14F-4D97-AF65-F5344CB8AC3E}">
        <p14:creationId xmlns:p14="http://schemas.microsoft.com/office/powerpoint/2010/main" val="3215346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60" y="141164"/>
            <a:ext cx="11084933" cy="887570"/>
          </a:xfrm>
        </p:spPr>
        <p:txBody>
          <a:bodyPr>
            <a:noAutofit/>
          </a:bodyPr>
          <a:lstStyle/>
          <a:p>
            <a:pPr lvl="0"/>
            <a:r>
              <a:rPr lang="en-US" sz="3200" b="1" dirty="0">
                <a:solidFill>
                  <a:prstClr val="black"/>
                </a:solidFill>
                <a:latin typeface="Arial" panose="020B0604020202020204" pitchFamily="34" charset="0"/>
                <a:cs typeface="Arial" panose="020B0604020202020204" pitchFamily="34" charset="0"/>
              </a:rPr>
              <a:t>Contribution to B-BBEE through Entities (Cont..)</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3733"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600" dirty="0">
                <a:solidFill>
                  <a:prstClr val="black">
                    <a:lumMod val="65000"/>
                    <a:lumOff val="35000"/>
                  </a:prstClr>
                </a:solidFill>
                <a:latin typeface="Calibri"/>
              </a:rPr>
              <a:t>38</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623392" y="1028734"/>
            <a:ext cx="10945216" cy="4935845"/>
          </a:xfrm>
        </p:spPr>
        <p:txBody>
          <a:bodyPr>
            <a:normAutofit/>
          </a:bodyPr>
          <a:lstStyle/>
          <a:p>
            <a:pPr marL="450215" lvl="0" indent="-228600" algn="just" defTabSz="914400">
              <a:spcBef>
                <a:spcPts val="1000"/>
              </a:spcBef>
              <a:buFont typeface="Arial" panose="020B0604020202020204" pitchFamily="34" charset="0"/>
              <a:buChar char="•"/>
            </a:pPr>
            <a:r>
              <a:rPr lang="en-ZA" sz="2800" b="1" dirty="0">
                <a:solidFill>
                  <a:prstClr val="black"/>
                </a:solidFill>
                <a:cs typeface="+mn-cs"/>
              </a:rPr>
              <a:t>Passenger Rail Agency South Africa (PRASA):</a:t>
            </a:r>
          </a:p>
          <a:p>
            <a:pPr marL="221615" lvl="0" algn="just" defTabSz="914400">
              <a:spcBef>
                <a:spcPts val="1000"/>
              </a:spcBef>
            </a:pPr>
            <a:endParaRPr lang="en-ZA" sz="2800" b="1" dirty="0">
              <a:solidFill>
                <a:prstClr val="black"/>
              </a:solidFill>
              <a:latin typeface="Calibri" panose="020F0502020204030204"/>
              <a:cs typeface="+mn-cs"/>
            </a:endParaRPr>
          </a:p>
          <a:p>
            <a:pPr marL="678815" lvl="0" indent="-457200" algn="just" defTabSz="914400">
              <a:spcBef>
                <a:spcPts val="1000"/>
              </a:spcBef>
              <a:buFont typeface="Courier New" panose="02070309020205020404" pitchFamily="49" charset="0"/>
              <a:buChar char="o"/>
            </a:pPr>
            <a:r>
              <a:rPr lang="en-ZA" sz="2800" dirty="0">
                <a:solidFill>
                  <a:prstClr val="black"/>
                </a:solidFill>
                <a:cs typeface="+mn-cs"/>
              </a:rPr>
              <a:t>In terms of their fleet renewal strategy, R376b has been allocated to black empowerment over the 20 year period.</a:t>
            </a:r>
            <a:endParaRPr lang="en-ZA" sz="2800" dirty="0">
              <a:solidFill>
                <a:prstClr val="black"/>
              </a:solidFill>
              <a:latin typeface="Calibri" panose="020F0502020204030204"/>
              <a:cs typeface="+mn-cs"/>
            </a:endParaRPr>
          </a:p>
          <a:p>
            <a:pPr algn="just"/>
            <a:endParaRPr lang="en-ZA" altLang="en-US" dirty="0">
              <a:solidFill>
                <a:schemeClr val="tx1"/>
              </a:solidFill>
            </a:endParaRPr>
          </a:p>
          <a:p>
            <a:endParaRPr lang="en-ZA" dirty="0"/>
          </a:p>
        </p:txBody>
      </p:sp>
    </p:spTree>
    <p:extLst>
      <p:ext uri="{BB962C8B-B14F-4D97-AF65-F5344CB8AC3E}">
        <p14:creationId xmlns:p14="http://schemas.microsoft.com/office/powerpoint/2010/main" val="414700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60" y="141163"/>
            <a:ext cx="11084933" cy="1110693"/>
          </a:xfrm>
        </p:spPr>
        <p:txBody>
          <a:bodyPr>
            <a:noAutofit/>
          </a:bodyPr>
          <a:lstStyle/>
          <a:p>
            <a:pPr lvl="0"/>
            <a:br>
              <a:rPr lang="en-ZA" b="1" dirty="0"/>
            </a:br>
            <a:br>
              <a:rPr lang="en-ZA" b="1" dirty="0"/>
            </a:br>
            <a:r>
              <a:rPr lang="en-ZA" b="1" dirty="0">
                <a:solidFill>
                  <a:schemeClr val="tx1"/>
                </a:solidFill>
              </a:rPr>
              <a:t>Overview of any legal impediments to the Department achieving economic transformation and DoT proposals</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3733"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600" dirty="0">
                <a:solidFill>
                  <a:prstClr val="black">
                    <a:lumMod val="65000"/>
                    <a:lumOff val="35000"/>
                  </a:prstClr>
                </a:solidFill>
                <a:latin typeface="Calibri"/>
              </a:rPr>
              <a:t>39</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507077" y="1780992"/>
            <a:ext cx="10945216" cy="4935845"/>
          </a:xfrm>
        </p:spPr>
        <p:txBody>
          <a:bodyPr>
            <a:normAutofit/>
          </a:bodyPr>
          <a:lstStyle/>
          <a:p>
            <a:pPr marL="342900" lvl="0" indent="-342900" algn="just" defTabSz="914400">
              <a:lnSpc>
                <a:spcPct val="150000"/>
              </a:lnSpc>
              <a:spcBef>
                <a:spcPts val="0"/>
              </a:spcBef>
              <a:buFont typeface="Arial" panose="020B0604020202020204" pitchFamily="34" charset="0"/>
              <a:buChar char="•"/>
            </a:pPr>
            <a:r>
              <a:rPr lang="en-US" sz="2000" dirty="0">
                <a:solidFill>
                  <a:schemeClr val="tx1"/>
                </a:solidFill>
                <a:cs typeface="+mn-cs"/>
              </a:rPr>
              <a:t>The court case between the Organisation Undoing Tax Abuse (OUTA) Vs Minister of Transport, Minister of Co-operative Governance and Traditional Affairs, Road Traffic infringement Authority and Transport Appeal Tribunal. </a:t>
            </a:r>
          </a:p>
          <a:p>
            <a:pPr marL="342900" indent="-342900" algn="just" defTabSz="914400">
              <a:lnSpc>
                <a:spcPct val="150000"/>
              </a:lnSpc>
              <a:spcBef>
                <a:spcPts val="0"/>
              </a:spcBef>
              <a:buFont typeface="Arial" panose="020B0604020202020204" pitchFamily="34" charset="0"/>
              <a:buChar char="•"/>
            </a:pPr>
            <a:r>
              <a:rPr lang="en-ZA" sz="2000" dirty="0">
                <a:solidFill>
                  <a:schemeClr val="tx1"/>
                </a:solidFill>
              </a:rPr>
              <a:t>The impediment brought about by this legal challenge and the delay in passing this judgement is that the Act cannot be implemented, and, it has hamstrung the adjudication process of Traffic Offences by a Special Traffic Court, and further, the implementation of the demerit points system. </a:t>
            </a:r>
          </a:p>
          <a:p>
            <a:pPr marL="342900" indent="-342900" algn="just" defTabSz="914400">
              <a:lnSpc>
                <a:spcPct val="150000"/>
              </a:lnSpc>
              <a:spcBef>
                <a:spcPts val="0"/>
              </a:spcBef>
              <a:buFont typeface="Arial" panose="020B0604020202020204" pitchFamily="34" charset="0"/>
              <a:buChar char="•"/>
            </a:pPr>
            <a:r>
              <a:rPr lang="en-ZA" sz="2000" dirty="0">
                <a:solidFill>
                  <a:schemeClr val="tx1"/>
                </a:solidFill>
              </a:rPr>
              <a:t>The Department is still awaiting judgement in this case.</a:t>
            </a:r>
          </a:p>
          <a:p>
            <a:pPr marL="450215" lvl="0" indent="-228600" algn="just" defTabSz="914400">
              <a:spcBef>
                <a:spcPts val="1000"/>
              </a:spcBef>
              <a:buFont typeface="Arial" panose="020B0604020202020204" pitchFamily="34" charset="0"/>
              <a:buChar char="•"/>
            </a:pPr>
            <a:endParaRPr lang="en-ZA" altLang="en-US" dirty="0">
              <a:solidFill>
                <a:schemeClr val="tx1"/>
              </a:solidFill>
            </a:endParaRPr>
          </a:p>
          <a:p>
            <a:endParaRPr lang="en-ZA" dirty="0"/>
          </a:p>
        </p:txBody>
      </p:sp>
    </p:spTree>
    <p:extLst>
      <p:ext uri="{BB962C8B-B14F-4D97-AF65-F5344CB8AC3E}">
        <p14:creationId xmlns:p14="http://schemas.microsoft.com/office/powerpoint/2010/main" val="341053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60" y="141164"/>
            <a:ext cx="11084933" cy="887570"/>
          </a:xfrm>
        </p:spPr>
        <p:txBody>
          <a:bodyPr>
            <a:noAutofit/>
          </a:bodyPr>
          <a:lstStyle/>
          <a:p>
            <a:pPr lvl="0"/>
            <a:r>
              <a:rPr lang="en-ZA" sz="3200" b="1" dirty="0">
                <a:solidFill>
                  <a:prstClr val="black"/>
                </a:solidFill>
                <a:latin typeface="Arial" panose="020B0604020202020204" pitchFamily="34" charset="0"/>
                <a:ea typeface="+mj-ea"/>
                <a:cs typeface="Arial" panose="020B0604020202020204" pitchFamily="34" charset="0"/>
              </a:rPr>
              <a:t>Response</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04</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623392" y="1028734"/>
            <a:ext cx="10945216" cy="4935845"/>
          </a:xfrm>
        </p:spPr>
        <p:txBody>
          <a:bodyPr>
            <a:normAutofit fontScale="85000" lnSpcReduction="10000"/>
          </a:bodyPr>
          <a:lstStyle/>
          <a:p>
            <a:pPr marL="342900" lvl="0" indent="-342900" algn="just" defTabSz="457200">
              <a:lnSpc>
                <a:spcPct val="150000"/>
              </a:lnSpc>
              <a:buFont typeface="Arial"/>
              <a:buChar char="•"/>
            </a:pPr>
            <a:r>
              <a:rPr lang="en-US" sz="1900" dirty="0">
                <a:solidFill>
                  <a:prstClr val="black"/>
                </a:solidFill>
                <a:ea typeface="Calibri" panose="020F0502020204030204" pitchFamily="34" charset="0"/>
              </a:rPr>
              <a:t>The department projected an underspending by the end of the 2022/23 financial year on compensation of employees, goods and services and some transfers.</a:t>
            </a:r>
          </a:p>
          <a:p>
            <a:pPr marL="342900" lvl="0" indent="-342900" algn="just" defTabSz="457200">
              <a:lnSpc>
                <a:spcPct val="150000"/>
              </a:lnSpc>
              <a:buFont typeface="Arial"/>
              <a:buChar char="•"/>
            </a:pPr>
            <a:r>
              <a:rPr lang="en-ZA" sz="1900" dirty="0">
                <a:solidFill>
                  <a:prstClr val="black"/>
                </a:solidFill>
                <a:ea typeface="Calibri" panose="020F0502020204030204" pitchFamily="34" charset="0"/>
              </a:rPr>
              <a:t>Set target for Compensation of Employees was to fill fifty (50) posts, the Department filled 84 posts.</a:t>
            </a:r>
            <a:endParaRPr lang="en-US" sz="1900" dirty="0">
              <a:solidFill>
                <a:prstClr val="black"/>
              </a:solidFill>
              <a:ea typeface="Calibri" panose="020F0502020204030204" pitchFamily="34" charset="0"/>
            </a:endParaRPr>
          </a:p>
          <a:p>
            <a:pPr marL="342900" lvl="0" indent="-342900" algn="just" defTabSz="457200">
              <a:lnSpc>
                <a:spcPct val="150000"/>
              </a:lnSpc>
              <a:buFont typeface="Arial"/>
              <a:buChar char="•"/>
            </a:pPr>
            <a:r>
              <a:rPr lang="en-US" sz="1900" dirty="0">
                <a:solidFill>
                  <a:prstClr val="black"/>
                </a:solidFill>
                <a:ea typeface="Calibri" panose="020F0502020204030204" pitchFamily="34" charset="0"/>
              </a:rPr>
              <a:t>Some posts filled through internal promotions, compounded by recorded resignations, retirements and transfers out of the Department thus contributes to the underspending on compensation of employees.</a:t>
            </a:r>
          </a:p>
          <a:p>
            <a:pPr marL="342900" lvl="0" indent="-342900" algn="just" defTabSz="457200">
              <a:lnSpc>
                <a:spcPct val="150000"/>
              </a:lnSpc>
              <a:buFont typeface="Arial"/>
              <a:buChar char="•"/>
            </a:pPr>
            <a:r>
              <a:rPr lang="en-US" sz="1900" dirty="0">
                <a:solidFill>
                  <a:prstClr val="black"/>
                </a:solidFill>
                <a:ea typeface="Calibri" panose="020F0502020204030204" pitchFamily="34" charset="0"/>
              </a:rPr>
              <a:t>Goods and services underspend due to delayed procurement on some projects which could not be finalised by the end of the financial year, other projects were done in house and have performed as targeted while some projects will be deferred to the coming financial year.</a:t>
            </a:r>
          </a:p>
          <a:p>
            <a:pPr marL="342900" lvl="0" indent="-342900" algn="just" defTabSz="457200">
              <a:lnSpc>
                <a:spcPct val="150000"/>
              </a:lnSpc>
              <a:buFont typeface="Arial"/>
              <a:buChar char="•"/>
            </a:pPr>
            <a:r>
              <a:rPr lang="en-US" sz="1900" dirty="0">
                <a:solidFill>
                  <a:prstClr val="black"/>
                </a:solidFill>
                <a:ea typeface="Calibri" panose="020F0502020204030204" pitchFamily="34" charset="0"/>
              </a:rPr>
              <a:t>The underspending on transfers and subsidies was mainly due to less than anticipated expenditure to the Road Traffic Infringements Agency (RTIA) for the AARTO roll-out due to the court judgement as well as less intake on the taxi recapitalisation which is demand driven.</a:t>
            </a:r>
            <a:endParaRPr lang="en-ZA" sz="1900" dirty="0">
              <a:solidFill>
                <a:prstClr val="black"/>
              </a:solidFill>
              <a:ea typeface="Calibri" panose="020F0502020204030204" pitchFamily="34" charset="0"/>
            </a:endParaRPr>
          </a:p>
          <a:p>
            <a:pPr lvl="0" algn="just" defTabSz="914400">
              <a:lnSpc>
                <a:spcPct val="150000"/>
              </a:lnSpc>
              <a:spcBef>
                <a:spcPts val="0"/>
              </a:spcBef>
            </a:pPr>
            <a:endParaRPr lang="en-ZA" altLang="en-US" dirty="0">
              <a:solidFill>
                <a:schemeClr val="tx1"/>
              </a:solidFill>
            </a:endParaRPr>
          </a:p>
          <a:p>
            <a:r>
              <a:rPr lang="en-ZA" dirty="0"/>
              <a:t>4</a:t>
            </a:r>
          </a:p>
        </p:txBody>
      </p:sp>
    </p:spTree>
    <p:extLst>
      <p:ext uri="{BB962C8B-B14F-4D97-AF65-F5344CB8AC3E}">
        <p14:creationId xmlns:p14="http://schemas.microsoft.com/office/powerpoint/2010/main" val="3635180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60" y="141164"/>
            <a:ext cx="11084933" cy="887570"/>
          </a:xfrm>
        </p:spPr>
        <p:txBody>
          <a:bodyPr>
            <a:noAutofit/>
          </a:bodyPr>
          <a:lstStyle/>
          <a:p>
            <a:pPr lvl="0"/>
            <a:r>
              <a:rPr lang="en-ZA" sz="2800" b="1" i="1" dirty="0">
                <a:solidFill>
                  <a:prstClr val="black"/>
                </a:solidFill>
                <a:latin typeface="Arial" panose="020B0604020202020204" pitchFamily="34" charset="0"/>
                <a:ea typeface="+mj-ea"/>
                <a:cs typeface="+mj-cs"/>
              </a:rPr>
              <a:t>Localisation of goods and services</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3733"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600" dirty="0">
                <a:solidFill>
                  <a:prstClr val="black">
                    <a:lumMod val="65000"/>
                    <a:lumOff val="35000"/>
                  </a:prstClr>
                </a:solidFill>
                <a:latin typeface="Calibri"/>
              </a:rPr>
              <a:t>40</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623392" y="1028734"/>
            <a:ext cx="10945216" cy="4935845"/>
          </a:xfrm>
        </p:spPr>
        <p:txBody>
          <a:bodyPr>
            <a:normAutofit fontScale="92500"/>
          </a:bodyPr>
          <a:lstStyle/>
          <a:p>
            <a:pPr marL="678815" lvl="0" indent="-457200" algn="just" defTabSz="914400">
              <a:spcBef>
                <a:spcPts val="1000"/>
              </a:spcBef>
              <a:buFont typeface="Arial" panose="020B0604020202020204" pitchFamily="34" charset="0"/>
              <a:buChar char="•"/>
            </a:pPr>
            <a:r>
              <a:rPr lang="en-US" sz="2800" dirty="0">
                <a:solidFill>
                  <a:prstClr val="black"/>
                </a:solidFill>
                <a:ea typeface="Calibri" panose="020F0502020204030204" pitchFamily="34" charset="0"/>
                <a:cs typeface="+mn-cs"/>
              </a:rPr>
              <a:t>The Department implemented a Preferential Procurement Policy aligned with the new Preferential Procurement Regulations of 2022.</a:t>
            </a:r>
          </a:p>
          <a:p>
            <a:pPr marL="678815" lvl="0" indent="-457200" algn="just" defTabSz="914400">
              <a:spcBef>
                <a:spcPts val="1000"/>
              </a:spcBef>
              <a:buFont typeface="Arial" panose="020B0604020202020204" pitchFamily="34" charset="0"/>
              <a:buChar char="•"/>
            </a:pPr>
            <a:r>
              <a:rPr lang="en-US" sz="2800" dirty="0">
                <a:solidFill>
                  <a:prstClr val="black"/>
                </a:solidFill>
                <a:ea typeface="Calibri" panose="020F0502020204030204" pitchFamily="34" charset="0"/>
                <a:cs typeface="+mn-cs"/>
              </a:rPr>
              <a:t>Currently, the Department’s goals focus on promoting preference to black designated groups as defined by the B-BBEE Act, with special emphasis on Black women ownership, to align with Government’s decision to </a:t>
            </a:r>
            <a:r>
              <a:rPr lang="en-ZA" sz="2800" spc="15" dirty="0">
                <a:solidFill>
                  <a:prstClr val="black"/>
                </a:solidFill>
                <a:ea typeface="Times New Roman" panose="02020603050405020304" pitchFamily="18" charset="0"/>
                <a:cs typeface="+mn-cs"/>
              </a:rPr>
              <a:t>promote women empowerment and gender equality</a:t>
            </a:r>
            <a:r>
              <a:rPr lang="en-US" sz="2800" dirty="0">
                <a:solidFill>
                  <a:prstClr val="black"/>
                </a:solidFill>
                <a:ea typeface="Calibri" panose="020F0502020204030204" pitchFamily="34" charset="0"/>
                <a:cs typeface="+mn-cs"/>
              </a:rPr>
              <a:t> </a:t>
            </a:r>
          </a:p>
          <a:p>
            <a:pPr marL="678815" lvl="0" indent="-457200" algn="just" defTabSz="914400">
              <a:spcBef>
                <a:spcPts val="1000"/>
              </a:spcBef>
              <a:buFont typeface="Arial" panose="020B0604020202020204" pitchFamily="34" charset="0"/>
              <a:buChar char="•"/>
            </a:pPr>
            <a:r>
              <a:rPr lang="en-US" sz="2800" dirty="0">
                <a:solidFill>
                  <a:prstClr val="black"/>
                </a:solidFill>
                <a:ea typeface="Calibri" panose="020F0502020204030204" pitchFamily="34" charset="0"/>
                <a:cs typeface="+mn-cs"/>
              </a:rPr>
              <a:t>With regard to local production and content, the Department included the requirements for all current and previous projects within the designated sectors listed by </a:t>
            </a:r>
            <a:r>
              <a:rPr lang="en-US" sz="2800" i="1" dirty="0">
                <a:solidFill>
                  <a:prstClr val="black"/>
                </a:solidFill>
                <a:ea typeface="Calibri" panose="020F0502020204030204" pitchFamily="34" charset="0"/>
                <a:cs typeface="+mn-cs"/>
              </a:rPr>
              <a:t>dtic</a:t>
            </a:r>
            <a:r>
              <a:rPr lang="en-US" sz="2800" dirty="0">
                <a:solidFill>
                  <a:prstClr val="black"/>
                </a:solidFill>
                <a:ea typeface="Calibri" panose="020F0502020204030204" pitchFamily="34" charset="0"/>
                <a:cs typeface="+mn-cs"/>
              </a:rPr>
              <a:t> and regulated through National Treasury practice notes. </a:t>
            </a:r>
            <a:endParaRPr lang="en-ZA" sz="2800" spc="15" dirty="0">
              <a:solidFill>
                <a:prstClr val="black"/>
              </a:solidFill>
              <a:ea typeface="Times New Roman" panose="02020603050405020304" pitchFamily="18" charset="0"/>
              <a:cs typeface="+mn-cs"/>
            </a:endParaRPr>
          </a:p>
          <a:p>
            <a:pPr algn="just"/>
            <a:endParaRPr lang="en-ZA" altLang="en-US" dirty="0">
              <a:solidFill>
                <a:schemeClr val="tx1"/>
              </a:solidFill>
            </a:endParaRPr>
          </a:p>
          <a:p>
            <a:endParaRPr lang="en-ZA" dirty="0"/>
          </a:p>
        </p:txBody>
      </p:sp>
    </p:spTree>
    <p:extLst>
      <p:ext uri="{BB962C8B-B14F-4D97-AF65-F5344CB8AC3E}">
        <p14:creationId xmlns:p14="http://schemas.microsoft.com/office/powerpoint/2010/main" val="2196143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60" y="141164"/>
            <a:ext cx="11084933" cy="887570"/>
          </a:xfrm>
        </p:spPr>
        <p:txBody>
          <a:bodyPr>
            <a:noAutofit/>
          </a:bodyPr>
          <a:lstStyle/>
          <a:p>
            <a:pPr lvl="0"/>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endParaRPr lang="en-ZA" sz="3733" dirty="0"/>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600" dirty="0">
                <a:solidFill>
                  <a:prstClr val="black">
                    <a:lumMod val="65000"/>
                    <a:lumOff val="35000"/>
                  </a:prstClr>
                </a:solidFill>
                <a:latin typeface="Calibri"/>
              </a:rPr>
              <a:t>41</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623392" y="1028734"/>
            <a:ext cx="10945216" cy="4935845"/>
          </a:xfrm>
        </p:spPr>
        <p:txBody>
          <a:bodyPr>
            <a:normAutofit/>
          </a:bodyPr>
          <a:lstStyle/>
          <a:p>
            <a:pPr algn="ctr"/>
            <a:endParaRPr lang="en-ZA" altLang="en-US" sz="3200" b="1" dirty="0">
              <a:solidFill>
                <a:schemeClr val="tx1"/>
              </a:solidFill>
            </a:endParaRPr>
          </a:p>
          <a:p>
            <a:pPr algn="ctr"/>
            <a:endParaRPr lang="en-ZA" altLang="en-US" sz="3200" b="1" dirty="0">
              <a:solidFill>
                <a:schemeClr val="tx1"/>
              </a:solidFill>
            </a:endParaRPr>
          </a:p>
          <a:p>
            <a:pPr algn="ctr"/>
            <a:endParaRPr lang="en-ZA" altLang="en-US" sz="3200" b="1" dirty="0">
              <a:solidFill>
                <a:schemeClr val="tx1"/>
              </a:solidFill>
            </a:endParaRPr>
          </a:p>
          <a:p>
            <a:pPr algn="ctr"/>
            <a:endParaRPr lang="en-ZA" altLang="en-US" sz="3200" b="1" dirty="0">
              <a:solidFill>
                <a:schemeClr val="tx1"/>
              </a:solidFill>
            </a:endParaRPr>
          </a:p>
          <a:p>
            <a:pPr algn="ctr"/>
            <a:r>
              <a:rPr lang="en-ZA" altLang="en-US" sz="3200" b="1" dirty="0">
                <a:solidFill>
                  <a:schemeClr val="tx1"/>
                </a:solidFill>
              </a:rPr>
              <a:t>THANK YOU</a:t>
            </a:r>
          </a:p>
          <a:p>
            <a:endParaRPr lang="en-ZA" dirty="0"/>
          </a:p>
        </p:txBody>
      </p:sp>
    </p:spTree>
    <p:extLst>
      <p:ext uri="{BB962C8B-B14F-4D97-AF65-F5344CB8AC3E}">
        <p14:creationId xmlns:p14="http://schemas.microsoft.com/office/powerpoint/2010/main" val="1761666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60" y="141164"/>
            <a:ext cx="11356554" cy="887570"/>
          </a:xfrm>
        </p:spPr>
        <p:txBody>
          <a:bodyPr>
            <a:noAutofit/>
          </a:bodyPr>
          <a:lstStyle/>
          <a:p>
            <a:pPr lvl="0"/>
            <a:r>
              <a:rPr lang="en-US" sz="3200" b="1" dirty="0">
                <a:solidFill>
                  <a:prstClr val="black"/>
                </a:solidFill>
                <a:latin typeface="Arial" panose="020B0604020202020204" pitchFamily="34" charset="0"/>
                <a:ea typeface="Calibri" panose="020F0502020204030204" pitchFamily="34" charset="0"/>
                <a:cs typeface="Times New Roman" panose="02020603050405020304" pitchFamily="18" charset="0"/>
              </a:rPr>
              <a:t>Measures put in place to prevent over/under expenditure</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05</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623392" y="1028734"/>
            <a:ext cx="10945216" cy="5279599"/>
          </a:xfrm>
        </p:spPr>
        <p:txBody>
          <a:bodyPr>
            <a:normAutofit fontScale="70000" lnSpcReduction="20000"/>
          </a:bodyPr>
          <a:lstStyle/>
          <a:p>
            <a:pPr marL="342900" lvl="0" indent="-342900" algn="just" defTabSz="914400">
              <a:lnSpc>
                <a:spcPct val="170000"/>
              </a:lnSpc>
              <a:spcBef>
                <a:spcPts val="0"/>
              </a:spcBef>
              <a:buFont typeface="Arial" panose="020B0604020202020204" pitchFamily="34" charset="0"/>
              <a:buChar char="•"/>
            </a:pPr>
            <a:r>
              <a:rPr lang="en-US" b="1" i="1" dirty="0">
                <a:solidFill>
                  <a:prstClr val="black"/>
                </a:solidFill>
                <a:ea typeface="Calibri" panose="020F0502020204030204" pitchFamily="34" charset="0"/>
                <a:cs typeface="Times New Roman" panose="02020603050405020304" pitchFamily="18" charset="0"/>
              </a:rPr>
              <a:t>Compensation of employees: </a:t>
            </a:r>
            <a:r>
              <a:rPr lang="en-US" dirty="0">
                <a:solidFill>
                  <a:prstClr val="black"/>
                </a:solidFill>
                <a:ea typeface="Calibri" panose="020F0502020204030204" pitchFamily="34" charset="0"/>
                <a:cs typeface="Times New Roman" panose="02020603050405020304" pitchFamily="18" charset="0"/>
              </a:rPr>
              <a:t>the Department will fast-track the filling of vacant funded posts.  The progress on the filling of vacant posts is reported to the Executive Management Committee of the Department as well as to the Audit Committee.</a:t>
            </a:r>
            <a:endParaRPr lang="en-ZA"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defTabSz="914400">
              <a:lnSpc>
                <a:spcPct val="170000"/>
              </a:lnSpc>
              <a:spcBef>
                <a:spcPts val="0"/>
              </a:spcBef>
              <a:buFont typeface="Arial" panose="020B0604020202020204" pitchFamily="34" charset="0"/>
              <a:buChar char="•"/>
            </a:pPr>
            <a:r>
              <a:rPr lang="en-US" b="1" i="1" dirty="0">
                <a:solidFill>
                  <a:prstClr val="black"/>
                </a:solidFill>
                <a:ea typeface="Calibri" panose="020F0502020204030204" pitchFamily="34" charset="0"/>
                <a:cs typeface="+mn-cs"/>
              </a:rPr>
              <a:t>Goods and services</a:t>
            </a:r>
            <a:r>
              <a:rPr lang="en-US" b="1" dirty="0">
                <a:solidFill>
                  <a:prstClr val="black"/>
                </a:solidFill>
                <a:ea typeface="Calibri" panose="020F0502020204030204" pitchFamily="34" charset="0"/>
                <a:cs typeface="+mn-cs"/>
              </a:rPr>
              <a:t>:</a:t>
            </a:r>
            <a:r>
              <a:rPr lang="en-US" dirty="0">
                <a:solidFill>
                  <a:prstClr val="black"/>
                </a:solidFill>
                <a:ea typeface="Calibri" panose="020F0502020204030204" pitchFamily="34" charset="0"/>
                <a:cs typeface="+mn-cs"/>
              </a:rPr>
              <a:t> The procurement plan has target dates for bid specification, bid award, contract commencement as well as the contract expiry. The department will ensure that target dates as set in the procurement plan are achieved by ensuring that on a monthly basis, the programme managers provide progress on the targets dates as set in the procurement plan.</a:t>
            </a:r>
          </a:p>
          <a:p>
            <a:pPr marL="342900" lvl="0" indent="-342900" algn="just" defTabSz="914400">
              <a:lnSpc>
                <a:spcPct val="170000"/>
              </a:lnSpc>
              <a:spcBef>
                <a:spcPts val="0"/>
              </a:spcBef>
              <a:buFont typeface="Arial" panose="020B0604020202020204" pitchFamily="34" charset="0"/>
              <a:buChar char="•"/>
            </a:pPr>
            <a:r>
              <a:rPr lang="en-US" b="1" i="1" dirty="0">
                <a:solidFill>
                  <a:prstClr val="black"/>
                </a:solidFill>
                <a:ea typeface="Calibri" panose="020F0502020204030204" pitchFamily="34" charset="0"/>
                <a:cs typeface="+mn-cs"/>
              </a:rPr>
              <a:t>Transfers and subsidies:</a:t>
            </a:r>
            <a:r>
              <a:rPr lang="en-US" dirty="0">
                <a:solidFill>
                  <a:prstClr val="black"/>
                </a:solidFill>
                <a:ea typeface="Calibri" panose="020F0502020204030204" pitchFamily="34" charset="0"/>
                <a:cs typeface="+mn-cs"/>
              </a:rPr>
              <a:t> The transfers are made as per the approved payment schedule and when all the conditions of the transfers are met.  The department will ensure the transfers are done as per the approved Division of Revenue Bill payment scheduler. </a:t>
            </a:r>
          </a:p>
          <a:p>
            <a:pPr marL="342900" lvl="0" indent="-342900" algn="just" defTabSz="914400">
              <a:lnSpc>
                <a:spcPct val="170000"/>
              </a:lnSpc>
              <a:spcBef>
                <a:spcPts val="0"/>
              </a:spcBef>
              <a:buFont typeface="Arial" panose="020B0604020202020204" pitchFamily="34" charset="0"/>
              <a:buChar char="•"/>
            </a:pPr>
            <a:r>
              <a:rPr lang="en-ZA" b="1" i="1" dirty="0">
                <a:solidFill>
                  <a:prstClr val="black"/>
                </a:solidFill>
                <a:ea typeface="Calibri" panose="020F0502020204030204" pitchFamily="34" charset="0"/>
                <a:cs typeface="+mn-cs"/>
              </a:rPr>
              <a:t>Entities: </a:t>
            </a:r>
            <a:r>
              <a:rPr lang="en-US" dirty="0">
                <a:solidFill>
                  <a:prstClr val="black"/>
                </a:solidFill>
                <a:ea typeface="Calibri" panose="020F0502020204030204" pitchFamily="34" charset="0"/>
                <a:cs typeface="+mn-cs"/>
              </a:rPr>
              <a:t>Department utilizes Shareholder Compacts and Annual Performance Agreement, the Corporate Plans and Strategic Plans to oversee and monitor the entities. Quarterly Financial and Performance Reports submitted to the Minister for feedback and review. </a:t>
            </a:r>
            <a:endParaRPr lang="en-ZA" dirty="0">
              <a:solidFill>
                <a:prstClr val="black"/>
              </a:solidFill>
              <a:ea typeface="Calibri" panose="020F0502020204030204" pitchFamily="34" charset="0"/>
              <a:cs typeface="+mn-cs"/>
            </a:endParaRPr>
          </a:p>
          <a:p>
            <a:pPr lvl="0" algn="just" defTabSz="914400">
              <a:lnSpc>
                <a:spcPct val="150000"/>
              </a:lnSpc>
              <a:spcBef>
                <a:spcPts val="0"/>
              </a:spcBef>
            </a:pPr>
            <a:endParaRPr lang="en-ZA" altLang="en-US" dirty="0">
              <a:solidFill>
                <a:schemeClr val="tx1"/>
              </a:solidFill>
            </a:endParaRPr>
          </a:p>
          <a:p>
            <a:endParaRPr lang="en-ZA" dirty="0"/>
          </a:p>
        </p:txBody>
      </p:sp>
    </p:spTree>
    <p:extLst>
      <p:ext uri="{BB962C8B-B14F-4D97-AF65-F5344CB8AC3E}">
        <p14:creationId xmlns:p14="http://schemas.microsoft.com/office/powerpoint/2010/main" val="2370885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60" y="141164"/>
            <a:ext cx="11261739" cy="887570"/>
          </a:xfrm>
        </p:spPr>
        <p:txBody>
          <a:bodyPr>
            <a:noAutofit/>
          </a:bodyPr>
          <a:lstStyle/>
          <a:p>
            <a:pPr lvl="0"/>
            <a:r>
              <a:rPr lang="en-US" sz="3200" b="1" dirty="0">
                <a:solidFill>
                  <a:prstClr val="black"/>
                </a:solidFill>
                <a:latin typeface="Arial" panose="020B0604020202020204" pitchFamily="34" charset="0"/>
                <a:ea typeface="Calibri" panose="020F0502020204030204" pitchFamily="34" charset="0"/>
                <a:cs typeface="Times New Roman" panose="02020603050405020304" pitchFamily="18" charset="0"/>
              </a:rPr>
              <a:t>Measures put in place to prevent over/under expenditure</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06</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623392" y="1028734"/>
            <a:ext cx="10945216" cy="5279599"/>
          </a:xfrm>
        </p:spPr>
        <p:txBody>
          <a:bodyPr>
            <a:normAutofit/>
          </a:bodyPr>
          <a:lstStyle/>
          <a:p>
            <a:pPr marL="228600" lvl="0" indent="-228600" algn="just" defTabSz="914400">
              <a:spcBef>
                <a:spcPts val="1000"/>
              </a:spcBef>
              <a:buFont typeface="Arial" panose="020B0604020202020204" pitchFamily="34" charset="0"/>
              <a:buChar char="•"/>
            </a:pPr>
            <a:r>
              <a:rPr lang="en-US" b="1" i="1" dirty="0">
                <a:solidFill>
                  <a:prstClr val="black"/>
                </a:solidFill>
                <a:ea typeface="Calibri" panose="020F0502020204030204" pitchFamily="34" charset="0"/>
                <a:cs typeface="+mn-cs"/>
              </a:rPr>
              <a:t>PFMA checklist: </a:t>
            </a:r>
            <a:r>
              <a:rPr lang="en-US" dirty="0">
                <a:solidFill>
                  <a:prstClr val="black"/>
                </a:solidFill>
                <a:ea typeface="Calibri" panose="020F0502020204030204" pitchFamily="34" charset="0"/>
                <a:cs typeface="+mn-cs"/>
              </a:rPr>
              <a:t>The checklist has been put in place as one of the preventative measures. The Department prepares acknowledgement letters after receiving quarterly reports as well as the feedback letters on the performance of the entities. </a:t>
            </a:r>
          </a:p>
          <a:p>
            <a:pPr marL="228600" lvl="0" indent="-228600" algn="just" defTabSz="914400">
              <a:spcBef>
                <a:spcPts val="1000"/>
              </a:spcBef>
              <a:buFont typeface="Arial" panose="020B0604020202020204" pitchFamily="34" charset="0"/>
              <a:buChar char="•"/>
            </a:pPr>
            <a:r>
              <a:rPr lang="en-US" dirty="0">
                <a:solidFill>
                  <a:prstClr val="black"/>
                </a:solidFill>
                <a:ea typeface="Calibri" panose="020F0502020204030204" pitchFamily="34" charset="0"/>
                <a:cs typeface="+mn-cs"/>
              </a:rPr>
              <a:t>Furthermore, Transport Legislative Policies are in place to guide implementation. South African Inter-Governmental (I-GR) Framework Act,2005 to guide integrated planning and coordination between the three spheres of government.</a:t>
            </a:r>
            <a:endParaRPr lang="en-ZA" dirty="0">
              <a:solidFill>
                <a:prstClr val="black"/>
              </a:solidFill>
            </a:endParaRPr>
          </a:p>
          <a:p>
            <a:pPr lvl="0" algn="just" defTabSz="914400">
              <a:lnSpc>
                <a:spcPct val="150000"/>
              </a:lnSpc>
              <a:spcBef>
                <a:spcPts val="0"/>
              </a:spcBef>
            </a:pPr>
            <a:endParaRPr lang="en-ZA" altLang="en-US" dirty="0">
              <a:solidFill>
                <a:schemeClr val="tx1"/>
              </a:solidFill>
            </a:endParaRPr>
          </a:p>
          <a:p>
            <a:endParaRPr lang="en-ZA" dirty="0"/>
          </a:p>
        </p:txBody>
      </p:sp>
    </p:spTree>
    <p:extLst>
      <p:ext uri="{BB962C8B-B14F-4D97-AF65-F5344CB8AC3E}">
        <p14:creationId xmlns:p14="http://schemas.microsoft.com/office/powerpoint/2010/main" val="1784985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07</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p:txBody>
          <a:bodyPr/>
          <a:lstStyle/>
          <a:p>
            <a:pPr algn="ctr"/>
            <a:endParaRPr lang="en-ZA" dirty="0"/>
          </a:p>
          <a:p>
            <a:pPr algn="ctr"/>
            <a:endParaRPr lang="en-ZA" dirty="0"/>
          </a:p>
          <a:p>
            <a:pPr lvl="0" algn="ctr" defTabSz="457200">
              <a:spcBef>
                <a:spcPct val="0"/>
              </a:spcBef>
              <a:defRPr/>
            </a:pPr>
            <a:r>
              <a:rPr lang="en-GB" altLang="en-US" sz="5400" b="1" dirty="0">
                <a:solidFill>
                  <a:prstClr val="black"/>
                </a:solidFill>
                <a:cs typeface="+mn-cs"/>
              </a:rPr>
              <a:t>Part 2</a:t>
            </a:r>
          </a:p>
          <a:p>
            <a:pPr lvl="0" algn="ctr" defTabSz="457200">
              <a:spcBef>
                <a:spcPct val="0"/>
              </a:spcBef>
              <a:defRPr/>
            </a:pPr>
            <a:endParaRPr lang="en-GB" sz="2000" b="1" dirty="0">
              <a:solidFill>
                <a:prstClr val="black"/>
              </a:solidFill>
              <a:ea typeface="Calibri" panose="020F0502020204030204" pitchFamily="34" charset="0"/>
              <a:cs typeface="+mn-cs"/>
            </a:endParaRPr>
          </a:p>
          <a:p>
            <a:pPr lvl="0" algn="ctr" defTabSz="457200">
              <a:spcBef>
                <a:spcPct val="0"/>
              </a:spcBef>
              <a:defRPr/>
            </a:pPr>
            <a:r>
              <a:rPr lang="en-GB" sz="2000" b="1" dirty="0">
                <a:solidFill>
                  <a:prstClr val="black"/>
                </a:solidFill>
                <a:ea typeface="Calibri" panose="020F0502020204030204" pitchFamily="34" charset="0"/>
                <a:cs typeface="+mn-cs"/>
              </a:rPr>
              <a:t>Appraise the Committee on all possible service delivery implications on the proposed allocation reduction for the Department, from the 2022/23 adjusted allocation of R95.1 billion to a proposed allocation of R79.6 billion in 2023/24. Furthermore, appraise the Committee on how the Department plans to utilise the proposed allocation of R79.6 bullion in a manner that is effective, efficient and economical</a:t>
            </a:r>
            <a:endParaRPr lang="en-US" altLang="en-US" sz="2000" b="1" dirty="0">
              <a:solidFill>
                <a:prstClr val="black"/>
              </a:solidFill>
              <a:cs typeface="+mn-cs"/>
            </a:endParaRPr>
          </a:p>
          <a:p>
            <a:pPr algn="ctr"/>
            <a:endParaRPr lang="en-ZA" dirty="0"/>
          </a:p>
        </p:txBody>
      </p:sp>
    </p:spTree>
    <p:extLst>
      <p:ext uri="{BB962C8B-B14F-4D97-AF65-F5344CB8AC3E}">
        <p14:creationId xmlns:p14="http://schemas.microsoft.com/office/powerpoint/2010/main" val="2981205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60" y="141164"/>
            <a:ext cx="11084933" cy="887570"/>
          </a:xfrm>
        </p:spPr>
        <p:txBody>
          <a:bodyPr>
            <a:noAutofit/>
          </a:bodyPr>
          <a:lstStyle/>
          <a:p>
            <a:pPr lvl="0"/>
            <a:r>
              <a:rPr lang="en-ZA" sz="3200" b="1" dirty="0">
                <a:solidFill>
                  <a:prstClr val="black"/>
                </a:solidFill>
                <a:latin typeface="Arial" panose="020B0604020202020204" pitchFamily="34" charset="0"/>
                <a:ea typeface="+mj-ea"/>
                <a:cs typeface="Arial" panose="020B0604020202020204" pitchFamily="34" charset="0"/>
              </a:rPr>
              <a:t>Response</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182021" y="6351711"/>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08</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623392" y="1028734"/>
            <a:ext cx="10945216" cy="4935845"/>
          </a:xfrm>
        </p:spPr>
        <p:txBody>
          <a:bodyPr>
            <a:normAutofit fontScale="92500" lnSpcReduction="20000"/>
          </a:bodyPr>
          <a:lstStyle/>
          <a:p>
            <a:pPr marL="228600" lvl="0" indent="-228600" algn="just" defTabSz="914400">
              <a:spcBef>
                <a:spcPts val="1000"/>
              </a:spcBef>
              <a:buFont typeface="Arial" panose="020B0604020202020204" pitchFamily="34" charset="0"/>
              <a:buChar char="•"/>
            </a:pPr>
            <a:r>
              <a:rPr lang="en-US" sz="2600" dirty="0">
                <a:solidFill>
                  <a:prstClr val="black"/>
                </a:solidFill>
                <a:ea typeface="Calibri" panose="020F0502020204030204" pitchFamily="34" charset="0"/>
                <a:cs typeface="+mn-cs"/>
              </a:rPr>
              <a:t>The department’s budget has reduced by an average annual growth of 0,3 per cent over the medium term, this is due to:</a:t>
            </a:r>
          </a:p>
          <a:p>
            <a:pPr marL="457200" lvl="0" indent="-190500" algn="just" defTabSz="914400">
              <a:spcBef>
                <a:spcPts val="1000"/>
              </a:spcBef>
              <a:buFont typeface="Courier New" panose="02070309020205020404" pitchFamily="49" charset="0"/>
              <a:buChar char="o"/>
            </a:pPr>
            <a:r>
              <a:rPr lang="en-US" sz="2600" dirty="0">
                <a:solidFill>
                  <a:prstClr val="black"/>
                </a:solidFill>
                <a:ea typeface="Calibri" panose="020F0502020204030204" pitchFamily="34" charset="0"/>
                <a:cs typeface="+mn-cs"/>
              </a:rPr>
              <a:t>	once off special allocation of R23.7 billion in 2022/23 as partial 	solution to the Gauteng freeway improvement project not 		generating enough toll revenue to service the debt raised for its 	construction.</a:t>
            </a:r>
            <a:endParaRPr lang="en-ZA" sz="2600" dirty="0">
              <a:solidFill>
                <a:prstClr val="black"/>
              </a:solidFill>
            </a:endParaRPr>
          </a:p>
          <a:p>
            <a:pPr marL="228600" lvl="0" indent="-228600" algn="just" defTabSz="914400">
              <a:spcBef>
                <a:spcPts val="1000"/>
              </a:spcBef>
              <a:buFont typeface="Arial" panose="020B0604020202020204" pitchFamily="34" charset="0"/>
              <a:buChar char="•"/>
            </a:pPr>
            <a:r>
              <a:rPr lang="en-US" sz="2600" dirty="0">
                <a:solidFill>
                  <a:prstClr val="black"/>
                </a:solidFill>
                <a:ea typeface="Calibri" panose="020F0502020204030204" pitchFamily="34" charset="0"/>
                <a:cs typeface="+mn-cs"/>
              </a:rPr>
              <a:t>However, there was increase in the department's baseline allocation of a total amount of R16,6 billion over the medium term, mainly in the Road Transport programme under the  provincial roads maintenance grant to provides for the maintenance and rehabilitation of the provincial road network to prolong its lifespan. </a:t>
            </a:r>
          </a:p>
          <a:p>
            <a:pPr marL="228600" lvl="0" indent="-228600" algn="just" defTabSz="914400">
              <a:spcBef>
                <a:spcPts val="1000"/>
              </a:spcBef>
              <a:buFont typeface="Arial" panose="020B0604020202020204" pitchFamily="34" charset="0"/>
              <a:buChar char="•"/>
            </a:pPr>
            <a:r>
              <a:rPr lang="en-US" sz="2600" dirty="0">
                <a:solidFill>
                  <a:prstClr val="black"/>
                </a:solidFill>
                <a:ea typeface="Calibri" panose="020F0502020204030204" pitchFamily="34" charset="0"/>
                <a:cs typeface="+mn-cs"/>
              </a:rPr>
              <a:t>Part of the allocation which is specifically earmarked for road refurbishment, disaster relief and the construction of bridges in rural areas as well as to the South African National Roads Agency Ltd (SANRAL) for the non-toll portfolio network. </a:t>
            </a:r>
            <a:endParaRPr lang="en-ZA" sz="2600" dirty="0">
              <a:solidFill>
                <a:prstClr val="black"/>
              </a:solidFill>
            </a:endParaRPr>
          </a:p>
          <a:p>
            <a:pPr lvl="0" algn="just" defTabSz="914400">
              <a:lnSpc>
                <a:spcPct val="150000"/>
              </a:lnSpc>
              <a:spcBef>
                <a:spcPts val="0"/>
              </a:spcBef>
            </a:pPr>
            <a:endParaRPr lang="en-ZA" altLang="en-US" dirty="0">
              <a:solidFill>
                <a:schemeClr val="tx1"/>
              </a:solidFill>
            </a:endParaRPr>
          </a:p>
          <a:p>
            <a:endParaRPr lang="en-ZA" dirty="0"/>
          </a:p>
        </p:txBody>
      </p:sp>
    </p:spTree>
    <p:extLst>
      <p:ext uri="{BB962C8B-B14F-4D97-AF65-F5344CB8AC3E}">
        <p14:creationId xmlns:p14="http://schemas.microsoft.com/office/powerpoint/2010/main" val="3733626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60" y="141164"/>
            <a:ext cx="11084933" cy="887570"/>
          </a:xfrm>
        </p:spPr>
        <p:txBody>
          <a:bodyPr>
            <a:noAutofit/>
          </a:bodyPr>
          <a:lstStyle/>
          <a:p>
            <a:pPr lvl="0"/>
            <a:r>
              <a:rPr lang="en-ZA" sz="2400" b="1" i="1" dirty="0">
                <a:solidFill>
                  <a:prstClr val="black"/>
                </a:solidFill>
                <a:latin typeface="Arial" panose="020B0604020202020204" pitchFamily="34" charset="0"/>
                <a:ea typeface="Calibri" panose="020F0502020204030204" pitchFamily="34" charset="0"/>
                <a:cs typeface="Arial" panose="020B0604020202020204" pitchFamily="34" charset="0"/>
              </a:rPr>
              <a:t> </a:t>
            </a:r>
            <a:br>
              <a:rPr lang="en-ZA" sz="2400" b="1" i="1" dirty="0">
                <a:solidFill>
                  <a:prstClr val="black"/>
                </a:solidFill>
                <a:latin typeface="Arial" panose="020B0604020202020204" pitchFamily="34" charset="0"/>
                <a:ea typeface="Calibri" panose="020F0502020204030204" pitchFamily="34" charset="0"/>
                <a:cs typeface="Arial" panose="020B0604020202020204" pitchFamily="34" charset="0"/>
              </a:rPr>
            </a:br>
            <a:br>
              <a:rPr lang="en-ZA" sz="2400" b="1" i="1"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2400" b="1" i="1" dirty="0">
                <a:solidFill>
                  <a:prstClr val="black"/>
                </a:solidFill>
                <a:latin typeface="Arial" panose="020B0604020202020204" pitchFamily="34" charset="0"/>
                <a:ea typeface="Calibri" panose="020F0502020204030204" pitchFamily="34" charset="0"/>
                <a:cs typeface="Arial" panose="020B0604020202020204" pitchFamily="34" charset="0"/>
              </a:rPr>
              <a:t>P</a:t>
            </a:r>
            <a:r>
              <a:rPr lang="en-US" sz="2400" b="1" i="1" dirty="0">
                <a:solidFill>
                  <a:prstClr val="black"/>
                </a:solidFill>
                <a:latin typeface="Arial" panose="020B0604020202020204" pitchFamily="34" charset="0"/>
                <a:ea typeface="Calibri" panose="020F0502020204030204" pitchFamily="34" charset="0"/>
                <a:cs typeface="+mj-cs"/>
              </a:rPr>
              <a:t>lans to utilise the proposed allocation of R79.6 billion in a manner that is effective, efficient and economical, expenditure overview over the medium term</a:t>
            </a:r>
            <a:br>
              <a:rPr lang="en-US" sz="2400" b="1" dirty="0">
                <a:solidFill>
                  <a:prstClr val="black"/>
                </a:solidFill>
                <a:latin typeface="Arial" panose="020B0604020202020204" pitchFamily="34" charset="0"/>
                <a:cs typeface="Arial" panose="020B0604020202020204" pitchFamily="34" charset="0"/>
              </a:rPr>
            </a:br>
            <a:endParaRPr lang="en-US" sz="2667" dirty="0">
              <a:latin typeface="Arial" panose="020B0604020202020204" pitchFamily="34" charset="0"/>
              <a:cs typeface="Arial" panose="020B0604020202020204" pitchFamily="34" charset="0"/>
            </a:endParaRPr>
          </a:p>
        </p:txBody>
      </p:sp>
      <p:sp>
        <p:nvSpPr>
          <p:cNvPr id="6" name="Title 1"/>
          <p:cNvSpPr txBox="1">
            <a:spLocks/>
          </p:cNvSpPr>
          <p:nvPr/>
        </p:nvSpPr>
        <p:spPr>
          <a:xfrm>
            <a:off x="0" y="932723"/>
            <a:ext cx="12192000" cy="4896544"/>
          </a:xfrm>
          <a:prstGeom prst="rect">
            <a:avLst/>
          </a:prstGeom>
        </p:spPr>
        <p:txBody>
          <a:bodyPr vert="horz" lIns="121920" tIns="60960" rIns="121920" bIns="60960" rtlCol="0" anchor="ctr">
            <a:no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3733" b="0" i="0" u="none" strike="noStrike" kern="1200" cap="none" spc="0" normalizeH="0" baseline="0" noProof="0" dirty="0">
              <a:ln>
                <a:noFill/>
              </a:ln>
              <a:solidFill>
                <a:prstClr val="black">
                  <a:lumMod val="65000"/>
                  <a:lumOff val="35000"/>
                </a:prstClr>
              </a:solidFill>
              <a:effectLst/>
              <a:uLnTx/>
              <a:uFillTx/>
              <a:latin typeface="Arial Bold" panose="020B0704020202020204" pitchFamily="34" charset="0"/>
              <a:ea typeface="+mn-ea"/>
              <a:cs typeface="Arial Bold" panose="020B0704020202020204" pitchFamily="34" charset="0"/>
            </a:endParaRPr>
          </a:p>
        </p:txBody>
      </p:sp>
      <p:sp>
        <p:nvSpPr>
          <p:cNvPr id="7" name="Slide Number Placeholder 8">
            <a:extLst>
              <a:ext uri="{FF2B5EF4-FFF2-40B4-BE49-F238E27FC236}">
                <a16:creationId xmlns:a16="http://schemas.microsoft.com/office/drawing/2014/main" id="{C1F3F8ED-68AC-441F-B200-9B25D23DB8E1}"/>
              </a:ext>
            </a:extLst>
          </p:cNvPr>
          <p:cNvSpPr txBox="1">
            <a:spLocks/>
          </p:cNvSpPr>
          <p:nvPr/>
        </p:nvSpPr>
        <p:spPr>
          <a:xfrm>
            <a:off x="11088555" y="6136216"/>
            <a:ext cx="5405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09</a:t>
            </a:r>
          </a:p>
        </p:txBody>
      </p:sp>
      <p:sp>
        <p:nvSpPr>
          <p:cNvPr id="4" name="Content Placeholder 3">
            <a:extLst>
              <a:ext uri="{FF2B5EF4-FFF2-40B4-BE49-F238E27FC236}">
                <a16:creationId xmlns:a16="http://schemas.microsoft.com/office/drawing/2014/main" id="{19A9006A-7E78-445A-B3CD-388160E64560}"/>
              </a:ext>
            </a:extLst>
          </p:cNvPr>
          <p:cNvSpPr>
            <a:spLocks noGrp="1"/>
          </p:cNvSpPr>
          <p:nvPr>
            <p:ph sz="half" idx="1"/>
          </p:nvPr>
        </p:nvSpPr>
        <p:spPr>
          <a:xfrm>
            <a:off x="507077" y="1326726"/>
            <a:ext cx="10945216" cy="4935845"/>
          </a:xfrm>
        </p:spPr>
        <p:txBody>
          <a:bodyPr>
            <a:normAutofit fontScale="92500"/>
          </a:bodyPr>
          <a:lstStyle/>
          <a:p>
            <a:pPr marL="228600" lvl="0" indent="-228600" algn="just" defTabSz="914400">
              <a:spcBef>
                <a:spcPts val="1000"/>
              </a:spcBef>
              <a:buFont typeface="Arial" panose="020B0604020202020204" pitchFamily="34" charset="0"/>
              <a:buChar char="•"/>
            </a:pPr>
            <a:r>
              <a:rPr lang="en-US" sz="2600" dirty="0">
                <a:solidFill>
                  <a:prstClr val="black"/>
                </a:solidFill>
                <a:ea typeface="Calibri" panose="020F0502020204030204" pitchFamily="34" charset="0"/>
                <a:cs typeface="+mn-cs"/>
              </a:rPr>
              <a:t>Over the medium term, the department aims to streamline efforts towards improving mobility and access to social and economic activities. </a:t>
            </a:r>
          </a:p>
          <a:p>
            <a:pPr marL="228600" lvl="0" indent="-228600" algn="just" defTabSz="914400">
              <a:spcBef>
                <a:spcPts val="1000"/>
              </a:spcBef>
              <a:buFont typeface="Arial" panose="020B0604020202020204" pitchFamily="34" charset="0"/>
              <a:buChar char="•"/>
            </a:pPr>
            <a:r>
              <a:rPr lang="en-US" sz="2600" dirty="0">
                <a:solidFill>
                  <a:prstClr val="black"/>
                </a:solidFill>
                <a:ea typeface="Calibri" panose="020F0502020204030204" pitchFamily="34" charset="0"/>
                <a:cs typeface="+mn-cs"/>
              </a:rPr>
              <a:t>Transfers and subsidies account for an estimated 98 per cent (R255.3 billion) of the department’s expenditure over the next 3 years, increasing at an average annual rate of 9.7 per cent:</a:t>
            </a:r>
          </a:p>
          <a:p>
            <a:pPr marL="228600" lvl="0" indent="-228600" algn="just" defTabSz="914400">
              <a:spcBef>
                <a:spcPts val="1000"/>
              </a:spcBef>
              <a:buFont typeface="Arial" panose="020B0604020202020204" pitchFamily="34" charset="0"/>
              <a:buChar char="•"/>
            </a:pPr>
            <a:r>
              <a:rPr lang="en-US" sz="2600" dirty="0">
                <a:solidFill>
                  <a:prstClr val="black"/>
                </a:solidFill>
                <a:ea typeface="Calibri" panose="020F0502020204030204" pitchFamily="34" charset="0"/>
                <a:cs typeface="+mn-cs"/>
              </a:rPr>
              <a:t>R155 billion is directed towards transport public entities and agencies to carry out their mandated functions, and</a:t>
            </a:r>
          </a:p>
          <a:p>
            <a:pPr marL="228600" lvl="0" indent="-228600" algn="just" defTabSz="914400">
              <a:spcBef>
                <a:spcPts val="1000"/>
              </a:spcBef>
              <a:buFont typeface="Arial" panose="020B0604020202020204" pitchFamily="34" charset="0"/>
              <a:buChar char="•"/>
            </a:pPr>
            <a:r>
              <a:rPr lang="en-US" sz="2600" dirty="0">
                <a:solidFill>
                  <a:prstClr val="black"/>
                </a:solidFill>
                <a:ea typeface="Calibri" panose="020F0502020204030204" pitchFamily="34" charset="0"/>
                <a:cs typeface="+mn-cs"/>
              </a:rPr>
              <a:t>R98.5 billion is transferred to other spheres of government with concurrent transport functions through the provincial roads maintenance grant, the public transport operations grant, the public transport network grant and the rural roads asset management systems grant.</a:t>
            </a:r>
          </a:p>
          <a:p>
            <a:pPr lvl="0" algn="just" defTabSz="914400">
              <a:lnSpc>
                <a:spcPct val="150000"/>
              </a:lnSpc>
              <a:spcBef>
                <a:spcPts val="0"/>
              </a:spcBef>
            </a:pPr>
            <a:endParaRPr lang="en-ZA" altLang="en-US" dirty="0">
              <a:solidFill>
                <a:schemeClr val="tx1"/>
              </a:solidFill>
            </a:endParaRPr>
          </a:p>
          <a:p>
            <a:endParaRPr lang="en-ZA" dirty="0"/>
          </a:p>
        </p:txBody>
      </p:sp>
    </p:spTree>
    <p:extLst>
      <p:ext uri="{BB962C8B-B14F-4D97-AF65-F5344CB8AC3E}">
        <p14:creationId xmlns:p14="http://schemas.microsoft.com/office/powerpoint/2010/main" val="3517458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TotalTime>
  <Words>3959</Words>
  <Application>Microsoft Office PowerPoint</Application>
  <PresentationFormat>Widescreen</PresentationFormat>
  <Paragraphs>345</Paragraphs>
  <Slides>41</Slides>
  <Notes>41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Arial Bold</vt:lpstr>
      <vt:lpstr>Calibri</vt:lpstr>
      <vt:lpstr>Calibri Light</vt:lpstr>
      <vt:lpstr>Cambria Math</vt:lpstr>
      <vt:lpstr>Courier New</vt:lpstr>
      <vt:lpstr>Times New Roman</vt:lpstr>
      <vt:lpstr>Office Theme</vt:lpstr>
      <vt:lpstr>1_Office Theme</vt:lpstr>
      <vt:lpstr>PowerPoint Presentation</vt:lpstr>
      <vt:lpstr>Contents </vt:lpstr>
      <vt:lpstr>PowerPoint Presentation</vt:lpstr>
      <vt:lpstr>Response </vt:lpstr>
      <vt:lpstr>Measures put in place to prevent over/under expenditure </vt:lpstr>
      <vt:lpstr>Measures put in place to prevent over/under expenditure </vt:lpstr>
      <vt:lpstr>PowerPoint Presentation</vt:lpstr>
      <vt:lpstr>Response </vt:lpstr>
      <vt:lpstr>   Plans to utilise the proposed allocation of R79.6 billion in a manner that is effective, efficient and economical, expenditure overview over the medium term </vt:lpstr>
      <vt:lpstr>   Plans to utilise the proposed allocation of R79.6 billion in a manner that is effective, efficient and economical, expenditure overview over the medium term </vt:lpstr>
      <vt:lpstr>  Cultivating an enabling environment for maintaining road networks </vt:lpstr>
      <vt:lpstr>  Facilitating integrated road-based public transport networks </vt:lpstr>
      <vt:lpstr>  Revitalising passenger rail services </vt:lpstr>
      <vt:lpstr>PowerPoint Presentation</vt:lpstr>
      <vt:lpstr>Rehabilitation and maintenance of provincial and national road network </vt:lpstr>
      <vt:lpstr>Rehabilitation and maintenance of provincial and national road network (Cont..) </vt:lpstr>
      <vt:lpstr>Rehabilitation and maintenance of provincial and national road network (Cont..) </vt:lpstr>
      <vt:lpstr>Rehabilitation and maintenance of provincial and national road network (Cont..) </vt:lpstr>
      <vt:lpstr>Rehabilitation and maintenance of provincial and national road network (Cont..) </vt:lpstr>
      <vt:lpstr>Rehabilitation and maintenance of provincial and national road network (Cont..) </vt:lpstr>
      <vt:lpstr> Rehabilitation and maintenance of provincial and national road network (Cont..) </vt:lpstr>
      <vt:lpstr>Rehabilitation and maintenance of provincial and national road network (Cont..) </vt:lpstr>
      <vt:lpstr>Rehabilitation and maintenance of provincial and national road network (Cont..) </vt:lpstr>
      <vt:lpstr>Rehabilitation and maintenance of provincial and national road network (Cont..) </vt:lpstr>
      <vt:lpstr>Rehabilitation and maintenance of provincial and national road network (Cont..) </vt:lpstr>
      <vt:lpstr>PowerPoint Presentation</vt:lpstr>
      <vt:lpstr>Road oversight sub-programme </vt:lpstr>
      <vt:lpstr>Road oversight sub-programme </vt:lpstr>
      <vt:lpstr>Aviation Policy and Regulations sub-programme </vt:lpstr>
      <vt:lpstr>Aviation Oversight sub-programme </vt:lpstr>
      <vt:lpstr>Aviation Oversight sub-programme (Cont..) </vt:lpstr>
      <vt:lpstr>Maritime Infrastructure and Industry Development sub-programme. </vt:lpstr>
      <vt:lpstr>Rural Scholar Transport sub-programme  </vt:lpstr>
      <vt:lpstr>PowerPoint Presentation</vt:lpstr>
      <vt:lpstr> South African Economic Recovery and Reconstruction Plan  </vt:lpstr>
      <vt:lpstr>Contribution to B-BBEE through Entities </vt:lpstr>
      <vt:lpstr>Contribution to B-BBEE through Entities (Cont..) </vt:lpstr>
      <vt:lpstr>Contribution to B-BBEE through Entities (Cont..) </vt:lpstr>
      <vt:lpstr>  Overview of any legal impediments to the Department achieving economic transformation and DoT proposals </vt:lpstr>
      <vt:lpstr>Localisation of goods and services </vt:lpstr>
      <vt:lpstr>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Nhangombe Fikile</dc:creator>
  <cp:lastModifiedBy>Sara Mathekga</cp:lastModifiedBy>
  <cp:revision>55</cp:revision>
  <cp:lastPrinted>2022-02-02T13:41:42Z</cp:lastPrinted>
  <dcterms:created xsi:type="dcterms:W3CDTF">2021-04-21T09:40:48Z</dcterms:created>
  <dcterms:modified xsi:type="dcterms:W3CDTF">2023-05-21T23:06:43Z</dcterms:modified>
</cp:coreProperties>
</file>