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9" r:id="rId3"/>
    <p:sldId id="270" r:id="rId4"/>
    <p:sldId id="275" r:id="rId5"/>
    <p:sldId id="276" r:id="rId6"/>
    <p:sldId id="271" r:id="rId7"/>
    <p:sldId id="277" r:id="rId8"/>
    <p:sldId id="269"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mapula Tjale" initials="MT" lastIdx="1" clrIdx="0">
    <p:extLst>
      <p:ext uri="{19B8F6BF-5375-455C-9EA6-DF929625EA0E}">
        <p15:presenceInfo xmlns:p15="http://schemas.microsoft.com/office/powerpoint/2012/main" userId="S-1-5-21-1701054266-2065958804-2444399980-53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0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9271F-5886-44C1-852D-35FDA28622E6}" type="datetimeFigureOut">
              <a:rPr lang="en-ZA" smtClean="0"/>
              <a:t>2023/05/21</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0C247-D853-4CF5-BC30-70090AF4EB0C}" type="slidenum">
              <a:rPr lang="en-ZA" smtClean="0"/>
              <a:t>‹#›</a:t>
            </a:fld>
            <a:endParaRPr lang="en-ZA"/>
          </a:p>
        </p:txBody>
      </p:sp>
    </p:spTree>
    <p:extLst>
      <p:ext uri="{BB962C8B-B14F-4D97-AF65-F5344CB8AC3E}">
        <p14:creationId xmlns:p14="http://schemas.microsoft.com/office/powerpoint/2010/main" val="459810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E2DA298-6CF2-4033-988A-C8B6B2FC863C}" type="slidenum">
              <a:rPr lang="en-ZA" altLang="en-US" smtClean="0"/>
              <a:pPr fontAlgn="base">
                <a:spcBef>
                  <a:spcPct val="0"/>
                </a:spcBef>
                <a:spcAft>
                  <a:spcPct val="0"/>
                </a:spcAft>
              </a:pPr>
              <a:t>2</a:t>
            </a:fld>
            <a:endParaRPr lang="en-ZA" altLang="en-US"/>
          </a:p>
        </p:txBody>
      </p:sp>
    </p:spTree>
    <p:extLst>
      <p:ext uri="{BB962C8B-B14F-4D97-AF65-F5344CB8AC3E}">
        <p14:creationId xmlns:p14="http://schemas.microsoft.com/office/powerpoint/2010/main" val="3743683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E2DA298-6CF2-4033-988A-C8B6B2FC863C}" type="slidenum">
              <a:rPr lang="en-ZA" altLang="en-US" smtClean="0"/>
              <a:pPr fontAlgn="base">
                <a:spcBef>
                  <a:spcPct val="0"/>
                </a:spcBef>
                <a:spcAft>
                  <a:spcPct val="0"/>
                </a:spcAft>
              </a:pPr>
              <a:t>3</a:t>
            </a:fld>
            <a:endParaRPr lang="en-ZA" altLang="en-US"/>
          </a:p>
        </p:txBody>
      </p:sp>
    </p:spTree>
    <p:extLst>
      <p:ext uri="{BB962C8B-B14F-4D97-AF65-F5344CB8AC3E}">
        <p14:creationId xmlns:p14="http://schemas.microsoft.com/office/powerpoint/2010/main" val="3146724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E2DA298-6CF2-4033-988A-C8B6B2FC863C}" type="slidenum">
              <a:rPr lang="en-ZA" altLang="en-US" smtClean="0"/>
              <a:pPr fontAlgn="base">
                <a:spcBef>
                  <a:spcPct val="0"/>
                </a:spcBef>
                <a:spcAft>
                  <a:spcPct val="0"/>
                </a:spcAft>
              </a:pPr>
              <a:t>6</a:t>
            </a:fld>
            <a:endParaRPr lang="en-ZA" altLang="en-US"/>
          </a:p>
        </p:txBody>
      </p:sp>
    </p:spTree>
    <p:extLst>
      <p:ext uri="{BB962C8B-B14F-4D97-AF65-F5344CB8AC3E}">
        <p14:creationId xmlns:p14="http://schemas.microsoft.com/office/powerpoint/2010/main" val="219205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E2DA298-6CF2-4033-988A-C8B6B2FC863C}" type="slidenum">
              <a:rPr lang="en-ZA" altLang="en-US" smtClean="0"/>
              <a:pPr fontAlgn="base">
                <a:spcBef>
                  <a:spcPct val="0"/>
                </a:spcBef>
                <a:spcAft>
                  <a:spcPct val="0"/>
                </a:spcAft>
              </a:pPr>
              <a:t>7</a:t>
            </a:fld>
            <a:endParaRPr lang="en-ZA" altLang="en-US"/>
          </a:p>
        </p:txBody>
      </p:sp>
    </p:spTree>
    <p:extLst>
      <p:ext uri="{BB962C8B-B14F-4D97-AF65-F5344CB8AC3E}">
        <p14:creationId xmlns:p14="http://schemas.microsoft.com/office/powerpoint/2010/main" val="973201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CE734F-A82E-4332-B91A-C4298F140A0F}" type="slidenum">
              <a:rPr lang="en-ZA" altLang="en-US" smtClean="0">
                <a:solidFill>
                  <a:srgbClr val="000000"/>
                </a:solidFill>
              </a:rPr>
              <a:pPr fontAlgn="base">
                <a:spcBef>
                  <a:spcPct val="0"/>
                </a:spcBef>
                <a:spcAft>
                  <a:spcPct val="0"/>
                </a:spcAft>
              </a:pPr>
              <a:t>8</a:t>
            </a:fld>
            <a:endParaRPr lang="en-ZA" altLang="en-US">
              <a:solidFill>
                <a:srgbClr val="000000"/>
              </a:solidFill>
            </a:endParaRPr>
          </a:p>
        </p:txBody>
      </p:sp>
    </p:spTree>
    <p:extLst>
      <p:ext uri="{BB962C8B-B14F-4D97-AF65-F5344CB8AC3E}">
        <p14:creationId xmlns:p14="http://schemas.microsoft.com/office/powerpoint/2010/main" val="148066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SECRET</a:t>
            </a:r>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SECRET</a:t>
            </a:r>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SECRET</a:t>
            </a:r>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24721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443" y="152738"/>
            <a:ext cx="8843210" cy="942136"/>
          </a:xfrm>
        </p:spPr>
        <p:txBody>
          <a:bodyPr/>
          <a:lstStyle/>
          <a:p>
            <a:r>
              <a:rPr lang="en-US"/>
              <a:t>Click to edit Master title style</a:t>
            </a:r>
          </a:p>
        </p:txBody>
      </p:sp>
      <p:sp>
        <p:nvSpPr>
          <p:cNvPr id="3" name="Content Placeholder 2"/>
          <p:cNvSpPr>
            <a:spLocks noGrp="1"/>
          </p:cNvSpPr>
          <p:nvPr>
            <p:ph idx="1"/>
          </p:nvPr>
        </p:nvSpPr>
        <p:spPr>
          <a:xfrm>
            <a:off x="168443" y="1263316"/>
            <a:ext cx="8843210" cy="4728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SECRET</a:t>
            </a:r>
          </a:p>
        </p:txBody>
      </p:sp>
      <p:sp>
        <p:nvSpPr>
          <p:cNvPr id="6" name="Slide Number Placeholder 5"/>
          <p:cNvSpPr>
            <a:spLocks noGrp="1"/>
          </p:cNvSpPr>
          <p:nvPr>
            <p:ph type="sldNum" sz="quarter" idx="12"/>
          </p:nvPr>
        </p:nvSpPr>
        <p:spPr>
          <a:xfrm>
            <a:off x="6553200" y="6356350"/>
            <a:ext cx="1700463" cy="365125"/>
          </a:xfrm>
        </p:spPr>
        <p:txBody>
          <a:bodyPr/>
          <a:lstStyle>
            <a:lvl1pPr>
              <a:defRPr sz="1200">
                <a:solidFill>
                  <a:schemeClr val="tx1"/>
                </a:solidFill>
              </a:defRPr>
            </a:lvl1pPr>
          </a:lstStyle>
          <a:p>
            <a:fld id="{49E107A0-7B7C-8743-BC43-85A450895BAC}" type="slidenum">
              <a:rPr lang="en-US" smtClean="0"/>
              <a:pPr/>
              <a:t>‹#›</a:t>
            </a:fld>
            <a:endParaRPr lang="en-US"/>
          </a:p>
        </p:txBody>
      </p:sp>
    </p:spTree>
    <p:extLst>
      <p:ext uri="{BB962C8B-B14F-4D97-AF65-F5344CB8AC3E}">
        <p14:creationId xmlns:p14="http://schemas.microsoft.com/office/powerpoint/2010/main" val="2059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SECRET</a:t>
            </a:r>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SECRET</a:t>
            </a:r>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SECRET</a:t>
            </a:r>
          </a:p>
        </p:txBody>
      </p:sp>
      <p:sp>
        <p:nvSpPr>
          <p:cNvPr id="9" name="Slide Number Placeholder 8"/>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SECRET</a:t>
            </a:r>
          </a:p>
        </p:txBody>
      </p:sp>
      <p:sp>
        <p:nvSpPr>
          <p:cNvPr id="5" name="Slide Number Placeholder 4"/>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SECRET</a:t>
            </a:r>
          </a:p>
        </p:txBody>
      </p:sp>
      <p:sp>
        <p:nvSpPr>
          <p:cNvPr id="4" name="Slide Number Placeholder 3"/>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SECRET</a:t>
            </a:r>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SECRET</a:t>
            </a:r>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SECRET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107A0-7B7C-8743-BC43-85A450895BAC}" type="slidenum">
              <a:rPr lang="en-US" smtClean="0"/>
              <a:t>‹#›</a:t>
            </a:fld>
            <a:endParaRPr lang="en-US"/>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245" y="1704967"/>
            <a:ext cx="8775510" cy="3945153"/>
          </a:xfrm>
        </p:spPr>
        <p:txBody>
          <a:bodyPr>
            <a:noAutofit/>
          </a:bodyPr>
          <a:lstStyle/>
          <a:p>
            <a:r>
              <a:rPr lang="en-US" sz="3600" b="1" dirty="0">
                <a:solidFill>
                  <a:srgbClr val="008000"/>
                </a:solidFill>
                <a:latin typeface="Arial" panose="020B0604020202020204" pitchFamily="34" charset="0"/>
                <a:cs typeface="Arial" panose="020B0604020202020204" pitchFamily="34" charset="0"/>
              </a:rPr>
              <a:t/>
            </a:r>
            <a:br>
              <a:rPr lang="en-US" sz="3600" b="1" dirty="0">
                <a:solidFill>
                  <a:srgbClr val="008000"/>
                </a:solidFill>
                <a:latin typeface="Arial" panose="020B0604020202020204" pitchFamily="34" charset="0"/>
                <a:cs typeface="Arial" panose="020B0604020202020204" pitchFamily="34" charset="0"/>
              </a:rPr>
            </a:br>
            <a:r>
              <a:rPr lang="en-ZA" sz="2800" b="1" dirty="0">
                <a:solidFill>
                  <a:srgbClr val="008000"/>
                </a:solidFill>
                <a:latin typeface="Arial" panose="020B0604020202020204" pitchFamily="34" charset="0"/>
                <a:cs typeface="Arial" panose="020B0604020202020204" pitchFamily="34" charset="0"/>
              </a:rPr>
              <a:t>SA’S PROPOSED RATIFICATION OF THE AMENDMENT TO THE NAIROBI CONVENTION FOR THE PROTECTION, MANAGEMENT AND DEVELOPMENT OF THE MARINE AND COASTAL ENVIRONMENT OF THE WESTERN INDIAN OCEAN IN PARLIAMENT FOR APPROVAL</a:t>
            </a:r>
            <a:br>
              <a:rPr lang="en-ZA" sz="2800" b="1" dirty="0">
                <a:solidFill>
                  <a:srgbClr val="008000"/>
                </a:solidFill>
                <a:latin typeface="Arial" panose="020B0604020202020204" pitchFamily="34" charset="0"/>
                <a:cs typeface="Arial" panose="020B0604020202020204" pitchFamily="34" charset="0"/>
              </a:rPr>
            </a:br>
            <a:r>
              <a:rPr lang="en-ZA" sz="2800" b="1" dirty="0">
                <a:solidFill>
                  <a:srgbClr val="008000"/>
                </a:solidFill>
                <a:latin typeface="Arial" panose="020B0604020202020204" pitchFamily="34" charset="0"/>
                <a:cs typeface="Arial" panose="020B0604020202020204" pitchFamily="34" charset="0"/>
              </a:rPr>
              <a:t/>
            </a:r>
            <a:br>
              <a:rPr lang="en-ZA" sz="2800" b="1" dirty="0">
                <a:solidFill>
                  <a:srgbClr val="008000"/>
                </a:solidFill>
                <a:latin typeface="Arial" panose="020B0604020202020204" pitchFamily="34" charset="0"/>
                <a:cs typeface="Arial" panose="020B0604020202020204" pitchFamily="34" charset="0"/>
              </a:rPr>
            </a:br>
            <a:r>
              <a:rPr lang="en-ZA" sz="2800" b="1" dirty="0">
                <a:solidFill>
                  <a:srgbClr val="008000"/>
                </a:solidFill>
                <a:latin typeface="Arial" panose="020B0604020202020204" pitchFamily="34" charset="0"/>
                <a:cs typeface="Arial" panose="020B0604020202020204" pitchFamily="34" charset="0"/>
              </a:rPr>
              <a:t>SELECT COMMITTEE MEETING </a:t>
            </a:r>
            <a:br>
              <a:rPr lang="en-ZA" sz="2800" b="1" dirty="0">
                <a:solidFill>
                  <a:srgbClr val="008000"/>
                </a:solidFill>
                <a:latin typeface="Arial" panose="020B0604020202020204" pitchFamily="34" charset="0"/>
                <a:cs typeface="Arial" panose="020B0604020202020204" pitchFamily="34" charset="0"/>
              </a:rPr>
            </a:br>
            <a:r>
              <a:rPr lang="en-ZA" sz="2800" b="1" dirty="0">
                <a:solidFill>
                  <a:srgbClr val="008000"/>
                </a:solidFill>
                <a:latin typeface="Arial" panose="020B0604020202020204" pitchFamily="34" charset="0"/>
                <a:cs typeface="Arial" panose="020B0604020202020204" pitchFamily="34" charset="0"/>
              </a:rPr>
              <a:t>MAY 2023 </a:t>
            </a:r>
            <a:r>
              <a:rPr lang="en-US" sz="2800" b="1" dirty="0">
                <a:solidFill>
                  <a:srgbClr val="008000"/>
                </a:solidFill>
                <a:latin typeface="Arial" panose="020B0604020202020204" pitchFamily="34" charset="0"/>
                <a:cs typeface="Arial" panose="020B0604020202020204" pitchFamily="34" charset="0"/>
              </a:rPr>
              <a:t/>
            </a:r>
            <a:br>
              <a:rPr lang="en-US" sz="2800" b="1" dirty="0">
                <a:solidFill>
                  <a:srgbClr val="008000"/>
                </a:solidFill>
                <a:latin typeface="Arial" panose="020B0604020202020204" pitchFamily="34" charset="0"/>
                <a:cs typeface="Arial" panose="020B0604020202020204" pitchFamily="34" charset="0"/>
              </a:rPr>
            </a:br>
            <a:r>
              <a:rPr lang="en-US" sz="3600" b="1" dirty="0">
                <a:solidFill>
                  <a:srgbClr val="008000"/>
                </a:solidFill>
                <a:latin typeface="Arial" panose="020B0604020202020204" pitchFamily="34" charset="0"/>
                <a:cs typeface="Arial" panose="020B0604020202020204" pitchFamily="34" charset="0"/>
              </a:rPr>
              <a:t/>
            </a:r>
            <a:br>
              <a:rPr lang="en-US" sz="3600" b="1" dirty="0">
                <a:solidFill>
                  <a:srgbClr val="008000"/>
                </a:solidFill>
                <a:latin typeface="Arial" panose="020B0604020202020204" pitchFamily="34" charset="0"/>
                <a:cs typeface="Arial" panose="020B0604020202020204" pitchFamily="34" charset="0"/>
              </a:rPr>
            </a:br>
            <a:endParaRPr lang="en-US" sz="3600" b="1" dirty="0">
              <a:solidFill>
                <a:srgbClr val="008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1</a:t>
            </a:fld>
            <a:endParaRPr lang="en-US"/>
          </a:p>
        </p:txBody>
      </p:sp>
    </p:spTree>
    <p:extLst>
      <p:ext uri="{BB962C8B-B14F-4D97-AF65-F5344CB8AC3E}">
        <p14:creationId xmlns:p14="http://schemas.microsoft.com/office/powerpoint/2010/main" val="393012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ZA" altLang="en-US" b="1" dirty="0">
                <a:latin typeface="Arial" panose="020B0604020202020204" pitchFamily="34" charset="0"/>
                <a:cs typeface="Arial" panose="020B0604020202020204" pitchFamily="34" charset="0"/>
              </a:rPr>
              <a:t>PURPOSE</a:t>
            </a:r>
          </a:p>
        </p:txBody>
      </p:sp>
      <p:sp>
        <p:nvSpPr>
          <p:cNvPr id="4" name="Content Placeholder 3"/>
          <p:cNvSpPr>
            <a:spLocks noGrp="1"/>
          </p:cNvSpPr>
          <p:nvPr>
            <p:ph idx="1"/>
          </p:nvPr>
        </p:nvSpPr>
        <p:spPr>
          <a:xfrm>
            <a:off x="168442" y="1614168"/>
            <a:ext cx="8630783" cy="4222888"/>
          </a:xfrm>
        </p:spPr>
        <p:txBody>
          <a:bodyPr rtlCol="0">
            <a:normAutofit/>
          </a:bodyPr>
          <a:lstStyle/>
          <a:p>
            <a:pPr marL="342900" marR="0" lvl="0" indent="-342900" algn="just" defTabSz="914400" rtl="0" eaLnBrk="0" fontAlgn="base" latinLnBrk="0" hangingPunct="0">
              <a:lnSpc>
                <a:spcPct val="150000"/>
              </a:lnSpc>
              <a:spcBef>
                <a:spcPct val="20000"/>
              </a:spcBef>
              <a:spcAft>
                <a:spcPct val="0"/>
              </a:spcAft>
              <a:buClrTx/>
              <a:buSzTx/>
              <a:buFontTx/>
              <a:buChar char="•"/>
              <a:tabLst/>
              <a:defRPr/>
            </a:pPr>
            <a:r>
              <a:rPr kumimoji="0" lang="en-ZA" sz="2400" b="0" i="0" u="none" strike="noStrike" kern="0" cap="none" spc="0" normalizeH="0" baseline="0" noProof="0" dirty="0">
                <a:ln>
                  <a:noFill/>
                </a:ln>
                <a:solidFill>
                  <a:prstClr val="black"/>
                </a:solidFill>
                <a:effectLst/>
                <a:uLnTx/>
                <a:uFillTx/>
                <a:latin typeface="Arial"/>
                <a:ea typeface="+mn-ea"/>
                <a:cs typeface="+mn-cs"/>
              </a:rPr>
              <a:t>To request Parliament to approve South Africa’s ratification of the Amendment to the Nairobi Convention for the Protection, Management and development of the Marine and Coastal Environment of the Western Indian Ocean in parliament for approval.</a:t>
            </a:r>
          </a:p>
          <a:p>
            <a:pPr marL="0" marR="0" lvl="0" indent="0" algn="just" defTabSz="914400" rtl="0" eaLnBrk="0" fontAlgn="base" latinLnBrk="0" hangingPunct="0">
              <a:lnSpc>
                <a:spcPct val="100000"/>
              </a:lnSpc>
              <a:spcBef>
                <a:spcPct val="20000"/>
              </a:spcBef>
              <a:spcAft>
                <a:spcPct val="0"/>
              </a:spcAft>
              <a:buClrTx/>
              <a:buSzTx/>
              <a:buNone/>
              <a:tabLst/>
              <a:defRPr/>
            </a:pPr>
            <a:r>
              <a:rPr kumimoji="0" lang="en-ZA" sz="2800" b="0" i="0" u="none" strike="noStrike" kern="0" cap="none" spc="0" normalizeH="0" baseline="0" noProof="0" dirty="0">
                <a:ln>
                  <a:noFill/>
                </a:ln>
                <a:solidFill>
                  <a:prstClr val="black"/>
                </a:solidFill>
                <a:effectLst/>
                <a:uLnTx/>
                <a:uFillTx/>
                <a:latin typeface="Arial"/>
                <a:ea typeface="+mn-ea"/>
                <a:cs typeface="+mn-cs"/>
              </a:rPr>
              <a:t/>
            </a:r>
            <a:br>
              <a:rPr kumimoji="0" lang="en-ZA" sz="2800" b="0" i="0" u="none" strike="noStrike" kern="0" cap="none" spc="0" normalizeH="0" baseline="0" noProof="0" dirty="0">
                <a:ln>
                  <a:noFill/>
                </a:ln>
                <a:solidFill>
                  <a:prstClr val="black"/>
                </a:solidFill>
                <a:effectLst/>
                <a:uLnTx/>
                <a:uFillTx/>
                <a:latin typeface="Arial"/>
                <a:ea typeface="+mn-ea"/>
                <a:cs typeface="+mn-cs"/>
              </a:rPr>
            </a:br>
            <a:endParaRPr lang="en-US" sz="2800" dirty="0">
              <a:latin typeface="Arial" panose="020B0604020202020204" pitchFamily="34" charset="0"/>
              <a:cs typeface="Arial" panose="020B0604020202020204" pitchFamily="34" charset="0"/>
            </a:endParaRPr>
          </a:p>
        </p:txBody>
      </p:sp>
      <p:sp>
        <p:nvSpPr>
          <p:cNvPr id="327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7FF34C53-6717-4C62-832E-40B24B86F859}" type="slidenum">
              <a:rPr lang="en-US" altLang="en-US" sz="1200" b="1" smtClean="0">
                <a:latin typeface="Arial" panose="020B0604020202020204" pitchFamily="34" charset="0"/>
                <a:cs typeface="Arial" panose="020B0604020202020204" pitchFamily="34" charset="0"/>
              </a:rPr>
              <a:pPr fontAlgn="base">
                <a:spcBef>
                  <a:spcPct val="0"/>
                </a:spcBef>
                <a:spcAft>
                  <a:spcPct val="0"/>
                </a:spcAft>
                <a:buFontTx/>
                <a:buNone/>
              </a:pPr>
              <a:t>2</a:t>
            </a:fld>
            <a:endParaRPr lang="en-US" alt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533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ZA" altLang="en-US" sz="2400" b="1" dirty="0">
                <a:latin typeface="Arial" panose="020B0604020202020204" pitchFamily="34" charset="0"/>
                <a:cs typeface="Arial" panose="020B0604020202020204" pitchFamily="34" charset="0"/>
              </a:rPr>
              <a:t>BACKGROUND TO THE CONVENTION</a:t>
            </a:r>
          </a:p>
        </p:txBody>
      </p:sp>
      <p:sp>
        <p:nvSpPr>
          <p:cNvPr id="4" name="Content Placeholder 3"/>
          <p:cNvSpPr>
            <a:spLocks noGrp="1"/>
          </p:cNvSpPr>
          <p:nvPr>
            <p:ph idx="1"/>
          </p:nvPr>
        </p:nvSpPr>
        <p:spPr>
          <a:xfrm>
            <a:off x="132347" y="1094874"/>
            <a:ext cx="8843210" cy="4896853"/>
          </a:xfrm>
        </p:spPr>
        <p:txBody>
          <a:bodyPr rtlCol="0">
            <a:normAutofit fontScale="92500"/>
          </a:bodyPr>
          <a:lstStyle/>
          <a:p>
            <a:pPr marL="544513" indent="-457200" algn="just"/>
            <a:r>
              <a:rPr lang="en-US" sz="2400" dirty="0">
                <a:latin typeface="Arial" panose="020B0604020202020204" pitchFamily="34" charset="0"/>
                <a:cs typeface="Arial" panose="020B0604020202020204" pitchFamily="34" charset="0"/>
              </a:rPr>
              <a:t>Developed in 1985 under UNEP’s Regional Seas Programme, which was established directly to address oceans and coastal issues as part of the 1972 Stockholm Agenda.</a:t>
            </a:r>
          </a:p>
          <a:p>
            <a:pPr marL="544513" indent="-457200" algn="just"/>
            <a:r>
              <a:rPr lang="en-US" sz="2400" dirty="0">
                <a:latin typeface="Arial" panose="020B0604020202020204" pitchFamily="34" charset="0"/>
                <a:cs typeface="Arial" panose="020B0604020202020204" pitchFamily="34" charset="0"/>
              </a:rPr>
              <a:t>Overall objective is to achieve sustainable management and use of the marine and coastal environment.</a:t>
            </a:r>
          </a:p>
          <a:p>
            <a:pPr marL="544513" indent="-457200" algn="just"/>
            <a:r>
              <a:rPr lang="en-US" sz="2400" dirty="0">
                <a:latin typeface="Arial" panose="020B0604020202020204" pitchFamily="34" charset="0"/>
                <a:cs typeface="Arial" panose="020B0604020202020204" pitchFamily="34" charset="0"/>
              </a:rPr>
              <a:t>Convention covers over 15,000 km of coastline from Somalia to South Africa including islands states in WIO region.</a:t>
            </a:r>
          </a:p>
          <a:p>
            <a:pPr marL="544513" indent="-457200" algn="just"/>
            <a:r>
              <a:rPr lang="en-US" sz="2400" dirty="0">
                <a:latin typeface="Arial" panose="020B0604020202020204" pitchFamily="34" charset="0"/>
                <a:cs typeface="Arial" panose="020B0604020202020204" pitchFamily="34" charset="0"/>
              </a:rPr>
              <a:t>Convention came into force in 1996.</a:t>
            </a:r>
          </a:p>
          <a:p>
            <a:pPr marL="544513" indent="-457200" algn="just"/>
            <a:r>
              <a:rPr lang="en-US" sz="2400" dirty="0">
                <a:latin typeface="Arial" panose="020B0604020202020204" pitchFamily="34" charset="0"/>
                <a:cs typeface="Arial" panose="020B0604020202020204" pitchFamily="34" charset="0"/>
              </a:rPr>
              <a:t> RSA acceded in 2003.</a:t>
            </a:r>
          </a:p>
          <a:p>
            <a:pPr marL="544513" indent="-457200" algn="just"/>
            <a:r>
              <a:rPr lang="en-US" sz="2400" dirty="0">
                <a:latin typeface="Arial" panose="020B0604020202020204" pitchFamily="34" charset="0"/>
                <a:cs typeface="Arial" panose="020B0604020202020204" pitchFamily="34" charset="0"/>
              </a:rPr>
              <a:t> Currently there are 10 Contracting Parties (Comoros; France; Kenya; Mauritius; Madagascar; Mozambique; Seychelles; Somalia; </a:t>
            </a:r>
            <a:r>
              <a:rPr lang="en-US" sz="2400" b="1" dirty="0">
                <a:latin typeface="Arial" panose="020B0604020202020204" pitchFamily="34" charset="0"/>
                <a:cs typeface="Arial" panose="020B0604020202020204" pitchFamily="34" charset="0"/>
              </a:rPr>
              <a:t>South Africa </a:t>
            </a:r>
            <a:r>
              <a:rPr lang="en-US" sz="2400" dirty="0">
                <a:latin typeface="Arial" panose="020B0604020202020204" pitchFamily="34" charset="0"/>
                <a:cs typeface="Arial" panose="020B0604020202020204" pitchFamily="34" charset="0"/>
              </a:rPr>
              <a:t>and Tanzania)</a:t>
            </a:r>
          </a:p>
        </p:txBody>
      </p:sp>
      <p:sp>
        <p:nvSpPr>
          <p:cNvPr id="327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7FF34C53-6717-4C62-832E-40B24B86F859}" type="slidenum">
              <a:rPr lang="en-US" altLang="en-US" sz="1200" b="1" smtClean="0">
                <a:latin typeface="Arial" panose="020B0604020202020204" pitchFamily="34" charset="0"/>
                <a:cs typeface="Arial" panose="020B0604020202020204" pitchFamily="34" charset="0"/>
              </a:rPr>
              <a:pPr fontAlgn="base">
                <a:spcBef>
                  <a:spcPct val="0"/>
                </a:spcBef>
                <a:spcAft>
                  <a:spcPct val="0"/>
                </a:spcAft>
                <a:buFontTx/>
                <a:buNone/>
              </a:pPr>
              <a:t>3</a:t>
            </a:fld>
            <a:endParaRPr lang="en-US" alt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73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C9486-0D75-453E-B6D0-8BC090E6FE45}"/>
              </a:ext>
            </a:extLst>
          </p:cNvPr>
          <p:cNvSpPr>
            <a:spLocks noGrp="1"/>
          </p:cNvSpPr>
          <p:nvPr>
            <p:ph idx="1"/>
          </p:nvPr>
        </p:nvSpPr>
        <p:spPr>
          <a:xfrm>
            <a:off x="131762" y="787401"/>
            <a:ext cx="8843210" cy="5170340"/>
          </a:xfrm>
        </p:spPr>
        <p:txBody>
          <a:bodyPr>
            <a:normAutofit fontScale="25000" lnSpcReduction="20000"/>
          </a:bodyPr>
          <a:lstStyle/>
          <a:p>
            <a:pPr algn="just">
              <a:lnSpc>
                <a:spcPct val="170000"/>
              </a:lnSpc>
            </a:pPr>
            <a:r>
              <a:rPr lang="en-ZA" sz="7200" dirty="0">
                <a:latin typeface="Arial" panose="020B0604020202020204" pitchFamily="34" charset="0"/>
                <a:cs typeface="Arial" panose="020B0604020202020204" pitchFamily="34" charset="0"/>
              </a:rPr>
              <a:t>On the 31 March 2010, the Contracting Parties of the Nairobi Convention have in terms of Article 19 of the Convention amended the original text of the convention. The parties correctly followed the procedure laid out in terms of Article 19 for amendment and adoption.</a:t>
            </a:r>
          </a:p>
          <a:p>
            <a:pPr algn="just">
              <a:lnSpc>
                <a:spcPct val="170000"/>
              </a:lnSpc>
            </a:pPr>
            <a:r>
              <a:rPr lang="en-ZA" sz="7200" dirty="0">
                <a:latin typeface="Arial" panose="020B0604020202020204" pitchFamily="34" charset="0"/>
                <a:cs typeface="Arial" panose="020B0604020202020204" pitchFamily="34" charset="0"/>
              </a:rPr>
              <a:t>The overall amendment of the original convention was based on the fact that the original Convention was developed in 1985 and does not cater for the new and emerging uses of the coastal and marine environment and therefore needed to be updated to address the current challenges. </a:t>
            </a:r>
          </a:p>
          <a:p>
            <a:pPr algn="just">
              <a:lnSpc>
                <a:spcPct val="170000"/>
              </a:lnSpc>
            </a:pPr>
            <a:r>
              <a:rPr lang="en-ZA" sz="7200" dirty="0">
                <a:latin typeface="Arial" panose="020B0604020202020204" pitchFamily="34" charset="0"/>
                <a:cs typeface="Arial" panose="020B0604020202020204" pitchFamily="34" charset="0"/>
              </a:rPr>
              <a:t>It further amended the preamble to refer to the parties of the West Indian Ocean region since the original Convention referred to the marine and coastal environment of the East African region, thus excluded South Africa in its geographical scope.</a:t>
            </a:r>
          </a:p>
          <a:p>
            <a:pPr marL="0" indent="0">
              <a:buNone/>
            </a:pPr>
            <a:endParaRPr lang="en-ZA" dirty="0"/>
          </a:p>
        </p:txBody>
      </p:sp>
      <p:sp>
        <p:nvSpPr>
          <p:cNvPr id="5" name="Slide Number Placeholder 4">
            <a:extLst>
              <a:ext uri="{FF2B5EF4-FFF2-40B4-BE49-F238E27FC236}">
                <a16:creationId xmlns:a16="http://schemas.microsoft.com/office/drawing/2014/main" id="{25B6FA21-383C-434D-A9F9-44995667BDF3}"/>
              </a:ext>
            </a:extLst>
          </p:cNvPr>
          <p:cNvSpPr>
            <a:spLocks noGrp="1"/>
          </p:cNvSpPr>
          <p:nvPr>
            <p:ph type="sldNum" sz="quarter" idx="12"/>
          </p:nvPr>
        </p:nvSpPr>
        <p:spPr/>
        <p:txBody>
          <a:bodyPr/>
          <a:lstStyle/>
          <a:p>
            <a:fld id="{49E107A0-7B7C-8743-BC43-85A450895BAC}" type="slidenum">
              <a:rPr lang="en-US" smtClean="0"/>
              <a:pPr/>
              <a:t>4</a:t>
            </a:fld>
            <a:endParaRPr lang="en-US"/>
          </a:p>
        </p:txBody>
      </p:sp>
      <p:sp>
        <p:nvSpPr>
          <p:cNvPr id="6" name="Title 1">
            <a:extLst>
              <a:ext uri="{FF2B5EF4-FFF2-40B4-BE49-F238E27FC236}">
                <a16:creationId xmlns:a16="http://schemas.microsoft.com/office/drawing/2014/main" id="{920320F2-AED0-4954-9A39-EEE811966F12}"/>
              </a:ext>
            </a:extLst>
          </p:cNvPr>
          <p:cNvSpPr>
            <a:spLocks noGrp="1"/>
          </p:cNvSpPr>
          <p:nvPr>
            <p:ph type="title"/>
          </p:nvPr>
        </p:nvSpPr>
        <p:spPr>
          <a:xfrm>
            <a:off x="168275" y="152400"/>
            <a:ext cx="8843963" cy="942975"/>
          </a:xfrm>
        </p:spPr>
        <p:txBody>
          <a:bodyPr>
            <a:normAutofit/>
          </a:bodyPr>
          <a:lstStyle/>
          <a:p>
            <a:r>
              <a:rPr lang="en-ZA" altLang="en-US" sz="2400" b="1" dirty="0">
                <a:latin typeface="Arial" panose="020B0604020202020204" pitchFamily="34" charset="0"/>
                <a:cs typeface="Arial" panose="020B0604020202020204" pitchFamily="34" charset="0"/>
              </a:rPr>
              <a:t>PURPOSE FOR TABLING</a:t>
            </a:r>
          </a:p>
        </p:txBody>
      </p:sp>
    </p:spTree>
    <p:extLst>
      <p:ext uri="{BB962C8B-B14F-4D97-AF65-F5344CB8AC3E}">
        <p14:creationId xmlns:p14="http://schemas.microsoft.com/office/powerpoint/2010/main" val="10857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C9486-0D75-453E-B6D0-8BC090E6FE45}"/>
              </a:ext>
            </a:extLst>
          </p:cNvPr>
          <p:cNvSpPr>
            <a:spLocks noGrp="1"/>
          </p:cNvSpPr>
          <p:nvPr>
            <p:ph idx="1"/>
          </p:nvPr>
        </p:nvSpPr>
        <p:spPr>
          <a:xfrm>
            <a:off x="169028" y="858086"/>
            <a:ext cx="8843210" cy="4728411"/>
          </a:xfrm>
        </p:spPr>
        <p:txBody>
          <a:bodyPr>
            <a:normAutofit fontScale="25000" lnSpcReduction="20000"/>
          </a:bodyPr>
          <a:lstStyle/>
          <a:p>
            <a:pPr algn="just">
              <a:lnSpc>
                <a:spcPct val="170000"/>
              </a:lnSpc>
              <a:spcBef>
                <a:spcPts val="1200"/>
              </a:spcBef>
              <a:spcAft>
                <a:spcPts val="800"/>
              </a:spcAft>
            </a:pPr>
            <a:r>
              <a:rPr lang="en-US" sz="6400" dirty="0">
                <a:effectLst/>
                <a:latin typeface="Arial" panose="020B0604020202020204" pitchFamily="34" charset="0"/>
                <a:ea typeface="Times New Roman" panose="02020603050405020304" pitchFamily="18" charset="0"/>
                <a:cs typeface="Arial" panose="020B0604020202020204" pitchFamily="34" charset="0"/>
              </a:rPr>
              <a:t>The Amended Nairobi Convention was adopted in the Conference of Plenipotentiaries on the 1 April 2010 and was open for signature from the 01 April 2010 to the 01 April 2011, by contracting parties of the Nairobi Convention.</a:t>
            </a:r>
          </a:p>
          <a:p>
            <a:pPr algn="just">
              <a:lnSpc>
                <a:spcPct val="170000"/>
              </a:lnSpc>
              <a:spcBef>
                <a:spcPts val="1200"/>
              </a:spcBef>
              <a:spcAft>
                <a:spcPts val="800"/>
              </a:spcAft>
            </a:pPr>
            <a:r>
              <a:rPr lang="en-US" sz="6400" dirty="0">
                <a:effectLst/>
                <a:latin typeface="Arial" panose="020B0604020202020204" pitchFamily="34" charset="0"/>
                <a:ea typeface="Times New Roman" panose="02020603050405020304" pitchFamily="18" charset="0"/>
                <a:cs typeface="Arial" panose="020B0604020202020204" pitchFamily="34" charset="0"/>
              </a:rPr>
              <a:t>The States and organisations who did not sign the Amended Convention during the signature period have to accede to the Amended Convention, in terms of Article 31.</a:t>
            </a:r>
            <a:endParaRPr lang="en-US" sz="64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algn="just">
              <a:lnSpc>
                <a:spcPct val="170000"/>
              </a:lnSpc>
              <a:spcBef>
                <a:spcPts val="1200"/>
              </a:spcBef>
              <a:spcAft>
                <a:spcPts val="800"/>
              </a:spcAft>
            </a:pPr>
            <a:r>
              <a:rPr lang="en-US" sz="6400" dirty="0">
                <a:effectLst/>
                <a:latin typeface="Arial" panose="020B0604020202020204" pitchFamily="34" charset="0"/>
                <a:ea typeface="Times New Roman" panose="02020603050405020304" pitchFamily="18" charset="0"/>
                <a:cs typeface="Arial" panose="020B0604020202020204" pitchFamily="34" charset="0"/>
              </a:rPr>
              <a:t>South Africa is therefore required to accede to the Amended Nairobi Convention in terms of Article 31 of the Convention.</a:t>
            </a:r>
            <a:endParaRPr lang="en-ZA" sz="6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lnSpc>
                <a:spcPct val="170000"/>
              </a:lnSpc>
              <a:spcBef>
                <a:spcPct val="20000"/>
              </a:spcBef>
              <a:spcAft>
                <a:spcPts val="0"/>
              </a:spcAft>
              <a:buClrTx/>
              <a:buSzTx/>
              <a:buFont typeface="Arial"/>
              <a:buChar char="•"/>
              <a:tabLst/>
              <a:defRPr/>
            </a:pPr>
            <a:endParaRPr kumimoji="0" lang="en-ZA" sz="5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buNone/>
            </a:pPr>
            <a:endParaRPr lang="en-ZA" dirty="0"/>
          </a:p>
        </p:txBody>
      </p:sp>
      <p:sp>
        <p:nvSpPr>
          <p:cNvPr id="5" name="Slide Number Placeholder 4">
            <a:extLst>
              <a:ext uri="{FF2B5EF4-FFF2-40B4-BE49-F238E27FC236}">
                <a16:creationId xmlns:a16="http://schemas.microsoft.com/office/drawing/2014/main" id="{25B6FA21-383C-434D-A9F9-44995667BDF3}"/>
              </a:ext>
            </a:extLst>
          </p:cNvPr>
          <p:cNvSpPr>
            <a:spLocks noGrp="1"/>
          </p:cNvSpPr>
          <p:nvPr>
            <p:ph type="sldNum" sz="quarter" idx="12"/>
          </p:nvPr>
        </p:nvSpPr>
        <p:spPr/>
        <p:txBody>
          <a:bodyPr/>
          <a:lstStyle/>
          <a:p>
            <a:fld id="{49E107A0-7B7C-8743-BC43-85A450895BAC}" type="slidenum">
              <a:rPr lang="en-US" smtClean="0"/>
              <a:pPr/>
              <a:t>5</a:t>
            </a:fld>
            <a:endParaRPr lang="en-US"/>
          </a:p>
        </p:txBody>
      </p:sp>
      <p:sp>
        <p:nvSpPr>
          <p:cNvPr id="6" name="Title 1">
            <a:extLst>
              <a:ext uri="{FF2B5EF4-FFF2-40B4-BE49-F238E27FC236}">
                <a16:creationId xmlns:a16="http://schemas.microsoft.com/office/drawing/2014/main" id="{920320F2-AED0-4954-9A39-EEE811966F12}"/>
              </a:ext>
            </a:extLst>
          </p:cNvPr>
          <p:cNvSpPr>
            <a:spLocks noGrp="1"/>
          </p:cNvSpPr>
          <p:nvPr>
            <p:ph type="title"/>
          </p:nvPr>
        </p:nvSpPr>
        <p:spPr>
          <a:xfrm>
            <a:off x="168275" y="0"/>
            <a:ext cx="8843963" cy="942975"/>
          </a:xfrm>
        </p:spPr>
        <p:txBody>
          <a:bodyPr>
            <a:normAutofit/>
          </a:bodyPr>
          <a:lstStyle/>
          <a:p>
            <a:r>
              <a:rPr lang="en-US" altLang="en-US" sz="2400" b="1" dirty="0">
                <a:latin typeface="Arial" panose="020B0604020202020204" pitchFamily="34" charset="0"/>
                <a:cs typeface="Arial" panose="020B0604020202020204" pitchFamily="34" charset="0"/>
              </a:rPr>
              <a:t>P</a:t>
            </a:r>
            <a:r>
              <a:rPr lang="en-ZA" altLang="en-US" sz="2400" b="1" dirty="0">
                <a:latin typeface="Arial" panose="020B0604020202020204" pitchFamily="34" charset="0"/>
                <a:cs typeface="Arial" panose="020B0604020202020204" pitchFamily="34" charset="0"/>
              </a:rPr>
              <a:t>URPOSE FOR TABLING</a:t>
            </a:r>
          </a:p>
        </p:txBody>
      </p:sp>
    </p:spTree>
    <p:extLst>
      <p:ext uri="{BB962C8B-B14F-4D97-AF65-F5344CB8AC3E}">
        <p14:creationId xmlns:p14="http://schemas.microsoft.com/office/powerpoint/2010/main" val="82913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Autofit/>
          </a:bodyPr>
          <a:lstStyle/>
          <a:p>
            <a:r>
              <a:rPr lang="en-US" altLang="en-US" sz="3200" b="1" dirty="0">
                <a:latin typeface="Arial" panose="020B0604020202020204" pitchFamily="34" charset="0"/>
                <a:cs typeface="Arial" panose="020B0604020202020204" pitchFamily="34" charset="0"/>
              </a:rPr>
              <a:t>KEY OBLIGATIONS OF THE CONVENTION</a:t>
            </a:r>
            <a:endParaRPr lang="en-ZA" altLang="en-US" sz="3200" b="1" dirty="0">
              <a:latin typeface="Arial" panose="020B0604020202020204" pitchFamily="34" charset="0"/>
              <a:cs typeface="Arial" panose="020B0604020202020204" pitchFamily="34" charset="0"/>
            </a:endParaRPr>
          </a:p>
        </p:txBody>
      </p:sp>
      <p:sp>
        <p:nvSpPr>
          <p:cNvPr id="327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7FF34C53-6717-4C62-832E-40B24B86F859}" type="slidenum">
              <a:rPr lang="en-US" altLang="en-US" sz="1200" b="1" smtClean="0">
                <a:latin typeface="Arial" panose="020B0604020202020204" pitchFamily="34" charset="0"/>
                <a:cs typeface="Arial" panose="020B0604020202020204" pitchFamily="34" charset="0"/>
              </a:rPr>
              <a:pPr fontAlgn="base">
                <a:spcBef>
                  <a:spcPct val="0"/>
                </a:spcBef>
                <a:spcAft>
                  <a:spcPct val="0"/>
                </a:spcAft>
                <a:buFontTx/>
                <a:buNone/>
              </a:pPr>
              <a:t>6</a:t>
            </a:fld>
            <a:endParaRPr lang="en-US" altLang="en-US" sz="1200" b="1"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0F5D6BAF-5F39-4AF7-AF06-4A4679BA0581}"/>
              </a:ext>
            </a:extLst>
          </p:cNvPr>
          <p:cNvSpPr>
            <a:spLocks noGrp="1"/>
          </p:cNvSpPr>
          <p:nvPr>
            <p:ph idx="1"/>
          </p:nvPr>
        </p:nvSpPr>
        <p:spPr/>
        <p:txBody>
          <a:bodyPr>
            <a:normAutofit fontScale="85000" lnSpcReduction="10000"/>
          </a:bodyPr>
          <a:lstStyle/>
          <a:p>
            <a:r>
              <a:rPr lang="en-US" dirty="0"/>
              <a:t>To measures to prevent, reduce, combat and control pollution of the Convention area (land-based and offshore sources);</a:t>
            </a:r>
          </a:p>
          <a:p>
            <a:r>
              <a:rPr lang="en-US" dirty="0"/>
              <a:t>To ensure sound environmental management of natural resources;</a:t>
            </a:r>
          </a:p>
          <a:p>
            <a:r>
              <a:rPr lang="en-US" dirty="0"/>
              <a:t>To prevent, reduce, combat and control coastal erosion;</a:t>
            </a:r>
          </a:p>
          <a:p>
            <a:r>
              <a:rPr lang="en-US" dirty="0"/>
              <a:t>To protect and preserve rate or fragile ecosystems and endangered species, through the establishment of Marine Protected Areas;</a:t>
            </a:r>
          </a:p>
          <a:p>
            <a:r>
              <a:rPr lang="en-US" dirty="0"/>
              <a:t>To co-operate in the field of scientific research, monitoring and assessment of pollution</a:t>
            </a:r>
          </a:p>
          <a:p>
            <a:endParaRPr lang="en-ZA" dirty="0"/>
          </a:p>
        </p:txBody>
      </p:sp>
    </p:spTree>
    <p:extLst>
      <p:ext uri="{BB962C8B-B14F-4D97-AF65-F5344CB8AC3E}">
        <p14:creationId xmlns:p14="http://schemas.microsoft.com/office/powerpoint/2010/main" val="250586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Autofit/>
          </a:bodyPr>
          <a:lstStyle/>
          <a:p>
            <a:r>
              <a:rPr lang="en-US" altLang="en-US" sz="3200" b="1" dirty="0">
                <a:latin typeface="Arial" panose="020B0604020202020204" pitchFamily="34" charset="0"/>
                <a:cs typeface="Arial" panose="020B0604020202020204" pitchFamily="34" charset="0"/>
              </a:rPr>
              <a:t>KEY OBLIGATIONS OF THE CONVENTION</a:t>
            </a:r>
            <a:endParaRPr lang="en-ZA" altLang="en-US" sz="3200" b="1" dirty="0">
              <a:latin typeface="Arial" panose="020B0604020202020204" pitchFamily="34" charset="0"/>
              <a:cs typeface="Arial" panose="020B0604020202020204" pitchFamily="34" charset="0"/>
            </a:endParaRPr>
          </a:p>
        </p:txBody>
      </p:sp>
      <p:sp>
        <p:nvSpPr>
          <p:cNvPr id="327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7FF34C53-6717-4C62-832E-40B24B86F859}" type="slidenum">
              <a:rPr lang="en-US" altLang="en-US" sz="1200" b="1" smtClean="0">
                <a:latin typeface="Arial" panose="020B0604020202020204" pitchFamily="34" charset="0"/>
                <a:cs typeface="Arial" panose="020B0604020202020204" pitchFamily="34" charset="0"/>
              </a:rPr>
              <a:pPr fontAlgn="base">
                <a:spcBef>
                  <a:spcPct val="0"/>
                </a:spcBef>
                <a:spcAft>
                  <a:spcPct val="0"/>
                </a:spcAft>
                <a:buFontTx/>
                <a:buNone/>
              </a:pPr>
              <a:t>7</a:t>
            </a:fld>
            <a:endParaRPr lang="en-US" altLang="en-US" sz="1200" b="1"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0F5D6BAF-5F39-4AF7-AF06-4A4679BA0581}"/>
              </a:ext>
            </a:extLst>
          </p:cNvPr>
          <p:cNvSpPr>
            <a:spLocks noGrp="1"/>
          </p:cNvSpPr>
          <p:nvPr>
            <p:ph idx="1"/>
          </p:nvPr>
        </p:nvSpPr>
        <p:spPr/>
        <p:txBody>
          <a:bodyPr>
            <a:normAutofit/>
          </a:bodyPr>
          <a:lstStyle/>
          <a:p>
            <a:r>
              <a:rPr lang="en-US" sz="2800" dirty="0"/>
              <a:t>To establish systems for environmental impact assessment;</a:t>
            </a:r>
          </a:p>
          <a:p>
            <a:r>
              <a:rPr lang="en-US" sz="2800" dirty="0"/>
              <a:t>To co-operate in the formulation and adoption of rules and procedures for the determination of liability and compensation for damage resulting from pollution. </a:t>
            </a:r>
          </a:p>
          <a:p>
            <a:r>
              <a:rPr lang="en-US" sz="2800" dirty="0"/>
              <a:t>This provided a nationally integrated and centralized approach </a:t>
            </a:r>
            <a:r>
              <a:rPr lang="en-US" sz="2800" dirty="0" smtClean="0"/>
              <a:t>more than </a:t>
            </a:r>
            <a:r>
              <a:rPr lang="en-US" sz="2800" dirty="0"/>
              <a:t>a segregated approach as was the case before. </a:t>
            </a:r>
          </a:p>
          <a:p>
            <a:endParaRPr lang="en-ZA" dirty="0"/>
          </a:p>
        </p:txBody>
      </p:sp>
    </p:spTree>
    <p:extLst>
      <p:ext uri="{BB962C8B-B14F-4D97-AF65-F5344CB8AC3E}">
        <p14:creationId xmlns:p14="http://schemas.microsoft.com/office/powerpoint/2010/main" val="225876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00790" y="302640"/>
            <a:ext cx="8843210" cy="942136"/>
          </a:xfrm>
        </p:spPr>
        <p:txBody>
          <a:bodyPr>
            <a:normAutofit/>
          </a:bodyPr>
          <a:lstStyle/>
          <a:p>
            <a:pPr>
              <a:defRPr/>
            </a:pPr>
            <a:r>
              <a:rPr lang="en-ZA" sz="3200" b="1" kern="0" dirty="0">
                <a:latin typeface="Arial"/>
                <a:ea typeface="+mn-ea"/>
                <a:cs typeface="Arial" panose="020B0604020202020204" pitchFamily="34" charset="0"/>
              </a:rPr>
              <a:t>RECOMMENDATIONS</a:t>
            </a:r>
            <a:r>
              <a:rPr lang="en-ZA" sz="3200" b="1" kern="0" dirty="0">
                <a:solidFill>
                  <a:srgbClr val="002060"/>
                </a:solidFill>
                <a:latin typeface="Arial"/>
                <a:ea typeface="+mn-ea"/>
                <a:cs typeface="Arial" panose="020B0604020202020204" pitchFamily="34" charset="0"/>
              </a:rPr>
              <a:t> </a:t>
            </a:r>
          </a:p>
        </p:txBody>
      </p:sp>
      <p:sp>
        <p:nvSpPr>
          <p:cNvPr id="45059" name="Content Placeholder 3"/>
          <p:cNvSpPr>
            <a:spLocks noGrp="1"/>
          </p:cNvSpPr>
          <p:nvPr>
            <p:ph idx="1"/>
          </p:nvPr>
        </p:nvSpPr>
        <p:spPr>
          <a:xfrm>
            <a:off x="74547" y="1772239"/>
            <a:ext cx="8843210" cy="4952155"/>
          </a:xfrm>
        </p:spPr>
        <p:txBody>
          <a:bodyPr/>
          <a:lstStyle/>
          <a:p>
            <a:pPr marL="0" lvl="0" indent="0" algn="just" defTabSz="914400" fontAlgn="base">
              <a:lnSpc>
                <a:spcPct val="150000"/>
              </a:lnSpc>
              <a:spcBef>
                <a:spcPct val="0"/>
              </a:spcBef>
              <a:spcAft>
                <a:spcPct val="0"/>
              </a:spcAft>
              <a:buNone/>
            </a:pPr>
            <a:r>
              <a:rPr lang="en-ZA" sz="2400" dirty="0">
                <a:solidFill>
                  <a:srgbClr val="000000"/>
                </a:solidFill>
                <a:latin typeface="Arial" charset="0"/>
                <a:cs typeface="Arial" charset="0"/>
              </a:rPr>
              <a:t>It is recommended </a:t>
            </a:r>
            <a:r>
              <a:rPr lang="en-ZA" sz="2400">
                <a:solidFill>
                  <a:srgbClr val="000000"/>
                </a:solidFill>
                <a:latin typeface="Arial" charset="0"/>
                <a:cs typeface="Arial" charset="0"/>
              </a:rPr>
              <a:t>that </a:t>
            </a:r>
            <a:r>
              <a:rPr lang="en-ZA" sz="2400" smtClean="0">
                <a:solidFill>
                  <a:srgbClr val="000000"/>
                </a:solidFill>
                <a:latin typeface="Arial" charset="0"/>
                <a:cs typeface="Arial" charset="0"/>
              </a:rPr>
              <a:t>Parliament </a:t>
            </a:r>
            <a:r>
              <a:rPr lang="en-ZA" sz="2400" dirty="0">
                <a:solidFill>
                  <a:srgbClr val="000000"/>
                </a:solidFill>
                <a:latin typeface="Arial" charset="0"/>
                <a:cs typeface="Arial" charset="0"/>
              </a:rPr>
              <a:t>approves South Africa’s ratification of the Amendment to the Nairobi Convention for the Protection, Management and development of the Marine and Coastal Environment of the Western Indian Ocean in parliament for approval.</a:t>
            </a:r>
          </a:p>
        </p:txBody>
      </p:sp>
      <p:sp>
        <p:nvSpPr>
          <p:cNvPr id="5120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401CA27F-C75C-4BA2-9DC4-00BB79CEF0C6}" type="slidenum">
              <a:rPr lang="en-US" altLang="en-US" sz="1200" b="1" smtClean="0">
                <a:solidFill>
                  <a:srgbClr val="000000"/>
                </a:solidFill>
                <a:latin typeface="Arial" panose="020B0604020202020204" pitchFamily="34" charset="0"/>
                <a:cs typeface="Arial" panose="020B0604020202020204" pitchFamily="34" charset="0"/>
              </a:rPr>
              <a:pPr fontAlgn="base">
                <a:spcBef>
                  <a:spcPct val="0"/>
                </a:spcBef>
                <a:spcAft>
                  <a:spcPct val="0"/>
                </a:spcAft>
                <a:buFontTx/>
                <a:buNone/>
              </a:pPr>
              <a:t>8</a:t>
            </a:fld>
            <a:endParaRPr lang="en-US" altLang="en-US" sz="1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25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8333" y="2100769"/>
            <a:ext cx="8229600" cy="1143000"/>
          </a:xfrm>
        </p:spPr>
        <p:txBody>
          <a:bodyPr>
            <a:normAutofit/>
          </a:bodyPr>
          <a:lstStyle/>
          <a:p>
            <a:r>
              <a:rPr lang="en-US" sz="6500" b="1" dirty="0">
                <a:solidFill>
                  <a:srgbClr val="003500"/>
                </a:solidFill>
              </a:rPr>
              <a:t>THANK YOU!</a:t>
            </a:r>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49E107A0-7B7C-8743-BC43-85A450895BAC}" type="slidenum">
              <a:rPr lang="en-US" smtClean="0"/>
              <a:t>9</a:t>
            </a:fld>
            <a:endParaRPr lang="en-US"/>
          </a:p>
        </p:txBody>
      </p:sp>
      <p:sp>
        <p:nvSpPr>
          <p:cNvPr id="5" name="Footer Placeholder 4"/>
          <p:cNvSpPr>
            <a:spLocks noGrp="1"/>
          </p:cNvSpPr>
          <p:nvPr>
            <p:ph type="ftr" sz="quarter" idx="11"/>
          </p:nvPr>
        </p:nvSpPr>
        <p:spPr/>
        <p:txBody>
          <a:bodyPr/>
          <a:lstStyle/>
          <a:p>
            <a:r>
              <a:rPr lang="en-US"/>
              <a:t>SECRET</a:t>
            </a:r>
          </a:p>
        </p:txBody>
      </p:sp>
    </p:spTree>
    <p:extLst>
      <p:ext uri="{BB962C8B-B14F-4D97-AF65-F5344CB8AC3E}">
        <p14:creationId xmlns:p14="http://schemas.microsoft.com/office/powerpoint/2010/main" val="2475058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5610</TotalTime>
  <Words>576</Words>
  <Application>Microsoft Office PowerPoint</Application>
  <PresentationFormat>On-screen Show (4:3)</PresentationFormat>
  <Paragraphs>47</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 SA’S PROPOSED RATIFICATION OF THE AMENDMENT TO THE NAIROBI CONVENTION FOR THE PROTECTION, MANAGEMENT AND DEVELOPMENT OF THE MARINE AND COASTAL ENVIRONMENT OF THE WESTERN INDIAN OCEAN IN PARLIAMENT FOR APPROVAL  SELECT COMMITTEE MEETING  MAY 2023   </vt:lpstr>
      <vt:lpstr>PURPOSE</vt:lpstr>
      <vt:lpstr>BACKGROUND TO THE CONVENTION</vt:lpstr>
      <vt:lpstr>PURPOSE FOR TABLING</vt:lpstr>
      <vt:lpstr>PURPOSE FOR TABLING</vt:lpstr>
      <vt:lpstr>KEY OBLIGATIONS OF THE CONVENTION</vt:lpstr>
      <vt:lpstr>KEY OBLIGATIONS OF THE CONVENTION</vt:lpstr>
      <vt:lpstr>RECOMMENDATIONS </vt:lpstr>
      <vt:lpstr>THANK YOU!</vt:lpstr>
    </vt:vector>
  </TitlesOfParts>
  <Company>Environmental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sstarke</dc:creator>
  <cp:lastModifiedBy>Bulelwa Mfecane</cp:lastModifiedBy>
  <cp:revision>49</cp:revision>
  <dcterms:created xsi:type="dcterms:W3CDTF">2020-04-21T11:07:00Z</dcterms:created>
  <dcterms:modified xsi:type="dcterms:W3CDTF">2023-05-21T19:19:17Z</dcterms:modified>
</cp:coreProperties>
</file>