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8097" r:id="rId3"/>
    <p:sldId id="8096" r:id="rId4"/>
    <p:sldId id="8210" r:id="rId5"/>
    <p:sldId id="8185" r:id="rId6"/>
    <p:sldId id="8209" r:id="rId7"/>
    <p:sldId id="8211" r:id="rId8"/>
    <p:sldId id="8201" r:id="rId9"/>
    <p:sldId id="8212" r:id="rId10"/>
    <p:sldId id="8206" r:id="rId11"/>
    <p:sldId id="8207" r:id="rId12"/>
    <p:sldId id="8208" r:id="rId13"/>
    <p:sldId id="8214" r:id="rId14"/>
    <p:sldId id="8215" r:id="rId15"/>
    <p:sldId id="8216" r:id="rId16"/>
    <p:sldId id="8129" r:id="rId17"/>
    <p:sldId id="8130" r:id="rId18"/>
    <p:sldId id="8217" r:id="rId19"/>
    <p:sldId id="8125" r:id="rId20"/>
    <p:sldId id="8203" r:id="rId21"/>
    <p:sldId id="8204" r:id="rId22"/>
    <p:sldId id="811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bongile Sinah" initials="SS" lastIdx="0" clrIdx="0">
    <p:extLst>
      <p:ext uri="{19B8F6BF-5375-455C-9EA6-DF929625EA0E}">
        <p15:presenceInfo xmlns:p15="http://schemas.microsoft.com/office/powerpoint/2012/main" userId="S-1-5-21-438872356-1159698365-1613188725-45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6120" autoAdjust="0"/>
  </p:normalViewPr>
  <p:slideViewPr>
    <p:cSldViewPr snapToGrid="0">
      <p:cViewPr varScale="1">
        <p:scale>
          <a:sx n="64" d="100"/>
          <a:sy n="64" d="100"/>
        </p:scale>
        <p:origin x="72"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604" cy="466315"/>
          </a:xfrm>
          <a:prstGeom prst="rect">
            <a:avLst/>
          </a:prstGeom>
        </p:spPr>
        <p:txBody>
          <a:bodyPr vert="horz" lIns="91850" tIns="45924" rIns="91850" bIns="45924" rtlCol="0"/>
          <a:lstStyle>
            <a:lvl1pPr algn="l">
              <a:defRPr sz="1200"/>
            </a:lvl1pPr>
          </a:lstStyle>
          <a:p>
            <a:endParaRPr lang="en-ZA" dirty="0"/>
          </a:p>
        </p:txBody>
      </p:sp>
      <p:sp>
        <p:nvSpPr>
          <p:cNvPr id="3" name="Date Placeholder 2"/>
          <p:cNvSpPr>
            <a:spLocks noGrp="1"/>
          </p:cNvSpPr>
          <p:nvPr>
            <p:ph type="dt" idx="1"/>
          </p:nvPr>
        </p:nvSpPr>
        <p:spPr>
          <a:xfrm>
            <a:off x="3970160" y="0"/>
            <a:ext cx="3038604" cy="466315"/>
          </a:xfrm>
          <a:prstGeom prst="rect">
            <a:avLst/>
          </a:prstGeom>
        </p:spPr>
        <p:txBody>
          <a:bodyPr vert="horz" lIns="91850" tIns="45924" rIns="91850" bIns="45924" rtlCol="0"/>
          <a:lstStyle>
            <a:lvl1pPr algn="r">
              <a:defRPr sz="1200"/>
            </a:lvl1pPr>
          </a:lstStyle>
          <a:p>
            <a:fld id="{9EE811DA-2231-4960-ABA2-B273611E94BC}" type="datetimeFigureOut">
              <a:rPr lang="en-ZA" smtClean="0"/>
              <a:t>2023/05/08</a:t>
            </a:fld>
            <a:endParaRPr lang="en-ZA" dirty="0"/>
          </a:p>
        </p:txBody>
      </p:sp>
      <p:sp>
        <p:nvSpPr>
          <p:cNvPr id="4" name="Slide Image Placeholder 3"/>
          <p:cNvSpPr>
            <a:spLocks noGrp="1" noRot="1" noChangeAspect="1"/>
          </p:cNvSpPr>
          <p:nvPr>
            <p:ph type="sldImg" idx="2"/>
          </p:nvPr>
        </p:nvSpPr>
        <p:spPr>
          <a:xfrm>
            <a:off x="717550" y="1163638"/>
            <a:ext cx="5575300" cy="3135312"/>
          </a:xfrm>
          <a:prstGeom prst="rect">
            <a:avLst/>
          </a:prstGeom>
          <a:noFill/>
          <a:ln w="12700">
            <a:solidFill>
              <a:prstClr val="black"/>
            </a:solidFill>
          </a:ln>
        </p:spPr>
        <p:txBody>
          <a:bodyPr vert="horz" lIns="91850" tIns="45924" rIns="91850" bIns="45924" rtlCol="0" anchor="ctr"/>
          <a:lstStyle/>
          <a:p>
            <a:endParaRPr lang="en-ZA" dirty="0"/>
          </a:p>
        </p:txBody>
      </p:sp>
      <p:sp>
        <p:nvSpPr>
          <p:cNvPr id="5" name="Notes Placeholder 4"/>
          <p:cNvSpPr>
            <a:spLocks noGrp="1"/>
          </p:cNvSpPr>
          <p:nvPr>
            <p:ph type="body" sz="quarter" idx="3"/>
          </p:nvPr>
        </p:nvSpPr>
        <p:spPr>
          <a:xfrm>
            <a:off x="700713" y="4473334"/>
            <a:ext cx="5608975" cy="3661765"/>
          </a:xfrm>
          <a:prstGeom prst="rect">
            <a:avLst/>
          </a:prstGeom>
        </p:spPr>
        <p:txBody>
          <a:bodyPr vert="horz" lIns="91850" tIns="45924" rIns="91850" bIns="459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8830085"/>
            <a:ext cx="3038604" cy="466315"/>
          </a:xfrm>
          <a:prstGeom prst="rect">
            <a:avLst/>
          </a:prstGeom>
        </p:spPr>
        <p:txBody>
          <a:bodyPr vert="horz" lIns="91850" tIns="45924" rIns="91850" bIns="4592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160" y="8830085"/>
            <a:ext cx="3038604" cy="466315"/>
          </a:xfrm>
          <a:prstGeom prst="rect">
            <a:avLst/>
          </a:prstGeom>
        </p:spPr>
        <p:txBody>
          <a:bodyPr vert="horz" lIns="91850" tIns="45924" rIns="91850" bIns="45924" rtlCol="0" anchor="b"/>
          <a:lstStyle>
            <a:lvl1pPr algn="r">
              <a:defRPr sz="1200"/>
            </a:lvl1pPr>
          </a:lstStyle>
          <a:p>
            <a:fld id="{32B847C0-A887-48F5-81DE-3A00971B9B4D}" type="slidenum">
              <a:rPr lang="en-ZA" smtClean="0"/>
              <a:t>‹#›</a:t>
            </a:fld>
            <a:endParaRPr lang="en-ZA" dirty="0"/>
          </a:p>
        </p:txBody>
      </p:sp>
    </p:spTree>
    <p:extLst>
      <p:ext uri="{BB962C8B-B14F-4D97-AF65-F5344CB8AC3E}">
        <p14:creationId xmlns:p14="http://schemas.microsoft.com/office/powerpoint/2010/main" val="2283976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32B847C0-A887-48F5-81DE-3A00971B9B4D}" type="slidenum">
              <a:rPr lang="en-ZA" smtClean="0"/>
              <a:t>1</a:t>
            </a:fld>
            <a:endParaRPr lang="en-ZA" dirty="0"/>
          </a:p>
        </p:txBody>
      </p:sp>
    </p:spTree>
    <p:extLst>
      <p:ext uri="{BB962C8B-B14F-4D97-AF65-F5344CB8AC3E}">
        <p14:creationId xmlns:p14="http://schemas.microsoft.com/office/powerpoint/2010/main" val="3132221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entury Gothic" panose="020B0502020202020204" pitchFamily="34" charset="0"/>
              </a:defRPr>
            </a:lvl1pPr>
            <a:lvl2pPr marL="457212"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8" indent="0" algn="ctr">
              <a:buNone/>
              <a:defRPr sz="1600"/>
            </a:lvl7pPr>
            <a:lvl8pPr marL="3200480" indent="0" algn="ctr">
              <a:buNone/>
              <a:defRPr sz="1600"/>
            </a:lvl8pPr>
            <a:lvl9pPr marL="3657692"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79165" y="5537121"/>
            <a:ext cx="607988" cy="792904"/>
          </a:xfrm>
          <a:prstGeom prst="rect">
            <a:avLst/>
          </a:prstGeom>
        </p:spPr>
      </p:pic>
    </p:spTree>
    <p:extLst>
      <p:ext uri="{BB962C8B-B14F-4D97-AF65-F5344CB8AC3E}">
        <p14:creationId xmlns:p14="http://schemas.microsoft.com/office/powerpoint/2010/main" val="278267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5" name="Footer Placeholder 4"/>
          <p:cNvSpPr>
            <a:spLocks noGrp="1"/>
          </p:cNvSpPr>
          <p:nvPr>
            <p:ph type="ftr" sz="quarter" idx="11"/>
          </p:nvPr>
        </p:nvSpPr>
        <p:spPr>
          <a:xfrm>
            <a:off x="4038599" y="6356352"/>
            <a:ext cx="6490446"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156511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3041276" cy="5811838"/>
          </a:xfrm>
        </p:spPr>
        <p:txBody>
          <a:bodyPr vert="eaVert"/>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84094" y="365125"/>
            <a:ext cx="8088405" cy="5811838"/>
          </a:xfrm>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5" name="Footer Placeholder 4"/>
          <p:cNvSpPr>
            <a:spLocks noGrp="1"/>
          </p:cNvSpPr>
          <p:nvPr>
            <p:ph type="ftr" sz="quarter" idx="11"/>
          </p:nvPr>
        </p:nvSpPr>
        <p:spPr>
          <a:xfrm>
            <a:off x="4038600" y="6356352"/>
            <a:ext cx="8776446" cy="365125"/>
          </a:xfrm>
        </p:spPr>
        <p:txBody>
          <a:bodyPr/>
          <a:lstStyle>
            <a:lvl1pPr>
              <a:defRPr>
                <a:solidFill>
                  <a:schemeClr val="tx1">
                    <a:lumMod val="65000"/>
                    <a:lumOff val="35000"/>
                  </a:schemeClr>
                </a:solidFill>
                <a:latin typeface="Century Gothic" panose="020B0502020202020204" pitchFamily="34" charset="0"/>
              </a:defRPr>
            </a:lvl1pPr>
          </a:lstStyle>
          <a:p>
            <a:pPr algn="l"/>
            <a:endParaRPr lang="en-US" dirty="0"/>
          </a:p>
        </p:txBody>
      </p:sp>
      <p:sp>
        <p:nvSpPr>
          <p:cNvPr id="6" name="Slide Number Placeholder 5"/>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619659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31443AF4-0C2D-824F-8303-06F329EC85F3}"/>
              </a:ext>
            </a:extLst>
          </p:cNvPr>
          <p:cNvCxnSpPr/>
          <p:nvPr userDrawn="1"/>
        </p:nvCxnSpPr>
        <p:spPr>
          <a:xfrm>
            <a:off x="5715000" y="3938754"/>
            <a:ext cx="7620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461C3E0-C8E4-734E-B7D0-E7AE323F4318}"/>
              </a:ext>
            </a:extLst>
          </p:cNvPr>
          <p:cNvCxnSpPr>
            <a:cxnSpLocks/>
          </p:cNvCxnSpPr>
          <p:nvPr userDrawn="1"/>
        </p:nvCxnSpPr>
        <p:spPr>
          <a:xfrm>
            <a:off x="1104403" y="1283785"/>
            <a:ext cx="11087597" cy="0"/>
          </a:xfrm>
          <a:prstGeom prst="line">
            <a:avLst/>
          </a:prstGeom>
          <a:ln w="47625">
            <a:solidFill>
              <a:srgbClr val="005493"/>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95930B10-1E13-9240-AFCC-7DFFFC86FC55}"/>
              </a:ext>
            </a:extLst>
          </p:cNvPr>
          <p:cNvSpPr>
            <a:spLocks noGrp="1"/>
          </p:cNvSpPr>
          <p:nvPr>
            <p:ph type="ctrTitle" hasCustomPrompt="1"/>
          </p:nvPr>
        </p:nvSpPr>
        <p:spPr>
          <a:xfrm>
            <a:off x="1020809" y="258810"/>
            <a:ext cx="10792767" cy="490190"/>
          </a:xfrm>
        </p:spPr>
        <p:txBody>
          <a:bodyPr anchor="t">
            <a:noAutofit/>
          </a:bodyPr>
          <a:lstStyle>
            <a:lvl1pPr algn="l">
              <a:defRPr sz="3200" b="1">
                <a:solidFill>
                  <a:srgbClr val="005493"/>
                </a:solidFill>
                <a:latin typeface="+mn-lt"/>
              </a:defRPr>
            </a:lvl1pPr>
          </a:lstStyle>
          <a:p>
            <a:r>
              <a:rPr lang="en-US" dirty="0"/>
              <a:t>HEADLINE:</a:t>
            </a:r>
          </a:p>
        </p:txBody>
      </p:sp>
      <p:sp>
        <p:nvSpPr>
          <p:cNvPr id="11" name="Subtitle 2">
            <a:extLst>
              <a:ext uri="{FF2B5EF4-FFF2-40B4-BE49-F238E27FC236}">
                <a16:creationId xmlns:a16="http://schemas.microsoft.com/office/drawing/2014/main" id="{CE6156EA-EA49-F745-BEDF-4A33BA68367A}"/>
              </a:ext>
            </a:extLst>
          </p:cNvPr>
          <p:cNvSpPr>
            <a:spLocks noGrp="1"/>
          </p:cNvSpPr>
          <p:nvPr>
            <p:ph type="subTitle" idx="1" hasCustomPrompt="1"/>
          </p:nvPr>
        </p:nvSpPr>
        <p:spPr>
          <a:xfrm>
            <a:off x="1021273" y="721290"/>
            <a:ext cx="10792304" cy="399807"/>
          </a:xfrm>
        </p:spPr>
        <p:txBody>
          <a:bodyPr>
            <a:noAutofit/>
          </a:bodyPr>
          <a:lstStyle>
            <a:lvl1pPr marL="0" indent="0" algn="l">
              <a:buNone/>
              <a:defRPr sz="25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a:t>
            </a:r>
          </a:p>
        </p:txBody>
      </p:sp>
      <p:pic>
        <p:nvPicPr>
          <p:cNvPr id="3" name="Picture 2">
            <a:extLst>
              <a:ext uri="{FF2B5EF4-FFF2-40B4-BE49-F238E27FC236}">
                <a16:creationId xmlns:a16="http://schemas.microsoft.com/office/drawing/2014/main" id="{C3D18D3F-F97F-AB46-BC54-DAD1E6E7D386}"/>
              </a:ext>
            </a:extLst>
          </p:cNvPr>
          <p:cNvPicPr>
            <a:picLocks noChangeAspect="1"/>
          </p:cNvPicPr>
          <p:nvPr userDrawn="1"/>
        </p:nvPicPr>
        <p:blipFill>
          <a:blip r:embed="rId2"/>
          <a:stretch>
            <a:fillRect/>
          </a:stretch>
        </p:blipFill>
        <p:spPr>
          <a:xfrm>
            <a:off x="131561" y="218188"/>
            <a:ext cx="691073" cy="902909"/>
          </a:xfrm>
          <a:prstGeom prst="rect">
            <a:avLst/>
          </a:prstGeom>
        </p:spPr>
      </p:pic>
      <p:sp>
        <p:nvSpPr>
          <p:cNvPr id="15" name="Text Placeholder 2">
            <a:extLst>
              <a:ext uri="{FF2B5EF4-FFF2-40B4-BE49-F238E27FC236}">
                <a16:creationId xmlns:a16="http://schemas.microsoft.com/office/drawing/2014/main" id="{8662E77D-A635-4C45-BD90-8C9FB9DCCE28}"/>
              </a:ext>
            </a:extLst>
          </p:cNvPr>
          <p:cNvSpPr>
            <a:spLocks noGrp="1"/>
          </p:cNvSpPr>
          <p:nvPr>
            <p:ph type="body" sz="quarter" idx="17" hasCustomPrompt="1"/>
          </p:nvPr>
        </p:nvSpPr>
        <p:spPr>
          <a:xfrm>
            <a:off x="1020809" y="1916091"/>
            <a:ext cx="10709173" cy="3684588"/>
          </a:xfrm>
        </p:spPr>
        <p:txBody>
          <a:bodyPr>
            <a:normAutofit/>
          </a:bodyPr>
          <a:lstStyle>
            <a:lvl1pPr>
              <a:defRPr sz="1400">
                <a:solidFill>
                  <a:schemeClr val="tx2"/>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a:t>
            </a:r>
            <a:r>
              <a:rPr lang="en-US" dirty="0" err="1"/>
              <a:t>Enim</a:t>
            </a:r>
            <a:r>
              <a:rPr lang="en-US" dirty="0"/>
              <a:t> </a:t>
            </a:r>
            <a:r>
              <a:rPr lang="en-US" dirty="0" err="1"/>
              <a:t>eu</a:t>
            </a:r>
            <a:r>
              <a:rPr lang="en-US" dirty="0"/>
              <a:t> </a:t>
            </a:r>
            <a:r>
              <a:rPr lang="en-US" dirty="0" err="1"/>
              <a:t>turpis</a:t>
            </a:r>
            <a:r>
              <a:rPr lang="en-US" dirty="0"/>
              <a:t> </a:t>
            </a:r>
            <a:r>
              <a:rPr lang="en-US" dirty="0" err="1"/>
              <a:t>egestas</a:t>
            </a:r>
            <a:r>
              <a:rPr lang="en-US" dirty="0"/>
              <a:t> </a:t>
            </a:r>
            <a:r>
              <a:rPr lang="en-US" dirty="0" err="1"/>
              <a:t>pretium</a:t>
            </a:r>
            <a:r>
              <a:rPr lang="en-US" dirty="0"/>
              <a:t> </a:t>
            </a:r>
            <a:r>
              <a:rPr lang="en-US" dirty="0" err="1"/>
              <a:t>aenean</a:t>
            </a:r>
            <a:r>
              <a:rPr lang="en-US" dirty="0"/>
              <a:t> pharetra.</a:t>
            </a:r>
          </a:p>
        </p:txBody>
      </p:sp>
    </p:spTree>
    <p:extLst>
      <p:ext uri="{BB962C8B-B14F-4D97-AF65-F5344CB8AC3E}">
        <p14:creationId xmlns:p14="http://schemas.microsoft.com/office/powerpoint/2010/main" val="3882379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31443AF4-0C2D-824F-8303-06F329EC85F3}"/>
              </a:ext>
            </a:extLst>
          </p:cNvPr>
          <p:cNvCxnSpPr/>
          <p:nvPr userDrawn="1"/>
        </p:nvCxnSpPr>
        <p:spPr>
          <a:xfrm>
            <a:off x="5715000" y="3938754"/>
            <a:ext cx="7620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461C3E0-C8E4-734E-B7D0-E7AE323F4318}"/>
              </a:ext>
            </a:extLst>
          </p:cNvPr>
          <p:cNvCxnSpPr>
            <a:cxnSpLocks/>
          </p:cNvCxnSpPr>
          <p:nvPr userDrawn="1"/>
        </p:nvCxnSpPr>
        <p:spPr>
          <a:xfrm>
            <a:off x="1104403" y="1283785"/>
            <a:ext cx="11087597" cy="0"/>
          </a:xfrm>
          <a:prstGeom prst="line">
            <a:avLst/>
          </a:prstGeom>
          <a:ln w="47625">
            <a:solidFill>
              <a:srgbClr val="005493"/>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95930B10-1E13-9240-AFCC-7DFFFC86FC55}"/>
              </a:ext>
            </a:extLst>
          </p:cNvPr>
          <p:cNvSpPr>
            <a:spLocks noGrp="1"/>
          </p:cNvSpPr>
          <p:nvPr>
            <p:ph type="ctrTitle" hasCustomPrompt="1"/>
          </p:nvPr>
        </p:nvSpPr>
        <p:spPr>
          <a:xfrm>
            <a:off x="1020809" y="258810"/>
            <a:ext cx="10792767" cy="490190"/>
          </a:xfrm>
        </p:spPr>
        <p:txBody>
          <a:bodyPr anchor="t">
            <a:noAutofit/>
          </a:bodyPr>
          <a:lstStyle>
            <a:lvl1pPr algn="l">
              <a:defRPr sz="3200" b="1">
                <a:solidFill>
                  <a:srgbClr val="005493"/>
                </a:solidFill>
                <a:latin typeface="+mn-lt"/>
              </a:defRPr>
            </a:lvl1pPr>
          </a:lstStyle>
          <a:p>
            <a:r>
              <a:rPr lang="en-US" dirty="0"/>
              <a:t>HEADLINE:</a:t>
            </a:r>
          </a:p>
        </p:txBody>
      </p:sp>
      <p:sp>
        <p:nvSpPr>
          <p:cNvPr id="11" name="Subtitle 2">
            <a:extLst>
              <a:ext uri="{FF2B5EF4-FFF2-40B4-BE49-F238E27FC236}">
                <a16:creationId xmlns:a16="http://schemas.microsoft.com/office/drawing/2014/main" id="{CE6156EA-EA49-F745-BEDF-4A33BA68367A}"/>
              </a:ext>
            </a:extLst>
          </p:cNvPr>
          <p:cNvSpPr>
            <a:spLocks noGrp="1"/>
          </p:cNvSpPr>
          <p:nvPr>
            <p:ph type="subTitle" idx="1" hasCustomPrompt="1"/>
          </p:nvPr>
        </p:nvSpPr>
        <p:spPr>
          <a:xfrm>
            <a:off x="1021273" y="721290"/>
            <a:ext cx="10792304" cy="399807"/>
          </a:xfrm>
        </p:spPr>
        <p:txBody>
          <a:bodyPr>
            <a:noAutofit/>
          </a:bodyPr>
          <a:lstStyle>
            <a:lvl1pPr marL="0" indent="0" algn="l">
              <a:buNone/>
              <a:defRPr sz="25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a:t>
            </a:r>
          </a:p>
        </p:txBody>
      </p:sp>
      <p:pic>
        <p:nvPicPr>
          <p:cNvPr id="3" name="Picture 2">
            <a:extLst>
              <a:ext uri="{FF2B5EF4-FFF2-40B4-BE49-F238E27FC236}">
                <a16:creationId xmlns:a16="http://schemas.microsoft.com/office/drawing/2014/main" id="{C3D18D3F-F97F-AB46-BC54-DAD1E6E7D386}"/>
              </a:ext>
            </a:extLst>
          </p:cNvPr>
          <p:cNvPicPr>
            <a:picLocks noChangeAspect="1"/>
          </p:cNvPicPr>
          <p:nvPr userDrawn="1"/>
        </p:nvPicPr>
        <p:blipFill>
          <a:blip r:embed="rId2"/>
          <a:stretch>
            <a:fillRect/>
          </a:stretch>
        </p:blipFill>
        <p:spPr>
          <a:xfrm>
            <a:off x="131561" y="218188"/>
            <a:ext cx="691073" cy="902909"/>
          </a:xfrm>
          <a:prstGeom prst="rect">
            <a:avLst/>
          </a:prstGeom>
        </p:spPr>
      </p:pic>
      <p:sp>
        <p:nvSpPr>
          <p:cNvPr id="15" name="Text Placeholder 2">
            <a:extLst>
              <a:ext uri="{FF2B5EF4-FFF2-40B4-BE49-F238E27FC236}">
                <a16:creationId xmlns:a16="http://schemas.microsoft.com/office/drawing/2014/main" id="{8662E77D-A635-4C45-BD90-8C9FB9DCCE28}"/>
              </a:ext>
            </a:extLst>
          </p:cNvPr>
          <p:cNvSpPr>
            <a:spLocks noGrp="1"/>
          </p:cNvSpPr>
          <p:nvPr>
            <p:ph type="body" sz="quarter" idx="17" hasCustomPrompt="1"/>
          </p:nvPr>
        </p:nvSpPr>
        <p:spPr>
          <a:xfrm>
            <a:off x="1020809" y="1916091"/>
            <a:ext cx="10709173" cy="3684588"/>
          </a:xfrm>
        </p:spPr>
        <p:txBody>
          <a:bodyPr>
            <a:normAutofit/>
          </a:bodyPr>
          <a:lstStyle>
            <a:lvl1pPr>
              <a:defRPr sz="1400">
                <a:solidFill>
                  <a:schemeClr val="tx2"/>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a:t>
            </a:r>
            <a:r>
              <a:rPr lang="en-US" dirty="0" err="1"/>
              <a:t>Enim</a:t>
            </a:r>
            <a:r>
              <a:rPr lang="en-US" dirty="0"/>
              <a:t> </a:t>
            </a:r>
            <a:r>
              <a:rPr lang="en-US" dirty="0" err="1"/>
              <a:t>eu</a:t>
            </a:r>
            <a:r>
              <a:rPr lang="en-US" dirty="0"/>
              <a:t> </a:t>
            </a:r>
            <a:r>
              <a:rPr lang="en-US" dirty="0" err="1"/>
              <a:t>turpis</a:t>
            </a:r>
            <a:r>
              <a:rPr lang="en-US" dirty="0"/>
              <a:t> </a:t>
            </a:r>
            <a:r>
              <a:rPr lang="en-US" dirty="0" err="1"/>
              <a:t>egestas</a:t>
            </a:r>
            <a:r>
              <a:rPr lang="en-US" dirty="0"/>
              <a:t> </a:t>
            </a:r>
            <a:r>
              <a:rPr lang="en-US" dirty="0" err="1"/>
              <a:t>pretium</a:t>
            </a:r>
            <a:r>
              <a:rPr lang="en-US" dirty="0"/>
              <a:t> </a:t>
            </a:r>
            <a:r>
              <a:rPr lang="en-US" dirty="0" err="1"/>
              <a:t>aenean</a:t>
            </a:r>
            <a:r>
              <a:rPr lang="en-US" dirty="0"/>
              <a:t> pharetra.</a:t>
            </a:r>
          </a:p>
        </p:txBody>
      </p:sp>
    </p:spTree>
    <p:extLst>
      <p:ext uri="{BB962C8B-B14F-4D97-AF65-F5344CB8AC3E}">
        <p14:creationId xmlns:p14="http://schemas.microsoft.com/office/powerpoint/2010/main" val="123358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5" name="Footer Placeholder 4"/>
          <p:cNvSpPr>
            <a:spLocks noGrp="1"/>
          </p:cNvSpPr>
          <p:nvPr>
            <p:ph type="ftr" sz="quarter" idx="11"/>
          </p:nvPr>
        </p:nvSpPr>
        <p:spPr>
          <a:xfrm>
            <a:off x="4038603" y="6356352"/>
            <a:ext cx="6100482"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221673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8"/>
            <a:ext cx="10515600" cy="2852737"/>
          </a:xfrm>
        </p:spPr>
        <p:txBody>
          <a:bodyPr anchor="b"/>
          <a:lstStyle>
            <a:lvl1pPr>
              <a:defRPr sz="6000">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latin typeface="Century Gothic" panose="020B0502020202020204" pitchFamily="34" charset="0"/>
              </a:defRPr>
            </a:lvl1pPr>
            <a:lvl2pPr marL="457212"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0"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79165" y="5537121"/>
            <a:ext cx="607988" cy="792904"/>
          </a:xfrm>
          <a:prstGeom prst="rect">
            <a:avLst/>
          </a:prstGeom>
        </p:spPr>
      </p:pic>
    </p:spTree>
    <p:extLst>
      <p:ext uri="{BB962C8B-B14F-4D97-AF65-F5344CB8AC3E}">
        <p14:creationId xmlns:p14="http://schemas.microsoft.com/office/powerpoint/2010/main" val="38054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sz="half" idx="1"/>
          </p:nvPr>
        </p:nvSpPr>
        <p:spPr>
          <a:xfrm>
            <a:off x="484097" y="1825625"/>
            <a:ext cx="5535707" cy="435133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825625"/>
            <a:ext cx="5593977" cy="435133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6" name="Footer Placeholder 5"/>
          <p:cNvSpPr>
            <a:spLocks noGrp="1"/>
          </p:cNvSpPr>
          <p:nvPr>
            <p:ph type="ftr" sz="quarter" idx="11"/>
          </p:nvPr>
        </p:nvSpPr>
        <p:spPr>
          <a:xfrm>
            <a:off x="4038599" y="6356352"/>
            <a:ext cx="6772836"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154517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4097" y="365125"/>
            <a:ext cx="11282082" cy="1325563"/>
          </a:xfrm>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484097" y="1681163"/>
            <a:ext cx="5513481" cy="823912"/>
          </a:xfrm>
        </p:spPr>
        <p:txBody>
          <a:bodyPr anchor="b"/>
          <a:lstStyle>
            <a:lvl1pPr marL="0" indent="0">
              <a:buNone/>
              <a:defRPr sz="2400" b="1">
                <a:latin typeface="Century Gothic" panose="020B0502020202020204" pitchFamily="34" charset="0"/>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a:t>Edit Master text styles</a:t>
            </a:r>
          </a:p>
        </p:txBody>
      </p:sp>
      <p:sp>
        <p:nvSpPr>
          <p:cNvPr id="4" name="Content Placeholder 3"/>
          <p:cNvSpPr>
            <a:spLocks noGrp="1"/>
          </p:cNvSpPr>
          <p:nvPr>
            <p:ph sz="half" idx="2"/>
          </p:nvPr>
        </p:nvSpPr>
        <p:spPr>
          <a:xfrm>
            <a:off x="484097" y="2505076"/>
            <a:ext cx="5513481" cy="368458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199" y="1681163"/>
            <a:ext cx="5593977" cy="823912"/>
          </a:xfrm>
        </p:spPr>
        <p:txBody>
          <a:bodyPr anchor="b"/>
          <a:lstStyle>
            <a:lvl1pPr marL="0" indent="0">
              <a:buNone/>
              <a:defRPr sz="2400" b="1">
                <a:latin typeface="Century Gothic" panose="020B0502020202020204" pitchFamily="34" charset="0"/>
              </a:defRPr>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a:t>Edit Master text styles</a:t>
            </a:r>
          </a:p>
        </p:txBody>
      </p:sp>
      <p:sp>
        <p:nvSpPr>
          <p:cNvPr id="6" name="Content Placeholder 5"/>
          <p:cNvSpPr>
            <a:spLocks noGrp="1"/>
          </p:cNvSpPr>
          <p:nvPr>
            <p:ph sz="quarter" idx="4"/>
          </p:nvPr>
        </p:nvSpPr>
        <p:spPr>
          <a:xfrm>
            <a:off x="6172199" y="2505076"/>
            <a:ext cx="5593977" cy="368458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8" name="Footer Placeholder 7"/>
          <p:cNvSpPr>
            <a:spLocks noGrp="1"/>
          </p:cNvSpPr>
          <p:nvPr>
            <p:ph type="ftr" sz="quarter" idx="11"/>
          </p:nvPr>
        </p:nvSpPr>
        <p:spPr>
          <a:xfrm>
            <a:off x="4038604" y="6356352"/>
            <a:ext cx="6167717"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295068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4" name="Footer Placeholder 3"/>
          <p:cNvSpPr>
            <a:spLocks noGrp="1"/>
          </p:cNvSpPr>
          <p:nvPr>
            <p:ph type="ftr" sz="quarter" idx="11"/>
          </p:nvPr>
        </p:nvSpPr>
        <p:spPr>
          <a:xfrm>
            <a:off x="4038604" y="6356352"/>
            <a:ext cx="6961093"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270788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3" name="Footer Placeholder 2"/>
          <p:cNvSpPr>
            <a:spLocks noGrp="1"/>
          </p:cNvSpPr>
          <p:nvPr>
            <p:ph type="ftr" sz="quarter" idx="11"/>
          </p:nvPr>
        </p:nvSpPr>
        <p:spPr>
          <a:xfrm>
            <a:off x="4038599" y="6356352"/>
            <a:ext cx="6813177"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237446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097" y="457200"/>
            <a:ext cx="4287931" cy="1600200"/>
          </a:xfrm>
        </p:spPr>
        <p:txBody>
          <a:bodyPr anchor="b"/>
          <a:lstStyle>
            <a:lvl1pPr>
              <a:defRPr sz="3200">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a:xfrm>
            <a:off x="5183190" y="987425"/>
            <a:ext cx="6582988" cy="4873625"/>
          </a:xfrm>
        </p:spPr>
        <p:txBody>
          <a:bodyPr/>
          <a:lstStyle>
            <a:lvl1pPr>
              <a:defRPr sz="320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4097" y="2057400"/>
            <a:ext cx="4287931" cy="3811588"/>
          </a:xfrm>
        </p:spPr>
        <p:txBody>
          <a:bodyPr/>
          <a:lstStyle>
            <a:lvl1pPr marL="0" indent="0">
              <a:buNone/>
              <a:defRPr sz="1600">
                <a:latin typeface="Century Gothic" panose="020B0502020202020204" pitchFamily="34" charset="0"/>
              </a:defRPr>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6" name="Footer Placeholder 5"/>
          <p:cNvSpPr>
            <a:spLocks noGrp="1"/>
          </p:cNvSpPr>
          <p:nvPr>
            <p:ph type="ftr" sz="quarter" idx="11"/>
          </p:nvPr>
        </p:nvSpPr>
        <p:spPr>
          <a:xfrm>
            <a:off x="4038600" y="6356352"/>
            <a:ext cx="6154270"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150609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097" y="457200"/>
            <a:ext cx="4287931" cy="1600200"/>
          </a:xfrm>
        </p:spPr>
        <p:txBody>
          <a:bodyPr anchor="b"/>
          <a:lstStyle>
            <a:lvl1pPr>
              <a:defRPr sz="3200">
                <a:latin typeface="Century Gothic" panose="020B0502020202020204" pitchFamily="34" charset="0"/>
              </a:defRPr>
            </a:lvl1pPr>
          </a:lstStyle>
          <a:p>
            <a:r>
              <a:rPr lang="en-US"/>
              <a:t>Click to edit Master title style</a:t>
            </a:r>
          </a:p>
        </p:txBody>
      </p:sp>
      <p:sp>
        <p:nvSpPr>
          <p:cNvPr id="3" name="Picture Placeholder 2"/>
          <p:cNvSpPr>
            <a:spLocks noGrp="1"/>
          </p:cNvSpPr>
          <p:nvPr>
            <p:ph type="pic" idx="1"/>
          </p:nvPr>
        </p:nvSpPr>
        <p:spPr>
          <a:xfrm>
            <a:off x="5183190" y="987425"/>
            <a:ext cx="6582988" cy="4873625"/>
          </a:xfrm>
        </p:spPr>
        <p:txBody>
          <a:bodyPr/>
          <a:lstStyle>
            <a:lvl1pPr marL="0" indent="0">
              <a:buNone/>
              <a:defRPr sz="3200">
                <a:latin typeface="Century Gothic" panose="020B0502020202020204" pitchFamily="34" charset="0"/>
              </a:defRPr>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8" indent="0">
              <a:buNone/>
              <a:defRPr sz="2000"/>
            </a:lvl7pPr>
            <a:lvl8pPr marL="3200480" indent="0">
              <a:buNone/>
              <a:defRPr sz="2000"/>
            </a:lvl8pPr>
            <a:lvl9pPr marL="3657692" indent="0">
              <a:buNone/>
              <a:defRPr sz="2000"/>
            </a:lvl9pPr>
          </a:lstStyle>
          <a:p>
            <a:endParaRPr lang="en-US" dirty="0"/>
          </a:p>
        </p:txBody>
      </p:sp>
      <p:sp>
        <p:nvSpPr>
          <p:cNvPr id="4" name="Text Placeholder 3"/>
          <p:cNvSpPr>
            <a:spLocks noGrp="1"/>
          </p:cNvSpPr>
          <p:nvPr>
            <p:ph type="body" sz="half" idx="2"/>
          </p:nvPr>
        </p:nvSpPr>
        <p:spPr>
          <a:xfrm>
            <a:off x="484097" y="2057400"/>
            <a:ext cx="4287931" cy="3811588"/>
          </a:xfrm>
        </p:spPr>
        <p:txBody>
          <a:bodyPr/>
          <a:lstStyle>
            <a:lvl1pPr marL="0" indent="0">
              <a:buNone/>
              <a:defRPr sz="1600">
                <a:latin typeface="Century Gothic" panose="020B0502020202020204" pitchFamily="34" charset="0"/>
              </a:defRPr>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endParaRPr lang="en-US" dirty="0"/>
          </a:p>
        </p:txBody>
      </p:sp>
      <p:sp>
        <p:nvSpPr>
          <p:cNvPr id="6" name="Footer Placeholder 5"/>
          <p:cNvSpPr>
            <a:spLocks noGrp="1"/>
          </p:cNvSpPr>
          <p:nvPr>
            <p:ph type="ftr" sz="quarter" idx="11"/>
          </p:nvPr>
        </p:nvSpPr>
        <p:spPr>
          <a:xfrm>
            <a:off x="4038603" y="6356352"/>
            <a:ext cx="7109012" cy="365125"/>
          </a:xfrm>
        </p:spPr>
        <p:txBody>
          <a:bodyPr/>
          <a:lstStyle>
            <a:lvl1pPr algn="l">
              <a:defRPr>
                <a:solidFill>
                  <a:schemeClr val="tx1">
                    <a:lumMod val="65000"/>
                    <a:lumOff val="35000"/>
                  </a:schemeClr>
                </a:solidFill>
                <a:latin typeface="Century Gothic" panose="020B0502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sz="1600">
                <a:solidFill>
                  <a:schemeClr val="tx1">
                    <a:lumMod val="65000"/>
                    <a:lumOff val="35000"/>
                  </a:schemeClr>
                </a:solidFill>
                <a:latin typeface="Century Gothic" panose="020B0502020202020204" pitchFamily="34" charset="0"/>
              </a:defRPr>
            </a:lvl1pPr>
          </a:lstStyle>
          <a:p>
            <a:fld id="{884BC595-B331-4662-B97F-1DEA5B35DC10}"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074" y="6298454"/>
            <a:ext cx="347860" cy="453660"/>
          </a:xfrm>
          <a:prstGeom prst="rect">
            <a:avLst/>
          </a:prstGeom>
        </p:spPr>
      </p:pic>
    </p:spTree>
    <p:extLst>
      <p:ext uri="{BB962C8B-B14F-4D97-AF65-F5344CB8AC3E}">
        <p14:creationId xmlns:p14="http://schemas.microsoft.com/office/powerpoint/2010/main" val="139236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4097" y="365125"/>
            <a:ext cx="1128208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84097" y="1825625"/>
            <a:ext cx="112820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4097" y="6356352"/>
            <a:ext cx="3097307"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endParaRPr lang="en-US" dirty="0"/>
          </a:p>
        </p:txBody>
      </p:sp>
      <p:sp>
        <p:nvSpPr>
          <p:cNvPr id="5" name="Footer Placeholder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4"/>
          </p:nvPr>
        </p:nvSpPr>
        <p:spPr>
          <a:xfrm>
            <a:off x="8610599" y="6356352"/>
            <a:ext cx="3155577"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884BC595-B331-4662-B97F-1DEA5B35DC10}" type="slidenum">
              <a:rPr lang="en-US" smtClean="0"/>
              <a:pPr/>
              <a:t>‹#›</a:t>
            </a:fld>
            <a:endParaRPr lang="en-US" dirty="0"/>
          </a:p>
        </p:txBody>
      </p:sp>
      <p:sp>
        <p:nvSpPr>
          <p:cNvPr id="7" name="MSIPCMContentMarking" descr="{&quot;HashCode&quot;:-639906138,&quot;Placement&quot;:&quot;Footer&quot;,&quot;Top&quot;:519.343,&quot;Left&quot;:888.568237,&quot;SlideWidth&quot;:960,&quot;SlideHeight&quot;:540}">
            <a:extLst>
              <a:ext uri="{FF2B5EF4-FFF2-40B4-BE49-F238E27FC236}">
                <a16:creationId xmlns:a16="http://schemas.microsoft.com/office/drawing/2014/main" id="{A57CDAF1-14C6-440F-B380-7C508FF610CA}"/>
              </a:ext>
            </a:extLst>
          </p:cNvPr>
          <p:cNvSpPr txBox="1"/>
          <p:nvPr userDrawn="1"/>
        </p:nvSpPr>
        <p:spPr>
          <a:xfrm>
            <a:off x="11284817" y="6595656"/>
            <a:ext cx="907183" cy="262344"/>
          </a:xfrm>
          <a:prstGeom prst="rect">
            <a:avLst/>
          </a:prstGeom>
          <a:noFill/>
        </p:spPr>
        <p:txBody>
          <a:bodyPr vert="horz" wrap="square" lIns="0" tIns="0" rIns="0" bIns="0" rtlCol="0" anchor="ctr" anchorCtr="1">
            <a:spAutoFit/>
          </a:bodyPr>
          <a:lstStyle/>
          <a:p>
            <a:pPr algn="r">
              <a:spcBef>
                <a:spcPts val="0"/>
              </a:spcBef>
              <a:spcAft>
                <a:spcPts val="0"/>
              </a:spcAft>
            </a:pPr>
            <a:r>
              <a:rPr lang="en-ZA" sz="1000" dirty="0">
                <a:solidFill>
                  <a:srgbClr val="000000"/>
                </a:solidFill>
                <a:latin typeface="Calibri" panose="020F0502020204030204" pitchFamily="34" charset="0"/>
              </a:rPr>
              <a:t>Confidential</a:t>
            </a:r>
          </a:p>
        </p:txBody>
      </p:sp>
      <p:sp>
        <p:nvSpPr>
          <p:cNvPr id="8" name="MSIPCMContentMarking" descr="{&quot;HashCode&quot;:-662623850,&quot;Placement&quot;:&quot;Header&quot;,&quot;Top&quot;:0.0,&quot;Left&quot;:444.2841,&quot;SlideWidth&quot;:960,&quot;SlideHeight&quot;:540}">
            <a:extLst>
              <a:ext uri="{FF2B5EF4-FFF2-40B4-BE49-F238E27FC236}">
                <a16:creationId xmlns:a16="http://schemas.microsoft.com/office/drawing/2014/main" id="{F3D34AB9-AB4D-4625-ADC0-F62F67795AE1}"/>
              </a:ext>
            </a:extLst>
          </p:cNvPr>
          <p:cNvSpPr txBox="1"/>
          <p:nvPr userDrawn="1"/>
        </p:nvSpPr>
        <p:spPr>
          <a:xfrm>
            <a:off x="5642408" y="0"/>
            <a:ext cx="907183" cy="262344"/>
          </a:xfrm>
          <a:prstGeom prst="rect">
            <a:avLst/>
          </a:prstGeom>
          <a:noFill/>
        </p:spPr>
        <p:txBody>
          <a:bodyPr vert="horz" wrap="square" lIns="0" tIns="0" rIns="0" bIns="0" rtlCol="0" anchor="ctr" anchorCtr="1">
            <a:spAutoFit/>
          </a:bodyPr>
          <a:lstStyle/>
          <a:p>
            <a:pPr algn="ctr">
              <a:spcBef>
                <a:spcPts val="0"/>
              </a:spcBef>
              <a:spcAft>
                <a:spcPts val="0"/>
              </a:spcAft>
            </a:pPr>
            <a:r>
              <a:rPr lang="en-ZA" sz="1000" dirty="0">
                <a:solidFill>
                  <a:srgbClr val="000000"/>
                </a:solidFill>
                <a:latin typeface="Calibri" panose="020F0502020204030204" pitchFamily="34" charset="0"/>
              </a:rPr>
              <a:t>Confidential</a:t>
            </a:r>
          </a:p>
        </p:txBody>
      </p:sp>
    </p:spTree>
    <p:extLst>
      <p:ext uri="{BB962C8B-B14F-4D97-AF65-F5344CB8AC3E}">
        <p14:creationId xmlns:p14="http://schemas.microsoft.com/office/powerpoint/2010/main" val="2025300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23"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7" indent="-228607"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17" indent="-228607"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29" indent="-228607"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41"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Century Gothic" panose="020B0502020202020204" pitchFamily="34" charset="0"/>
          <a:ea typeface="+mn-ea"/>
          <a:cs typeface="+mn-cs"/>
        </a:defRPr>
      </a:lvl4pPr>
      <a:lvl5pPr marL="2057453"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Century Gothic" panose="020B0502020202020204" pitchFamily="34" charset="0"/>
          <a:ea typeface="+mn-ea"/>
          <a:cs typeface="+mn-cs"/>
        </a:defRPr>
      </a:lvl5pPr>
      <a:lvl6pPr marL="2514664"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2"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8"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2"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417" y="2741034"/>
            <a:ext cx="11269475" cy="1716173"/>
          </a:xfrm>
        </p:spPr>
        <p:txBody>
          <a:bodyPr>
            <a:noAutofit/>
          </a:bodyPr>
          <a:lstStyle/>
          <a:p>
            <a:r>
              <a:rPr lang="en-US" sz="3200" b="1" dirty="0">
                <a:latin typeface="Arial" panose="020B0604020202020204" pitchFamily="34" charset="0"/>
                <a:cs typeface="Arial" panose="020B0604020202020204" pitchFamily="34" charset="0"/>
              </a:rPr>
              <a:t>ECONOMIC RECONSTRUCTION AND RECOVERY PLAN </a:t>
            </a: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TRANSPORT INPUTS</a:t>
            </a: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22" name="Slide Number Placeholder 2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5748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2273478355"/>
              </p:ext>
            </p:extLst>
          </p:nvPr>
        </p:nvGraphicFramePr>
        <p:xfrm>
          <a:off x="-1" y="783437"/>
          <a:ext cx="12192001" cy="5789507"/>
        </p:xfrm>
        <a:graphic>
          <a:graphicData uri="http://schemas.openxmlformats.org/drawingml/2006/table">
            <a:tbl>
              <a:tblPr firstRow="1" firstCol="1" bandRow="1"/>
              <a:tblGrid>
                <a:gridCol w="443515">
                  <a:extLst>
                    <a:ext uri="{9D8B030D-6E8A-4147-A177-3AD203B41FA5}">
                      <a16:colId xmlns:a16="http://schemas.microsoft.com/office/drawing/2014/main" val="2538504003"/>
                    </a:ext>
                  </a:extLst>
                </a:gridCol>
                <a:gridCol w="1293317">
                  <a:extLst>
                    <a:ext uri="{9D8B030D-6E8A-4147-A177-3AD203B41FA5}">
                      <a16:colId xmlns:a16="http://schemas.microsoft.com/office/drawing/2014/main" val="201956277"/>
                    </a:ext>
                  </a:extLst>
                </a:gridCol>
                <a:gridCol w="1378509">
                  <a:extLst>
                    <a:ext uri="{9D8B030D-6E8A-4147-A177-3AD203B41FA5}">
                      <a16:colId xmlns:a16="http://schemas.microsoft.com/office/drawing/2014/main" val="2588574334"/>
                    </a:ext>
                  </a:extLst>
                </a:gridCol>
                <a:gridCol w="871444">
                  <a:extLst>
                    <a:ext uri="{9D8B030D-6E8A-4147-A177-3AD203B41FA5}">
                      <a16:colId xmlns:a16="http://schemas.microsoft.com/office/drawing/2014/main" val="20003"/>
                    </a:ext>
                  </a:extLst>
                </a:gridCol>
                <a:gridCol w="1457086">
                  <a:extLst>
                    <a:ext uri="{9D8B030D-6E8A-4147-A177-3AD203B41FA5}">
                      <a16:colId xmlns:a16="http://schemas.microsoft.com/office/drawing/2014/main" val="20004"/>
                    </a:ext>
                  </a:extLst>
                </a:gridCol>
                <a:gridCol w="3323141">
                  <a:extLst>
                    <a:ext uri="{9D8B030D-6E8A-4147-A177-3AD203B41FA5}">
                      <a16:colId xmlns:a16="http://schemas.microsoft.com/office/drawing/2014/main" val="1751435559"/>
                    </a:ext>
                  </a:extLst>
                </a:gridCol>
                <a:gridCol w="2599194">
                  <a:extLst>
                    <a:ext uri="{9D8B030D-6E8A-4147-A177-3AD203B41FA5}">
                      <a16:colId xmlns:a16="http://schemas.microsoft.com/office/drawing/2014/main" val="20006"/>
                    </a:ext>
                  </a:extLst>
                </a:gridCol>
                <a:gridCol w="825795">
                  <a:extLst>
                    <a:ext uri="{9D8B030D-6E8A-4147-A177-3AD203B41FA5}">
                      <a16:colId xmlns:a16="http://schemas.microsoft.com/office/drawing/2014/main" val="1198656775"/>
                    </a:ext>
                  </a:extLst>
                </a:gridCol>
              </a:tblGrid>
              <a:tr h="918735">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Intervention</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Funding/ Budget</a:t>
                      </a:r>
                      <a:r>
                        <a:rPr lang="en-US" sz="1100" b="1" kern="1200" baseline="0" dirty="0">
                          <a:solidFill>
                            <a:schemeClr val="bg1"/>
                          </a:solidFill>
                          <a:effectLst/>
                          <a:latin typeface="+mn-lt"/>
                          <a:ea typeface="+mn-ea"/>
                          <a:cs typeface="Arial" panose="020B0604020202020204" pitchFamily="34" charset="0"/>
                        </a:rPr>
                        <a:t> Committed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High</a:t>
                      </a:r>
                      <a:r>
                        <a:rPr lang="en-US" sz="11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 </a:t>
                      </a:r>
                      <a:r>
                        <a:rPr lang="en-US" sz="1100" b="1" kern="1200" baseline="0" dirty="0">
                          <a:solidFill>
                            <a:schemeClr val="bg1"/>
                          </a:solidFill>
                          <a:effectLst/>
                          <a:latin typeface="+mn-lt"/>
                          <a:ea typeface="+mn-ea"/>
                          <a:cs typeface="Arial" panose="020B0604020202020204" pitchFamily="34" charset="0"/>
                        </a:rPr>
                        <a:t> (Specify Time Lines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100" b="1" kern="1200" dirty="0">
                          <a:solidFill>
                            <a:schemeClr val="bg1"/>
                          </a:solidFill>
                          <a:effectLst/>
                          <a:latin typeface="+mn-lt"/>
                          <a:ea typeface="+mn-ea"/>
                          <a:cs typeface="Arial" panose="020B0604020202020204" pitchFamily="34" charset="0"/>
                        </a:rPr>
                        <a:t>youth and persons with disabilities information </a:t>
                      </a:r>
                      <a:r>
                        <a:rPr lang="en-US" sz="1100" b="1" kern="1200" dirty="0">
                          <a:solidFill>
                            <a:srgbClr val="FF0000"/>
                          </a:solidFill>
                          <a:effectLst/>
                          <a:latin typeface="+mn-lt"/>
                          <a:ea typeface="+mn-ea"/>
                          <a:cs typeface="Arial" panose="020B0604020202020204" pitchFamily="34" charset="0"/>
                        </a:rPr>
                        <a:t>where applicable </a:t>
                      </a:r>
                      <a:endParaRPr lang="en-ZA" sz="11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baseline="0" dirty="0">
                          <a:solidFill>
                            <a:schemeClr val="bg1"/>
                          </a:solidFill>
                          <a:effectLst/>
                          <a:latin typeface="+mn-lt"/>
                          <a:ea typeface="+mn-ea"/>
                          <a:cs typeface="Arial" panose="020B0604020202020204" pitchFamily="34" charset="0"/>
                        </a:rPr>
                        <a:t>Challenges &amp; Mitigation Measures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2024279">
                <a:tc>
                  <a:txBody>
                    <a:bodyPr/>
                    <a:lstStyle/>
                    <a:p>
                      <a:pPr marL="0" marR="0" algn="l">
                        <a:lnSpc>
                          <a:spcPct val="100000"/>
                        </a:lnSpc>
                        <a:spcBef>
                          <a:spcPts val="0"/>
                        </a:spcBef>
                        <a:spcAft>
                          <a:spcPts val="600"/>
                        </a:spcAft>
                      </a:pPr>
                      <a:endParaRPr lang="en-ZA" sz="11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GB" sz="11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Accelerate implementation of shovel ready projects and those identified through the SIDS process as well                         as regulatory reforms aimed at building broad-based public; private partnerships.</a:t>
                      </a:r>
                      <a:endParaRPr lang="en-ZA"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just">
                        <a:lnSpc>
                          <a:spcPct val="115000"/>
                        </a:lnSpc>
                        <a:spcAft>
                          <a:spcPts val="0"/>
                        </a:spcAft>
                        <a:buFont typeface="Arial" panose="020B0604020202020204" pitchFamily="34" charset="0"/>
                        <a:buChar char="•"/>
                      </a:pPr>
                      <a:r>
                        <a:rPr lang="en-ZA" sz="11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Improve access and mobility in rural areas through labour intensive method of road construction and maintenance.</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just">
                        <a:lnSpc>
                          <a:spcPct val="115000"/>
                        </a:lnSpc>
                        <a:spcAft>
                          <a:spcPts val="0"/>
                        </a:spcAft>
                        <a:buFont typeface="Arial" panose="020B0604020202020204" pitchFamily="34" charset="0"/>
                        <a:buChar char="•"/>
                      </a:pPr>
                      <a:r>
                        <a:rPr lang="en-ZA" sz="11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R12.9 Billion annually.</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kilometers of roads, upgraded, rehabilitee and maintained.</a:t>
                      </a: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just" defTabSz="914423" rtl="0" eaLnBrk="1" latinLnBrk="0" hangingPunct="1">
                        <a:lnSpc>
                          <a:spcPct val="107000"/>
                        </a:lnSpc>
                        <a:spcAft>
                          <a:spcPts val="800"/>
                        </a:spcAft>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Government developed integrated S`hamba Sonke rollout throughout the country to improve the quality of provincial road network and at the same time create jobs that will benefit Youth and People with Disabilities.</a:t>
                      </a:r>
                    </a:p>
                    <a:p>
                      <a:pPr marL="171450" indent="-171450" algn="just" defTabSz="914423" rtl="0" eaLnBrk="1" latinLnBrk="0" hangingPunct="1">
                        <a:lnSpc>
                          <a:spcPct val="107000"/>
                        </a:lnSpc>
                        <a:spcAft>
                          <a:spcPts val="800"/>
                        </a:spcAft>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Minister and MEC`s launched the National Pothole Repair Programme on the 08 August 2022 to close all potholes on provincial roads.</a:t>
                      </a:r>
                    </a:p>
                    <a:p>
                      <a:pPr marL="171450" indent="-171450" algn="just" defTabSz="914423" rtl="0" eaLnBrk="1" latinLnBrk="0" hangingPunct="1">
                        <a:lnSpc>
                          <a:spcPct val="107000"/>
                        </a:lnSpc>
                        <a:spcAft>
                          <a:spcPts val="800"/>
                        </a:spcAft>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Cabinet appointed SANRAL as the Implementing Agent to coordinate all activities of provinces  using pothole detection App.</a:t>
                      </a:r>
                    </a:p>
                    <a:p>
                      <a:pPr marL="171450" indent="-171450" algn="just" defTabSz="914423" rtl="0" eaLnBrk="1" latinLnBrk="0" hangingPunct="1">
                        <a:lnSpc>
                          <a:spcPct val="107000"/>
                        </a:lnSpc>
                        <a:spcAft>
                          <a:spcPts val="800"/>
                        </a:spcAft>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A</a:t>
                      </a:r>
                      <a:r>
                        <a:rPr lang="en-ZA" sz="1100" b="0" kern="1200" dirty="0">
                          <a:solidFill>
                            <a:schemeClr val="tx1"/>
                          </a:solidFill>
                          <a:effectLst/>
                          <a:latin typeface="Arial" panose="020B0604020202020204" pitchFamily="34" charset="0"/>
                          <a:ea typeface="+mn-ea"/>
                          <a:cs typeface="Arial" panose="020B0604020202020204" pitchFamily="34" charset="0"/>
                        </a:rPr>
                        <a:t>lmost 6 provinces received training on the Pothole reporting App and 7 provinces uploaded their roads data on the SANRAL IT IS System.</a:t>
                      </a:r>
                    </a:p>
                    <a:p>
                      <a:pPr marL="171450" indent="-171450" algn="just" defTabSz="914423" rtl="0" eaLnBrk="1" latinLnBrk="0" hangingPunct="1">
                        <a:lnSpc>
                          <a:spcPct val="107000"/>
                        </a:lnSpc>
                        <a:spcAft>
                          <a:spcPts val="80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just" defTabSz="914423" rtl="0" eaLnBrk="1" latinLnBrk="0" hangingPunct="1">
                        <a:lnSpc>
                          <a:spcPct val="107000"/>
                        </a:lnSpc>
                        <a:spcAft>
                          <a:spcPts val="800"/>
                        </a:spcAft>
                      </a:pPr>
                      <a:endParaRPr lang="en-ZA"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ZA" sz="1100" b="1" kern="1200" dirty="0">
                          <a:solidFill>
                            <a:schemeClr val="tx1"/>
                          </a:solidFill>
                          <a:effectLst/>
                          <a:latin typeface="Arial" panose="020B0604020202020204" pitchFamily="34" charset="0"/>
                          <a:ea typeface="+mn-ea"/>
                          <a:cs typeface="Arial" panose="020B0604020202020204" pitchFamily="34" charset="0"/>
                        </a:rPr>
                        <a:t>Challenges</a:t>
                      </a:r>
                      <a:r>
                        <a:rPr lang="en-ZA" sz="1100" b="0" kern="1200" dirty="0">
                          <a:solidFill>
                            <a:schemeClr val="tx1"/>
                          </a:solidFill>
                          <a:effectLst/>
                          <a:latin typeface="Arial" panose="020B0604020202020204" pitchFamily="34" charset="0"/>
                          <a:ea typeface="+mn-ea"/>
                          <a:cs typeface="Arial" panose="020B0604020202020204" pitchFamily="34" charset="0"/>
                        </a:rPr>
                        <a:t> </a:t>
                      </a:r>
                    </a:p>
                    <a:p>
                      <a:pPr marL="171450" marR="0" indent="-171450" algn="just">
                        <a:lnSpc>
                          <a:spcPct val="100000"/>
                        </a:lnSpc>
                        <a:spcBef>
                          <a:spcPts val="0"/>
                        </a:spcBef>
                        <a:spcAft>
                          <a:spcPts val="0"/>
                        </a:spcAft>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Provinces not providing funding through Equitable share and rely entirely of the Provincial Road Maintenance Grant (PRMG): </a:t>
                      </a:r>
                    </a:p>
                    <a:p>
                      <a:pPr marL="171450" marR="0" indent="-171450" algn="just">
                        <a:lnSpc>
                          <a:spcPct val="100000"/>
                        </a:lnSpc>
                        <a:spcBef>
                          <a:spcPts val="0"/>
                        </a:spcBef>
                        <a:spcAft>
                          <a:spcPts val="0"/>
                        </a:spcAft>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T</a:t>
                      </a:r>
                      <a:r>
                        <a:rPr lang="en-ZA" sz="1100" b="0" kern="1200" dirty="0">
                          <a:solidFill>
                            <a:schemeClr val="tx1"/>
                          </a:solidFill>
                          <a:effectLst/>
                          <a:latin typeface="Arial" panose="020B0604020202020204" pitchFamily="34" charset="0"/>
                          <a:ea typeface="+mn-ea"/>
                          <a:cs typeface="Arial" panose="020B0604020202020204" pitchFamily="34" charset="0"/>
                        </a:rPr>
                        <a:t>he department’s attempt to secure R500 Million, to be utilised SANRAL on other road Authorities network was not supported.</a:t>
                      </a:r>
                    </a:p>
                    <a:p>
                      <a:pPr marL="0" marR="0" indent="0" algn="just">
                        <a:lnSpc>
                          <a:spcPct val="100000"/>
                        </a:lnSpc>
                        <a:spcBef>
                          <a:spcPts val="0"/>
                        </a:spcBef>
                        <a:spcAft>
                          <a:spcPts val="0"/>
                        </a:spcAft>
                        <a:buFont typeface="Arial" panose="020B0604020202020204" pitchFamily="34" charset="0"/>
                        <a:buNone/>
                      </a:pPr>
                      <a:endParaRPr lang="en-ZA" sz="11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ZA" sz="11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ZA" sz="1100" b="1" kern="1200" dirty="0">
                          <a:solidFill>
                            <a:schemeClr val="tx1"/>
                          </a:solidFill>
                          <a:effectLst/>
                          <a:latin typeface="Arial" panose="020B0604020202020204" pitchFamily="34" charset="0"/>
                          <a:ea typeface="+mn-ea"/>
                          <a:cs typeface="Arial" panose="020B0604020202020204" pitchFamily="34" charset="0"/>
                        </a:rPr>
                        <a:t>Mitigation measures</a:t>
                      </a:r>
                    </a:p>
                    <a:p>
                      <a:pPr marL="171450" marR="0" indent="-171450" algn="just" defTabSz="914423" rtl="0" eaLnBrk="1" latinLnBrk="0" hangingPunct="1">
                        <a:lnSpc>
                          <a:spcPct val="100000"/>
                        </a:lnSpc>
                        <a:spcBef>
                          <a:spcPts val="0"/>
                        </a:spcBef>
                        <a:spcAft>
                          <a:spcPts val="0"/>
                        </a:spcAft>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Review the Grant condition to include upgrade of rural road to paved standard.</a:t>
                      </a:r>
                    </a:p>
                    <a:p>
                      <a:pPr marL="0" marR="0" indent="0" algn="just">
                        <a:lnSpc>
                          <a:spcPct val="100000"/>
                        </a:lnSpc>
                        <a:spcBef>
                          <a:spcPts val="0"/>
                        </a:spcBef>
                        <a:spcAft>
                          <a:spcPts val="0"/>
                        </a:spcAft>
                        <a:buFont typeface="Arial" panose="020B0604020202020204" pitchFamily="34" charset="0"/>
                        <a:buNone/>
                      </a:pPr>
                      <a:endParaRPr lang="en-ZA" sz="1100" b="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Arial" panose="020B0604020202020204" pitchFamily="34" charset="0"/>
                          <a:ea typeface="+mn-ea"/>
                          <a:cs typeface="Arial" panose="020B0604020202020204" pitchFamily="34" charset="0"/>
                        </a:rPr>
                        <a:t>Set aside (Allocating) 40% of PRMG for pothole repair through SANRAL as the Implementing Agent.</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1" kern="1200" dirty="0">
                          <a:solidFill>
                            <a:schemeClr val="tx1"/>
                          </a:solidFill>
                          <a:effectLst/>
                          <a:latin typeface="Arial" panose="020B0604020202020204" pitchFamily="34" charset="0"/>
                          <a:ea typeface="+mn-ea"/>
                          <a:cs typeface="Arial" panose="020B0604020202020204" pitchFamily="34" charset="0"/>
                        </a:rPr>
                        <a:t>Challenges</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tx1"/>
                          </a:solidFill>
                          <a:effectLst/>
                          <a:latin typeface="Arial" panose="020B0604020202020204" pitchFamily="34" charset="0"/>
                          <a:ea typeface="+mn-ea"/>
                          <a:cs typeface="Arial" panose="020B0604020202020204" pitchFamily="34" charset="0"/>
                        </a:rPr>
                        <a:t>PRMG is not funding for maintenance on Municipal road network.</a:t>
                      </a:r>
                    </a:p>
                    <a:p>
                      <a:pPr marL="0" marR="0" indent="0" algn="just">
                        <a:lnSpc>
                          <a:spcPct val="100000"/>
                        </a:lnSpc>
                        <a:spcBef>
                          <a:spcPts val="0"/>
                        </a:spcBef>
                        <a:spcAft>
                          <a:spcPts val="0"/>
                        </a:spcAft>
                        <a:buFont typeface="Arial" panose="020B0604020202020204" pitchFamily="34" charset="0"/>
                        <a:buNone/>
                      </a:pPr>
                      <a:endParaRPr lang="en-US" sz="11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kern="1200" dirty="0">
                          <a:solidFill>
                            <a:schemeClr val="tx1"/>
                          </a:solidFill>
                          <a:effectLst/>
                          <a:latin typeface="Arial" panose="020B0604020202020204" pitchFamily="34" charset="0"/>
                          <a:ea typeface="+mn-ea"/>
                          <a:cs typeface="Arial" panose="020B0604020202020204" pitchFamily="34" charset="0"/>
                        </a:rPr>
                        <a:t>Mitigation measures</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tx1"/>
                          </a:solidFill>
                          <a:effectLst/>
                          <a:latin typeface="Arial" panose="020B0604020202020204" pitchFamily="34" charset="0"/>
                          <a:ea typeface="+mn-ea"/>
                          <a:cs typeface="Arial" panose="020B0604020202020204" pitchFamily="34" charset="0"/>
                        </a:rPr>
                        <a:t>Municipalities to sign MOAs with provinces for the maintenance of Municipal roads.</a:t>
                      </a:r>
                    </a:p>
                    <a:p>
                      <a:pPr marL="0" marR="0" indent="0" algn="just">
                        <a:lnSpc>
                          <a:spcPct val="100000"/>
                        </a:lnSpc>
                        <a:spcBef>
                          <a:spcPts val="0"/>
                        </a:spcBef>
                        <a:spcAft>
                          <a:spcPts val="0"/>
                        </a:spcAft>
                        <a:buFont typeface="Arial" panose="020B0604020202020204" pitchFamily="34" charset="0"/>
                        <a:buNone/>
                      </a:pPr>
                      <a:endParaRPr lang="en-US" sz="11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1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3925983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2261736363"/>
              </p:ext>
            </p:extLst>
          </p:nvPr>
        </p:nvGraphicFramePr>
        <p:xfrm>
          <a:off x="1" y="241691"/>
          <a:ext cx="12191999" cy="6451758"/>
        </p:xfrm>
        <a:graphic>
          <a:graphicData uri="http://schemas.openxmlformats.org/drawingml/2006/table">
            <a:tbl>
              <a:tblPr firstRow="1" firstCol="1" bandRow="1"/>
              <a:tblGrid>
                <a:gridCol w="443515">
                  <a:extLst>
                    <a:ext uri="{9D8B030D-6E8A-4147-A177-3AD203B41FA5}">
                      <a16:colId xmlns:a16="http://schemas.microsoft.com/office/drawing/2014/main" val="2538504003"/>
                    </a:ext>
                  </a:extLst>
                </a:gridCol>
                <a:gridCol w="1293317">
                  <a:extLst>
                    <a:ext uri="{9D8B030D-6E8A-4147-A177-3AD203B41FA5}">
                      <a16:colId xmlns:a16="http://schemas.microsoft.com/office/drawing/2014/main" val="201956277"/>
                    </a:ext>
                  </a:extLst>
                </a:gridCol>
                <a:gridCol w="1487136">
                  <a:extLst>
                    <a:ext uri="{9D8B030D-6E8A-4147-A177-3AD203B41FA5}">
                      <a16:colId xmlns:a16="http://schemas.microsoft.com/office/drawing/2014/main" val="2588574334"/>
                    </a:ext>
                  </a:extLst>
                </a:gridCol>
                <a:gridCol w="876692">
                  <a:extLst>
                    <a:ext uri="{9D8B030D-6E8A-4147-A177-3AD203B41FA5}">
                      <a16:colId xmlns:a16="http://schemas.microsoft.com/office/drawing/2014/main" val="20003"/>
                    </a:ext>
                  </a:extLst>
                </a:gridCol>
                <a:gridCol w="1475191">
                  <a:extLst>
                    <a:ext uri="{9D8B030D-6E8A-4147-A177-3AD203B41FA5}">
                      <a16:colId xmlns:a16="http://schemas.microsoft.com/office/drawing/2014/main" val="20004"/>
                    </a:ext>
                  </a:extLst>
                </a:gridCol>
                <a:gridCol w="2057400">
                  <a:extLst>
                    <a:ext uri="{9D8B030D-6E8A-4147-A177-3AD203B41FA5}">
                      <a16:colId xmlns:a16="http://schemas.microsoft.com/office/drawing/2014/main" val="1751435559"/>
                    </a:ext>
                  </a:extLst>
                </a:gridCol>
                <a:gridCol w="3747635">
                  <a:extLst>
                    <a:ext uri="{9D8B030D-6E8A-4147-A177-3AD203B41FA5}">
                      <a16:colId xmlns:a16="http://schemas.microsoft.com/office/drawing/2014/main" val="20006"/>
                    </a:ext>
                  </a:extLst>
                </a:gridCol>
                <a:gridCol w="811113">
                  <a:extLst>
                    <a:ext uri="{9D8B030D-6E8A-4147-A177-3AD203B41FA5}">
                      <a16:colId xmlns:a16="http://schemas.microsoft.com/office/drawing/2014/main" val="1198656775"/>
                    </a:ext>
                  </a:extLst>
                </a:gridCol>
              </a:tblGrid>
              <a:tr h="1223557">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5202205">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GB" sz="1200" b="0" kern="1200" dirty="0">
                          <a:solidFill>
                            <a:srgbClr val="00B0F0"/>
                          </a:solidFill>
                          <a:effectLst/>
                          <a:latin typeface="Arial" panose="020B0604020202020204" pitchFamily="34" charset="0"/>
                          <a:ea typeface="Batang" panose="02030600000101010101" pitchFamily="18" charset="-127"/>
                          <a:cs typeface="Arial" panose="020B0604020202020204" pitchFamily="34" charset="0"/>
                        </a:rPr>
                        <a:t>R573</a:t>
                      </a: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 Moloto Corridor development  to Provide a seamless infrastructure that will prioritise sate of road users across the three provinces</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6838" lvl="0" indent="-96838" algn="just">
                        <a:lnSpc>
                          <a:spcPct val="115000"/>
                        </a:lnSpc>
                        <a:spcAft>
                          <a:spcPts val="0"/>
                        </a:spcAft>
                        <a:buFont typeface="Symbol" panose="05050102010706020507" pitchFamily="18" charset="2"/>
                        <a:buChar char=""/>
                      </a:pP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 Stimulate the economic activities and growth within the Moloto Development corridor</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6838" lvl="0" indent="-96838" algn="just">
                        <a:lnSpc>
                          <a:spcPct val="115000"/>
                        </a:lnSpc>
                        <a:spcAft>
                          <a:spcPts val="0"/>
                        </a:spcAft>
                        <a:buFont typeface="Symbol" panose="05050102010706020507" pitchFamily="18" charset="2"/>
                        <a:buChar char=""/>
                      </a:pP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R5.7 Billion 0ver a 5-year period.</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Upgrading and maintenance of entire Moloto road through Mpumalanga, Limpopo and Gauteng </a:t>
                      </a: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provinces</a:t>
                      </a: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just" defTabSz="914423" rtl="0" eaLnBrk="1" latinLnBrk="0" hangingPunct="1">
                        <a:lnSpc>
                          <a:spcPct val="107000"/>
                        </a:lnSpc>
                        <a:spcAft>
                          <a:spcPts val="800"/>
                        </a:spcAft>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section of the roads through the three provinces are transferred to SANRAL and declared national roads and SANRAL has already commenced with the upgrading and strengthening of the road sections of both Mpumalanga and Limpopo provinces.</a:t>
                      </a:r>
                    </a:p>
                    <a:p>
                      <a:pPr marL="0" algn="just" defTabSz="914423" rtl="0" eaLnBrk="1" latinLnBrk="0" hangingPunct="1">
                        <a:lnSpc>
                          <a:spcPct val="107000"/>
                        </a:lnSpc>
                        <a:spcAft>
                          <a:spcPts val="800"/>
                        </a:spcAft>
                      </a:pPr>
                      <a:r>
                        <a:rPr lang="en-GB"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Work on the Gauteng section has not yet started pending the road designs that are at an advanced stage.</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just" defTabSz="914423" rtl="0" eaLnBrk="1" latinLnBrk="0" hangingPunct="1">
                        <a:lnSpc>
                          <a:spcPct val="107000"/>
                        </a:lnSpc>
                        <a:spcAft>
                          <a:spcPts val="800"/>
                        </a:spcAft>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defTabSz="914400" rtl="0" eaLnBrk="1" latinLnBrk="0" hangingPunct="1">
                        <a:buFont typeface="Arial" panose="020B0604020202020204" pitchFamily="34" charset="0"/>
                        <a:buNone/>
                      </a:pPr>
                      <a:r>
                        <a:rPr lang="en-US" sz="1200" b="1" u="none" kern="1200" dirty="0">
                          <a:solidFill>
                            <a:schemeClr val="tx1"/>
                          </a:solidFill>
                          <a:effectLst/>
                          <a:latin typeface="Arial" panose="020B0604020202020204" pitchFamily="34" charset="0"/>
                          <a:ea typeface="+mn-ea"/>
                          <a:cs typeface="Arial" panose="020B0604020202020204" pitchFamily="34" charset="0"/>
                        </a:rPr>
                        <a:t>Challenges</a:t>
                      </a:r>
                    </a:p>
                    <a:p>
                      <a:pPr marL="171450" indent="-171450" algn="just" defTabSz="914400" rtl="0" eaLnBrk="1" latinLnBrk="0" hangingPunct="1">
                        <a:buFont typeface="Arial" panose="020B0604020202020204" pitchFamily="34" charset="0"/>
                        <a:buChar char="•"/>
                      </a:pPr>
                      <a:r>
                        <a:rPr lang="en-US" sz="1200" u="none" kern="1200" dirty="0">
                          <a:solidFill>
                            <a:schemeClr val="tx1"/>
                          </a:solidFill>
                          <a:effectLst/>
                          <a:latin typeface="Arial" panose="020B0604020202020204" pitchFamily="34" charset="0"/>
                          <a:ea typeface="+mn-ea"/>
                          <a:cs typeface="Arial" panose="020B0604020202020204" pitchFamily="34" charset="0"/>
                        </a:rPr>
                        <a:t>Tribal Land Acquisition - Large parts of Moloto road in LP and MP traverse tribal land occupied by rural communities and owned by Government with DALRRD as the custodian. </a:t>
                      </a:r>
                      <a:r>
                        <a:rPr lang="en-GB" sz="1200" u="none" kern="1200" dirty="0">
                          <a:solidFill>
                            <a:schemeClr val="tx1"/>
                          </a:solidFill>
                          <a:latin typeface="Arial" panose="020B0604020202020204" pitchFamily="34" charset="0"/>
                          <a:ea typeface="+mn-ea"/>
                          <a:cs typeface="Arial" panose="020B0604020202020204" pitchFamily="34" charset="0"/>
                        </a:rPr>
                        <a:t>SANRAL has already got support for land acquisition from Traditional Authorities. </a:t>
                      </a:r>
                    </a:p>
                    <a:p>
                      <a:pPr marL="171450" indent="-171450" algn="just" defTabSz="914400" rtl="0" eaLnBrk="1" latinLnBrk="0" hangingPunct="1">
                        <a:buFont typeface="Arial" panose="020B0604020202020204" pitchFamily="34" charset="0"/>
                        <a:buChar char="•"/>
                      </a:pPr>
                      <a:r>
                        <a:rPr lang="en-US" sz="1200" u="none" kern="1200" dirty="0">
                          <a:solidFill>
                            <a:schemeClr val="tx1"/>
                          </a:solidFill>
                          <a:latin typeface="Arial" panose="020B0604020202020204" pitchFamily="34" charset="0"/>
                          <a:ea typeface="+mn-ea"/>
                          <a:cs typeface="Arial" panose="020B0604020202020204" pitchFamily="34" charset="0"/>
                        </a:rPr>
                        <a:t>Addressing relocation of individuals within the road reserve requires extensive community engagements that  could not happen during Covid-19 restrictions on gatherings.  This has now resumed since January 2022.</a:t>
                      </a:r>
                      <a:endParaRPr lang="en-GB" sz="1200" u="none" kern="1200" dirty="0">
                        <a:solidFill>
                          <a:schemeClr val="tx1"/>
                        </a:solidFill>
                        <a:latin typeface="Arial" panose="020B0604020202020204" pitchFamily="34" charset="0"/>
                        <a:ea typeface="+mn-ea"/>
                        <a:cs typeface="Arial" panose="020B0604020202020204" pitchFamily="34" charset="0"/>
                      </a:endParaRPr>
                    </a:p>
                    <a:p>
                      <a:pPr marL="0" indent="0" algn="just" defTabSz="914400" rtl="0" eaLnBrk="1" latinLnBrk="0" hangingPunct="1">
                        <a:buFont typeface="Arial" panose="020B0604020202020204" pitchFamily="34" charset="0"/>
                        <a:buNone/>
                      </a:pPr>
                      <a:endParaRPr lang="en-GB" sz="1200" u="none" kern="1200" dirty="0">
                        <a:solidFill>
                          <a:schemeClr val="tx1"/>
                        </a:solidFill>
                        <a:latin typeface="Arial" panose="020B0604020202020204" pitchFamily="34" charset="0"/>
                        <a:ea typeface="+mn-ea"/>
                        <a:cs typeface="Arial" panose="020B0604020202020204" pitchFamily="34" charset="0"/>
                      </a:endParaRPr>
                    </a:p>
                    <a:p>
                      <a:pPr marL="0" indent="0" algn="just" defTabSz="914400" rtl="0" eaLnBrk="1" latinLnBrk="0" hangingPunct="1">
                        <a:buFont typeface="Arial" panose="020B0604020202020204" pitchFamily="34" charset="0"/>
                        <a:buNone/>
                      </a:pPr>
                      <a:r>
                        <a:rPr lang="en-GB" sz="1200" b="1" u="none" kern="1200" dirty="0">
                          <a:solidFill>
                            <a:schemeClr val="tx1"/>
                          </a:solidFill>
                          <a:effectLst/>
                          <a:latin typeface="Arial" panose="020B0604020202020204" pitchFamily="34" charset="0"/>
                          <a:ea typeface="+mn-ea"/>
                          <a:cs typeface="Arial" panose="020B0604020202020204" pitchFamily="34" charset="0"/>
                        </a:rPr>
                        <a:t>Mitigation measures</a:t>
                      </a:r>
                    </a:p>
                    <a:p>
                      <a:pPr marL="171450" indent="-171450" algn="just" defTabSz="914400" rtl="0" eaLnBrk="1" latinLnBrk="0" hangingPunct="1">
                        <a:buFont typeface="Arial" panose="020B0604020202020204" pitchFamily="34" charset="0"/>
                        <a:buChar char="•"/>
                      </a:pPr>
                      <a:r>
                        <a:rPr lang="en-GB" sz="1200" u="none" kern="1200" dirty="0">
                          <a:solidFill>
                            <a:schemeClr val="tx1"/>
                          </a:solidFill>
                          <a:latin typeface="Arial" panose="020B0604020202020204" pitchFamily="34" charset="0"/>
                          <a:ea typeface="+mn-ea"/>
                          <a:cs typeface="Arial" panose="020B0604020202020204" pitchFamily="34" charset="0"/>
                        </a:rPr>
                        <a:t>None performing contactors were replaced and  a new contractor has since been appointed. Phase 3 of the project is now progressing without any disruptions on both LP and MP sections of the road.</a:t>
                      </a:r>
                    </a:p>
                    <a:p>
                      <a:pPr marL="171450" indent="-171450" algn="just" defTabSz="914400" rtl="0" eaLnBrk="1" latinLnBrk="0" hangingPunct="1">
                        <a:buFont typeface="Arial" panose="020B0604020202020204" pitchFamily="34" charset="0"/>
                        <a:buChar char="•"/>
                      </a:pPr>
                      <a:endParaRPr lang="en-GB" sz="1200" u="none" kern="1200" dirty="0">
                        <a:solidFill>
                          <a:schemeClr val="tx1"/>
                        </a:solidFill>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none" kern="1200" dirty="0">
                          <a:solidFill>
                            <a:schemeClr val="tx1"/>
                          </a:solidFill>
                          <a:effectLst/>
                          <a:latin typeface="Arial" panose="020B0604020202020204" pitchFamily="34" charset="0"/>
                          <a:ea typeface="+mn-ea"/>
                          <a:cs typeface="Arial" panose="020B0604020202020204" pitchFamily="34" charset="0"/>
                        </a:rPr>
                        <a:t>Challenges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kern="1200" dirty="0">
                          <a:solidFill>
                            <a:schemeClr val="tx1"/>
                          </a:solidFill>
                          <a:latin typeface="Arial" panose="020B0604020202020204" pitchFamily="34" charset="0"/>
                          <a:ea typeface="+mn-ea"/>
                          <a:cs typeface="Arial" panose="020B0604020202020204" pitchFamily="34" charset="0"/>
                        </a:rPr>
                        <a:t>Delays in the transfer of Gauteng section of the     road delayed the finalization of the designs for the Gauteng portions.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u="none" kern="1200" dirty="0">
                          <a:solidFill>
                            <a:schemeClr val="tx1"/>
                          </a:solidFill>
                          <a:effectLst/>
                          <a:latin typeface="Arial" panose="020B0604020202020204" pitchFamily="34" charset="0"/>
                          <a:ea typeface="+mn-ea"/>
                          <a:cs typeface="Arial" panose="020B0604020202020204" pitchFamily="34" charset="0"/>
                        </a:rPr>
                        <a:t>Further delays were related to Land owners and encroaching the road reserves  that restrict many accesses to the road.</a:t>
                      </a:r>
                      <a:endParaRPr lang="en-US" sz="1200" u="none"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19" y="280416"/>
            <a:ext cx="10852593" cy="298371"/>
          </a:xfrm>
        </p:spPr>
        <p:txBody>
          <a:bodyPr>
            <a:noAutofit/>
          </a:bodyPr>
          <a:lstStyle/>
          <a:p>
            <a:pPr>
              <a:lnSpc>
                <a:spcPct val="150000"/>
              </a:lnSpc>
              <a:spcBef>
                <a:spcPts val="1001"/>
              </a:spcBef>
              <a:defRPr/>
            </a:pPr>
            <a:br>
              <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9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712919161"/>
              </p:ext>
            </p:extLst>
          </p:nvPr>
        </p:nvGraphicFramePr>
        <p:xfrm>
          <a:off x="2" y="136524"/>
          <a:ext cx="12009119" cy="6583621"/>
        </p:xfrm>
        <a:graphic>
          <a:graphicData uri="http://schemas.openxmlformats.org/drawingml/2006/table">
            <a:tbl>
              <a:tblPr firstRow="1" firstCol="1" bandRow="1"/>
              <a:tblGrid>
                <a:gridCol w="436863">
                  <a:extLst>
                    <a:ext uri="{9D8B030D-6E8A-4147-A177-3AD203B41FA5}">
                      <a16:colId xmlns:a16="http://schemas.microsoft.com/office/drawing/2014/main" val="2538504003"/>
                    </a:ext>
                  </a:extLst>
                </a:gridCol>
                <a:gridCol w="1273917">
                  <a:extLst>
                    <a:ext uri="{9D8B030D-6E8A-4147-A177-3AD203B41FA5}">
                      <a16:colId xmlns:a16="http://schemas.microsoft.com/office/drawing/2014/main" val="201956277"/>
                    </a:ext>
                  </a:extLst>
                </a:gridCol>
                <a:gridCol w="1746884">
                  <a:extLst>
                    <a:ext uri="{9D8B030D-6E8A-4147-A177-3AD203B41FA5}">
                      <a16:colId xmlns:a16="http://schemas.microsoft.com/office/drawing/2014/main" val="2588574334"/>
                    </a:ext>
                  </a:extLst>
                </a:gridCol>
                <a:gridCol w="963881">
                  <a:extLst>
                    <a:ext uri="{9D8B030D-6E8A-4147-A177-3AD203B41FA5}">
                      <a16:colId xmlns:a16="http://schemas.microsoft.com/office/drawing/2014/main" val="20003"/>
                    </a:ext>
                  </a:extLst>
                </a:gridCol>
                <a:gridCol w="1200767">
                  <a:extLst>
                    <a:ext uri="{9D8B030D-6E8A-4147-A177-3AD203B41FA5}">
                      <a16:colId xmlns:a16="http://schemas.microsoft.com/office/drawing/2014/main" val="20004"/>
                    </a:ext>
                  </a:extLst>
                </a:gridCol>
                <a:gridCol w="3633335">
                  <a:extLst>
                    <a:ext uri="{9D8B030D-6E8A-4147-A177-3AD203B41FA5}">
                      <a16:colId xmlns:a16="http://schemas.microsoft.com/office/drawing/2014/main" val="1751435559"/>
                    </a:ext>
                  </a:extLst>
                </a:gridCol>
                <a:gridCol w="1937572">
                  <a:extLst>
                    <a:ext uri="{9D8B030D-6E8A-4147-A177-3AD203B41FA5}">
                      <a16:colId xmlns:a16="http://schemas.microsoft.com/office/drawing/2014/main" val="20006"/>
                    </a:ext>
                  </a:extLst>
                </a:gridCol>
                <a:gridCol w="815900">
                  <a:extLst>
                    <a:ext uri="{9D8B030D-6E8A-4147-A177-3AD203B41FA5}">
                      <a16:colId xmlns:a16="http://schemas.microsoft.com/office/drawing/2014/main" val="1198656775"/>
                    </a:ext>
                  </a:extLst>
                </a:gridCol>
              </a:tblGrid>
              <a:tr h="873883">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tx1"/>
                          </a:solidFill>
                          <a:effectLst/>
                          <a:latin typeface="+mn-lt"/>
                          <a:ea typeface="+mn-ea"/>
                          <a:cs typeface="Arial" panose="020B0604020202020204" pitchFamily="34" charset="0"/>
                        </a:rPr>
                        <a:t>Challenges &amp; Mitigation Measures </a:t>
                      </a:r>
                      <a:endParaRPr lang="en-ZA" sz="1200" b="1" kern="1200" dirty="0">
                        <a:solidFill>
                          <a:schemeClr val="tx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5482468">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6838" lvl="0" indent="-96838" algn="just" defTabSz="914400" rtl="0" eaLnBrk="1" latinLnBrk="0" hangingPunct="1">
                        <a:lnSpc>
                          <a:spcPct val="115000"/>
                        </a:lnSpc>
                        <a:spcAft>
                          <a:spcPts val="0"/>
                        </a:spcAft>
                        <a:buFont typeface="Symbol" panose="05050102010706020507" pitchFamily="18" charset="2"/>
                        <a:buChar char=""/>
                      </a:pPr>
                      <a:r>
                        <a:rPr lang="en-ZA" sz="1200" b="0" kern="1200" dirty="0">
                          <a:solidFill>
                            <a:srgbClr val="00B0F0"/>
                          </a:solidFill>
                          <a:effectLst/>
                          <a:latin typeface="Arial" panose="020B0604020202020204" pitchFamily="34" charset="0"/>
                          <a:ea typeface="Batang" panose="02030600000101010101" pitchFamily="18" charset="-127"/>
                          <a:cs typeface="Arial" panose="020B0604020202020204" pitchFamily="34" charset="0"/>
                        </a:rPr>
                        <a:t>U</a:t>
                      </a: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pgrading of the N2 Highway greenfield section and the associated bridge structures aimed at providing access and mobility solution, stimulating the socio-economic activities by connecting Eastern Cape and Kwa-Zulu Natal provinces.</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6838" marR="0" lvl="0" indent="-96838"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ZA" sz="1200" b="0" kern="1200" dirty="0">
                          <a:solidFill>
                            <a:srgbClr val="00B0F0"/>
                          </a:solidFill>
                          <a:effectLst/>
                          <a:latin typeface="Arial" panose="020B0604020202020204" pitchFamily="34" charset="0"/>
                          <a:ea typeface="Batang" panose="02030600000101010101" pitchFamily="18" charset="-127"/>
                          <a:cs typeface="Arial" panose="020B0604020202020204" pitchFamily="34" charset="0"/>
                        </a:rPr>
                        <a:t>U</a:t>
                      </a: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grading of 411km of the road with the view to stimulate the socio-economic activities within the corridor and at the same time create the much-needed work opportunities.</a:t>
                      </a:r>
                      <a:endPar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6838" marR="0" lvl="0" indent="-96838"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Government earmarked over R9.5. billion</a:t>
                      </a:r>
                      <a:endPar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Construction work will create about 8 000 direct full-time employment jobs, with a wage bill of about R750 million and between 21 300 and 28 100 indirect jobs</a:t>
                      </a:r>
                    </a:p>
                    <a:p>
                      <a:pPr marL="0" marR="0" lvl="0" indent="0" algn="just" defTabSz="914400" rtl="0" eaLnBrk="1" latinLnBrk="0" hangingPunct="1">
                        <a:lnSpc>
                          <a:spcPct val="100000"/>
                        </a:lnSpc>
                        <a:spcBef>
                          <a:spcPts val="0"/>
                        </a:spcBef>
                        <a:spcAft>
                          <a:spcPts val="0"/>
                        </a:spcAft>
                        <a:buFont typeface="Arial" panose="020B0604020202020204" pitchFamily="34" charset="0"/>
                        <a:buNone/>
                      </a:pP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Once the road is completed, the ongoing operational work is anticipated to create 900 direct jobs and up to 18 900 indirect jobs.</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The R1.65 billion Msikaba bridge is currently under construction.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The 580m span, 195m high, cable stay bridge is expected to be completed by May 2024.</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At the end of July this year, community participation goal (CPG) for targeted labour achieved was 37.06% against 32.2% of work completed.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Currently there are 329 local persons employed on site (156 employed by the main contractor, CMEJV, and 173 employed by sub-contractors.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endParaRPr lang="en-ZA"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tx1"/>
                          </a:solidFill>
                          <a:effectLst/>
                          <a:latin typeface="Arial" panose="020B0604020202020204" pitchFamily="34" charset="0"/>
                          <a:ea typeface="+mn-ea"/>
                          <a:cs typeface="Arial" panose="020B0604020202020204" pitchFamily="34" charset="0"/>
                        </a:rPr>
                        <a:t>Challenges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Arial" panose="020B0604020202020204" pitchFamily="34" charset="0"/>
                          <a:ea typeface="+mn-ea"/>
                          <a:cs typeface="Arial" panose="020B0604020202020204" pitchFamily="34" charset="0"/>
                        </a:rPr>
                        <a:t>Msikaba project has been compounded with delays (communities, business forums) demanding 30%.</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Arial" panose="020B0604020202020204" pitchFamily="34" charset="0"/>
                          <a:ea typeface="+mn-ea"/>
                          <a:cs typeface="Arial" panose="020B0604020202020204" pitchFamily="34" charset="0"/>
                        </a:rPr>
                        <a:t>Mtentu bridge projects delayed due to Aveng Strabag Joint Venture (ASJV), appointed to build the R1.65 billion Mtentu bridge terminated its contract.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Arial" panose="020B0604020202020204" pitchFamily="34" charset="0"/>
                          <a:ea typeface="+mn-ea"/>
                          <a:cs typeface="Arial" panose="020B0604020202020204" pitchFamily="34" charset="0"/>
                        </a:rPr>
                        <a:t>Attempt by SANRAL to speed up implementation further delayed by cancelling tenders to the value of R17.47 billion that included Mtentu.</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tx1"/>
                          </a:solidFill>
                          <a:effectLst/>
                          <a:latin typeface="Arial" panose="020B0604020202020204" pitchFamily="34" charset="0"/>
                          <a:ea typeface="+mn-ea"/>
                          <a:cs typeface="Arial" panose="020B0604020202020204" pitchFamily="34" charset="0"/>
                        </a:rPr>
                        <a:t>Mitigation measures</a:t>
                      </a:r>
                      <a:endParaRPr lang="en-US" sz="1200" b="1"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Tenders for over R17 billion including Mtentu bridge project have been retendered and Mtentu tender closed on the 5</a:t>
                      </a:r>
                      <a:r>
                        <a:rPr lang="en-US" sz="1200" b="0" kern="1200" baseline="30000" dirty="0">
                          <a:solidFill>
                            <a:schemeClr val="tx1"/>
                          </a:solidFill>
                          <a:effectLst/>
                          <a:latin typeface="Arial" panose="020B0604020202020204" pitchFamily="34" charset="0"/>
                          <a:ea typeface="+mn-ea"/>
                          <a:cs typeface="Arial" panose="020B0604020202020204" pitchFamily="34" charset="0"/>
                        </a:rPr>
                        <a:t>th</a:t>
                      </a:r>
                      <a:r>
                        <a:rPr lang="en-US" sz="1200" b="0" kern="1200" dirty="0">
                          <a:solidFill>
                            <a:schemeClr val="tx1"/>
                          </a:solidFill>
                          <a:effectLst/>
                          <a:latin typeface="Arial" panose="020B0604020202020204" pitchFamily="34" charset="0"/>
                          <a:ea typeface="+mn-ea"/>
                          <a:cs typeface="Arial" panose="020B0604020202020204" pitchFamily="34" charset="0"/>
                        </a:rPr>
                        <a:t> October 2022 and awarded in November 2022. The wor</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1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3" name="Title 2">
            <a:extLst>
              <a:ext uri="{FF2B5EF4-FFF2-40B4-BE49-F238E27FC236}">
                <a16:creationId xmlns:a16="http://schemas.microsoft.com/office/drawing/2014/main" id="{B6404759-5D08-4941-B6E5-00EFCAA38659}"/>
              </a:ext>
            </a:extLst>
          </p:cNvPr>
          <p:cNvSpPr>
            <a:spLocks noGrp="1"/>
          </p:cNvSpPr>
          <p:nvPr>
            <p:ph type="title"/>
          </p:nvPr>
        </p:nvSpPr>
        <p:spPr>
          <a:xfrm>
            <a:off x="268224" y="-499872"/>
            <a:ext cx="11740897" cy="365760"/>
          </a:xfrm>
        </p:spPr>
        <p:txBody>
          <a:bodyPr>
            <a:noAutofit/>
          </a:bodyPr>
          <a:lstStyle/>
          <a:p>
            <a:r>
              <a:rPr lang="en-US" sz="3200" dirty="0">
                <a:solidFill>
                  <a:prstClr val="black"/>
                </a:solidFill>
                <a:latin typeface="Arial" panose="020B0604020202020204" pitchFamily="34" charset="0"/>
                <a:cs typeface="Arial" panose="020B0604020202020204" pitchFamily="34" charset="0"/>
              </a:rPr>
              <a:t>INFRASTRUCTURE THAT MEETS THE GOALS OF NDP</a:t>
            </a:r>
            <a:endParaRPr lang="en-US" sz="3200" dirty="0"/>
          </a:p>
        </p:txBody>
      </p:sp>
    </p:spTree>
    <p:extLst>
      <p:ext uri="{BB962C8B-B14F-4D97-AF65-F5344CB8AC3E}">
        <p14:creationId xmlns:p14="http://schemas.microsoft.com/office/powerpoint/2010/main" val="3408196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nvPr>
        </p:nvGraphicFramePr>
        <p:xfrm>
          <a:off x="1" y="783437"/>
          <a:ext cx="12192000" cy="5992801"/>
        </p:xfrm>
        <a:graphic>
          <a:graphicData uri="http://schemas.openxmlformats.org/drawingml/2006/table">
            <a:tbl>
              <a:tblPr firstRow="1" firstCol="1" bandRow="1"/>
              <a:tblGrid>
                <a:gridCol w="422883">
                  <a:extLst>
                    <a:ext uri="{9D8B030D-6E8A-4147-A177-3AD203B41FA5}">
                      <a16:colId xmlns:a16="http://schemas.microsoft.com/office/drawing/2014/main" val="2538504003"/>
                    </a:ext>
                  </a:extLst>
                </a:gridCol>
                <a:gridCol w="1426563">
                  <a:extLst>
                    <a:ext uri="{9D8B030D-6E8A-4147-A177-3AD203B41FA5}">
                      <a16:colId xmlns:a16="http://schemas.microsoft.com/office/drawing/2014/main" val="201956277"/>
                    </a:ext>
                  </a:extLst>
                </a:gridCol>
                <a:gridCol w="1440825">
                  <a:extLst>
                    <a:ext uri="{9D8B030D-6E8A-4147-A177-3AD203B41FA5}">
                      <a16:colId xmlns:a16="http://schemas.microsoft.com/office/drawing/2014/main" val="2588574334"/>
                    </a:ext>
                  </a:extLst>
                </a:gridCol>
                <a:gridCol w="870201">
                  <a:extLst>
                    <a:ext uri="{9D8B030D-6E8A-4147-A177-3AD203B41FA5}">
                      <a16:colId xmlns:a16="http://schemas.microsoft.com/office/drawing/2014/main" val="20003"/>
                    </a:ext>
                  </a:extLst>
                </a:gridCol>
                <a:gridCol w="898397">
                  <a:extLst>
                    <a:ext uri="{9D8B030D-6E8A-4147-A177-3AD203B41FA5}">
                      <a16:colId xmlns:a16="http://schemas.microsoft.com/office/drawing/2014/main" val="20004"/>
                    </a:ext>
                  </a:extLst>
                </a:gridCol>
                <a:gridCol w="3623796">
                  <a:extLst>
                    <a:ext uri="{9D8B030D-6E8A-4147-A177-3AD203B41FA5}">
                      <a16:colId xmlns:a16="http://schemas.microsoft.com/office/drawing/2014/main" val="1751435559"/>
                    </a:ext>
                  </a:extLst>
                </a:gridCol>
                <a:gridCol w="2639135">
                  <a:extLst>
                    <a:ext uri="{9D8B030D-6E8A-4147-A177-3AD203B41FA5}">
                      <a16:colId xmlns:a16="http://schemas.microsoft.com/office/drawing/2014/main" val="20006"/>
                    </a:ext>
                  </a:extLst>
                </a:gridCol>
                <a:gridCol w="870200">
                  <a:extLst>
                    <a:ext uri="{9D8B030D-6E8A-4147-A177-3AD203B41FA5}">
                      <a16:colId xmlns:a16="http://schemas.microsoft.com/office/drawing/2014/main" val="1198656775"/>
                    </a:ext>
                  </a:extLst>
                </a:gridCol>
              </a:tblGrid>
              <a:tr h="1375410">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617391">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Develop and invest in affordable public transport, protect and sustain commuter rail transport infrastructure.</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Recovery of high-volume commuter rail corridors</a:t>
                      </a:r>
                    </a:p>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Increase in railway capacity, patronage and fare revenue</a:t>
                      </a:r>
                    </a:p>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Improvement in passenger security, protection of the rail reserve and railway infrastructure.</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R2,25bn (6 months) funding.</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R4,5bn (12 months) funding.</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Mabopane Corridor fully operational</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Mabopane Corridor:</a:t>
                      </a: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Limited rail service resumption on 17 January 2022, 70 train trips per day. 5 stations operational. Service  resumed on the Dewildt line</a:t>
                      </a:r>
                      <a:r>
                        <a:rPr kumimoji="0" lang="en-US" sz="12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Rehabilitation of sub-station and OHTE completed.</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Overhead Traction System competed</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6 additional station rehabilitations are underway, currently standing at 30% completion.</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Re-signalling project between Mitchell street and Pretoria is undergoing bid evaluation, the project is estimated for completion in 6 months.</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Contractors were appointed for construction of  Perimeter walling for  buildings  - construction 80% completed.</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Corridor walling, specifications concluded, tenders advertised and closing on 20 April 2023.</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Security personnel have been deployed in the corridor to secure the infrastructure. </a:t>
                      </a: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marL="85725"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marL="257175"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Contract dispute delaying project implementation.</a:t>
                      </a:r>
                    </a:p>
                    <a:p>
                      <a:pPr marL="257175"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Delay in supply chain appointment and Bid Specification Committees.</a:t>
                      </a:r>
                    </a:p>
                    <a:p>
                      <a:pPr marL="257175"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Availability of components for the Signalling System – 12 month delay in implementation of full service</a:t>
                      </a:r>
                      <a:r>
                        <a:rPr kumimoji="0" lang="en-US" sz="12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85725"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695743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634770953"/>
              </p:ext>
            </p:extLst>
          </p:nvPr>
        </p:nvGraphicFramePr>
        <p:xfrm>
          <a:off x="425302" y="783438"/>
          <a:ext cx="11669717" cy="5848271"/>
        </p:xfrm>
        <a:graphic>
          <a:graphicData uri="http://schemas.openxmlformats.org/drawingml/2006/table">
            <a:tbl>
              <a:tblPr firstRow="1" firstCol="1" bandRow="1"/>
              <a:tblGrid>
                <a:gridCol w="404767">
                  <a:extLst>
                    <a:ext uri="{9D8B030D-6E8A-4147-A177-3AD203B41FA5}">
                      <a16:colId xmlns:a16="http://schemas.microsoft.com/office/drawing/2014/main" val="2538504003"/>
                    </a:ext>
                  </a:extLst>
                </a:gridCol>
                <a:gridCol w="1105061">
                  <a:extLst>
                    <a:ext uri="{9D8B030D-6E8A-4147-A177-3AD203B41FA5}">
                      <a16:colId xmlns:a16="http://schemas.microsoft.com/office/drawing/2014/main" val="201956277"/>
                    </a:ext>
                  </a:extLst>
                </a:gridCol>
                <a:gridCol w="1639494">
                  <a:extLst>
                    <a:ext uri="{9D8B030D-6E8A-4147-A177-3AD203B41FA5}">
                      <a16:colId xmlns:a16="http://schemas.microsoft.com/office/drawing/2014/main" val="2588574334"/>
                    </a:ext>
                  </a:extLst>
                </a:gridCol>
                <a:gridCol w="676370">
                  <a:extLst>
                    <a:ext uri="{9D8B030D-6E8A-4147-A177-3AD203B41FA5}">
                      <a16:colId xmlns:a16="http://schemas.microsoft.com/office/drawing/2014/main" val="20003"/>
                    </a:ext>
                  </a:extLst>
                </a:gridCol>
                <a:gridCol w="1344494">
                  <a:extLst>
                    <a:ext uri="{9D8B030D-6E8A-4147-A177-3AD203B41FA5}">
                      <a16:colId xmlns:a16="http://schemas.microsoft.com/office/drawing/2014/main" val="20004"/>
                    </a:ext>
                  </a:extLst>
                </a:gridCol>
                <a:gridCol w="3140530">
                  <a:extLst>
                    <a:ext uri="{9D8B030D-6E8A-4147-A177-3AD203B41FA5}">
                      <a16:colId xmlns:a16="http://schemas.microsoft.com/office/drawing/2014/main" val="1751435559"/>
                    </a:ext>
                  </a:extLst>
                </a:gridCol>
                <a:gridCol w="2526079">
                  <a:extLst>
                    <a:ext uri="{9D8B030D-6E8A-4147-A177-3AD203B41FA5}">
                      <a16:colId xmlns:a16="http://schemas.microsoft.com/office/drawing/2014/main" val="20006"/>
                    </a:ext>
                  </a:extLst>
                </a:gridCol>
                <a:gridCol w="832922">
                  <a:extLst>
                    <a:ext uri="{9D8B030D-6E8A-4147-A177-3AD203B41FA5}">
                      <a16:colId xmlns:a16="http://schemas.microsoft.com/office/drawing/2014/main" val="1198656775"/>
                    </a:ext>
                  </a:extLst>
                </a:gridCol>
              </a:tblGrid>
              <a:tr h="933716">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914555">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Develop and invest in affordable public transport, protect and sustain commuter rail transport infrastructure</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Recovery of high-volume commuter rail corridors</a:t>
                      </a:r>
                    </a:p>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Increase in railway capacity, patronage and fare revenue</a:t>
                      </a:r>
                    </a:p>
                    <a:p>
                      <a:pPr marL="85725" marR="0" lvl="0" indent="-857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Improvement in passenger security, protection of the rail reserve and railway infrastructure.</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R2,25bn (6 months) funding </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R4,5bn (12 months) funding </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8900" marR="0" lvl="0" indent="-8890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Central Line Corridor relocation of illegal settlements</a:t>
                      </a:r>
                    </a:p>
                    <a:p>
                      <a:pPr marL="88900" marR="0" lvl="0" indent="-88900"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1:  relocation planned for 30 November 2022</a:t>
                      </a:r>
                    </a:p>
                    <a:p>
                      <a:pPr marL="88900" marR="0" lvl="0" indent="-88900"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2: relocation planned for June 2023</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Central Line Corridor: Relocation Programmme</a:t>
                      </a:r>
                    </a:p>
                    <a:p>
                      <a:pPr marL="171450" marR="0" indent="-85725"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5195 illegal structures erected in the railway reserve along the Central Line -  Langa, Phillipi and Khayelitsha</a:t>
                      </a:r>
                      <a:r>
                        <a:rPr lang="en-US" sz="1200" b="0" kern="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p>
                    <a:p>
                      <a:pPr marL="171450" marR="0" indent="-85725"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Implementation Protocol (IP) concluded on 9 March 2022, between key Departments</a:t>
                      </a:r>
                    </a:p>
                    <a:p>
                      <a:pPr marL="171450" marR="0" indent="-85725"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Housing Development Agency(HDA) appointed as implementation agent</a:t>
                      </a: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85725" algn="just">
                        <a:lnSpc>
                          <a:spcPct val="100000"/>
                        </a:lnSpc>
                        <a:spcBef>
                          <a:spcPts val="0"/>
                        </a:spcBef>
                        <a:spcAft>
                          <a:spcPts val="0"/>
                        </a:spcAft>
                        <a:buFont typeface="Arial" panose="020B0604020202020204" pitchFamily="34" charset="0"/>
                        <a:buChar cha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IP Steering Committee established in March 2022.</a:t>
                      </a:r>
                    </a:p>
                    <a:p>
                      <a:pPr marL="171450" marR="0" indent="-85725" algn="just">
                        <a:lnSpc>
                          <a:spcPct val="100000"/>
                        </a:lnSpc>
                        <a:spcBef>
                          <a:spcPts val="0"/>
                        </a:spcBef>
                        <a:spcAft>
                          <a:spcPts val="0"/>
                        </a:spcAft>
                        <a:buFont typeface="Arial" panose="020B0604020202020204" pitchFamily="34" charset="0"/>
                        <a:buChar char="•"/>
                      </a:pPr>
                      <a:r>
                        <a:rPr lang="en-ZA"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Enumeration for Phase 1 – Langa (1254) and Phase 2A – Khayelitsha (253) has been completed.</a:t>
                      </a: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Enumeration for Philippi occupants 3 688 households (excluding occupants in the Phillipi staging yard).</a:t>
                      </a:r>
                      <a:endParaRPr lang="en-ZA"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85725" algn="just">
                        <a:lnSpc>
                          <a:spcPct val="100000"/>
                        </a:lnSpc>
                        <a:spcBef>
                          <a:spcPts val="0"/>
                        </a:spcBef>
                        <a:spcAft>
                          <a:spcPts val="0"/>
                        </a:spcAft>
                        <a:buFont typeface="Arial" panose="020B0604020202020204" pitchFamily="34" charset="0"/>
                        <a:buChar cha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Various land parcels has been considered without success.</a:t>
                      </a:r>
                    </a:p>
                    <a:p>
                      <a:pPr marL="171450" marR="0" indent="-85725" algn="just">
                        <a:lnSpc>
                          <a:spcPct val="100000"/>
                        </a:lnSpc>
                        <a:spcBef>
                          <a:spcPts val="0"/>
                        </a:spcBef>
                        <a:spcAft>
                          <a:spcPts val="0"/>
                        </a:spcAft>
                        <a:buFont typeface="Arial" panose="020B0604020202020204" pitchFamily="34" charset="0"/>
                        <a:buChar cha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68 Application, Emergency Relocation site, in June 2022 in terms of the City of Cape Town Municipal Planning By-Laws was unsuccessful.</a:t>
                      </a:r>
                    </a:p>
                    <a:p>
                      <a:pPr marL="171450" marR="0" indent="-85725" algn="just">
                        <a:lnSpc>
                          <a:spcPct val="100000"/>
                        </a:lnSpc>
                        <a:spcBef>
                          <a:spcPts val="0"/>
                        </a:spcBef>
                        <a:spcAft>
                          <a:spcPts val="0"/>
                        </a:spcAft>
                        <a:buFont typeface="Arial" panose="020B0604020202020204" pitchFamily="34" charset="0"/>
                        <a:buChar cha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Currently no land parcel secured. Relocation would require a full rezoning application (with a full public participation process) for the subject properties.</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just">
                        <a:lnSpc>
                          <a:spcPct val="100000"/>
                        </a:lnSpc>
                        <a:spcBef>
                          <a:spcPts val="0"/>
                        </a:spcBef>
                        <a:spcAft>
                          <a:spcPts val="0"/>
                        </a:spcAft>
                        <a:buFont typeface="Arial" panose="020B0604020202020204" pitchFamily="34" charset="0"/>
                        <a:buChar cha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Parcels of land offered by Department of Public Works and Western Cape Provincial Government opposed by receiving community and developers.</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68, Emergency Declaration delayed at Council.</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1 - relocation site opposed by receiving community of Mitchells Plain.</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1 – relocation programme delayed indefinitely.</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2 – relocation site not secured, proposed relocation site apposed by Macassar community.  </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Delay in securing funding for relocation programme from National and Provincial Department of Human Settlement and City of Cape Town.</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1473521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634234717"/>
              </p:ext>
            </p:extLst>
          </p:nvPr>
        </p:nvGraphicFramePr>
        <p:xfrm>
          <a:off x="254320" y="783438"/>
          <a:ext cx="11840699" cy="6007203"/>
        </p:xfrm>
        <a:graphic>
          <a:graphicData uri="http://schemas.openxmlformats.org/drawingml/2006/table">
            <a:tbl>
              <a:tblPr firstRow="1" firstCol="1" bandRow="1"/>
              <a:tblGrid>
                <a:gridCol w="410698">
                  <a:extLst>
                    <a:ext uri="{9D8B030D-6E8A-4147-A177-3AD203B41FA5}">
                      <a16:colId xmlns:a16="http://schemas.microsoft.com/office/drawing/2014/main" val="2538504003"/>
                    </a:ext>
                  </a:extLst>
                </a:gridCol>
                <a:gridCol w="1121252">
                  <a:extLst>
                    <a:ext uri="{9D8B030D-6E8A-4147-A177-3AD203B41FA5}">
                      <a16:colId xmlns:a16="http://schemas.microsoft.com/office/drawing/2014/main" val="201956277"/>
                    </a:ext>
                  </a:extLst>
                </a:gridCol>
                <a:gridCol w="1663515">
                  <a:extLst>
                    <a:ext uri="{9D8B030D-6E8A-4147-A177-3AD203B41FA5}">
                      <a16:colId xmlns:a16="http://schemas.microsoft.com/office/drawing/2014/main" val="2588574334"/>
                    </a:ext>
                  </a:extLst>
                </a:gridCol>
                <a:gridCol w="686280">
                  <a:extLst>
                    <a:ext uri="{9D8B030D-6E8A-4147-A177-3AD203B41FA5}">
                      <a16:colId xmlns:a16="http://schemas.microsoft.com/office/drawing/2014/main" val="20003"/>
                    </a:ext>
                  </a:extLst>
                </a:gridCol>
                <a:gridCol w="1141047">
                  <a:extLst>
                    <a:ext uri="{9D8B030D-6E8A-4147-A177-3AD203B41FA5}">
                      <a16:colId xmlns:a16="http://schemas.microsoft.com/office/drawing/2014/main" val="20004"/>
                    </a:ext>
                  </a:extLst>
                </a:gridCol>
                <a:gridCol w="4088561">
                  <a:extLst>
                    <a:ext uri="{9D8B030D-6E8A-4147-A177-3AD203B41FA5}">
                      <a16:colId xmlns:a16="http://schemas.microsoft.com/office/drawing/2014/main" val="1751435559"/>
                    </a:ext>
                  </a:extLst>
                </a:gridCol>
                <a:gridCol w="1884220">
                  <a:extLst>
                    <a:ext uri="{9D8B030D-6E8A-4147-A177-3AD203B41FA5}">
                      <a16:colId xmlns:a16="http://schemas.microsoft.com/office/drawing/2014/main" val="20006"/>
                    </a:ext>
                  </a:extLst>
                </a:gridCol>
                <a:gridCol w="845126">
                  <a:extLst>
                    <a:ext uri="{9D8B030D-6E8A-4147-A177-3AD203B41FA5}">
                      <a16:colId xmlns:a16="http://schemas.microsoft.com/office/drawing/2014/main" val="1198656775"/>
                    </a:ext>
                  </a:extLst>
                </a:gridCol>
              </a:tblGrid>
              <a:tr h="1182151">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Intervention</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Funding/ Budget</a:t>
                      </a:r>
                      <a:r>
                        <a:rPr lang="en-US" sz="1100" b="1" kern="1200" baseline="0" dirty="0">
                          <a:solidFill>
                            <a:schemeClr val="bg1"/>
                          </a:solidFill>
                          <a:effectLst/>
                          <a:latin typeface="+mn-lt"/>
                          <a:ea typeface="+mn-ea"/>
                          <a:cs typeface="Arial" panose="020B0604020202020204" pitchFamily="34" charset="0"/>
                        </a:rPr>
                        <a:t> Committed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High</a:t>
                      </a:r>
                      <a:r>
                        <a:rPr lang="en-US" sz="11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100" b="1" kern="1200" dirty="0">
                          <a:solidFill>
                            <a:schemeClr val="bg1"/>
                          </a:solidFill>
                          <a:effectLst/>
                          <a:latin typeface="+mn-lt"/>
                          <a:ea typeface="+mn-ea"/>
                          <a:cs typeface="Arial" panose="020B0604020202020204" pitchFamily="34" charset="0"/>
                        </a:rPr>
                        <a:t> </a:t>
                      </a:r>
                      <a:r>
                        <a:rPr lang="en-US" sz="1100" b="1" kern="1200" baseline="0" dirty="0">
                          <a:solidFill>
                            <a:schemeClr val="bg1"/>
                          </a:solidFill>
                          <a:effectLst/>
                          <a:latin typeface="+mn-lt"/>
                          <a:ea typeface="+mn-ea"/>
                          <a:cs typeface="Arial" panose="020B0604020202020204" pitchFamily="34" charset="0"/>
                        </a:rPr>
                        <a:t> (Specify Time Lines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100" b="1" kern="1200" dirty="0">
                          <a:solidFill>
                            <a:schemeClr val="bg1"/>
                          </a:solidFill>
                          <a:effectLst/>
                          <a:latin typeface="+mn-lt"/>
                          <a:ea typeface="+mn-ea"/>
                          <a:cs typeface="Arial" panose="020B0604020202020204" pitchFamily="34" charset="0"/>
                        </a:rPr>
                        <a:t>youth and persons with disabilities information </a:t>
                      </a:r>
                      <a:r>
                        <a:rPr lang="en-US" sz="1100" b="1" kern="1200" dirty="0">
                          <a:solidFill>
                            <a:srgbClr val="FF0000"/>
                          </a:solidFill>
                          <a:effectLst/>
                          <a:latin typeface="+mn-lt"/>
                          <a:ea typeface="+mn-ea"/>
                          <a:cs typeface="Arial" panose="020B0604020202020204" pitchFamily="34" charset="0"/>
                        </a:rPr>
                        <a:t>where applicable </a:t>
                      </a:r>
                      <a:endParaRPr lang="en-ZA" sz="11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100" b="1" kern="1200" baseline="0" dirty="0">
                          <a:solidFill>
                            <a:schemeClr val="bg1"/>
                          </a:solidFill>
                          <a:effectLst/>
                          <a:latin typeface="+mn-lt"/>
                          <a:ea typeface="+mn-ea"/>
                          <a:cs typeface="Arial" panose="020B0604020202020204" pitchFamily="34" charset="0"/>
                        </a:rPr>
                        <a:t>Challenges &amp; Mitigation Measures </a:t>
                      </a:r>
                      <a:endParaRPr lang="en-ZA" sz="11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264523">
                <a:tc>
                  <a:txBody>
                    <a:bodyPr/>
                    <a:lstStyle/>
                    <a:p>
                      <a:pPr marL="0" marR="0" algn="l">
                        <a:lnSpc>
                          <a:spcPct val="100000"/>
                        </a:lnSpc>
                        <a:spcBef>
                          <a:spcPts val="0"/>
                        </a:spcBef>
                        <a:spcAft>
                          <a:spcPts val="600"/>
                        </a:spcAft>
                      </a:pPr>
                      <a:endParaRPr lang="en-ZA" sz="11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endParaRPr lang="en-ZA" sz="1100" b="0" kern="1200" dirty="0">
                        <a:solidFill>
                          <a:srgbClr val="FF0000"/>
                        </a:solidFill>
                        <a:effectLst/>
                        <a:latin typeface="+mn-lt"/>
                        <a:ea typeface="Calibri" panose="020F0502020204030204" pitchFamily="34" charset="0"/>
                        <a:cs typeface="+mn-cs"/>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marR="0" lvl="0" indent="-85725"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1: Langa - 31 July 2022</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2: Phillipi and Khayelitsha – Nov 2023</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100" b="0" kern="1200" baseline="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 full rezoning process will take between 6 – 12 months, and can sometimes run beyond 18 months in cases of objections and possible appeals and legal challenges.</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new November 2023 Eviction Order Date is unattainable.</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Department of Human Settlement (DHS) has not confirmed funding for the implementation of the relocation programme. This includes funding for land acquisition, land preparation, provision of basic services and relocation of structures.</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On 31 March 2023, R111 Million, was transferred to the City of Cape Town by DHS for the 16 priority informal settlements, including PRASA. The funding is for land acquisition and the provision of basic services.</a:t>
                      </a:r>
                    </a:p>
                    <a:p>
                      <a:pPr marL="0" marR="0" indent="0" algn="just">
                        <a:lnSpc>
                          <a:spcPct val="100000"/>
                        </a:lnSpc>
                        <a:spcBef>
                          <a:spcPts val="0"/>
                        </a:spcBef>
                        <a:spcAft>
                          <a:spcPts val="0"/>
                        </a:spcAft>
                        <a:buFont typeface="Arial" panose="020B0604020202020204" pitchFamily="34" charset="0"/>
                        <a:buNone/>
                      </a:pPr>
                      <a:r>
                        <a:rPr lang="en-US"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Central Line Corridor: Service Recovery Plan</a:t>
                      </a:r>
                    </a:p>
                    <a:p>
                      <a:pPr marL="257175"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1 A&amp;B: Cape Town to Langa (Via Pinelands) and Langa and Bellville (via Sarepta) – limited services commenced operation on 26 July 2022</a:t>
                      </a:r>
                    </a:p>
                    <a:p>
                      <a:pPr marL="257175"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OHTE programme</a:t>
                      </a:r>
                      <a:r>
                        <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implemented</a:t>
                      </a:r>
                    </a:p>
                    <a:p>
                      <a:pPr marL="257175" marR="0" indent="-171450" algn="just">
                        <a:lnSpc>
                          <a:spcPct val="100000"/>
                        </a:lnSpc>
                        <a:spcBef>
                          <a:spcPts val="0"/>
                        </a:spcBef>
                        <a:spcAft>
                          <a:spcPts val="0"/>
                        </a:spcAft>
                        <a:buFont typeface="Arial" panose="020B0604020202020204" pitchFamily="34" charset="0"/>
                        <a:buChar char="•"/>
                      </a:pPr>
                      <a:r>
                        <a:rPr lang="en-ZA"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Contractor busy with final works, 3kV energised and snagging.</a:t>
                      </a: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57175"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track and signaling </a:t>
                      </a:r>
                      <a:r>
                        <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works commence on limited services line</a:t>
                      </a:r>
                    </a:p>
                    <a:p>
                      <a:pPr marL="257175" marR="0" indent="-171450" algn="just">
                        <a:lnSpc>
                          <a:spcPct val="100000"/>
                        </a:lnSpc>
                        <a:spcBef>
                          <a:spcPts val="0"/>
                        </a:spcBef>
                        <a:spcAft>
                          <a:spcPts val="0"/>
                        </a:spcAft>
                        <a:buFont typeface="Arial" panose="020B0604020202020204" pitchFamily="34" charset="0"/>
                        <a:buChar char="•"/>
                      </a:pPr>
                      <a:r>
                        <a:rPr lang="en-ZA"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Temporary fence: Securing the informal settlement completed in July 2022.</a:t>
                      </a: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57175"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Phase 2: Limited services 31 December 2022</a:t>
                      </a:r>
                    </a:p>
                    <a:p>
                      <a:pPr marL="257175" marR="0" indent="-171450" algn="just">
                        <a:lnSpc>
                          <a:spcPct val="100000"/>
                        </a:lnSpc>
                        <a:spcBef>
                          <a:spcPts val="0"/>
                        </a:spcBef>
                        <a:spcAft>
                          <a:spcPts val="0"/>
                        </a:spcAft>
                        <a:buFont typeface="Arial" panose="020B0604020202020204" pitchFamily="34" charset="0"/>
                        <a:buChar char="•"/>
                      </a:pPr>
                      <a:r>
                        <a:rPr lang="en-ZA"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Perway screening, stations, walling and fencing hotspots and security.</a:t>
                      </a:r>
                      <a:endPar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57175"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Perway </a:t>
                      </a:r>
                      <a:r>
                        <a:rPr lang="en-US" sz="11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work will commence once illegal occupants are relocated.</a:t>
                      </a: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US" sz="1100" b="0" kern="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Vandalism, theft on-going, attacks on maintenance crews.</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Security Technology combined with the walling project.</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Monitoring Control Room Operations to be implemented for long term command and control.</a:t>
                      </a:r>
                    </a:p>
                    <a:p>
                      <a:pPr marL="171450" marR="0" indent="-171450" algn="just">
                        <a:lnSpc>
                          <a:spcPct val="100000"/>
                        </a:lnSpc>
                        <a:spcBef>
                          <a:spcPts val="0"/>
                        </a:spcBef>
                        <a:spcAft>
                          <a:spcPts val="0"/>
                        </a:spcAft>
                        <a:buFont typeface="Arial" panose="020B0604020202020204" pitchFamily="34" charset="0"/>
                        <a:buChar char="•"/>
                      </a:pPr>
                      <a:r>
                        <a:rPr lang="en-US" sz="11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Increased operations in JOINT projects. (SSA,SAPS,CI).</a:t>
                      </a:r>
                    </a:p>
                    <a:p>
                      <a:pPr marL="171450" marR="0" indent="-171450" algn="just">
                        <a:lnSpc>
                          <a:spcPct val="100000"/>
                        </a:lnSpc>
                        <a:spcBef>
                          <a:spcPts val="0"/>
                        </a:spcBef>
                        <a:spcAft>
                          <a:spcPts val="0"/>
                        </a:spcAft>
                        <a:buFont typeface="Arial" panose="020B0604020202020204" pitchFamily="34" charset="0"/>
                        <a:buChar char="•"/>
                      </a:pPr>
                      <a:endParaRPr lang="en-US" sz="11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1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b="1" i="0" u="none" strike="noStrike" kern="1200" cap="none" spc="0" normalizeH="0" baseline="0" noProof="0" dirty="0">
                <a:ln>
                  <a:noFill/>
                </a:ln>
                <a:solidFill>
                  <a:prstClr val="black"/>
                </a:solidFill>
                <a:effectLst/>
                <a:uLnTx/>
                <a:uFillTx/>
                <a:latin typeface="+mj-lt"/>
                <a:cs typeface="Arial" panose="020B0604020202020204" pitchFamily="34" charset="0"/>
              </a:rPr>
              <a:t>INFRASTRUCTURE THAT MEETS THE GOALS OF NDP</a:t>
            </a:r>
          </a:p>
        </p:txBody>
      </p:sp>
    </p:spTree>
    <p:extLst>
      <p:ext uri="{BB962C8B-B14F-4D97-AF65-F5344CB8AC3E}">
        <p14:creationId xmlns:p14="http://schemas.microsoft.com/office/powerpoint/2010/main" val="113864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702843904"/>
              </p:ext>
            </p:extLst>
          </p:nvPr>
        </p:nvGraphicFramePr>
        <p:xfrm>
          <a:off x="164380" y="642282"/>
          <a:ext cx="11683359" cy="6118498"/>
        </p:xfrm>
        <a:graphic>
          <a:graphicData uri="http://schemas.openxmlformats.org/drawingml/2006/table">
            <a:tbl>
              <a:tblPr firstRow="1" firstCol="1" bandRow="1"/>
              <a:tblGrid>
                <a:gridCol w="312210">
                  <a:extLst>
                    <a:ext uri="{9D8B030D-6E8A-4147-A177-3AD203B41FA5}">
                      <a16:colId xmlns:a16="http://schemas.microsoft.com/office/drawing/2014/main" val="2538504003"/>
                    </a:ext>
                  </a:extLst>
                </a:gridCol>
                <a:gridCol w="1898374">
                  <a:extLst>
                    <a:ext uri="{9D8B030D-6E8A-4147-A177-3AD203B41FA5}">
                      <a16:colId xmlns:a16="http://schemas.microsoft.com/office/drawing/2014/main" val="201956277"/>
                    </a:ext>
                  </a:extLst>
                </a:gridCol>
                <a:gridCol w="1113183">
                  <a:extLst>
                    <a:ext uri="{9D8B030D-6E8A-4147-A177-3AD203B41FA5}">
                      <a16:colId xmlns:a16="http://schemas.microsoft.com/office/drawing/2014/main" val="2588574334"/>
                    </a:ext>
                  </a:extLst>
                </a:gridCol>
                <a:gridCol w="1779104">
                  <a:extLst>
                    <a:ext uri="{9D8B030D-6E8A-4147-A177-3AD203B41FA5}">
                      <a16:colId xmlns:a16="http://schemas.microsoft.com/office/drawing/2014/main" val="20003"/>
                    </a:ext>
                  </a:extLst>
                </a:gridCol>
                <a:gridCol w="1272209">
                  <a:extLst>
                    <a:ext uri="{9D8B030D-6E8A-4147-A177-3AD203B41FA5}">
                      <a16:colId xmlns:a16="http://schemas.microsoft.com/office/drawing/2014/main" val="20004"/>
                    </a:ext>
                  </a:extLst>
                </a:gridCol>
                <a:gridCol w="2845301">
                  <a:extLst>
                    <a:ext uri="{9D8B030D-6E8A-4147-A177-3AD203B41FA5}">
                      <a16:colId xmlns:a16="http://schemas.microsoft.com/office/drawing/2014/main" val="1751435559"/>
                    </a:ext>
                  </a:extLst>
                </a:gridCol>
                <a:gridCol w="1588040">
                  <a:extLst>
                    <a:ext uri="{9D8B030D-6E8A-4147-A177-3AD203B41FA5}">
                      <a16:colId xmlns:a16="http://schemas.microsoft.com/office/drawing/2014/main" val="20006"/>
                    </a:ext>
                  </a:extLst>
                </a:gridCol>
                <a:gridCol w="874938">
                  <a:extLst>
                    <a:ext uri="{9D8B030D-6E8A-4147-A177-3AD203B41FA5}">
                      <a16:colId xmlns:a16="http://schemas.microsoft.com/office/drawing/2014/main" val="1198656775"/>
                    </a:ext>
                  </a:extLst>
                </a:gridCol>
              </a:tblGrid>
              <a:tr h="1171526">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Arial" panose="020B0604020202020204" pitchFamily="34" charset="0"/>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Arial" panose="020B0604020202020204" pitchFamily="34" charset="0"/>
                          <a:ea typeface="+mn-ea"/>
                          <a:cs typeface="Arial" panose="020B0604020202020204" pitchFamily="34" charset="0"/>
                        </a:rPr>
                        <a:t>youth and persons with disabilities information </a:t>
                      </a:r>
                      <a:r>
                        <a:rPr lang="en-US" sz="1200" b="1" kern="1200" dirty="0">
                          <a:solidFill>
                            <a:srgbClr val="FF0000"/>
                          </a:solidFill>
                          <a:effectLst/>
                          <a:latin typeface="Arial" panose="020B0604020202020204" pitchFamily="34" charset="0"/>
                          <a:ea typeface="+mn-ea"/>
                          <a:cs typeface="Arial" panose="020B0604020202020204" pitchFamily="34" charset="0"/>
                        </a:rPr>
                        <a:t>where applicable </a:t>
                      </a:r>
                      <a:endParaRPr lang="en-ZA" sz="1200" b="1" kern="1200" dirty="0">
                        <a:solidFill>
                          <a:srgbClr val="FF0000"/>
                        </a:solidFill>
                        <a:effectLst/>
                        <a:latin typeface="Arial" panose="020B0604020202020204" pitchFamily="34" charset="0"/>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3673516">
                <a:tc>
                  <a:txBody>
                    <a:bodyPr/>
                    <a:lstStyle/>
                    <a:p>
                      <a:pPr marL="0" marR="0" algn="l">
                        <a:lnSpc>
                          <a:spcPct val="100000"/>
                        </a:lnSpc>
                        <a:spcBef>
                          <a:spcPts val="0"/>
                        </a:spcBef>
                        <a:spcAft>
                          <a:spcPts val="600"/>
                        </a:spcAft>
                      </a:pPr>
                      <a:r>
                        <a:rPr lang="en-ZA" sz="105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Develop</a:t>
                      </a:r>
                      <a:r>
                        <a:rPr lang="en-GB" sz="1200" b="0" kern="1200" baseline="0" dirty="0">
                          <a:solidFill>
                            <a:schemeClr val="tx1"/>
                          </a:solidFill>
                          <a:effectLst/>
                          <a:latin typeface="Arial" panose="020B0604020202020204" pitchFamily="34" charset="0"/>
                          <a:ea typeface="Batang" panose="02030600000101010101" pitchFamily="18" charset="-127"/>
                          <a:cs typeface="Arial" panose="020B0604020202020204" pitchFamily="34" charset="0"/>
                        </a:rPr>
                        <a:t> </a:t>
                      </a: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and invest in affordable public transport, protect and sustain commuter rail transport infrastructure,</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3038" marR="0" lvl="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Fully integrated public transport corridors – integrated fare collection</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600"/>
                        </a:spcAft>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PTN Grant Funding for the cities </a:t>
                      </a:r>
                      <a:r>
                        <a:rPr lang="en-ZA"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and DoT transfer to SANRAL for establishment  costs  </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Roll out a single (integrated) ticketing solution based</a:t>
                      </a:r>
                    </a:p>
                    <a:p>
                      <a:pPr algn="just"/>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on the SANRAL clearing house platform with</a:t>
                      </a:r>
                    </a:p>
                    <a:p>
                      <a:pPr algn="just"/>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Gauteng pilots involving PRASA, Gautrain, Joburg, Tshwane and Ekurhuleni by 2025</a:t>
                      </a:r>
                      <a:endParaRPr lang="en-US" sz="1200" dirty="0">
                        <a:solidFill>
                          <a:schemeClr val="tx1"/>
                        </a:solidFill>
                        <a:effectLst/>
                        <a:latin typeface="Arial" panose="020B0604020202020204" pitchFamily="34" charset="0"/>
                        <a:ea typeface="Calibri"/>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de-DE" sz="1200" kern="1200" dirty="0">
                          <a:solidFill>
                            <a:schemeClr val="tx1"/>
                          </a:solidFill>
                          <a:effectLst/>
                          <a:latin typeface="Arial" panose="020B0604020202020204" pitchFamily="34" charset="0"/>
                          <a:ea typeface="+mn-ea"/>
                          <a:cs typeface="Arial" panose="020B0604020202020204" pitchFamily="34" charset="0"/>
                        </a:rPr>
                        <a:t>The major outputs of the 2022/3 year were launching the first two live pilots of the Integrated ticketing system in Rustenburg initially,  followed by Polokwane.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de-DE" sz="1200" kern="1200" dirty="0">
                          <a:solidFill>
                            <a:schemeClr val="tx1"/>
                          </a:solidFill>
                          <a:effectLst/>
                          <a:latin typeface="Arial" panose="020B0604020202020204" pitchFamily="34" charset="0"/>
                          <a:ea typeface="+mn-ea"/>
                          <a:cs typeface="Arial" panose="020B0604020202020204" pitchFamily="34" charset="0"/>
                        </a:rPr>
                        <a:t>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de-DE" sz="1200" kern="1200" dirty="0">
                          <a:solidFill>
                            <a:schemeClr val="tx1"/>
                          </a:solidFill>
                          <a:effectLst/>
                          <a:latin typeface="Arial" panose="020B0604020202020204" pitchFamily="34" charset="0"/>
                          <a:ea typeface="+mn-ea"/>
                          <a:cs typeface="Arial" panose="020B0604020202020204" pitchFamily="34" charset="0"/>
                        </a:rPr>
                        <a:t>Rustenburg completed over R2m of Fare card top ups and 200 000 transactions on Yarona, since June 2022. In March 2023, Rustenburg performed an average of 2500 Transactions a day. </a:t>
                      </a:r>
                    </a:p>
                    <a:p>
                      <a:pPr algn="just"/>
                      <a:r>
                        <a:rPr lang="de-DE" sz="1200" kern="1200" dirty="0">
                          <a:solidFill>
                            <a:schemeClr val="tx1"/>
                          </a:solidFill>
                          <a:effectLst/>
                          <a:latin typeface="Arial" panose="020B0604020202020204" pitchFamily="34" charset="0"/>
                          <a:ea typeface="+mn-ea"/>
                          <a:cs typeface="Arial" panose="020B0604020202020204" pitchFamily="34" charset="0"/>
                        </a:rPr>
                        <a:t>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de-DE" sz="1200" kern="1200" dirty="0">
                          <a:solidFill>
                            <a:schemeClr val="tx1"/>
                          </a:solidFill>
                          <a:effectLst/>
                          <a:latin typeface="Arial" panose="020B0604020202020204" pitchFamily="34" charset="0"/>
                          <a:ea typeface="+mn-ea"/>
                          <a:cs typeface="Arial" panose="020B0604020202020204" pitchFamily="34" charset="0"/>
                        </a:rPr>
                        <a:t>Polokwane moved from Dry Run testing since August 2022 to live Pilot implementation in December 2022. They have since done over R1.37m in top up fare card transaction value as well as 129 000 Fare payment Transactions on Leeto La Polokwane.  In March 2023, Polokwane averaged over 2300 Fare Transactions a day. </a:t>
                      </a:r>
                    </a:p>
                    <a:p>
                      <a:pPr algn="just"/>
                      <a:endParaRPr lang="de-DE" sz="1200" kern="1200" dirty="0">
                        <a:solidFill>
                          <a:schemeClr val="tx1"/>
                        </a:solidFill>
                        <a:effectLst/>
                        <a:latin typeface="Arial" panose="020B0604020202020204" pitchFamily="34" charset="0"/>
                        <a:ea typeface="+mn-ea"/>
                        <a:cs typeface="Arial" panose="020B0604020202020204" pitchFamily="34" charset="0"/>
                      </a:endParaRPr>
                    </a:p>
                    <a:p>
                      <a:pPr algn="just"/>
                      <a:r>
                        <a:rPr lang="de-DE" sz="1200" kern="1200" dirty="0">
                          <a:solidFill>
                            <a:schemeClr val="tx1"/>
                          </a:solidFill>
                          <a:effectLst/>
                          <a:latin typeface="Arial" panose="020B0604020202020204" pitchFamily="34" charset="0"/>
                          <a:ea typeface="+mn-ea"/>
                          <a:cs typeface="Arial" panose="020B0604020202020204" pitchFamily="34" charset="0"/>
                        </a:rPr>
                        <a:t>The target is to roll out a Gauteng</a:t>
                      </a:r>
                      <a:r>
                        <a:rPr lang="de-DE" sz="1200" kern="1200" baseline="0" dirty="0">
                          <a:solidFill>
                            <a:schemeClr val="tx1"/>
                          </a:solidFill>
                          <a:effectLst/>
                          <a:latin typeface="Arial" panose="020B0604020202020204" pitchFamily="34" charset="0"/>
                          <a:ea typeface="+mn-ea"/>
                          <a:cs typeface="Arial" panose="020B0604020202020204" pitchFamily="34" charset="0"/>
                        </a:rPr>
                        <a:t> Pilot. </a:t>
                      </a:r>
                      <a:r>
                        <a:rPr lang="en-US" sz="1200" baseline="0" dirty="0">
                          <a:solidFill>
                            <a:schemeClr val="tx1"/>
                          </a:solidFill>
                          <a:latin typeface="Arial" panose="020B0604020202020204" pitchFamily="34" charset="0"/>
                          <a:cs typeface="Arial" panose="020B0604020202020204" pitchFamily="34" charset="0"/>
                        </a:rPr>
                        <a:t>Joburg, Tshwane and Ekurhuleni have been engaged on preparations for the pilot.  Next is to engage rail, bus and taxi operators.</a:t>
                      </a:r>
                      <a:endParaRPr lang="en-US" sz="1200" dirty="0">
                        <a:solidFill>
                          <a:schemeClr val="tx1"/>
                        </a:solidFill>
                        <a:latin typeface="Arial" panose="020B060402020202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400" b="0" kern="1200" dirty="0">
                        <a:solidFill>
                          <a:schemeClr val="bg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5178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3575625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185980802"/>
              </p:ext>
            </p:extLst>
          </p:nvPr>
        </p:nvGraphicFramePr>
        <p:xfrm>
          <a:off x="563526" y="598938"/>
          <a:ext cx="11449800" cy="5437573"/>
        </p:xfrm>
        <a:graphic>
          <a:graphicData uri="http://schemas.openxmlformats.org/drawingml/2006/table">
            <a:tbl>
              <a:tblPr firstRow="1" firstCol="1" bandRow="1"/>
              <a:tblGrid>
                <a:gridCol w="308683">
                  <a:extLst>
                    <a:ext uri="{9D8B030D-6E8A-4147-A177-3AD203B41FA5}">
                      <a16:colId xmlns:a16="http://schemas.microsoft.com/office/drawing/2014/main" val="2538504003"/>
                    </a:ext>
                  </a:extLst>
                </a:gridCol>
                <a:gridCol w="1322418">
                  <a:extLst>
                    <a:ext uri="{9D8B030D-6E8A-4147-A177-3AD203B41FA5}">
                      <a16:colId xmlns:a16="http://schemas.microsoft.com/office/drawing/2014/main" val="201956277"/>
                    </a:ext>
                  </a:extLst>
                </a:gridCol>
                <a:gridCol w="1318734">
                  <a:extLst>
                    <a:ext uri="{9D8B030D-6E8A-4147-A177-3AD203B41FA5}">
                      <a16:colId xmlns:a16="http://schemas.microsoft.com/office/drawing/2014/main" val="2588574334"/>
                    </a:ext>
                  </a:extLst>
                </a:gridCol>
                <a:gridCol w="1305039">
                  <a:extLst>
                    <a:ext uri="{9D8B030D-6E8A-4147-A177-3AD203B41FA5}">
                      <a16:colId xmlns:a16="http://schemas.microsoft.com/office/drawing/2014/main" val="20003"/>
                    </a:ext>
                  </a:extLst>
                </a:gridCol>
                <a:gridCol w="1910951">
                  <a:extLst>
                    <a:ext uri="{9D8B030D-6E8A-4147-A177-3AD203B41FA5}">
                      <a16:colId xmlns:a16="http://schemas.microsoft.com/office/drawing/2014/main" val="20004"/>
                    </a:ext>
                  </a:extLst>
                </a:gridCol>
                <a:gridCol w="2658741">
                  <a:extLst>
                    <a:ext uri="{9D8B030D-6E8A-4147-A177-3AD203B41FA5}">
                      <a16:colId xmlns:a16="http://schemas.microsoft.com/office/drawing/2014/main" val="1751435559"/>
                    </a:ext>
                  </a:extLst>
                </a:gridCol>
                <a:gridCol w="1722463">
                  <a:extLst>
                    <a:ext uri="{9D8B030D-6E8A-4147-A177-3AD203B41FA5}">
                      <a16:colId xmlns:a16="http://schemas.microsoft.com/office/drawing/2014/main" val="20006"/>
                    </a:ext>
                  </a:extLst>
                </a:gridCol>
                <a:gridCol w="902771">
                  <a:extLst>
                    <a:ext uri="{9D8B030D-6E8A-4147-A177-3AD203B41FA5}">
                      <a16:colId xmlns:a16="http://schemas.microsoft.com/office/drawing/2014/main" val="1198656775"/>
                    </a:ext>
                  </a:extLst>
                </a:gridCol>
              </a:tblGrid>
              <a:tr h="924234">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3931330">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Develop</a:t>
                      </a:r>
                      <a:r>
                        <a:rPr lang="en-GB" sz="1200" b="0" kern="1200" baseline="0" dirty="0">
                          <a:solidFill>
                            <a:schemeClr val="tx1"/>
                          </a:solidFill>
                          <a:effectLst/>
                          <a:latin typeface="Arial" panose="020B0604020202020204" pitchFamily="34" charset="0"/>
                          <a:ea typeface="Batang" panose="02030600000101010101" pitchFamily="18" charset="-127"/>
                          <a:cs typeface="Arial" panose="020B0604020202020204" pitchFamily="34" charset="0"/>
                        </a:rPr>
                        <a:t> </a:t>
                      </a: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and invest in affordable public transport, protect and sustain commuter rail transport infrastructure,</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1125" marR="0" lvl="0" indent="-11112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Improved public transport network infrastructure and services that function optimally and are accessible, safe, convenient, affordable, well managed and maintained.</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600"/>
                        </a:spcAft>
                        <a:buFont typeface="Arial" panose="020B0604020202020204" pitchFamily="34" charset="0"/>
                        <a:buNone/>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Grant Funding</a:t>
                      </a:r>
                      <a:r>
                        <a:rPr lang="en-ZA"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over the 2022/23 MTEF for  10 cities.</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5 cities working towards expanding current services into new corridors/ phases in 2022/23</a:t>
                      </a:r>
                    </a:p>
                    <a:p>
                      <a:pPr marL="0" marR="0" lvl="0" indent="0" algn="just" defTabSz="914423"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23"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10 cities : new services launched and expansion of services into townships by 2024/25.</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8 cities are operational: Cape Town, George, Ekurhuleni, Johannesburg, Tshwane, NMB, Polokwane and Rustenburg.</a:t>
                      </a:r>
                    </a:p>
                    <a:p>
                      <a:pPr marL="0" indent="0" algn="just">
                        <a:lnSpc>
                          <a:spcPct val="100000"/>
                        </a:lnSpc>
                        <a:buFont typeface="Arial" panose="020B0604020202020204" pitchFamily="34" charset="0"/>
                        <a:buNone/>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indent="0" algn="just">
                        <a:lnSpc>
                          <a:spcPct val="100000"/>
                        </a:lnSpc>
                        <a:buFont typeface="Arial" panose="020B0604020202020204" pitchFamily="34" charset="0"/>
                        <a:buNone/>
                      </a:pPr>
                      <a:r>
                        <a:rPr lang="en-ZA" sz="1200" dirty="0">
                          <a:solidFill>
                            <a:schemeClr val="tx1"/>
                          </a:solidFill>
                          <a:latin typeface="Arial" panose="020B0604020202020204" pitchFamily="34" charset="0"/>
                          <a:cs typeface="Arial" panose="020B0604020202020204" pitchFamily="34" charset="0"/>
                        </a:rPr>
                        <a:t>2 cities are still struggling with the launch of new services</a:t>
                      </a:r>
                      <a:r>
                        <a:rPr lang="en-ZA" sz="1200" baseline="0" dirty="0">
                          <a:solidFill>
                            <a:schemeClr val="tx1"/>
                          </a:solidFill>
                          <a:latin typeface="Arial" panose="020B0604020202020204" pitchFamily="34" charset="0"/>
                          <a:cs typeface="Arial" panose="020B0604020202020204" pitchFamily="34" charset="0"/>
                        </a:rPr>
                        <a:t>: Mangaung and eThekwini municipalities</a:t>
                      </a:r>
                      <a:endParaRPr lang="en-ZA" sz="1200" dirty="0">
                        <a:solidFill>
                          <a:schemeClr val="tx1"/>
                        </a:solidFill>
                        <a:latin typeface="Arial" panose="020B0604020202020204" pitchFamily="34" charset="0"/>
                        <a:cs typeface="Arial" panose="020B0604020202020204" pitchFamily="34" charset="0"/>
                      </a:endParaRP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Delays in the</a:t>
                      </a: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launch of new  and expansion of services.</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Mitigation measures</a:t>
                      </a: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Minister will be meeting with MECs and Mayors as an intervention measure in both the two municipalities.</a:t>
                      </a: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eThekwini’s launch is</a:t>
                      </a: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suspended indefinitely due to challenges with the Taxi Industry.</a:t>
                      </a: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Mangaung’s Administration challenges are also contributing to the delays in the implementation of the project. </a:t>
                      </a:r>
                    </a:p>
                    <a:p>
                      <a:pPr marL="0" marR="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4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7"/>
            <a:ext cx="11282082" cy="546954"/>
          </a:xfrm>
        </p:spPr>
        <p:txBody>
          <a:bodyPr>
            <a:noAutofit/>
          </a:bodyPr>
          <a:lstStyle/>
          <a:p>
            <a:pPr marL="514350" indent="-514350">
              <a:lnSpc>
                <a:spcPct val="150000"/>
              </a:lnSpc>
              <a:spcBef>
                <a:spcPts val="1001"/>
              </a:spcBef>
              <a:buFont typeface="+mj-lt"/>
              <a:buAutoNum type="arabicPeriod" startAt="4"/>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1531246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144693253"/>
              </p:ext>
            </p:extLst>
          </p:nvPr>
        </p:nvGraphicFramePr>
        <p:xfrm>
          <a:off x="-2779" y="643395"/>
          <a:ext cx="12133006" cy="5620169"/>
        </p:xfrm>
        <a:graphic>
          <a:graphicData uri="http://schemas.openxmlformats.org/drawingml/2006/table">
            <a:tbl>
              <a:tblPr firstRow="1" firstCol="1" bandRow="1"/>
              <a:tblGrid>
                <a:gridCol w="431916">
                  <a:extLst>
                    <a:ext uri="{9D8B030D-6E8A-4147-A177-3AD203B41FA5}">
                      <a16:colId xmlns:a16="http://schemas.microsoft.com/office/drawing/2014/main" val="2538504003"/>
                    </a:ext>
                  </a:extLst>
                </a:gridCol>
                <a:gridCol w="1226763">
                  <a:extLst>
                    <a:ext uri="{9D8B030D-6E8A-4147-A177-3AD203B41FA5}">
                      <a16:colId xmlns:a16="http://schemas.microsoft.com/office/drawing/2014/main" val="201956277"/>
                    </a:ext>
                  </a:extLst>
                </a:gridCol>
                <a:gridCol w="1715457">
                  <a:extLst>
                    <a:ext uri="{9D8B030D-6E8A-4147-A177-3AD203B41FA5}">
                      <a16:colId xmlns:a16="http://schemas.microsoft.com/office/drawing/2014/main" val="2588574334"/>
                    </a:ext>
                  </a:extLst>
                </a:gridCol>
                <a:gridCol w="972644">
                  <a:extLst>
                    <a:ext uri="{9D8B030D-6E8A-4147-A177-3AD203B41FA5}">
                      <a16:colId xmlns:a16="http://schemas.microsoft.com/office/drawing/2014/main" val="20003"/>
                    </a:ext>
                  </a:extLst>
                </a:gridCol>
                <a:gridCol w="1979592">
                  <a:extLst>
                    <a:ext uri="{9D8B030D-6E8A-4147-A177-3AD203B41FA5}">
                      <a16:colId xmlns:a16="http://schemas.microsoft.com/office/drawing/2014/main" val="20004"/>
                    </a:ext>
                  </a:extLst>
                </a:gridCol>
                <a:gridCol w="1786270">
                  <a:extLst>
                    <a:ext uri="{9D8B030D-6E8A-4147-A177-3AD203B41FA5}">
                      <a16:colId xmlns:a16="http://schemas.microsoft.com/office/drawing/2014/main" val="1751435559"/>
                    </a:ext>
                  </a:extLst>
                </a:gridCol>
                <a:gridCol w="3091806">
                  <a:extLst>
                    <a:ext uri="{9D8B030D-6E8A-4147-A177-3AD203B41FA5}">
                      <a16:colId xmlns:a16="http://schemas.microsoft.com/office/drawing/2014/main" val="20006"/>
                    </a:ext>
                  </a:extLst>
                </a:gridCol>
                <a:gridCol w="928558">
                  <a:extLst>
                    <a:ext uri="{9D8B030D-6E8A-4147-A177-3AD203B41FA5}">
                      <a16:colId xmlns:a16="http://schemas.microsoft.com/office/drawing/2014/main" val="1198656775"/>
                    </a:ext>
                  </a:extLst>
                </a:gridCol>
              </a:tblGrid>
              <a:tr h="1172182">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2111980">
                <a:tc rowSpan="2">
                  <a:txBody>
                    <a:bodyPr/>
                    <a:lstStyle/>
                    <a:p>
                      <a:pPr marL="0" marR="0" algn="l">
                        <a:lnSpc>
                          <a:spcPct val="150000"/>
                        </a:lnSpc>
                        <a:spcBef>
                          <a:spcPts val="0"/>
                        </a:spcBef>
                        <a:spcAft>
                          <a:spcPts val="600"/>
                        </a:spcAft>
                      </a:pPr>
                      <a:endParaRPr lang="en-ZA" sz="1100" b="1" i="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lnSpc>
                          <a:spcPct val="100000"/>
                        </a:lnSpc>
                        <a:spcAft>
                          <a:spcPts val="0"/>
                        </a:spcAft>
                      </a:pPr>
                      <a:r>
                        <a:rPr lang="en-GB" sz="1200" b="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GTS (Green Transport Strategy) Implementation</a:t>
                      </a:r>
                      <a:endPar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0000"/>
                        </a:lnSpc>
                        <a:spcAft>
                          <a:spcPts val="0"/>
                        </a:spcAft>
                      </a:pPr>
                      <a:r>
                        <a:rPr lang="en-US"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E</a:t>
                      </a:r>
                      <a:r>
                        <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lectric vehicles Regulations Framework</a:t>
                      </a:r>
                    </a:p>
                  </a:txBody>
                  <a:tcPr marL="53975" marR="53975" marT="53975" marB="539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200" b="0" i="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Donor Funded </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0000"/>
                        </a:lnSpc>
                        <a:spcAft>
                          <a:spcPts val="0"/>
                        </a:spcAft>
                      </a:pPr>
                      <a:endPar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0"/>
                        </a:spcAft>
                      </a:pPr>
                      <a:r>
                        <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Draft of EV Framework</a:t>
                      </a:r>
                    </a:p>
                    <a:p>
                      <a:pPr algn="just">
                        <a:lnSpc>
                          <a:spcPct val="100000"/>
                        </a:lnSpc>
                        <a:spcAft>
                          <a:spcPts val="0"/>
                        </a:spcAft>
                      </a:pPr>
                      <a:r>
                        <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2023 February 28</a:t>
                      </a:r>
                    </a:p>
                  </a:txBody>
                  <a:tcPr marL="68580" marR="68580"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lnSpc>
                          <a:spcPct val="100000"/>
                        </a:lnSpc>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algn="just">
                        <a:lnSpc>
                          <a:spcPct val="100000"/>
                        </a:lnSpc>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Draft EV Framework Completed, </a:t>
                      </a:r>
                    </a:p>
                    <a:p>
                      <a:pPr algn="just">
                        <a:lnSpc>
                          <a:spcPct val="100000"/>
                        </a:lnSpc>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2023 February 28</a:t>
                      </a:r>
                      <a:endParaRPr lang="en-ZA"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00000"/>
                        </a:lnSpc>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algn="l">
                        <a:lnSpc>
                          <a:spcPct val="100000"/>
                        </a:lnSpc>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Provincial Consultations Completed </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Free State </a:t>
                      </a: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Mpumalanga</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Northern Cape</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North West</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Western Cape</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Eastern Cape</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Gauteng</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Limpopo</a:t>
                      </a:r>
                    </a:p>
                    <a:p>
                      <a:pPr marL="171450" indent="-171450" algn="l">
                        <a:lnSpc>
                          <a:spcPct val="100000"/>
                        </a:lnSpc>
                        <a:buFont typeface="Arial" panose="020B0604020202020204" pitchFamily="34" charset="0"/>
                        <a:buChar cha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Kwa-Zulu Natal</a:t>
                      </a:r>
                    </a:p>
                    <a:p>
                      <a:pPr algn="l">
                        <a:lnSpc>
                          <a:spcPct val="100000"/>
                        </a:lnSpc>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p>
                      <a:pPr algn="l">
                        <a:lnSpc>
                          <a:spcPct val="100000"/>
                        </a:lnSpc>
                      </a:pP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US" sz="1200" b="0"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Stakeholder Engagement slow because of limiting online methodology of meetings</a:t>
                      </a:r>
                    </a:p>
                    <a:p>
                      <a:pPr marL="0" marR="0" indent="0" algn="just">
                        <a:lnSpc>
                          <a:spcPct val="100000"/>
                        </a:lnSpc>
                        <a:spcBef>
                          <a:spcPts val="0"/>
                        </a:spcBef>
                        <a:spcAft>
                          <a:spcPts val="0"/>
                        </a:spcAft>
                        <a:buFont typeface="Arial" panose="020B0604020202020204" pitchFamily="34" charset="0"/>
                        <a:buNone/>
                      </a:pPr>
                      <a:endParaRPr lang="en-US" sz="1200" b="1"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US" sz="1200" b="1"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Mitigation measures</a:t>
                      </a:r>
                    </a:p>
                    <a:p>
                      <a:pPr marL="0" marR="0" indent="0" algn="just">
                        <a:lnSpc>
                          <a:spcPct val="100000"/>
                        </a:lnSpc>
                        <a:spcBef>
                          <a:spcPts val="0"/>
                        </a:spcBef>
                        <a:spcAft>
                          <a:spcPts val="0"/>
                        </a:spcAft>
                        <a:buFont typeface="Arial" panose="020B0604020202020204" pitchFamily="34" charset="0"/>
                        <a:buNone/>
                      </a:pPr>
                      <a:r>
                        <a:rPr lang="en-US" sz="1200" b="0"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More frequent and intense workshops. </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a:lnSpc>
                          <a:spcPct val="150000"/>
                        </a:lnSpc>
                        <a:spcBef>
                          <a:spcPts val="0"/>
                        </a:spcBef>
                        <a:spcAft>
                          <a:spcPts val="0"/>
                        </a:spcAft>
                        <a:buFont typeface="Arial" panose="020B0604020202020204" pitchFamily="34" charset="0"/>
                        <a:buNone/>
                      </a:pPr>
                      <a:endParaRPr lang="en-US" sz="1100" b="1" i="0" kern="12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288311454"/>
                  </a:ext>
                </a:extLst>
              </a:tr>
              <a:tr h="1610045">
                <a:tc vMerge="1">
                  <a:txBody>
                    <a:bodyPr/>
                    <a:lstStyle/>
                    <a:p>
                      <a:pPr marL="0" marR="0" algn="l">
                        <a:lnSpc>
                          <a:spcPct val="100000"/>
                        </a:lnSpc>
                        <a:spcBef>
                          <a:spcPts val="0"/>
                        </a:spcBef>
                        <a:spcAft>
                          <a:spcPts val="600"/>
                        </a:spcAft>
                      </a:pPr>
                      <a:endParaRPr lang="en-ZA" sz="1100" b="0" dirty="0">
                        <a:solidFill>
                          <a:schemeClr val="tx1"/>
                        </a:solidFill>
                        <a:effectLst/>
                        <a:latin typeface="Arial" panose="020B0604020202020204" pitchFamily="34" charset="0"/>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just" defTabSz="914423" rtl="0" eaLnBrk="1" fontAlgn="auto" latinLnBrk="0" hangingPunct="1">
                        <a:lnSpc>
                          <a:spcPct val="107000"/>
                        </a:lnSpc>
                        <a:spcBef>
                          <a:spcPts val="0"/>
                        </a:spcBef>
                        <a:spcAft>
                          <a:spcPts val="0"/>
                        </a:spcAft>
                        <a:buClrTx/>
                        <a:buSzTx/>
                        <a:buFontTx/>
                        <a:buNone/>
                        <a:tabLst/>
                        <a:defRPr/>
                      </a:pPr>
                      <a:endParaRPr lang="en-US" sz="1200" b="1" kern="1200" dirty="0">
                        <a:solidFill>
                          <a:schemeClr val="tx1"/>
                        </a:solidFill>
                        <a:effectLst/>
                        <a:latin typeface="+mn-lt"/>
                        <a:ea typeface="Calibri" panose="020F0502020204030204" pitchFamily="34" charset="0"/>
                        <a:cs typeface="+mn-cs"/>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Climate change interventions implemented to achieve GHG emission reduction and maintained kept within the 398 and 614 Mt CO2-eq Peak, Plateau and Decline (PPD) range</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a:lnSpc>
                          <a:spcPct val="100000"/>
                        </a:lnSpc>
                        <a:spcBef>
                          <a:spcPts val="0"/>
                        </a:spcBef>
                        <a:spcAft>
                          <a:spcPts val="600"/>
                        </a:spcAft>
                        <a:buFont typeface="Arial" panose="020B0604020202020204" pitchFamily="34" charset="0"/>
                        <a:buNone/>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 house </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Pilot stage of National Treasury Climate Budget Tagging for DoT Projects has been completed. The next stage will be rolled out by National Treasury in the near future.</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23" rtl="0" eaLnBrk="1" fontAlgn="auto" latinLnBrk="0" hangingPunct="1">
                        <a:lnSpc>
                          <a:spcPct val="100000"/>
                        </a:lnSpc>
                        <a:spcBef>
                          <a:spcPts val="0"/>
                        </a:spcBef>
                        <a:spcAft>
                          <a:spcPts val="0"/>
                        </a:spcAft>
                        <a:buClrTx/>
                        <a:buSzTx/>
                        <a:buFontTx/>
                        <a:buNone/>
                        <a:tabLst/>
                        <a:defRPr/>
                      </a:pP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a:lnSpc>
                          <a:spcPct val="100000"/>
                        </a:lnSpc>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85090" lvl="0" indent="0" algn="l"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Methodology not yet understood </a:t>
                      </a:r>
                    </a:p>
                    <a:p>
                      <a:pPr marL="0" marR="85090" lvl="0" indent="0" algn="l"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Awareness  through sponsored National Treasury Service provider </a:t>
                      </a:r>
                      <a:endParaRPr kumimoji="0" lang="en-ZA"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38" marR="85090" lvl="0" indent="-285750" algn="l" defTabSz="914423" rtl="0" eaLnBrk="1" fontAlgn="auto" latinLnBrk="0" hangingPunct="1">
                        <a:lnSpc>
                          <a:spcPct val="150000"/>
                        </a:lnSpc>
                        <a:spcBef>
                          <a:spcPts val="0"/>
                        </a:spcBef>
                        <a:spcAft>
                          <a:spcPts val="800"/>
                        </a:spcAft>
                        <a:buClrTx/>
                        <a:buSzTx/>
                        <a:buFont typeface="Arial" panose="020B0604020202020204" pitchFamily="34" charset="0"/>
                        <a:buChar char="•"/>
                        <a:tabLst/>
                        <a:defRPr/>
                      </a:pPr>
                      <a:endParaRPr kumimoji="0" lang="en-ZA" sz="11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798491653"/>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19" y="81763"/>
            <a:ext cx="11618811" cy="468844"/>
          </a:xfrm>
        </p:spPr>
        <p:txBody>
          <a:bodyPr>
            <a:noAutofit/>
          </a:bodyPr>
          <a:lstStyle/>
          <a:p>
            <a:pPr marL="514350" indent="-514350">
              <a:lnSpc>
                <a:spcPct val="150000"/>
              </a:lnSpc>
              <a:spcBef>
                <a:spcPts val="1001"/>
              </a:spcBef>
              <a:buFont typeface="+mj-lt"/>
              <a:buAutoNum type="arabicPeriod" startAt="6"/>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GREEN ECONOMY INTERVENTIONS</a:t>
            </a:r>
          </a:p>
        </p:txBody>
      </p:sp>
    </p:spTree>
    <p:extLst>
      <p:ext uri="{BB962C8B-B14F-4D97-AF65-F5344CB8AC3E}">
        <p14:creationId xmlns:p14="http://schemas.microsoft.com/office/powerpoint/2010/main" val="2752654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585082590"/>
              </p:ext>
            </p:extLst>
          </p:nvPr>
        </p:nvGraphicFramePr>
        <p:xfrm>
          <a:off x="147365" y="825780"/>
          <a:ext cx="11618811" cy="5064657"/>
        </p:xfrm>
        <a:graphic>
          <a:graphicData uri="http://schemas.openxmlformats.org/drawingml/2006/table">
            <a:tbl>
              <a:tblPr firstRow="1" firstCol="1" bandRow="1"/>
              <a:tblGrid>
                <a:gridCol w="422664">
                  <a:extLst>
                    <a:ext uri="{9D8B030D-6E8A-4147-A177-3AD203B41FA5}">
                      <a16:colId xmlns:a16="http://schemas.microsoft.com/office/drawing/2014/main" val="2538504003"/>
                    </a:ext>
                  </a:extLst>
                </a:gridCol>
                <a:gridCol w="1232513">
                  <a:extLst>
                    <a:ext uri="{9D8B030D-6E8A-4147-A177-3AD203B41FA5}">
                      <a16:colId xmlns:a16="http://schemas.microsoft.com/office/drawing/2014/main" val="201956277"/>
                    </a:ext>
                  </a:extLst>
                </a:gridCol>
                <a:gridCol w="1365044">
                  <a:extLst>
                    <a:ext uri="{9D8B030D-6E8A-4147-A177-3AD203B41FA5}">
                      <a16:colId xmlns:a16="http://schemas.microsoft.com/office/drawing/2014/main" val="2588574334"/>
                    </a:ext>
                  </a:extLst>
                </a:gridCol>
                <a:gridCol w="994718">
                  <a:extLst>
                    <a:ext uri="{9D8B030D-6E8A-4147-A177-3AD203B41FA5}">
                      <a16:colId xmlns:a16="http://schemas.microsoft.com/office/drawing/2014/main" val="20003"/>
                    </a:ext>
                  </a:extLst>
                </a:gridCol>
                <a:gridCol w="1574466">
                  <a:extLst>
                    <a:ext uri="{9D8B030D-6E8A-4147-A177-3AD203B41FA5}">
                      <a16:colId xmlns:a16="http://schemas.microsoft.com/office/drawing/2014/main" val="20004"/>
                    </a:ext>
                  </a:extLst>
                </a:gridCol>
                <a:gridCol w="3365422">
                  <a:extLst>
                    <a:ext uri="{9D8B030D-6E8A-4147-A177-3AD203B41FA5}">
                      <a16:colId xmlns:a16="http://schemas.microsoft.com/office/drawing/2014/main" val="1751435559"/>
                    </a:ext>
                  </a:extLst>
                </a:gridCol>
                <a:gridCol w="1791788">
                  <a:extLst>
                    <a:ext uri="{9D8B030D-6E8A-4147-A177-3AD203B41FA5}">
                      <a16:colId xmlns:a16="http://schemas.microsoft.com/office/drawing/2014/main" val="20006"/>
                    </a:ext>
                  </a:extLst>
                </a:gridCol>
                <a:gridCol w="872196">
                  <a:extLst>
                    <a:ext uri="{9D8B030D-6E8A-4147-A177-3AD203B41FA5}">
                      <a16:colId xmlns:a16="http://schemas.microsoft.com/office/drawing/2014/main" val="1198656775"/>
                    </a:ext>
                  </a:extLst>
                </a:gridCol>
              </a:tblGrid>
              <a:tr h="738168">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i="0" kern="1200" dirty="0">
                          <a:solidFill>
                            <a:schemeClr val="bg1">
                              <a:lumMod val="95000"/>
                            </a:schemeClr>
                          </a:solidFill>
                          <a:effectLst/>
                          <a:latin typeface="+mn-lt"/>
                          <a:ea typeface="+mn-ea"/>
                          <a:cs typeface="Arial" panose="020B0604020202020204" pitchFamily="34" charset="0"/>
                        </a:rPr>
                        <a:t>Implementation Progress with quantitative &amp; qualitative analysis including focus on women, </a:t>
                      </a:r>
                      <a:r>
                        <a:rPr lang="en-US" sz="1200" b="1" i="0" kern="1200" dirty="0">
                          <a:solidFill>
                            <a:schemeClr val="bg1">
                              <a:lumMod val="95000"/>
                            </a:schemeClr>
                          </a:solidFill>
                          <a:effectLst/>
                          <a:latin typeface="+mn-lt"/>
                          <a:ea typeface="+mn-ea"/>
                          <a:cs typeface="Arial" panose="020B0604020202020204" pitchFamily="34" charset="0"/>
                        </a:rPr>
                        <a:t>youth and persons with disabilities information where applicable </a:t>
                      </a:r>
                      <a:endParaRPr lang="en-ZA" sz="1200" b="1" i="0" kern="1200" dirty="0">
                        <a:solidFill>
                          <a:schemeClr val="bg1">
                            <a:lumMod val="95000"/>
                          </a:schemeClr>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235728">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0000"/>
                        </a:lnSpc>
                        <a:spcAft>
                          <a:spcPts val="0"/>
                        </a:spcAft>
                      </a:pP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Protection of aviation capacity through operations</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just">
                        <a:lnSpc>
                          <a:spcPct val="100000"/>
                        </a:lnSpc>
                        <a:spcBef>
                          <a:spcPts val="0"/>
                        </a:spcBef>
                        <a:spcAft>
                          <a:spcPts val="60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Improved visitor experience</a:t>
                      </a:r>
                    </a:p>
                    <a:p>
                      <a:pPr marL="285750" marR="0" indent="-285750" algn="just">
                        <a:lnSpc>
                          <a:spcPct val="100000"/>
                        </a:lnSpc>
                        <a:spcBef>
                          <a:spcPts val="0"/>
                        </a:spcBef>
                        <a:spcAft>
                          <a:spcPts val="60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Increase in the number of domestic holiday trips</a:t>
                      </a:r>
                    </a:p>
                    <a:p>
                      <a:pPr marL="285750" marR="0" indent="-285750" algn="just">
                        <a:lnSpc>
                          <a:spcPct val="100000"/>
                        </a:lnSpc>
                        <a:spcBef>
                          <a:spcPts val="0"/>
                        </a:spcBef>
                        <a:spcAft>
                          <a:spcPts val="60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Increase in international tourist arrivals.</a:t>
                      </a:r>
                    </a:p>
                    <a:p>
                      <a:pPr marL="285750" marR="0" lvl="0" indent="-285750"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R35m</a:t>
                      </a: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R57m</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76555" marR="81915" indent="-285750" algn="just">
                        <a:lnSpc>
                          <a:spcPct val="100000"/>
                        </a:lnSpc>
                        <a:spcAft>
                          <a:spcPts val="800"/>
                        </a:spcAft>
                        <a:buFont typeface="Arial" panose="020B0604020202020204" pitchFamily="34" charset="0"/>
                        <a:buChar char="•"/>
                      </a:pPr>
                      <a:r>
                        <a:rPr lang="en-ZA"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E-gates implemented at Cape Town International, to be rolled out at OR Tambo and King Shaka International Airports</a:t>
                      </a:r>
                    </a:p>
                    <a:p>
                      <a:pPr marL="376555" marR="81915" indent="-285750" algn="just">
                        <a:lnSpc>
                          <a:spcPct val="100000"/>
                        </a:lnSpc>
                        <a:spcAft>
                          <a:spcPts val="800"/>
                        </a:spcAft>
                        <a:buFont typeface="Arial" panose="020B0604020202020204" pitchFamily="34" charset="0"/>
                        <a:buChar char="•"/>
                      </a:pPr>
                      <a:r>
                        <a:rPr lang="en-ZA"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Upgraded Flight Information Display Monitors  </a:t>
                      </a:r>
                    </a:p>
                    <a:p>
                      <a:pPr marL="376555" marR="81915" indent="-285750" algn="just">
                        <a:lnSpc>
                          <a:spcPct val="100000"/>
                        </a:lnSpc>
                        <a:spcAft>
                          <a:spcPts val="800"/>
                        </a:spcAft>
                        <a:buFont typeface="Arial" panose="020B0604020202020204" pitchFamily="34" charset="0"/>
                        <a:buChar char="•"/>
                      </a:pPr>
                      <a:r>
                        <a:rPr lang="en-ZA"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Infrastructure that was mothballed during COVID-19 is being phased back into operation to align to passenger growth </a:t>
                      </a:r>
                    </a:p>
                    <a:p>
                      <a:pPr marL="376555" marR="81915" indent="-285750" algn="just">
                        <a:lnSpc>
                          <a:spcPct val="100000"/>
                        </a:lnSpc>
                        <a:spcAft>
                          <a:spcPts val="800"/>
                        </a:spcAft>
                        <a:buFont typeface="Arial" panose="020B0604020202020204" pitchFamily="34" charset="0"/>
                        <a:buChar char="•"/>
                      </a:pPr>
                      <a:r>
                        <a:rPr lang="en-US" sz="1200" i="0" dirty="0">
                          <a:solidFill>
                            <a:schemeClr val="tx1"/>
                          </a:solidFill>
                          <a:effectLst/>
                          <a:latin typeface="Arial" panose="020B0604020202020204" pitchFamily="34" charset="0"/>
                          <a:ea typeface="Calibri" panose="020F0502020204030204" pitchFamily="34" charset="0"/>
                          <a:cs typeface="Arial" panose="020B0604020202020204" pitchFamily="34" charset="0"/>
                        </a:rPr>
                        <a:t>Implementation of the Township and Rural strategy to attract a new market to airport precincts </a:t>
                      </a:r>
                      <a:endParaRPr lang="en-US" sz="1200" b="0"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1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8"/>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REVIVING THE TOURISM SECTOR</a:t>
            </a:r>
          </a:p>
        </p:txBody>
      </p:sp>
    </p:spTree>
    <p:extLst>
      <p:ext uri="{BB962C8B-B14F-4D97-AF65-F5344CB8AC3E}">
        <p14:creationId xmlns:p14="http://schemas.microsoft.com/office/powerpoint/2010/main" val="40978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68EA-C085-49E9-A97B-1BA92D890B83}"/>
              </a:ext>
            </a:extLst>
          </p:cNvPr>
          <p:cNvSpPr>
            <a:spLocks noGrp="1"/>
          </p:cNvSpPr>
          <p:nvPr>
            <p:ph type="title"/>
          </p:nvPr>
        </p:nvSpPr>
        <p:spPr>
          <a:xfrm>
            <a:off x="390525" y="136524"/>
            <a:ext cx="11375654" cy="544514"/>
          </a:xfrm>
        </p:spPr>
        <p:txBody>
          <a:bodyPr>
            <a:noAutofit/>
          </a:bodyPr>
          <a:lstStyle/>
          <a:p>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 AREAS </a:t>
            </a:r>
            <a:endParaRPr lang="en-ZA"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35BE715-9713-49C7-987B-19B8A00D82A6}"/>
              </a:ext>
            </a:extLst>
          </p:cNvPr>
          <p:cNvSpPr>
            <a:spLocks noGrp="1"/>
          </p:cNvSpPr>
          <p:nvPr>
            <p:ph idx="1"/>
          </p:nvPr>
        </p:nvSpPr>
        <p:spPr>
          <a:xfrm>
            <a:off x="390525" y="949425"/>
            <a:ext cx="11375654" cy="5198157"/>
          </a:xfrm>
        </p:spPr>
        <p:txBody>
          <a:bodyPr>
            <a:noAutofit/>
          </a:bodyPr>
          <a:lstStyle/>
          <a:p>
            <a:pPr marL="457200" marR="0" lvl="0" indent="-45720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Ensuring energy security </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Industrialization/growing the productive economy</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Presidential  Employment </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Macro-economic interventions and enablers of growth</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Green economy interventions</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Agriculture and food security</a:t>
            </a:r>
          </a:p>
          <a:p>
            <a:pPr marL="514350" marR="0" lvl="0" indent="-514350" algn="just" defTabSz="914423" rtl="0" eaLnBrk="1" fontAlgn="auto" latinLnBrk="0" hangingPunct="1">
              <a:lnSpc>
                <a:spcPct val="150000"/>
              </a:lnSpc>
              <a:spcBef>
                <a:spcPts val="1001"/>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Reviving the tourism sector</a:t>
            </a:r>
          </a:p>
          <a:p>
            <a:endParaRPr lang="en-ZA" sz="2000" dirty="0">
              <a:latin typeface="+mn-lt"/>
            </a:endParaRPr>
          </a:p>
        </p:txBody>
      </p:sp>
      <p:sp>
        <p:nvSpPr>
          <p:cNvPr id="4" name="Slide Number Placeholder 3">
            <a:extLst>
              <a:ext uri="{FF2B5EF4-FFF2-40B4-BE49-F238E27FC236}">
                <a16:creationId xmlns:a16="http://schemas.microsoft.com/office/drawing/2014/main" id="{3D5D8833-A635-45B2-9856-4B7AABC58FEF}"/>
              </a:ext>
            </a:extLst>
          </p:cNvPr>
          <p:cNvSpPr>
            <a:spLocks noGrp="1"/>
          </p:cNvSpPr>
          <p:nvPr>
            <p:ph type="sldNum" sz="quarter" idx="12"/>
          </p:nvPr>
        </p:nvSpPr>
        <p:spPr/>
        <p:txBody>
          <a:bodyPr/>
          <a:lstStyle/>
          <a:p>
            <a:fld id="{884BC595-B331-4662-B97F-1DEA5B35DC10}" type="slidenum">
              <a:rPr lang="en-US" smtClean="0"/>
              <a:pPr/>
              <a:t>2</a:t>
            </a:fld>
            <a:endParaRPr lang="en-US" dirty="0"/>
          </a:p>
        </p:txBody>
      </p:sp>
    </p:spTree>
    <p:extLst>
      <p:ext uri="{BB962C8B-B14F-4D97-AF65-F5344CB8AC3E}">
        <p14:creationId xmlns:p14="http://schemas.microsoft.com/office/powerpoint/2010/main" val="103727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497599910"/>
              </p:ext>
            </p:extLst>
          </p:nvPr>
        </p:nvGraphicFramePr>
        <p:xfrm>
          <a:off x="0" y="460701"/>
          <a:ext cx="12044636" cy="6258151"/>
        </p:xfrm>
        <a:graphic>
          <a:graphicData uri="http://schemas.openxmlformats.org/drawingml/2006/table">
            <a:tbl>
              <a:tblPr firstRow="1" firstCol="1" bandRow="1"/>
              <a:tblGrid>
                <a:gridCol w="438155">
                  <a:extLst>
                    <a:ext uri="{9D8B030D-6E8A-4147-A177-3AD203B41FA5}">
                      <a16:colId xmlns:a16="http://schemas.microsoft.com/office/drawing/2014/main" val="2538504003"/>
                    </a:ext>
                  </a:extLst>
                </a:gridCol>
                <a:gridCol w="1277685">
                  <a:extLst>
                    <a:ext uri="{9D8B030D-6E8A-4147-A177-3AD203B41FA5}">
                      <a16:colId xmlns:a16="http://schemas.microsoft.com/office/drawing/2014/main" val="201956277"/>
                    </a:ext>
                  </a:extLst>
                </a:gridCol>
                <a:gridCol w="1415072">
                  <a:extLst>
                    <a:ext uri="{9D8B030D-6E8A-4147-A177-3AD203B41FA5}">
                      <a16:colId xmlns:a16="http://schemas.microsoft.com/office/drawing/2014/main" val="2588574334"/>
                    </a:ext>
                  </a:extLst>
                </a:gridCol>
                <a:gridCol w="1031174">
                  <a:extLst>
                    <a:ext uri="{9D8B030D-6E8A-4147-A177-3AD203B41FA5}">
                      <a16:colId xmlns:a16="http://schemas.microsoft.com/office/drawing/2014/main" val="20003"/>
                    </a:ext>
                  </a:extLst>
                </a:gridCol>
                <a:gridCol w="1632170">
                  <a:extLst>
                    <a:ext uri="{9D8B030D-6E8A-4147-A177-3AD203B41FA5}">
                      <a16:colId xmlns:a16="http://schemas.microsoft.com/office/drawing/2014/main" val="20004"/>
                    </a:ext>
                  </a:extLst>
                </a:gridCol>
                <a:gridCol w="3488762">
                  <a:extLst>
                    <a:ext uri="{9D8B030D-6E8A-4147-A177-3AD203B41FA5}">
                      <a16:colId xmlns:a16="http://schemas.microsoft.com/office/drawing/2014/main" val="1751435559"/>
                    </a:ext>
                  </a:extLst>
                </a:gridCol>
                <a:gridCol w="1857456">
                  <a:extLst>
                    <a:ext uri="{9D8B030D-6E8A-4147-A177-3AD203B41FA5}">
                      <a16:colId xmlns:a16="http://schemas.microsoft.com/office/drawing/2014/main" val="20006"/>
                    </a:ext>
                  </a:extLst>
                </a:gridCol>
                <a:gridCol w="904162">
                  <a:extLst>
                    <a:ext uri="{9D8B030D-6E8A-4147-A177-3AD203B41FA5}">
                      <a16:colId xmlns:a16="http://schemas.microsoft.com/office/drawing/2014/main" val="1198656775"/>
                    </a:ext>
                  </a:extLst>
                </a:gridCol>
              </a:tblGrid>
              <a:tr h="790606">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i="0" kern="1200" dirty="0">
                          <a:solidFill>
                            <a:schemeClr val="bg1">
                              <a:lumMod val="95000"/>
                            </a:schemeClr>
                          </a:solidFill>
                          <a:effectLst/>
                          <a:latin typeface="+mn-lt"/>
                          <a:ea typeface="+mn-ea"/>
                          <a:cs typeface="Arial" panose="020B0604020202020204" pitchFamily="34" charset="0"/>
                        </a:rPr>
                        <a:t>Implementation Progress with quantitative &amp; qualitative analysis including focus on women, </a:t>
                      </a:r>
                      <a:r>
                        <a:rPr lang="en-US" sz="1200" b="1" i="0" kern="1200" dirty="0">
                          <a:solidFill>
                            <a:schemeClr val="bg1">
                              <a:lumMod val="95000"/>
                            </a:schemeClr>
                          </a:solidFill>
                          <a:effectLst/>
                          <a:latin typeface="+mn-lt"/>
                          <a:ea typeface="+mn-ea"/>
                          <a:cs typeface="Arial" panose="020B0604020202020204" pitchFamily="34" charset="0"/>
                        </a:rPr>
                        <a:t>youth and persons with disabilities information where applicable </a:t>
                      </a:r>
                      <a:endParaRPr lang="en-ZA" sz="1200" b="1" i="0" kern="1200" dirty="0">
                        <a:solidFill>
                          <a:schemeClr val="bg1">
                            <a:lumMod val="95000"/>
                          </a:schemeClr>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5429222">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ACSA is working with both local and international airlines to 1. Restore pre-COVID connectivity and develop new routes with the aim of accelerating the recovery of the tourism and aviation sectors. </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To date, domestic airlines have continued with their domestic expansion plans. </a:t>
                      </a: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Currently, ACSA’s domestic segment has recovered to 56% of pre-COVID throughput, with the regional and International segments lagging behind. The domestic segment currently accounts for 83% of ACSA’s total traffic in the current FY (the segment accounted for 70% of total traffic pre-COVID). </a:t>
                      </a: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Regional (National) airports saw a faster recovery, largely due to traffic at these airports being driven by leisure and visiting friends and family (VFR) traffic. The MICE and business market segments have been impacted the most due to reduced travel budgets by corporates driven by the rapid development of virtual conferencing and meetings platforms. These segments (incl. government) accounted for over 50% of the traffic at the 3 international airports.</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0" y="-414527"/>
            <a:ext cx="12044636" cy="316991"/>
          </a:xfrm>
        </p:spPr>
        <p:txBody>
          <a:bodyPr>
            <a:noAutofit/>
          </a:bodyPr>
          <a:lstStyle/>
          <a:p>
            <a:pPr>
              <a:lnSpc>
                <a:spcPct val="150000"/>
              </a:lnSpc>
              <a:spcBef>
                <a:spcPts val="1001"/>
              </a:spcBef>
              <a:defRPr/>
            </a:pPr>
            <a:r>
              <a:rPr lang="en-US" sz="3200" dirty="0">
                <a:solidFill>
                  <a:prstClr val="black"/>
                </a:solidFill>
                <a:latin typeface="Arial" panose="020B0604020202020204" pitchFamily="34" charset="0"/>
                <a:cs typeface="Arial" panose="020B0604020202020204" pitchFamily="34" charset="0"/>
              </a:rPr>
              <a:t>INFRASTRUCTURE THAT MEETS THE GOALS OF NDP</a:t>
            </a:r>
            <a:endPar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97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713166679"/>
              </p:ext>
            </p:extLst>
          </p:nvPr>
        </p:nvGraphicFramePr>
        <p:xfrm>
          <a:off x="147365" y="825780"/>
          <a:ext cx="11618811" cy="5202689"/>
        </p:xfrm>
        <a:graphic>
          <a:graphicData uri="http://schemas.openxmlformats.org/drawingml/2006/table">
            <a:tbl>
              <a:tblPr firstRow="1" firstCol="1" bandRow="1"/>
              <a:tblGrid>
                <a:gridCol w="422664">
                  <a:extLst>
                    <a:ext uri="{9D8B030D-6E8A-4147-A177-3AD203B41FA5}">
                      <a16:colId xmlns:a16="http://schemas.microsoft.com/office/drawing/2014/main" val="2538504003"/>
                    </a:ext>
                  </a:extLst>
                </a:gridCol>
                <a:gridCol w="1232513">
                  <a:extLst>
                    <a:ext uri="{9D8B030D-6E8A-4147-A177-3AD203B41FA5}">
                      <a16:colId xmlns:a16="http://schemas.microsoft.com/office/drawing/2014/main" val="201956277"/>
                    </a:ext>
                  </a:extLst>
                </a:gridCol>
                <a:gridCol w="1365044">
                  <a:extLst>
                    <a:ext uri="{9D8B030D-6E8A-4147-A177-3AD203B41FA5}">
                      <a16:colId xmlns:a16="http://schemas.microsoft.com/office/drawing/2014/main" val="2588574334"/>
                    </a:ext>
                  </a:extLst>
                </a:gridCol>
                <a:gridCol w="994718">
                  <a:extLst>
                    <a:ext uri="{9D8B030D-6E8A-4147-A177-3AD203B41FA5}">
                      <a16:colId xmlns:a16="http://schemas.microsoft.com/office/drawing/2014/main" val="20003"/>
                    </a:ext>
                  </a:extLst>
                </a:gridCol>
                <a:gridCol w="1574466">
                  <a:extLst>
                    <a:ext uri="{9D8B030D-6E8A-4147-A177-3AD203B41FA5}">
                      <a16:colId xmlns:a16="http://schemas.microsoft.com/office/drawing/2014/main" val="20004"/>
                    </a:ext>
                  </a:extLst>
                </a:gridCol>
                <a:gridCol w="3365422">
                  <a:extLst>
                    <a:ext uri="{9D8B030D-6E8A-4147-A177-3AD203B41FA5}">
                      <a16:colId xmlns:a16="http://schemas.microsoft.com/office/drawing/2014/main" val="1751435559"/>
                    </a:ext>
                  </a:extLst>
                </a:gridCol>
                <a:gridCol w="1907184">
                  <a:extLst>
                    <a:ext uri="{9D8B030D-6E8A-4147-A177-3AD203B41FA5}">
                      <a16:colId xmlns:a16="http://schemas.microsoft.com/office/drawing/2014/main" val="20006"/>
                    </a:ext>
                  </a:extLst>
                </a:gridCol>
                <a:gridCol w="756800">
                  <a:extLst>
                    <a:ext uri="{9D8B030D-6E8A-4147-A177-3AD203B41FA5}">
                      <a16:colId xmlns:a16="http://schemas.microsoft.com/office/drawing/2014/main" val="1198656775"/>
                    </a:ext>
                  </a:extLst>
                </a:gridCol>
              </a:tblGrid>
              <a:tr h="722795">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i="0" kern="1200" dirty="0">
                          <a:solidFill>
                            <a:schemeClr val="bg1">
                              <a:lumMod val="95000"/>
                            </a:schemeClr>
                          </a:solidFill>
                          <a:effectLst/>
                          <a:latin typeface="+mn-lt"/>
                          <a:ea typeface="+mn-ea"/>
                          <a:cs typeface="Arial" panose="020B0604020202020204" pitchFamily="34" charset="0"/>
                        </a:rPr>
                        <a:t>Implementation Progress with quantitative &amp; qualitative analysis including focus on women, </a:t>
                      </a:r>
                      <a:r>
                        <a:rPr lang="en-US" sz="1200" b="1" i="0" kern="1200" dirty="0">
                          <a:solidFill>
                            <a:schemeClr val="bg1">
                              <a:lumMod val="95000"/>
                            </a:schemeClr>
                          </a:solidFill>
                          <a:effectLst/>
                          <a:latin typeface="+mn-lt"/>
                          <a:ea typeface="+mn-ea"/>
                          <a:cs typeface="Arial" panose="020B0604020202020204" pitchFamily="34" charset="0"/>
                        </a:rPr>
                        <a:t>youth and persons with disabilities information where applicable </a:t>
                      </a:r>
                      <a:endParaRPr lang="en-ZA" sz="1200" b="1" i="0" kern="1200" dirty="0">
                        <a:solidFill>
                          <a:schemeClr val="bg1">
                            <a:lumMod val="95000"/>
                          </a:schemeClr>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1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373760">
                <a:tc>
                  <a:txBody>
                    <a:bodyPr/>
                    <a:lstStyle/>
                    <a:p>
                      <a:pPr marL="0" marR="0" algn="l">
                        <a:lnSpc>
                          <a:spcPct val="100000"/>
                        </a:lnSpc>
                        <a:spcBef>
                          <a:spcPts val="0"/>
                        </a:spcBef>
                        <a:spcAft>
                          <a:spcPts val="600"/>
                        </a:spcAft>
                      </a:pPr>
                      <a:endParaRPr lang="en-ZA" sz="1200" b="0" dirty="0">
                        <a:solidFill>
                          <a:schemeClr val="tx1"/>
                        </a:solidFill>
                        <a:effectLst/>
                        <a:latin typeface="+mn-lt"/>
                        <a:ea typeface="Calibri" panose="020F0502020204030204" pitchFamily="34" charset="0"/>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Multiple international airlines have reinstated their pre-COVID routes, particularly airlines from Europe, the US and Australasia. Critical links to Latin America and Hong Kong remain a top priority and ACSA is engaging with all potential airline partners to reestablish this link.</a:t>
                      </a: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ACSA has established collaborative partnerships with various entities </a:t>
                      </a: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within the tourism and aviation value chain, to jointly coordinate air access initiatives. These partnerships have led to the creation of regional airlift/air access structures, which continue to drive airlift initiatives. </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76555" marR="81915" indent="-285750" algn="just">
                        <a:lnSpc>
                          <a:spcPct val="107000"/>
                        </a:lnSpc>
                        <a:spcAft>
                          <a:spcPts val="800"/>
                        </a:spcAft>
                        <a:buFont typeface="Arial" panose="020B0604020202020204" pitchFamily="34" charset="0"/>
                        <a:buChar char="•"/>
                      </a:pPr>
                      <a:endParaRPr lang="en-US" sz="1200" b="0" i="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rgbClr val="FF0000"/>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8"/>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REVIVING THE TOURISM SECTOR</a:t>
            </a:r>
          </a:p>
        </p:txBody>
      </p:sp>
    </p:spTree>
    <p:extLst>
      <p:ext uri="{BB962C8B-B14F-4D97-AF65-F5344CB8AC3E}">
        <p14:creationId xmlns:p14="http://schemas.microsoft.com/office/powerpoint/2010/main" val="2182843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D0ECFE-0B26-4F83-A6D2-7C5A98D24A27}"/>
              </a:ext>
            </a:extLst>
          </p:cNvPr>
          <p:cNvSpPr>
            <a:spLocks noGrp="1"/>
          </p:cNvSpPr>
          <p:nvPr>
            <p:ph idx="1"/>
          </p:nvPr>
        </p:nvSpPr>
        <p:spPr>
          <a:xfrm>
            <a:off x="484097" y="1026160"/>
            <a:ext cx="11282082" cy="5150803"/>
          </a:xfrm>
        </p:spPr>
        <p:txBody>
          <a:bodyPr/>
          <a:lstStyle/>
          <a:p>
            <a:pPr marL="0" indent="0" algn="ctr">
              <a:buNone/>
            </a:pPr>
            <a:r>
              <a:rPr lang="en-ZA" b="1" dirty="0">
                <a:latin typeface="+mj-lt"/>
              </a:rPr>
              <a:t>      </a:t>
            </a:r>
          </a:p>
          <a:p>
            <a:pPr marL="0" indent="0" algn="ctr">
              <a:buNone/>
            </a:pPr>
            <a:endParaRPr lang="en-ZA" b="1" dirty="0">
              <a:latin typeface="+mj-lt"/>
            </a:endParaRPr>
          </a:p>
          <a:p>
            <a:pPr marL="0" indent="0" algn="ctr">
              <a:buNone/>
            </a:pPr>
            <a:endParaRPr lang="en-ZA" sz="4800" b="1" dirty="0">
              <a:latin typeface="+mj-lt"/>
            </a:endParaRPr>
          </a:p>
          <a:p>
            <a:pPr marL="0" indent="0" algn="ctr">
              <a:buNone/>
            </a:pPr>
            <a:r>
              <a:rPr lang="en-ZA" sz="6000" dirty="0">
                <a:latin typeface="Arial" panose="020B0604020202020204" pitchFamily="34" charset="0"/>
                <a:cs typeface="Arial" panose="020B0604020202020204" pitchFamily="34" charset="0"/>
              </a:rPr>
              <a:t>THANK YOU </a:t>
            </a:r>
          </a:p>
        </p:txBody>
      </p:sp>
      <p:sp>
        <p:nvSpPr>
          <p:cNvPr id="4" name="Slide Number Placeholder 3">
            <a:extLst>
              <a:ext uri="{FF2B5EF4-FFF2-40B4-BE49-F238E27FC236}">
                <a16:creationId xmlns:a16="http://schemas.microsoft.com/office/drawing/2014/main" id="{16799E98-9424-4AAF-A2E8-BD21EAA85EAD}"/>
              </a:ext>
            </a:extLst>
          </p:cNvPr>
          <p:cNvSpPr>
            <a:spLocks noGrp="1"/>
          </p:cNvSpPr>
          <p:nvPr>
            <p:ph type="sldNum" sz="quarter" idx="12"/>
          </p:nvPr>
        </p:nvSpPr>
        <p:spPr/>
        <p:txBody>
          <a:bodyPr/>
          <a:lstStyle/>
          <a:p>
            <a:fld id="{884BC595-B331-4662-B97F-1DEA5B35DC10}" type="slidenum">
              <a:rPr lang="en-US" smtClean="0"/>
              <a:pPr/>
              <a:t>22</a:t>
            </a:fld>
            <a:endParaRPr lang="en-US" dirty="0"/>
          </a:p>
        </p:txBody>
      </p:sp>
    </p:spTree>
    <p:extLst>
      <p:ext uri="{BB962C8B-B14F-4D97-AF65-F5344CB8AC3E}">
        <p14:creationId xmlns:p14="http://schemas.microsoft.com/office/powerpoint/2010/main" val="235920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273ABF-C6EF-4944-A488-B446A0CFBE9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sp>
        <p:nvSpPr>
          <p:cNvPr id="6" name="Rectangle 1">
            <a:extLst>
              <a:ext uri="{FF2B5EF4-FFF2-40B4-BE49-F238E27FC236}">
                <a16:creationId xmlns:a16="http://schemas.microsoft.com/office/drawing/2014/main" id="{8CFBF83B-2A68-47A5-A711-3D617ABF081C}"/>
              </a:ext>
            </a:extLst>
          </p:cNvPr>
          <p:cNvSpPr>
            <a:spLocks noChangeArrowheads="1"/>
          </p:cNvSpPr>
          <p:nvPr/>
        </p:nvSpPr>
        <p:spPr bwMode="auto">
          <a:xfrm>
            <a:off x="-17427220" y="-430356"/>
            <a:ext cx="2961922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altLang="en-US" sz="1200" b="1"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Arial" panose="020B0604020202020204" pitchFamily="34" charset="0"/>
              </a:rPr>
              <a:t>DASHBOARD LEGEND </a:t>
            </a:r>
            <a:endParaRPr kumimoji="0" lang="en-ZA" alt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aphicFrame>
        <p:nvGraphicFramePr>
          <p:cNvPr id="12" name="Content Placeholder 11">
            <a:extLst>
              <a:ext uri="{FF2B5EF4-FFF2-40B4-BE49-F238E27FC236}">
                <a16:creationId xmlns:a16="http://schemas.microsoft.com/office/drawing/2014/main" id="{1867281D-C692-4A38-807C-E361568B8CE3}"/>
              </a:ext>
            </a:extLst>
          </p:cNvPr>
          <p:cNvGraphicFramePr>
            <a:graphicFrameLocks noGrp="1"/>
          </p:cNvGraphicFramePr>
          <p:nvPr>
            <p:ph idx="1"/>
            <p:extLst>
              <p:ext uri="{D42A27DB-BD31-4B8C-83A1-F6EECF244321}">
                <p14:modId xmlns:p14="http://schemas.microsoft.com/office/powerpoint/2010/main" val="2685448328"/>
              </p:ext>
            </p:extLst>
          </p:nvPr>
        </p:nvGraphicFramePr>
        <p:xfrm>
          <a:off x="722086" y="1474967"/>
          <a:ext cx="10453915" cy="4606520"/>
        </p:xfrm>
        <a:graphic>
          <a:graphicData uri="http://schemas.openxmlformats.org/drawingml/2006/table">
            <a:tbl>
              <a:tblPr firstRow="1" firstCol="1" bandRow="1"/>
              <a:tblGrid>
                <a:gridCol w="2209333">
                  <a:extLst>
                    <a:ext uri="{9D8B030D-6E8A-4147-A177-3AD203B41FA5}">
                      <a16:colId xmlns:a16="http://schemas.microsoft.com/office/drawing/2014/main" val="973707042"/>
                    </a:ext>
                  </a:extLst>
                </a:gridCol>
                <a:gridCol w="8244582">
                  <a:extLst>
                    <a:ext uri="{9D8B030D-6E8A-4147-A177-3AD203B41FA5}">
                      <a16:colId xmlns:a16="http://schemas.microsoft.com/office/drawing/2014/main" val="823194634"/>
                    </a:ext>
                  </a:extLst>
                </a:gridCol>
              </a:tblGrid>
              <a:tr h="1264319">
                <a:tc>
                  <a:txBody>
                    <a:bodyPr/>
                    <a:lstStyle/>
                    <a:p>
                      <a:pPr marL="457200">
                        <a:lnSpc>
                          <a:spcPct val="107000"/>
                        </a:lnSpc>
                      </a:pP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en-ZA" sz="2000" dirty="0">
                          <a:effectLst/>
                          <a:latin typeface="Arial" panose="020B0604020202020204" pitchFamily="34" charset="0"/>
                          <a:ea typeface="Calibri" panose="020F0502020204030204" pitchFamily="34" charset="0"/>
                          <a:cs typeface="Arial" panose="020B0604020202020204" pitchFamily="34" charset="0"/>
                        </a:rPr>
                        <a:t>0-30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800"/>
                        </a:spcAft>
                      </a:pPr>
                      <a:endParaRPr lang="en-ZA" sz="20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NO PROGRESS AND NEEDS URGENT INTERVENTION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36444322"/>
                  </a:ext>
                </a:extLst>
              </a:tr>
              <a:tr h="1114067">
                <a:tc>
                  <a:txBody>
                    <a:bodyPr/>
                    <a:lstStyle/>
                    <a:p>
                      <a:pPr marL="457200">
                        <a:lnSpc>
                          <a:spcPct val="107000"/>
                        </a:lnSpc>
                      </a:pPr>
                      <a:r>
                        <a:rPr lang="en-ZA" sz="2000" dirty="0">
                          <a:effectLst/>
                          <a:latin typeface="Arial" panose="020B0604020202020204" pitchFamily="34" charset="0"/>
                          <a:ea typeface="Calibri" panose="020F0502020204030204" pitchFamily="34" charset="0"/>
                          <a:cs typeface="Arial" panose="020B0604020202020204" pitchFamily="34" charset="0"/>
                        </a:rPr>
                        <a:t>31- 59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800"/>
                        </a:spcAft>
                      </a:pPr>
                      <a:r>
                        <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INADEQUATE PROGRESS AND MAY NEED INTERVENTION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032628713"/>
                  </a:ext>
                </a:extLst>
              </a:tr>
              <a:tr h="1114067">
                <a:tc>
                  <a:txBody>
                    <a:bodyPr/>
                    <a:lstStyle/>
                    <a:p>
                      <a:pPr marL="457200">
                        <a:lnSpc>
                          <a:spcPct val="107000"/>
                        </a:lnSpc>
                      </a:pPr>
                      <a:endParaRPr lang="en-ZA" sz="2000" dirty="0">
                        <a:latin typeface="Arial" panose="020B0604020202020204" pitchFamily="34" charset="0"/>
                        <a:cs typeface="Arial" panose="020B0604020202020204" pitchFamily="34" charset="0"/>
                      </a:endParaRPr>
                    </a:p>
                    <a:p>
                      <a:pPr marL="457200">
                        <a:lnSpc>
                          <a:spcPct val="107000"/>
                        </a:lnSpc>
                      </a:pPr>
                      <a:r>
                        <a:rPr lang="en-ZA" sz="2000" dirty="0">
                          <a:latin typeface="Arial" panose="020B0604020202020204" pitchFamily="34" charset="0"/>
                          <a:cs typeface="Arial" panose="020B0604020202020204" pitchFamily="34" charset="0"/>
                        </a:rPr>
                        <a:t>60 – 90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800"/>
                        </a:spcAft>
                      </a:pPr>
                      <a:r>
                        <a:rPr lang="en-ZA" sz="2000" dirty="0">
                          <a:latin typeface="Arial" panose="020B0604020202020204" pitchFamily="34" charset="0"/>
                          <a:cs typeface="Arial" panose="020B0604020202020204" pitchFamily="34" charset="0"/>
                        </a:rPr>
                        <a:t>SIGNIFICANT PROGRESS NO INTERVENTION REQUIRED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268257114"/>
                  </a:ext>
                </a:extLst>
              </a:tr>
              <a:tr h="1114067">
                <a:tc>
                  <a:txBody>
                    <a:bodyPr/>
                    <a:lstStyle/>
                    <a:p>
                      <a:pPr marL="457200">
                        <a:lnSpc>
                          <a:spcPct val="107000"/>
                        </a:lnSpc>
                      </a:pP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en-ZA" sz="2000" dirty="0">
                          <a:effectLst/>
                          <a:latin typeface="Arial" panose="020B0604020202020204" pitchFamily="34" charset="0"/>
                          <a:ea typeface="Calibri" panose="020F0502020204030204" pitchFamily="34" charset="0"/>
                          <a:cs typeface="Arial" panose="020B0604020202020204" pitchFamily="34" charset="0"/>
                        </a:rPr>
                        <a:t>91-100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800"/>
                        </a:spcAft>
                      </a:pPr>
                      <a:r>
                        <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SATISFACTORY PROGRESS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73644720"/>
                  </a:ext>
                </a:extLst>
              </a:tr>
            </a:tbl>
          </a:graphicData>
        </a:graphic>
      </p:graphicFrame>
      <p:sp>
        <p:nvSpPr>
          <p:cNvPr id="9" name="Title 1">
            <a:extLst>
              <a:ext uri="{FF2B5EF4-FFF2-40B4-BE49-F238E27FC236}">
                <a16:creationId xmlns:a16="http://schemas.microsoft.com/office/drawing/2014/main" id="{869D689D-34E9-431F-9AE6-22E0047E31CB}"/>
              </a:ext>
            </a:extLst>
          </p:cNvPr>
          <p:cNvSpPr>
            <a:spLocks noGrp="1"/>
          </p:cNvSpPr>
          <p:nvPr>
            <p:ph type="title"/>
          </p:nvPr>
        </p:nvSpPr>
        <p:spPr>
          <a:xfrm>
            <a:off x="484094" y="279399"/>
            <a:ext cx="11282082" cy="701675"/>
          </a:xfrm>
        </p:spPr>
        <p:txBody>
          <a:bodyPr>
            <a:normAutofit/>
          </a:bodyPr>
          <a:lstStyle/>
          <a:p>
            <a:pPr>
              <a:spcBef>
                <a:spcPts val="1001"/>
              </a:spcBef>
            </a:pPr>
            <a:r>
              <a:rPr lang="en-ZA" sz="3200" dirty="0">
                <a:latin typeface="Arial" panose="020B0604020202020204" pitchFamily="34" charset="0"/>
                <a:ea typeface="+mn-ea"/>
                <a:cs typeface="Arial" panose="020B0604020202020204" pitchFamily="34" charset="0"/>
              </a:rPr>
              <a:t>DASHBOARD</a:t>
            </a:r>
            <a:r>
              <a:rPr lang="en-ZA" sz="3200" b="1" dirty="0">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78712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027205024"/>
              </p:ext>
            </p:extLst>
          </p:nvPr>
        </p:nvGraphicFramePr>
        <p:xfrm>
          <a:off x="160347" y="987359"/>
          <a:ext cx="11871305" cy="5681413"/>
        </p:xfrm>
        <a:graphic>
          <a:graphicData uri="http://schemas.openxmlformats.org/drawingml/2006/table">
            <a:tbl>
              <a:tblPr firstRow="1" firstCol="1" bandRow="1"/>
              <a:tblGrid>
                <a:gridCol w="361021">
                  <a:extLst>
                    <a:ext uri="{9D8B030D-6E8A-4147-A177-3AD203B41FA5}">
                      <a16:colId xmlns:a16="http://schemas.microsoft.com/office/drawing/2014/main" val="2538504003"/>
                    </a:ext>
                  </a:extLst>
                </a:gridCol>
                <a:gridCol w="1130969">
                  <a:extLst>
                    <a:ext uri="{9D8B030D-6E8A-4147-A177-3AD203B41FA5}">
                      <a16:colId xmlns:a16="http://schemas.microsoft.com/office/drawing/2014/main" val="201956277"/>
                    </a:ext>
                  </a:extLst>
                </a:gridCol>
                <a:gridCol w="954505">
                  <a:extLst>
                    <a:ext uri="{9D8B030D-6E8A-4147-A177-3AD203B41FA5}">
                      <a16:colId xmlns:a16="http://schemas.microsoft.com/office/drawing/2014/main" val="2588574334"/>
                    </a:ext>
                  </a:extLst>
                </a:gridCol>
                <a:gridCol w="1275347">
                  <a:extLst>
                    <a:ext uri="{9D8B030D-6E8A-4147-A177-3AD203B41FA5}">
                      <a16:colId xmlns:a16="http://schemas.microsoft.com/office/drawing/2014/main" val="20003"/>
                    </a:ext>
                  </a:extLst>
                </a:gridCol>
                <a:gridCol w="1572127">
                  <a:extLst>
                    <a:ext uri="{9D8B030D-6E8A-4147-A177-3AD203B41FA5}">
                      <a16:colId xmlns:a16="http://schemas.microsoft.com/office/drawing/2014/main" val="20004"/>
                    </a:ext>
                  </a:extLst>
                </a:gridCol>
                <a:gridCol w="2598821">
                  <a:extLst>
                    <a:ext uri="{9D8B030D-6E8A-4147-A177-3AD203B41FA5}">
                      <a16:colId xmlns:a16="http://schemas.microsoft.com/office/drawing/2014/main" val="1751435559"/>
                    </a:ext>
                  </a:extLst>
                </a:gridCol>
                <a:gridCol w="2847474">
                  <a:extLst>
                    <a:ext uri="{9D8B030D-6E8A-4147-A177-3AD203B41FA5}">
                      <a16:colId xmlns:a16="http://schemas.microsoft.com/office/drawing/2014/main" val="20006"/>
                    </a:ext>
                  </a:extLst>
                </a:gridCol>
                <a:gridCol w="1131041">
                  <a:extLst>
                    <a:ext uri="{9D8B030D-6E8A-4147-A177-3AD203B41FA5}">
                      <a16:colId xmlns:a16="http://schemas.microsoft.com/office/drawing/2014/main" val="1198656775"/>
                    </a:ext>
                  </a:extLst>
                </a:gridCol>
              </a:tblGrid>
              <a:tr h="913997">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181359">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ZA" sz="1200" b="0" kern="1200" dirty="0">
                          <a:solidFill>
                            <a:schemeClr val="tx1"/>
                          </a:solidFill>
                          <a:effectLst/>
                          <a:latin typeface="Arial" panose="020B0604020202020204" pitchFamily="34" charset="0"/>
                          <a:ea typeface="+mn-ea"/>
                          <a:cs typeface="Arial" panose="020B0604020202020204" pitchFamily="34" charset="0"/>
                        </a:rPr>
                        <a:t>Improve movement of goods and passengers within the N3 corridor through proper road alignment.</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ZA" sz="1200" b="0" kern="1200" dirty="0">
                          <a:solidFill>
                            <a:schemeClr val="tx1"/>
                          </a:solidFill>
                          <a:effectLst/>
                          <a:latin typeface="Arial" panose="020B0604020202020204" pitchFamily="34" charset="0"/>
                          <a:ea typeface="+mn-ea"/>
                          <a:cs typeface="Arial" panose="020B0604020202020204" pitchFamily="34" charset="0"/>
                        </a:rPr>
                        <a:t>Reduce travel tine within the corridor.</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GB" sz="1200" b="0" kern="1200" dirty="0">
                          <a:solidFill>
                            <a:schemeClr val="tx1"/>
                          </a:solidFill>
                          <a:effectLst/>
                          <a:latin typeface="Arial" panose="020B0604020202020204" pitchFamily="34" charset="0"/>
                          <a:ea typeface="+mn-ea"/>
                          <a:cs typeface="Arial" panose="020B0604020202020204" pitchFamily="34" charset="0"/>
                        </a:rPr>
                        <a:t>R8.2 billion, no contribution required for N3 de beers alignment. </a:t>
                      </a: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GB" sz="1200" b="0" kern="1200" dirty="0">
                          <a:solidFill>
                            <a:schemeClr val="tx1"/>
                          </a:solidFill>
                          <a:effectLst/>
                          <a:latin typeface="Arial" panose="020B0604020202020204" pitchFamily="34" charset="0"/>
                          <a:ea typeface="+mn-ea"/>
                          <a:cs typeface="Arial" panose="020B0604020202020204" pitchFamily="34" charset="0"/>
                        </a:rPr>
                        <a:t>Awaiting the Final Alignment and associated Funding decision to proceed.</a:t>
                      </a: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GB" sz="1200" b="0" kern="1200" dirty="0">
                          <a:solidFill>
                            <a:schemeClr val="tx1"/>
                          </a:solidFill>
                          <a:effectLst/>
                          <a:latin typeface="Arial" panose="020B0604020202020204" pitchFamily="34" charset="0"/>
                          <a:ea typeface="+mn-ea"/>
                          <a:cs typeface="Arial" panose="020B0604020202020204" pitchFamily="34" charset="0"/>
                        </a:rPr>
                        <a:t>Awaiting the directive i.e. decision to proceed with building the N3 DeBeers Pass Route or with the Van Reenen AC Alternative Route</a:t>
                      </a: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GB" sz="1200" b="0" kern="1200" dirty="0">
                          <a:solidFill>
                            <a:schemeClr val="tx1"/>
                          </a:solidFill>
                          <a:effectLst/>
                          <a:latin typeface="Arial" panose="020B0604020202020204" pitchFamily="34" charset="0"/>
                          <a:ea typeface="+mn-ea"/>
                          <a:cs typeface="Arial" panose="020B0604020202020204" pitchFamily="34" charset="0"/>
                        </a:rPr>
                        <a:t>High level Outputs / Targets is linked and to be determined based on the Final Alignment approved and associated Funding.</a:t>
                      </a: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84138" algn="just" defTabSz="914423" rtl="0" eaLnBrk="1" fontAlgn="auto" latinLnBrk="0" hangingPunct="1">
                        <a:lnSpc>
                          <a:spcPct val="100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Transport Projects (SIP 21) </a:t>
                      </a: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200" b="0" kern="1200" noProof="0" dirty="0">
                          <a:solidFill>
                            <a:schemeClr val="tx1"/>
                          </a:solidFill>
                          <a:effectLst/>
                          <a:latin typeface="Arial" panose="020B0604020202020204" pitchFamily="34" charset="0"/>
                          <a:ea typeface="+mn-ea"/>
                          <a:cs typeface="Arial" panose="020B0604020202020204" pitchFamily="34" charset="0"/>
                        </a:rPr>
                        <a:t>A directive awaited from Cabinet on the way forward and chosen N3 New alignment via De Beers Pass in the Free State. </a:t>
                      </a: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200" b="0" kern="1200" noProof="0" dirty="0">
                          <a:solidFill>
                            <a:schemeClr val="tx1"/>
                          </a:solidFill>
                          <a:effectLst/>
                          <a:latin typeface="Arial" panose="020B0604020202020204" pitchFamily="34" charset="0"/>
                          <a:ea typeface="+mn-ea"/>
                          <a:cs typeface="Arial" panose="020B0604020202020204" pitchFamily="34" charset="0"/>
                        </a:rPr>
                        <a:t>The project is </a:t>
                      </a:r>
                      <a:r>
                        <a:rPr lang="en-GB" sz="1200" b="0" kern="1200" dirty="0">
                          <a:solidFill>
                            <a:schemeClr val="tx1"/>
                          </a:solidFill>
                          <a:effectLst/>
                          <a:latin typeface="Arial" panose="020B0604020202020204" pitchFamily="34" charset="0"/>
                          <a:ea typeface="+mn-ea"/>
                          <a:cs typeface="Arial" panose="020B0604020202020204" pitchFamily="34" charset="0"/>
                        </a:rPr>
                        <a:t>included in the newly gazetted sips for review of the status of the project.</a:t>
                      </a:r>
                      <a:endParaRPr lang="en-ZA" sz="1200" b="0" kern="1200" noProof="0" dirty="0">
                        <a:solidFill>
                          <a:schemeClr val="tx1"/>
                        </a:solidFill>
                        <a:effectLst/>
                        <a:latin typeface="Arial" panose="020B0604020202020204" pitchFamily="34" charset="0"/>
                        <a:ea typeface="+mn-ea"/>
                        <a:cs typeface="Arial" panose="020B0604020202020204" pitchFamily="34" charset="0"/>
                      </a:endParaRP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200" b="0" kern="1200" noProof="0" dirty="0">
                          <a:solidFill>
                            <a:schemeClr val="tx1"/>
                          </a:solidFill>
                          <a:effectLst/>
                          <a:latin typeface="Arial" panose="020B0604020202020204" pitchFamily="34" charset="0"/>
                          <a:ea typeface="+mn-ea"/>
                          <a:cs typeface="Arial" panose="020B0604020202020204" pitchFamily="34" charset="0"/>
                        </a:rPr>
                        <a:t>A directive is awaited from PICC on the way forward and approved route, i.e </a:t>
                      </a:r>
                      <a:r>
                        <a:rPr lang="en-GB" sz="1200" b="0" kern="1200" dirty="0">
                          <a:solidFill>
                            <a:schemeClr val="tx1"/>
                          </a:solidFill>
                          <a:effectLst/>
                          <a:latin typeface="Arial" panose="020B0604020202020204" pitchFamily="34" charset="0"/>
                          <a:ea typeface="+mn-ea"/>
                          <a:cs typeface="Arial" panose="020B0604020202020204" pitchFamily="34" charset="0"/>
                        </a:rPr>
                        <a:t>the N3 DeBeers Pass Route or the  Van Reenen AC Alternative Route.</a:t>
                      </a: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r>
                        <a:rPr lang="en-US" sz="1200" b="0" kern="1200" noProof="0" dirty="0">
                          <a:solidFill>
                            <a:schemeClr val="tx1"/>
                          </a:solidFill>
                          <a:effectLst/>
                          <a:latin typeface="Arial" panose="020B0604020202020204" pitchFamily="34" charset="0"/>
                          <a:ea typeface="+mn-ea"/>
                          <a:cs typeface="Arial" panose="020B0604020202020204" pitchFamily="34" charset="0"/>
                        </a:rPr>
                        <a:t>This is dependent on the discussions at the PICC taking into the abandonment of Option AC by the Minister and later  included in SIP21 in the government g</a:t>
                      </a:r>
                      <a:r>
                        <a:rPr lang="en-GB" sz="1200" b="0" kern="1200" dirty="0">
                          <a:solidFill>
                            <a:schemeClr val="tx1"/>
                          </a:solidFill>
                          <a:effectLst/>
                          <a:latin typeface="Arial" panose="020B0604020202020204" pitchFamily="34" charset="0"/>
                          <a:ea typeface="+mn-ea"/>
                          <a:cs typeface="Arial" panose="020B0604020202020204" pitchFamily="34" charset="0"/>
                        </a:rPr>
                        <a:t>azette by Minister of Public Works &amp; Infrastructure.</a:t>
                      </a:r>
                    </a:p>
                    <a:p>
                      <a:pPr marL="84138" marR="0" lvl="0" indent="0" algn="just" defTabSz="914423" rtl="0" eaLnBrk="1" fontAlgn="auto" latinLnBrk="0" hangingPunct="1">
                        <a:lnSpc>
                          <a:spcPct val="100000"/>
                        </a:lnSpc>
                        <a:spcBef>
                          <a:spcPts val="0"/>
                        </a:spcBef>
                        <a:spcAft>
                          <a:spcPts val="800"/>
                        </a:spcAft>
                        <a:buClrTx/>
                        <a:buSzTx/>
                        <a:buFont typeface="Arial" panose="020B0604020202020204" pitchFamily="34" charset="0"/>
                        <a:buNone/>
                        <a:tabLst/>
                        <a:defRPr/>
                      </a:pPr>
                      <a:endParaRPr lang="en-ZA" sz="1200" b="0" kern="1200" noProof="0" dirty="0">
                        <a:solidFill>
                          <a:schemeClr val="tx1"/>
                        </a:solidFill>
                        <a:effectLst/>
                        <a:latin typeface="Arial" panose="020B0604020202020204" pitchFamily="34" charset="0"/>
                        <a:ea typeface="+mn-ea"/>
                        <a:cs typeface="Arial" panose="020B0604020202020204" pitchFamily="34" charset="0"/>
                      </a:endParaRPr>
                    </a:p>
                    <a:p>
                      <a:pPr marL="0" marR="0" lvl="0" indent="84138" algn="just" defTabSz="914423" rtl="0" eaLnBrk="1" fontAlgn="auto" latinLnBrk="0" hangingPunct="1">
                        <a:lnSpc>
                          <a:spcPct val="100000"/>
                        </a:lnSpc>
                        <a:spcBef>
                          <a:spcPts val="0"/>
                        </a:spcBef>
                        <a:spcAft>
                          <a:spcPts val="800"/>
                        </a:spcAft>
                        <a:buClrTx/>
                        <a:buSzTx/>
                        <a:buFontTx/>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Challenges</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Resistance by the Business Forums and Free State Government against proposed DeBeers Bypass option.</a:t>
                      </a: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Mitigation measures</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Strategic Engagements/Consultations  with relevant stakeholders.   </a:t>
                      </a:r>
                    </a:p>
                    <a:p>
                      <a:pPr marL="0" marR="0" indent="0" algn="just">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Challenges</a:t>
                      </a:r>
                    </a:p>
                    <a:p>
                      <a:pPr marL="171450" marR="0" indent="-171450" algn="just">
                        <a:lnSpc>
                          <a:spcPct val="100000"/>
                        </a:lnSpc>
                        <a:spcBef>
                          <a:spcPts val="0"/>
                        </a:spcBef>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Cost escalation due to delays in implementation has cost implications to Government, the project will also not be able to be implemented within the remaining period of the existing concession contract.</a:t>
                      </a: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Mitigation measures</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If this cost cannot be funded by  Government, the existing concession contract should be amended to factor this.</a:t>
                      </a:r>
                    </a:p>
                    <a:p>
                      <a:pPr marL="171450" marR="0" indent="-171450" algn="just">
                        <a:lnSpc>
                          <a:spcPct val="100000"/>
                        </a:lnSpc>
                        <a:spcBef>
                          <a:spcPts val="0"/>
                        </a:spcBef>
                        <a:spcAft>
                          <a:spcPts val="0"/>
                        </a:spcAft>
                        <a:buFont typeface="Arial" panose="020B0604020202020204" pitchFamily="34" charset="0"/>
                        <a:buChar cha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254320" y="81762"/>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180342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747272966"/>
              </p:ext>
            </p:extLst>
          </p:nvPr>
        </p:nvGraphicFramePr>
        <p:xfrm>
          <a:off x="278296" y="794284"/>
          <a:ext cx="11621097" cy="5852101"/>
        </p:xfrm>
        <a:graphic>
          <a:graphicData uri="http://schemas.openxmlformats.org/drawingml/2006/table">
            <a:tbl>
              <a:tblPr firstRow="1" firstCol="1" bandRow="1"/>
              <a:tblGrid>
                <a:gridCol w="422747">
                  <a:extLst>
                    <a:ext uri="{9D8B030D-6E8A-4147-A177-3AD203B41FA5}">
                      <a16:colId xmlns:a16="http://schemas.microsoft.com/office/drawing/2014/main" val="2538504003"/>
                    </a:ext>
                  </a:extLst>
                </a:gridCol>
                <a:gridCol w="1232756">
                  <a:extLst>
                    <a:ext uri="{9D8B030D-6E8A-4147-A177-3AD203B41FA5}">
                      <a16:colId xmlns:a16="http://schemas.microsoft.com/office/drawing/2014/main" val="201956277"/>
                    </a:ext>
                  </a:extLst>
                </a:gridCol>
                <a:gridCol w="1417499">
                  <a:extLst>
                    <a:ext uri="{9D8B030D-6E8A-4147-A177-3AD203B41FA5}">
                      <a16:colId xmlns:a16="http://schemas.microsoft.com/office/drawing/2014/main" val="2588574334"/>
                    </a:ext>
                  </a:extLst>
                </a:gridCol>
                <a:gridCol w="835641">
                  <a:extLst>
                    <a:ext uri="{9D8B030D-6E8A-4147-A177-3AD203B41FA5}">
                      <a16:colId xmlns:a16="http://schemas.microsoft.com/office/drawing/2014/main" val="20003"/>
                    </a:ext>
                  </a:extLst>
                </a:gridCol>
                <a:gridCol w="1375914">
                  <a:extLst>
                    <a:ext uri="{9D8B030D-6E8A-4147-A177-3AD203B41FA5}">
                      <a16:colId xmlns:a16="http://schemas.microsoft.com/office/drawing/2014/main" val="20004"/>
                    </a:ext>
                  </a:extLst>
                </a:gridCol>
                <a:gridCol w="2933235">
                  <a:extLst>
                    <a:ext uri="{9D8B030D-6E8A-4147-A177-3AD203B41FA5}">
                      <a16:colId xmlns:a16="http://schemas.microsoft.com/office/drawing/2014/main" val="1751435559"/>
                    </a:ext>
                  </a:extLst>
                </a:gridCol>
                <a:gridCol w="2530938">
                  <a:extLst>
                    <a:ext uri="{9D8B030D-6E8A-4147-A177-3AD203B41FA5}">
                      <a16:colId xmlns:a16="http://schemas.microsoft.com/office/drawing/2014/main" val="20006"/>
                    </a:ext>
                  </a:extLst>
                </a:gridCol>
                <a:gridCol w="872367">
                  <a:extLst>
                    <a:ext uri="{9D8B030D-6E8A-4147-A177-3AD203B41FA5}">
                      <a16:colId xmlns:a16="http://schemas.microsoft.com/office/drawing/2014/main" val="1198656775"/>
                    </a:ext>
                  </a:extLst>
                </a:gridCol>
              </a:tblGrid>
              <a:tr h="871315">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586114">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GB"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Accelerate implementation of shovel ready projects and those identified through the SIDS process as well                         as regulatory reforms aimed at building broad-based public; private partnerships.</a:t>
                      </a: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just">
                        <a:lnSpc>
                          <a:spcPct val="115000"/>
                        </a:lnSpc>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550 000 job opportunities created</a:t>
                      </a:r>
                      <a:endPar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p>
                      <a:pPr marL="171450" lvl="0" indent="-171450" algn="just">
                        <a:lnSpc>
                          <a:spcPct val="115000"/>
                        </a:lnSpc>
                        <a:spcAft>
                          <a:spcPts val="0"/>
                        </a:spcAft>
                        <a:buFont typeface="Arial" panose="020B0604020202020204" pitchFamily="34" charset="0"/>
                        <a:buChar char="•"/>
                      </a:pPr>
                      <a:r>
                        <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Transformation; sustainability, contractor and skills development.</a:t>
                      </a:r>
                      <a:endPar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No Budget required.</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ZA" sz="1200" b="0" kern="1200" dirty="0">
                          <a:solidFill>
                            <a:schemeClr val="tx1"/>
                          </a:solidFill>
                          <a:effectLst/>
                          <a:latin typeface="Arial" panose="020B0604020202020204" pitchFamily="34" charset="0"/>
                          <a:ea typeface="+mn-ea"/>
                          <a:cs typeface="Arial" panose="020B0604020202020204" pitchFamily="34" charset="0"/>
                        </a:rPr>
                        <a:t>Maximise job creation in Government through implementation of High impact road projects.</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200" b="1" kern="1200" dirty="0">
                          <a:solidFill>
                            <a:schemeClr val="tx1"/>
                          </a:solidFill>
                          <a:effectLst/>
                          <a:latin typeface="Arial" panose="020B0604020202020204" pitchFamily="34" charset="0"/>
                          <a:ea typeface="+mn-ea"/>
                          <a:cs typeface="Arial" panose="020B0604020202020204" pitchFamily="34" charset="0"/>
                        </a:rPr>
                        <a:t>Transport Projects (SIPs) : </a:t>
                      </a:r>
                      <a:r>
                        <a:rPr lang="en-ZA" sz="1200" kern="1200" dirty="0">
                          <a:solidFill>
                            <a:schemeClr val="tx1"/>
                          </a:solidFill>
                          <a:effectLst/>
                          <a:latin typeface="Arial" panose="020B0604020202020204" pitchFamily="34" charset="0"/>
                          <a:ea typeface="+mn-ea"/>
                          <a:cs typeface="Arial" panose="020B0604020202020204" pitchFamily="34" charset="0"/>
                        </a:rPr>
                        <a:t>Government has announced 62 SIPs, among which is the Strategic Integrated Projects</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1 (R573 Moloto Project)</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 (N2/3 Corridor – various work packages, commenced between Ashburton and Camperdown.</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3 (N2 Wildcoast Freeway)-work in Msikaba bridge is well on schedule. Tender for the Mtentu bridge was awarded in November 2022. Work is expected to commence soon.</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21a (N1 Winburg Interchange to Winburg Station Free State) – Completed / 446 Jobs.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21b (N1 Musina Ring Road: Limpopo) – Completed / 800 Jobs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Arial" panose="020B0604020202020204" pitchFamily="34" charset="0"/>
                          <a:ea typeface="+mn-ea"/>
                          <a:cs typeface="Arial" panose="020B0604020202020204" pitchFamily="34" charset="0"/>
                        </a:rPr>
                        <a:t>SIP 21c (N1 Polokwane Eastern Ring Rd Phase 2: Limpopo) - Completed / 1785 Jobs.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Arial" panose="020B0604020202020204" pitchFamily="34" charset="0"/>
                          <a:ea typeface="+mn-ea"/>
                          <a:cs typeface="Arial" panose="020B0604020202020204" pitchFamily="34" charset="0"/>
                        </a:rPr>
                        <a:t>SIP 21d (N1 Ventersburg to Kroonstad: Free State (2 projects) - Completed / 775 Jobs.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Arial" panose="020B0604020202020204" pitchFamily="34" charset="0"/>
                          <a:ea typeface="+mn-ea"/>
                          <a:cs typeface="Arial" panose="020B0604020202020204" pitchFamily="34" charset="0"/>
                        </a:rPr>
                        <a:t>SIP 21e (N2 Mtunzini Toll Plaza to Empangeni T-Junction: KwaZulu Natal - Completed / 510 Jobs</a:t>
                      </a:r>
                      <a:r>
                        <a:rPr lang="en-ZA" sz="1200" kern="1200" dirty="0">
                          <a:solidFill>
                            <a:srgbClr val="FF0000"/>
                          </a:solidFill>
                          <a:effectLst/>
                          <a:latin typeface="Arial" panose="020B0604020202020204" pitchFamily="34" charset="0"/>
                          <a:ea typeface="+mn-ea"/>
                          <a:cs typeface="Arial" panose="020B0604020202020204" pitchFamily="34" charset="0"/>
                        </a:rPr>
                        <a:t>.</a:t>
                      </a:r>
                      <a:endParaRPr lang="en-US" sz="1200" kern="1200" dirty="0">
                        <a:solidFill>
                          <a:srgbClr val="FF0000"/>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GB" sz="1200" b="0" kern="1200" dirty="0">
                          <a:solidFill>
                            <a:schemeClr val="tx1"/>
                          </a:solidFill>
                          <a:effectLst/>
                          <a:latin typeface="Arial" panose="020B0604020202020204" pitchFamily="34" charset="0"/>
                          <a:ea typeface="+mn-ea"/>
                          <a:cs typeface="Arial" panose="020B0604020202020204" pitchFamily="34" charset="0"/>
                        </a:rPr>
                        <a:t>These projects were gazetted as part of 50 infrastructure projects as SIPs in terms of the Infrastructure Development Act No. 23 of 2014,</a:t>
                      </a: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Project delays due to procurement processes and compliance requirements.</a:t>
                      </a: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Automated processes being implemented to create efficiency </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SANRAL to implement the necessary control measures.</a:t>
                      </a: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Land acquisition for road purposes.</a:t>
                      </a: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Expropriation from private land owners when no agreement can be reached</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Engagements with </a:t>
                      </a:r>
                      <a:r>
                        <a:rPr lang="en-GB" sz="1200" b="0" kern="1200" dirty="0">
                          <a:solidFill>
                            <a:schemeClr val="tx1"/>
                          </a:solidFill>
                          <a:effectLst/>
                          <a:latin typeface="Arial" panose="020B0604020202020204" pitchFamily="34" charset="0"/>
                          <a:ea typeface="+mn-ea"/>
                          <a:cs typeface="Arial" panose="020B0604020202020204" pitchFamily="34" charset="0"/>
                        </a:rPr>
                        <a:t>Tribal Land Owners.</a:t>
                      </a: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94063" y="1"/>
            <a:ext cx="11282082" cy="365760"/>
          </a:xfrm>
        </p:spPr>
        <p:txBody>
          <a:bodyPr>
            <a:noAutofit/>
          </a:bodyPr>
          <a:lstStyle/>
          <a:p>
            <a:pPr>
              <a:lnSpc>
                <a:spcPct val="150000"/>
              </a:lnSpc>
              <a:spcBef>
                <a:spcPts val="1001"/>
              </a:spcBef>
              <a:defRPr/>
            </a:pPr>
            <a:r>
              <a:rPr lang="en-US" sz="3200" dirty="0">
                <a:solidFill>
                  <a:prstClr val="black"/>
                </a:solidFill>
                <a:latin typeface="Arial" panose="020B0604020202020204" pitchFamily="34" charset="0"/>
                <a:cs typeface="Arial" panose="020B0604020202020204" pitchFamily="34" charset="0"/>
              </a:rPr>
              <a:t>INFRASTRUCTURE THAT MEETS THE GOALS OF NDP</a:t>
            </a:r>
            <a:endPar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45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880645859"/>
              </p:ext>
            </p:extLst>
          </p:nvPr>
        </p:nvGraphicFramePr>
        <p:xfrm>
          <a:off x="94063" y="779524"/>
          <a:ext cx="12097937" cy="5333041"/>
        </p:xfrm>
        <a:graphic>
          <a:graphicData uri="http://schemas.openxmlformats.org/drawingml/2006/table">
            <a:tbl>
              <a:tblPr firstRow="1" firstCol="1" bandRow="1"/>
              <a:tblGrid>
                <a:gridCol w="440093">
                  <a:extLst>
                    <a:ext uri="{9D8B030D-6E8A-4147-A177-3AD203B41FA5}">
                      <a16:colId xmlns:a16="http://schemas.microsoft.com/office/drawing/2014/main" val="2538504003"/>
                    </a:ext>
                  </a:extLst>
                </a:gridCol>
                <a:gridCol w="1283339">
                  <a:extLst>
                    <a:ext uri="{9D8B030D-6E8A-4147-A177-3AD203B41FA5}">
                      <a16:colId xmlns:a16="http://schemas.microsoft.com/office/drawing/2014/main" val="201956277"/>
                    </a:ext>
                  </a:extLst>
                </a:gridCol>
                <a:gridCol w="1475662">
                  <a:extLst>
                    <a:ext uri="{9D8B030D-6E8A-4147-A177-3AD203B41FA5}">
                      <a16:colId xmlns:a16="http://schemas.microsoft.com/office/drawing/2014/main" val="2588574334"/>
                    </a:ext>
                  </a:extLst>
                </a:gridCol>
                <a:gridCol w="869929">
                  <a:extLst>
                    <a:ext uri="{9D8B030D-6E8A-4147-A177-3AD203B41FA5}">
                      <a16:colId xmlns:a16="http://schemas.microsoft.com/office/drawing/2014/main" val="20003"/>
                    </a:ext>
                  </a:extLst>
                </a:gridCol>
                <a:gridCol w="1432371">
                  <a:extLst>
                    <a:ext uri="{9D8B030D-6E8A-4147-A177-3AD203B41FA5}">
                      <a16:colId xmlns:a16="http://schemas.microsoft.com/office/drawing/2014/main" val="20004"/>
                    </a:ext>
                  </a:extLst>
                </a:gridCol>
                <a:gridCol w="3053593">
                  <a:extLst>
                    <a:ext uri="{9D8B030D-6E8A-4147-A177-3AD203B41FA5}">
                      <a16:colId xmlns:a16="http://schemas.microsoft.com/office/drawing/2014/main" val="1751435559"/>
                    </a:ext>
                  </a:extLst>
                </a:gridCol>
                <a:gridCol w="2634788">
                  <a:extLst>
                    <a:ext uri="{9D8B030D-6E8A-4147-A177-3AD203B41FA5}">
                      <a16:colId xmlns:a16="http://schemas.microsoft.com/office/drawing/2014/main" val="20006"/>
                    </a:ext>
                  </a:extLst>
                </a:gridCol>
                <a:gridCol w="908162">
                  <a:extLst>
                    <a:ext uri="{9D8B030D-6E8A-4147-A177-3AD203B41FA5}">
                      <a16:colId xmlns:a16="http://schemas.microsoft.com/office/drawing/2014/main" val="1198656775"/>
                    </a:ext>
                  </a:extLst>
                </a:gridCol>
              </a:tblGrid>
              <a:tr h="1095816">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237225">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just">
                        <a:lnSpc>
                          <a:spcPct val="115000"/>
                        </a:lnSpc>
                        <a:spcAft>
                          <a:spcPts val="0"/>
                        </a:spcAft>
                        <a:buFont typeface="Arial" panose="020B0604020202020204" pitchFamily="34" charset="0"/>
                        <a:buChar char="•"/>
                      </a:pPr>
                      <a:endPar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21f (N3 Cato Ridge to Dardanelles: KwaZulu Natal) – In construction /173 Jobs to date.</a:t>
                      </a:r>
                    </a:p>
                    <a:p>
                      <a:pPr marL="171450" marR="0" lvl="0" indent="-171450" algn="just"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Arial" panose="020B0604020202020204" pitchFamily="34" charset="0"/>
                          <a:ea typeface="+mn-ea"/>
                          <a:cs typeface="Arial" panose="020B0604020202020204" pitchFamily="34" charset="0"/>
                        </a:rPr>
                        <a:t>SIP 21g (N3 Dardanelles to Lynnfield Park: KwaZulu Natal) - In construction /369 Jobs to date.</a:t>
                      </a:r>
                    </a:p>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21h (N3 Paradise Valley to Mariann hill Toll Plaza: KwaZulu-Natal) – Delayed, SANRAL Toll borrowing limits not approved by Treasury, cannot proceed.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defTabSz="914423" rtl="0" eaLnBrk="1" latinLnBrk="0" hangingPunct="1">
                        <a:lnSpc>
                          <a:spcPct val="100000"/>
                        </a:lnSpc>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SIP 21i (</a:t>
                      </a:r>
                      <a:r>
                        <a:rPr lang="en-US" sz="1200" kern="1200" dirty="0">
                          <a:solidFill>
                            <a:schemeClr val="tx1"/>
                          </a:solidFill>
                          <a:effectLst/>
                          <a:latin typeface="Arial" panose="020B0604020202020204" pitchFamily="34" charset="0"/>
                          <a:ea typeface="+mn-ea"/>
                          <a:cs typeface="Arial" panose="020B0604020202020204" pitchFamily="34" charset="0"/>
                        </a:rPr>
                        <a:t>N2 Edwin Swales to South of EB Cloete Interchange: KwaZulu Natal) – Construction awarded in November and work has commenced in March 2023.</a:t>
                      </a:r>
                    </a:p>
                    <a:p>
                      <a:pPr marL="0" indent="0" algn="just">
                        <a:lnSpc>
                          <a:spcPct val="100000"/>
                        </a:lnSpc>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SIP 21J (N3 Ashburton Interchange to Murray Road: KwaZulu Natal – Construction tender awarded in November 2022 and work commenced in March 2023.</a:t>
                      </a:r>
                    </a:p>
                    <a:p>
                      <a:pPr marL="171450" indent="-171450" algn="just">
                        <a:lnSpc>
                          <a:spcPct val="100000"/>
                        </a:lnSpc>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Statutory approvals (</a:t>
                      </a:r>
                      <a:r>
                        <a:rPr lang="en-GB" sz="1200" b="0" kern="1200" dirty="0">
                          <a:solidFill>
                            <a:schemeClr val="tx1"/>
                          </a:solidFill>
                          <a:effectLst/>
                          <a:latin typeface="Arial" panose="020B0604020202020204" pitchFamily="34" charset="0"/>
                          <a:ea typeface="+mn-ea"/>
                          <a:cs typeface="Arial" panose="020B0604020202020204" pitchFamily="34" charset="0"/>
                        </a:rPr>
                        <a:t>Environmental Authorisation, SPLUMA Planning approvals, Borrow Pits / Quarries, water licence).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On-going engagement with the approval authorities.</a:t>
                      </a: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Statutory approvals (</a:t>
                      </a:r>
                      <a:r>
                        <a:rPr lang="en-GB" sz="1200" b="0" kern="1200" dirty="0">
                          <a:solidFill>
                            <a:schemeClr val="tx1"/>
                          </a:solidFill>
                          <a:effectLst/>
                          <a:latin typeface="Arial" panose="020B0604020202020204" pitchFamily="34" charset="0"/>
                          <a:ea typeface="+mn-ea"/>
                          <a:cs typeface="Arial" panose="020B0604020202020204" pitchFamily="34" charset="0"/>
                        </a:rPr>
                        <a:t>Environmental Authorisation, SPLUMA Planning approvals, Borrow Pits / Quarries, water licence).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On-going engagement with the approval authorities.</a:t>
                      </a: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94063" y="0"/>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399209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326516552"/>
              </p:ext>
            </p:extLst>
          </p:nvPr>
        </p:nvGraphicFramePr>
        <p:xfrm>
          <a:off x="94063" y="779524"/>
          <a:ext cx="12097937" cy="5081765"/>
        </p:xfrm>
        <a:graphic>
          <a:graphicData uri="http://schemas.openxmlformats.org/drawingml/2006/table">
            <a:tbl>
              <a:tblPr firstRow="1" firstCol="1" bandRow="1"/>
              <a:tblGrid>
                <a:gridCol w="440093">
                  <a:extLst>
                    <a:ext uri="{9D8B030D-6E8A-4147-A177-3AD203B41FA5}">
                      <a16:colId xmlns:a16="http://schemas.microsoft.com/office/drawing/2014/main" val="2538504003"/>
                    </a:ext>
                  </a:extLst>
                </a:gridCol>
                <a:gridCol w="1283339">
                  <a:extLst>
                    <a:ext uri="{9D8B030D-6E8A-4147-A177-3AD203B41FA5}">
                      <a16:colId xmlns:a16="http://schemas.microsoft.com/office/drawing/2014/main" val="201956277"/>
                    </a:ext>
                  </a:extLst>
                </a:gridCol>
                <a:gridCol w="1475662">
                  <a:extLst>
                    <a:ext uri="{9D8B030D-6E8A-4147-A177-3AD203B41FA5}">
                      <a16:colId xmlns:a16="http://schemas.microsoft.com/office/drawing/2014/main" val="2588574334"/>
                    </a:ext>
                  </a:extLst>
                </a:gridCol>
                <a:gridCol w="869929">
                  <a:extLst>
                    <a:ext uri="{9D8B030D-6E8A-4147-A177-3AD203B41FA5}">
                      <a16:colId xmlns:a16="http://schemas.microsoft.com/office/drawing/2014/main" val="20003"/>
                    </a:ext>
                  </a:extLst>
                </a:gridCol>
                <a:gridCol w="1432371">
                  <a:extLst>
                    <a:ext uri="{9D8B030D-6E8A-4147-A177-3AD203B41FA5}">
                      <a16:colId xmlns:a16="http://schemas.microsoft.com/office/drawing/2014/main" val="20004"/>
                    </a:ext>
                  </a:extLst>
                </a:gridCol>
                <a:gridCol w="3053593">
                  <a:extLst>
                    <a:ext uri="{9D8B030D-6E8A-4147-A177-3AD203B41FA5}">
                      <a16:colId xmlns:a16="http://schemas.microsoft.com/office/drawing/2014/main" val="1751435559"/>
                    </a:ext>
                  </a:extLst>
                </a:gridCol>
                <a:gridCol w="2634788">
                  <a:extLst>
                    <a:ext uri="{9D8B030D-6E8A-4147-A177-3AD203B41FA5}">
                      <a16:colId xmlns:a16="http://schemas.microsoft.com/office/drawing/2014/main" val="20006"/>
                    </a:ext>
                  </a:extLst>
                </a:gridCol>
                <a:gridCol w="908162">
                  <a:extLst>
                    <a:ext uri="{9D8B030D-6E8A-4147-A177-3AD203B41FA5}">
                      <a16:colId xmlns:a16="http://schemas.microsoft.com/office/drawing/2014/main" val="1198656775"/>
                    </a:ext>
                  </a:extLst>
                </a:gridCol>
              </a:tblGrid>
              <a:tr h="1232073">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2755474">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endPar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just">
                        <a:lnSpc>
                          <a:spcPct val="115000"/>
                        </a:lnSpc>
                        <a:spcAft>
                          <a:spcPts val="0"/>
                        </a:spcAft>
                        <a:buFont typeface="Arial" panose="020B0604020202020204" pitchFamily="34" charset="0"/>
                        <a:buChar char="•"/>
                      </a:pPr>
                      <a:endPar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just">
                        <a:lnSpc>
                          <a:spcPct val="100000"/>
                        </a:lnSpc>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SIP 21 L (N2 EB Cloete Interchange: KwaZulu Natal) - Construction award in November 2023 and construction work started in March 2023.</a:t>
                      </a:r>
                    </a:p>
                    <a:p>
                      <a:pPr marL="171450" indent="-171450" algn="just">
                        <a:lnSpc>
                          <a:spcPct val="100000"/>
                        </a:lnSpc>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9388" marR="0" lvl="0" indent="-179388" algn="just" defTabSz="914423"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SIP 21K (N3 New alignment via De Beers Pass: Free State) - </a:t>
                      </a:r>
                      <a:r>
                        <a:rPr lang="en-US" sz="1200" b="0" kern="1200" noProof="0" dirty="0">
                          <a:solidFill>
                            <a:schemeClr val="tx1"/>
                          </a:solidFill>
                          <a:effectLst/>
                          <a:latin typeface="Arial" panose="020B0604020202020204" pitchFamily="34" charset="0"/>
                          <a:ea typeface="+mn-ea"/>
                          <a:cs typeface="Arial" panose="020B0604020202020204" pitchFamily="34" charset="0"/>
                        </a:rPr>
                        <a:t>A directive is still awaited from PICC on the way forward and approved route, i.e </a:t>
                      </a:r>
                      <a:r>
                        <a:rPr lang="en-GB" sz="1200" b="0" kern="1200" dirty="0">
                          <a:solidFill>
                            <a:schemeClr val="tx1"/>
                          </a:solidFill>
                          <a:effectLst/>
                          <a:latin typeface="Arial" panose="020B0604020202020204" pitchFamily="34" charset="0"/>
                          <a:ea typeface="+mn-ea"/>
                          <a:cs typeface="Arial" panose="020B0604020202020204" pitchFamily="34" charset="0"/>
                        </a:rPr>
                        <a:t>the N3 DeBeers Pass Route or the  Van Reenen AC Alternative Route.</a:t>
                      </a: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Statutory approvals (</a:t>
                      </a:r>
                      <a:r>
                        <a:rPr lang="en-GB" sz="1200" b="0" kern="1200" dirty="0">
                          <a:solidFill>
                            <a:schemeClr val="tx1"/>
                          </a:solidFill>
                          <a:effectLst/>
                          <a:latin typeface="Arial" panose="020B0604020202020204" pitchFamily="34" charset="0"/>
                          <a:ea typeface="+mn-ea"/>
                          <a:cs typeface="Arial" panose="020B0604020202020204" pitchFamily="34" charset="0"/>
                        </a:rPr>
                        <a:t>Environmental Authorisation, SPLUMA Planning approvals, Borrow Pits / Quarries, water licence).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On-going engagement with the approval authorities.</a:t>
                      </a: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lang="en-GB" sz="1200" b="1" kern="1200" dirty="0">
                          <a:solidFill>
                            <a:schemeClr val="tx1"/>
                          </a:solidFill>
                          <a:effectLst/>
                          <a:latin typeface="Arial" panose="020B0604020202020204" pitchFamily="34" charset="0"/>
                          <a:ea typeface="+mn-ea"/>
                          <a:cs typeface="Arial" panose="020B0604020202020204" pitchFamily="34" charset="0"/>
                        </a:rPr>
                        <a:t>Challenges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0" kern="1200" dirty="0">
                          <a:solidFill>
                            <a:schemeClr val="tx1"/>
                          </a:solidFill>
                          <a:effectLst/>
                          <a:latin typeface="Arial" panose="020B0604020202020204" pitchFamily="34" charset="0"/>
                          <a:ea typeface="+mn-ea"/>
                          <a:cs typeface="Arial" panose="020B0604020202020204" pitchFamily="34" charset="0"/>
                        </a:rPr>
                        <a:t>Statutory approvals (</a:t>
                      </a:r>
                      <a:r>
                        <a:rPr lang="en-GB" sz="1200" b="0" kern="1200" dirty="0">
                          <a:solidFill>
                            <a:schemeClr val="tx1"/>
                          </a:solidFill>
                          <a:effectLst/>
                          <a:latin typeface="Arial" panose="020B0604020202020204" pitchFamily="34" charset="0"/>
                          <a:ea typeface="+mn-ea"/>
                          <a:cs typeface="Arial" panose="020B0604020202020204" pitchFamily="34" charset="0"/>
                        </a:rPr>
                        <a:t>Environmental Authorisation, SPLUMA Planning approvals, Borrow Pits / Quarries, water licence).  </a:t>
                      </a:r>
                      <a:endParaRPr lang="en-ZA" sz="1200" b="0"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Mitigation measures</a:t>
                      </a:r>
                    </a:p>
                    <a:p>
                      <a:pPr marL="0" marR="0" indent="0" algn="just" defTabSz="914400" rtl="0" eaLnBrk="1" latinLnBrk="0" hangingPunct="1">
                        <a:lnSpc>
                          <a:spcPct val="100000"/>
                        </a:lnSpc>
                        <a:spcBef>
                          <a:spcPts val="0"/>
                        </a:spcBef>
                        <a:spcAft>
                          <a:spcPts val="0"/>
                        </a:spcAft>
                        <a:buFont typeface="Arial" panose="020B0604020202020204" pitchFamily="34" charset="0"/>
                        <a:buNone/>
                      </a:pPr>
                      <a:r>
                        <a:rPr lang="en-US" sz="1200" b="0" kern="1200" dirty="0">
                          <a:solidFill>
                            <a:schemeClr val="tx1"/>
                          </a:solidFill>
                          <a:effectLst/>
                          <a:latin typeface="Arial" panose="020B0604020202020204" pitchFamily="34" charset="0"/>
                          <a:ea typeface="+mn-ea"/>
                          <a:cs typeface="Arial" panose="020B0604020202020204" pitchFamily="34" charset="0"/>
                        </a:rPr>
                        <a:t>On-going engagement with the approval authorities.</a:t>
                      </a:r>
                    </a:p>
                    <a:p>
                      <a:pPr marL="0" marR="0" indent="0" algn="just" defTabSz="914400" rtl="0" eaLnBrk="1" latinLnBrk="0" hangingPunct="1">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88311454"/>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94063" y="0"/>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408731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151854133"/>
              </p:ext>
            </p:extLst>
          </p:nvPr>
        </p:nvGraphicFramePr>
        <p:xfrm>
          <a:off x="94063" y="843326"/>
          <a:ext cx="11761239" cy="5489321"/>
        </p:xfrm>
        <a:graphic>
          <a:graphicData uri="http://schemas.openxmlformats.org/drawingml/2006/table">
            <a:tbl>
              <a:tblPr firstRow="1" firstCol="1" bandRow="1"/>
              <a:tblGrid>
                <a:gridCol w="377157">
                  <a:extLst>
                    <a:ext uri="{9D8B030D-6E8A-4147-A177-3AD203B41FA5}">
                      <a16:colId xmlns:a16="http://schemas.microsoft.com/office/drawing/2014/main" val="2538504003"/>
                    </a:ext>
                  </a:extLst>
                </a:gridCol>
                <a:gridCol w="1122688">
                  <a:extLst>
                    <a:ext uri="{9D8B030D-6E8A-4147-A177-3AD203B41FA5}">
                      <a16:colId xmlns:a16="http://schemas.microsoft.com/office/drawing/2014/main" val="201956277"/>
                    </a:ext>
                  </a:extLst>
                </a:gridCol>
                <a:gridCol w="2635140">
                  <a:extLst>
                    <a:ext uri="{9D8B030D-6E8A-4147-A177-3AD203B41FA5}">
                      <a16:colId xmlns:a16="http://schemas.microsoft.com/office/drawing/2014/main" val="2588574334"/>
                    </a:ext>
                  </a:extLst>
                </a:gridCol>
                <a:gridCol w="806248">
                  <a:extLst>
                    <a:ext uri="{9D8B030D-6E8A-4147-A177-3AD203B41FA5}">
                      <a16:colId xmlns:a16="http://schemas.microsoft.com/office/drawing/2014/main" val="20003"/>
                    </a:ext>
                  </a:extLst>
                </a:gridCol>
                <a:gridCol w="1572768">
                  <a:extLst>
                    <a:ext uri="{9D8B030D-6E8A-4147-A177-3AD203B41FA5}">
                      <a16:colId xmlns:a16="http://schemas.microsoft.com/office/drawing/2014/main" val="20004"/>
                    </a:ext>
                  </a:extLst>
                </a:gridCol>
                <a:gridCol w="2477780">
                  <a:extLst>
                    <a:ext uri="{9D8B030D-6E8A-4147-A177-3AD203B41FA5}">
                      <a16:colId xmlns:a16="http://schemas.microsoft.com/office/drawing/2014/main" val="1751435559"/>
                    </a:ext>
                  </a:extLst>
                </a:gridCol>
                <a:gridCol w="1991169">
                  <a:extLst>
                    <a:ext uri="{9D8B030D-6E8A-4147-A177-3AD203B41FA5}">
                      <a16:colId xmlns:a16="http://schemas.microsoft.com/office/drawing/2014/main" val="20006"/>
                    </a:ext>
                  </a:extLst>
                </a:gridCol>
                <a:gridCol w="778289">
                  <a:extLst>
                    <a:ext uri="{9D8B030D-6E8A-4147-A177-3AD203B41FA5}">
                      <a16:colId xmlns:a16="http://schemas.microsoft.com/office/drawing/2014/main" val="1198656775"/>
                    </a:ext>
                  </a:extLst>
                </a:gridCol>
              </a:tblGrid>
              <a:tr h="997575">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4271665">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Reduce the impact of speed related accidents and overload damage on the Roads.</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just">
                        <a:lnSpc>
                          <a:spcPct val="115000"/>
                        </a:lnSpc>
                        <a:spcAft>
                          <a:spcPts val="0"/>
                        </a:spcAft>
                        <a:buFont typeface="Symbol" panose="05050102010706020507" pitchFamily="18" charset="2"/>
                        <a:buNone/>
                      </a:pP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Improve compliance to speed and loading regulations through effective enforcement using Average Speed Over Distance (ASOD) and  </a:t>
                      </a:r>
                      <a:r>
                        <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Weigh-In-Motion Infrastructure and Technologies.</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Making use of Average speed over distance and Weigh-In Motion measuring devices for enforcement will enable the installation of over 250 automated enforcement locations that operated 24 hours 365 days in year.</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lvl="0" indent="-11747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Within SANRAL’s operational budget.</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23"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To be introduced in all provinces</a:t>
                      </a:r>
                    </a:p>
                    <a:p>
                      <a:pPr marL="117475" marR="0" lvl="0" indent="-11747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Introduction of </a:t>
                      </a: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Average Speed Over Distance (ASOD) </a:t>
                      </a: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and Weigh-in-Motion enforcement (WIM) infrastructure and technologies  to ensure compliance to speed and weight regulations. </a:t>
                      </a:r>
                    </a:p>
                    <a:p>
                      <a:pPr marL="117475" marR="0" lvl="0" indent="-11747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Reduction in speed related accidents and fatalities.  Pilot project indicted 10 to 25% reduction n high speed crashes.. </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4472C4"/>
                      </a:solidFill>
                      <a:prstDash val="solid"/>
                      <a:round/>
                      <a:headEnd type="none" w="med" len="med"/>
                      <a:tailEnd type="none" w="med" len="med"/>
                    </a:lnL>
                    <a:lnT w="12700" cap="flat" cmpd="sng" algn="ctr">
                      <a:solidFill>
                        <a:srgbClr val="4472C4"/>
                      </a:solidFill>
                      <a:prstDash val="solid"/>
                      <a:round/>
                      <a:headEnd type="none" w="med" len="med"/>
                      <a:tailEnd type="none" w="med" len="med"/>
                    </a:lnT>
                  </a:tcPr>
                </a:tc>
                <a:tc>
                  <a:txBody>
                    <a:bodyPr/>
                    <a:lstStyle/>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The </a:t>
                      </a: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Average Speed Over Distance (ASOD) standard has been approved by </a:t>
                      </a: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National Regulator for Compulsory Specifications. Currently engaging with Public Prosecutors Office to finalize administrative requirements to enable implementation. </a:t>
                      </a:r>
                      <a:endPar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The draft Weigh-in-Motion enforcement Standards has been published.</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National Regulator for Compulsory Specifications </a:t>
                      </a: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and the comments provided are being reviewed and this process will be finalized within this financial year 2023/24.</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Draft Traffic Regulations amendments been prepared to enable ASOD and Wim enforcement.</a:t>
                      </a:r>
                      <a:endParaRPr kumimoji="0" lang="en-ZA"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txBody>
                  <a:tcPr marL="45447" marR="45447" marT="9212" marB="0">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kumimoji="0" lang="en-US" sz="1200" b="1"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Challenges</a:t>
                      </a:r>
                    </a:p>
                    <a:p>
                      <a:pPr marL="0" marR="0" indent="0" algn="just">
                        <a:lnSpc>
                          <a:spcPct val="100000"/>
                        </a:lnSpc>
                        <a:spcBef>
                          <a:spcPts val="0"/>
                        </a:spcBef>
                        <a:spcAft>
                          <a:spcPts val="0"/>
                        </a:spcAft>
                        <a:buFont typeface="Arial" panose="020B0604020202020204" pitchFamily="34" charset="0"/>
                        <a:buNone/>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Lack of effective law enforcement.</a:t>
                      </a:r>
                    </a:p>
                    <a:p>
                      <a:pPr marL="0" marR="0" indent="0" algn="just">
                        <a:lnSpc>
                          <a:spcPct val="100000"/>
                        </a:lnSpc>
                        <a:spcBef>
                          <a:spcPts val="0"/>
                        </a:spcBef>
                        <a:spcAft>
                          <a:spcPts val="0"/>
                        </a:spcAft>
                        <a:buFont typeface="Arial" panose="020B0604020202020204" pitchFamily="34" charset="0"/>
                        <a:buNone/>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kumimoji="0" lang="en-US" sz="1200" b="1"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Mitigation measures</a:t>
                      </a:r>
                    </a:p>
                    <a:p>
                      <a:pPr marL="0" marR="0" indent="0" algn="just">
                        <a:lnSpc>
                          <a:spcPct val="100000"/>
                        </a:lnSpc>
                        <a:spcBef>
                          <a:spcPts val="0"/>
                        </a:spcBef>
                        <a:spcAft>
                          <a:spcPts val="0"/>
                        </a:spcAft>
                        <a:buFont typeface="Arial" panose="020B0604020202020204" pitchFamily="34" charset="0"/>
                        <a:buNone/>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Introduction of </a:t>
                      </a: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Average Speed Over Distance (ASOD) and </a:t>
                      </a: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 Weigh-in-Motion (WIM) enforcement infrastructure and technologies  to ensure compliance to speed and weight regulations. </a:t>
                      </a:r>
                    </a:p>
                    <a:p>
                      <a:pPr marL="0" marR="0" indent="0" algn="just">
                        <a:lnSpc>
                          <a:spcPct val="100000"/>
                        </a:lnSpc>
                        <a:spcBef>
                          <a:spcPts val="0"/>
                        </a:spcBef>
                        <a:spcAft>
                          <a:spcPts val="0"/>
                        </a:spcAft>
                        <a:buFont typeface="Arial" panose="020B0604020202020204" pitchFamily="34" charset="0"/>
                        <a:buNone/>
                      </a:pPr>
                      <a:endPar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p>
                      <a:pPr marL="0" marR="0" indent="0" algn="just">
                        <a:lnSpc>
                          <a:spcPct val="100000"/>
                        </a:lnSpc>
                        <a:spcBef>
                          <a:spcPts val="0"/>
                        </a:spcBef>
                        <a:spcAft>
                          <a:spcPts val="0"/>
                        </a:spcAft>
                        <a:buFont typeface="Arial" panose="020B0604020202020204" pitchFamily="34" charset="0"/>
                        <a:buNone/>
                      </a:pPr>
                      <a:r>
                        <a:rPr kumimoji="0" lang="en-US" sz="1200" b="1"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Challenges</a:t>
                      </a:r>
                    </a:p>
                    <a:p>
                      <a:pPr marL="0" marR="0" indent="0" algn="just">
                        <a:lnSpc>
                          <a:spcPct val="100000"/>
                        </a:lnSpc>
                        <a:spcBef>
                          <a:spcPts val="0"/>
                        </a:spcBef>
                        <a:spcAft>
                          <a:spcPts val="0"/>
                        </a:spcAft>
                        <a:buFont typeface="Arial" panose="020B0604020202020204" pitchFamily="34" charset="0"/>
                        <a:buNone/>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No legal instrument to use WIMs for traffic law enforcement purposes.</a:t>
                      </a:r>
                    </a:p>
                    <a:p>
                      <a:pPr marL="0" marR="0" indent="0" algn="just">
                        <a:lnSpc>
                          <a:spcPct val="100000"/>
                        </a:lnSpc>
                        <a:spcBef>
                          <a:spcPts val="0"/>
                        </a:spcBef>
                        <a:spcAft>
                          <a:spcPts val="0"/>
                        </a:spcAft>
                        <a:buFont typeface="Arial" panose="020B0604020202020204" pitchFamily="34" charset="0"/>
                        <a:buNone/>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2783302209"/>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94063" y="0"/>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221892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17CAF9-5F5B-416E-BD80-6C84A4937C4C}"/>
              </a:ext>
            </a:extLst>
          </p:cNvPr>
          <p:cNvSpPr>
            <a:spLocks noGrp="1"/>
          </p:cNvSpPr>
          <p:nvPr>
            <p:ph type="sldNum" sz="quarter" idx="12"/>
          </p:nvPr>
        </p:nvSpPr>
        <p:spPr>
          <a:xfrm>
            <a:off x="8610599" y="6356352"/>
            <a:ext cx="315557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BC595-B331-4662-B97F-1DEA5B35DC10}" type="slidenum">
              <a:rPr kumimoji="0" lang="en-US" sz="1600" b="0" i="0" u="none" strike="noStrike" kern="1200" cap="none" spc="0" normalizeH="0" baseline="0" noProof="0" smtClean="0">
                <a:ln>
                  <a:noFill/>
                </a:ln>
                <a:solidFill>
                  <a:prstClr val="black">
                    <a:lumMod val="65000"/>
                    <a:lumOff val="35000"/>
                  </a:prst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graphicFrame>
        <p:nvGraphicFramePr>
          <p:cNvPr id="6" name="Table 5">
            <a:extLst>
              <a:ext uri="{FF2B5EF4-FFF2-40B4-BE49-F238E27FC236}">
                <a16:creationId xmlns:a16="http://schemas.microsoft.com/office/drawing/2014/main" id="{2EBF99EF-1EC7-42D5-8FBA-C390A91C35F8}"/>
              </a:ext>
            </a:extLst>
          </p:cNvPr>
          <p:cNvGraphicFramePr>
            <a:graphicFrameLocks noGrp="1"/>
          </p:cNvGraphicFramePr>
          <p:nvPr>
            <p:extLst>
              <p:ext uri="{D42A27DB-BD31-4B8C-83A1-F6EECF244321}">
                <p14:modId xmlns:p14="http://schemas.microsoft.com/office/powerpoint/2010/main" val="3408098137"/>
              </p:ext>
            </p:extLst>
          </p:nvPr>
        </p:nvGraphicFramePr>
        <p:xfrm>
          <a:off x="94063" y="843325"/>
          <a:ext cx="11761239" cy="4349437"/>
        </p:xfrm>
        <a:graphic>
          <a:graphicData uri="http://schemas.openxmlformats.org/drawingml/2006/table">
            <a:tbl>
              <a:tblPr firstRow="1" firstCol="1" bandRow="1"/>
              <a:tblGrid>
                <a:gridCol w="377157">
                  <a:extLst>
                    <a:ext uri="{9D8B030D-6E8A-4147-A177-3AD203B41FA5}">
                      <a16:colId xmlns:a16="http://schemas.microsoft.com/office/drawing/2014/main" val="2538504003"/>
                    </a:ext>
                  </a:extLst>
                </a:gridCol>
                <a:gridCol w="1122688">
                  <a:extLst>
                    <a:ext uri="{9D8B030D-6E8A-4147-A177-3AD203B41FA5}">
                      <a16:colId xmlns:a16="http://schemas.microsoft.com/office/drawing/2014/main" val="201956277"/>
                    </a:ext>
                  </a:extLst>
                </a:gridCol>
                <a:gridCol w="2635140">
                  <a:extLst>
                    <a:ext uri="{9D8B030D-6E8A-4147-A177-3AD203B41FA5}">
                      <a16:colId xmlns:a16="http://schemas.microsoft.com/office/drawing/2014/main" val="2588574334"/>
                    </a:ext>
                  </a:extLst>
                </a:gridCol>
                <a:gridCol w="806248">
                  <a:extLst>
                    <a:ext uri="{9D8B030D-6E8A-4147-A177-3AD203B41FA5}">
                      <a16:colId xmlns:a16="http://schemas.microsoft.com/office/drawing/2014/main" val="20003"/>
                    </a:ext>
                  </a:extLst>
                </a:gridCol>
                <a:gridCol w="1991669">
                  <a:extLst>
                    <a:ext uri="{9D8B030D-6E8A-4147-A177-3AD203B41FA5}">
                      <a16:colId xmlns:a16="http://schemas.microsoft.com/office/drawing/2014/main" val="20004"/>
                    </a:ext>
                  </a:extLst>
                </a:gridCol>
                <a:gridCol w="2058879">
                  <a:extLst>
                    <a:ext uri="{9D8B030D-6E8A-4147-A177-3AD203B41FA5}">
                      <a16:colId xmlns:a16="http://schemas.microsoft.com/office/drawing/2014/main" val="1751435559"/>
                    </a:ext>
                  </a:extLst>
                </a:gridCol>
                <a:gridCol w="1991169">
                  <a:extLst>
                    <a:ext uri="{9D8B030D-6E8A-4147-A177-3AD203B41FA5}">
                      <a16:colId xmlns:a16="http://schemas.microsoft.com/office/drawing/2014/main" val="20006"/>
                    </a:ext>
                  </a:extLst>
                </a:gridCol>
                <a:gridCol w="778289">
                  <a:extLst>
                    <a:ext uri="{9D8B030D-6E8A-4147-A177-3AD203B41FA5}">
                      <a16:colId xmlns:a16="http://schemas.microsoft.com/office/drawing/2014/main" val="1198656775"/>
                    </a:ext>
                  </a:extLst>
                </a:gridCol>
              </a:tblGrid>
              <a:tr h="790321">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No</a:t>
                      </a:r>
                    </a:p>
                  </a:txBody>
                  <a:tcPr marL="46948" marR="46948" marT="0" marB="0">
                    <a:lnL w="12700" cmpd="sng">
                      <a:solidFill>
                        <a:srgbClr val="4472C4"/>
                      </a:solidFill>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457200" rtl="0" eaLnBrk="1" latinLnBrk="0" hangingPunct="1">
                        <a:defRPr sz="1800" b="1" kern="1200">
                          <a:solidFill>
                            <a:schemeClr val="dk1"/>
                          </a:solidFill>
                          <a:latin typeface="Calibri" panose="020F0502020204030204"/>
                        </a:defRPr>
                      </a:lvl1pPr>
                      <a:lvl2pPr marL="457200" algn="l" defTabSz="457200" rtl="0" eaLnBrk="1" latinLnBrk="0" hangingPunct="1">
                        <a:defRPr sz="1800" b="1" kern="1200">
                          <a:solidFill>
                            <a:schemeClr val="dk1"/>
                          </a:solidFill>
                          <a:latin typeface="Calibri" panose="020F0502020204030204"/>
                        </a:defRPr>
                      </a:lvl2pPr>
                      <a:lvl3pPr marL="914400" algn="l" defTabSz="457200" rtl="0" eaLnBrk="1" latinLnBrk="0" hangingPunct="1">
                        <a:defRPr sz="1800" b="1" kern="1200">
                          <a:solidFill>
                            <a:schemeClr val="dk1"/>
                          </a:solidFill>
                          <a:latin typeface="Calibri" panose="020F0502020204030204"/>
                        </a:defRPr>
                      </a:lvl3pPr>
                      <a:lvl4pPr marL="1371600" algn="l" defTabSz="457200" rtl="0" eaLnBrk="1" latinLnBrk="0" hangingPunct="1">
                        <a:defRPr sz="1800" b="1" kern="1200">
                          <a:solidFill>
                            <a:schemeClr val="dk1"/>
                          </a:solidFill>
                          <a:latin typeface="Calibri" panose="020F0502020204030204"/>
                        </a:defRPr>
                      </a:lvl4pPr>
                      <a:lvl5pPr marL="1828800" algn="l" defTabSz="457200" rtl="0" eaLnBrk="1" latinLnBrk="0" hangingPunct="1">
                        <a:defRPr sz="1800" b="1" kern="1200">
                          <a:solidFill>
                            <a:schemeClr val="dk1"/>
                          </a:solidFill>
                          <a:latin typeface="Calibri" panose="020F0502020204030204"/>
                        </a:defRPr>
                      </a:lvl5pPr>
                      <a:lvl6pPr marL="2286000" algn="l" defTabSz="457200" rtl="0" eaLnBrk="1" latinLnBrk="0" hangingPunct="1">
                        <a:defRPr sz="1800" b="1" kern="1200">
                          <a:solidFill>
                            <a:schemeClr val="dk1"/>
                          </a:solidFill>
                          <a:latin typeface="Calibri" panose="020F0502020204030204"/>
                        </a:defRPr>
                      </a:lvl6pPr>
                      <a:lvl7pPr marL="2743200" algn="l" defTabSz="457200" rtl="0" eaLnBrk="1" latinLnBrk="0" hangingPunct="1">
                        <a:defRPr sz="1800" b="1" kern="1200">
                          <a:solidFill>
                            <a:schemeClr val="dk1"/>
                          </a:solidFill>
                          <a:latin typeface="Calibri" panose="020F0502020204030204"/>
                        </a:defRPr>
                      </a:lvl7pPr>
                      <a:lvl8pPr marL="3200400" algn="l" defTabSz="457200" rtl="0" eaLnBrk="1" latinLnBrk="0" hangingPunct="1">
                        <a:defRPr sz="1800" b="1" kern="1200">
                          <a:solidFill>
                            <a:schemeClr val="dk1"/>
                          </a:solidFill>
                          <a:latin typeface="Calibri" panose="020F0502020204030204"/>
                        </a:defRPr>
                      </a:lvl8pPr>
                      <a:lvl9pPr marL="3657600" algn="l" defTabSz="457200" rtl="0" eaLnBrk="1" latinLnBrk="0" hangingPunct="1">
                        <a:defRPr sz="1800" b="1" kern="1200">
                          <a:solidFill>
                            <a:schemeClr val="dk1"/>
                          </a:solidFill>
                          <a:latin typeface="Calibri" panose="020F0502020204030204"/>
                        </a:defRPr>
                      </a:lvl9p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Intervention</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Intended outcome</a:t>
                      </a: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Funding/ Budget</a:t>
                      </a:r>
                      <a:r>
                        <a:rPr lang="en-US" sz="1200" b="1" kern="1200" baseline="0" dirty="0">
                          <a:solidFill>
                            <a:schemeClr val="bg1"/>
                          </a:solidFill>
                          <a:effectLst/>
                          <a:latin typeface="+mn-lt"/>
                          <a:ea typeface="+mn-ea"/>
                          <a:cs typeface="Arial" panose="020B0604020202020204" pitchFamily="34" charset="0"/>
                        </a:rPr>
                        <a:t> Committed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High</a:t>
                      </a:r>
                      <a:r>
                        <a:rPr lang="en-US" sz="1200" b="1" kern="1200" baseline="0" dirty="0">
                          <a:solidFill>
                            <a:schemeClr val="bg1"/>
                          </a:solidFill>
                          <a:effectLst/>
                          <a:latin typeface="+mn-lt"/>
                          <a:ea typeface="+mn-ea"/>
                          <a:cs typeface="Arial" panose="020B0604020202020204" pitchFamily="34" charset="0"/>
                        </a:rPr>
                        <a:t> Level Outputs /Targets </a:t>
                      </a:r>
                    </a:p>
                    <a:p>
                      <a:pPr marL="0" marR="0" algn="ctr" defTabSz="457200" rtl="0" eaLnBrk="1" latinLnBrk="0" hangingPunct="1">
                        <a:lnSpc>
                          <a:spcPct val="115000"/>
                        </a:lnSpc>
                        <a:spcBef>
                          <a:spcPts val="0"/>
                        </a:spcBef>
                        <a:spcAft>
                          <a:spcPts val="600"/>
                        </a:spcAft>
                      </a:pPr>
                      <a:r>
                        <a:rPr lang="en-US" sz="1200" b="1" kern="1200" dirty="0">
                          <a:solidFill>
                            <a:schemeClr val="bg1"/>
                          </a:solidFill>
                          <a:effectLst/>
                          <a:latin typeface="+mn-lt"/>
                          <a:ea typeface="+mn-ea"/>
                          <a:cs typeface="Arial" panose="020B0604020202020204" pitchFamily="34" charset="0"/>
                        </a:rPr>
                        <a:t> </a:t>
                      </a:r>
                      <a:r>
                        <a:rPr lang="en-US" sz="1200" b="1" kern="1200" baseline="0" dirty="0">
                          <a:solidFill>
                            <a:schemeClr val="bg1"/>
                          </a:solidFill>
                          <a:effectLst/>
                          <a:latin typeface="+mn-lt"/>
                          <a:ea typeface="+mn-ea"/>
                          <a:cs typeface="Arial" panose="020B0604020202020204" pitchFamily="34" charset="0"/>
                        </a:rPr>
                        <a:t> (Specify Time Lines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Implementation Progress with quantitative &amp; qualitative analysis including focus on women, </a:t>
                      </a:r>
                      <a:r>
                        <a:rPr lang="en-US" sz="1200" b="1" kern="1200" dirty="0">
                          <a:solidFill>
                            <a:schemeClr val="bg1"/>
                          </a:solidFill>
                          <a:effectLst/>
                          <a:latin typeface="+mn-lt"/>
                          <a:ea typeface="+mn-ea"/>
                          <a:cs typeface="Arial" panose="020B0604020202020204" pitchFamily="34" charset="0"/>
                        </a:rPr>
                        <a:t>youth and persons with disabilities information </a:t>
                      </a:r>
                      <a:r>
                        <a:rPr lang="en-US" sz="1200" b="1" kern="1200" dirty="0">
                          <a:solidFill>
                            <a:srgbClr val="FF0000"/>
                          </a:solidFill>
                          <a:effectLst/>
                          <a:latin typeface="+mn-lt"/>
                          <a:ea typeface="+mn-ea"/>
                          <a:cs typeface="Arial" panose="020B0604020202020204" pitchFamily="34" charset="0"/>
                        </a:rPr>
                        <a:t>where applicable </a:t>
                      </a:r>
                      <a:endParaRPr lang="en-ZA" sz="1200" b="1" kern="1200" dirty="0">
                        <a:solidFill>
                          <a:srgbClr val="FF0000"/>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US" sz="1200" b="1" kern="1200" baseline="0" dirty="0">
                          <a:solidFill>
                            <a:schemeClr val="bg1"/>
                          </a:solidFill>
                          <a:effectLst/>
                          <a:latin typeface="+mn-lt"/>
                          <a:ea typeface="+mn-ea"/>
                          <a:cs typeface="Arial" panose="020B0604020202020204" pitchFamily="34" charset="0"/>
                        </a:rPr>
                        <a:t>Challenges &amp; Mitigation Measures </a:t>
                      </a:r>
                      <a:endParaRPr lang="en-ZA" sz="1200" b="1" kern="1200" dirty="0">
                        <a:solidFill>
                          <a:schemeClr val="bg1"/>
                        </a:solidFill>
                        <a:effectLst/>
                        <a:latin typeface="+mn-lt"/>
                        <a:ea typeface="+mn-ea"/>
                        <a:cs typeface="Arial" panose="020B0604020202020204" pitchFamily="34" charset="0"/>
                      </a:endParaRPr>
                    </a:p>
                  </a:txBody>
                  <a:tcPr marL="46948" marR="46948" marT="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mpd="sng">
                      <a:solidFill>
                        <a:srgbClr val="4472C4"/>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lgn="ctr" defTabSz="457200" rtl="0" eaLnBrk="1" latinLnBrk="0" hangingPunct="1">
                        <a:lnSpc>
                          <a:spcPct val="115000"/>
                        </a:lnSpc>
                        <a:spcBef>
                          <a:spcPts val="0"/>
                        </a:spcBef>
                        <a:spcAft>
                          <a:spcPts val="600"/>
                        </a:spcAft>
                      </a:pPr>
                      <a:r>
                        <a:rPr lang="en-ZA" sz="1200" b="1" kern="1200" dirty="0">
                          <a:solidFill>
                            <a:schemeClr val="bg1"/>
                          </a:solidFill>
                          <a:effectLst/>
                          <a:latin typeface="+mn-lt"/>
                          <a:ea typeface="+mn-ea"/>
                          <a:cs typeface="Arial" panose="020B0604020202020204" pitchFamily="34" charset="0"/>
                        </a:rPr>
                        <a:t>Dashboard</a:t>
                      </a:r>
                    </a:p>
                  </a:txBody>
                  <a:tcPr marL="46948" marR="46948" marT="0" marB="0">
                    <a:lnL w="12700" cap="flat" cmpd="sng" algn="ctr">
                      <a:solidFill>
                        <a:srgbClr val="4472C4"/>
                      </a:solidFill>
                      <a:prstDash val="solid"/>
                      <a:round/>
                      <a:headEnd type="none" w="med" len="med"/>
                      <a:tailEnd type="none" w="med" len="med"/>
                    </a:lnL>
                    <a:lnR w="12700" cmpd="sng">
                      <a:solidFill>
                        <a:srgbClr val="4472C4"/>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534259987"/>
                  </a:ext>
                </a:extLst>
              </a:tr>
              <a:tr h="552521">
                <a:tc>
                  <a:txBody>
                    <a:bodyPr/>
                    <a:lstStyle/>
                    <a:p>
                      <a:pPr marL="0" marR="0" algn="l">
                        <a:lnSpc>
                          <a:spcPct val="100000"/>
                        </a:lnSpc>
                        <a:spcBef>
                          <a:spcPts val="0"/>
                        </a:spcBef>
                        <a:spcAft>
                          <a:spcPts val="600"/>
                        </a:spcAft>
                      </a:pPr>
                      <a:endParaRPr lang="en-ZA" sz="1400" b="0" kern="1200" dirty="0">
                        <a:solidFill>
                          <a:srgbClr val="000000"/>
                        </a:solidFill>
                        <a:effectLst/>
                        <a:latin typeface="Calibri" panose="020F0502020204030204" pitchFamily="34" charset="0"/>
                        <a:ea typeface="Batang" panose="02030600000101010101" pitchFamily="18" charset="-127"/>
                        <a:cs typeface="+mn-cs"/>
                      </a:endParaRPr>
                    </a:p>
                  </a:txBody>
                  <a:tcPr marL="45447" marR="45447" marT="9212" marB="0">
                    <a:lnL w="12700" cmpd="sng">
                      <a:solidFill>
                        <a:srgbClr val="4472C4"/>
                      </a:solid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n-ZA"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Reduce the impact of speed related accidents and overload damage on the Roads.</a:t>
                      </a:r>
                    </a:p>
                  </a:txBody>
                  <a:tcPr marL="83185" marR="83185" marT="41275" marB="41275">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just">
                        <a:lnSpc>
                          <a:spcPct val="115000"/>
                        </a:lnSpc>
                        <a:spcAft>
                          <a:spcPts val="0"/>
                        </a:spcAft>
                        <a:buFont typeface="Symbol" panose="05050102010706020507" pitchFamily="18" charset="2"/>
                        <a:buNone/>
                      </a:pPr>
                      <a:r>
                        <a:rPr lang="en-ZA"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Improve compliance to speed and loading regulations through effective enforcement using Average Speed Over Distance (ASOD) and  </a:t>
                      </a:r>
                      <a:r>
                        <a:rPr lang="en-US" sz="1200" b="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Weigh-In-Motion Infrastructure and Technologies.</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Making use of Average speed over distance and Weigh-In Motion measuring devices for enforcement will enable the installation of over 250 automated enforcement locations that operated 24 hours 365 days in year.</a:t>
                      </a:r>
                    </a:p>
                    <a:p>
                      <a:pPr marL="176213" marR="0" lvl="0" indent="-17621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lvl="0" indent="-11747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Within SANRAL’s operational budget.</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lvl="0" indent="-117475" algn="just" defTabSz="91442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Reduction in accidents involving overloaded vehicles and  damage to road by overloaded trucks. </a:t>
                      </a:r>
                      <a:endParaRPr lang="en-US" sz="12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4472C4"/>
                      </a:solidFill>
                      <a:prstDash val="solid"/>
                      <a:round/>
                      <a:headEnd type="none" w="med" len="med"/>
                      <a:tailEnd type="none" w="med" len="med"/>
                    </a:lnL>
                    <a:lnT w="12700" cap="flat" cmpd="sng" algn="ctr">
                      <a:solidFill>
                        <a:srgbClr val="4472C4"/>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endParaRPr>
                    </a:p>
                  </a:txBody>
                  <a:tcPr marL="45447" marR="45447" marT="9212" marB="0">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r>
                        <a:rPr kumimoji="0" lang="en-US" sz="1200" b="1"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Mitigation measures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dirty="0">
                          <a:ln>
                            <a:noFill/>
                          </a:ln>
                          <a:solidFill>
                            <a:schemeClr val="tx1"/>
                          </a:solidFill>
                          <a:effectLst/>
                          <a:uLnTx/>
                          <a:uFillTx/>
                          <a:latin typeface="Arial" panose="020B0604020202020204" pitchFamily="34" charset="0"/>
                          <a:ea typeface="Batang" panose="02030600000101010101" pitchFamily="18" charset="-127"/>
                          <a:cs typeface="Arial" panose="020B0604020202020204" pitchFamily="34" charset="0"/>
                        </a:rPr>
                        <a:t>engagements have taken place with the National Regulator for Compulsory Specifications to develop “compulsory speciation’s” for the design, installation, maintenance and use of the weigh-in-motion infrastructure.</a:t>
                      </a: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a:lnSpc>
                          <a:spcPct val="100000"/>
                        </a:lnSpc>
                        <a:spcBef>
                          <a:spcPts val="0"/>
                        </a:spcBef>
                        <a:spcAft>
                          <a:spcPts val="0"/>
                        </a:spcAft>
                        <a:buFont typeface="Arial" panose="020B0604020202020204" pitchFamily="34" charset="0"/>
                        <a:buNone/>
                      </a:pPr>
                      <a:endParaRPr lang="en-US" sz="1200" b="0" kern="1200" dirty="0">
                        <a:solidFill>
                          <a:schemeClr val="tx1"/>
                        </a:solidFill>
                        <a:effectLst/>
                        <a:latin typeface="+mn-lt"/>
                        <a:ea typeface="Calibri" panose="020F0502020204030204" pitchFamily="34" charset="0"/>
                        <a:cs typeface="+mn-cs"/>
                      </a:endParaRPr>
                    </a:p>
                  </a:txBody>
                  <a:tcPr marL="45447" marR="45447" marT="9212"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2783302209"/>
                  </a:ext>
                </a:extLst>
              </a:tr>
            </a:tbl>
          </a:graphicData>
        </a:graphic>
      </p:graphicFrame>
      <p:sp>
        <p:nvSpPr>
          <p:cNvPr id="8" name="Title 1">
            <a:extLst>
              <a:ext uri="{FF2B5EF4-FFF2-40B4-BE49-F238E27FC236}">
                <a16:creationId xmlns:a16="http://schemas.microsoft.com/office/drawing/2014/main" id="{1569F1DA-7AE8-4E62-BC78-C4AABF0AE7C2}"/>
              </a:ext>
            </a:extLst>
          </p:cNvPr>
          <p:cNvSpPr>
            <a:spLocks noGrp="1"/>
          </p:cNvSpPr>
          <p:nvPr>
            <p:ph type="title"/>
          </p:nvPr>
        </p:nvSpPr>
        <p:spPr>
          <a:xfrm>
            <a:off x="94063" y="0"/>
            <a:ext cx="11282082" cy="701675"/>
          </a:xfrm>
        </p:spPr>
        <p:txBody>
          <a:bodyPr>
            <a:noAutofit/>
          </a:bodyPr>
          <a:lstStyle/>
          <a:p>
            <a:pPr marL="514350" indent="-514350">
              <a:lnSpc>
                <a:spcPct val="150000"/>
              </a:lnSpc>
              <a:spcBef>
                <a:spcPts val="1001"/>
              </a:spcBef>
              <a:buFont typeface="+mj-lt"/>
              <a:buAutoNum type="arabicPeriod" startAt="4"/>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INFRASTRUCTURE THAT MEETS THE GOALS OF NDP</a:t>
            </a:r>
          </a:p>
        </p:txBody>
      </p:sp>
    </p:spTree>
    <p:extLst>
      <p:ext uri="{BB962C8B-B14F-4D97-AF65-F5344CB8AC3E}">
        <p14:creationId xmlns:p14="http://schemas.microsoft.com/office/powerpoint/2010/main" val="66442253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2742</TotalTime>
  <Words>4836</Words>
  <Application>Microsoft Office PowerPoint</Application>
  <PresentationFormat>Widescreen</PresentationFormat>
  <Paragraphs>595</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Narrow</vt:lpstr>
      <vt:lpstr>Batang</vt:lpstr>
      <vt:lpstr>Calibri</vt:lpstr>
      <vt:lpstr>Calibri Light</vt:lpstr>
      <vt:lpstr>Century Gothic</vt:lpstr>
      <vt:lpstr>Symbol</vt:lpstr>
      <vt:lpstr>Times New Roman</vt:lpstr>
      <vt:lpstr>1_Office Theme</vt:lpstr>
      <vt:lpstr>ECONOMIC RECONSTRUCTION AND RECOVERY PLAN    TRANSPORT INPUTS  </vt:lpstr>
      <vt:lpstr>FOCUS AREAS </vt:lpstr>
      <vt:lpstr>DASHBOARD </vt:lpstr>
      <vt:lpstr>INFRASTRUCTURE THAT MEETS THE GOALS OF NDP</vt:lpstr>
      <vt:lpstr>INFRASTRUCTURE THAT MEETS THE GOALS OF NDP</vt:lpstr>
      <vt:lpstr>INFRASTRUCTURE THAT MEETS THE GOALS OF NDP</vt:lpstr>
      <vt:lpstr>INFRASTRUCTURE THAT MEETS THE GOALS OF NDP</vt:lpstr>
      <vt:lpstr>INFRASTRUCTURE THAT MEETS THE GOALS OF NDP</vt:lpstr>
      <vt:lpstr>INFRASTRUCTURE THAT MEETS THE GOALS OF NDP</vt:lpstr>
      <vt:lpstr>INFRASTRUCTURE THAT MEETS THE GOALS OF NDP</vt:lpstr>
      <vt:lpstr> </vt:lpstr>
      <vt:lpstr>INFRASTRUCTURE THAT MEETS THE GOALS OF NDP</vt:lpstr>
      <vt:lpstr>INFRASTRUCTURE THAT MEETS THE GOALS OF NDP</vt:lpstr>
      <vt:lpstr>INFRASTRUCTURE THAT MEETS THE GOALS OF NDP</vt:lpstr>
      <vt:lpstr>INFRASTRUCTURE THAT MEETS THE GOALS OF NDP</vt:lpstr>
      <vt:lpstr>INFRASTRUCTURE THAT MEETS THE GOALS OF NDP</vt:lpstr>
      <vt:lpstr>INFRASTRUCTURE THAT MEETS THE GOALS OF NDP</vt:lpstr>
      <vt:lpstr>GREEN ECONOMY INTERVENTIONS</vt:lpstr>
      <vt:lpstr>REVIVING THE TOURISM SECTOR</vt:lpstr>
      <vt:lpstr>INFRASTRUCTURE THAT MEETS THE GOALS OF NDP</vt:lpstr>
      <vt:lpstr>REVIVING THE TOURISM SECTOR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Marabwa</dc:creator>
  <cp:lastModifiedBy>Sara Mathekga</cp:lastModifiedBy>
  <cp:revision>323</cp:revision>
  <cp:lastPrinted>2022-08-12T13:43:02Z</cp:lastPrinted>
  <dcterms:created xsi:type="dcterms:W3CDTF">2021-12-06T13:53:09Z</dcterms:created>
  <dcterms:modified xsi:type="dcterms:W3CDTF">2023-05-08T09:22:48Z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1864d1-c16a-45ad-949f-bdea3b8c9e66_Enabled">
    <vt:lpwstr>true</vt:lpwstr>
  </property>
  <property fmtid="{D5CDD505-2E9C-101B-9397-08002B2CF9AE}" pid="3" name="MSIP_Label_a11864d1-c16a-45ad-949f-bdea3b8c9e66_SetDate">
    <vt:lpwstr>2022-03-29T13:46:17Z</vt:lpwstr>
  </property>
  <property fmtid="{D5CDD505-2E9C-101B-9397-08002B2CF9AE}" pid="4" name="MSIP_Label_a11864d1-c16a-45ad-949f-bdea3b8c9e66_Method">
    <vt:lpwstr>Standard</vt:lpwstr>
  </property>
  <property fmtid="{D5CDD505-2E9C-101B-9397-08002B2CF9AE}" pid="5" name="MSIP_Label_a11864d1-c16a-45ad-949f-bdea3b8c9e66_Name">
    <vt:lpwstr>Confidential</vt:lpwstr>
  </property>
  <property fmtid="{D5CDD505-2E9C-101B-9397-08002B2CF9AE}" pid="6" name="MSIP_Label_a11864d1-c16a-45ad-949f-bdea3b8c9e66_SiteId">
    <vt:lpwstr>fb62d46e-e86e-4673-ba82-b27b61d8202b</vt:lpwstr>
  </property>
  <property fmtid="{D5CDD505-2E9C-101B-9397-08002B2CF9AE}" pid="7" name="MSIP_Label_a11864d1-c16a-45ad-949f-bdea3b8c9e66_ActionId">
    <vt:lpwstr>1d11a0c1-d760-4486-b768-75f19e3b27c5</vt:lpwstr>
  </property>
  <property fmtid="{D5CDD505-2E9C-101B-9397-08002B2CF9AE}" pid="8" name="MSIP_Label_a11864d1-c16a-45ad-949f-bdea3b8c9e66_ContentBits">
    <vt:lpwstr>3</vt:lpwstr>
  </property>
</Properties>
</file>