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57" r:id="rId3"/>
    <p:sldId id="272" r:id="rId4"/>
    <p:sldId id="279" r:id="rId5"/>
    <p:sldId id="259" r:id="rId6"/>
    <p:sldId id="263" r:id="rId7"/>
    <p:sldId id="276" r:id="rId8"/>
    <p:sldId id="264" r:id="rId9"/>
    <p:sldId id="269" r:id="rId10"/>
    <p:sldId id="265" r:id="rId11"/>
    <p:sldId id="278" r:id="rId12"/>
    <p:sldId id="280" r:id="rId13"/>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79" autoAdjust="0"/>
    <p:restoredTop sz="86447" autoAdjust="0"/>
  </p:normalViewPr>
  <p:slideViewPr>
    <p:cSldViewPr>
      <p:cViewPr varScale="1">
        <p:scale>
          <a:sx n="73" d="100"/>
          <a:sy n="73" d="100"/>
        </p:scale>
        <p:origin x="-1254" y="-10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6275" cy="496671"/>
          </a:xfrm>
          <a:prstGeom prst="rect">
            <a:avLst/>
          </a:prstGeom>
        </p:spPr>
        <p:txBody>
          <a:bodyPr vert="horz" lIns="91577" tIns="45789" rIns="91577" bIns="45789" rtlCol="0"/>
          <a:lstStyle>
            <a:lvl1pPr algn="l">
              <a:defRPr sz="1200"/>
            </a:lvl1pPr>
          </a:lstStyle>
          <a:p>
            <a:endParaRPr lang="en-US"/>
          </a:p>
        </p:txBody>
      </p:sp>
      <p:sp>
        <p:nvSpPr>
          <p:cNvPr id="3" name="Date Placeholder 2"/>
          <p:cNvSpPr>
            <a:spLocks noGrp="1"/>
          </p:cNvSpPr>
          <p:nvPr>
            <p:ph type="dt" sz="quarter" idx="1"/>
          </p:nvPr>
        </p:nvSpPr>
        <p:spPr>
          <a:xfrm>
            <a:off x="3849863" y="2"/>
            <a:ext cx="2946275" cy="496671"/>
          </a:xfrm>
          <a:prstGeom prst="rect">
            <a:avLst/>
          </a:prstGeom>
        </p:spPr>
        <p:txBody>
          <a:bodyPr vert="horz" lIns="91577" tIns="45789" rIns="91577" bIns="45789" rtlCol="0"/>
          <a:lstStyle>
            <a:lvl1pPr algn="r">
              <a:defRPr sz="1200"/>
            </a:lvl1pPr>
          </a:lstStyle>
          <a:p>
            <a:fld id="{E1C310F8-3D16-40EF-8A53-9AFD0C4B0FBC}" type="datetimeFigureOut">
              <a:rPr lang="en-US" smtClean="0"/>
              <a:pPr/>
              <a:t>5/19/2023</a:t>
            </a:fld>
            <a:endParaRPr lang="en-US"/>
          </a:p>
        </p:txBody>
      </p:sp>
      <p:sp>
        <p:nvSpPr>
          <p:cNvPr id="4" name="Footer Placeholder 3"/>
          <p:cNvSpPr>
            <a:spLocks noGrp="1"/>
          </p:cNvSpPr>
          <p:nvPr>
            <p:ph type="ftr" sz="quarter" idx="2"/>
          </p:nvPr>
        </p:nvSpPr>
        <p:spPr>
          <a:xfrm>
            <a:off x="2" y="9428274"/>
            <a:ext cx="2946275" cy="496671"/>
          </a:xfrm>
          <a:prstGeom prst="rect">
            <a:avLst/>
          </a:prstGeom>
        </p:spPr>
        <p:txBody>
          <a:bodyPr vert="horz" lIns="91577" tIns="45789" rIns="91577" bIns="45789" rtlCol="0" anchor="b"/>
          <a:lstStyle>
            <a:lvl1pPr algn="l">
              <a:defRPr sz="1200"/>
            </a:lvl1pPr>
          </a:lstStyle>
          <a:p>
            <a:endParaRPr lang="en-US"/>
          </a:p>
        </p:txBody>
      </p:sp>
      <p:sp>
        <p:nvSpPr>
          <p:cNvPr id="5" name="Slide Number Placeholder 4"/>
          <p:cNvSpPr>
            <a:spLocks noGrp="1"/>
          </p:cNvSpPr>
          <p:nvPr>
            <p:ph type="sldNum" sz="quarter" idx="3"/>
          </p:nvPr>
        </p:nvSpPr>
        <p:spPr>
          <a:xfrm>
            <a:off x="3849863" y="9428274"/>
            <a:ext cx="2946275" cy="496671"/>
          </a:xfrm>
          <a:prstGeom prst="rect">
            <a:avLst/>
          </a:prstGeom>
        </p:spPr>
        <p:txBody>
          <a:bodyPr vert="horz" lIns="91577" tIns="45789" rIns="91577" bIns="45789" rtlCol="0" anchor="b"/>
          <a:lstStyle>
            <a:lvl1pPr algn="r">
              <a:defRPr sz="1200"/>
            </a:lvl1pPr>
          </a:lstStyle>
          <a:p>
            <a:fld id="{7F024C80-3668-4481-8F33-69661AFA2B91}" type="slidenum">
              <a:rPr lang="en-US" smtClean="0"/>
              <a:pPr/>
              <a:t>‹#›</a:t>
            </a:fld>
            <a:endParaRPr lang="en-US"/>
          </a:p>
        </p:txBody>
      </p:sp>
    </p:spTree>
    <p:extLst>
      <p:ext uri="{BB962C8B-B14F-4D97-AF65-F5344CB8AC3E}">
        <p14:creationId xmlns:p14="http://schemas.microsoft.com/office/powerpoint/2010/main" xmlns="" val="4153498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6275" cy="496671"/>
          </a:xfrm>
          <a:prstGeom prst="rect">
            <a:avLst/>
          </a:prstGeom>
        </p:spPr>
        <p:txBody>
          <a:bodyPr vert="horz" lIns="91577" tIns="45789" rIns="91577" bIns="45789" rtlCol="0"/>
          <a:lstStyle>
            <a:lvl1pPr algn="l">
              <a:defRPr sz="1200"/>
            </a:lvl1pPr>
          </a:lstStyle>
          <a:p>
            <a:endParaRPr lang="en-ZA" dirty="0"/>
          </a:p>
        </p:txBody>
      </p:sp>
      <p:sp>
        <p:nvSpPr>
          <p:cNvPr id="3" name="Date Placeholder 2"/>
          <p:cNvSpPr>
            <a:spLocks noGrp="1"/>
          </p:cNvSpPr>
          <p:nvPr>
            <p:ph type="dt" idx="1"/>
          </p:nvPr>
        </p:nvSpPr>
        <p:spPr>
          <a:xfrm>
            <a:off x="3849863" y="2"/>
            <a:ext cx="2946275" cy="496671"/>
          </a:xfrm>
          <a:prstGeom prst="rect">
            <a:avLst/>
          </a:prstGeom>
        </p:spPr>
        <p:txBody>
          <a:bodyPr vert="horz" lIns="91577" tIns="45789" rIns="91577" bIns="45789" rtlCol="0"/>
          <a:lstStyle>
            <a:lvl1pPr algn="r">
              <a:defRPr sz="1200"/>
            </a:lvl1pPr>
          </a:lstStyle>
          <a:p>
            <a:fld id="{88C26A66-51A5-444D-92F3-F66BC0DFE791}" type="datetimeFigureOut">
              <a:rPr lang="en-ZA" smtClean="0"/>
              <a:pPr/>
              <a:t>2023/05/19</a:t>
            </a:fld>
            <a:endParaRPr lang="en-ZA" dirty="0"/>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577" tIns="45789" rIns="91577" bIns="45789" rtlCol="0" anchor="ctr"/>
          <a:lstStyle/>
          <a:p>
            <a:endParaRPr lang="en-ZA" dirty="0"/>
          </a:p>
        </p:txBody>
      </p:sp>
      <p:sp>
        <p:nvSpPr>
          <p:cNvPr id="5" name="Notes Placeholder 4"/>
          <p:cNvSpPr>
            <a:spLocks noGrp="1"/>
          </p:cNvSpPr>
          <p:nvPr>
            <p:ph type="body" sz="quarter" idx="3"/>
          </p:nvPr>
        </p:nvSpPr>
        <p:spPr>
          <a:xfrm>
            <a:off x="680385" y="4715833"/>
            <a:ext cx="5436909" cy="4466649"/>
          </a:xfrm>
          <a:prstGeom prst="rect">
            <a:avLst/>
          </a:prstGeom>
        </p:spPr>
        <p:txBody>
          <a:bodyPr vert="horz" lIns="91577" tIns="45789" rIns="91577" bIns="457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2" y="9428274"/>
            <a:ext cx="2946275" cy="496671"/>
          </a:xfrm>
          <a:prstGeom prst="rect">
            <a:avLst/>
          </a:prstGeom>
        </p:spPr>
        <p:txBody>
          <a:bodyPr vert="horz" lIns="91577" tIns="45789" rIns="91577" bIns="45789"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49863" y="9428274"/>
            <a:ext cx="2946275" cy="496671"/>
          </a:xfrm>
          <a:prstGeom prst="rect">
            <a:avLst/>
          </a:prstGeom>
        </p:spPr>
        <p:txBody>
          <a:bodyPr vert="horz" lIns="91577" tIns="45789" rIns="91577" bIns="45789" rtlCol="0" anchor="b"/>
          <a:lstStyle>
            <a:lvl1pPr algn="r">
              <a:defRPr sz="1200"/>
            </a:lvl1pPr>
          </a:lstStyle>
          <a:p>
            <a:fld id="{7CACEFDB-CE89-42C9-BD23-FBFE12CC2139}" type="slidenum">
              <a:rPr lang="en-ZA" smtClean="0"/>
              <a:pPr/>
              <a:t>‹#›</a:t>
            </a:fld>
            <a:endParaRPr lang="en-ZA" dirty="0"/>
          </a:p>
        </p:txBody>
      </p:sp>
    </p:spTree>
    <p:extLst>
      <p:ext uri="{BB962C8B-B14F-4D97-AF65-F5344CB8AC3E}">
        <p14:creationId xmlns:p14="http://schemas.microsoft.com/office/powerpoint/2010/main" xmlns="" val="2413827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DLR Powerpoint Presentation.jpg"/>
          <p:cNvPicPr>
            <a:picLocks noChangeAspect="1"/>
          </p:cNvPicPr>
          <p:nvPr userDrawn="1"/>
        </p:nvPicPr>
        <p:blipFill rotWithShape="1">
          <a:blip r:embed="rId2" cstate="print"/>
          <a:srcRect b="20133"/>
          <a:stretch/>
        </p:blipFill>
        <p:spPr>
          <a:xfrm>
            <a:off x="-6470" y="0"/>
            <a:ext cx="9912470" cy="5733256"/>
          </a:xfrm>
          <a:prstGeom prst="rect">
            <a:avLst/>
          </a:prstGeom>
        </p:spPr>
      </p:pic>
      <p:sp>
        <p:nvSpPr>
          <p:cNvPr id="2" name="Title 1"/>
          <p:cNvSpPr>
            <a:spLocks noGrp="1"/>
          </p:cNvSpPr>
          <p:nvPr>
            <p:ph type="ctrTitle"/>
          </p:nvPr>
        </p:nvSpPr>
        <p:spPr>
          <a:xfrm>
            <a:off x="742950" y="1295400"/>
            <a:ext cx="8420100" cy="1470025"/>
          </a:xfrm>
        </p:spPr>
        <p:txBody>
          <a:bodyPr/>
          <a:lstStyle>
            <a:lvl1pPr>
              <a:defRPr>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485900" y="3051174"/>
            <a:ext cx="6934200" cy="1752600"/>
          </a:xfrm>
        </p:spPr>
        <p:txBody>
          <a:bodyPr/>
          <a:lstStyle>
            <a:lvl1pPr marL="0" indent="0" algn="ctr">
              <a:buNone/>
              <a:defRPr>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2938F2-5168-4B3A-8FCA-5A188010D12C}" type="slidenum">
              <a:rPr lang="en-US" smtClean="0"/>
              <a:pPr/>
              <a:t>‹#›</a:t>
            </a:fld>
            <a:endParaRPr lang="en-US" dirty="0"/>
          </a:p>
        </p:txBody>
      </p:sp>
    </p:spTree>
    <p:extLst>
      <p:ext uri="{BB962C8B-B14F-4D97-AF65-F5344CB8AC3E}">
        <p14:creationId xmlns:p14="http://schemas.microsoft.com/office/powerpoint/2010/main" xmlns="" val="1274406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495300" y="1600201"/>
            <a:ext cx="8915400" cy="3989039"/>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2938F2-5168-4B3A-8FCA-5A188010D12C}" type="slidenum">
              <a:rPr lang="en-US" smtClean="0"/>
              <a:pPr/>
              <a:t>‹#›</a:t>
            </a:fld>
            <a:endParaRPr lang="en-US" dirty="0"/>
          </a:p>
        </p:txBody>
      </p:sp>
    </p:spTree>
    <p:extLst>
      <p:ext uri="{BB962C8B-B14F-4D97-AF65-F5344CB8AC3E}">
        <p14:creationId xmlns:p14="http://schemas.microsoft.com/office/powerpoint/2010/main" xmlns="" val="3429970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95300" y="1600201"/>
            <a:ext cx="4375150" cy="40385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35550" y="1600201"/>
            <a:ext cx="4375150" cy="41147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Footer Placeholder 4"/>
          <p:cNvSpPr>
            <a:spLocks noGrp="1"/>
          </p:cNvSpPr>
          <p:nvPr>
            <p:ph type="ftr" sz="quarter" idx="11"/>
          </p:nvPr>
        </p:nvSpPr>
        <p:spPr>
          <a:xfrm>
            <a:off x="3384550" y="6356351"/>
            <a:ext cx="3136900" cy="365125"/>
          </a:xfrm>
        </p:spPr>
        <p:txBody>
          <a:bodyPr/>
          <a:lstStyle/>
          <a:p>
            <a:endParaRPr lang="en-US" dirty="0"/>
          </a:p>
        </p:txBody>
      </p:sp>
      <p:sp>
        <p:nvSpPr>
          <p:cNvPr id="14" name="Slide Number Placeholder 5"/>
          <p:cNvSpPr>
            <a:spLocks noGrp="1"/>
          </p:cNvSpPr>
          <p:nvPr>
            <p:ph type="sldNum" sz="quarter" idx="12"/>
          </p:nvPr>
        </p:nvSpPr>
        <p:spPr>
          <a:xfrm>
            <a:off x="7099300" y="6356351"/>
            <a:ext cx="2311400" cy="365125"/>
          </a:xfrm>
        </p:spPr>
        <p:txBody>
          <a:bodyPr/>
          <a:lstStyle/>
          <a:p>
            <a:fld id="{3B2938F2-5168-4B3A-8FCA-5A188010D12C}" type="slidenum">
              <a:rPr lang="en-US" smtClean="0"/>
              <a:pPr/>
              <a:t>‹#›</a:t>
            </a:fld>
            <a:endParaRPr lang="en-US" dirty="0"/>
          </a:p>
        </p:txBody>
      </p:sp>
    </p:spTree>
    <p:extLst>
      <p:ext uri="{BB962C8B-B14F-4D97-AF65-F5344CB8AC3E}">
        <p14:creationId xmlns:p14="http://schemas.microsoft.com/office/powerpoint/2010/main" xmlns="" val="3813624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5544312"/>
            <a:ext cx="9906000" cy="1313688"/>
          </a:xfrm>
          <a:prstGeom prst="rect">
            <a:avLst/>
          </a:prstGeom>
        </p:spPr>
      </p:pic>
      <p:sp>
        <p:nvSpPr>
          <p:cNvPr id="8" name="Footer Placeholder 4"/>
          <p:cNvSpPr>
            <a:spLocks noGrp="1"/>
          </p:cNvSpPr>
          <p:nvPr>
            <p:ph type="ftr" sz="quarter" idx="11"/>
          </p:nvPr>
        </p:nvSpPr>
        <p:spPr>
          <a:xfrm>
            <a:off x="3384550" y="6356351"/>
            <a:ext cx="3136900" cy="365125"/>
          </a:xfrm>
        </p:spPr>
        <p:txBody>
          <a:bodyPr/>
          <a:lstStyle/>
          <a:p>
            <a:endParaRPr lang="en-US" dirty="0"/>
          </a:p>
        </p:txBody>
      </p:sp>
      <p:sp>
        <p:nvSpPr>
          <p:cNvPr id="9" name="Slide Number Placeholder 5"/>
          <p:cNvSpPr>
            <a:spLocks noGrp="1"/>
          </p:cNvSpPr>
          <p:nvPr>
            <p:ph type="sldNum" sz="quarter" idx="12"/>
          </p:nvPr>
        </p:nvSpPr>
        <p:spPr>
          <a:xfrm>
            <a:off x="7099300" y="6356351"/>
            <a:ext cx="2311400" cy="365125"/>
          </a:xfrm>
        </p:spPr>
        <p:txBody>
          <a:bodyPr/>
          <a:lstStyle/>
          <a:p>
            <a:fld id="{3B2938F2-5168-4B3A-8FCA-5A188010D12C}" type="slidenum">
              <a:rPr lang="en-US" smtClean="0"/>
              <a:pPr/>
              <a:t>‹#›</a:t>
            </a:fld>
            <a:endParaRPr lang="en-US" dirty="0"/>
          </a:p>
        </p:txBody>
      </p:sp>
    </p:spTree>
    <p:extLst>
      <p:ext uri="{BB962C8B-B14F-4D97-AF65-F5344CB8AC3E}">
        <p14:creationId xmlns:p14="http://schemas.microsoft.com/office/powerpoint/2010/main" xmlns="" val="28936597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5300" y="1600201"/>
            <a:ext cx="8915400" cy="394411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2938F2-5168-4B3A-8FCA-5A188010D12C}" type="slidenum">
              <a:rPr lang="en-US" smtClean="0"/>
              <a:pPr/>
              <a:t>‹#›</a:t>
            </a:fld>
            <a:endParaRPr lang="en-US" dirty="0"/>
          </a:p>
        </p:txBody>
      </p:sp>
      <p:pic>
        <p:nvPicPr>
          <p:cNvPr id="7" name="Picture 6"/>
          <p:cNvPicPr>
            <a:picLocks noChangeAspect="1"/>
          </p:cNvPicPr>
          <p:nvPr/>
        </p:nvPicPr>
        <p:blipFill rotWithShape="1">
          <a:blip r:embed="rId6" cstate="print">
            <a:extLst>
              <a:ext uri="{28A0092B-C50C-407E-A947-70E740481C1C}">
                <a14:useLocalDpi xmlns:a14="http://schemas.microsoft.com/office/drawing/2010/main" xmlns="" val="0"/>
              </a:ext>
            </a:extLst>
          </a:blip>
          <a:srcRect l="450"/>
          <a:stretch/>
        </p:blipFill>
        <p:spPr>
          <a:xfrm>
            <a:off x="0" y="5544312"/>
            <a:ext cx="9906000" cy="1313688"/>
          </a:xfrm>
          <a:prstGeom prst="rect">
            <a:avLst/>
          </a:prstGeom>
        </p:spPr>
      </p:pic>
      <p:sp>
        <p:nvSpPr>
          <p:cNvPr id="9" name="Slide Number Placeholder 5"/>
          <p:cNvSpPr txBox="1">
            <a:spLocks/>
          </p:cNvSpPr>
          <p:nvPr/>
        </p:nvSpPr>
        <p:spPr>
          <a:xfrm>
            <a:off x="7099300" y="6356351"/>
            <a:ext cx="23114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B2938F2-5168-4B3A-8FCA-5A188010D12C}" type="slidenum">
              <a:rPr lang="en-US" sz="1200" smtClean="0"/>
              <a:pPr algn="r"/>
              <a:t>‹#›</a:t>
            </a:fld>
            <a:endParaRPr lang="en-US" dirty="0"/>
          </a:p>
        </p:txBody>
      </p:sp>
    </p:spTree>
    <p:extLst>
      <p:ext uri="{BB962C8B-B14F-4D97-AF65-F5344CB8AC3E}">
        <p14:creationId xmlns:p14="http://schemas.microsoft.com/office/powerpoint/2010/main" xmlns="" val="1484473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Lst>
  <p:hf hdr="0" dt="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295400"/>
            <a:ext cx="9906000" cy="4343400"/>
          </a:xfrm>
        </p:spPr>
        <p:txBody>
          <a:bodyPr>
            <a:noAutofit/>
          </a:bodyPr>
          <a:lstStyle/>
          <a:p>
            <a:pPr lvl="0" defTabSz="457200" eaLnBrk="0" fontAlgn="base" hangingPunct="0">
              <a:spcBef>
                <a:spcPct val="20000"/>
              </a:spcBef>
              <a:spcAft>
                <a:spcPct val="0"/>
              </a:spcAft>
              <a:defRPr/>
            </a:pPr>
            <a:r>
              <a:rPr lang="en-ZA" altLang="en-US" b="1" dirty="0">
                <a:latin typeface="Arial Black" pitchFamily="34" charset="0"/>
              </a:rPr>
              <a:t/>
            </a:r>
            <a:br>
              <a:rPr lang="en-ZA" altLang="en-US" b="1" dirty="0">
                <a:latin typeface="Arial Black" pitchFamily="34" charset="0"/>
              </a:rPr>
            </a:br>
            <a:r>
              <a:rPr lang="en-ZA" sz="3200" b="1" dirty="0">
                <a:solidFill>
                  <a:schemeClr val="tx1"/>
                </a:solidFill>
                <a:latin typeface="Arial Black" pitchFamily="34" charset="0"/>
              </a:rPr>
              <a:t>DEEDS REGISTRIES AMENDMENT BILL</a:t>
            </a:r>
            <a:br>
              <a:rPr lang="en-ZA" sz="3200" b="1" dirty="0">
                <a:solidFill>
                  <a:schemeClr val="tx1"/>
                </a:solidFill>
                <a:latin typeface="Arial Black" pitchFamily="34" charset="0"/>
              </a:rPr>
            </a:br>
            <a:r>
              <a:rPr lang="en-ZA" sz="3200" b="1" dirty="0">
                <a:solidFill>
                  <a:schemeClr val="tx1"/>
                </a:solidFill>
                <a:latin typeface="Arial Black" pitchFamily="34" charset="0"/>
              </a:rPr>
              <a:t/>
            </a:r>
            <a:br>
              <a:rPr lang="en-ZA" sz="3200" b="1" dirty="0">
                <a:solidFill>
                  <a:schemeClr val="tx1"/>
                </a:solidFill>
                <a:latin typeface="Arial Black" pitchFamily="34" charset="0"/>
              </a:rPr>
            </a:br>
            <a:r>
              <a:rPr lang="en-ZA" sz="3200" b="1" dirty="0">
                <a:solidFill>
                  <a:schemeClr val="tx1"/>
                </a:solidFill>
                <a:latin typeface="Arial Black" pitchFamily="34" charset="0"/>
              </a:rPr>
              <a:t>PRESENTATION TO THE PORTFOLIO COMMITTEE ON AGRICULTURE, LAND REFORM AND RURAL DEVELOPMENT</a:t>
            </a:r>
            <a:br>
              <a:rPr lang="en-ZA" sz="3200" b="1" dirty="0">
                <a:solidFill>
                  <a:schemeClr val="tx1"/>
                </a:solidFill>
                <a:latin typeface="Arial Black" pitchFamily="34" charset="0"/>
              </a:rPr>
            </a:br>
            <a:r>
              <a:rPr lang="en-ZA" sz="3200" b="1" dirty="0">
                <a:solidFill>
                  <a:schemeClr val="tx1"/>
                </a:solidFill>
                <a:latin typeface="Arial Black" pitchFamily="34" charset="0"/>
              </a:rPr>
              <a:t/>
            </a:r>
            <a:br>
              <a:rPr lang="en-ZA" sz="3200" b="1" dirty="0">
                <a:solidFill>
                  <a:schemeClr val="tx1"/>
                </a:solidFill>
                <a:latin typeface="Arial Black" pitchFamily="34" charset="0"/>
              </a:rPr>
            </a:br>
            <a:r>
              <a:rPr lang="en-ZA" sz="3200" b="1" dirty="0">
                <a:solidFill>
                  <a:schemeClr val="tx1"/>
                </a:solidFill>
                <a:latin typeface="Arial Black" pitchFamily="34" charset="0"/>
              </a:rPr>
              <a:t>19 MAY 2023</a:t>
            </a:r>
            <a:r>
              <a:rPr lang="en-ZA" b="1" dirty="0">
                <a:solidFill>
                  <a:prstClr val="black"/>
                </a:solidFill>
                <a:ea typeface="+mn-ea"/>
              </a:rPr>
              <a:t/>
            </a:r>
            <a:br>
              <a:rPr lang="en-ZA" b="1" dirty="0">
                <a:solidFill>
                  <a:prstClr val="black"/>
                </a:solidFill>
                <a:ea typeface="+mn-ea"/>
              </a:rPr>
            </a:br>
            <a:endParaRPr lang="en-ZA" dirty="0">
              <a:solidFill>
                <a:schemeClr val="tx1"/>
              </a:solidFill>
            </a:endParaRPr>
          </a:p>
        </p:txBody>
      </p:sp>
      <p:sp>
        <p:nvSpPr>
          <p:cNvPr id="7" name="Title 3"/>
          <p:cNvSpPr txBox="1">
            <a:spLocks/>
          </p:cNvSpPr>
          <p:nvPr/>
        </p:nvSpPr>
        <p:spPr>
          <a:xfrm>
            <a:off x="4114800" y="-2"/>
            <a:ext cx="1981200" cy="10128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bg1"/>
                </a:solidFill>
                <a:latin typeface="Arial" panose="020B0604020202020204" pitchFamily="34" charset="0"/>
                <a:ea typeface="+mj-ea"/>
                <a:cs typeface="Arial" panose="020B0604020202020204" pitchFamily="34" charset="0"/>
              </a:defRPr>
            </a:lvl1pPr>
          </a:lstStyle>
          <a:p>
            <a:pPr algn="l"/>
            <a:endParaRPr lang="en-ZA" sz="1400" b="1" dirty="0">
              <a:solidFill>
                <a:schemeClr val="tx1"/>
              </a:solidFill>
            </a:endParaRPr>
          </a:p>
        </p:txBody>
      </p:sp>
      <p:sp>
        <p:nvSpPr>
          <p:cNvPr id="8" name="Title 3"/>
          <p:cNvSpPr txBox="1">
            <a:spLocks/>
          </p:cNvSpPr>
          <p:nvPr/>
        </p:nvSpPr>
        <p:spPr>
          <a:xfrm>
            <a:off x="3009900" y="5845175"/>
            <a:ext cx="4191000" cy="10128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bg1"/>
                </a:solidFill>
                <a:latin typeface="Arial" panose="020B0604020202020204" pitchFamily="34" charset="0"/>
                <a:ea typeface="+mj-ea"/>
                <a:cs typeface="Arial" panose="020B0604020202020204" pitchFamily="34" charset="0"/>
              </a:defRPr>
            </a:lvl1pPr>
          </a:lstStyle>
          <a:p>
            <a:pPr algn="just"/>
            <a:r>
              <a:rPr lang="en-ZA" sz="3600" dirty="0"/>
              <a:t>SECRET</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6065837"/>
            <a:ext cx="2541588" cy="7921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928969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344"/>
            <a:ext cx="8915400" cy="944562"/>
          </a:xfrm>
        </p:spPr>
        <p:txBody>
          <a:bodyPr>
            <a:normAutofit/>
          </a:bodyPr>
          <a:lstStyle/>
          <a:p>
            <a:r>
              <a:rPr lang="en-ZA" b="1" dirty="0"/>
              <a:t>Clause 12</a:t>
            </a:r>
            <a:endParaRPr lang="en-ZA" dirty="0"/>
          </a:p>
        </p:txBody>
      </p:sp>
      <p:sp>
        <p:nvSpPr>
          <p:cNvPr id="3" name="Content Placeholder 2"/>
          <p:cNvSpPr>
            <a:spLocks noGrp="1"/>
          </p:cNvSpPr>
          <p:nvPr>
            <p:ph idx="1"/>
          </p:nvPr>
        </p:nvSpPr>
        <p:spPr>
          <a:xfrm>
            <a:off x="152400" y="1061328"/>
            <a:ext cx="9525000" cy="5029200"/>
          </a:xfrm>
        </p:spPr>
        <p:txBody>
          <a:bodyPr>
            <a:normAutofit/>
          </a:bodyPr>
          <a:lstStyle/>
          <a:p>
            <a:pPr marL="57150" indent="0" algn="just">
              <a:spcBef>
                <a:spcPts val="0"/>
              </a:spcBef>
              <a:buNone/>
            </a:pPr>
            <a:r>
              <a:rPr lang="en-ZA" dirty="0"/>
              <a:t>Section 102 of the Act contains definitions. The amendment of this section caters, amongst others, for the insertion of a definition of ‘</a:t>
            </a:r>
            <a:r>
              <a:rPr lang="en-ZA" i="1" dirty="0"/>
              <a:t>attorney’ </a:t>
            </a:r>
            <a:r>
              <a:rPr lang="en-ZA" dirty="0"/>
              <a:t>and the amendment of the definitions of</a:t>
            </a:r>
            <a:r>
              <a:rPr lang="en-ZA" i="1" dirty="0"/>
              <a:t> ‘conveyancer</a:t>
            </a:r>
            <a:r>
              <a:rPr lang="en-ZA" dirty="0"/>
              <a:t>’ and ‘</a:t>
            </a:r>
            <a:r>
              <a:rPr lang="en-ZA" i="1" dirty="0"/>
              <a:t>notary public</a:t>
            </a:r>
            <a:r>
              <a:rPr lang="en-ZA" dirty="0"/>
              <a:t>’. </a:t>
            </a:r>
          </a:p>
          <a:p>
            <a:pPr marL="57150" indent="0" algn="just">
              <a:spcBef>
                <a:spcPts val="0"/>
              </a:spcBef>
              <a:buNone/>
            </a:pPr>
            <a:r>
              <a:rPr lang="en-ZA" dirty="0"/>
              <a:t>This amendment will enable </a:t>
            </a:r>
            <a:r>
              <a:rPr lang="en-ZA" i="1" dirty="0"/>
              <a:t>attorneys, conveyancers </a:t>
            </a:r>
            <a:r>
              <a:rPr lang="en-ZA" dirty="0"/>
              <a:t>and</a:t>
            </a:r>
            <a:r>
              <a:rPr lang="en-ZA" i="1" dirty="0"/>
              <a:t> notaries </a:t>
            </a:r>
            <a:r>
              <a:rPr lang="en-ZA" u="sng" dirty="0"/>
              <a:t>in the employ of the department</a:t>
            </a:r>
            <a:r>
              <a:rPr lang="en-ZA" dirty="0"/>
              <a:t> to prepare deeds and documents in respect of</a:t>
            </a:r>
            <a:r>
              <a:rPr lang="en-ZA" u="sng" dirty="0"/>
              <a:t> transactions relating to State Land</a:t>
            </a:r>
            <a:r>
              <a:rPr lang="en-ZA" dirty="0"/>
              <a:t>.  </a:t>
            </a:r>
          </a:p>
        </p:txBody>
      </p:sp>
      <p:sp>
        <p:nvSpPr>
          <p:cNvPr id="4" name="Title 3"/>
          <p:cNvSpPr txBox="1">
            <a:spLocks/>
          </p:cNvSpPr>
          <p:nvPr/>
        </p:nvSpPr>
        <p:spPr>
          <a:xfrm>
            <a:off x="4434310" y="-152400"/>
            <a:ext cx="803958" cy="708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bg1"/>
                </a:solidFill>
                <a:latin typeface="Arial" panose="020B0604020202020204" pitchFamily="34" charset="0"/>
                <a:ea typeface="+mj-ea"/>
                <a:cs typeface="Arial" panose="020B0604020202020204" pitchFamily="34" charset="0"/>
              </a:defRPr>
            </a:lvl1pPr>
          </a:lstStyle>
          <a:p>
            <a:pPr algn="just"/>
            <a:endParaRPr lang="en-ZA" sz="3600" b="1" dirty="0"/>
          </a:p>
        </p:txBody>
      </p:sp>
      <p:sp>
        <p:nvSpPr>
          <p:cNvPr id="5" name="Title 3"/>
          <p:cNvSpPr txBox="1">
            <a:spLocks/>
          </p:cNvSpPr>
          <p:nvPr/>
        </p:nvSpPr>
        <p:spPr>
          <a:xfrm>
            <a:off x="4724400" y="6196274"/>
            <a:ext cx="803958" cy="708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bg1"/>
                </a:solidFill>
                <a:latin typeface="Arial" panose="020B0604020202020204" pitchFamily="34" charset="0"/>
                <a:ea typeface="+mj-ea"/>
                <a:cs typeface="Arial" panose="020B0604020202020204" pitchFamily="34" charset="0"/>
              </a:defRPr>
            </a:lvl1pPr>
          </a:lstStyle>
          <a:p>
            <a:pPr algn="just"/>
            <a:endParaRPr lang="en-ZA" sz="3600" b="1" dirty="0"/>
          </a:p>
        </p:txBody>
      </p:sp>
      <p:pic>
        <p:nvPicPr>
          <p:cNvPr id="6" name="Picture 3"/>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0" y="6019800"/>
            <a:ext cx="2546350" cy="79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206856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344"/>
            <a:ext cx="8915400" cy="831056"/>
          </a:xfrm>
        </p:spPr>
        <p:txBody>
          <a:bodyPr>
            <a:normAutofit/>
          </a:bodyPr>
          <a:lstStyle/>
          <a:p>
            <a:r>
              <a:rPr lang="en-ZA" b="1" dirty="0"/>
              <a:t>Clause 13</a:t>
            </a:r>
            <a:endParaRPr lang="en-ZA" dirty="0"/>
          </a:p>
        </p:txBody>
      </p:sp>
      <p:sp>
        <p:nvSpPr>
          <p:cNvPr id="3" name="Content Placeholder 2"/>
          <p:cNvSpPr>
            <a:spLocks noGrp="1"/>
          </p:cNvSpPr>
          <p:nvPr>
            <p:ph idx="1"/>
          </p:nvPr>
        </p:nvSpPr>
        <p:spPr>
          <a:xfrm>
            <a:off x="76200" y="914400"/>
            <a:ext cx="9601200" cy="5176128"/>
          </a:xfrm>
        </p:spPr>
        <p:txBody>
          <a:bodyPr>
            <a:normAutofit fontScale="92500" lnSpcReduction="10000"/>
          </a:bodyPr>
          <a:lstStyle/>
          <a:p>
            <a:pPr marL="57150" indent="0" algn="just">
              <a:spcBef>
                <a:spcPts val="0"/>
              </a:spcBef>
              <a:buNone/>
            </a:pPr>
            <a:r>
              <a:rPr lang="en-ZA" sz="3500" dirty="0"/>
              <a:t>Clause 13 provides for the amendment of the Electronic Deeds Registration Systems Act 19 of 2019, to the extent set out in the Schedule to the Bill.  Act 19 of 2019 provides for the e- preparation, e-lodgement, e-registration, e-execution and e-storing of deeds/documents. Act 19 of 2019 needs to be amended to also provide for the e-</a:t>
            </a:r>
            <a:r>
              <a:rPr lang="en-ZA" sz="3500" dirty="0" err="1"/>
              <a:t>recordal</a:t>
            </a:r>
            <a:r>
              <a:rPr lang="en-ZA" sz="3500" dirty="0"/>
              <a:t> of deeds/documents as contemplated by the insertion of section 3(1)(</a:t>
            </a:r>
            <a:r>
              <a:rPr lang="en-ZA" sz="3500" i="1" dirty="0"/>
              <a:t>c</a:t>
            </a:r>
            <a:r>
              <a:rPr lang="en-ZA" sz="3500" dirty="0"/>
              <a:t>) </a:t>
            </a:r>
            <a:r>
              <a:rPr lang="en-ZA" sz="3500" i="1" dirty="0"/>
              <a:t>bis</a:t>
            </a:r>
            <a:r>
              <a:rPr lang="en-ZA" sz="3500" dirty="0"/>
              <a:t> to the Act that provides for the </a:t>
            </a:r>
            <a:r>
              <a:rPr lang="en-ZA" sz="3500" dirty="0" err="1"/>
              <a:t>recordal</a:t>
            </a:r>
            <a:r>
              <a:rPr lang="en-ZA" sz="3500" dirty="0"/>
              <a:t> of land tenure rights that have been recognised or in future will be recognised by law.</a:t>
            </a:r>
          </a:p>
          <a:p>
            <a:pPr marL="57150" indent="0" algn="just">
              <a:spcBef>
                <a:spcPts val="0"/>
              </a:spcBef>
              <a:buNone/>
            </a:pPr>
            <a:endParaRPr lang="en-ZA" dirty="0"/>
          </a:p>
        </p:txBody>
      </p:sp>
      <p:sp>
        <p:nvSpPr>
          <p:cNvPr id="4" name="Title 3"/>
          <p:cNvSpPr txBox="1">
            <a:spLocks/>
          </p:cNvSpPr>
          <p:nvPr/>
        </p:nvSpPr>
        <p:spPr>
          <a:xfrm>
            <a:off x="4434310" y="-152400"/>
            <a:ext cx="803958" cy="708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bg1"/>
                </a:solidFill>
                <a:latin typeface="Arial" panose="020B0604020202020204" pitchFamily="34" charset="0"/>
                <a:ea typeface="+mj-ea"/>
                <a:cs typeface="Arial" panose="020B0604020202020204" pitchFamily="34" charset="0"/>
              </a:defRPr>
            </a:lvl1pPr>
          </a:lstStyle>
          <a:p>
            <a:pPr algn="just"/>
            <a:endParaRPr lang="en-ZA" sz="3600" b="1" dirty="0"/>
          </a:p>
        </p:txBody>
      </p:sp>
      <p:sp>
        <p:nvSpPr>
          <p:cNvPr id="5" name="Title 3"/>
          <p:cNvSpPr txBox="1">
            <a:spLocks/>
          </p:cNvSpPr>
          <p:nvPr/>
        </p:nvSpPr>
        <p:spPr>
          <a:xfrm>
            <a:off x="4724400" y="6196274"/>
            <a:ext cx="803958" cy="708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bg1"/>
                </a:solidFill>
                <a:latin typeface="Arial" panose="020B0604020202020204" pitchFamily="34" charset="0"/>
                <a:ea typeface="+mj-ea"/>
                <a:cs typeface="Arial" panose="020B0604020202020204" pitchFamily="34" charset="0"/>
              </a:defRPr>
            </a:lvl1pPr>
          </a:lstStyle>
          <a:p>
            <a:pPr algn="just"/>
            <a:endParaRPr lang="en-ZA" sz="3600" b="1" dirty="0"/>
          </a:p>
        </p:txBody>
      </p:sp>
      <p:pic>
        <p:nvPicPr>
          <p:cNvPr id="6" name="Picture 3"/>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0" y="6019800"/>
            <a:ext cx="2546350" cy="79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53258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ZA" dirty="0"/>
          </a:p>
          <a:p>
            <a:pPr marL="0" indent="0" algn="ctr">
              <a:buNone/>
            </a:pPr>
            <a:r>
              <a:rPr lang="en-ZA" dirty="0"/>
              <a:t>THANK YOU</a:t>
            </a:r>
          </a:p>
        </p:txBody>
      </p:sp>
      <p:sp>
        <p:nvSpPr>
          <p:cNvPr id="4" name="Footer Placeholder 3"/>
          <p:cNvSpPr>
            <a:spLocks noGrp="1"/>
          </p:cNvSpPr>
          <p:nvPr>
            <p:ph type="ftr" sz="quarter" idx="11"/>
          </p:nvPr>
        </p:nvSpPr>
        <p:spPr/>
        <p:txBody>
          <a:bodyPr/>
          <a:lstStyle/>
          <a:p>
            <a:endParaRPr lang="en-US"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874757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915400" cy="941187"/>
          </a:xfrm>
        </p:spPr>
        <p:txBody>
          <a:bodyPr>
            <a:noAutofit/>
          </a:bodyPr>
          <a:lstStyle/>
          <a:p>
            <a:r>
              <a:rPr lang="en-ZA" b="1" dirty="0"/>
              <a:t>OBJECTS OF THE BILL</a:t>
            </a:r>
          </a:p>
        </p:txBody>
      </p:sp>
      <p:sp>
        <p:nvSpPr>
          <p:cNvPr id="4" name="Title 3"/>
          <p:cNvSpPr txBox="1">
            <a:spLocks/>
          </p:cNvSpPr>
          <p:nvPr/>
        </p:nvSpPr>
        <p:spPr>
          <a:xfrm>
            <a:off x="3356658" y="34724"/>
            <a:ext cx="4191000" cy="10128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bg1"/>
                </a:solidFill>
                <a:latin typeface="Arial" panose="020B0604020202020204" pitchFamily="34" charset="0"/>
                <a:ea typeface="+mj-ea"/>
                <a:cs typeface="Arial" panose="020B0604020202020204" pitchFamily="34" charset="0"/>
              </a:defRPr>
            </a:lvl1pPr>
          </a:lstStyle>
          <a:p>
            <a:pPr algn="just"/>
            <a:endParaRPr lang="en-ZA" sz="3600" dirty="0"/>
          </a:p>
        </p:txBody>
      </p:sp>
      <p:sp>
        <p:nvSpPr>
          <p:cNvPr id="8" name="Title 3"/>
          <p:cNvSpPr txBox="1">
            <a:spLocks/>
          </p:cNvSpPr>
          <p:nvPr/>
        </p:nvSpPr>
        <p:spPr>
          <a:xfrm>
            <a:off x="4648200" y="46299"/>
            <a:ext cx="803958" cy="708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bg1"/>
                </a:solidFill>
                <a:latin typeface="Arial" panose="020B0604020202020204" pitchFamily="34" charset="0"/>
                <a:ea typeface="+mj-ea"/>
                <a:cs typeface="Arial" panose="020B0604020202020204" pitchFamily="34" charset="0"/>
              </a:defRPr>
            </a:lvl1pPr>
          </a:lstStyle>
          <a:p>
            <a:pPr algn="just"/>
            <a:endParaRPr lang="en-ZA" sz="3600" b="1" dirty="0"/>
          </a:p>
        </p:txBody>
      </p:sp>
      <p:sp>
        <p:nvSpPr>
          <p:cNvPr id="9" name="Title 3"/>
          <p:cNvSpPr txBox="1">
            <a:spLocks/>
          </p:cNvSpPr>
          <p:nvPr/>
        </p:nvSpPr>
        <p:spPr>
          <a:xfrm>
            <a:off x="4800600" y="6149975"/>
            <a:ext cx="803958" cy="708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bg1"/>
                </a:solidFill>
                <a:latin typeface="Arial" panose="020B0604020202020204" pitchFamily="34" charset="0"/>
                <a:ea typeface="+mj-ea"/>
                <a:cs typeface="Arial" panose="020B0604020202020204" pitchFamily="34" charset="0"/>
              </a:defRPr>
            </a:lvl1pPr>
          </a:lstStyle>
          <a:p>
            <a:pPr algn="just"/>
            <a:endParaRPr lang="en-ZA" sz="3600" b="1" dirty="0"/>
          </a:p>
        </p:txBody>
      </p:sp>
      <p:sp>
        <p:nvSpPr>
          <p:cNvPr id="7" name="Content Placeholder 2"/>
          <p:cNvSpPr>
            <a:spLocks noGrp="1"/>
          </p:cNvSpPr>
          <p:nvPr>
            <p:ph idx="1"/>
          </p:nvPr>
        </p:nvSpPr>
        <p:spPr>
          <a:xfrm>
            <a:off x="228600" y="1176801"/>
            <a:ext cx="9372600" cy="4538200"/>
          </a:xfrm>
        </p:spPr>
        <p:txBody>
          <a:bodyPr>
            <a:noAutofit/>
          </a:bodyPr>
          <a:lstStyle/>
          <a:p>
            <a:pPr marL="0" indent="0" algn="just">
              <a:buNone/>
            </a:pPr>
            <a:r>
              <a:rPr lang="en-GB" altLang="en-US" dirty="0">
                <a:solidFill>
                  <a:prstClr val="black"/>
                </a:solidFill>
              </a:rPr>
              <a:t>The Bill seeks to amend the Deeds Registries Act, 1937 (Act 47 of 1937), to streamline certain administrative provisions; to provide for the </a:t>
            </a:r>
            <a:r>
              <a:rPr lang="en-GB" altLang="en-US" dirty="0" err="1">
                <a:solidFill>
                  <a:prstClr val="black"/>
                </a:solidFill>
              </a:rPr>
              <a:t>recordal</a:t>
            </a:r>
            <a:r>
              <a:rPr lang="en-GB" altLang="en-US" dirty="0">
                <a:solidFill>
                  <a:prstClr val="black"/>
                </a:solidFill>
              </a:rPr>
              <a:t> of land tenure rights; to further regulate the powers of the Minister and the Deeds Regulation Board as well as the Boards composition; to e</a:t>
            </a:r>
            <a:r>
              <a:rPr lang="en-GB" altLang="en-US" dirty="0">
                <a:solidFill>
                  <a:prstClr val="black"/>
                </a:solidFill>
                <a:latin typeface="Arial" charset="0"/>
                <a:cs typeface="Arial" charset="0"/>
              </a:rPr>
              <a:t>xtend the application of waivers of preference; and to </a:t>
            </a:r>
            <a:r>
              <a:rPr lang="en-US" altLang="en-US" dirty="0">
                <a:solidFill>
                  <a:prstClr val="black"/>
                </a:solidFill>
                <a:latin typeface="Arial" charset="0"/>
                <a:cs typeface="Arial" charset="0"/>
              </a:rPr>
              <a:t>introduce further punitive measures regarding deviant conduct. </a:t>
            </a:r>
          </a:p>
          <a:p>
            <a:pPr marL="0" indent="0" algn="just">
              <a:buNone/>
            </a:pPr>
            <a:r>
              <a:rPr lang="en-GB" altLang="en-US" dirty="0">
                <a:solidFill>
                  <a:prstClr val="black"/>
                </a:solidFill>
                <a:latin typeface="Arial" charset="0"/>
                <a:cs typeface="Arial" charset="0"/>
              </a:rPr>
              <a:t> </a:t>
            </a:r>
            <a:endParaRPr lang="en-ZA" altLang="en-US" dirty="0">
              <a:latin typeface="Arial" charset="0"/>
              <a:cs typeface="Arial" charset="0"/>
            </a:endParaRPr>
          </a:p>
        </p:txBody>
      </p:sp>
      <p:pic>
        <p:nvPicPr>
          <p:cNvPr id="10" name="Picture 3"/>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0" y="6065838"/>
            <a:ext cx="2546350" cy="79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78019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300" y="1"/>
            <a:ext cx="9715500" cy="902779"/>
          </a:xfrm>
        </p:spPr>
        <p:txBody>
          <a:bodyPr>
            <a:noAutofit/>
          </a:bodyPr>
          <a:lstStyle/>
          <a:p>
            <a:r>
              <a:rPr lang="en-ZA" altLang="en-US" b="1" dirty="0">
                <a:solidFill>
                  <a:prstClr val="black"/>
                </a:solidFill>
                <a:latin typeface="Arial" charset="0"/>
                <a:cs typeface="Arial" charset="0"/>
              </a:rPr>
              <a:t>Clause 1 – amendment of section 2</a:t>
            </a:r>
            <a:endParaRPr lang="en-ZA" b="1" dirty="0"/>
          </a:p>
        </p:txBody>
      </p:sp>
      <p:sp>
        <p:nvSpPr>
          <p:cNvPr id="4" name="Title 3"/>
          <p:cNvSpPr txBox="1">
            <a:spLocks/>
          </p:cNvSpPr>
          <p:nvPr/>
        </p:nvSpPr>
        <p:spPr>
          <a:xfrm>
            <a:off x="3356658" y="78537"/>
            <a:ext cx="4191000" cy="824243"/>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bg1"/>
                </a:solidFill>
                <a:latin typeface="Arial" panose="020B0604020202020204" pitchFamily="34" charset="0"/>
                <a:ea typeface="+mj-ea"/>
                <a:cs typeface="Arial" panose="020B0604020202020204" pitchFamily="34" charset="0"/>
              </a:defRPr>
            </a:lvl1pPr>
          </a:lstStyle>
          <a:p>
            <a:pPr algn="just"/>
            <a:endParaRPr lang="en-ZA" sz="3600" dirty="0"/>
          </a:p>
        </p:txBody>
      </p:sp>
      <p:sp>
        <p:nvSpPr>
          <p:cNvPr id="8" name="Title 3"/>
          <p:cNvSpPr txBox="1">
            <a:spLocks/>
          </p:cNvSpPr>
          <p:nvPr/>
        </p:nvSpPr>
        <p:spPr>
          <a:xfrm>
            <a:off x="4267200" y="23037"/>
            <a:ext cx="803958" cy="354012"/>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bg1"/>
                </a:solidFill>
                <a:latin typeface="Arial" panose="020B0604020202020204" pitchFamily="34" charset="0"/>
                <a:ea typeface="+mj-ea"/>
                <a:cs typeface="Arial" panose="020B0604020202020204" pitchFamily="34" charset="0"/>
              </a:defRPr>
            </a:lvl1pPr>
          </a:lstStyle>
          <a:p>
            <a:pPr algn="just"/>
            <a:endParaRPr lang="en-ZA" sz="3600" b="1" dirty="0"/>
          </a:p>
        </p:txBody>
      </p:sp>
      <p:sp>
        <p:nvSpPr>
          <p:cNvPr id="9" name="Title 3"/>
          <p:cNvSpPr txBox="1">
            <a:spLocks/>
          </p:cNvSpPr>
          <p:nvPr/>
        </p:nvSpPr>
        <p:spPr>
          <a:xfrm>
            <a:off x="4800600" y="6149975"/>
            <a:ext cx="838200" cy="708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bg1"/>
                </a:solidFill>
                <a:latin typeface="Arial" panose="020B0604020202020204" pitchFamily="34" charset="0"/>
                <a:ea typeface="+mj-ea"/>
                <a:cs typeface="Arial" panose="020B0604020202020204" pitchFamily="34" charset="0"/>
              </a:defRPr>
            </a:lvl1pPr>
          </a:lstStyle>
          <a:p>
            <a:pPr algn="just"/>
            <a:endParaRPr lang="en-ZA" sz="3600" b="1" dirty="0"/>
          </a:p>
        </p:txBody>
      </p:sp>
      <p:sp>
        <p:nvSpPr>
          <p:cNvPr id="7" name="Content Placeholder 2"/>
          <p:cNvSpPr>
            <a:spLocks noGrp="1"/>
          </p:cNvSpPr>
          <p:nvPr>
            <p:ph idx="1"/>
          </p:nvPr>
        </p:nvSpPr>
        <p:spPr>
          <a:xfrm>
            <a:off x="228600" y="762000"/>
            <a:ext cx="9448800" cy="4953000"/>
          </a:xfrm>
        </p:spPr>
        <p:txBody>
          <a:bodyPr>
            <a:noAutofit/>
          </a:bodyPr>
          <a:lstStyle/>
          <a:p>
            <a:pPr marL="0" indent="0" algn="just">
              <a:buNone/>
            </a:pPr>
            <a:r>
              <a:rPr lang="en-ZA" altLang="en-US" dirty="0">
                <a:latin typeface="Arial" charset="0"/>
                <a:cs typeface="Arial" charset="0"/>
              </a:rPr>
              <a:t>Section 2 is not fully aligned with the Public Services Act 1994 regarding certain aspects, and it gives the impression that appointments are affected in terms of the Deeds Registries Act.</a:t>
            </a:r>
          </a:p>
          <a:p>
            <a:pPr marL="0" indent="0" algn="just">
              <a:buNone/>
            </a:pPr>
            <a:r>
              <a:rPr lang="en-US" altLang="en-US" dirty="0">
                <a:latin typeface="Arial" charset="0"/>
                <a:cs typeface="Arial" charset="0"/>
              </a:rPr>
              <a:t>Section 2 will be amended to make it clear that the appointment of Registrars, Deputy and Assistant Registrars and the Chief Registrar of Deeds (‘CRD’) are affected under the Public Service Act, 1994 regarding procedures and qualifications as recognized by the Minister of DPSA.</a:t>
            </a:r>
          </a:p>
          <a:p>
            <a:pPr marL="0" indent="0" algn="just">
              <a:buNone/>
            </a:pPr>
            <a:endParaRPr lang="en-ZA" altLang="en-US" dirty="0">
              <a:latin typeface="Arial" charset="0"/>
              <a:cs typeface="Arial" charset="0"/>
            </a:endParaRPr>
          </a:p>
        </p:txBody>
      </p:sp>
      <p:pic>
        <p:nvPicPr>
          <p:cNvPr id="10" name="Picture 3"/>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0" y="6107906"/>
            <a:ext cx="2546350" cy="79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667364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304800"/>
            <a:ext cx="9982200" cy="1295400"/>
          </a:xfrm>
        </p:spPr>
        <p:txBody>
          <a:bodyPr>
            <a:noAutofit/>
          </a:bodyPr>
          <a:lstStyle/>
          <a:p>
            <a:r>
              <a:rPr lang="en-ZA" altLang="en-US" b="1" dirty="0">
                <a:solidFill>
                  <a:prstClr val="black"/>
                </a:solidFill>
                <a:latin typeface="Arial" charset="0"/>
                <a:cs typeface="Arial" charset="0"/>
              </a:rPr>
              <a:t>Clause 2: Insertion of sections 2A, 2B and 2C</a:t>
            </a:r>
            <a:endParaRPr lang="en-ZA" b="1" dirty="0"/>
          </a:p>
        </p:txBody>
      </p:sp>
      <p:sp>
        <p:nvSpPr>
          <p:cNvPr id="4" name="Title 3"/>
          <p:cNvSpPr txBox="1">
            <a:spLocks/>
          </p:cNvSpPr>
          <p:nvPr/>
        </p:nvSpPr>
        <p:spPr>
          <a:xfrm>
            <a:off x="3356658" y="78537"/>
            <a:ext cx="4191000" cy="824243"/>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bg1"/>
                </a:solidFill>
                <a:latin typeface="Arial" panose="020B0604020202020204" pitchFamily="34" charset="0"/>
                <a:ea typeface="+mj-ea"/>
                <a:cs typeface="Arial" panose="020B0604020202020204" pitchFamily="34" charset="0"/>
              </a:defRPr>
            </a:lvl1pPr>
          </a:lstStyle>
          <a:p>
            <a:pPr algn="just"/>
            <a:endParaRPr lang="en-ZA" sz="3600" dirty="0"/>
          </a:p>
        </p:txBody>
      </p:sp>
      <p:sp>
        <p:nvSpPr>
          <p:cNvPr id="9" name="Title 3"/>
          <p:cNvSpPr txBox="1">
            <a:spLocks/>
          </p:cNvSpPr>
          <p:nvPr/>
        </p:nvSpPr>
        <p:spPr>
          <a:xfrm>
            <a:off x="4800600" y="6149975"/>
            <a:ext cx="803958" cy="708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bg1"/>
                </a:solidFill>
                <a:latin typeface="Arial" panose="020B0604020202020204" pitchFamily="34" charset="0"/>
                <a:ea typeface="+mj-ea"/>
                <a:cs typeface="Arial" panose="020B0604020202020204" pitchFamily="34" charset="0"/>
              </a:defRPr>
            </a:lvl1pPr>
          </a:lstStyle>
          <a:p>
            <a:pPr algn="just"/>
            <a:endParaRPr lang="en-ZA" sz="3600" b="1" dirty="0"/>
          </a:p>
        </p:txBody>
      </p:sp>
      <p:sp>
        <p:nvSpPr>
          <p:cNvPr id="7" name="Content Placeholder 2"/>
          <p:cNvSpPr>
            <a:spLocks noGrp="1"/>
          </p:cNvSpPr>
          <p:nvPr>
            <p:ph idx="1"/>
          </p:nvPr>
        </p:nvSpPr>
        <p:spPr>
          <a:xfrm>
            <a:off x="114300" y="990600"/>
            <a:ext cx="9639300" cy="4724400"/>
          </a:xfrm>
        </p:spPr>
        <p:txBody>
          <a:bodyPr>
            <a:noAutofit/>
          </a:bodyPr>
          <a:lstStyle/>
          <a:p>
            <a:pPr marL="0" indent="0" algn="just">
              <a:buNone/>
            </a:pPr>
            <a:endParaRPr lang="en-ZA" u="sng" dirty="0">
              <a:solidFill>
                <a:srgbClr val="000000"/>
              </a:solidFill>
              <a:ea typeface="Times New Roman" panose="02020603050405020304" pitchFamily="18" charset="0"/>
            </a:endParaRPr>
          </a:p>
          <a:p>
            <a:pPr marL="0" indent="0" algn="just">
              <a:buNone/>
            </a:pPr>
            <a:r>
              <a:rPr lang="en-US" dirty="0">
                <a:solidFill>
                  <a:srgbClr val="000000"/>
                </a:solidFill>
                <a:ea typeface="Times New Roman" panose="02020603050405020304" pitchFamily="18" charset="0"/>
              </a:rPr>
              <a:t>The Act does not fully address the role of the CRD.</a:t>
            </a:r>
            <a:endParaRPr lang="en-ZA" dirty="0">
              <a:solidFill>
                <a:srgbClr val="000000"/>
              </a:solidFill>
              <a:ea typeface="Times New Roman" panose="02020603050405020304" pitchFamily="18" charset="0"/>
            </a:endParaRPr>
          </a:p>
          <a:p>
            <a:pPr marL="0" indent="0" algn="just">
              <a:buNone/>
            </a:pPr>
            <a:r>
              <a:rPr lang="en-US" u="sng" dirty="0">
                <a:solidFill>
                  <a:srgbClr val="000000"/>
                </a:solidFill>
                <a:ea typeface="Times New Roman" panose="02020603050405020304" pitchFamily="18" charset="0"/>
              </a:rPr>
              <a:t>Section 2A</a:t>
            </a:r>
            <a:r>
              <a:rPr lang="en-US" dirty="0">
                <a:solidFill>
                  <a:srgbClr val="000000"/>
                </a:solidFill>
                <a:ea typeface="Times New Roman" panose="02020603050405020304" pitchFamily="18" charset="0"/>
              </a:rPr>
              <a:t>:  The </a:t>
            </a:r>
            <a:r>
              <a:rPr lang="en-US" u="sng" dirty="0">
                <a:solidFill>
                  <a:srgbClr val="000000"/>
                </a:solidFill>
                <a:ea typeface="Times New Roman" panose="02020603050405020304" pitchFamily="18" charset="0"/>
              </a:rPr>
              <a:t>appointment</a:t>
            </a:r>
            <a:r>
              <a:rPr lang="en-US" dirty="0">
                <a:solidFill>
                  <a:srgbClr val="000000"/>
                </a:solidFill>
                <a:ea typeface="Times New Roman" panose="02020603050405020304" pitchFamily="18" charset="0"/>
              </a:rPr>
              <a:t> of the CRD will now be addressed in this section and not in section 2(1);</a:t>
            </a:r>
            <a:endParaRPr lang="en-ZA" dirty="0">
              <a:solidFill>
                <a:srgbClr val="000000"/>
              </a:solidFill>
              <a:ea typeface="Times New Roman" panose="02020603050405020304" pitchFamily="18" charset="0"/>
            </a:endParaRPr>
          </a:p>
          <a:p>
            <a:pPr marL="0" indent="0" algn="just">
              <a:buNone/>
            </a:pPr>
            <a:r>
              <a:rPr lang="en-ZA" u="sng" dirty="0">
                <a:solidFill>
                  <a:srgbClr val="000000"/>
                </a:solidFill>
                <a:ea typeface="Times New Roman" panose="02020603050405020304" pitchFamily="18" charset="0"/>
              </a:rPr>
              <a:t>Section 2B</a:t>
            </a:r>
            <a:r>
              <a:rPr lang="en-ZA" dirty="0">
                <a:solidFill>
                  <a:srgbClr val="000000"/>
                </a:solidFill>
                <a:ea typeface="Times New Roman" panose="02020603050405020304" pitchFamily="18" charset="0"/>
              </a:rPr>
              <a:t>: This section is to be inserted to deal with the </a:t>
            </a:r>
            <a:r>
              <a:rPr lang="en-ZA" u="sng" dirty="0">
                <a:solidFill>
                  <a:srgbClr val="000000"/>
                </a:solidFill>
                <a:ea typeface="Times New Roman" panose="02020603050405020304" pitchFamily="18" charset="0"/>
              </a:rPr>
              <a:t>responsibilities</a:t>
            </a:r>
            <a:r>
              <a:rPr lang="en-ZA" dirty="0">
                <a:solidFill>
                  <a:srgbClr val="000000"/>
                </a:solidFill>
                <a:ea typeface="Times New Roman" panose="02020603050405020304" pitchFamily="18" charset="0"/>
              </a:rPr>
              <a:t> of the CRD;</a:t>
            </a:r>
          </a:p>
          <a:p>
            <a:pPr marL="0" indent="0" algn="just">
              <a:buNone/>
            </a:pPr>
            <a:r>
              <a:rPr lang="en-ZA" u="sng" dirty="0"/>
              <a:t>Section 2C</a:t>
            </a:r>
            <a:r>
              <a:rPr lang="en-ZA" dirty="0"/>
              <a:t>: </a:t>
            </a:r>
            <a:r>
              <a:rPr lang="en-US" dirty="0"/>
              <a:t>This section is to be inserted to deal with the </a:t>
            </a:r>
            <a:r>
              <a:rPr lang="en-US" u="sng" dirty="0"/>
              <a:t>duties</a:t>
            </a:r>
            <a:r>
              <a:rPr lang="en-US" dirty="0"/>
              <a:t> of the CRD.</a:t>
            </a:r>
            <a:endParaRPr lang="en-ZA" altLang="en-US" dirty="0">
              <a:latin typeface="Arial" charset="0"/>
              <a:cs typeface="Arial" charset="0"/>
            </a:endParaRPr>
          </a:p>
        </p:txBody>
      </p:sp>
      <p:pic>
        <p:nvPicPr>
          <p:cNvPr id="10" name="Picture 3"/>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0" y="6107906"/>
            <a:ext cx="2546350" cy="79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945218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186118"/>
            <a:ext cx="9525000" cy="839124"/>
          </a:xfrm>
        </p:spPr>
        <p:txBody>
          <a:bodyPr>
            <a:noAutofit/>
          </a:bodyPr>
          <a:lstStyle/>
          <a:p>
            <a:r>
              <a:rPr lang="en-ZA" b="1" dirty="0"/>
              <a:t>Clause 3(a): sections 3(1)(bis), </a:t>
            </a:r>
            <a:r>
              <a:rPr lang="en-ZA" b="1" dirty="0" err="1"/>
              <a:t>ter</a:t>
            </a:r>
            <a:endParaRPr lang="en-ZA" b="1" dirty="0"/>
          </a:p>
        </p:txBody>
      </p:sp>
      <p:sp>
        <p:nvSpPr>
          <p:cNvPr id="6" name="Content Placeholder 5"/>
          <p:cNvSpPr>
            <a:spLocks noGrp="1"/>
          </p:cNvSpPr>
          <p:nvPr>
            <p:ph idx="1"/>
          </p:nvPr>
        </p:nvSpPr>
        <p:spPr>
          <a:xfrm>
            <a:off x="76200" y="1025242"/>
            <a:ext cx="9753600" cy="4784367"/>
          </a:xfrm>
        </p:spPr>
        <p:txBody>
          <a:bodyPr>
            <a:noAutofit/>
          </a:bodyPr>
          <a:lstStyle/>
          <a:p>
            <a:pPr marL="0" lvl="0" indent="0" algn="just" fontAlgn="base">
              <a:spcBef>
                <a:spcPct val="0"/>
              </a:spcBef>
              <a:spcAft>
                <a:spcPct val="0"/>
              </a:spcAft>
              <a:buNone/>
            </a:pPr>
            <a:r>
              <a:rPr lang="en-GB" altLang="en-US" dirty="0">
                <a:solidFill>
                  <a:srgbClr val="000000"/>
                </a:solidFill>
              </a:rPr>
              <a:t>The Act currently does not provide for the </a:t>
            </a:r>
            <a:r>
              <a:rPr lang="en-GB" altLang="en-US" u="sng" dirty="0" err="1">
                <a:solidFill>
                  <a:srgbClr val="000000"/>
                </a:solidFill>
              </a:rPr>
              <a:t>recordal</a:t>
            </a:r>
            <a:r>
              <a:rPr lang="en-GB" altLang="en-US" dirty="0">
                <a:solidFill>
                  <a:srgbClr val="000000"/>
                </a:solidFill>
              </a:rPr>
              <a:t> of land tenure rights. </a:t>
            </a:r>
          </a:p>
          <a:p>
            <a:pPr marL="0" lvl="0" indent="0" algn="just" fontAlgn="base">
              <a:spcBef>
                <a:spcPct val="0"/>
              </a:spcBef>
              <a:spcAft>
                <a:spcPct val="0"/>
              </a:spcAft>
              <a:buNone/>
            </a:pPr>
            <a:endParaRPr lang="en-GB" altLang="en-US" sz="1100" dirty="0">
              <a:solidFill>
                <a:srgbClr val="000000"/>
              </a:solidFill>
            </a:endParaRPr>
          </a:p>
          <a:p>
            <a:pPr algn="just" fontAlgn="base">
              <a:spcBef>
                <a:spcPct val="0"/>
              </a:spcBef>
              <a:spcAft>
                <a:spcPct val="0"/>
              </a:spcAft>
            </a:pPr>
            <a:r>
              <a:rPr lang="en-GB" altLang="en-US" dirty="0">
                <a:solidFill>
                  <a:srgbClr val="000000"/>
                </a:solidFill>
              </a:rPr>
              <a:t>The insertion of section 3(1)(</a:t>
            </a:r>
            <a:r>
              <a:rPr lang="en-GB" altLang="en-US" i="1" dirty="0">
                <a:solidFill>
                  <a:srgbClr val="000000"/>
                </a:solidFill>
              </a:rPr>
              <a:t>c</a:t>
            </a:r>
            <a:r>
              <a:rPr lang="en-GB" altLang="en-US" dirty="0">
                <a:solidFill>
                  <a:srgbClr val="000000"/>
                </a:solidFill>
              </a:rPr>
              <a:t>)</a:t>
            </a:r>
            <a:r>
              <a:rPr lang="en-GB" altLang="en-US" i="1" dirty="0">
                <a:solidFill>
                  <a:srgbClr val="000000"/>
                </a:solidFill>
              </a:rPr>
              <a:t>bis</a:t>
            </a:r>
            <a:r>
              <a:rPr lang="en-GB" altLang="en-US" dirty="0">
                <a:solidFill>
                  <a:srgbClr val="000000"/>
                </a:solidFill>
              </a:rPr>
              <a:t> provides a mechanism for the </a:t>
            </a:r>
            <a:r>
              <a:rPr lang="en-GB" altLang="en-US" dirty="0" err="1">
                <a:solidFill>
                  <a:srgbClr val="000000"/>
                </a:solidFill>
              </a:rPr>
              <a:t>recordal</a:t>
            </a:r>
            <a:r>
              <a:rPr lang="en-GB" altLang="en-US" dirty="0">
                <a:solidFill>
                  <a:srgbClr val="000000"/>
                </a:solidFill>
              </a:rPr>
              <a:t> of land tenure rights that have been created and lawfully issued under other law. </a:t>
            </a:r>
          </a:p>
          <a:p>
            <a:pPr algn="just" fontAlgn="base">
              <a:spcBef>
                <a:spcPct val="0"/>
              </a:spcBef>
              <a:spcAft>
                <a:spcPct val="0"/>
              </a:spcAft>
            </a:pPr>
            <a:r>
              <a:rPr lang="en-GB" altLang="en-US" dirty="0">
                <a:solidFill>
                  <a:srgbClr val="000000"/>
                </a:solidFill>
              </a:rPr>
              <a:t>Insertion of section 3(1)(</a:t>
            </a:r>
            <a:r>
              <a:rPr lang="en-GB" altLang="en-US" i="1" dirty="0">
                <a:solidFill>
                  <a:srgbClr val="000000"/>
                </a:solidFill>
              </a:rPr>
              <a:t>c</a:t>
            </a:r>
            <a:r>
              <a:rPr lang="en-GB" altLang="en-US" dirty="0">
                <a:solidFill>
                  <a:srgbClr val="000000"/>
                </a:solidFill>
              </a:rPr>
              <a:t>)</a:t>
            </a:r>
            <a:r>
              <a:rPr lang="en-GB" altLang="en-US" i="1" dirty="0" err="1">
                <a:solidFill>
                  <a:srgbClr val="000000"/>
                </a:solidFill>
              </a:rPr>
              <a:t>ter</a:t>
            </a:r>
            <a:r>
              <a:rPr lang="en-GB" altLang="en-US" dirty="0">
                <a:solidFill>
                  <a:srgbClr val="000000"/>
                </a:solidFill>
              </a:rPr>
              <a:t> provides for the noting of </a:t>
            </a:r>
            <a:r>
              <a:rPr lang="en-GB" altLang="en-US" u="sng" dirty="0">
                <a:solidFill>
                  <a:srgbClr val="000000"/>
                </a:solidFill>
              </a:rPr>
              <a:t>conversions to full ownership </a:t>
            </a:r>
            <a:r>
              <a:rPr lang="en-GB" altLang="en-US" dirty="0">
                <a:solidFill>
                  <a:srgbClr val="000000"/>
                </a:solidFill>
              </a:rPr>
              <a:t>of such rights, </a:t>
            </a:r>
            <a:r>
              <a:rPr lang="en-GB" altLang="en-US" i="1" u="sng" dirty="0">
                <a:solidFill>
                  <a:srgbClr val="000000"/>
                </a:solidFill>
              </a:rPr>
              <a:t>in compliance with the requirements of law.</a:t>
            </a:r>
          </a:p>
          <a:p>
            <a:pPr marL="0" indent="0" algn="just" fontAlgn="base">
              <a:spcBef>
                <a:spcPct val="0"/>
              </a:spcBef>
              <a:spcAft>
                <a:spcPct val="0"/>
              </a:spcAft>
              <a:buNone/>
            </a:pPr>
            <a:endParaRPr lang="en-GB" altLang="en-US" sz="900" i="1" u="sng" dirty="0">
              <a:solidFill>
                <a:srgbClr val="000000"/>
              </a:solidFill>
              <a:highlight>
                <a:srgbClr val="FFFF00"/>
              </a:highlight>
            </a:endParaRPr>
          </a:p>
        </p:txBody>
      </p:sp>
      <p:sp>
        <p:nvSpPr>
          <p:cNvPr id="4" name="Title 3"/>
          <p:cNvSpPr txBox="1">
            <a:spLocks/>
          </p:cNvSpPr>
          <p:nvPr/>
        </p:nvSpPr>
        <p:spPr>
          <a:xfrm>
            <a:off x="4648200" y="-23149"/>
            <a:ext cx="803958" cy="708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bg1"/>
                </a:solidFill>
                <a:latin typeface="Arial" panose="020B0604020202020204" pitchFamily="34" charset="0"/>
                <a:ea typeface="+mj-ea"/>
                <a:cs typeface="Arial" panose="020B0604020202020204" pitchFamily="34" charset="0"/>
              </a:defRPr>
            </a:lvl1pPr>
          </a:lstStyle>
          <a:p>
            <a:pPr algn="just"/>
            <a:endParaRPr lang="en-ZA" sz="3600" b="1" dirty="0"/>
          </a:p>
        </p:txBody>
      </p:sp>
      <p:sp>
        <p:nvSpPr>
          <p:cNvPr id="7" name="Title 3"/>
          <p:cNvSpPr txBox="1">
            <a:spLocks/>
          </p:cNvSpPr>
          <p:nvPr/>
        </p:nvSpPr>
        <p:spPr>
          <a:xfrm>
            <a:off x="4800600" y="6149975"/>
            <a:ext cx="803958" cy="708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bg1"/>
                </a:solidFill>
                <a:latin typeface="Arial" panose="020B0604020202020204" pitchFamily="34" charset="0"/>
                <a:ea typeface="+mj-ea"/>
                <a:cs typeface="Arial" panose="020B0604020202020204" pitchFamily="34" charset="0"/>
              </a:defRPr>
            </a:lvl1pPr>
          </a:lstStyle>
          <a:p>
            <a:pPr algn="just"/>
            <a:endParaRPr lang="en-ZA" sz="3600" b="1" dirty="0"/>
          </a:p>
        </p:txBody>
      </p:sp>
      <p:pic>
        <p:nvPicPr>
          <p:cNvPr id="8" name="Picture 3"/>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9099" y="6105075"/>
            <a:ext cx="2546350" cy="79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415908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279" y="152400"/>
            <a:ext cx="8915400" cy="762000"/>
          </a:xfrm>
        </p:spPr>
        <p:txBody>
          <a:bodyPr>
            <a:normAutofit/>
          </a:bodyPr>
          <a:lstStyle/>
          <a:p>
            <a:r>
              <a:rPr lang="en-ZA" b="1" dirty="0"/>
              <a:t>Clause 3(b)</a:t>
            </a:r>
            <a:endParaRPr lang="en-ZA" dirty="0"/>
          </a:p>
        </p:txBody>
      </p:sp>
      <p:sp>
        <p:nvSpPr>
          <p:cNvPr id="3" name="Content Placeholder 2"/>
          <p:cNvSpPr>
            <a:spLocks noGrp="1"/>
          </p:cNvSpPr>
          <p:nvPr>
            <p:ph idx="1"/>
          </p:nvPr>
        </p:nvSpPr>
        <p:spPr>
          <a:xfrm>
            <a:off x="76200" y="838201"/>
            <a:ext cx="9753600" cy="5029200"/>
          </a:xfrm>
        </p:spPr>
        <p:txBody>
          <a:bodyPr>
            <a:noAutofit/>
          </a:bodyPr>
          <a:lstStyle/>
          <a:p>
            <a:pPr marL="0" indent="0" algn="just" defTabSz="457200">
              <a:spcBef>
                <a:spcPts val="0"/>
              </a:spcBef>
              <a:buNone/>
              <a:defRPr/>
            </a:pPr>
            <a:r>
              <a:rPr lang="en-ZA" dirty="0"/>
              <a:t>Section 3(1)(</a:t>
            </a:r>
            <a:r>
              <a:rPr lang="en-ZA" dirty="0" err="1"/>
              <a:t>i</a:t>
            </a:r>
            <a:r>
              <a:rPr lang="en-ZA" dirty="0"/>
              <a:t>) provides for the registration of </a:t>
            </a:r>
            <a:r>
              <a:rPr lang="en-ZA" u="sng" dirty="0"/>
              <a:t>waivers of preference</a:t>
            </a:r>
            <a:r>
              <a:rPr lang="en-ZA" dirty="0"/>
              <a:t> in respect of registered real rights in land in favour of </a:t>
            </a:r>
            <a:r>
              <a:rPr lang="en-ZA" u="sng" dirty="0"/>
              <a:t>mortgage bonds</a:t>
            </a:r>
            <a:r>
              <a:rPr lang="en-ZA" dirty="0"/>
              <a:t>. There is a need to also provide for the registration of waivers of preference in respect of registered real rights in favour of </a:t>
            </a:r>
            <a:r>
              <a:rPr lang="en-ZA" u="sng" dirty="0"/>
              <a:t>leases</a:t>
            </a:r>
            <a:r>
              <a:rPr lang="en-ZA" dirty="0"/>
              <a:t>. The proposed amendment of section 3(1)(</a:t>
            </a:r>
            <a:r>
              <a:rPr lang="en-ZA" i="1" dirty="0"/>
              <a:t>i</a:t>
            </a:r>
            <a:r>
              <a:rPr lang="en-ZA" dirty="0"/>
              <a:t>) will address this need. </a:t>
            </a:r>
          </a:p>
          <a:p>
            <a:pPr marL="0" indent="0" algn="just" defTabSz="457200">
              <a:spcBef>
                <a:spcPts val="0"/>
              </a:spcBef>
              <a:buNone/>
              <a:defRPr/>
            </a:pPr>
            <a:r>
              <a:rPr lang="en-ZA" i="1" dirty="0"/>
              <a:t>A waiver of preference is a voluntary agreement whereby one holder exchange the preference he/she enjoys over the property in favour of another hold</a:t>
            </a:r>
            <a:r>
              <a:rPr lang="en-ZA" dirty="0"/>
              <a:t>er. </a:t>
            </a:r>
          </a:p>
        </p:txBody>
      </p:sp>
      <p:sp>
        <p:nvSpPr>
          <p:cNvPr id="4" name="Title 3"/>
          <p:cNvSpPr txBox="1">
            <a:spLocks/>
          </p:cNvSpPr>
          <p:nvPr/>
        </p:nvSpPr>
        <p:spPr>
          <a:xfrm>
            <a:off x="4800600" y="6149975"/>
            <a:ext cx="803958" cy="708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bg1"/>
                </a:solidFill>
                <a:latin typeface="Arial" panose="020B0604020202020204" pitchFamily="34" charset="0"/>
                <a:ea typeface="+mj-ea"/>
                <a:cs typeface="Arial" panose="020B0604020202020204" pitchFamily="34" charset="0"/>
              </a:defRPr>
            </a:lvl1pPr>
          </a:lstStyle>
          <a:p>
            <a:pPr algn="just"/>
            <a:endParaRPr lang="en-ZA" sz="3600" b="1" dirty="0"/>
          </a:p>
        </p:txBody>
      </p:sp>
      <p:sp>
        <p:nvSpPr>
          <p:cNvPr id="5" name="Title 3"/>
          <p:cNvSpPr txBox="1">
            <a:spLocks/>
          </p:cNvSpPr>
          <p:nvPr/>
        </p:nvSpPr>
        <p:spPr>
          <a:xfrm>
            <a:off x="4572000" y="-76200"/>
            <a:ext cx="803958" cy="708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bg1"/>
                </a:solidFill>
                <a:latin typeface="Arial" panose="020B0604020202020204" pitchFamily="34" charset="0"/>
                <a:ea typeface="+mj-ea"/>
                <a:cs typeface="Arial" panose="020B0604020202020204" pitchFamily="34" charset="0"/>
              </a:defRPr>
            </a:lvl1pPr>
          </a:lstStyle>
          <a:p>
            <a:pPr algn="just"/>
            <a:endParaRPr lang="en-ZA" sz="3600" b="1" dirty="0"/>
          </a:p>
        </p:txBody>
      </p:sp>
      <p:pic>
        <p:nvPicPr>
          <p:cNvPr id="6" name="Picture 3"/>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0" y="6019800"/>
            <a:ext cx="2546350" cy="79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176075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58"/>
            <a:ext cx="8915400" cy="986742"/>
          </a:xfrm>
        </p:spPr>
        <p:txBody>
          <a:bodyPr>
            <a:normAutofit/>
          </a:bodyPr>
          <a:lstStyle/>
          <a:p>
            <a:r>
              <a:rPr lang="en-ZA" b="1" dirty="0"/>
              <a:t>Clause 5</a:t>
            </a:r>
            <a:endParaRPr lang="en-ZA" dirty="0"/>
          </a:p>
        </p:txBody>
      </p:sp>
      <p:sp>
        <p:nvSpPr>
          <p:cNvPr id="3" name="Content Placeholder 2"/>
          <p:cNvSpPr>
            <a:spLocks noGrp="1"/>
          </p:cNvSpPr>
          <p:nvPr>
            <p:ph idx="1"/>
          </p:nvPr>
        </p:nvSpPr>
        <p:spPr>
          <a:xfrm>
            <a:off x="76200" y="762000"/>
            <a:ext cx="9584079" cy="5257800"/>
          </a:xfrm>
        </p:spPr>
        <p:txBody>
          <a:bodyPr>
            <a:noAutofit/>
          </a:bodyPr>
          <a:lstStyle/>
          <a:p>
            <a:pPr marL="0" indent="0" algn="just" defTabSz="457200">
              <a:spcBef>
                <a:spcPts val="0"/>
              </a:spcBef>
              <a:buNone/>
              <a:defRPr/>
            </a:pPr>
            <a:r>
              <a:rPr lang="en-GB" dirty="0">
                <a:solidFill>
                  <a:schemeClr val="dk1"/>
                </a:solidFill>
              </a:rPr>
              <a:t>Section 9 deals with the establishment of the Deeds Registries Regulations Board. It has become necessary, seeing that the Deeds Registration Branch operates on a business account and in view of the development of an electronic deeds registration and </a:t>
            </a:r>
            <a:r>
              <a:rPr lang="en-GB" dirty="0" err="1">
                <a:solidFill>
                  <a:schemeClr val="dk1"/>
                </a:solidFill>
              </a:rPr>
              <a:t>recordal</a:t>
            </a:r>
            <a:r>
              <a:rPr lang="en-GB" dirty="0">
                <a:solidFill>
                  <a:schemeClr val="dk1"/>
                </a:solidFill>
              </a:rPr>
              <a:t> system, to also have members that are experts on financial and ICT matters, and also a conveyancer in the employ of the State.  The amendment of section 9 will address this need</a:t>
            </a:r>
            <a:r>
              <a:rPr lang="en-GB" sz="2400" dirty="0">
                <a:solidFill>
                  <a:schemeClr val="dk1"/>
                </a:solidFill>
              </a:rPr>
              <a:t>. </a:t>
            </a:r>
            <a:endParaRPr lang="en-GB" dirty="0">
              <a:solidFill>
                <a:schemeClr val="dk1"/>
              </a:solidFill>
            </a:endParaRPr>
          </a:p>
          <a:p>
            <a:pPr marL="0" indent="0" algn="just" defTabSz="457200">
              <a:spcBef>
                <a:spcPts val="0"/>
              </a:spcBef>
              <a:buNone/>
              <a:defRPr/>
            </a:pPr>
            <a:endParaRPr lang="en-GB" dirty="0">
              <a:solidFill>
                <a:schemeClr val="dk1"/>
              </a:solidFill>
            </a:endParaRPr>
          </a:p>
          <a:p>
            <a:pPr marL="0" indent="0" algn="just">
              <a:spcBef>
                <a:spcPts val="0"/>
              </a:spcBef>
              <a:buNone/>
            </a:pPr>
            <a:endParaRPr lang="en-ZA" dirty="0"/>
          </a:p>
        </p:txBody>
      </p:sp>
      <p:sp>
        <p:nvSpPr>
          <p:cNvPr id="4" name="Title 3"/>
          <p:cNvSpPr txBox="1">
            <a:spLocks/>
          </p:cNvSpPr>
          <p:nvPr/>
        </p:nvSpPr>
        <p:spPr>
          <a:xfrm>
            <a:off x="4800600" y="6149975"/>
            <a:ext cx="803958" cy="708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bg1"/>
                </a:solidFill>
                <a:latin typeface="Arial" panose="020B0604020202020204" pitchFamily="34" charset="0"/>
                <a:ea typeface="+mj-ea"/>
                <a:cs typeface="Arial" panose="020B0604020202020204" pitchFamily="34" charset="0"/>
              </a:defRPr>
            </a:lvl1pPr>
          </a:lstStyle>
          <a:p>
            <a:pPr algn="just"/>
            <a:endParaRPr lang="en-ZA" sz="3600" b="1" dirty="0"/>
          </a:p>
        </p:txBody>
      </p:sp>
      <p:sp>
        <p:nvSpPr>
          <p:cNvPr id="5" name="Title 3"/>
          <p:cNvSpPr txBox="1">
            <a:spLocks/>
          </p:cNvSpPr>
          <p:nvPr/>
        </p:nvSpPr>
        <p:spPr>
          <a:xfrm>
            <a:off x="4572000" y="-76200"/>
            <a:ext cx="803958" cy="708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bg1"/>
                </a:solidFill>
                <a:latin typeface="Arial" panose="020B0604020202020204" pitchFamily="34" charset="0"/>
                <a:ea typeface="+mj-ea"/>
                <a:cs typeface="Arial" panose="020B0604020202020204" pitchFamily="34" charset="0"/>
              </a:defRPr>
            </a:lvl1pPr>
          </a:lstStyle>
          <a:p>
            <a:pPr algn="just"/>
            <a:endParaRPr lang="en-ZA" sz="3600" b="1" dirty="0"/>
          </a:p>
        </p:txBody>
      </p:sp>
      <p:pic>
        <p:nvPicPr>
          <p:cNvPr id="6" name="Picture 3"/>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0" y="6065838"/>
            <a:ext cx="2546350" cy="79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871569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589" y="201612"/>
            <a:ext cx="8915400" cy="712788"/>
          </a:xfrm>
        </p:spPr>
        <p:txBody>
          <a:bodyPr>
            <a:normAutofit fontScale="90000"/>
          </a:bodyPr>
          <a:lstStyle/>
          <a:p>
            <a:r>
              <a:rPr lang="en-ZA" altLang="en-US" sz="4900" b="1" dirty="0">
                <a:solidFill>
                  <a:prstClr val="black"/>
                </a:solidFill>
                <a:latin typeface="Arial" charset="0"/>
                <a:cs typeface="Arial" charset="0"/>
              </a:rPr>
              <a:t>Clause 6</a:t>
            </a:r>
            <a:r>
              <a:rPr lang="en-ZA" altLang="en-US" b="1" dirty="0">
                <a:solidFill>
                  <a:prstClr val="black"/>
                </a:solidFill>
                <a:latin typeface="Arial" charset="0"/>
                <a:cs typeface="Arial" charset="0"/>
              </a:rPr>
              <a:t> </a:t>
            </a:r>
            <a:endParaRPr lang="en-ZA" dirty="0"/>
          </a:p>
        </p:txBody>
      </p:sp>
      <p:sp>
        <p:nvSpPr>
          <p:cNvPr id="3" name="Content Placeholder 2"/>
          <p:cNvSpPr>
            <a:spLocks noGrp="1"/>
          </p:cNvSpPr>
          <p:nvPr>
            <p:ph idx="1"/>
          </p:nvPr>
        </p:nvSpPr>
        <p:spPr>
          <a:xfrm>
            <a:off x="76200" y="762001"/>
            <a:ext cx="9677400" cy="5486400"/>
          </a:xfrm>
        </p:spPr>
        <p:txBody>
          <a:bodyPr>
            <a:normAutofit/>
          </a:bodyPr>
          <a:lstStyle/>
          <a:p>
            <a:pPr marL="0" indent="0" algn="just" defTabSz="457200">
              <a:spcBef>
                <a:spcPts val="0"/>
              </a:spcBef>
              <a:buNone/>
              <a:defRPr/>
            </a:pPr>
            <a:r>
              <a:rPr lang="en-ZA" dirty="0"/>
              <a:t>Section 10 lists the matters in respect of which regulations may be made. The proposed amendment provides for the inclusion of a regulation pertaining to </a:t>
            </a:r>
            <a:r>
              <a:rPr lang="en-ZA" dirty="0">
                <a:solidFill>
                  <a:schemeClr val="dk1"/>
                </a:solidFill>
              </a:rPr>
              <a:t>the </a:t>
            </a:r>
            <a:r>
              <a:rPr lang="en-ZA" u="sng" dirty="0">
                <a:solidFill>
                  <a:schemeClr val="dk1"/>
                </a:solidFill>
              </a:rPr>
              <a:t>collection of personal information relating to race, gender, citizenship and nationality </a:t>
            </a:r>
            <a:r>
              <a:rPr lang="en-ZA" dirty="0">
                <a:solidFill>
                  <a:schemeClr val="dk1"/>
                </a:solidFill>
              </a:rPr>
              <a:t>of land owners in South Africa, for statistical and land audit purposes only. This information will be </a:t>
            </a:r>
            <a:r>
              <a:rPr lang="en-ZA" u="sng" dirty="0">
                <a:solidFill>
                  <a:schemeClr val="dk1"/>
                </a:solidFill>
              </a:rPr>
              <a:t>captured into a register for official use</a:t>
            </a:r>
            <a:r>
              <a:rPr lang="en-ZA" dirty="0">
                <a:solidFill>
                  <a:schemeClr val="dk1"/>
                </a:solidFill>
              </a:rPr>
              <a:t>, only by State </a:t>
            </a:r>
            <a:r>
              <a:rPr lang="en-GB" dirty="0">
                <a:solidFill>
                  <a:schemeClr val="dk1"/>
                </a:solidFill>
              </a:rPr>
              <a:t>departments in the National or Provincial sphere of Government</a:t>
            </a:r>
            <a:r>
              <a:rPr lang="en-ZA" dirty="0">
                <a:solidFill>
                  <a:schemeClr val="dk1"/>
                </a:solidFill>
              </a:rPr>
              <a:t>.                          </a:t>
            </a:r>
          </a:p>
          <a:p>
            <a:pPr marL="0" lvl="0" indent="0" algn="just" defTabSz="457200" eaLnBrk="0" fontAlgn="base" hangingPunct="0">
              <a:spcAft>
                <a:spcPct val="0"/>
              </a:spcAft>
              <a:buNone/>
            </a:pPr>
            <a:endParaRPr lang="en-ZA" dirty="0"/>
          </a:p>
        </p:txBody>
      </p:sp>
      <p:sp>
        <p:nvSpPr>
          <p:cNvPr id="4" name="Title 3"/>
          <p:cNvSpPr txBox="1">
            <a:spLocks/>
          </p:cNvSpPr>
          <p:nvPr/>
        </p:nvSpPr>
        <p:spPr>
          <a:xfrm>
            <a:off x="4434310" y="-152400"/>
            <a:ext cx="803958" cy="708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bg1"/>
                </a:solidFill>
                <a:latin typeface="Arial" panose="020B0604020202020204" pitchFamily="34" charset="0"/>
                <a:ea typeface="+mj-ea"/>
                <a:cs typeface="Arial" panose="020B0604020202020204" pitchFamily="34" charset="0"/>
              </a:defRPr>
            </a:lvl1pPr>
          </a:lstStyle>
          <a:p>
            <a:pPr algn="just"/>
            <a:endParaRPr lang="en-ZA" sz="3600" b="1" dirty="0"/>
          </a:p>
        </p:txBody>
      </p:sp>
      <p:sp>
        <p:nvSpPr>
          <p:cNvPr id="5" name="Title 3"/>
          <p:cNvSpPr txBox="1">
            <a:spLocks/>
          </p:cNvSpPr>
          <p:nvPr/>
        </p:nvSpPr>
        <p:spPr>
          <a:xfrm>
            <a:off x="4836289" y="6149975"/>
            <a:ext cx="803958" cy="708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bg1"/>
                </a:solidFill>
                <a:latin typeface="Arial" panose="020B0604020202020204" pitchFamily="34" charset="0"/>
                <a:ea typeface="+mj-ea"/>
                <a:cs typeface="Arial" panose="020B0604020202020204" pitchFamily="34" charset="0"/>
              </a:defRPr>
            </a:lvl1pPr>
          </a:lstStyle>
          <a:p>
            <a:pPr algn="just"/>
            <a:endParaRPr lang="en-ZA" sz="3600" b="1" dirty="0"/>
          </a:p>
        </p:txBody>
      </p:sp>
      <p:pic>
        <p:nvPicPr>
          <p:cNvPr id="6" name="Picture 3"/>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27296" y="6105075"/>
            <a:ext cx="2546350" cy="79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797129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1612"/>
            <a:ext cx="8915400" cy="838200"/>
          </a:xfrm>
        </p:spPr>
        <p:txBody>
          <a:bodyPr>
            <a:normAutofit/>
          </a:bodyPr>
          <a:lstStyle/>
          <a:p>
            <a:r>
              <a:rPr lang="en-ZA" altLang="en-US" b="1" dirty="0">
                <a:solidFill>
                  <a:prstClr val="black"/>
                </a:solidFill>
                <a:latin typeface="Arial" charset="0"/>
                <a:cs typeface="Arial" charset="0"/>
              </a:rPr>
              <a:t>Clause 10</a:t>
            </a:r>
            <a:endParaRPr lang="en-ZA" b="1" dirty="0"/>
          </a:p>
        </p:txBody>
      </p:sp>
      <p:sp>
        <p:nvSpPr>
          <p:cNvPr id="3" name="Content Placeholder 2"/>
          <p:cNvSpPr>
            <a:spLocks noGrp="1"/>
          </p:cNvSpPr>
          <p:nvPr>
            <p:ph idx="1"/>
          </p:nvPr>
        </p:nvSpPr>
        <p:spPr>
          <a:xfrm>
            <a:off x="94322" y="1007068"/>
            <a:ext cx="9677400" cy="5029200"/>
          </a:xfrm>
        </p:spPr>
        <p:txBody>
          <a:bodyPr>
            <a:noAutofit/>
          </a:bodyPr>
          <a:lstStyle/>
          <a:p>
            <a:pPr marL="0" indent="0" algn="just" defTabSz="457200">
              <a:spcBef>
                <a:spcPts val="0"/>
              </a:spcBef>
              <a:buNone/>
              <a:defRPr/>
            </a:pPr>
            <a:r>
              <a:rPr lang="en-GB" b="1" dirty="0">
                <a:solidFill>
                  <a:schemeClr val="dk1"/>
                </a:solidFill>
              </a:rPr>
              <a:t>Section 99 </a:t>
            </a:r>
            <a:r>
              <a:rPr lang="en-GB" dirty="0">
                <a:solidFill>
                  <a:schemeClr val="dk1"/>
                </a:solidFill>
              </a:rPr>
              <a:t>provides that the ROD/officer guilty of an act/omission are liable to make good any loss to the Government if such act/omission was </a:t>
            </a:r>
            <a:r>
              <a:rPr lang="en-GB" i="1" dirty="0">
                <a:solidFill>
                  <a:schemeClr val="dk1"/>
                </a:solidFill>
              </a:rPr>
              <a:t>mala fide</a:t>
            </a:r>
            <a:r>
              <a:rPr lang="en-GB" dirty="0">
                <a:solidFill>
                  <a:schemeClr val="dk1"/>
                </a:solidFill>
              </a:rPr>
              <a:t>.  The proposed amendment to section 99 seeks to provide a </a:t>
            </a:r>
            <a:r>
              <a:rPr lang="en-GB" u="sng" dirty="0">
                <a:solidFill>
                  <a:schemeClr val="dk1"/>
                </a:solidFill>
              </a:rPr>
              <a:t>penalty </a:t>
            </a:r>
            <a:r>
              <a:rPr lang="en-GB" dirty="0">
                <a:solidFill>
                  <a:schemeClr val="dk1"/>
                </a:solidFill>
              </a:rPr>
              <a:t>of a fine or imprisonment in respect of </a:t>
            </a:r>
            <a:r>
              <a:rPr lang="en-GB" i="1" dirty="0">
                <a:solidFill>
                  <a:schemeClr val="dk1"/>
                </a:solidFill>
              </a:rPr>
              <a:t>mala fide </a:t>
            </a:r>
            <a:r>
              <a:rPr lang="en-GB" dirty="0">
                <a:solidFill>
                  <a:schemeClr val="dk1"/>
                </a:solidFill>
              </a:rPr>
              <a:t>acts /omissions by a ROD or official as well as for other persons that are part of a collusion to such </a:t>
            </a:r>
            <a:r>
              <a:rPr lang="en-GB" i="1" dirty="0">
                <a:solidFill>
                  <a:schemeClr val="dk1"/>
                </a:solidFill>
              </a:rPr>
              <a:t>mala fide </a:t>
            </a:r>
            <a:r>
              <a:rPr lang="en-GB" dirty="0">
                <a:solidFill>
                  <a:schemeClr val="dk1"/>
                </a:solidFill>
              </a:rPr>
              <a:t>acts/ omissions by such ROD or official.</a:t>
            </a:r>
            <a:endParaRPr lang="en-ZA" dirty="0"/>
          </a:p>
          <a:p>
            <a:endParaRPr lang="en-ZA" dirty="0"/>
          </a:p>
          <a:p>
            <a:endParaRPr lang="en-ZA" dirty="0"/>
          </a:p>
        </p:txBody>
      </p:sp>
      <p:sp>
        <p:nvSpPr>
          <p:cNvPr id="4" name="Title 3"/>
          <p:cNvSpPr txBox="1">
            <a:spLocks/>
          </p:cNvSpPr>
          <p:nvPr/>
        </p:nvSpPr>
        <p:spPr>
          <a:xfrm>
            <a:off x="4434310" y="-152400"/>
            <a:ext cx="803958" cy="708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bg1"/>
                </a:solidFill>
                <a:latin typeface="Arial" panose="020B0604020202020204" pitchFamily="34" charset="0"/>
                <a:ea typeface="+mj-ea"/>
                <a:cs typeface="Arial" panose="020B0604020202020204" pitchFamily="34" charset="0"/>
              </a:defRPr>
            </a:lvl1pPr>
          </a:lstStyle>
          <a:p>
            <a:pPr algn="just"/>
            <a:endParaRPr lang="en-ZA" sz="3600" b="1" dirty="0"/>
          </a:p>
        </p:txBody>
      </p:sp>
      <p:sp>
        <p:nvSpPr>
          <p:cNvPr id="5" name="Title 3"/>
          <p:cNvSpPr txBox="1">
            <a:spLocks/>
          </p:cNvSpPr>
          <p:nvPr/>
        </p:nvSpPr>
        <p:spPr>
          <a:xfrm>
            <a:off x="4648200" y="6173124"/>
            <a:ext cx="803958" cy="708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bg1"/>
                </a:solidFill>
                <a:latin typeface="Arial" panose="020B0604020202020204" pitchFamily="34" charset="0"/>
                <a:ea typeface="+mj-ea"/>
                <a:cs typeface="Arial" panose="020B0604020202020204" pitchFamily="34" charset="0"/>
              </a:defRPr>
            </a:lvl1pPr>
          </a:lstStyle>
          <a:p>
            <a:pPr algn="just"/>
            <a:endParaRPr lang="en-ZA" sz="3600" b="1" dirty="0"/>
          </a:p>
        </p:txBody>
      </p:sp>
      <p:pic>
        <p:nvPicPr>
          <p:cNvPr id="6" name="Picture 3"/>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25021" y="6065838"/>
            <a:ext cx="2546350" cy="79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902992"/>
      </p:ext>
    </p:extLst>
  </p:cSld>
  <p:clrMapOvr>
    <a:masterClrMapping/>
  </p:clrMapOvr>
</p:sld>
</file>

<file path=ppt/theme/theme1.xml><?xml version="1.0" encoding="utf-8"?>
<a:theme xmlns:a="http://schemas.openxmlformats.org/drawingml/2006/main" name="DRDLR Powerpoint Template 20150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DRDLR Powerpoint Template 201506</Template>
  <TotalTime>3</TotalTime>
  <Words>844</Words>
  <Application>Microsoft Office PowerPoint</Application>
  <PresentationFormat>A4 Paper (210x297 mm)</PresentationFormat>
  <Paragraphs>35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DRDLR Powerpoint Template 201506</vt:lpstr>
      <vt:lpstr> DEEDS REGISTRIES AMENDMENT BILL  PRESENTATION TO THE PORTFOLIO COMMITTEE ON AGRICULTURE, LAND REFORM AND RURAL DEVELOPMENT  19 MAY 2023 </vt:lpstr>
      <vt:lpstr>OBJECTS OF THE BILL</vt:lpstr>
      <vt:lpstr>Clause 1 – amendment of section 2</vt:lpstr>
      <vt:lpstr>Clause 2: Insertion of sections 2A, 2B and 2C</vt:lpstr>
      <vt:lpstr>Clause 3(a): sections 3(1)(bis), ter</vt:lpstr>
      <vt:lpstr>Clause 3(b)</vt:lpstr>
      <vt:lpstr>Clause 5</vt:lpstr>
      <vt:lpstr>Clause 6 </vt:lpstr>
      <vt:lpstr>Clause 10</vt:lpstr>
      <vt:lpstr>Clause 12</vt:lpstr>
      <vt:lpstr>Clause 13</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XXX</dc:title>
  <dc:creator>TMhlongo</dc:creator>
  <cp:lastModifiedBy>USER</cp:lastModifiedBy>
  <cp:revision>153</cp:revision>
  <cp:lastPrinted>2023-05-16T10:51:46Z</cp:lastPrinted>
  <dcterms:created xsi:type="dcterms:W3CDTF">2015-06-02T11:23:14Z</dcterms:created>
  <dcterms:modified xsi:type="dcterms:W3CDTF">2023-05-19T11:18:24Z</dcterms:modified>
</cp:coreProperties>
</file>