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5" r:id="rId2"/>
  </p:sldMasterIdLst>
  <p:notesMasterIdLst>
    <p:notesMasterId r:id="rId25"/>
  </p:notesMasterIdLst>
  <p:handoutMasterIdLst>
    <p:handoutMasterId r:id="rId26"/>
  </p:handoutMasterIdLst>
  <p:sldIdLst>
    <p:sldId id="256" r:id="rId3"/>
    <p:sldId id="4561" r:id="rId4"/>
    <p:sldId id="4578" r:id="rId5"/>
    <p:sldId id="260" r:id="rId6"/>
    <p:sldId id="4568" r:id="rId7"/>
    <p:sldId id="4576" r:id="rId8"/>
    <p:sldId id="488" r:id="rId9"/>
    <p:sldId id="915" r:id="rId10"/>
    <p:sldId id="4573" r:id="rId11"/>
    <p:sldId id="461" r:id="rId12"/>
    <p:sldId id="4577" r:id="rId13"/>
    <p:sldId id="483" r:id="rId14"/>
    <p:sldId id="4563" r:id="rId15"/>
    <p:sldId id="4574" r:id="rId16"/>
    <p:sldId id="916" r:id="rId17"/>
    <p:sldId id="4579" r:id="rId18"/>
    <p:sldId id="4575" r:id="rId19"/>
    <p:sldId id="4570" r:id="rId20"/>
    <p:sldId id="4571" r:id="rId21"/>
    <p:sldId id="4558" r:id="rId22"/>
    <p:sldId id="4542" r:id="rId23"/>
    <p:sldId id="263" r:id="rId24"/>
  </p:sldIdLst>
  <p:sldSz cx="9144000" cy="6858000" type="screen4x3"/>
  <p:notesSz cx="6797675" cy="9926638"/>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D81F40-D291-B9CE-A785-4CB863128E2C}" name="Mapupa Joy" initials="JM" userId="S::MapupaJ@dws.gov.za::74e45c32-829b-4e0c-9473-f255d1a175e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93" autoAdjust="0"/>
  </p:normalViewPr>
  <p:slideViewPr>
    <p:cSldViewPr snapToObjects="1">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0BE8837-D9F5-D813-CF4A-C37A53520D36}"/>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17E5118D-3AC8-D50A-B1BA-9B69D92F5067}"/>
              </a:ext>
            </a:extLst>
          </p:cNvPr>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7915066-0600-4C15-9DED-D03BF2667DD4}" type="datetime1">
              <a:rPr lang="en-US" altLang="en-US"/>
              <a:pPr>
                <a:defRPr/>
              </a:pPr>
              <a:t>5/19/2023</a:t>
            </a:fld>
            <a:endParaRPr lang="en-US" altLang="en-US"/>
          </a:p>
        </p:txBody>
      </p:sp>
      <p:sp>
        <p:nvSpPr>
          <p:cNvPr id="4" name="Footer Placeholder 3">
            <a:extLst>
              <a:ext uri="{FF2B5EF4-FFF2-40B4-BE49-F238E27FC236}">
                <a16:creationId xmlns:a16="http://schemas.microsoft.com/office/drawing/2014/main" xmlns="" id="{E3A53160-77B8-5A77-17E6-EA81D236E173}"/>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xmlns="" id="{E6C8F026-87AB-0B44-E5F0-909FD4B0B3B8}"/>
              </a:ext>
            </a:extLst>
          </p:cNvPr>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FCDAD653-D8F9-434B-9E66-A044B78428DB}" type="slidenum">
              <a:rPr lang="en-US" altLang="en-US"/>
              <a:pPr>
                <a:defRPr/>
              </a:pPr>
              <a:t>‹#›</a:t>
            </a:fld>
            <a:endParaRPr lang="en-US"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A0678CA-DAE3-63BA-9429-67F7EEF57FA2}"/>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xmlns="" id="{0A3BC6FE-3214-419B-6019-3A28ACBEF85A}"/>
              </a:ext>
            </a:extLst>
          </p:cNvPr>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74CDF403-23A4-4442-AACA-5BFFC26F2CC1}" type="datetime1">
              <a:rPr lang="en-US" altLang="en-US"/>
              <a:pPr>
                <a:defRPr/>
              </a:pPr>
              <a:t>5/19/2023</a:t>
            </a:fld>
            <a:endParaRPr lang="en-US" altLang="en-US"/>
          </a:p>
        </p:txBody>
      </p:sp>
      <p:sp>
        <p:nvSpPr>
          <p:cNvPr id="4" name="Slide Image Placeholder 3">
            <a:extLst>
              <a:ext uri="{FF2B5EF4-FFF2-40B4-BE49-F238E27FC236}">
                <a16:creationId xmlns:a16="http://schemas.microsoft.com/office/drawing/2014/main" xmlns="" id="{4FFB5704-F44E-4F1F-320A-4AEF592D2106}"/>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DFC81BCC-C251-F6D5-863A-4A400E957189}"/>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noProof="0"/>
              <a:t>Click to edit Master text styles</a:t>
            </a:r>
          </a:p>
          <a:p>
            <a:pPr lvl="1"/>
            <a:r>
              <a:rPr lang="x-none" noProof="0"/>
              <a:t>Second level</a:t>
            </a:r>
          </a:p>
          <a:p>
            <a:pPr lvl="2"/>
            <a:r>
              <a:rPr lang="x-none" noProof="0"/>
              <a:t>Third level</a:t>
            </a:r>
          </a:p>
          <a:p>
            <a:pPr lvl="3"/>
            <a:r>
              <a:rPr lang="x-none" noProof="0"/>
              <a:t>Fourth level</a:t>
            </a:r>
          </a:p>
          <a:p>
            <a:pPr lvl="4"/>
            <a:r>
              <a:rPr lang="x-none" noProof="0"/>
              <a:t>Fifth level</a:t>
            </a:r>
            <a:endParaRPr lang="en-US" noProof="0"/>
          </a:p>
        </p:txBody>
      </p:sp>
      <p:sp>
        <p:nvSpPr>
          <p:cNvPr id="6" name="Footer Placeholder 5">
            <a:extLst>
              <a:ext uri="{FF2B5EF4-FFF2-40B4-BE49-F238E27FC236}">
                <a16:creationId xmlns:a16="http://schemas.microsoft.com/office/drawing/2014/main" xmlns="" id="{93B530FD-373A-43E9-C657-1AFEFFF3BE46}"/>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xmlns="" id="{A67443AA-1CED-05BF-B252-8FABCD8D8BD6}"/>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4A7E9124-FB2D-41C8-B99B-3C7953F8B9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xmlns="" id="{A40B69C8-5376-75B9-5914-BA589D24D8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a:extLst>
              <a:ext uri="{FF2B5EF4-FFF2-40B4-BE49-F238E27FC236}">
                <a16:creationId xmlns:a16="http://schemas.microsoft.com/office/drawing/2014/main" xmlns="" id="{5C019549-4E21-F19C-0375-E89792DD9DBD}"/>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15364" name="Slide Number Placeholder 3">
            <a:extLst>
              <a:ext uri="{FF2B5EF4-FFF2-40B4-BE49-F238E27FC236}">
                <a16:creationId xmlns:a16="http://schemas.microsoft.com/office/drawing/2014/main" xmlns="" id="{72BDEFB6-7663-9140-722E-580CB4A662F0}"/>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A82EAD-AD6E-4787-AABC-75CF9F9EE06C}" type="slidenum">
              <a:rPr lang="en-US" altLang="en-US" sz="1200" smtClean="0"/>
              <a:pPr/>
              <a:t>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3290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BE079EA-B10E-E616-094B-AC362EF2C010}"/>
              </a:ext>
            </a:extLst>
          </p:cNvPr>
          <p:cNvSpPr>
            <a:spLocks noGrp="1"/>
          </p:cNvSpPr>
          <p:nvPr>
            <p:ph type="dt" sz="half" idx="10"/>
          </p:nvPr>
        </p:nvSpPr>
        <p:spPr>
          <a:xfrm>
            <a:off x="0" y="0"/>
            <a:ext cx="0" cy="0"/>
          </a:xfrm>
        </p:spPr>
        <p:txBody>
          <a:bodyPr/>
          <a:lstStyle>
            <a:lvl1pPr>
              <a:defRPr>
                <a:ea typeface="ＭＳ Ｐゴシック" panose="020B0600070205080204" pitchFamily="34" charset="-128"/>
              </a:defRPr>
            </a:lvl1pPr>
          </a:lstStyle>
          <a:p>
            <a:pPr>
              <a:defRPr/>
            </a:pPr>
            <a:fld id="{0FF6F6A1-48A4-4C29-940F-EAB2AF65D6FA}" type="datetime1">
              <a:rPr lang="en-US"/>
              <a:pPr>
                <a:defRPr/>
              </a:pPr>
              <a:t>5/19/2023</a:t>
            </a:fld>
            <a:endParaRPr lang="en-ZA"/>
          </a:p>
        </p:txBody>
      </p:sp>
      <p:sp>
        <p:nvSpPr>
          <p:cNvPr id="5" name="Footer Placeholder 4">
            <a:extLst>
              <a:ext uri="{FF2B5EF4-FFF2-40B4-BE49-F238E27FC236}">
                <a16:creationId xmlns:a16="http://schemas.microsoft.com/office/drawing/2014/main" xmlns="" id="{645D5585-AB84-AE92-F16E-B4C06846B70C}"/>
              </a:ext>
            </a:extLst>
          </p:cNvPr>
          <p:cNvSpPr>
            <a:spLocks noGrp="1"/>
          </p:cNvSpPr>
          <p:nvPr>
            <p:ph type="ftr" sz="quarter" idx="11"/>
          </p:nvPr>
        </p:nvSpPr>
        <p:spPr>
          <a:xfrm>
            <a:off x="0" y="0"/>
            <a:ext cx="0" cy="0"/>
          </a:xfrm>
        </p:spPr>
        <p:txBody>
          <a:bodyPr/>
          <a:lstStyle>
            <a:lvl1pPr>
              <a:defRPr>
                <a:ea typeface="ＭＳ Ｐゴシック" panose="020B0600070205080204" pitchFamily="34" charset="-128"/>
              </a:defRPr>
            </a:lvl1pPr>
          </a:lstStyle>
          <a:p>
            <a:pPr>
              <a:defRPr/>
            </a:pPr>
            <a:endParaRPr lang="en-ZA"/>
          </a:p>
        </p:txBody>
      </p:sp>
      <p:sp>
        <p:nvSpPr>
          <p:cNvPr id="6" name="Slide Number Placeholder 5">
            <a:extLst>
              <a:ext uri="{FF2B5EF4-FFF2-40B4-BE49-F238E27FC236}">
                <a16:creationId xmlns:a16="http://schemas.microsoft.com/office/drawing/2014/main" xmlns="" id="{3ADF62DA-8D32-EB3D-5083-EF2B34F1EDE9}"/>
              </a:ext>
            </a:extLst>
          </p:cNvPr>
          <p:cNvSpPr>
            <a:spLocks noGrp="1"/>
          </p:cNvSpPr>
          <p:nvPr>
            <p:ph type="sldNum" sz="quarter" idx="12"/>
          </p:nvPr>
        </p:nvSpPr>
        <p:spPr>
          <a:xfrm>
            <a:off x="0" y="0"/>
            <a:ext cx="0" cy="0"/>
          </a:xfrm>
        </p:spPr>
        <p:txBody>
          <a:bodyPr/>
          <a:lstStyle>
            <a:lvl1pPr>
              <a:defRPr>
                <a:ea typeface="ＭＳ Ｐゴシック" panose="020B0600070205080204" pitchFamily="34" charset="-128"/>
              </a:defRPr>
            </a:lvl1pPr>
          </a:lstStyle>
          <a:p>
            <a:pPr>
              <a:defRPr/>
            </a:pPr>
            <a:fld id="{312559A6-BF19-4C24-B9F0-88355A1242FA}" type="slidenum">
              <a:rPr lang="en-ZA"/>
              <a:pPr>
                <a:defRPr/>
              </a:pPr>
              <a:t>‹#›</a:t>
            </a:fld>
            <a:endParaRPr lang="en-ZA"/>
          </a:p>
        </p:txBody>
      </p:sp>
    </p:spTree>
    <p:extLst>
      <p:ext uri="{BB962C8B-B14F-4D97-AF65-F5344CB8AC3E}">
        <p14:creationId xmlns:p14="http://schemas.microsoft.com/office/powerpoint/2010/main" xmlns="" val="105645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xmlns="" id="{7925EB06-F3D9-3720-28AC-9CAFA598673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4CD40B1E-97EC-44AD-BBA1-C3012B7BC82C}" type="datetime1">
              <a:rPr lang="en-US"/>
              <a:pPr>
                <a:defRPr/>
              </a:pPr>
              <a:t>5/19/2023</a:t>
            </a:fld>
            <a:endParaRPr lang="en-US"/>
          </a:p>
        </p:txBody>
      </p:sp>
      <p:sp>
        <p:nvSpPr>
          <p:cNvPr id="6" name="Footer Placeholder 5">
            <a:extLst>
              <a:ext uri="{FF2B5EF4-FFF2-40B4-BE49-F238E27FC236}">
                <a16:creationId xmlns:a16="http://schemas.microsoft.com/office/drawing/2014/main" xmlns="" id="{78AF72BE-A7B4-50C5-F59A-ED9334ED4FC3}"/>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C8499840-9E58-6CFD-047D-171F96E9DBA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587BEF32-67D3-406C-B92C-368C1D3F27A0}" type="slidenum">
              <a:rPr lang="en-US"/>
              <a:pPr>
                <a:defRPr/>
              </a:pPr>
              <a:t>‹#›</a:t>
            </a:fld>
            <a:endParaRPr lang="en-US"/>
          </a:p>
        </p:txBody>
      </p:sp>
    </p:spTree>
    <p:extLst>
      <p:ext uri="{BB962C8B-B14F-4D97-AF65-F5344CB8AC3E}">
        <p14:creationId xmlns:p14="http://schemas.microsoft.com/office/powerpoint/2010/main" xmlns="" val="3738541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3B1E93F4-BB3B-7F45-3101-88BBA0CC15A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0DCFBA37-488B-42AF-AD96-BD6DB44A4637}" type="datetime1">
              <a:rPr lang="en-US"/>
              <a:pPr>
                <a:defRPr/>
              </a:pPr>
              <a:t>5/19/2023</a:t>
            </a:fld>
            <a:endParaRPr lang="en-US"/>
          </a:p>
        </p:txBody>
      </p:sp>
      <p:sp>
        <p:nvSpPr>
          <p:cNvPr id="5" name="Footer Placeholder 4">
            <a:extLst>
              <a:ext uri="{FF2B5EF4-FFF2-40B4-BE49-F238E27FC236}">
                <a16:creationId xmlns:a16="http://schemas.microsoft.com/office/drawing/2014/main" xmlns="" id="{C0656C3A-4931-C497-3BA4-92DF05D93757}"/>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5121AB5-D6BC-9136-D7A5-4D963F9BAD9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C8F7AC16-5BC3-48CA-8C73-E43DB8AA128B}" type="slidenum">
              <a:rPr lang="en-US"/>
              <a:pPr>
                <a:defRPr/>
              </a:pPr>
              <a:t>‹#›</a:t>
            </a:fld>
            <a:endParaRPr lang="en-US"/>
          </a:p>
        </p:txBody>
      </p:sp>
    </p:spTree>
    <p:extLst>
      <p:ext uri="{BB962C8B-B14F-4D97-AF65-F5344CB8AC3E}">
        <p14:creationId xmlns:p14="http://schemas.microsoft.com/office/powerpoint/2010/main" xmlns="" val="821169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4584B74-CF2B-5AA6-3FDA-C56470C5FC2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F4BC625F-D192-431C-8B1E-87DBFFDA9DA7}" type="datetime1">
              <a:rPr lang="en-US"/>
              <a:pPr>
                <a:defRPr/>
              </a:pPr>
              <a:t>5/19/2023</a:t>
            </a:fld>
            <a:endParaRPr lang="en-US"/>
          </a:p>
        </p:txBody>
      </p:sp>
      <p:sp>
        <p:nvSpPr>
          <p:cNvPr id="5" name="Footer Placeholder 4">
            <a:extLst>
              <a:ext uri="{FF2B5EF4-FFF2-40B4-BE49-F238E27FC236}">
                <a16:creationId xmlns:a16="http://schemas.microsoft.com/office/drawing/2014/main" xmlns="" id="{C59ED080-E667-41EB-CE5A-1C8EEDAB6A9D}"/>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4E81C41-83E5-7B02-CDC2-0E0177FCC3F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ea typeface="ＭＳ Ｐゴシック" pitchFamily="34" charset="-128"/>
              </a:defRPr>
            </a:lvl1pPr>
          </a:lstStyle>
          <a:p>
            <a:pPr>
              <a:defRPr/>
            </a:pPr>
            <a:fld id="{BB08D822-5924-4D59-8E7A-E2B984C613D5}" type="slidenum">
              <a:rPr lang="en-US"/>
              <a:pPr>
                <a:defRPr/>
              </a:pPr>
              <a:t>‹#›</a:t>
            </a:fld>
            <a:endParaRPr lang="en-US"/>
          </a:p>
        </p:txBody>
      </p:sp>
    </p:spTree>
    <p:extLst>
      <p:ext uri="{BB962C8B-B14F-4D97-AF65-F5344CB8AC3E}">
        <p14:creationId xmlns:p14="http://schemas.microsoft.com/office/powerpoint/2010/main" xmlns="" val="68015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TER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05826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CE6460-065C-4F3D-9936-469FD42C92C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936653BF-FC4A-44AE-873B-27D6FA5F30F1}" type="datetime1">
              <a:rPr lang="en-US"/>
              <a:pPr>
                <a:defRPr/>
              </a:pPr>
              <a:t>5/19/2023</a:t>
            </a:fld>
            <a:endParaRPr lang="en-US"/>
          </a:p>
        </p:txBody>
      </p:sp>
      <p:sp>
        <p:nvSpPr>
          <p:cNvPr id="5" name="Footer Placeholder 4">
            <a:extLst>
              <a:ext uri="{FF2B5EF4-FFF2-40B4-BE49-F238E27FC236}">
                <a16:creationId xmlns:a16="http://schemas.microsoft.com/office/drawing/2014/main" xmlns="" id="{E2B022D8-00EC-2D70-5A2F-E9ACA96432A9}"/>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A679EEF-6EEE-471B-7F17-27FB9081E4B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9FEEC067-33D3-4718-B6A9-EB5ED12C63BA}" type="slidenum">
              <a:rPr lang="en-US"/>
              <a:pPr>
                <a:defRPr/>
              </a:pPr>
              <a:t>‹#›</a:t>
            </a:fld>
            <a:endParaRPr lang="en-US"/>
          </a:p>
        </p:txBody>
      </p:sp>
    </p:spTree>
    <p:extLst>
      <p:ext uri="{BB962C8B-B14F-4D97-AF65-F5344CB8AC3E}">
        <p14:creationId xmlns:p14="http://schemas.microsoft.com/office/powerpoint/2010/main" xmlns="" val="212106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xmlns="" id="{C01338C9-1CA5-5C96-7A12-FAA28D1DA44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7023A973-9347-4B3F-AAD0-FD7EAE8500BB}" type="datetime1">
              <a:rPr lang="en-US"/>
              <a:pPr>
                <a:defRPr/>
              </a:pPr>
              <a:t>5/19/2023</a:t>
            </a:fld>
            <a:endParaRPr lang="en-US"/>
          </a:p>
        </p:txBody>
      </p:sp>
      <p:sp>
        <p:nvSpPr>
          <p:cNvPr id="6" name="Footer Placeholder 5">
            <a:extLst>
              <a:ext uri="{FF2B5EF4-FFF2-40B4-BE49-F238E27FC236}">
                <a16:creationId xmlns:a16="http://schemas.microsoft.com/office/drawing/2014/main" xmlns="" id="{BF6675BA-1C24-BA03-5343-260A53F160BE}"/>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C907FABC-9DBE-03E3-2A93-F8BF78E7DB0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A512485B-BFDC-4EAE-99C4-88989699D0EB}" type="slidenum">
              <a:rPr lang="en-US"/>
              <a:pPr>
                <a:defRPr/>
              </a:pPr>
              <a:t>‹#›</a:t>
            </a:fld>
            <a:endParaRPr lang="en-US"/>
          </a:p>
        </p:txBody>
      </p:sp>
    </p:spTree>
    <p:extLst>
      <p:ext uri="{BB962C8B-B14F-4D97-AF65-F5344CB8AC3E}">
        <p14:creationId xmlns:p14="http://schemas.microsoft.com/office/powerpoint/2010/main" xmlns="" val="255625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7B80D00-ADF3-1ED6-E0A0-2F0601C7B197}"/>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30CB9BAE-A2D3-4D5C-BD91-9FEA3286A29B}" type="datetime1">
              <a:rPr lang="en-US"/>
              <a:pPr>
                <a:defRPr/>
              </a:pPr>
              <a:t>5/19/2023</a:t>
            </a:fld>
            <a:endParaRPr lang="en-US"/>
          </a:p>
        </p:txBody>
      </p:sp>
      <p:sp>
        <p:nvSpPr>
          <p:cNvPr id="5" name="Footer Placeholder 4">
            <a:extLst>
              <a:ext uri="{FF2B5EF4-FFF2-40B4-BE49-F238E27FC236}">
                <a16:creationId xmlns:a16="http://schemas.microsoft.com/office/drawing/2014/main" xmlns="" id="{3BED255F-0748-130C-CE47-DA07156AA6F4}"/>
              </a:ext>
            </a:extLst>
          </p:cNvPr>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BBAA9CB8-3F30-58C9-A411-063C888B908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ea typeface="ＭＳ Ｐゴシック" pitchFamily="34" charset="-128"/>
                <a:cs typeface="+mn-cs"/>
              </a:defRPr>
            </a:lvl1pPr>
          </a:lstStyle>
          <a:p>
            <a:pPr>
              <a:defRPr/>
            </a:pPr>
            <a:fld id="{89D3CDD4-A130-4A44-9E61-12938744AC4B}" type="slidenum">
              <a:rPr lang="en-US"/>
              <a:pPr>
                <a:defRPr/>
              </a:pPr>
              <a:t>‹#›</a:t>
            </a:fld>
            <a:endParaRPr lang="en-US"/>
          </a:p>
        </p:txBody>
      </p:sp>
    </p:spTree>
    <p:extLst>
      <p:ext uri="{BB962C8B-B14F-4D97-AF65-F5344CB8AC3E}">
        <p14:creationId xmlns:p14="http://schemas.microsoft.com/office/powerpoint/2010/main" xmlns="" val="1132479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xmlns="" id="{42E560A6-56CC-231C-34C3-356DF697415C}"/>
              </a:ext>
            </a:extLst>
          </p:cNvPr>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0" y="2665413"/>
            <a:ext cx="91440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808" r:id="rId2"/>
    <p:sldLayoutId id="2147483809" r:id="rId3"/>
    <p:sldLayoutId id="2147483810" r:id="rId4"/>
    <p:sldLayoutId id="2147483811" r:id="rId5"/>
  </p:sldLayoutIdLst>
  <p:hf hdr="0" ftr="0"/>
  <p:txStyles>
    <p:title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xmlns="" id="{478A4632-7356-C2C8-CDBC-EA1B44C6882B}"/>
              </a:ext>
            </a:extLst>
          </p:cNvPr>
          <p:cNvPicPr>
            <a:picLocks noChangeAspect="1" noChangeArrowheads="1"/>
          </p:cNvPicPr>
          <p:nvPr userDrawn="1"/>
        </p:nvPicPr>
        <p:blipFill>
          <a:blip r:embed="rId6">
            <a:extLst>
              <a:ext uri="{28A0092B-C50C-407E-A947-70E740481C1C}">
                <a14:useLocalDpi xmlns:a14="http://schemas.microsoft.com/office/drawing/2010/main" xmlns="" val="0"/>
              </a:ext>
            </a:extLst>
          </a:blip>
          <a:srcRect/>
          <a:stretch>
            <a:fillRect/>
          </a:stretch>
        </p:blipFill>
        <p:spPr bwMode="auto">
          <a:xfrm>
            <a:off x="0" y="2665413"/>
            <a:ext cx="9144000" cy="417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7" r:id="rId1"/>
    <p:sldLayoutId id="2147483812" r:id="rId2"/>
    <p:sldLayoutId id="2147483813" r:id="rId3"/>
    <p:sldLayoutId id="2147483814" r:id="rId4"/>
  </p:sldLayoutIdLst>
  <p:hf hdr="0" ftr="0"/>
  <p:txStyles>
    <p:title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anose="020B0600070205080204" pitchFamily="34"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a:extLst>
              <a:ext uri="{FF2B5EF4-FFF2-40B4-BE49-F238E27FC236}">
                <a16:creationId xmlns:a16="http://schemas.microsoft.com/office/drawing/2014/main" xmlns="" id="{C60E0883-D8D4-A08C-B597-E00F0B757128}"/>
              </a:ext>
            </a:extLst>
          </p:cNvPr>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pic>
        <p:nvPicPr>
          <p:cNvPr id="12291" name="Picture 7">
            <a:extLst>
              <a:ext uri="{FF2B5EF4-FFF2-40B4-BE49-F238E27FC236}">
                <a16:creationId xmlns:a16="http://schemas.microsoft.com/office/drawing/2014/main" xmlns="" id="{FBC3653F-AB44-4C11-CD39-E2D7665925A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7463"/>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Rectangle 1">
            <a:extLst>
              <a:ext uri="{FF2B5EF4-FFF2-40B4-BE49-F238E27FC236}">
                <a16:creationId xmlns:a16="http://schemas.microsoft.com/office/drawing/2014/main" xmlns="" id="{CAF6DD90-D56B-2E81-67C3-048CF15B31C5}"/>
              </a:ext>
            </a:extLst>
          </p:cNvPr>
          <p:cNvSpPr>
            <a:spLocks noChangeArrowheads="1"/>
          </p:cNvSpPr>
          <p:nvPr/>
        </p:nvSpPr>
        <p:spPr bwMode="auto">
          <a:xfrm>
            <a:off x="685800" y="2765425"/>
            <a:ext cx="77724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solidFill>
                  <a:schemeClr val="bg1"/>
                </a:solidFill>
                <a:cs typeface="Arial" panose="020B0604020202020204" pitchFamily="34" charset="0"/>
              </a:rPr>
              <a:t>Presented by: Department of Water and Sanitation</a:t>
            </a:r>
          </a:p>
          <a:p>
            <a:endParaRPr lang="en-US" altLang="en-US" sz="2800" dirty="0">
              <a:solidFill>
                <a:schemeClr val="bg1"/>
              </a:solidFill>
              <a:latin typeface="Gill Sans MT Condensed" panose="020B0506020104020203" pitchFamily="34" charset="0"/>
            </a:endParaRPr>
          </a:p>
          <a:p>
            <a:r>
              <a:rPr lang="en-US" altLang="en-US" sz="1800" dirty="0">
                <a:solidFill>
                  <a:schemeClr val="bg1"/>
                </a:solidFill>
                <a:cs typeface="Arial" panose="020B0604020202020204" pitchFamily="34" charset="0"/>
              </a:rPr>
              <a:t>Date: </a:t>
            </a:r>
            <a:r>
              <a:rPr lang="en-US" altLang="en-US" sz="1800" dirty="0" smtClean="0">
                <a:solidFill>
                  <a:schemeClr val="bg1"/>
                </a:solidFill>
                <a:cs typeface="Arial" panose="020B0604020202020204" pitchFamily="34" charset="0"/>
              </a:rPr>
              <a:t>18 </a:t>
            </a:r>
            <a:r>
              <a:rPr lang="en-US" altLang="en-US" sz="1800" dirty="0">
                <a:solidFill>
                  <a:schemeClr val="bg1"/>
                </a:solidFill>
                <a:cs typeface="Arial" panose="020B0604020202020204" pitchFamily="34" charset="0"/>
              </a:rPr>
              <a:t>May 2023</a:t>
            </a:r>
          </a:p>
        </p:txBody>
      </p:sp>
      <p:sp>
        <p:nvSpPr>
          <p:cNvPr id="6" name="Rectangle 5">
            <a:extLst>
              <a:ext uri="{FF2B5EF4-FFF2-40B4-BE49-F238E27FC236}">
                <a16:creationId xmlns:a16="http://schemas.microsoft.com/office/drawing/2014/main" xmlns="" id="{D0EFA1B7-A5CB-D7F3-5D29-5F6674227E8F}"/>
              </a:ext>
            </a:extLst>
          </p:cNvPr>
          <p:cNvSpPr/>
          <p:nvPr/>
        </p:nvSpPr>
        <p:spPr>
          <a:xfrm>
            <a:off x="696913" y="1627188"/>
            <a:ext cx="7772400" cy="1631216"/>
          </a:xfrm>
          <a:prstGeom prst="rect">
            <a:avLst/>
          </a:prstGeom>
        </p:spPr>
        <p:txBody>
          <a:bodyPr>
            <a:spAutoFit/>
          </a:bodyPr>
          <a:lstStyle/>
          <a:p>
            <a:pPr>
              <a:defRPr/>
            </a:pPr>
            <a:r>
              <a:rPr lang="en-US" sz="2800" b="1" dirty="0">
                <a:solidFill>
                  <a:schemeClr val="tx2">
                    <a:lumMod val="75000"/>
                  </a:schemeClr>
                </a:solidFill>
                <a:ea typeface="ＭＳ Ｐゴシック" panose="020B0600070205080204" pitchFamily="34" charset="-128"/>
                <a:cs typeface="Arial" panose="020B0604020202020204" pitchFamily="34" charset="0"/>
              </a:rPr>
              <a:t>Sol Plaatje Local Municipality water and wastewater management</a:t>
            </a:r>
          </a:p>
          <a:p>
            <a:pPr>
              <a:defRPr/>
            </a:pPr>
            <a:endParaRPr lang="en-US" sz="4400" b="1" dirty="0">
              <a:solidFill>
                <a:schemeClr val="tx2">
                  <a:lumMod val="75000"/>
                </a:schemeClr>
              </a:solidFill>
              <a:latin typeface="Gill Sans MT Ext Condensed Bold" panose="020B0502020104020203" pitchFamily="34" charset="77"/>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1953A7-8F8C-3D1E-3C16-CD5EFCC1CD73}"/>
              </a:ext>
            </a:extLst>
          </p:cNvPr>
          <p:cNvSpPr>
            <a:spLocks noGrp="1"/>
          </p:cNvSpPr>
          <p:nvPr>
            <p:ph type="title"/>
          </p:nvPr>
        </p:nvSpPr>
        <p:spPr>
          <a:xfrm>
            <a:off x="1143000" y="134938"/>
            <a:ext cx="6934200" cy="550862"/>
          </a:xfrm>
        </p:spPr>
        <p:txBody>
          <a:bodyPr/>
          <a:lstStyle/>
          <a:p>
            <a:pPr>
              <a:defRPr/>
            </a:pPr>
            <a:r>
              <a:rPr lang="en-ZA" sz="1800" b="1" cap="all" dirty="0">
                <a:latin typeface="Arial" pitchFamily="34" charset="0"/>
                <a:ea typeface="ＭＳ Ｐゴシック" pitchFamily="-108" charset="-128"/>
                <a:cs typeface="Arial" pitchFamily="34" charset="0"/>
              </a:rPr>
              <a:t>Sewer</a:t>
            </a:r>
            <a:r>
              <a:rPr lang="en-ZA" sz="2000" b="1" cap="all" dirty="0">
                <a:latin typeface="Arial" pitchFamily="34" charset="0"/>
                <a:ea typeface="ＭＳ Ｐゴシック" pitchFamily="-108" charset="-128"/>
                <a:cs typeface="Arial" pitchFamily="34" charset="0"/>
              </a:rPr>
              <a:t> </a:t>
            </a:r>
            <a:r>
              <a:rPr lang="en-ZA" sz="1800" b="1" cap="all" dirty="0" err="1">
                <a:latin typeface="Arial" pitchFamily="34" charset="0"/>
                <a:ea typeface="ＭＳ Ｐゴシック" pitchFamily="-108" charset="-128"/>
                <a:cs typeface="Arial" pitchFamily="34" charset="0"/>
              </a:rPr>
              <a:t>sPILLAGES</a:t>
            </a:r>
            <a:r>
              <a:rPr lang="en-ZA" sz="1800" b="1" cap="all" dirty="0">
                <a:latin typeface="Arial" pitchFamily="34" charset="0"/>
                <a:ea typeface="ＭＳ Ｐゴシック" pitchFamily="-108" charset="-128"/>
                <a:cs typeface="Arial" pitchFamily="34" charset="0"/>
              </a:rPr>
              <a:t> in Sol Plaatje </a:t>
            </a:r>
            <a:r>
              <a:rPr lang="en-ZA" dirty="0">
                <a:latin typeface="Arial" pitchFamily="34" charset="0"/>
                <a:ea typeface="ＭＳ Ｐゴシック" pitchFamily="-108" charset="-128"/>
                <a:cs typeface="Arial" pitchFamily="34" charset="0"/>
              </a:rPr>
              <a:t/>
            </a:r>
            <a:br>
              <a:rPr lang="en-ZA" dirty="0">
                <a:latin typeface="Arial" pitchFamily="34" charset="0"/>
                <a:ea typeface="ＭＳ Ｐゴシック" pitchFamily="-108" charset="-128"/>
                <a:cs typeface="Arial" pitchFamily="34" charset="0"/>
              </a:rPr>
            </a:br>
            <a:endParaRPr lang="en-ZA" dirty="0">
              <a:ea typeface="ＭＳ Ｐゴシック" pitchFamily="-108" charset="-128"/>
            </a:endParaRPr>
          </a:p>
        </p:txBody>
      </p:sp>
      <p:sp>
        <p:nvSpPr>
          <p:cNvPr id="20483" name="Subtitle 6">
            <a:extLst>
              <a:ext uri="{FF2B5EF4-FFF2-40B4-BE49-F238E27FC236}">
                <a16:creationId xmlns:a16="http://schemas.microsoft.com/office/drawing/2014/main" xmlns="" id="{7ABD95F0-6C38-6DC9-2766-B8FCB72BD352}"/>
              </a:ext>
            </a:extLst>
          </p:cNvPr>
          <p:cNvSpPr>
            <a:spLocks noGrp="1" noChangeArrowheads="1"/>
          </p:cNvSpPr>
          <p:nvPr>
            <p:ph idx="1"/>
          </p:nvPr>
        </p:nvSpPr>
        <p:spPr bwMode="auto">
          <a:xfrm>
            <a:off x="204788" y="685800"/>
            <a:ext cx="8686800" cy="3429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Bef>
                <a:spcPts val="300"/>
              </a:spcBef>
              <a:spcAft>
                <a:spcPts val="300"/>
              </a:spcAft>
            </a:pPr>
            <a:r>
              <a:rPr lang="en-ZA" altLang="en-US" sz="1800" dirty="0" err="1">
                <a:latin typeface="Arial" panose="020B0604020202020204" pitchFamily="34" charset="0"/>
                <a:cs typeface="Arial" panose="020B0604020202020204" pitchFamily="34" charset="0"/>
              </a:rPr>
              <a:t>Homevale</a:t>
            </a:r>
            <a:r>
              <a:rPr lang="en-ZA" altLang="en-US" sz="1800" dirty="0">
                <a:latin typeface="Arial" panose="020B0604020202020204" pitchFamily="34" charset="0"/>
                <a:cs typeface="Arial" panose="020B0604020202020204" pitchFamily="34" charset="0"/>
              </a:rPr>
              <a:t> and Beaconsfield WWTWs are failing to meet compliance standards for effluent discharge into the environment</a:t>
            </a:r>
          </a:p>
          <a:p>
            <a:pPr algn="just">
              <a:spcBef>
                <a:spcPts val="300"/>
              </a:spcBef>
              <a:spcAft>
                <a:spcPts val="300"/>
              </a:spcAft>
            </a:pPr>
            <a:r>
              <a:rPr lang="en-ZA" altLang="en-US" sz="1800" dirty="0">
                <a:latin typeface="Arial" panose="020B0604020202020204" pitchFamily="34" charset="0"/>
                <a:cs typeface="Arial" panose="020B0604020202020204" pitchFamily="34" charset="0"/>
              </a:rPr>
              <a:t>Spillages from Gogga Pump Station and adjacent manholes; and from Main Shaft Pump Station, due to the pumpstations being dysfunctional</a:t>
            </a:r>
          </a:p>
          <a:p>
            <a:pPr algn="just">
              <a:spcBef>
                <a:spcPts val="300"/>
              </a:spcBef>
              <a:spcAft>
                <a:spcPts val="300"/>
              </a:spcAft>
            </a:pPr>
            <a:r>
              <a:rPr lang="en-ZA" altLang="en-US" sz="1800" dirty="0">
                <a:latin typeface="Arial" panose="020B0604020202020204" pitchFamily="34" charset="0"/>
                <a:cs typeface="Arial" panose="020B0604020202020204" pitchFamily="34" charset="0"/>
              </a:rPr>
              <a:t>Spillages from manholes and conveyance pipelines into residential areas </a:t>
            </a:r>
          </a:p>
          <a:p>
            <a:pPr algn="just">
              <a:spcBef>
                <a:spcPts val="300"/>
              </a:spcBef>
              <a:spcAft>
                <a:spcPts val="300"/>
              </a:spcAft>
            </a:pPr>
            <a:r>
              <a:rPr lang="en-ZA" altLang="en-US" sz="1800" dirty="0">
                <a:latin typeface="Arial" panose="020B0604020202020204" pitchFamily="34" charset="0"/>
                <a:cs typeface="Arial" panose="020B0604020202020204" pitchFamily="34" charset="0"/>
              </a:rPr>
              <a:t>Blocked drains resulting in sewer spillages into plots, streets and the environment</a:t>
            </a:r>
          </a:p>
          <a:p>
            <a:pPr algn="just">
              <a:spcBef>
                <a:spcPts val="300"/>
              </a:spcBef>
              <a:spcAft>
                <a:spcPts val="300"/>
              </a:spcAft>
            </a:pPr>
            <a:r>
              <a:rPr lang="en-ZA" altLang="en-US" sz="1800" dirty="0">
                <a:latin typeface="Arial" panose="020B0604020202020204" pitchFamily="34" charset="0"/>
                <a:cs typeface="Arial" panose="020B0604020202020204" pitchFamily="34" charset="0"/>
              </a:rPr>
              <a:t>Sewage water from the above spillages runs into the </a:t>
            </a:r>
            <a:r>
              <a:rPr lang="en-ZA" altLang="en-US" sz="1800" dirty="0" err="1">
                <a:latin typeface="Arial" panose="020B0604020202020204" pitchFamily="34" charset="0"/>
                <a:cs typeface="Arial" panose="020B0604020202020204" pitchFamily="34" charset="0"/>
              </a:rPr>
              <a:t>Kamfersdam</a:t>
            </a:r>
            <a:r>
              <a:rPr lang="en-ZA" altLang="en-US" sz="1800" dirty="0">
                <a:latin typeface="Arial" panose="020B0604020202020204" pitchFamily="34" charset="0"/>
                <a:cs typeface="Arial" panose="020B0604020202020204" pitchFamily="34" charset="0"/>
              </a:rPr>
              <a:t> and </a:t>
            </a:r>
            <a:r>
              <a:rPr lang="en-US" altLang="en-US" sz="1800" dirty="0" err="1">
                <a:latin typeface="Arial" panose="020B0604020202020204" pitchFamily="34" charset="0"/>
                <a:cs typeface="Arial" panose="020B0604020202020204" pitchFamily="34" charset="0"/>
              </a:rPr>
              <a:t>Platfontein</a:t>
            </a:r>
            <a:r>
              <a:rPr lang="en-US" altLang="en-US" sz="1800" dirty="0">
                <a:latin typeface="Arial" panose="020B0604020202020204" pitchFamily="34" charset="0"/>
                <a:cs typeface="Arial" panose="020B0604020202020204" pitchFamily="34" charset="0"/>
              </a:rPr>
              <a:t> pans near residential settlements</a:t>
            </a:r>
          </a:p>
          <a:p>
            <a:pPr algn="just">
              <a:spcBef>
                <a:spcPts val="300"/>
              </a:spcBef>
              <a:spcAft>
                <a:spcPts val="300"/>
              </a:spcAft>
            </a:pPr>
            <a:r>
              <a:rPr lang="en-ZA" altLang="en-US" sz="1800" dirty="0">
                <a:latin typeface="Arial" panose="020B0604020202020204" pitchFamily="34" charset="0"/>
                <a:cs typeface="Arial" panose="020B0604020202020204" pitchFamily="34" charset="0"/>
              </a:rPr>
              <a:t>Pans flooding rail and road infrastructure renders the infrastructure not fit for use - refurbishment required for 800m of R31 road to be lifted at R32m</a:t>
            </a:r>
          </a:p>
          <a:p>
            <a:pPr>
              <a:buFont typeface="Arial" panose="020B0604020202020204" pitchFamily="34" charset="0"/>
              <a:buNone/>
            </a:pPr>
            <a:endParaRPr lang="en-ZA" altLang="en-US" sz="1800" dirty="0">
              <a:latin typeface="Arial" panose="020B0604020202020204" pitchFamily="34" charset="0"/>
              <a:cs typeface="Arial" panose="020B0604020202020204" pitchFamily="34" charset="0"/>
            </a:endParaRPr>
          </a:p>
          <a:p>
            <a:endParaRPr lang="en-ZA" altLang="en-US" sz="1800" dirty="0">
              <a:latin typeface="Arial" panose="020B0604020202020204" pitchFamily="34" charset="0"/>
              <a:cs typeface="Arial" panose="020B0604020202020204" pitchFamily="34" charset="0"/>
            </a:endParaRPr>
          </a:p>
          <a:p>
            <a:pPr>
              <a:buFont typeface="Arial" panose="020B0604020202020204" pitchFamily="34" charset="0"/>
              <a:buNone/>
            </a:pPr>
            <a:endParaRPr lang="en-ZA" altLang="en-US" sz="1800" dirty="0">
              <a:latin typeface="Arial" panose="020B0604020202020204" pitchFamily="34" charset="0"/>
              <a:cs typeface="Arial" panose="020B0604020202020204" pitchFamily="34" charset="0"/>
            </a:endParaRPr>
          </a:p>
        </p:txBody>
      </p:sp>
      <p:pic>
        <p:nvPicPr>
          <p:cNvPr id="20484" name="Picture 3" descr="H:\REGULATION\ENFORCEMENT\CASES\WWTW\SolPlaatje\Homevale\IncidentDec2017\Photos\20171213_105226.jpg">
            <a:extLst>
              <a:ext uri="{FF2B5EF4-FFF2-40B4-BE49-F238E27FC236}">
                <a16:creationId xmlns:a16="http://schemas.microsoft.com/office/drawing/2014/main" xmlns="" id="{7BBB2B7F-F274-4529-FD9C-A01F3EF9668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3863" y="4343400"/>
            <a:ext cx="3360737" cy="219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xmlns="" id="{9A3F739B-7B16-0A1A-9A57-61416A14FBEE}"/>
              </a:ext>
            </a:extLst>
          </p:cNvPr>
          <p:cNvSpPr txBox="1">
            <a:spLocks/>
          </p:cNvSpPr>
          <p:nvPr/>
        </p:nvSpPr>
        <p:spPr>
          <a:xfrm>
            <a:off x="6553200" y="6356350"/>
            <a:ext cx="2133600" cy="365125"/>
          </a:xfr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a:lstStyle>
          <a:p>
            <a:pPr>
              <a:defRPr/>
            </a:pPr>
            <a:fld id="{6B5857C1-5713-4D41-8A8D-912DF4D3958D}" type="slidenum">
              <a:rPr lang="en-US" sz="1400" smtClean="0">
                <a:latin typeface="+mn-lt"/>
              </a:rPr>
              <a:pPr>
                <a:defRPr/>
              </a:pPr>
              <a:t>10</a:t>
            </a:fld>
            <a:endParaRPr lang="en-US" sz="1400" dirty="0">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162A1CB-21DC-1F37-3A47-B2B679167A6F}"/>
              </a:ext>
            </a:extLst>
          </p:cNvPr>
          <p:cNvSpPr>
            <a:spLocks noGrp="1"/>
          </p:cNvSpPr>
          <p:nvPr>
            <p:ph type="title"/>
          </p:nvPr>
        </p:nvSpPr>
        <p:spPr>
          <a:xfrm>
            <a:off x="198782" y="84138"/>
            <a:ext cx="8686800" cy="563562"/>
          </a:xfrm>
        </p:spPr>
        <p:txBody>
          <a:bodyPr/>
          <a:lstStyle/>
          <a:p>
            <a:r>
              <a:rPr lang="en-ZA" sz="2000" b="1" dirty="0"/>
              <a:t>ENFORCEMENT ADMINISTRATIVE ACTIONS </a:t>
            </a:r>
            <a:r>
              <a:rPr lang="en-US" sz="2000" b="1" dirty="0"/>
              <a:t>AGAINST SPLM</a:t>
            </a:r>
            <a:r>
              <a:rPr lang="x-none" dirty="0"/>
              <a:t/>
            </a:r>
            <a:br>
              <a:rPr lang="x-none" dirty="0"/>
            </a:br>
            <a:endParaRPr lang="x-none" dirty="0"/>
          </a:p>
        </p:txBody>
      </p:sp>
      <p:sp>
        <p:nvSpPr>
          <p:cNvPr id="3" name="Content Placeholder 2">
            <a:extLst>
              <a:ext uri="{FF2B5EF4-FFF2-40B4-BE49-F238E27FC236}">
                <a16:creationId xmlns:a16="http://schemas.microsoft.com/office/drawing/2014/main" xmlns="" id="{192A0720-35C9-9F56-4145-03118742A686}"/>
              </a:ext>
            </a:extLst>
          </p:cNvPr>
          <p:cNvSpPr>
            <a:spLocks noGrp="1"/>
          </p:cNvSpPr>
          <p:nvPr>
            <p:ph type="body" orient="vert" idx="1"/>
          </p:nvPr>
        </p:nvSpPr>
        <p:spPr>
          <a:xfrm>
            <a:off x="46382" y="533400"/>
            <a:ext cx="8991600" cy="5562599"/>
          </a:xfrm>
        </p:spPr>
        <p:txBody>
          <a:bodyPr vert="horz"/>
          <a:lstStyle/>
          <a:p>
            <a:pPr algn="just"/>
            <a:r>
              <a:rPr lang="en-ZA" sz="1600" dirty="0"/>
              <a:t>Notices of Intention were issued </a:t>
            </a:r>
            <a:r>
              <a:rPr lang="en-ZA" altLang="en-US" sz="1600" dirty="0">
                <a:latin typeface="Arial" panose="020B0604020202020204" pitchFamily="34" charset="0"/>
                <a:ea typeface="ＭＳ Ｐゴシック" panose="020B0600070205080204" pitchFamily="34" charset="-128"/>
              </a:rPr>
              <a:t>in August 2015 and  November 2015 to inform the municipality of the department’s intention to issue directives to the municipality to address the sewage pollution issues</a:t>
            </a:r>
          </a:p>
          <a:p>
            <a:pPr algn="just"/>
            <a:r>
              <a:rPr lang="en-ZA" altLang="en-US" sz="1600" dirty="0">
                <a:latin typeface="Arial" panose="020B0604020202020204" pitchFamily="34" charset="0"/>
                <a:ea typeface="ＭＳ Ｐゴシック" panose="020B0600070205080204" pitchFamily="34" charset="-128"/>
              </a:rPr>
              <a:t>Directives were issued in February 2016, </a:t>
            </a:r>
            <a:r>
              <a:rPr lang="en-US" sz="1600" dirty="0">
                <a:effectLst/>
                <a:latin typeface="Arial" panose="020B0604020202020204" pitchFamily="34" charset="0"/>
                <a:ea typeface="Times New Roman" panose="02020603050405020304" pitchFamily="18" charset="0"/>
              </a:rPr>
              <a:t>September 2016, </a:t>
            </a:r>
            <a:r>
              <a:rPr lang="en-ZA" altLang="en-US" sz="1600" dirty="0">
                <a:latin typeface="Arial" panose="020B0604020202020204" pitchFamily="34" charset="0"/>
                <a:ea typeface="ＭＳ Ｐゴシック" panose="020B0600070205080204" pitchFamily="34" charset="-128"/>
              </a:rPr>
              <a:t>January 2018 and</a:t>
            </a:r>
            <a:r>
              <a:rPr lang="en-ZA" sz="1600" dirty="0">
                <a:effectLst/>
                <a:latin typeface="Arial" panose="020B0604020202020204" pitchFamily="34" charset="0"/>
                <a:ea typeface="Times New Roman" panose="02020603050405020304" pitchFamily="18" charset="0"/>
              </a:rPr>
              <a:t> </a:t>
            </a:r>
            <a:r>
              <a:rPr lang="en-ZA" altLang="en-US" sz="1600" dirty="0">
                <a:latin typeface="Arial" panose="020B0604020202020204" pitchFamily="34" charset="0"/>
                <a:ea typeface="ＭＳ Ｐゴシック" panose="020B0600070205080204" pitchFamily="34" charset="-128"/>
              </a:rPr>
              <a:t>December 2018,  February 2021, March 2022 and July 2022 to direct the municipality to stop pollution and rectify the infrastructure as well as rehabilitate the polluted areas.</a:t>
            </a:r>
          </a:p>
          <a:p>
            <a:pPr algn="just">
              <a:spcBef>
                <a:spcPts val="1200"/>
              </a:spcBef>
              <a:defRPr/>
            </a:pPr>
            <a:r>
              <a:rPr lang="en-ZA" altLang="en-US" sz="1600" dirty="0">
                <a:latin typeface="Arial" panose="020B0604020202020204" pitchFamily="34" charset="0"/>
                <a:ea typeface="ＭＳ Ｐゴシック" panose="020B0600070205080204" pitchFamily="34" charset="-128"/>
              </a:rPr>
              <a:t>Representations were received by DWS from the municipality for some of the issued Directives. </a:t>
            </a:r>
          </a:p>
          <a:p>
            <a:pPr algn="just">
              <a:spcBef>
                <a:spcPts val="1200"/>
              </a:spcBef>
              <a:defRPr/>
            </a:pPr>
            <a:r>
              <a:rPr lang="en-ZA" sz="1600" dirty="0">
                <a:effectLst/>
                <a:latin typeface="Arial" panose="020B0604020202020204" pitchFamily="34" charset="0"/>
                <a:ea typeface="Times New Roman" panose="02020603050405020304" pitchFamily="18" charset="0"/>
              </a:rPr>
              <a:t>DWS scheduled meetings on 31 October 2018; 31 January 2019; 26 February 2019 and 30 August 2019 where action plans were discussed to monitor progress.</a:t>
            </a:r>
            <a:endParaRPr lang="en-ZA" altLang="en-US" sz="1600" dirty="0">
              <a:latin typeface="Arial" panose="020B0604020202020204" pitchFamily="34" charset="0"/>
              <a:ea typeface="ＭＳ Ｐゴシック" panose="020B0600070205080204" pitchFamily="34" charset="-128"/>
            </a:endParaRPr>
          </a:p>
          <a:p>
            <a:pPr algn="just"/>
            <a:r>
              <a:rPr lang="en-ZA" altLang="en-US" sz="1600" dirty="0">
                <a:latin typeface="Arial" panose="020B0604020202020204" pitchFamily="34" charset="0"/>
                <a:ea typeface="ＭＳ Ｐゴシック" panose="020B0600070205080204" pitchFamily="34" charset="-128"/>
              </a:rPr>
              <a:t>For all administrative actions taken against SPLM, the municipality has informed DWS that it is unable to comply due to financial challenges.</a:t>
            </a:r>
          </a:p>
          <a:p>
            <a:pPr algn="just"/>
            <a:r>
              <a:rPr lang="en-ZA" altLang="en-US" sz="1600" dirty="0">
                <a:latin typeface="Arial" panose="020B0604020202020204" pitchFamily="34" charset="0"/>
                <a:ea typeface="ＭＳ Ｐゴシック" panose="020B0600070205080204" pitchFamily="34" charset="-128"/>
              </a:rPr>
              <a:t>Furthermore, theft and vandalism was identified by SPLM as one of the reasons why the infrastructure is non-functional.</a:t>
            </a:r>
          </a:p>
          <a:p>
            <a:pPr algn="just"/>
            <a:r>
              <a:rPr lang="en-ZA" altLang="en-US" sz="1600" dirty="0">
                <a:latin typeface="Arial" panose="020B0604020202020204" pitchFamily="34" charset="0"/>
                <a:ea typeface="ＭＳ Ｐゴシック" panose="020B0600070205080204" pitchFamily="34" charset="-128"/>
              </a:rPr>
              <a:t>To ensure that SPLM operates and maintains its infrastructure in accordance with the legislative requirements, DWS has  instituted further enforcement actions.</a:t>
            </a:r>
          </a:p>
          <a:p>
            <a:pPr algn="just"/>
            <a:r>
              <a:rPr lang="en-ZA" altLang="en-US" sz="1600" dirty="0">
                <a:latin typeface="Arial" panose="020B0604020202020204" pitchFamily="34" charset="0"/>
                <a:ea typeface="ＭＳ Ｐゴシック" panose="020B0600070205080204" pitchFamily="34" charset="-128"/>
              </a:rPr>
              <a:t>Civil enforcement action in the form of a court interdict application through the office of the State Attorney is underway. This action, if favourable by the court, will result in the issuance of a court order to SPLM which will have both legal and criminal implications should they fail to comply.</a:t>
            </a:r>
          </a:p>
        </p:txBody>
      </p:sp>
      <p:sp>
        <p:nvSpPr>
          <p:cNvPr id="6" name="Slide Number Placeholder 5">
            <a:extLst>
              <a:ext uri="{FF2B5EF4-FFF2-40B4-BE49-F238E27FC236}">
                <a16:creationId xmlns:a16="http://schemas.microsoft.com/office/drawing/2014/main" xmlns="" id="{EABBF02E-A098-46E9-3049-43A7E3DE7E4F}"/>
              </a:ext>
            </a:extLst>
          </p:cNvPr>
          <p:cNvSpPr>
            <a:spLocks noGrp="1"/>
          </p:cNvSpPr>
          <p:nvPr>
            <p:ph type="sldNum" sz="quarter" idx="12"/>
          </p:nvPr>
        </p:nvSpPr>
        <p:spPr/>
        <p:txBody>
          <a:bodyPr/>
          <a:lstStyle/>
          <a:p>
            <a:pPr>
              <a:defRPr/>
            </a:pPr>
            <a:fld id="{587BEF32-67D3-406C-B92C-368C1D3F27A0}" type="slidenum">
              <a:rPr lang="en-US" smtClean="0"/>
              <a:pPr>
                <a:defRPr/>
              </a:pPr>
              <a:t>11</a:t>
            </a:fld>
            <a:endParaRPr lang="en-US"/>
          </a:p>
        </p:txBody>
      </p:sp>
    </p:spTree>
    <p:extLst>
      <p:ext uri="{BB962C8B-B14F-4D97-AF65-F5344CB8AC3E}">
        <p14:creationId xmlns:p14="http://schemas.microsoft.com/office/powerpoint/2010/main" xmlns="" val="354231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E62E7594-6E3F-1B7A-E61B-AE51BAD4EBDF}"/>
              </a:ext>
            </a:extLst>
          </p:cNvPr>
          <p:cNvSpPr>
            <a:spLocks noGrp="1" noChangeArrowheads="1"/>
          </p:cNvSpPr>
          <p:nvPr>
            <p:ph type="title"/>
          </p:nvPr>
        </p:nvSpPr>
        <p:spPr bwMode="auto">
          <a:xfrm>
            <a:off x="368300" y="0"/>
            <a:ext cx="8763000" cy="533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0" compatLnSpc="1">
            <a:prstTxWarp prst="textNoShape">
              <a:avLst/>
            </a:prstTxWarp>
          </a:bodyPr>
          <a:lstStyle/>
          <a:p>
            <a:pPr algn="ctr"/>
            <a:r>
              <a:rPr lang="en-ZA" altLang="en-US" sz="2000" dirty="0">
                <a:latin typeface="Arial" panose="020B0604020202020204" pitchFamily="34" charset="0"/>
              </a:rPr>
              <a:t>UPGRADE OF HOMEVALE  WASTE WATER TREATMENT WORKS</a:t>
            </a:r>
          </a:p>
        </p:txBody>
      </p:sp>
      <p:sp>
        <p:nvSpPr>
          <p:cNvPr id="45059" name="Text Placeholder 3">
            <a:extLst>
              <a:ext uri="{FF2B5EF4-FFF2-40B4-BE49-F238E27FC236}">
                <a16:creationId xmlns:a16="http://schemas.microsoft.com/office/drawing/2014/main" xmlns="" id="{8DD41367-6882-7910-8B05-49723E5574E2}"/>
              </a:ext>
            </a:extLst>
          </p:cNvPr>
          <p:cNvSpPr>
            <a:spLocks noGrp="1"/>
          </p:cNvSpPr>
          <p:nvPr>
            <p:ph type="body" sz="half" idx="2"/>
          </p:nvPr>
        </p:nvSpPr>
        <p:spPr bwMode="auto">
          <a:xfrm>
            <a:off x="190500" y="723900"/>
            <a:ext cx="8763000" cy="5410200"/>
          </a:xfrm>
          <a:ln>
            <a:miter lim="800000"/>
            <a:headEnd/>
            <a:tailEnd/>
          </a:ln>
        </p:spPr>
        <p:txBody>
          <a:bodyPr vert="horz" wrap="square" lIns="68580" tIns="34290" rIns="68580" bIns="34290" numCol="1" anchor="t" anchorCtr="0" compatLnSpc="1">
            <a:prstTxWarp prst="textNoShape">
              <a:avLst/>
            </a:prstTxWarp>
          </a:bodyPr>
          <a:lstStyle/>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In 2013 the DWS supported the Sol </a:t>
            </a:r>
            <a:r>
              <a:rPr lang="en-ZA" altLang="en-US" sz="1700" dirty="0" err="1">
                <a:latin typeface="Arial" panose="020B0604020202020204" pitchFamily="34" charset="0"/>
                <a:cs typeface="Arial" panose="020B0604020202020204" pitchFamily="34" charset="0"/>
              </a:rPr>
              <a:t>Plaatjie</a:t>
            </a:r>
            <a:r>
              <a:rPr lang="en-ZA" altLang="en-US" sz="1700" dirty="0">
                <a:latin typeface="Arial" panose="020B0604020202020204" pitchFamily="34" charset="0"/>
                <a:cs typeface="Arial" panose="020B0604020202020204" pitchFamily="34" charset="0"/>
              </a:rPr>
              <a:t> Municipality by providing RBIG grant funding (R300 million) to the municipality to upgrade the </a:t>
            </a:r>
            <a:r>
              <a:rPr lang="en-ZA" altLang="en-US" sz="1700" dirty="0" err="1">
                <a:latin typeface="Arial" panose="020B0604020202020204" pitchFamily="34" charset="0"/>
                <a:cs typeface="Arial" panose="020B0604020202020204" pitchFamily="34" charset="0"/>
              </a:rPr>
              <a:t>Homevale</a:t>
            </a:r>
            <a:r>
              <a:rPr lang="en-ZA" altLang="en-US" sz="1700" dirty="0">
                <a:latin typeface="Arial" panose="020B0604020202020204" pitchFamily="34" charset="0"/>
                <a:cs typeface="Arial" panose="020B0604020202020204" pitchFamily="34" charset="0"/>
              </a:rPr>
              <a:t> WWTW which was over-capacitated and could not treat effluent</a:t>
            </a:r>
          </a:p>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The funding involved increasing the capacity of the </a:t>
            </a:r>
            <a:r>
              <a:rPr lang="en-ZA" altLang="en-US" sz="1700" dirty="0" err="1">
                <a:latin typeface="Arial" panose="020B0604020202020204" pitchFamily="34" charset="0"/>
                <a:cs typeface="Arial" panose="020B0604020202020204" pitchFamily="34" charset="0"/>
              </a:rPr>
              <a:t>Homevale</a:t>
            </a:r>
            <a:r>
              <a:rPr lang="en-ZA" altLang="en-US" sz="1700" dirty="0">
                <a:latin typeface="Arial" panose="020B0604020202020204" pitchFamily="34" charset="0"/>
                <a:cs typeface="Arial" panose="020B0604020202020204" pitchFamily="34" charset="0"/>
              </a:rPr>
              <a:t> WWTW from 33 to 48 ML/d to reduce the net flow into the </a:t>
            </a:r>
            <a:r>
              <a:rPr lang="en-ZA" altLang="en-US" sz="1700" dirty="0" err="1">
                <a:latin typeface="Arial" panose="020B0604020202020204" pitchFamily="34" charset="0"/>
                <a:cs typeface="Arial" panose="020B0604020202020204" pitchFamily="34" charset="0"/>
              </a:rPr>
              <a:t>Kamfersdam</a:t>
            </a:r>
            <a:r>
              <a:rPr lang="en-ZA" altLang="en-US" sz="1700" dirty="0">
                <a:latin typeface="Arial" panose="020B0604020202020204" pitchFamily="34" charset="0"/>
                <a:cs typeface="Arial" panose="020B0604020202020204" pitchFamily="34" charset="0"/>
              </a:rPr>
              <a:t> pan and so control the water level in the pan </a:t>
            </a:r>
          </a:p>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The project was completed in 2017</a:t>
            </a:r>
          </a:p>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Subsequent to the upgrade of the plant, the municipality failed to secure the plant properly and it was vandalised, and, as a result the plant was rendered dysfunctional</a:t>
            </a:r>
          </a:p>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As a result, for a number of years the WWTW was discharging untreated effluent into the pan</a:t>
            </a:r>
          </a:p>
          <a:p>
            <a:pPr marL="285750" indent="-285750" algn="just">
              <a:spcAft>
                <a:spcPts val="600"/>
              </a:spcAft>
              <a:buFont typeface="Arial" panose="020B0604020202020204" pitchFamily="34" charset="0"/>
              <a:buChar char="•"/>
              <a:defRPr/>
            </a:pPr>
            <a:r>
              <a:rPr lang="en-ZA" altLang="en-US" sz="1700" dirty="0">
                <a:latin typeface="Arial" panose="020B0604020202020204" pitchFamily="34" charset="0"/>
                <a:cs typeface="Arial" panose="020B0604020202020204" pitchFamily="34" charset="0"/>
              </a:rPr>
              <a:t>Since 2022 the municipality has refurbished a portion of the plant and is still discharging partially treated effluent into the pan</a:t>
            </a:r>
          </a:p>
          <a:p>
            <a:pPr algn="just">
              <a:defRPr/>
            </a:pPr>
            <a:endParaRPr lang="en-ZA" altLang="en-US" sz="1100" b="1" u="sng"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en-ZA" altLang="en-US" sz="1000" dirty="0">
              <a:latin typeface="Arial" panose="020B0604020202020204" pitchFamily="34" charset="0"/>
              <a:cs typeface="Arial" panose="020B0604020202020204" pitchFamily="34" charset="0"/>
            </a:endParaRPr>
          </a:p>
          <a:p>
            <a:pPr algn="just">
              <a:defRPr/>
            </a:pPr>
            <a:endParaRPr lang="en-ZA" altLang="en-US" sz="1000" b="1" u="sng" dirty="0">
              <a:latin typeface="Arial" panose="020B0604020202020204" pitchFamily="34" charset="0"/>
              <a:cs typeface="Arial" panose="020B0604020202020204" pitchFamily="34" charset="0"/>
            </a:endParaRPr>
          </a:p>
          <a:p>
            <a:pPr algn="just">
              <a:defRPr/>
            </a:pPr>
            <a:r>
              <a:rPr lang="en-ZA" altLang="en-US" sz="800" dirty="0">
                <a:latin typeface="Arial" panose="020B0604020202020204" pitchFamily="34" charset="0"/>
                <a:cs typeface="Arial" panose="020B0604020202020204" pitchFamily="34" charset="0"/>
              </a:rPr>
              <a:t> </a:t>
            </a:r>
            <a:endParaRPr lang="en-ZA" altLang="en-US" sz="800" b="1" u="sng" dirty="0">
              <a:latin typeface="Arial" panose="020B0604020202020204" pitchFamily="34" charset="0"/>
              <a:cs typeface="Arial" panose="020B0604020202020204" pitchFamily="34" charset="0"/>
            </a:endParaRPr>
          </a:p>
          <a:p>
            <a:pPr algn="just">
              <a:defRPr/>
            </a:pPr>
            <a:r>
              <a:rPr lang="en-ZA" altLang="en-US" sz="800" dirty="0">
                <a:latin typeface="Arial" panose="020B0604020202020204" pitchFamily="34" charset="0"/>
                <a:cs typeface="Arial" panose="020B0604020202020204" pitchFamily="34" charset="0"/>
              </a:rPr>
              <a:t>  </a:t>
            </a:r>
          </a:p>
          <a:p>
            <a:pPr algn="just">
              <a:buFont typeface="Arial" panose="020B0604020202020204" pitchFamily="34" charset="0"/>
              <a:buChar char="•"/>
              <a:defRPr/>
            </a:pPr>
            <a:endParaRPr lang="en-ZA" altLang="en-US" sz="8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en-ZA" altLang="en-US" sz="8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en-ZA" altLang="en-US" sz="8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en-ZA" altLang="en-US" sz="800" dirty="0">
              <a:latin typeface="Arial" panose="020B0604020202020204" pitchFamily="34" charset="0"/>
              <a:cs typeface="Arial" panose="020B0604020202020204" pitchFamily="34" charset="0"/>
            </a:endParaRPr>
          </a:p>
          <a:p>
            <a:pPr algn="just">
              <a:buFont typeface="Arial" panose="020B0604020202020204" pitchFamily="34" charset="0"/>
              <a:buChar char="•"/>
              <a:defRPr/>
            </a:pPr>
            <a:endParaRPr lang="en-ZA" altLang="en-US" sz="800" dirty="0">
              <a:latin typeface="Arial" panose="020B0604020202020204" pitchFamily="34" charset="0"/>
              <a:cs typeface="Arial" panose="020B0604020202020204" pitchFamily="34" charset="0"/>
            </a:endParaRPr>
          </a:p>
          <a:p>
            <a:pPr algn="just">
              <a:defRPr/>
            </a:pPr>
            <a:endParaRPr lang="en-ZA" altLang="en-US" sz="800" dirty="0">
              <a:latin typeface="Arial" panose="020B0604020202020204" pitchFamily="34" charset="0"/>
              <a:cs typeface="Arial" panose="020B0604020202020204" pitchFamily="34" charset="0"/>
            </a:endParaRPr>
          </a:p>
          <a:p>
            <a:pPr algn="just">
              <a:defRPr/>
            </a:pPr>
            <a:endParaRPr lang="en-ZA" altLang="en-US" sz="800" dirty="0">
              <a:latin typeface="Arial" panose="020B0604020202020204" pitchFamily="34" charset="0"/>
              <a:cs typeface="Arial" panose="020B0604020202020204" pitchFamily="34" charset="0"/>
            </a:endParaRPr>
          </a:p>
          <a:p>
            <a:pPr algn="just">
              <a:defRPr/>
            </a:pPr>
            <a:endParaRPr lang="en-ZA" altLang="en-US" sz="800" dirty="0">
              <a:latin typeface="Arial" panose="020B0604020202020204" pitchFamily="34" charset="0"/>
              <a:cs typeface="Arial" panose="020B0604020202020204" pitchFamily="34" charset="0"/>
            </a:endParaRPr>
          </a:p>
          <a:p>
            <a:pPr algn="just">
              <a:defRPr/>
            </a:pPr>
            <a:endParaRPr lang="en-ZA" altLang="en-US" sz="800" dirty="0">
              <a:latin typeface="Arial" panose="020B0604020202020204" pitchFamily="34" charset="0"/>
              <a:cs typeface="Arial" panose="020B0604020202020204" pitchFamily="34" charset="0"/>
            </a:endParaRPr>
          </a:p>
          <a:p>
            <a:pPr algn="just">
              <a:defRPr/>
            </a:pPr>
            <a:endParaRPr lang="en-ZA" altLang="en-US" sz="1000" dirty="0">
              <a:latin typeface="Arial" panose="020B0604020202020204" pitchFamily="34" charset="0"/>
            </a:endParaRPr>
          </a:p>
          <a:p>
            <a:pPr algn="just">
              <a:defRPr/>
            </a:pPr>
            <a:endParaRPr lang="en-ZA" altLang="en-US" sz="1000" dirty="0">
              <a:latin typeface="Arial" panose="020B0604020202020204" pitchFamily="34" charset="0"/>
            </a:endParaRPr>
          </a:p>
          <a:p>
            <a:pPr algn="just">
              <a:defRPr/>
            </a:pPr>
            <a:endParaRPr lang="en-ZA" altLang="en-US" sz="1000" dirty="0">
              <a:latin typeface="Arial" panose="020B0604020202020204" pitchFamily="34" charset="0"/>
            </a:endParaRPr>
          </a:p>
          <a:p>
            <a:pPr algn="just">
              <a:buFont typeface="Arial" panose="020B0604020202020204" pitchFamily="34" charset="0"/>
              <a:buChar char="•"/>
              <a:defRPr/>
            </a:pPr>
            <a:endParaRPr lang="en-ZA" altLang="en-US" sz="1000" dirty="0">
              <a:latin typeface="Arial" panose="020B0604020202020204" pitchFamily="34" charset="0"/>
            </a:endParaRPr>
          </a:p>
          <a:p>
            <a:pPr algn="just">
              <a:defRPr/>
            </a:pPr>
            <a:endParaRPr lang="en-ZA" altLang="en-US" sz="1000" dirty="0">
              <a:solidFill>
                <a:srgbClr val="FF0000"/>
              </a:solidFill>
              <a:latin typeface="Arial" panose="020B0604020202020204" pitchFamily="34" charset="0"/>
            </a:endParaRPr>
          </a:p>
        </p:txBody>
      </p:sp>
      <p:sp>
        <p:nvSpPr>
          <p:cNvPr id="21509" name="Slide Number Placeholder 2">
            <a:extLst>
              <a:ext uri="{FF2B5EF4-FFF2-40B4-BE49-F238E27FC236}">
                <a16:creationId xmlns:a16="http://schemas.microsoft.com/office/drawing/2014/main" xmlns="" id="{0E73502E-417F-7CEA-B492-821AD17884D6}"/>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73A4E8-79F6-45B3-B671-38EDD82385EC}" type="slidenum">
              <a:rPr lang="en-US" altLang="en-US" sz="1600" smtClean="0">
                <a:latin typeface="Calibri" panose="020F0502020204030204" pitchFamily="34" charset="0"/>
              </a:rPr>
              <a:pPr/>
              <a:t>12</a:t>
            </a:fld>
            <a:endParaRPr lang="en-US" altLang="en-US" sz="1600">
              <a:latin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4CECB07D-8487-DE04-C2AB-B86B969A7D02}"/>
              </a:ext>
            </a:extLst>
          </p:cNvPr>
          <p:cNvSpPr>
            <a:spLocks noGrp="1" noChangeArrowheads="1"/>
          </p:cNvSpPr>
          <p:nvPr>
            <p:ph type="title"/>
          </p:nvPr>
        </p:nvSpPr>
        <p:spPr bwMode="auto">
          <a:xfrm>
            <a:off x="500063" y="-22225"/>
            <a:ext cx="8305800" cy="555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Ctr="0" compatLnSpc="1">
            <a:prstTxWarp prst="textNoShape">
              <a:avLst/>
            </a:prstTxWarp>
          </a:bodyPr>
          <a:lstStyle/>
          <a:p>
            <a:pPr algn="ctr"/>
            <a:r>
              <a:rPr lang="en-ZA" altLang="en-US" sz="2000" dirty="0">
                <a:latin typeface="Arial" panose="020B0604020202020204" pitchFamily="34" charset="0"/>
              </a:rPr>
              <a:t>SEWER PUMPSTATION REFURBISHMENT</a:t>
            </a:r>
          </a:p>
        </p:txBody>
      </p:sp>
      <p:sp>
        <p:nvSpPr>
          <p:cNvPr id="45059" name="Text Placeholder 3">
            <a:extLst>
              <a:ext uri="{FF2B5EF4-FFF2-40B4-BE49-F238E27FC236}">
                <a16:creationId xmlns:a16="http://schemas.microsoft.com/office/drawing/2014/main" xmlns="" id="{6FD8A0FD-3E5A-2083-235B-9F5815E1A7A5}"/>
              </a:ext>
            </a:extLst>
          </p:cNvPr>
          <p:cNvSpPr>
            <a:spLocks noGrp="1"/>
          </p:cNvSpPr>
          <p:nvPr>
            <p:ph type="body" sz="half" idx="2"/>
          </p:nvPr>
        </p:nvSpPr>
        <p:spPr bwMode="auto">
          <a:xfrm>
            <a:off x="1588" y="879475"/>
            <a:ext cx="5713412" cy="4641850"/>
          </a:xfrm>
          <a:ln>
            <a:miter lim="800000"/>
            <a:headEnd/>
            <a:tailEnd/>
          </a:ln>
        </p:spPr>
        <p:txBody>
          <a:bodyPr vert="horz" wrap="square" lIns="68580" tIns="34290" rIns="68580" bIns="34290" numCol="1" anchor="t" anchorCtr="0" compatLnSpc="1">
            <a:prstTxWarp prst="textNoShape">
              <a:avLst/>
            </a:prstTxWarp>
          </a:bodyPr>
          <a:lstStyle/>
          <a:p>
            <a:pPr marL="128588" indent="-128588" algn="just">
              <a:buFont typeface="Arial" panose="020B0604020202020204" pitchFamily="34" charset="0"/>
              <a:buChar char="•"/>
              <a:defRPr/>
            </a:pPr>
            <a:endParaRPr lang="en-ZA" sz="1000" dirty="0">
              <a:latin typeface="Arial" pitchFamily="34" charset="0"/>
              <a:ea typeface="ＭＳ Ｐゴシック" pitchFamily="-108" charset="-128"/>
              <a:cs typeface="Arial" pitchFamily="34" charset="0"/>
            </a:endParaRPr>
          </a:p>
          <a:p>
            <a:pPr algn="just">
              <a:defRPr/>
            </a:pPr>
            <a:endParaRPr lang="en-ZA" sz="1000" b="1" u="sng" dirty="0">
              <a:latin typeface="Arial" pitchFamily="34" charset="0"/>
              <a:ea typeface="ＭＳ Ｐゴシック" panose="020B0600070205080204" pitchFamily="34" charset="-128"/>
              <a:cs typeface="Arial" pitchFamily="34" charset="0"/>
            </a:endParaRPr>
          </a:p>
          <a:p>
            <a:pPr algn="just">
              <a:defRPr/>
            </a:pPr>
            <a:r>
              <a:rPr lang="en-ZA" sz="825" dirty="0">
                <a:latin typeface="Arial" pitchFamily="34" charset="0"/>
                <a:ea typeface="ＭＳ Ｐゴシック" panose="020B0600070205080204" pitchFamily="34" charset="-128"/>
                <a:cs typeface="Arial" pitchFamily="34" charset="0"/>
              </a:rPr>
              <a:t> </a:t>
            </a:r>
            <a:endParaRPr lang="en-ZA" sz="825" b="1" u="sng" dirty="0">
              <a:latin typeface="Arial" pitchFamily="34" charset="0"/>
              <a:ea typeface="ＭＳ Ｐゴシック" panose="020B0600070205080204" pitchFamily="34" charset="-128"/>
              <a:cs typeface="Arial" pitchFamily="34" charset="0"/>
            </a:endParaRPr>
          </a:p>
          <a:p>
            <a:pPr algn="just">
              <a:defRPr/>
            </a:pPr>
            <a:r>
              <a:rPr lang="en-ZA" sz="825" dirty="0">
                <a:latin typeface="Arial" pitchFamily="34" charset="0"/>
                <a:ea typeface="ＭＳ Ｐゴシック" panose="020B0600070205080204" pitchFamily="34" charset="-128"/>
                <a:cs typeface="Arial" pitchFamily="34" charset="0"/>
              </a:rPr>
              <a:t>  </a:t>
            </a:r>
          </a:p>
          <a:p>
            <a:pPr algn="just">
              <a:buFont typeface="Arial" panose="020B0604020202020204" pitchFamily="34" charset="0"/>
              <a:buChar char="•"/>
              <a:defRPr/>
            </a:pPr>
            <a:endParaRPr lang="en-ZA" sz="825" dirty="0">
              <a:latin typeface="Arial" pitchFamily="34" charset="0"/>
              <a:ea typeface="ＭＳ Ｐゴシック" panose="020B0600070205080204" pitchFamily="34" charset="-128"/>
              <a:cs typeface="Arial" pitchFamily="34" charset="0"/>
            </a:endParaRPr>
          </a:p>
          <a:p>
            <a:pPr algn="just">
              <a:buFont typeface="Arial" panose="020B0604020202020204" pitchFamily="34" charset="0"/>
              <a:buChar char="•"/>
              <a:defRPr/>
            </a:pPr>
            <a:endParaRPr lang="en-ZA" sz="825" dirty="0">
              <a:latin typeface="Arial" pitchFamily="34" charset="0"/>
              <a:ea typeface="ＭＳ Ｐゴシック" panose="020B0600070205080204" pitchFamily="34" charset="-128"/>
              <a:cs typeface="Arial" pitchFamily="34" charset="0"/>
            </a:endParaRPr>
          </a:p>
          <a:p>
            <a:pPr algn="just">
              <a:buFont typeface="Arial" panose="020B0604020202020204" pitchFamily="34" charset="0"/>
              <a:buChar char="•"/>
              <a:defRPr/>
            </a:pPr>
            <a:endParaRPr lang="en-ZA" sz="825" dirty="0">
              <a:latin typeface="Arial" pitchFamily="34" charset="0"/>
              <a:ea typeface="ＭＳ Ｐゴシック" panose="020B0600070205080204" pitchFamily="34" charset="-128"/>
              <a:cs typeface="Arial" pitchFamily="34" charset="0"/>
            </a:endParaRPr>
          </a:p>
          <a:p>
            <a:pPr algn="just">
              <a:buFont typeface="Arial" panose="020B0604020202020204" pitchFamily="34" charset="0"/>
              <a:buChar char="•"/>
              <a:defRPr/>
            </a:pPr>
            <a:endParaRPr lang="en-ZA" sz="825" dirty="0">
              <a:latin typeface="Arial" pitchFamily="34" charset="0"/>
              <a:ea typeface="ＭＳ Ｐゴシック" panose="020B0600070205080204" pitchFamily="34" charset="-128"/>
              <a:cs typeface="Arial" pitchFamily="34" charset="0"/>
            </a:endParaRPr>
          </a:p>
          <a:p>
            <a:pPr algn="just">
              <a:buFont typeface="Arial" panose="020B0604020202020204" pitchFamily="34" charset="0"/>
              <a:buChar char="•"/>
              <a:defRPr/>
            </a:pPr>
            <a:endParaRPr lang="en-ZA" sz="825" dirty="0">
              <a:latin typeface="Arial" pitchFamily="34" charset="0"/>
              <a:ea typeface="ＭＳ Ｐゴシック" panose="020B0600070205080204" pitchFamily="34" charset="-128"/>
              <a:cs typeface="Arial" pitchFamily="34" charset="0"/>
            </a:endParaRPr>
          </a:p>
          <a:p>
            <a:pPr algn="just">
              <a:defRPr/>
            </a:pPr>
            <a:endParaRPr lang="en-ZA" sz="825" dirty="0">
              <a:latin typeface="Arial" pitchFamily="34" charset="0"/>
              <a:ea typeface="ＭＳ Ｐゴシック" panose="020B0600070205080204" pitchFamily="34" charset="-128"/>
              <a:cs typeface="Arial" pitchFamily="34" charset="0"/>
            </a:endParaRPr>
          </a:p>
          <a:p>
            <a:pPr algn="just">
              <a:defRPr/>
            </a:pPr>
            <a:endParaRPr lang="en-ZA" sz="825" dirty="0">
              <a:latin typeface="Arial" pitchFamily="34" charset="0"/>
              <a:ea typeface="ＭＳ Ｐゴシック" panose="020B0600070205080204" pitchFamily="34" charset="-128"/>
              <a:cs typeface="Arial" pitchFamily="34" charset="0"/>
            </a:endParaRPr>
          </a:p>
          <a:p>
            <a:pPr algn="just">
              <a:defRPr/>
            </a:pPr>
            <a:endParaRPr lang="en-ZA" sz="825" dirty="0">
              <a:latin typeface="Arial" pitchFamily="34" charset="0"/>
              <a:ea typeface="ＭＳ Ｐゴシック" panose="020B0600070205080204" pitchFamily="34" charset="-128"/>
              <a:cs typeface="Arial" pitchFamily="34" charset="0"/>
            </a:endParaRPr>
          </a:p>
          <a:p>
            <a:pPr algn="just">
              <a:defRPr/>
            </a:pPr>
            <a:endParaRPr lang="en-ZA" sz="825" dirty="0">
              <a:latin typeface="Arial" pitchFamily="34" charset="0"/>
              <a:ea typeface="ＭＳ Ｐゴシック" panose="020B0600070205080204" pitchFamily="34" charset="-128"/>
              <a:cs typeface="Arial" pitchFamily="34" charset="0"/>
            </a:endParaRPr>
          </a:p>
          <a:p>
            <a:pPr algn="just">
              <a:defRPr/>
            </a:pPr>
            <a:endParaRPr lang="en-ZA" dirty="0">
              <a:ea typeface="ＭＳ Ｐゴシック" panose="020B0600070205080204" pitchFamily="34" charset="-128"/>
            </a:endParaRPr>
          </a:p>
          <a:p>
            <a:pPr algn="just">
              <a:defRPr/>
            </a:pPr>
            <a:endParaRPr lang="en-ZA" dirty="0">
              <a:ea typeface="ＭＳ Ｐゴシック" panose="020B0600070205080204" pitchFamily="34" charset="-128"/>
            </a:endParaRPr>
          </a:p>
          <a:p>
            <a:pPr algn="just">
              <a:defRPr/>
            </a:pPr>
            <a:endParaRPr lang="en-ZA" dirty="0">
              <a:ea typeface="ＭＳ Ｐゴシック" panose="020B0600070205080204" pitchFamily="34" charset="-128"/>
            </a:endParaRPr>
          </a:p>
          <a:p>
            <a:pPr algn="just">
              <a:buFont typeface="Arial" panose="020B0604020202020204" pitchFamily="34" charset="0"/>
              <a:buChar char="•"/>
              <a:defRPr/>
            </a:pPr>
            <a:endParaRPr lang="en-ZA" dirty="0">
              <a:ea typeface="ＭＳ Ｐゴシック" panose="020B0600070205080204" pitchFamily="34" charset="-128"/>
            </a:endParaRPr>
          </a:p>
          <a:p>
            <a:pPr algn="just">
              <a:defRPr/>
            </a:pPr>
            <a:endParaRPr lang="en-ZA" dirty="0">
              <a:solidFill>
                <a:srgbClr val="FF0000"/>
              </a:solidFill>
              <a:ea typeface="ＭＳ Ｐゴシック" panose="020B0600070205080204" pitchFamily="34" charset="-128"/>
            </a:endParaRPr>
          </a:p>
        </p:txBody>
      </p:sp>
      <p:sp>
        <p:nvSpPr>
          <p:cNvPr id="9" name="Content Placeholder 2">
            <a:extLst>
              <a:ext uri="{FF2B5EF4-FFF2-40B4-BE49-F238E27FC236}">
                <a16:creationId xmlns:a16="http://schemas.microsoft.com/office/drawing/2014/main" xmlns="" id="{796672FE-147A-E3C5-CB67-786A2B8DDCA7}"/>
              </a:ext>
            </a:extLst>
          </p:cNvPr>
          <p:cNvSpPr>
            <a:spLocks noGrp="1"/>
          </p:cNvSpPr>
          <p:nvPr>
            <p:ph idx="1"/>
          </p:nvPr>
        </p:nvSpPr>
        <p:spPr>
          <a:xfrm>
            <a:off x="152400" y="593725"/>
            <a:ext cx="8653463" cy="5384800"/>
          </a:xfrm>
        </p:spPr>
        <p:txBody>
          <a:bodyPr/>
          <a:lstStyle/>
          <a:p>
            <a:pPr algn="just">
              <a:spcBef>
                <a:spcPts val="600"/>
              </a:spcBef>
              <a:defRPr/>
            </a:pPr>
            <a:r>
              <a:rPr lang="en-ZA" sz="1800" dirty="0">
                <a:ea typeface="ＭＳ Ｐゴシック" pitchFamily="-108" charset="-128"/>
              </a:rPr>
              <a:t>Following the repairs to the </a:t>
            </a:r>
            <a:r>
              <a:rPr lang="en-ZA" sz="1800" dirty="0" err="1">
                <a:ea typeface="ＭＳ Ｐゴシック" pitchFamily="-108" charset="-128"/>
              </a:rPr>
              <a:t>Homevale</a:t>
            </a:r>
            <a:r>
              <a:rPr lang="en-ZA" sz="1800" dirty="0">
                <a:ea typeface="ＭＳ Ｐゴシック" pitchFamily="-108" charset="-128"/>
              </a:rPr>
              <a:t> WWTW, from 2019 the DWS also provided funding through the Water Services Infrastructure Grant for the projects below:</a:t>
            </a:r>
          </a:p>
          <a:p>
            <a:pPr marL="715963" indent="-354013" algn="just">
              <a:spcBef>
                <a:spcPts val="600"/>
              </a:spcBef>
              <a:buFont typeface="Courier New" panose="02070309020205020404" pitchFamily="49" charset="0"/>
              <a:buChar char="o"/>
              <a:tabLst>
                <a:tab pos="358775" algn="l"/>
              </a:tabLst>
              <a:defRPr/>
            </a:pPr>
            <a:r>
              <a:rPr lang="en-ZA" sz="1800" dirty="0">
                <a:ea typeface="ＭＳ Ｐゴシック" pitchFamily="-108" charset="-128"/>
              </a:rPr>
              <a:t>Replacement of Sewer Outfall Pipeline (between Gogga Sewer Pumpstation and </a:t>
            </a:r>
            <a:r>
              <a:rPr lang="en-ZA" sz="1800" dirty="0" err="1">
                <a:ea typeface="ＭＳ Ｐゴシック" pitchFamily="-108" charset="-128"/>
              </a:rPr>
              <a:t>Homevale</a:t>
            </a:r>
            <a:r>
              <a:rPr lang="en-ZA" sz="1800" dirty="0">
                <a:ea typeface="ＭＳ Ｐゴシック" pitchFamily="-108" charset="-128"/>
              </a:rPr>
              <a:t> WWTW)</a:t>
            </a:r>
            <a:r>
              <a:rPr lang="en-ZA" sz="1800" dirty="0">
                <a:solidFill>
                  <a:prstClr val="black"/>
                </a:solidFill>
                <a:ea typeface="ＭＳ Ｐゴシック" pitchFamily="-108" charset="-128"/>
              </a:rPr>
              <a:t> at the cost of</a:t>
            </a:r>
            <a:r>
              <a:rPr lang="en-ZA" sz="1800" dirty="0">
                <a:ea typeface="ＭＳ Ｐゴシック" pitchFamily="-108" charset="-128"/>
              </a:rPr>
              <a:t>  R 25 000 000</a:t>
            </a:r>
          </a:p>
          <a:p>
            <a:pPr marL="715963" indent="-354013" algn="just">
              <a:spcBef>
                <a:spcPts val="600"/>
              </a:spcBef>
              <a:buFont typeface="Courier New" panose="02070309020205020404" pitchFamily="49" charset="0"/>
              <a:buChar char="o"/>
              <a:tabLst>
                <a:tab pos="358775" algn="l"/>
              </a:tabLst>
              <a:defRPr/>
            </a:pPr>
            <a:r>
              <a:rPr lang="en-ZA" sz="1800" dirty="0">
                <a:ea typeface="ＭＳ Ｐゴシック" pitchFamily="-108" charset="-128"/>
              </a:rPr>
              <a:t>Repair leak at Gogga pumpstation at the cost of R315 000</a:t>
            </a:r>
          </a:p>
          <a:p>
            <a:pPr marL="715963" indent="-354013" algn="just">
              <a:spcBef>
                <a:spcPts val="600"/>
              </a:spcBef>
              <a:buFont typeface="Courier New" panose="02070309020205020404" pitchFamily="49" charset="0"/>
              <a:buChar char="o"/>
              <a:tabLst>
                <a:tab pos="358775" algn="l"/>
              </a:tabLst>
              <a:defRPr/>
            </a:pPr>
            <a:r>
              <a:rPr lang="en-ZA" sz="1800" dirty="0">
                <a:ea typeface="ＭＳ Ｐゴシック" pitchFamily="-108" charset="-128"/>
              </a:rPr>
              <a:t>New Sewer Pump Station for Carters Ridge at the cost of R 31 000 000 </a:t>
            </a:r>
          </a:p>
          <a:p>
            <a:pPr marL="1116013" lvl="1" indent="-354013" algn="just">
              <a:spcBef>
                <a:spcPts val="600"/>
              </a:spcBef>
              <a:buFont typeface="Arial" panose="020B0604020202020204" pitchFamily="34" charset="0"/>
              <a:buChar char="‒"/>
              <a:tabLst>
                <a:tab pos="358775" algn="l"/>
              </a:tabLst>
              <a:defRPr/>
            </a:pPr>
            <a:r>
              <a:rPr lang="en-ZA" sz="1600" dirty="0">
                <a:ea typeface="ＭＳ Ｐゴシック" pitchFamily="-108" charset="-128"/>
              </a:rPr>
              <a:t>The</a:t>
            </a:r>
            <a:r>
              <a:rPr lang="en-ZA" sz="1600" dirty="0">
                <a:solidFill>
                  <a:prstClr val="black"/>
                </a:solidFill>
                <a:ea typeface="ＭＳ Ｐゴシック" pitchFamily="-108" charset="-128"/>
              </a:rPr>
              <a:t> Carters Ridge is implemented in two phases, of which phase 1 is completed and phase 2 is still under construction and due to be completed December 2023</a:t>
            </a:r>
          </a:p>
          <a:p>
            <a:pPr marL="1116013" lvl="1" indent="-354013" algn="just">
              <a:spcBef>
                <a:spcPts val="600"/>
              </a:spcBef>
              <a:buFont typeface="Arial" panose="020B0604020202020204" pitchFamily="34" charset="0"/>
              <a:buChar char="‒"/>
              <a:tabLst>
                <a:tab pos="358775" algn="l"/>
              </a:tabLst>
              <a:defRPr/>
            </a:pPr>
            <a:r>
              <a:rPr lang="en-ZA" sz="1600" dirty="0">
                <a:solidFill>
                  <a:prstClr val="black"/>
                </a:solidFill>
                <a:ea typeface="ＭＳ Ｐゴシック" pitchFamily="-108" charset="-128"/>
              </a:rPr>
              <a:t>The completion of this project will reduce the number of pumpstations that the municipality operates which will improve efficiency</a:t>
            </a:r>
          </a:p>
          <a:p>
            <a:pPr marL="1116013" lvl="1" indent="-354013" algn="just">
              <a:spcBef>
                <a:spcPts val="600"/>
              </a:spcBef>
              <a:buFont typeface="Arial" panose="020B0604020202020204" pitchFamily="34" charset="0"/>
              <a:buChar char="‒"/>
              <a:tabLst>
                <a:tab pos="358775" algn="l"/>
              </a:tabLst>
              <a:defRPr/>
            </a:pPr>
            <a:r>
              <a:rPr lang="en-ZA" sz="1600" dirty="0">
                <a:solidFill>
                  <a:prstClr val="black"/>
                </a:solidFill>
                <a:ea typeface="ＭＳ Ｐゴシック" pitchFamily="-108" charset="-128"/>
              </a:rPr>
              <a:t>The refurbishment of pumpstations was crucial to ensure that sewer in conveyed to WWTW and not discharged into the environment.</a:t>
            </a:r>
          </a:p>
          <a:p>
            <a:pPr marL="647700" indent="-647700" algn="just">
              <a:spcBef>
                <a:spcPts val="600"/>
              </a:spcBef>
              <a:tabLst>
                <a:tab pos="358775" algn="l"/>
              </a:tabLst>
              <a:defRPr/>
            </a:pPr>
            <a:r>
              <a:rPr lang="en-ZA" sz="1800" dirty="0">
                <a:ea typeface="ＭＳ Ｐゴシック" pitchFamily="-108" charset="-128"/>
              </a:rPr>
              <a:t>There was a significant increase in volumes of effluent conveyed to the WWTW and decrease in discharges to the environment. </a:t>
            </a:r>
          </a:p>
          <a:p>
            <a:pPr marL="647700" indent="-647700" algn="just" defTabSz="520700">
              <a:spcBef>
                <a:spcPts val="600"/>
              </a:spcBef>
              <a:tabLst>
                <a:tab pos="358775" algn="l"/>
                <a:tab pos="8607425" algn="l"/>
              </a:tabLst>
              <a:defRPr/>
            </a:pPr>
            <a:r>
              <a:rPr lang="en-ZA" sz="1800" dirty="0">
                <a:ea typeface="ＭＳ Ｐゴシック" pitchFamily="-108" charset="-128"/>
              </a:rPr>
              <a:t>It is required that waste water be treated to discharge standards to allow discharge to the Vaal River. Beefmaster is supporting SPLM in this regard.</a:t>
            </a:r>
          </a:p>
        </p:txBody>
      </p:sp>
      <p:sp>
        <p:nvSpPr>
          <p:cNvPr id="3" name="Slide Number Placeholder 2">
            <a:extLst>
              <a:ext uri="{FF2B5EF4-FFF2-40B4-BE49-F238E27FC236}">
                <a16:creationId xmlns:a16="http://schemas.microsoft.com/office/drawing/2014/main" xmlns="" id="{088CF033-3B70-1FD6-2604-9AD33A98D914}"/>
              </a:ext>
            </a:extLst>
          </p:cNvPr>
          <p:cNvSpPr>
            <a:spLocks noGrp="1"/>
          </p:cNvSpPr>
          <p:nvPr>
            <p:ph type="sldNum" sz="quarter" idx="12"/>
          </p:nvPr>
        </p:nvSpPr>
        <p:spPr/>
        <p:txBody>
          <a:bodyPr/>
          <a:lstStyle/>
          <a:p>
            <a:pPr>
              <a:defRPr/>
            </a:pPr>
            <a:fld id="{5727FE70-8182-42F4-8879-7BE7D934785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xmlns="" id="{F719C0CA-185D-5366-829D-7E4139D5CCF2}"/>
              </a:ext>
            </a:extLst>
          </p:cNvPr>
          <p:cNvSpPr>
            <a:spLocks noGrp="1" noChangeArrowheads="1"/>
          </p:cNvSpPr>
          <p:nvPr>
            <p:ph type="ctrTitle"/>
          </p:nvPr>
        </p:nvSpPr>
        <p:spPr bwMode="auto">
          <a:xfrm>
            <a:off x="685800" y="2130425"/>
            <a:ext cx="7772400"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b="1">
                <a:latin typeface="Arial" panose="020B0604020202020204" pitchFamily="34" charset="0"/>
                <a:cs typeface="Arial" panose="020B0604020202020204" pitchFamily="34" charset="0"/>
              </a:rPr>
              <a:t>Water challenges</a:t>
            </a:r>
          </a:p>
        </p:txBody>
      </p:sp>
      <p:sp>
        <p:nvSpPr>
          <p:cNvPr id="2" name="Date Placeholder 1">
            <a:extLst>
              <a:ext uri="{FF2B5EF4-FFF2-40B4-BE49-F238E27FC236}">
                <a16:creationId xmlns:a16="http://schemas.microsoft.com/office/drawing/2014/main" xmlns="" id="{80B9A94E-3A2E-9F67-2DC0-38D95E219247}"/>
              </a:ext>
            </a:extLst>
          </p:cNvPr>
          <p:cNvSpPr>
            <a:spLocks noGrp="1"/>
          </p:cNvSpPr>
          <p:nvPr>
            <p:ph type="dt" sz="quarter" idx="10"/>
          </p:nvPr>
        </p:nvSpPr>
        <p:spPr/>
        <p:txBody>
          <a:bodyPr/>
          <a:lstStyle/>
          <a:p>
            <a:pPr>
              <a:defRPr/>
            </a:pPr>
            <a:fld id="{EA35CD0C-8E69-43FE-AA37-883590B02BF5}" type="datetime1">
              <a:rPr lang="en-US"/>
              <a:pPr>
                <a:defRPr/>
              </a:pPr>
              <a:t>5/19/2023</a:t>
            </a:fld>
            <a:endParaRPr lang="en-US"/>
          </a:p>
        </p:txBody>
      </p:sp>
      <p:sp>
        <p:nvSpPr>
          <p:cNvPr id="3" name="Slide Number Placeholder 2">
            <a:extLst>
              <a:ext uri="{FF2B5EF4-FFF2-40B4-BE49-F238E27FC236}">
                <a16:creationId xmlns:a16="http://schemas.microsoft.com/office/drawing/2014/main" xmlns="" id="{E9CD4659-4408-89A2-99A1-A3F25D3F7E74}"/>
              </a:ext>
            </a:extLst>
          </p:cNvPr>
          <p:cNvSpPr>
            <a:spLocks noGrp="1"/>
          </p:cNvSpPr>
          <p:nvPr>
            <p:ph type="sldNum" sz="quarter" idx="12"/>
          </p:nvPr>
        </p:nvSpPr>
        <p:spPr/>
        <p:txBody>
          <a:bodyPr/>
          <a:lstStyle/>
          <a:p>
            <a:pPr>
              <a:defRPr/>
            </a:pPr>
            <a:fld id="{632288E7-3C81-4864-B416-71CD33B9DD38}"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A449CF21-E537-AC7E-DFB8-60EE1E608965}"/>
              </a:ext>
            </a:extLst>
          </p:cNvPr>
          <p:cNvSpPr>
            <a:spLocks noGrp="1" noChangeArrowheads="1"/>
          </p:cNvSpPr>
          <p:nvPr>
            <p:ph type="ctrTitle"/>
          </p:nvPr>
        </p:nvSpPr>
        <p:spPr bwMode="auto">
          <a:xfrm>
            <a:off x="0" y="152400"/>
            <a:ext cx="9144000" cy="533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1800" b="1" dirty="0">
                <a:latin typeface="Arial" panose="020B0604020202020204" pitchFamily="34" charset="0"/>
                <a:cs typeface="Arial" panose="020B0604020202020204" pitchFamily="34" charset="0"/>
              </a:rPr>
              <a:t>ADDRESSING KEY WATER CHALLENGES IN SOL PLAATJIE</a:t>
            </a:r>
          </a:p>
        </p:txBody>
      </p:sp>
      <p:sp>
        <p:nvSpPr>
          <p:cNvPr id="5" name="Subtitle 4">
            <a:extLst>
              <a:ext uri="{FF2B5EF4-FFF2-40B4-BE49-F238E27FC236}">
                <a16:creationId xmlns:a16="http://schemas.microsoft.com/office/drawing/2014/main" xmlns="" id="{D04B64A3-65B1-931E-8C0D-AC69229598F3}"/>
              </a:ext>
            </a:extLst>
          </p:cNvPr>
          <p:cNvSpPr>
            <a:spLocks noGrp="1"/>
          </p:cNvSpPr>
          <p:nvPr>
            <p:ph type="subTitle" idx="1"/>
          </p:nvPr>
        </p:nvSpPr>
        <p:spPr>
          <a:xfrm>
            <a:off x="266700" y="777875"/>
            <a:ext cx="8559248" cy="5486400"/>
          </a:xfrm>
        </p:spPr>
        <p:txBody>
          <a:bodyPr/>
          <a:lstStyle/>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Water from the domestic water supply system is lost into the environment as a result of infrastructure and operational challenges due to poor management </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The municipality is experiencing water losses on their main supply pipeline to the town and in their internal connector services. This has contributed to the problem of the flooded pans.</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The main supply line carries water from Riverton WTW which is 26 km from Sol </a:t>
            </a:r>
            <a:r>
              <a:rPr lang="en-ZA" sz="1800" dirty="0" err="1">
                <a:solidFill>
                  <a:schemeClr val="tx1"/>
                </a:solidFill>
                <a:latin typeface="Arial" pitchFamily="34" charset="0"/>
                <a:ea typeface="ＭＳ Ｐゴシック" pitchFamily="-108" charset="-128"/>
                <a:cs typeface="Arial" pitchFamily="34" charset="0"/>
              </a:rPr>
              <a:t>Plaatjie</a:t>
            </a:r>
            <a:r>
              <a:rPr lang="en-ZA" sz="1800" dirty="0">
                <a:solidFill>
                  <a:schemeClr val="tx1"/>
                </a:solidFill>
                <a:latin typeface="Arial" pitchFamily="34" charset="0"/>
                <a:ea typeface="ＭＳ Ｐゴシック" pitchFamily="-108" charset="-128"/>
                <a:cs typeface="Arial" pitchFamily="34" charset="0"/>
              </a:rPr>
              <a:t>, to the town</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The leaks coupled with a WTW with inadequate capacity resulted in insufficient water being supplied to the town</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DWS wrote to the Sol </a:t>
            </a:r>
            <a:r>
              <a:rPr lang="en-ZA" sz="1800" dirty="0" err="1">
                <a:solidFill>
                  <a:schemeClr val="tx1"/>
                </a:solidFill>
                <a:latin typeface="Arial" pitchFamily="34" charset="0"/>
                <a:ea typeface="ＭＳ Ｐゴシック" pitchFamily="-108" charset="-128"/>
                <a:cs typeface="Arial" pitchFamily="34" charset="0"/>
              </a:rPr>
              <a:t>Plaatjie</a:t>
            </a:r>
            <a:r>
              <a:rPr lang="en-ZA" sz="1800" dirty="0">
                <a:solidFill>
                  <a:schemeClr val="tx1"/>
                </a:solidFill>
                <a:latin typeface="Arial" pitchFamily="34" charset="0"/>
                <a:ea typeface="ＭＳ Ｐゴシック" pitchFamily="-108" charset="-128"/>
                <a:cs typeface="Arial" pitchFamily="34" charset="0"/>
              </a:rPr>
              <a:t> Municipality on several occasions advising the municipality to address these issues</a:t>
            </a:r>
          </a:p>
          <a:p>
            <a:pPr algn="just">
              <a:spcBef>
                <a:spcPts val="1800"/>
              </a:spcBef>
              <a:defRPr/>
            </a:pPr>
            <a:endParaRPr lang="en-ZA" sz="2000" dirty="0">
              <a:solidFill>
                <a:schemeClr val="tx1"/>
              </a:solidFill>
              <a:latin typeface="Arial" pitchFamily="34" charset="0"/>
              <a:ea typeface="ＭＳ Ｐゴシック" pitchFamily="-108" charset="-128"/>
              <a:cs typeface="Arial" pitchFamily="34" charset="0"/>
            </a:endParaRPr>
          </a:p>
          <a:p>
            <a:pPr algn="just">
              <a:spcBef>
                <a:spcPts val="1800"/>
              </a:spcBef>
              <a:defRPr/>
            </a:pPr>
            <a:endParaRPr lang="en-ZA" dirty="0">
              <a:ea typeface="ＭＳ Ｐゴシック" pitchFamily="-108" charset="-128"/>
            </a:endParaRPr>
          </a:p>
        </p:txBody>
      </p:sp>
      <p:sp>
        <p:nvSpPr>
          <p:cNvPr id="3" name="Slide Number Placeholder 2">
            <a:extLst>
              <a:ext uri="{FF2B5EF4-FFF2-40B4-BE49-F238E27FC236}">
                <a16:creationId xmlns:a16="http://schemas.microsoft.com/office/drawing/2014/main" xmlns="" id="{2C458350-57A6-2587-7CA6-1F0FFF307E7A}"/>
              </a:ext>
            </a:extLst>
          </p:cNvPr>
          <p:cNvSpPr>
            <a:spLocks noGrp="1"/>
          </p:cNvSpPr>
          <p:nvPr>
            <p:ph type="sldNum" sz="quarter" idx="12"/>
          </p:nvPr>
        </p:nvSpPr>
        <p:spPr/>
        <p:txBody>
          <a:bodyPr/>
          <a:lstStyle/>
          <a:p>
            <a:pPr>
              <a:defRPr/>
            </a:pPr>
            <a:fld id="{490D9874-63CE-4B49-A2E6-E59436ADF3C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xmlns="" id="{A449CF21-E537-AC7E-DFB8-60EE1E608965}"/>
              </a:ext>
            </a:extLst>
          </p:cNvPr>
          <p:cNvSpPr>
            <a:spLocks noGrp="1" noChangeArrowheads="1"/>
          </p:cNvSpPr>
          <p:nvPr>
            <p:ph type="ctrTitle"/>
          </p:nvPr>
        </p:nvSpPr>
        <p:spPr bwMode="auto">
          <a:xfrm>
            <a:off x="0" y="152400"/>
            <a:ext cx="9144000" cy="533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1800" b="1" dirty="0">
                <a:latin typeface="Arial" panose="020B0604020202020204" pitchFamily="34" charset="0"/>
                <a:cs typeface="Arial" panose="020B0604020202020204" pitchFamily="34" charset="0"/>
              </a:rPr>
              <a:t>FUNDING ALLOCATION FROM THE BUDGET FACILITY FOR INFRASTRUCTURE </a:t>
            </a:r>
          </a:p>
        </p:txBody>
      </p:sp>
      <p:sp>
        <p:nvSpPr>
          <p:cNvPr id="5" name="Subtitle 4">
            <a:extLst>
              <a:ext uri="{FF2B5EF4-FFF2-40B4-BE49-F238E27FC236}">
                <a16:creationId xmlns:a16="http://schemas.microsoft.com/office/drawing/2014/main" xmlns="" id="{D04B64A3-65B1-931E-8C0D-AC69229598F3}"/>
              </a:ext>
            </a:extLst>
          </p:cNvPr>
          <p:cNvSpPr>
            <a:spLocks noGrp="1"/>
          </p:cNvSpPr>
          <p:nvPr>
            <p:ph type="subTitle" idx="1"/>
          </p:nvPr>
        </p:nvSpPr>
        <p:spPr>
          <a:xfrm>
            <a:off x="234043" y="723446"/>
            <a:ext cx="8559248" cy="5486400"/>
          </a:xfrm>
        </p:spPr>
        <p:txBody>
          <a:bodyPr/>
          <a:lstStyle/>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Consequently, with DWS support, the municipality applied to the Budget Facility for Infrastructure in National Treasury for funding  to refurbish the main supply line, replace the old asbestos distribution pipes,  to upgrade the Riverton WTW and to refurbish pumpstations. The total application was for R1,9 billion</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The BFI subsequently approved R86 million for the 2023/24 financial year, R492 million for the 2024/25 financial year, and R574 million for the 2025/26 financial year, through DWS</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The allocations in the outer years will be dependent on adequate expenditure of the allocation for this year – if the municipality is unable to spend the full allocation this year, and indicate its readiness to successfully spend the outer year allocations, it is likely that the outer year allocations will be reduced</a:t>
            </a:r>
          </a:p>
          <a:p>
            <a:pPr marL="285750" indent="-285750" algn="just">
              <a:spcBef>
                <a:spcPts val="1800"/>
              </a:spcBef>
              <a:buFont typeface="Arial" panose="020B0604020202020204" pitchFamily="34" charset="0"/>
              <a:buChar char="•"/>
              <a:defRPr/>
            </a:pPr>
            <a:r>
              <a:rPr lang="en-ZA" sz="1800" dirty="0">
                <a:solidFill>
                  <a:schemeClr val="tx1"/>
                </a:solidFill>
                <a:latin typeface="Arial" pitchFamily="34" charset="0"/>
                <a:ea typeface="ＭＳ Ｐゴシック" pitchFamily="-108" charset="-128"/>
                <a:cs typeface="Arial" pitchFamily="34" charset="0"/>
              </a:rPr>
              <a:t>DWS will therefore be engaging with Sol Plaatje Municipality to advise them on measures which would be taken to ensure that the allocation is spent timeously and the money is not taken away</a:t>
            </a:r>
          </a:p>
          <a:p>
            <a:pPr algn="just">
              <a:spcBef>
                <a:spcPts val="1800"/>
              </a:spcBef>
              <a:defRPr/>
            </a:pPr>
            <a:endParaRPr lang="en-ZA" sz="2000" dirty="0">
              <a:solidFill>
                <a:schemeClr val="tx1"/>
              </a:solidFill>
              <a:latin typeface="Arial" pitchFamily="34" charset="0"/>
              <a:ea typeface="ＭＳ Ｐゴシック" pitchFamily="-108" charset="-128"/>
              <a:cs typeface="Arial" pitchFamily="34" charset="0"/>
            </a:endParaRPr>
          </a:p>
          <a:p>
            <a:pPr algn="just">
              <a:spcBef>
                <a:spcPts val="1800"/>
              </a:spcBef>
              <a:defRPr/>
            </a:pPr>
            <a:endParaRPr lang="en-ZA" dirty="0">
              <a:ea typeface="ＭＳ Ｐゴシック" pitchFamily="-108" charset="-128"/>
            </a:endParaRPr>
          </a:p>
        </p:txBody>
      </p:sp>
      <p:sp>
        <p:nvSpPr>
          <p:cNvPr id="3" name="Slide Number Placeholder 2">
            <a:extLst>
              <a:ext uri="{FF2B5EF4-FFF2-40B4-BE49-F238E27FC236}">
                <a16:creationId xmlns:a16="http://schemas.microsoft.com/office/drawing/2014/main" xmlns="" id="{2C458350-57A6-2587-7CA6-1F0FFF307E7A}"/>
              </a:ext>
            </a:extLst>
          </p:cNvPr>
          <p:cNvSpPr>
            <a:spLocks noGrp="1"/>
          </p:cNvSpPr>
          <p:nvPr>
            <p:ph type="sldNum" sz="quarter" idx="12"/>
          </p:nvPr>
        </p:nvSpPr>
        <p:spPr/>
        <p:txBody>
          <a:bodyPr/>
          <a:lstStyle/>
          <a:p>
            <a:pPr>
              <a:defRPr/>
            </a:pPr>
            <a:fld id="{490D9874-63CE-4B49-A2E6-E59436ADF3CC}" type="slidenum">
              <a:rPr lang="en-US" smtClean="0"/>
              <a:pPr>
                <a:defRPr/>
              </a:pPr>
              <a:t>16</a:t>
            </a:fld>
            <a:endParaRPr lang="en-US"/>
          </a:p>
        </p:txBody>
      </p:sp>
    </p:spTree>
    <p:extLst>
      <p:ext uri="{BB962C8B-B14F-4D97-AF65-F5344CB8AC3E}">
        <p14:creationId xmlns:p14="http://schemas.microsoft.com/office/powerpoint/2010/main" xmlns="" val="890158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xmlns="" id="{977291FD-A3B7-E3AA-C5C4-BFB25BF1C97E}"/>
              </a:ext>
            </a:extLst>
          </p:cNvPr>
          <p:cNvSpPr>
            <a:spLocks noGrp="1" noChangeArrowheads="1"/>
          </p:cNvSpPr>
          <p:nvPr>
            <p:ph type="ctrTitle"/>
          </p:nvPr>
        </p:nvSpPr>
        <p:spPr bwMode="auto">
          <a:xfrm>
            <a:off x="685800" y="2130425"/>
            <a:ext cx="7772400"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defTabSz="457200" rtl="0" eaLnBrk="0" fontAlgn="base" latinLnBrk="0" hangingPunct="0">
              <a:lnSpc>
                <a:spcPct val="100000"/>
              </a:lnSpc>
              <a:spcBef>
                <a:spcPts val="1800"/>
              </a:spcBef>
              <a:spcAft>
                <a:spcPct val="0"/>
              </a:spcAft>
              <a:buClrTx/>
              <a:buSzTx/>
              <a:tabLst/>
              <a:defRPr/>
            </a:pPr>
            <a:r>
              <a:rPr lang="en-ZA" altLang="en-US" sz="3200" b="1" dirty="0">
                <a:solidFill>
                  <a:prstClr val="black"/>
                </a:solidFill>
                <a:latin typeface="Arial" panose="020B0604020202020204" pitchFamily="34" charset="0"/>
                <a:ea typeface="ＭＳ Ｐゴシック" panose="020B0600070205080204" pitchFamily="34" charset="-128"/>
              </a:rPr>
              <a:t>F</a:t>
            </a:r>
            <a:r>
              <a:rPr kumimoji="0" lang="en-ZA" altLang="en-US" sz="3200" b="1"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rPr>
              <a:t>unding</a:t>
            </a:r>
            <a:r>
              <a:rPr kumimoji="0" lang="en-ZA" altLang="en-US"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rPr>
              <a:t> requirements to refurbish infrastructure </a:t>
            </a:r>
            <a:endParaRPr kumimoji="0" lang="en-GB" altLang="en-US" sz="3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endParaRPr>
          </a:p>
        </p:txBody>
      </p:sp>
      <p:sp>
        <p:nvSpPr>
          <p:cNvPr id="4" name="Date Placeholder 3">
            <a:extLst>
              <a:ext uri="{FF2B5EF4-FFF2-40B4-BE49-F238E27FC236}">
                <a16:creationId xmlns:a16="http://schemas.microsoft.com/office/drawing/2014/main" xmlns="" id="{96B7ADA2-8A27-712C-A802-7A8EEF62DC50}"/>
              </a:ext>
            </a:extLst>
          </p:cNvPr>
          <p:cNvSpPr>
            <a:spLocks noGrp="1"/>
          </p:cNvSpPr>
          <p:nvPr>
            <p:ph type="dt" sz="quarter" idx="10"/>
          </p:nvPr>
        </p:nvSpPr>
        <p:spPr/>
        <p:txBody>
          <a:bodyPr/>
          <a:lstStyle/>
          <a:p>
            <a:pPr>
              <a:defRPr/>
            </a:pPr>
            <a:fld id="{895CF477-63AF-4FC8-AA91-1FBCB3E0F249}" type="datetime1">
              <a:rPr lang="en-US"/>
              <a:pPr>
                <a:defRPr/>
              </a:pPr>
              <a:t>5/19/2023</a:t>
            </a:fld>
            <a:endParaRPr lang="en-US"/>
          </a:p>
        </p:txBody>
      </p:sp>
      <p:sp>
        <p:nvSpPr>
          <p:cNvPr id="2" name="Slide Number Placeholder 1">
            <a:extLst>
              <a:ext uri="{FF2B5EF4-FFF2-40B4-BE49-F238E27FC236}">
                <a16:creationId xmlns:a16="http://schemas.microsoft.com/office/drawing/2014/main" xmlns="" id="{0E12A2D8-676E-4CD7-CB4D-BEE59650E819}"/>
              </a:ext>
            </a:extLst>
          </p:cNvPr>
          <p:cNvSpPr>
            <a:spLocks noGrp="1"/>
          </p:cNvSpPr>
          <p:nvPr>
            <p:ph type="sldNum" sz="quarter" idx="12"/>
          </p:nvPr>
        </p:nvSpPr>
        <p:spPr/>
        <p:txBody>
          <a:bodyPr/>
          <a:lstStyle/>
          <a:p>
            <a:pPr>
              <a:defRPr/>
            </a:pPr>
            <a:fld id="{8724EC54-9F13-443E-B1DD-13553B5E94DB}"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48D7E641-DED0-71EC-2F0F-C193786192E7}"/>
              </a:ext>
            </a:extLst>
          </p:cNvPr>
          <p:cNvGraphicFramePr>
            <a:graphicFrameLocks noGrp="1"/>
          </p:cNvGraphicFramePr>
          <p:nvPr/>
        </p:nvGraphicFramePr>
        <p:xfrm>
          <a:off x="38100" y="390525"/>
          <a:ext cx="9067799" cy="2903537"/>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333499">
                  <a:extLst>
                    <a:ext uri="{9D8B030D-6E8A-4147-A177-3AD203B41FA5}">
                      <a16:colId xmlns:a16="http://schemas.microsoft.com/office/drawing/2014/main" xmlns="" val="20003"/>
                    </a:ext>
                  </a:extLst>
                </a:gridCol>
              </a:tblGrid>
              <a:tr h="495381">
                <a:tc>
                  <a:txBody>
                    <a:bodyPr/>
                    <a:lstStyle/>
                    <a:p>
                      <a:r>
                        <a:rPr lang="en-ZA" sz="1400" dirty="0">
                          <a:latin typeface="Arial" panose="020B0604020202020204" pitchFamily="34" charset="0"/>
                          <a:cs typeface="Arial" panose="020B0604020202020204" pitchFamily="34" charset="0"/>
                        </a:rPr>
                        <a:t>Items </a:t>
                      </a:r>
                    </a:p>
                  </a:txBody>
                  <a:tcPr marL="68580" marR="68580" marT="34273" marB="34273"/>
                </a:tc>
                <a:tc>
                  <a:txBody>
                    <a:bodyPr/>
                    <a:lstStyle/>
                    <a:p>
                      <a:r>
                        <a:rPr lang="en-ZA" sz="1400" dirty="0">
                          <a:latin typeface="Arial" panose="020B0604020202020204" pitchFamily="34" charset="0"/>
                          <a:cs typeface="Arial" panose="020B0604020202020204" pitchFamily="34" charset="0"/>
                        </a:rPr>
                        <a:t>Intervention required</a:t>
                      </a:r>
                    </a:p>
                  </a:txBody>
                  <a:tcPr marL="68580" marR="68580" marT="34273" marB="34273"/>
                </a:tc>
                <a:tc>
                  <a:txBody>
                    <a:bodyPr/>
                    <a:lstStyle/>
                    <a:p>
                      <a:r>
                        <a:rPr lang="en-ZA" sz="1400" dirty="0">
                          <a:latin typeface="Arial" panose="020B0604020202020204" pitchFamily="34" charset="0"/>
                          <a:cs typeface="Arial" panose="020B0604020202020204" pitchFamily="34" charset="0"/>
                        </a:rPr>
                        <a:t>Cost implications </a:t>
                      </a:r>
                    </a:p>
                  </a:txBody>
                  <a:tcPr marL="68580" marR="68580" marT="34273" marB="34273"/>
                </a:tc>
                <a:tc>
                  <a:txBody>
                    <a:bodyPr/>
                    <a:lstStyle/>
                    <a:p>
                      <a:r>
                        <a:rPr lang="en-ZA" sz="1400" dirty="0">
                          <a:latin typeface="Arial" panose="020B0604020202020204" pitchFamily="34" charset="0"/>
                          <a:cs typeface="Arial" panose="020B0604020202020204" pitchFamily="34" charset="0"/>
                        </a:rPr>
                        <a:t>Duration</a:t>
                      </a:r>
                    </a:p>
                  </a:txBody>
                  <a:tcPr marL="68580" marR="68580" marT="34273" marB="34273"/>
                </a:tc>
                <a:extLst>
                  <a:ext uri="{0D108BD9-81ED-4DB2-BD59-A6C34878D82A}">
                    <a16:rowId xmlns:a16="http://schemas.microsoft.com/office/drawing/2014/main" xmlns="" val="10000"/>
                  </a:ext>
                </a:extLst>
              </a:tr>
              <a:tr h="495381">
                <a:tc>
                  <a:txBody>
                    <a:bodyPr/>
                    <a:lstStyle/>
                    <a:p>
                      <a:r>
                        <a:rPr lang="en-ZA" sz="1400" dirty="0">
                          <a:latin typeface="Arial" panose="020B0604020202020204" pitchFamily="34" charset="0"/>
                          <a:cs typeface="Arial" panose="020B0604020202020204" pitchFamily="34" charset="0"/>
                        </a:rPr>
                        <a:t>Repairs</a:t>
                      </a:r>
                      <a:r>
                        <a:rPr lang="en-ZA" sz="1400" baseline="0" dirty="0">
                          <a:latin typeface="Arial" panose="020B0604020202020204" pitchFamily="34" charset="0"/>
                          <a:cs typeface="Arial" panose="020B0604020202020204" pitchFamily="34" charset="0"/>
                        </a:rPr>
                        <a:t> at Homevale WWTW</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a:latin typeface="Arial" panose="020B0604020202020204" pitchFamily="34" charset="0"/>
                          <a:cs typeface="Arial" panose="020B0604020202020204" pitchFamily="34" charset="0"/>
                        </a:rPr>
                        <a:t>To get the new plant operational</a:t>
                      </a:r>
                    </a:p>
                  </a:txBody>
                  <a:tcPr marL="68580" marR="68580" marT="34273" marB="34273"/>
                </a:tc>
                <a:tc>
                  <a:txBody>
                    <a:bodyPr/>
                    <a:lstStyle/>
                    <a:p>
                      <a:r>
                        <a:rPr lang="en-ZA" sz="1400" dirty="0">
                          <a:latin typeface="Arial" panose="020B0604020202020204" pitchFamily="34" charset="0"/>
                          <a:cs typeface="Arial" panose="020B0604020202020204" pitchFamily="34" charset="0"/>
                        </a:rPr>
                        <a:t>R</a:t>
                      </a:r>
                      <a:r>
                        <a:rPr lang="en-ZA" sz="1400" baseline="0" dirty="0">
                          <a:latin typeface="Arial" panose="020B0604020202020204" pitchFamily="34" charset="0"/>
                          <a:cs typeface="Arial" panose="020B0604020202020204" pitchFamily="34" charset="0"/>
                        </a:rPr>
                        <a:t> 15 000 000.00</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a:latin typeface="Arial" panose="020B0604020202020204" pitchFamily="34" charset="0"/>
                          <a:cs typeface="Arial" panose="020B0604020202020204" pitchFamily="34" charset="0"/>
                        </a:rPr>
                        <a:t>12 Months</a:t>
                      </a:r>
                    </a:p>
                  </a:txBody>
                  <a:tcPr marL="68580" marR="68580" marT="34273" marB="34273"/>
                </a:tc>
                <a:extLst>
                  <a:ext uri="{0D108BD9-81ED-4DB2-BD59-A6C34878D82A}">
                    <a16:rowId xmlns:a16="http://schemas.microsoft.com/office/drawing/2014/main" xmlns="" val="10001"/>
                  </a:ext>
                </a:extLst>
              </a:tr>
              <a:tr h="495381">
                <a:tc>
                  <a:txBody>
                    <a:bodyPr/>
                    <a:lstStyle/>
                    <a:p>
                      <a:r>
                        <a:rPr lang="en-ZA" sz="1400" dirty="0">
                          <a:solidFill>
                            <a:schemeClr val="tx1"/>
                          </a:solidFill>
                          <a:latin typeface="Arial" panose="020B0604020202020204" pitchFamily="34" charset="0"/>
                          <a:cs typeface="Arial" panose="020B0604020202020204" pitchFamily="34" charset="0"/>
                        </a:rPr>
                        <a:t>Replacement</a:t>
                      </a:r>
                      <a:r>
                        <a:rPr lang="en-ZA" sz="1400" baseline="0" dirty="0">
                          <a:solidFill>
                            <a:schemeClr val="tx1"/>
                          </a:solidFill>
                          <a:latin typeface="Arial" panose="020B0604020202020204" pitchFamily="34" charset="0"/>
                          <a:cs typeface="Arial" panose="020B0604020202020204" pitchFamily="34" charset="0"/>
                        </a:rPr>
                        <a:t> of 965mm section </a:t>
                      </a:r>
                      <a:endParaRPr lang="en-ZA" sz="1400" dirty="0">
                        <a:solidFill>
                          <a:schemeClr val="tx1"/>
                        </a:solidFill>
                        <a:latin typeface="Arial" panose="020B0604020202020204" pitchFamily="34" charset="0"/>
                        <a:cs typeface="Arial" panose="020B0604020202020204" pitchFamily="34" charset="0"/>
                      </a:endParaRPr>
                    </a:p>
                  </a:txBody>
                  <a:tcPr marL="68580" marR="68580" marT="34273" marB="34273"/>
                </a:tc>
                <a:tc>
                  <a:txBody>
                    <a:bodyPr/>
                    <a:lstStyle/>
                    <a:p>
                      <a:r>
                        <a:rPr lang="en-ZA" sz="1400" dirty="0">
                          <a:solidFill>
                            <a:schemeClr val="tx1"/>
                          </a:solidFill>
                          <a:latin typeface="Arial" panose="020B0604020202020204" pitchFamily="34" charset="0"/>
                          <a:cs typeface="Arial" panose="020B0604020202020204" pitchFamily="34" charset="0"/>
                        </a:rPr>
                        <a:t>To replace the dilapidated pipe behind 3SAI</a:t>
                      </a:r>
                    </a:p>
                  </a:txBody>
                  <a:tcPr marL="68580" marR="68580" marT="34273" marB="34273"/>
                </a:tc>
                <a:tc>
                  <a:txBody>
                    <a:bodyPr/>
                    <a:lstStyle/>
                    <a:p>
                      <a:r>
                        <a:rPr lang="en-ZA" sz="1400" dirty="0">
                          <a:solidFill>
                            <a:schemeClr val="tx1"/>
                          </a:solidFill>
                          <a:latin typeface="Arial" panose="020B0604020202020204" pitchFamily="34" charset="0"/>
                          <a:cs typeface="Arial" panose="020B0604020202020204" pitchFamily="34" charset="0"/>
                        </a:rPr>
                        <a:t>R 30 000 000.00</a:t>
                      </a:r>
                    </a:p>
                  </a:txBody>
                  <a:tcPr marL="68580" marR="68580" marT="34273" marB="34273"/>
                </a:tc>
                <a:tc>
                  <a:txBody>
                    <a:bodyPr/>
                    <a:lstStyle/>
                    <a:p>
                      <a:r>
                        <a:rPr lang="en-ZA" sz="1400" dirty="0">
                          <a:solidFill>
                            <a:schemeClr val="tx1"/>
                          </a:solidFill>
                          <a:latin typeface="Arial" panose="020B0604020202020204" pitchFamily="34" charset="0"/>
                          <a:cs typeface="Arial" panose="020B0604020202020204" pitchFamily="34" charset="0"/>
                        </a:rPr>
                        <a:t>9 Months</a:t>
                      </a:r>
                    </a:p>
                  </a:txBody>
                  <a:tcPr marL="68580" marR="68580" marT="34273" marB="34273"/>
                </a:tc>
                <a:extLst>
                  <a:ext uri="{0D108BD9-81ED-4DB2-BD59-A6C34878D82A}">
                    <a16:rowId xmlns:a16="http://schemas.microsoft.com/office/drawing/2014/main" xmlns="" val="10002"/>
                  </a:ext>
                </a:extLst>
              </a:tr>
              <a:tr h="708697">
                <a:tc>
                  <a:txBody>
                    <a:bodyPr/>
                    <a:lstStyle/>
                    <a:p>
                      <a:r>
                        <a:rPr lang="en-ZA" sz="1400" dirty="0">
                          <a:latin typeface="Arial" panose="020B0604020202020204" pitchFamily="34" charset="0"/>
                          <a:cs typeface="Arial" panose="020B0604020202020204" pitchFamily="34" charset="0"/>
                        </a:rPr>
                        <a:t>Water</a:t>
                      </a:r>
                      <a:r>
                        <a:rPr lang="en-ZA" sz="1400" baseline="0" dirty="0">
                          <a:latin typeface="Arial" panose="020B0604020202020204" pitchFamily="34" charset="0"/>
                          <a:cs typeface="Arial" panose="020B0604020202020204" pitchFamily="34" charset="0"/>
                        </a:rPr>
                        <a:t> pipe replacements </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err="1">
                          <a:latin typeface="Arial" panose="020B0604020202020204" pitchFamily="34" charset="0"/>
                          <a:cs typeface="Arial" panose="020B0604020202020204" pitchFamily="34" charset="0"/>
                        </a:rPr>
                        <a:t>Dalham</a:t>
                      </a:r>
                      <a:r>
                        <a:rPr lang="en-ZA" sz="1400" baseline="0" dirty="0">
                          <a:latin typeface="Arial" panose="020B0604020202020204" pitchFamily="34" charset="0"/>
                          <a:cs typeface="Arial" panose="020B0604020202020204" pitchFamily="34" charset="0"/>
                        </a:rPr>
                        <a:t> Road, Carrington Road, Broadway Street </a:t>
                      </a:r>
                    </a:p>
                    <a:p>
                      <a:r>
                        <a:rPr lang="en-ZA" sz="1400" baseline="0" dirty="0">
                          <a:latin typeface="Arial" panose="020B0604020202020204" pitchFamily="34" charset="0"/>
                          <a:cs typeface="Arial" panose="020B0604020202020204" pitchFamily="34" charset="0"/>
                        </a:rPr>
                        <a:t>Installation of pressure reducing valves</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a:latin typeface="Arial" panose="020B0604020202020204" pitchFamily="34" charset="0"/>
                          <a:cs typeface="Arial" panose="020B0604020202020204" pitchFamily="34" charset="0"/>
                        </a:rPr>
                        <a:t>R 20 000 000.00</a:t>
                      </a:r>
                    </a:p>
                  </a:txBody>
                  <a:tcPr marL="68580" marR="68580" marT="34273" marB="34273"/>
                </a:tc>
                <a:tc>
                  <a:txBody>
                    <a:bodyPr/>
                    <a:lstStyle/>
                    <a:p>
                      <a:r>
                        <a:rPr lang="en-ZA" sz="1400" dirty="0">
                          <a:latin typeface="Arial" panose="020B0604020202020204" pitchFamily="34" charset="0"/>
                          <a:cs typeface="Arial" panose="020B0604020202020204" pitchFamily="34" charset="0"/>
                        </a:rPr>
                        <a:t>12 Months</a:t>
                      </a:r>
                    </a:p>
                  </a:txBody>
                  <a:tcPr marL="68580" marR="68580" marT="34273" marB="34273"/>
                </a:tc>
                <a:extLst>
                  <a:ext uri="{0D108BD9-81ED-4DB2-BD59-A6C34878D82A}">
                    <a16:rowId xmlns:a16="http://schemas.microsoft.com/office/drawing/2014/main" xmlns="" val="10003"/>
                  </a:ext>
                </a:extLst>
              </a:tr>
              <a:tr h="708697">
                <a:tc>
                  <a:txBody>
                    <a:bodyPr/>
                    <a:lstStyle/>
                    <a:p>
                      <a:r>
                        <a:rPr lang="en-ZA" sz="1400" dirty="0">
                          <a:latin typeface="Arial" panose="020B0604020202020204" pitchFamily="34" charset="0"/>
                          <a:cs typeface="Arial" panose="020B0604020202020204" pitchFamily="34" charset="0"/>
                        </a:rPr>
                        <a:t>Appointment</a:t>
                      </a:r>
                      <a:r>
                        <a:rPr lang="en-ZA" sz="1400" baseline="0" dirty="0">
                          <a:latin typeface="Arial" panose="020B0604020202020204" pitchFamily="34" charset="0"/>
                          <a:cs typeface="Arial" panose="020B0604020202020204" pitchFamily="34" charset="0"/>
                        </a:rPr>
                        <a:t> of s</a:t>
                      </a:r>
                      <a:r>
                        <a:rPr lang="en-ZA" sz="1400" dirty="0">
                          <a:latin typeface="Arial" panose="020B0604020202020204" pitchFamily="34" charset="0"/>
                          <a:cs typeface="Arial" panose="020B0604020202020204" pitchFamily="34" charset="0"/>
                        </a:rPr>
                        <a:t>ecurity</a:t>
                      </a:r>
                      <a:r>
                        <a:rPr lang="en-ZA" sz="1400" baseline="0" dirty="0">
                          <a:latin typeface="Arial" panose="020B0604020202020204" pitchFamily="34" charset="0"/>
                          <a:cs typeface="Arial" panose="020B0604020202020204" pitchFamily="34" charset="0"/>
                        </a:rPr>
                        <a:t> at SPS and WWTW </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a:latin typeface="Arial" panose="020B0604020202020204" pitchFamily="34" charset="0"/>
                          <a:cs typeface="Arial" panose="020B0604020202020204" pitchFamily="34" charset="0"/>
                        </a:rPr>
                        <a:t>Installation</a:t>
                      </a:r>
                      <a:r>
                        <a:rPr lang="en-ZA" sz="1400" baseline="0" dirty="0">
                          <a:latin typeface="Arial" panose="020B0604020202020204" pitchFamily="34" charset="0"/>
                          <a:cs typeface="Arial" panose="020B0604020202020204" pitchFamily="34" charset="0"/>
                        </a:rPr>
                        <a:t> of security surveillance to prevent further vandalism of infrastructure.</a:t>
                      </a:r>
                      <a:endParaRPr lang="en-ZA" sz="1400" dirty="0">
                        <a:latin typeface="Arial" panose="020B0604020202020204" pitchFamily="34" charset="0"/>
                        <a:cs typeface="Arial" panose="020B0604020202020204" pitchFamily="34" charset="0"/>
                      </a:endParaRPr>
                    </a:p>
                  </a:txBody>
                  <a:tcPr marL="68580" marR="68580" marT="34273" marB="34273"/>
                </a:tc>
                <a:tc>
                  <a:txBody>
                    <a:bodyPr/>
                    <a:lstStyle/>
                    <a:p>
                      <a:r>
                        <a:rPr lang="en-ZA" sz="1400" dirty="0">
                          <a:latin typeface="Arial" panose="020B0604020202020204" pitchFamily="34" charset="0"/>
                          <a:cs typeface="Arial" panose="020B0604020202020204" pitchFamily="34" charset="0"/>
                        </a:rPr>
                        <a:t>R 15 000 000.00</a:t>
                      </a:r>
                    </a:p>
                  </a:txBody>
                  <a:tcPr marL="68580" marR="68580" marT="34273" marB="34273"/>
                </a:tc>
                <a:tc>
                  <a:txBody>
                    <a:bodyPr/>
                    <a:lstStyle/>
                    <a:p>
                      <a:r>
                        <a:rPr lang="en-ZA" sz="1400" dirty="0">
                          <a:latin typeface="Arial" panose="020B0604020202020204" pitchFamily="34" charset="0"/>
                          <a:cs typeface="Arial" panose="020B0604020202020204" pitchFamily="34" charset="0"/>
                        </a:rPr>
                        <a:t>12 Months</a:t>
                      </a:r>
                    </a:p>
                  </a:txBody>
                  <a:tcPr marL="68580" marR="68580" marT="34273" marB="34273"/>
                </a:tc>
                <a:extLst>
                  <a:ext uri="{0D108BD9-81ED-4DB2-BD59-A6C34878D82A}">
                    <a16:rowId xmlns:a16="http://schemas.microsoft.com/office/drawing/2014/main" xmlns="" val="10004"/>
                  </a:ext>
                </a:extLst>
              </a:tr>
            </a:tbl>
          </a:graphicData>
        </a:graphic>
      </p:graphicFrame>
      <p:sp>
        <p:nvSpPr>
          <p:cNvPr id="8" name="TextBox 7">
            <a:extLst>
              <a:ext uri="{FF2B5EF4-FFF2-40B4-BE49-F238E27FC236}">
                <a16:creationId xmlns:a16="http://schemas.microsoft.com/office/drawing/2014/main" xmlns="" id="{AE1212DF-48FA-D0AE-217A-D34E81ACB4B9}"/>
              </a:ext>
            </a:extLst>
          </p:cNvPr>
          <p:cNvSpPr txBox="1"/>
          <p:nvPr/>
        </p:nvSpPr>
        <p:spPr>
          <a:xfrm>
            <a:off x="228600" y="0"/>
            <a:ext cx="8763000" cy="400110"/>
          </a:xfrm>
          <a:prstGeom prst="rect">
            <a:avLst/>
          </a:prstGeom>
          <a:noFill/>
        </p:spPr>
        <p:txBody>
          <a:bodyPr>
            <a:spAutoFit/>
          </a:bodyPr>
          <a:lstStyle/>
          <a:p>
            <a:pPr algn="ctr" defTabSz="685800" fontAlgn="auto">
              <a:spcBef>
                <a:spcPts val="0"/>
              </a:spcBef>
              <a:spcAft>
                <a:spcPts val="0"/>
              </a:spcAft>
              <a:defRPr/>
            </a:pPr>
            <a:r>
              <a:rPr lang="en-ZA" sz="2000" b="1" dirty="0">
                <a:ln w="0"/>
                <a:solidFill>
                  <a:prstClr val="black"/>
                </a:solidFill>
                <a:effectLst>
                  <a:outerShdw blurRad="38100" dist="19050" dir="2700000" algn="tl" rotWithShape="0">
                    <a:prstClr val="black">
                      <a:alpha val="40000"/>
                    </a:prstClr>
                  </a:outerShdw>
                </a:effectLst>
                <a:cs typeface="Arial" panose="020B0604020202020204" pitchFamily="34" charset="0"/>
              </a:rPr>
              <a:t>SHORT TERM FUNDING REQUIREMENTS</a:t>
            </a:r>
          </a:p>
        </p:txBody>
      </p:sp>
      <p:graphicFrame>
        <p:nvGraphicFramePr>
          <p:cNvPr id="6" name="Table 5">
            <a:extLst>
              <a:ext uri="{FF2B5EF4-FFF2-40B4-BE49-F238E27FC236}">
                <a16:creationId xmlns:a16="http://schemas.microsoft.com/office/drawing/2014/main" xmlns="" id="{A94C4E84-7EE6-6D26-326A-99E3D1919646}"/>
              </a:ext>
            </a:extLst>
          </p:cNvPr>
          <p:cNvGraphicFramePr>
            <a:graphicFrameLocks noGrp="1"/>
          </p:cNvGraphicFramePr>
          <p:nvPr/>
        </p:nvGraphicFramePr>
        <p:xfrm>
          <a:off x="76200" y="3067050"/>
          <a:ext cx="9067801" cy="2995612"/>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gridCol w="1600200">
                  <a:extLst>
                    <a:ext uri="{9D8B030D-6E8A-4147-A177-3AD203B41FA5}">
                      <a16:colId xmlns:a16="http://schemas.microsoft.com/office/drawing/2014/main" xmlns="" val="20002"/>
                    </a:ext>
                  </a:extLst>
                </a:gridCol>
                <a:gridCol w="1371601">
                  <a:extLst>
                    <a:ext uri="{9D8B030D-6E8A-4147-A177-3AD203B41FA5}">
                      <a16:colId xmlns:a16="http://schemas.microsoft.com/office/drawing/2014/main" xmlns="" val="20003"/>
                    </a:ext>
                  </a:extLst>
                </a:gridCol>
              </a:tblGrid>
              <a:tr h="1162932">
                <a:tc>
                  <a:txBody>
                    <a:bodyPr/>
                    <a:lstStyle/>
                    <a:p>
                      <a:pPr marL="0" algn="l" defTabSz="4572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Riverton WPP: Installation of new cables to commission the two 10MVA transformers</a:t>
                      </a:r>
                    </a:p>
                  </a:txBody>
                  <a:tcPr marL="68580" marR="68580" marT="34307" marB="34307"/>
                </a:tc>
                <a:tc>
                  <a:txBody>
                    <a:bodyPr/>
                    <a:lstStyle/>
                    <a:p>
                      <a:pPr marL="0" algn="l" defTabSz="4572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The current cables is dilapidated and is unreliable and prone to failure. This must be installed immediately to improve reliability</a:t>
                      </a:r>
                    </a:p>
                  </a:txBody>
                  <a:tcPr marL="68580" marR="68580" marT="34307" marB="34307"/>
                </a:tc>
                <a:tc>
                  <a:txBody>
                    <a:bodyPr/>
                    <a:lstStyle/>
                    <a:p>
                      <a:pPr marL="0" algn="l" defTabSz="4572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R 10 000 000.00</a:t>
                      </a:r>
                    </a:p>
                  </a:txBody>
                  <a:tcPr marL="68580" marR="68580" marT="34307" marB="34307"/>
                </a:tc>
                <a:tc>
                  <a:txBody>
                    <a:bodyPr/>
                    <a:lstStyle/>
                    <a:p>
                      <a:pPr marL="0" algn="l" defTabSz="457200" rtl="0" eaLnBrk="1" latinLnBrk="0" hangingPunct="1"/>
                      <a:r>
                        <a:rPr lang="en-ZA" sz="1400" b="0" kern="1200" dirty="0">
                          <a:solidFill>
                            <a:schemeClr val="dk1"/>
                          </a:solidFill>
                          <a:latin typeface="Arial" panose="020B0604020202020204" pitchFamily="34" charset="0"/>
                          <a:ea typeface="+mn-ea"/>
                          <a:cs typeface="Arial" panose="020B0604020202020204" pitchFamily="34" charset="0"/>
                        </a:rPr>
                        <a:t>6 Months</a:t>
                      </a:r>
                    </a:p>
                  </a:txBody>
                  <a:tcPr marL="68580" marR="68580" marT="34307" marB="34307"/>
                </a:tc>
                <a:extLst>
                  <a:ext uri="{0D108BD9-81ED-4DB2-BD59-A6C34878D82A}">
                    <a16:rowId xmlns:a16="http://schemas.microsoft.com/office/drawing/2014/main" xmlns="" val="10000"/>
                  </a:ext>
                </a:extLst>
              </a:tr>
              <a:tr h="725856">
                <a:tc>
                  <a:txBody>
                    <a:bodyPr/>
                    <a:lstStyle/>
                    <a:p>
                      <a:r>
                        <a:rPr lang="en-ZA" sz="1400" dirty="0">
                          <a:latin typeface="Arial" panose="020B0604020202020204" pitchFamily="34" charset="0"/>
                          <a:cs typeface="Arial" panose="020B0604020202020204" pitchFamily="34" charset="0"/>
                        </a:rPr>
                        <a:t>Refurbishment of Filters on</a:t>
                      </a:r>
                      <a:r>
                        <a:rPr lang="en-ZA" sz="1400" baseline="0" dirty="0">
                          <a:latin typeface="Arial" panose="020B0604020202020204" pitchFamily="34" charset="0"/>
                          <a:cs typeface="Arial" panose="020B0604020202020204" pitchFamily="34" charset="0"/>
                        </a:rPr>
                        <a:t> the Old and New Plants</a:t>
                      </a:r>
                      <a:endParaRPr lang="en-ZA" sz="1400" dirty="0">
                        <a:latin typeface="Arial" panose="020B0604020202020204" pitchFamily="34" charset="0"/>
                        <a:cs typeface="Arial" panose="020B0604020202020204" pitchFamily="34" charset="0"/>
                      </a:endParaRPr>
                    </a:p>
                  </a:txBody>
                  <a:tcPr marL="68580" marR="68580" marT="34307" marB="34307"/>
                </a:tc>
                <a:tc>
                  <a:txBody>
                    <a:bodyPr/>
                    <a:lstStyle/>
                    <a:p>
                      <a:r>
                        <a:rPr lang="en-ZA" sz="1400" baseline="0" dirty="0">
                          <a:latin typeface="Arial" panose="020B0604020202020204" pitchFamily="34" charset="0"/>
                          <a:cs typeface="Arial" panose="020B0604020202020204" pitchFamily="34" charset="0"/>
                        </a:rPr>
                        <a:t>To improve efficiency of the filtration at the plant</a:t>
                      </a:r>
                    </a:p>
                  </a:txBody>
                  <a:tcPr marL="68580" marR="68580" marT="34307" marB="34307"/>
                </a:tc>
                <a:tc>
                  <a:txBody>
                    <a:bodyPr/>
                    <a:lstStyle/>
                    <a:p>
                      <a:r>
                        <a:rPr lang="en-ZA" sz="1400" dirty="0">
                          <a:latin typeface="Arial" panose="020B0604020202020204" pitchFamily="34" charset="0"/>
                          <a:cs typeface="Arial" panose="020B0604020202020204" pitchFamily="34" charset="0"/>
                        </a:rPr>
                        <a:t>R 15 500 000.00</a:t>
                      </a:r>
                    </a:p>
                  </a:txBody>
                  <a:tcPr marL="68580" marR="68580" marT="34307" marB="34307"/>
                </a:tc>
                <a:tc>
                  <a:txBody>
                    <a:bodyPr/>
                    <a:lstStyle/>
                    <a:p>
                      <a:r>
                        <a:rPr lang="en-ZA" sz="1400" dirty="0">
                          <a:latin typeface="Arial" panose="020B0604020202020204" pitchFamily="34" charset="0"/>
                          <a:cs typeface="Arial" panose="020B0604020202020204" pitchFamily="34" charset="0"/>
                        </a:rPr>
                        <a:t>12 Months</a:t>
                      </a:r>
                    </a:p>
                  </a:txBody>
                  <a:tcPr marL="68580" marR="68580" marT="34307" marB="34307"/>
                </a:tc>
                <a:extLst>
                  <a:ext uri="{0D108BD9-81ED-4DB2-BD59-A6C34878D82A}">
                    <a16:rowId xmlns:a16="http://schemas.microsoft.com/office/drawing/2014/main" xmlns="" val="10001"/>
                  </a:ext>
                </a:extLst>
              </a:tr>
              <a:tr h="310723">
                <a:tc>
                  <a:txBody>
                    <a:bodyPr/>
                    <a:lstStyle/>
                    <a:p>
                      <a:r>
                        <a:rPr lang="en-ZA" sz="1400" dirty="0">
                          <a:latin typeface="Arial" panose="020B0604020202020204" pitchFamily="34" charset="0"/>
                          <a:cs typeface="Arial" panose="020B0604020202020204" pitchFamily="34" charset="0"/>
                        </a:rPr>
                        <a:t>Reclamation</a:t>
                      </a:r>
                      <a:r>
                        <a:rPr lang="en-ZA" sz="1400" baseline="0" dirty="0">
                          <a:latin typeface="Arial" panose="020B0604020202020204" pitchFamily="34" charset="0"/>
                          <a:cs typeface="Arial" panose="020B0604020202020204" pitchFamily="34" charset="0"/>
                        </a:rPr>
                        <a:t> dam</a:t>
                      </a:r>
                      <a:endParaRPr lang="en-ZA" sz="1400" dirty="0">
                        <a:latin typeface="Arial" panose="020B0604020202020204" pitchFamily="34" charset="0"/>
                        <a:cs typeface="Arial" panose="020B0604020202020204" pitchFamily="34" charset="0"/>
                      </a:endParaRPr>
                    </a:p>
                  </a:txBody>
                  <a:tcPr marL="68580" marR="68580" marT="34307" marB="34307"/>
                </a:tc>
                <a:tc>
                  <a:txBody>
                    <a:bodyPr/>
                    <a:lstStyle/>
                    <a:p>
                      <a:r>
                        <a:rPr lang="en-ZA" sz="1400" dirty="0">
                          <a:latin typeface="Arial" panose="020B0604020202020204" pitchFamily="34" charset="0"/>
                          <a:cs typeface="Arial" panose="020B0604020202020204" pitchFamily="34" charset="0"/>
                        </a:rPr>
                        <a:t>Construction</a:t>
                      </a:r>
                      <a:r>
                        <a:rPr lang="en-ZA" sz="1400" baseline="0" dirty="0">
                          <a:latin typeface="Arial" panose="020B0604020202020204" pitchFamily="34" charset="0"/>
                          <a:cs typeface="Arial" panose="020B0604020202020204" pitchFamily="34" charset="0"/>
                        </a:rPr>
                        <a:t> of a reclamation dam at Riverton</a:t>
                      </a:r>
                      <a:endParaRPr lang="en-ZA" sz="1400" dirty="0">
                        <a:latin typeface="Arial" panose="020B0604020202020204" pitchFamily="34" charset="0"/>
                        <a:cs typeface="Arial" panose="020B0604020202020204" pitchFamily="34" charset="0"/>
                      </a:endParaRPr>
                    </a:p>
                  </a:txBody>
                  <a:tcPr marL="68580" marR="68580" marT="34307" marB="34307"/>
                </a:tc>
                <a:tc>
                  <a:txBody>
                    <a:bodyPr/>
                    <a:lstStyle/>
                    <a:p>
                      <a:r>
                        <a:rPr lang="en-ZA" sz="1400" dirty="0">
                          <a:latin typeface="Arial" panose="020B0604020202020204" pitchFamily="34" charset="0"/>
                          <a:cs typeface="Arial" panose="020B0604020202020204" pitchFamily="34" charset="0"/>
                        </a:rPr>
                        <a:t>R 10 000 000.00</a:t>
                      </a:r>
                    </a:p>
                  </a:txBody>
                  <a:tcPr marL="68580" marR="68580" marT="34307" marB="34307"/>
                </a:tc>
                <a:tc>
                  <a:txBody>
                    <a:bodyPr/>
                    <a:lstStyle/>
                    <a:p>
                      <a:r>
                        <a:rPr lang="en-ZA" sz="1400" dirty="0">
                          <a:latin typeface="Arial" panose="020B0604020202020204" pitchFamily="34" charset="0"/>
                          <a:cs typeface="Arial" panose="020B0604020202020204" pitchFamily="34" charset="0"/>
                        </a:rPr>
                        <a:t>12 Months</a:t>
                      </a:r>
                    </a:p>
                  </a:txBody>
                  <a:tcPr marL="68580" marR="68580" marT="34307" marB="34307"/>
                </a:tc>
                <a:extLst>
                  <a:ext uri="{0D108BD9-81ED-4DB2-BD59-A6C34878D82A}">
                    <a16:rowId xmlns:a16="http://schemas.microsoft.com/office/drawing/2014/main" xmlns="" val="10002"/>
                  </a:ext>
                </a:extLst>
              </a:tr>
              <a:tr h="507319">
                <a:tc>
                  <a:txBody>
                    <a:bodyPr/>
                    <a:lstStyle/>
                    <a:p>
                      <a:r>
                        <a:rPr lang="en-ZA" sz="1400" dirty="0">
                          <a:latin typeface="Arial" panose="020B0604020202020204" pitchFamily="34" charset="0"/>
                          <a:cs typeface="Arial" panose="020B0604020202020204" pitchFamily="34" charset="0"/>
                        </a:rPr>
                        <a:t>Repairs at Ritchie WWTW</a:t>
                      </a:r>
                    </a:p>
                  </a:txBody>
                  <a:tcPr marL="68580" marR="68580" marT="34307" marB="34307"/>
                </a:tc>
                <a:tc>
                  <a:txBody>
                    <a:bodyPr/>
                    <a:lstStyle/>
                    <a:p>
                      <a:r>
                        <a:rPr lang="en-ZA" sz="1400" baseline="0" dirty="0">
                          <a:latin typeface="Arial" panose="020B0604020202020204" pitchFamily="34" charset="0"/>
                          <a:cs typeface="Arial" panose="020B0604020202020204" pitchFamily="34" charset="0"/>
                        </a:rPr>
                        <a:t>The plant is out of operation for more than a year</a:t>
                      </a:r>
                    </a:p>
                  </a:txBody>
                  <a:tcPr marL="68580" marR="68580" marT="34307" marB="34307"/>
                </a:tc>
                <a:tc>
                  <a:txBody>
                    <a:bodyPr/>
                    <a:lstStyle/>
                    <a:p>
                      <a:r>
                        <a:rPr lang="en-ZA" sz="1400" dirty="0">
                          <a:latin typeface="Arial" panose="020B0604020202020204" pitchFamily="34" charset="0"/>
                          <a:cs typeface="Arial" panose="020B0604020202020204" pitchFamily="34" charset="0"/>
                        </a:rPr>
                        <a:t>R 3 000 000.00</a:t>
                      </a:r>
                    </a:p>
                  </a:txBody>
                  <a:tcPr marL="68580" marR="68580" marT="34307" marB="34307"/>
                </a:tc>
                <a:tc>
                  <a:txBody>
                    <a:bodyPr/>
                    <a:lstStyle/>
                    <a:p>
                      <a:r>
                        <a:rPr lang="en-ZA" sz="1400" dirty="0">
                          <a:latin typeface="Arial" panose="020B0604020202020204" pitchFamily="34" charset="0"/>
                          <a:cs typeface="Arial" panose="020B0604020202020204" pitchFamily="34" charset="0"/>
                        </a:rPr>
                        <a:t>9 Months</a:t>
                      </a:r>
                    </a:p>
                  </a:txBody>
                  <a:tcPr marL="68580" marR="68580" marT="34307" marB="34307"/>
                </a:tc>
                <a:extLst>
                  <a:ext uri="{0D108BD9-81ED-4DB2-BD59-A6C34878D82A}">
                    <a16:rowId xmlns:a16="http://schemas.microsoft.com/office/drawing/2014/main" xmlns="" val="10003"/>
                  </a:ext>
                </a:extLst>
              </a:tr>
              <a:tr h="288782">
                <a:tc>
                  <a:txBody>
                    <a:bodyPr/>
                    <a:lstStyle/>
                    <a:p>
                      <a:endParaRPr lang="en-ZA" sz="1400" dirty="0">
                        <a:latin typeface="Arial" panose="020B0604020202020204" pitchFamily="34" charset="0"/>
                        <a:cs typeface="Arial" panose="020B0604020202020204" pitchFamily="34" charset="0"/>
                      </a:endParaRPr>
                    </a:p>
                  </a:txBody>
                  <a:tcPr marL="68580" marR="68580" marT="34307" marB="34307"/>
                </a:tc>
                <a:tc>
                  <a:txBody>
                    <a:bodyPr/>
                    <a:lstStyle/>
                    <a:p>
                      <a:pPr algn="r"/>
                      <a:r>
                        <a:rPr lang="en-ZA" sz="1400" b="1" baseline="0" dirty="0">
                          <a:latin typeface="Arial" panose="020B0604020202020204" pitchFamily="34" charset="0"/>
                          <a:cs typeface="Arial" panose="020B0604020202020204" pitchFamily="34" charset="0"/>
                        </a:rPr>
                        <a:t>TOTAL</a:t>
                      </a:r>
                    </a:p>
                  </a:txBody>
                  <a:tcPr marL="68580" marR="68580" marT="34307" marB="34307"/>
                </a:tc>
                <a:tc>
                  <a:txBody>
                    <a:bodyPr/>
                    <a:lstStyle/>
                    <a:p>
                      <a:r>
                        <a:rPr lang="en-ZA" sz="1400" b="1" dirty="0">
                          <a:latin typeface="Arial" panose="020B0604020202020204" pitchFamily="34" charset="0"/>
                          <a:cs typeface="Arial" panose="020B0604020202020204" pitchFamily="34" charset="0"/>
                        </a:rPr>
                        <a:t>R 118</a:t>
                      </a:r>
                      <a:r>
                        <a:rPr lang="en-ZA" sz="1400" b="1" baseline="0" dirty="0">
                          <a:latin typeface="Arial" panose="020B0604020202020204" pitchFamily="34" charset="0"/>
                          <a:cs typeface="Arial" panose="020B0604020202020204" pitchFamily="34" charset="0"/>
                        </a:rPr>
                        <a:t> 5</a:t>
                      </a:r>
                      <a:r>
                        <a:rPr lang="en-ZA" sz="1400" b="1" dirty="0">
                          <a:latin typeface="Arial" panose="020B0604020202020204" pitchFamily="34" charset="0"/>
                          <a:cs typeface="Arial" panose="020B0604020202020204" pitchFamily="34" charset="0"/>
                        </a:rPr>
                        <a:t>00 000.00</a:t>
                      </a:r>
                    </a:p>
                  </a:txBody>
                  <a:tcPr marL="68580" marR="68580" marT="34307" marB="34307"/>
                </a:tc>
                <a:tc>
                  <a:txBody>
                    <a:bodyPr/>
                    <a:lstStyle/>
                    <a:p>
                      <a:endParaRPr lang="en-ZA" sz="1400" b="1" dirty="0"/>
                    </a:p>
                  </a:txBody>
                  <a:tcPr marL="68580" marR="68580" marT="34307" marB="34307"/>
                </a:tc>
                <a:extLst>
                  <a:ext uri="{0D108BD9-81ED-4DB2-BD59-A6C34878D82A}">
                    <a16:rowId xmlns:a16="http://schemas.microsoft.com/office/drawing/2014/main" xmlns="" val="10004"/>
                  </a:ext>
                </a:extLst>
              </a:tr>
            </a:tbl>
          </a:graphicData>
        </a:graphic>
      </p:graphicFrame>
      <p:sp>
        <p:nvSpPr>
          <p:cNvPr id="26692" name="Slide Number Placeholder 2">
            <a:extLst>
              <a:ext uri="{FF2B5EF4-FFF2-40B4-BE49-F238E27FC236}">
                <a16:creationId xmlns:a16="http://schemas.microsoft.com/office/drawing/2014/main" xmlns="" id="{4DE9BB12-D4A1-28E3-2251-4273540B5ED7}"/>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73F027-AE36-488E-AD83-DC64AF3153F7}" type="slidenum">
              <a:rPr lang="en-US" altLang="en-US" sz="1800" smtClean="0">
                <a:latin typeface="Calibri" panose="020F0502020204030204" pitchFamily="34" charset="0"/>
              </a:rPr>
              <a:pPr/>
              <a:t>18</a:t>
            </a:fld>
            <a:endParaRPr lang="en-US" altLang="en-US" sz="1800">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xmlns="" id="{08D54DA9-BBDD-BE76-DE54-C888C0F8ED35}"/>
              </a:ext>
            </a:extLst>
          </p:cNvPr>
          <p:cNvGraphicFramePr>
            <a:graphicFrameLocks noGrp="1"/>
          </p:cNvGraphicFramePr>
          <p:nvPr>
            <p:extLst>
              <p:ext uri="{D42A27DB-BD31-4B8C-83A1-F6EECF244321}">
                <p14:modId xmlns:p14="http://schemas.microsoft.com/office/powerpoint/2010/main" xmlns="" val="1530116897"/>
              </p:ext>
            </p:extLst>
          </p:nvPr>
        </p:nvGraphicFramePr>
        <p:xfrm>
          <a:off x="377825" y="762000"/>
          <a:ext cx="8453438" cy="4884715"/>
        </p:xfrm>
        <a:graphic>
          <a:graphicData uri="http://schemas.openxmlformats.org/drawingml/2006/table">
            <a:tbl>
              <a:tblPr firstRow="1" bandRow="1">
                <a:tableStyleId>{5C22544A-7EE6-4342-B048-85BDC9FD1C3A}</a:tableStyleId>
              </a:tblPr>
              <a:tblGrid>
                <a:gridCol w="2060575">
                  <a:extLst>
                    <a:ext uri="{9D8B030D-6E8A-4147-A177-3AD203B41FA5}">
                      <a16:colId xmlns:a16="http://schemas.microsoft.com/office/drawing/2014/main" xmlns="" val="20000"/>
                    </a:ext>
                  </a:extLst>
                </a:gridCol>
                <a:gridCol w="3279029">
                  <a:extLst>
                    <a:ext uri="{9D8B030D-6E8A-4147-A177-3AD203B41FA5}">
                      <a16:colId xmlns:a16="http://schemas.microsoft.com/office/drawing/2014/main" xmlns="" val="20001"/>
                    </a:ext>
                  </a:extLst>
                </a:gridCol>
                <a:gridCol w="1902571">
                  <a:extLst>
                    <a:ext uri="{9D8B030D-6E8A-4147-A177-3AD203B41FA5}">
                      <a16:colId xmlns:a16="http://schemas.microsoft.com/office/drawing/2014/main" xmlns="" val="20002"/>
                    </a:ext>
                  </a:extLst>
                </a:gridCol>
                <a:gridCol w="1211263">
                  <a:extLst>
                    <a:ext uri="{9D8B030D-6E8A-4147-A177-3AD203B41FA5}">
                      <a16:colId xmlns:a16="http://schemas.microsoft.com/office/drawing/2014/main" xmlns="" val="20003"/>
                    </a:ext>
                  </a:extLst>
                </a:gridCol>
              </a:tblGrid>
              <a:tr h="350571">
                <a:tc>
                  <a:txBody>
                    <a:bodyPr/>
                    <a:lstStyle/>
                    <a:p>
                      <a:r>
                        <a:rPr lang="en-ZA" sz="1400" dirty="0">
                          <a:latin typeface="Arial" panose="020B0604020202020204" pitchFamily="34" charset="0"/>
                          <a:cs typeface="Arial" panose="020B0604020202020204" pitchFamily="34" charset="0"/>
                        </a:rPr>
                        <a:t>Items </a:t>
                      </a:r>
                    </a:p>
                  </a:txBody>
                  <a:tcPr marL="68572" marR="68572" marT="34297" marB="34297"/>
                </a:tc>
                <a:tc>
                  <a:txBody>
                    <a:bodyPr/>
                    <a:lstStyle/>
                    <a:p>
                      <a:r>
                        <a:rPr lang="en-ZA" sz="1400" dirty="0">
                          <a:latin typeface="Arial" panose="020B0604020202020204" pitchFamily="34" charset="0"/>
                          <a:cs typeface="Arial" panose="020B0604020202020204" pitchFamily="34" charset="0"/>
                        </a:rPr>
                        <a:t>Intervention required</a:t>
                      </a:r>
                    </a:p>
                  </a:txBody>
                  <a:tcPr marL="68572" marR="68572" marT="34297" marB="34297"/>
                </a:tc>
                <a:tc>
                  <a:txBody>
                    <a:bodyPr/>
                    <a:lstStyle/>
                    <a:p>
                      <a:r>
                        <a:rPr lang="en-ZA" sz="1400" dirty="0">
                          <a:latin typeface="Arial" panose="020B0604020202020204" pitchFamily="34" charset="0"/>
                          <a:cs typeface="Arial" panose="020B0604020202020204" pitchFamily="34" charset="0"/>
                        </a:rPr>
                        <a:t>Cost implications </a:t>
                      </a:r>
                    </a:p>
                  </a:txBody>
                  <a:tcPr marL="68572" marR="68572" marT="34297" marB="34297"/>
                </a:tc>
                <a:tc>
                  <a:txBody>
                    <a:bodyPr/>
                    <a:lstStyle/>
                    <a:p>
                      <a:r>
                        <a:rPr lang="en-ZA" sz="1400" dirty="0">
                          <a:latin typeface="Arial" panose="020B0604020202020204" pitchFamily="34" charset="0"/>
                          <a:cs typeface="Arial" panose="020B0604020202020204" pitchFamily="34" charset="0"/>
                        </a:rPr>
                        <a:t>Duration</a:t>
                      </a:r>
                    </a:p>
                  </a:txBody>
                  <a:tcPr marL="68572" marR="68572" marT="34297" marB="34297"/>
                </a:tc>
                <a:extLst>
                  <a:ext uri="{0D108BD9-81ED-4DB2-BD59-A6C34878D82A}">
                    <a16:rowId xmlns:a16="http://schemas.microsoft.com/office/drawing/2014/main" xmlns="" val="10000"/>
                  </a:ext>
                </a:extLst>
              </a:tr>
              <a:tr h="556295">
                <a:tc>
                  <a:txBody>
                    <a:bodyPr/>
                    <a:lstStyle/>
                    <a:p>
                      <a:r>
                        <a:rPr lang="en-ZA" sz="1400" dirty="0">
                          <a:latin typeface="Arial" panose="020B0604020202020204" pitchFamily="34" charset="0"/>
                          <a:cs typeface="Arial" panose="020B0604020202020204" pitchFamily="34" charset="0"/>
                        </a:rPr>
                        <a:t>Newton</a:t>
                      </a:r>
                      <a:r>
                        <a:rPr lang="en-ZA" sz="1400" baseline="0" dirty="0">
                          <a:latin typeface="Arial" panose="020B0604020202020204" pitchFamily="34" charset="0"/>
                          <a:cs typeface="Arial" panose="020B0604020202020204" pitchFamily="34" charset="0"/>
                        </a:rPr>
                        <a:t> pump station</a:t>
                      </a:r>
                      <a:endParaRPr lang="en-ZA" sz="1400" dirty="0">
                        <a:latin typeface="Arial" panose="020B0604020202020204" pitchFamily="34" charset="0"/>
                        <a:cs typeface="Arial" panose="020B0604020202020204" pitchFamily="34" charset="0"/>
                      </a:endParaRPr>
                    </a:p>
                  </a:txBody>
                  <a:tcPr marL="68572" marR="68572" marT="34297" marB="34297"/>
                </a:tc>
                <a:tc>
                  <a:txBody>
                    <a:bodyPr/>
                    <a:lstStyle/>
                    <a:p>
                      <a:r>
                        <a:rPr lang="en-ZA" sz="1400" dirty="0">
                          <a:latin typeface="Arial" panose="020B0604020202020204" pitchFamily="34" charset="0"/>
                          <a:cs typeface="Arial" panose="020B0604020202020204" pitchFamily="34" charset="0"/>
                        </a:rPr>
                        <a:t>Construction</a:t>
                      </a:r>
                      <a:r>
                        <a:rPr lang="en-ZA" sz="1400" baseline="0" dirty="0">
                          <a:latin typeface="Arial" panose="020B0604020202020204" pitchFamily="34" charset="0"/>
                          <a:cs typeface="Arial" panose="020B0604020202020204" pitchFamily="34" charset="0"/>
                        </a:rPr>
                        <a:t> of a new pump station at Newton</a:t>
                      </a:r>
                      <a:endParaRPr lang="en-ZA" sz="1400" dirty="0">
                        <a:latin typeface="Arial" panose="020B0604020202020204" pitchFamily="34" charset="0"/>
                        <a:cs typeface="Arial" panose="020B0604020202020204" pitchFamily="34" charset="0"/>
                      </a:endParaRPr>
                    </a:p>
                  </a:txBody>
                  <a:tcPr marL="68572" marR="68572" marT="34297" marB="34297"/>
                </a:tc>
                <a:tc>
                  <a:txBody>
                    <a:bodyPr/>
                    <a:lstStyle/>
                    <a:p>
                      <a:r>
                        <a:rPr lang="en-ZA" sz="1400" dirty="0">
                          <a:latin typeface="Arial" panose="020B0604020202020204" pitchFamily="34" charset="0"/>
                          <a:cs typeface="Arial" panose="020B0604020202020204" pitchFamily="34" charset="0"/>
                        </a:rPr>
                        <a:t>R</a:t>
                      </a:r>
                      <a:r>
                        <a:rPr lang="en-ZA" sz="1400" baseline="0" dirty="0">
                          <a:latin typeface="Arial" panose="020B0604020202020204" pitchFamily="34" charset="0"/>
                          <a:cs typeface="Arial" panose="020B0604020202020204" pitchFamily="34" charset="0"/>
                        </a:rPr>
                        <a:t> 50 000 000.00</a:t>
                      </a:r>
                      <a:endParaRPr lang="en-ZA" sz="1400" dirty="0">
                        <a:latin typeface="Arial" panose="020B0604020202020204" pitchFamily="34" charset="0"/>
                        <a:cs typeface="Arial" panose="020B0604020202020204" pitchFamily="34" charset="0"/>
                      </a:endParaRPr>
                    </a:p>
                  </a:txBody>
                  <a:tcPr marL="68572" marR="68572" marT="34297" marB="34297"/>
                </a:tc>
                <a:tc>
                  <a:txBody>
                    <a:bodyPr/>
                    <a:lstStyle/>
                    <a:p>
                      <a:r>
                        <a:rPr lang="en-ZA" sz="1400" dirty="0">
                          <a:latin typeface="Arial" panose="020B0604020202020204" pitchFamily="34" charset="0"/>
                          <a:cs typeface="Arial" panose="020B0604020202020204" pitchFamily="34" charset="0"/>
                        </a:rPr>
                        <a:t>36 Months</a:t>
                      </a:r>
                    </a:p>
                  </a:txBody>
                  <a:tcPr marL="68572" marR="68572" marT="34297" marB="34297"/>
                </a:tc>
                <a:extLst>
                  <a:ext uri="{0D108BD9-81ED-4DB2-BD59-A6C34878D82A}">
                    <a16:rowId xmlns:a16="http://schemas.microsoft.com/office/drawing/2014/main" xmlns="" val="10001"/>
                  </a:ext>
                </a:extLst>
              </a:tr>
              <a:tr h="556295">
                <a:tc>
                  <a:txBody>
                    <a:bodyPr/>
                    <a:lstStyle/>
                    <a:p>
                      <a:r>
                        <a:rPr lang="en-ZA" sz="1400" dirty="0">
                          <a:latin typeface="Arial" panose="020B0604020202020204" pitchFamily="34" charset="0"/>
                          <a:cs typeface="Arial" panose="020B0604020202020204" pitchFamily="34" charset="0"/>
                        </a:rPr>
                        <a:t>Sewer pipe replacement</a:t>
                      </a:r>
                    </a:p>
                  </a:txBody>
                  <a:tcPr marL="68572" marR="68572" marT="34297" marB="34297"/>
                </a:tc>
                <a:tc>
                  <a:txBody>
                    <a:bodyPr/>
                    <a:lstStyle/>
                    <a:p>
                      <a:r>
                        <a:rPr lang="en-ZA" sz="1400" baseline="0" dirty="0" err="1">
                          <a:latin typeface="Arial" panose="020B0604020202020204" pitchFamily="34" charset="0"/>
                          <a:cs typeface="Arial" panose="020B0604020202020204" pitchFamily="34" charset="0"/>
                        </a:rPr>
                        <a:t>Kagisho</a:t>
                      </a:r>
                      <a:r>
                        <a:rPr lang="en-ZA" sz="1400" baseline="0" dirty="0">
                          <a:latin typeface="Arial" panose="020B0604020202020204" pitchFamily="34" charset="0"/>
                          <a:cs typeface="Arial" panose="020B0604020202020204" pitchFamily="34" charset="0"/>
                        </a:rPr>
                        <a:t> Area at </a:t>
                      </a:r>
                      <a:r>
                        <a:rPr lang="en-ZA" sz="1400" baseline="0" dirty="0" err="1">
                          <a:latin typeface="Arial" panose="020B0604020202020204" pitchFamily="34" charset="0"/>
                          <a:cs typeface="Arial" panose="020B0604020202020204" pitchFamily="34" charset="0"/>
                        </a:rPr>
                        <a:t>Roodepan</a:t>
                      </a:r>
                      <a:endParaRPr lang="en-ZA" sz="1400" baseline="0" dirty="0">
                        <a:latin typeface="Arial" panose="020B0604020202020204" pitchFamily="34" charset="0"/>
                        <a:cs typeface="Arial" panose="020B0604020202020204" pitchFamily="34" charset="0"/>
                      </a:endParaRPr>
                    </a:p>
                  </a:txBody>
                  <a:tcPr marL="68572" marR="68572" marT="34297" marB="34297"/>
                </a:tc>
                <a:tc>
                  <a:txBody>
                    <a:bodyPr/>
                    <a:lstStyle/>
                    <a:p>
                      <a:r>
                        <a:rPr lang="en-ZA" sz="1400" dirty="0">
                          <a:latin typeface="Arial" panose="020B0604020202020204" pitchFamily="34" charset="0"/>
                          <a:cs typeface="Arial" panose="020B0604020202020204" pitchFamily="34" charset="0"/>
                        </a:rPr>
                        <a:t>R 50 000 000.00</a:t>
                      </a:r>
                    </a:p>
                  </a:txBody>
                  <a:tcPr marL="68572" marR="68572" marT="34297" marB="34297"/>
                </a:tc>
                <a:tc>
                  <a:txBody>
                    <a:bodyPr/>
                    <a:lstStyle/>
                    <a:p>
                      <a:r>
                        <a:rPr lang="en-ZA" sz="1400" dirty="0">
                          <a:latin typeface="Arial" panose="020B0604020202020204" pitchFamily="34" charset="0"/>
                          <a:cs typeface="Arial" panose="020B0604020202020204" pitchFamily="34" charset="0"/>
                        </a:rPr>
                        <a:t>36 Months</a:t>
                      </a:r>
                    </a:p>
                  </a:txBody>
                  <a:tcPr marL="68572" marR="68572" marT="34297" marB="34297"/>
                </a:tc>
                <a:extLst>
                  <a:ext uri="{0D108BD9-81ED-4DB2-BD59-A6C34878D82A}">
                    <a16:rowId xmlns:a16="http://schemas.microsoft.com/office/drawing/2014/main" xmlns="" val="10002"/>
                  </a:ext>
                </a:extLst>
              </a:tr>
              <a:tr h="800145">
                <a:tc>
                  <a:txBody>
                    <a:bodyPr/>
                    <a:lstStyle/>
                    <a:p>
                      <a:r>
                        <a:rPr lang="en-ZA" sz="1400" dirty="0">
                          <a:solidFill>
                            <a:schemeClr val="tx1"/>
                          </a:solidFill>
                          <a:latin typeface="Arial" panose="020B0604020202020204" pitchFamily="34" charset="0"/>
                          <a:cs typeface="Arial" panose="020B0604020202020204" pitchFamily="34" charset="0"/>
                        </a:rPr>
                        <a:t>Bulk</a:t>
                      </a:r>
                      <a:r>
                        <a:rPr lang="en-ZA" sz="1400" baseline="0" dirty="0">
                          <a:solidFill>
                            <a:schemeClr val="tx1"/>
                          </a:solidFill>
                          <a:latin typeface="Arial" panose="020B0604020202020204" pitchFamily="34" charset="0"/>
                          <a:cs typeface="Arial" panose="020B0604020202020204" pitchFamily="34" charset="0"/>
                        </a:rPr>
                        <a:t> Water Supply line</a:t>
                      </a:r>
                      <a:endParaRPr lang="en-ZA" sz="1400" dirty="0">
                        <a:solidFill>
                          <a:schemeClr val="tx1"/>
                        </a:solidFill>
                        <a:latin typeface="Arial" panose="020B0604020202020204" pitchFamily="34" charset="0"/>
                        <a:cs typeface="Arial" panose="020B0604020202020204" pitchFamily="34" charset="0"/>
                      </a:endParaRPr>
                    </a:p>
                  </a:txBody>
                  <a:tcPr marL="68572" marR="68572" marT="34297" marB="34297"/>
                </a:tc>
                <a:tc>
                  <a:txBody>
                    <a:bodyPr/>
                    <a:lstStyle/>
                    <a:p>
                      <a:r>
                        <a:rPr lang="en-ZA" sz="1400" dirty="0">
                          <a:solidFill>
                            <a:schemeClr val="tx1"/>
                          </a:solidFill>
                          <a:latin typeface="Arial" panose="020B0604020202020204" pitchFamily="34" charset="0"/>
                          <a:cs typeface="Arial" panose="020B0604020202020204" pitchFamily="34" charset="0"/>
                        </a:rPr>
                        <a:t>Construction</a:t>
                      </a:r>
                      <a:r>
                        <a:rPr lang="en-ZA" sz="1400" baseline="0" dirty="0">
                          <a:solidFill>
                            <a:schemeClr val="tx1"/>
                          </a:solidFill>
                          <a:latin typeface="Arial" panose="020B0604020202020204" pitchFamily="34" charset="0"/>
                          <a:cs typeface="Arial" panose="020B0604020202020204" pitchFamily="34" charset="0"/>
                        </a:rPr>
                        <a:t> of a new 1.2m diameter bulk water supply line from Riverton to Kimberley</a:t>
                      </a:r>
                      <a:endParaRPr lang="en-ZA" sz="1400" dirty="0">
                        <a:solidFill>
                          <a:schemeClr val="tx1"/>
                        </a:solidFill>
                        <a:latin typeface="Arial" panose="020B0604020202020204" pitchFamily="34" charset="0"/>
                        <a:cs typeface="Arial" panose="020B0604020202020204" pitchFamily="34" charset="0"/>
                      </a:endParaRPr>
                    </a:p>
                  </a:txBody>
                  <a:tcPr marL="68572" marR="68572" marT="34297" marB="34297"/>
                </a:tc>
                <a:tc>
                  <a:txBody>
                    <a:bodyPr/>
                    <a:lstStyle/>
                    <a:p>
                      <a:r>
                        <a:rPr lang="en-ZA" sz="1400" dirty="0">
                          <a:solidFill>
                            <a:schemeClr val="tx1"/>
                          </a:solidFill>
                          <a:latin typeface="Arial" panose="020B0604020202020204" pitchFamily="34" charset="0"/>
                          <a:cs typeface="Arial" panose="020B0604020202020204" pitchFamily="34" charset="0"/>
                        </a:rPr>
                        <a:t>R 400 000 000.00</a:t>
                      </a:r>
                    </a:p>
                  </a:txBody>
                  <a:tcPr marL="68572" marR="68572" marT="34297" marB="34297"/>
                </a:tc>
                <a:tc>
                  <a:txBody>
                    <a:bodyPr/>
                    <a:lstStyle/>
                    <a:p>
                      <a:r>
                        <a:rPr lang="en-ZA" sz="1400" dirty="0">
                          <a:solidFill>
                            <a:schemeClr val="tx1"/>
                          </a:solidFill>
                          <a:latin typeface="Arial" panose="020B0604020202020204" pitchFamily="34" charset="0"/>
                          <a:cs typeface="Arial" panose="020B0604020202020204" pitchFamily="34" charset="0"/>
                        </a:rPr>
                        <a:t>60 Months</a:t>
                      </a:r>
                    </a:p>
                  </a:txBody>
                  <a:tcPr marL="68572" marR="68572" marT="34297" marB="34297"/>
                </a:tc>
                <a:extLst>
                  <a:ext uri="{0D108BD9-81ED-4DB2-BD59-A6C34878D82A}">
                    <a16:rowId xmlns:a16="http://schemas.microsoft.com/office/drawing/2014/main" xmlns="" val="10003"/>
                  </a:ext>
                </a:extLst>
              </a:tr>
              <a:tr h="556295">
                <a:tc>
                  <a:txBody>
                    <a:bodyPr/>
                    <a:lstStyle/>
                    <a:p>
                      <a:r>
                        <a:rPr lang="en-ZA" sz="1400" dirty="0">
                          <a:latin typeface="Arial" panose="020B0604020202020204" pitchFamily="34" charset="0"/>
                          <a:cs typeface="Arial" panose="020B0604020202020204" pitchFamily="34" charset="0"/>
                        </a:rPr>
                        <a:t>Refurbishing</a:t>
                      </a:r>
                      <a:r>
                        <a:rPr lang="en-ZA" sz="1400" baseline="0" dirty="0">
                          <a:latin typeface="Arial" panose="020B0604020202020204" pitchFamily="34" charset="0"/>
                          <a:cs typeface="Arial" panose="020B0604020202020204" pitchFamily="34" charset="0"/>
                        </a:rPr>
                        <a:t> oval and round tower</a:t>
                      </a:r>
                      <a:endParaRPr lang="en-ZA" sz="1400" dirty="0">
                        <a:latin typeface="Arial" panose="020B0604020202020204" pitchFamily="34" charset="0"/>
                        <a:cs typeface="Arial" panose="020B0604020202020204" pitchFamily="34" charset="0"/>
                      </a:endParaRPr>
                    </a:p>
                  </a:txBody>
                  <a:tcPr marL="68572" marR="68572" marT="34297" marB="34297"/>
                </a:tc>
                <a:tc>
                  <a:txBody>
                    <a:bodyPr/>
                    <a:lstStyle/>
                    <a:p>
                      <a:r>
                        <a:rPr lang="en-ZA" sz="1400" baseline="0" dirty="0">
                          <a:latin typeface="Arial" panose="020B0604020202020204" pitchFamily="34" charset="0"/>
                          <a:cs typeface="Arial" panose="020B0604020202020204" pitchFamily="34" charset="0"/>
                        </a:rPr>
                        <a:t>Increasing of abstraction capacity at Riverton</a:t>
                      </a:r>
                    </a:p>
                  </a:txBody>
                  <a:tcPr marL="68572" marR="68572" marT="34297" marB="34297"/>
                </a:tc>
                <a:tc>
                  <a:txBody>
                    <a:bodyPr/>
                    <a:lstStyle/>
                    <a:p>
                      <a:r>
                        <a:rPr lang="en-ZA" sz="1400" dirty="0">
                          <a:latin typeface="Arial" panose="020B0604020202020204" pitchFamily="34" charset="0"/>
                          <a:cs typeface="Arial" panose="020B0604020202020204" pitchFamily="34" charset="0"/>
                        </a:rPr>
                        <a:t>R 10 000 000.00</a:t>
                      </a:r>
                    </a:p>
                  </a:txBody>
                  <a:tcPr marL="68572" marR="68572" marT="34297" marB="34297"/>
                </a:tc>
                <a:tc>
                  <a:txBody>
                    <a:bodyPr/>
                    <a:lstStyle/>
                    <a:p>
                      <a:r>
                        <a:rPr lang="en-ZA" sz="1400" dirty="0">
                          <a:latin typeface="Arial" panose="020B0604020202020204" pitchFamily="34" charset="0"/>
                          <a:cs typeface="Arial" panose="020B0604020202020204" pitchFamily="34" charset="0"/>
                        </a:rPr>
                        <a:t>24 Months</a:t>
                      </a:r>
                    </a:p>
                  </a:txBody>
                  <a:tcPr marL="68572" marR="68572" marT="34297" marB="34297"/>
                </a:tc>
                <a:extLst>
                  <a:ext uri="{0D108BD9-81ED-4DB2-BD59-A6C34878D82A}">
                    <a16:rowId xmlns:a16="http://schemas.microsoft.com/office/drawing/2014/main" xmlns="" val="10004"/>
                  </a:ext>
                </a:extLst>
              </a:tr>
              <a:tr h="556295">
                <a:tc>
                  <a:txBody>
                    <a:bodyPr/>
                    <a:lstStyle/>
                    <a:p>
                      <a:r>
                        <a:rPr lang="en-ZA" sz="1400" dirty="0">
                          <a:latin typeface="Arial" panose="020B0604020202020204" pitchFamily="34" charset="0"/>
                          <a:cs typeface="Arial" panose="020B0604020202020204" pitchFamily="34" charset="0"/>
                        </a:rPr>
                        <a:t>Construction of reservoirs</a:t>
                      </a:r>
                    </a:p>
                  </a:txBody>
                  <a:tcPr marL="68572" marR="68572" marT="34297" marB="34297"/>
                </a:tc>
                <a:tc>
                  <a:txBody>
                    <a:bodyPr/>
                    <a:lstStyle/>
                    <a:p>
                      <a:r>
                        <a:rPr lang="en-ZA" sz="1400" dirty="0">
                          <a:latin typeface="Arial" panose="020B0604020202020204" pitchFamily="34" charset="0"/>
                          <a:cs typeface="Arial" panose="020B0604020202020204" pitchFamily="34" charset="0"/>
                        </a:rPr>
                        <a:t>Construction of bulk storage reservoirs at</a:t>
                      </a:r>
                      <a:r>
                        <a:rPr lang="en-ZA" sz="1400" baseline="0" dirty="0">
                          <a:latin typeface="Arial" panose="020B0604020202020204" pitchFamily="34" charset="0"/>
                          <a:cs typeface="Arial" panose="020B0604020202020204" pitchFamily="34" charset="0"/>
                        </a:rPr>
                        <a:t> Carters Ridge, Roodepan and Galeshewe</a:t>
                      </a:r>
                      <a:endParaRPr lang="en-ZA" sz="1400" dirty="0">
                        <a:latin typeface="Arial" panose="020B0604020202020204" pitchFamily="34" charset="0"/>
                        <a:cs typeface="Arial" panose="020B0604020202020204" pitchFamily="34" charset="0"/>
                      </a:endParaRPr>
                    </a:p>
                  </a:txBody>
                  <a:tcPr marL="68572" marR="68572" marT="34297" marB="34297"/>
                </a:tc>
                <a:tc>
                  <a:txBody>
                    <a:bodyPr/>
                    <a:lstStyle/>
                    <a:p>
                      <a:r>
                        <a:rPr lang="en-ZA" sz="1400" dirty="0">
                          <a:latin typeface="Arial" panose="020B0604020202020204" pitchFamily="34" charset="0"/>
                          <a:cs typeface="Arial" panose="020B0604020202020204" pitchFamily="34" charset="0"/>
                        </a:rPr>
                        <a:t>R 120 000 000.00</a:t>
                      </a:r>
                    </a:p>
                  </a:txBody>
                  <a:tcPr marL="68572" marR="68572" marT="34297" marB="34297"/>
                </a:tc>
                <a:tc>
                  <a:txBody>
                    <a:bodyPr/>
                    <a:lstStyle/>
                    <a:p>
                      <a:r>
                        <a:rPr lang="en-ZA" sz="1400" baseline="0" dirty="0">
                          <a:latin typeface="Arial" panose="020B0604020202020204" pitchFamily="34" charset="0"/>
                          <a:cs typeface="Arial" panose="020B0604020202020204" pitchFamily="34" charset="0"/>
                        </a:rPr>
                        <a:t>60 Months</a:t>
                      </a:r>
                      <a:endParaRPr lang="en-ZA" sz="1400" dirty="0">
                        <a:latin typeface="Arial" panose="020B0604020202020204" pitchFamily="34" charset="0"/>
                        <a:cs typeface="Arial" panose="020B0604020202020204" pitchFamily="34" charset="0"/>
                      </a:endParaRPr>
                    </a:p>
                  </a:txBody>
                  <a:tcPr marL="68572" marR="68572" marT="34297" marB="34297"/>
                </a:tc>
                <a:extLst>
                  <a:ext uri="{0D108BD9-81ED-4DB2-BD59-A6C34878D82A}">
                    <a16:rowId xmlns:a16="http://schemas.microsoft.com/office/drawing/2014/main" xmlns="" val="10005"/>
                  </a:ext>
                </a:extLst>
              </a:tr>
              <a:tr h="1043995">
                <a:tc>
                  <a:txBody>
                    <a:bodyPr/>
                    <a:lstStyle/>
                    <a:p>
                      <a:r>
                        <a:rPr lang="en-ZA" sz="1400" dirty="0">
                          <a:latin typeface="Arial" panose="020B0604020202020204" pitchFamily="34" charset="0"/>
                          <a:cs typeface="Arial" panose="020B0604020202020204" pitchFamily="34" charset="0"/>
                        </a:rPr>
                        <a:t>Upgrading of Riverton &amp; Ritchie WPP (Membrane Technology)</a:t>
                      </a:r>
                    </a:p>
                  </a:txBody>
                  <a:tcPr marL="68572" marR="68572" marT="34297" marB="34297"/>
                </a:tc>
                <a:tc>
                  <a:txBody>
                    <a:bodyPr/>
                    <a:lstStyle/>
                    <a:p>
                      <a:r>
                        <a:rPr lang="en-ZA" sz="1400" dirty="0">
                          <a:latin typeface="Arial" panose="020B0604020202020204" pitchFamily="34" charset="0"/>
                          <a:cs typeface="Arial" panose="020B0604020202020204" pitchFamily="34" charset="0"/>
                        </a:rPr>
                        <a:t>To augment purification/production capacity, and improve quality of purified water.</a:t>
                      </a:r>
                    </a:p>
                  </a:txBody>
                  <a:tcPr marL="68572" marR="68572" marT="34297" marB="34297"/>
                </a:tc>
                <a:tc>
                  <a:txBody>
                    <a:bodyPr/>
                    <a:lstStyle/>
                    <a:p>
                      <a:r>
                        <a:rPr lang="en-ZA" sz="1400" dirty="0">
                          <a:latin typeface="Arial" panose="020B0604020202020204" pitchFamily="34" charset="0"/>
                          <a:cs typeface="Arial" panose="020B0604020202020204" pitchFamily="34" charset="0"/>
                        </a:rPr>
                        <a:t>R 160 000 000.00</a:t>
                      </a:r>
                    </a:p>
                  </a:txBody>
                  <a:tcPr marL="68572" marR="68572" marT="34297" marB="34297"/>
                </a:tc>
                <a:tc>
                  <a:txBody>
                    <a:bodyPr/>
                    <a:lstStyle/>
                    <a:p>
                      <a:r>
                        <a:rPr lang="en-ZA" sz="1400" dirty="0">
                          <a:latin typeface="Arial" panose="020B0604020202020204" pitchFamily="34" charset="0"/>
                          <a:cs typeface="Arial" panose="020B0604020202020204" pitchFamily="34" charset="0"/>
                        </a:rPr>
                        <a:t>24 Months</a:t>
                      </a:r>
                    </a:p>
                  </a:txBody>
                  <a:tcPr marL="68572" marR="68572" marT="34297" marB="34297"/>
                </a:tc>
                <a:extLst>
                  <a:ext uri="{0D108BD9-81ED-4DB2-BD59-A6C34878D82A}">
                    <a16:rowId xmlns:a16="http://schemas.microsoft.com/office/drawing/2014/main" xmlns="" val="10006"/>
                  </a:ext>
                </a:extLst>
              </a:tr>
              <a:tr h="312445">
                <a:tc>
                  <a:txBody>
                    <a:bodyPr/>
                    <a:lstStyle/>
                    <a:p>
                      <a:r>
                        <a:rPr lang="en-ZA" sz="1400" b="1" dirty="0">
                          <a:solidFill>
                            <a:schemeClr val="tx1"/>
                          </a:solidFill>
                          <a:latin typeface="Arial" panose="020B0604020202020204" pitchFamily="34" charset="0"/>
                          <a:cs typeface="Arial" panose="020B0604020202020204" pitchFamily="34" charset="0"/>
                        </a:rPr>
                        <a:t>TOTAL</a:t>
                      </a:r>
                    </a:p>
                  </a:txBody>
                  <a:tcPr marL="68572" marR="68572" marT="34297" marB="34297"/>
                </a:tc>
                <a:tc>
                  <a:txBody>
                    <a:bodyPr/>
                    <a:lstStyle/>
                    <a:p>
                      <a:endParaRPr lang="en-ZA" sz="1400" b="1" dirty="0">
                        <a:solidFill>
                          <a:schemeClr val="tx1"/>
                        </a:solidFill>
                        <a:latin typeface="Arial" panose="020B0604020202020204" pitchFamily="34" charset="0"/>
                        <a:cs typeface="Arial" panose="020B0604020202020204" pitchFamily="34" charset="0"/>
                      </a:endParaRPr>
                    </a:p>
                  </a:txBody>
                  <a:tcPr marL="68572" marR="68572" marT="34297" marB="34297"/>
                </a:tc>
                <a:tc>
                  <a:txBody>
                    <a:bodyPr/>
                    <a:lstStyle/>
                    <a:p>
                      <a:r>
                        <a:rPr lang="en-ZA" sz="1400" b="1" dirty="0">
                          <a:solidFill>
                            <a:schemeClr val="tx1"/>
                          </a:solidFill>
                          <a:latin typeface="Arial" panose="020B0604020202020204" pitchFamily="34" charset="0"/>
                          <a:cs typeface="Arial" panose="020B0604020202020204" pitchFamily="34" charset="0"/>
                        </a:rPr>
                        <a:t>R 790 000 000.00</a:t>
                      </a:r>
                    </a:p>
                  </a:txBody>
                  <a:tcPr marL="68572" marR="68572" marT="34297" marB="34297"/>
                </a:tc>
                <a:tc>
                  <a:txBody>
                    <a:bodyPr/>
                    <a:lstStyle/>
                    <a:p>
                      <a:endParaRPr lang="en-ZA" sz="1400" b="1" dirty="0">
                        <a:solidFill>
                          <a:srgbClr val="FF0000"/>
                        </a:solidFill>
                        <a:latin typeface="Arial" panose="020B0604020202020204" pitchFamily="34" charset="0"/>
                        <a:cs typeface="Arial" panose="020B0604020202020204" pitchFamily="34" charset="0"/>
                      </a:endParaRPr>
                    </a:p>
                  </a:txBody>
                  <a:tcPr marL="68572" marR="68572" marT="34297" marB="34297"/>
                </a:tc>
                <a:extLst>
                  <a:ext uri="{0D108BD9-81ED-4DB2-BD59-A6C34878D82A}">
                    <a16:rowId xmlns:a16="http://schemas.microsoft.com/office/drawing/2014/main" xmlns="" val="10007"/>
                  </a:ext>
                </a:extLst>
              </a:tr>
            </a:tbl>
          </a:graphicData>
        </a:graphic>
      </p:graphicFrame>
      <p:sp>
        <p:nvSpPr>
          <p:cNvPr id="8" name="TextBox 7">
            <a:extLst>
              <a:ext uri="{FF2B5EF4-FFF2-40B4-BE49-F238E27FC236}">
                <a16:creationId xmlns:a16="http://schemas.microsoft.com/office/drawing/2014/main" xmlns="" id="{DBB73014-DA57-6E50-3B08-48BC8C8F4BB0}"/>
              </a:ext>
            </a:extLst>
          </p:cNvPr>
          <p:cNvSpPr txBox="1"/>
          <p:nvPr/>
        </p:nvSpPr>
        <p:spPr>
          <a:xfrm>
            <a:off x="250825" y="108778"/>
            <a:ext cx="8707438" cy="460375"/>
          </a:xfrm>
          <a:prstGeom prst="rect">
            <a:avLst/>
          </a:prstGeom>
          <a:noFill/>
        </p:spPr>
        <p:txBody>
          <a:bodyPr>
            <a:spAutoFit/>
          </a:bodyPr>
          <a:lstStyle/>
          <a:p>
            <a:pPr algn="ctr" defTabSz="685800" fontAlgn="auto">
              <a:spcBef>
                <a:spcPts val="0"/>
              </a:spcBef>
              <a:spcAft>
                <a:spcPts val="0"/>
              </a:spcAft>
              <a:defRPr/>
            </a:pPr>
            <a:r>
              <a:rPr lang="en-ZA" b="1" dirty="0">
                <a:ln w="0"/>
                <a:solidFill>
                  <a:prstClr val="black"/>
                </a:solidFill>
                <a:effectLst>
                  <a:outerShdw blurRad="38100" dist="19050" dir="2700000" algn="tl" rotWithShape="0">
                    <a:prstClr val="black">
                      <a:alpha val="40000"/>
                    </a:prstClr>
                  </a:outerShdw>
                </a:effectLst>
                <a:latin typeface="Calibri" panose="020F0502020204030204"/>
              </a:rPr>
              <a:t>MEDIUM TO LONG TERM FUNDING REQUIREMENTS</a:t>
            </a:r>
          </a:p>
        </p:txBody>
      </p:sp>
      <p:sp>
        <p:nvSpPr>
          <p:cNvPr id="27699" name="Slide Number Placeholder 2">
            <a:extLst>
              <a:ext uri="{FF2B5EF4-FFF2-40B4-BE49-F238E27FC236}">
                <a16:creationId xmlns:a16="http://schemas.microsoft.com/office/drawing/2014/main" xmlns="" id="{94465E17-FE33-8788-21BB-E9031DA35DBD}"/>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21A5F2-0380-4BD6-AE83-5F10DD439689}" type="slidenum">
              <a:rPr lang="en-US" altLang="en-US" sz="1800" smtClean="0">
                <a:latin typeface="Calibri" panose="020F0502020204030204" pitchFamily="34" charset="0"/>
              </a:rPr>
              <a:pPr/>
              <a:t>19</a:t>
            </a:fld>
            <a:endParaRPr lang="en-US" altLang="en-US" sz="180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F58C319C-1ED4-CC71-E4A8-C19A21C119D0}"/>
              </a:ext>
            </a:extLst>
          </p:cNvPr>
          <p:cNvSpPr>
            <a:spLocks noGrp="1" noChangeArrowheads="1"/>
          </p:cNvSpPr>
          <p:nvPr>
            <p:ph type="title"/>
          </p:nvPr>
        </p:nvSpPr>
        <p:spPr bwMode="auto">
          <a:xfrm>
            <a:off x="457200" y="136525"/>
            <a:ext cx="8229600" cy="4699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400" b="1" dirty="0">
                <a:latin typeface="Arial" panose="020B0604020202020204" pitchFamily="34" charset="0"/>
              </a:rPr>
              <a:t>CONTENTS</a:t>
            </a:r>
            <a:endParaRPr lang="en-ZA" altLang="en-US" sz="2400" b="1" dirty="0">
              <a:latin typeface="Arial" panose="020B0604020202020204" pitchFamily="34" charset="0"/>
            </a:endParaRPr>
          </a:p>
        </p:txBody>
      </p:sp>
      <p:sp>
        <p:nvSpPr>
          <p:cNvPr id="9219" name="Content Placeholder 2">
            <a:extLst>
              <a:ext uri="{FF2B5EF4-FFF2-40B4-BE49-F238E27FC236}">
                <a16:creationId xmlns:a16="http://schemas.microsoft.com/office/drawing/2014/main" xmlns="" id="{2FE8171E-C2BA-5A1A-DB05-496A0F084AD1}"/>
              </a:ext>
            </a:extLst>
          </p:cNvPr>
          <p:cNvSpPr>
            <a:spLocks noGrp="1" noChangeArrowheads="1"/>
          </p:cNvSpPr>
          <p:nvPr>
            <p:ph idx="1"/>
          </p:nvPr>
        </p:nvSpPr>
        <p:spPr bwMode="auto">
          <a:xfrm>
            <a:off x="304800" y="1022350"/>
            <a:ext cx="8534400" cy="4311650"/>
          </a:xfrm>
        </p:spPr>
        <p:txBody>
          <a:bodyPr vert="horz" wrap="square" lIns="91440" tIns="45720" rIns="91440" bIns="45720" numCol="1" anchor="t" anchorCtr="0" compatLnSpc="1">
            <a:prstTxWarp prst="textNoShape">
              <a:avLst/>
            </a:prstTxWarp>
          </a:bodyPr>
          <a:lstStyle/>
          <a:p>
            <a:pPr>
              <a:spcBef>
                <a:spcPts val="1800"/>
              </a:spcBef>
              <a:defRPr/>
            </a:pPr>
            <a:r>
              <a:rPr lang="en-GB" altLang="en-US" sz="2400" dirty="0">
                <a:latin typeface="Arial" panose="020B0604020202020204" pitchFamily="34" charset="0"/>
                <a:ea typeface="ＭＳ Ｐゴシック" panose="020B0600070205080204" pitchFamily="34" charset="-128"/>
              </a:rPr>
              <a:t>Background</a:t>
            </a:r>
          </a:p>
          <a:p>
            <a:pPr>
              <a:spcBef>
                <a:spcPts val="1800"/>
              </a:spcBef>
              <a:defRPr/>
            </a:pPr>
            <a:r>
              <a:rPr lang="en-GB" altLang="en-US" sz="2400" dirty="0">
                <a:latin typeface="Arial" panose="020B0604020202020204" pitchFamily="34" charset="0"/>
                <a:ea typeface="ＭＳ Ｐゴシック" panose="020B0600070205080204" pitchFamily="34" charset="-128"/>
              </a:rPr>
              <a:t>Sewer challenges</a:t>
            </a:r>
          </a:p>
          <a:p>
            <a:pPr>
              <a:spcBef>
                <a:spcPts val="1800"/>
              </a:spcBef>
              <a:defRPr/>
            </a:pPr>
            <a:r>
              <a:rPr lang="en-GB" altLang="en-US" sz="2400" dirty="0">
                <a:latin typeface="Arial" panose="020B0604020202020204" pitchFamily="34" charset="0"/>
                <a:ea typeface="ＭＳ Ｐゴシック" panose="020B0600070205080204" pitchFamily="34" charset="-128"/>
              </a:rPr>
              <a:t>Water challenges</a:t>
            </a:r>
          </a:p>
          <a:p>
            <a:pPr>
              <a:spcBef>
                <a:spcPts val="1800"/>
              </a:spcBef>
              <a:defRPr/>
            </a:pPr>
            <a:r>
              <a:rPr lang="en-ZA" altLang="en-US" sz="2400" dirty="0">
                <a:latin typeface="Arial" panose="020B0604020202020204" pitchFamily="34" charset="0"/>
                <a:ea typeface="ＭＳ Ｐゴシック" panose="020B0600070205080204" pitchFamily="34" charset="-128"/>
              </a:rPr>
              <a:t>Funding requirements to refurbish infrastructure </a:t>
            </a:r>
            <a:endParaRPr lang="en-ZA" sz="2400" dirty="0">
              <a:latin typeface="Arial" panose="020B0604020202020204" pitchFamily="34" charset="0"/>
              <a:ea typeface="ＭＳ Ｐゴシック" panose="020B0600070205080204" pitchFamily="34" charset="-128"/>
            </a:endParaRPr>
          </a:p>
          <a:p>
            <a:pPr marL="0" indent="0">
              <a:spcBef>
                <a:spcPts val="1800"/>
              </a:spcBef>
              <a:buNone/>
              <a:defRPr/>
            </a:pPr>
            <a:endParaRPr lang="en-ZA" sz="2400" dirty="0">
              <a:ea typeface="ＭＳ Ｐゴシック" pitchFamily="-108" charset="-128"/>
            </a:endParaRPr>
          </a:p>
          <a:p>
            <a:pPr marL="0" indent="0">
              <a:spcBef>
                <a:spcPts val="1800"/>
              </a:spcBef>
              <a:buNone/>
              <a:defRPr/>
            </a:pPr>
            <a:endParaRPr lang="en-ZA" dirty="0">
              <a:ea typeface="ＭＳ Ｐゴシック" pitchFamily="-108"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GB" altLang="en-US" dirty="0">
              <a:latin typeface="Arial" panose="020B0604020202020204" pitchFamily="34" charset="0"/>
              <a:ea typeface="ＭＳ Ｐゴシック" panose="020B0600070205080204" pitchFamily="34" charset="-128"/>
            </a:endParaRPr>
          </a:p>
          <a:p>
            <a:pPr>
              <a:spcBef>
                <a:spcPts val="1800"/>
              </a:spcBef>
              <a:defRPr/>
            </a:pPr>
            <a:endParaRPr lang="en-ZA" altLang="en-US" dirty="0">
              <a:latin typeface="Arial" panose="020B060402020202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xmlns="" id="{70767815-0662-5409-9B9E-0656CF2FFDF0}"/>
              </a:ext>
            </a:extLst>
          </p:cNvPr>
          <p:cNvSpPr>
            <a:spLocks noGrp="1"/>
          </p:cNvSpPr>
          <p:nvPr>
            <p:ph type="sldNum" sz="quarter" idx="12"/>
          </p:nvPr>
        </p:nvSpPr>
        <p:spPr/>
        <p:txBody>
          <a:bodyPr/>
          <a:lstStyle/>
          <a:p>
            <a:pPr>
              <a:defRPr/>
            </a:pPr>
            <a:fld id="{5DBD7DBD-7D97-4D18-9076-8D2BC1F9D9D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descr="Map&#10;&#10;Description automatically generated">
            <a:extLst>
              <a:ext uri="{FF2B5EF4-FFF2-40B4-BE49-F238E27FC236}">
                <a16:creationId xmlns:a16="http://schemas.microsoft.com/office/drawing/2014/main" xmlns="" id="{06CE6032-EFCB-698C-1483-221307D7F69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19338" y="954088"/>
            <a:ext cx="6780212" cy="47863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 name="Speech Bubble: Rectangle 26">
            <a:extLst>
              <a:ext uri="{FF2B5EF4-FFF2-40B4-BE49-F238E27FC236}">
                <a16:creationId xmlns:a16="http://schemas.microsoft.com/office/drawing/2014/main" xmlns="" id="{6D5B5586-AB5A-E925-F948-92347E916739}"/>
              </a:ext>
            </a:extLst>
          </p:cNvPr>
          <p:cNvSpPr/>
          <p:nvPr/>
        </p:nvSpPr>
        <p:spPr>
          <a:xfrm>
            <a:off x="7321550" y="3035300"/>
            <a:ext cx="1358900" cy="622300"/>
          </a:xfrm>
          <a:prstGeom prst="wedgeRectCallout">
            <a:avLst>
              <a:gd name="adj1" fmla="val -43454"/>
              <a:gd name="adj2" fmla="val 142137"/>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GG1 28/12/22 08H30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&gt;2420 </a:t>
            </a:r>
            <a:r>
              <a:rPr lang="en-US" sz="900" dirty="0" err="1">
                <a:solidFill>
                  <a:schemeClr val="tx1"/>
                </a:solidFill>
              </a:rPr>
              <a:t>cfu</a:t>
            </a:r>
            <a:endParaRPr lang="en-ZA" sz="900" dirty="0">
              <a:solidFill>
                <a:schemeClr val="tx1"/>
              </a:solidFill>
            </a:endParaRPr>
          </a:p>
        </p:txBody>
      </p:sp>
      <p:sp>
        <p:nvSpPr>
          <p:cNvPr id="2" name="Title 1">
            <a:extLst>
              <a:ext uri="{FF2B5EF4-FFF2-40B4-BE49-F238E27FC236}">
                <a16:creationId xmlns:a16="http://schemas.microsoft.com/office/drawing/2014/main" xmlns="" id="{85044C05-09AB-8EF4-F94C-2FAE388FBB36}"/>
              </a:ext>
            </a:extLst>
          </p:cNvPr>
          <p:cNvSpPr>
            <a:spLocks noGrp="1"/>
          </p:cNvSpPr>
          <p:nvPr>
            <p:ph type="title"/>
          </p:nvPr>
        </p:nvSpPr>
        <p:spPr>
          <a:xfrm>
            <a:off x="44450" y="-76200"/>
            <a:ext cx="8413750" cy="1028700"/>
          </a:xfrm>
          <a:solidFill>
            <a:schemeClr val="bg1"/>
          </a:solidFill>
        </p:spPr>
        <p:txBody>
          <a:bodyPr/>
          <a:lstStyle/>
          <a:p>
            <a:pPr algn="ctr">
              <a:defRPr/>
            </a:pPr>
            <a:r>
              <a:rPr lang="en-ZA" sz="1800" cap="all" dirty="0" err="1">
                <a:latin typeface="Arial" panose="020B0604020202020204" pitchFamily="34" charset="0"/>
                <a:ea typeface="ＭＳ Ｐゴシック" panose="020B0600070205080204" pitchFamily="34" charset="-128"/>
                <a:cs typeface="Arial" panose="020B0604020202020204" pitchFamily="34" charset="0"/>
              </a:rPr>
              <a:t>Platfontein</a:t>
            </a:r>
            <a:r>
              <a:rPr lang="en-ZA" sz="1800" cap="all" dirty="0">
                <a:latin typeface="Arial" panose="020B0604020202020204" pitchFamily="34" charset="0"/>
                <a:ea typeface="ＭＳ Ｐゴシック" panose="020B0600070205080204" pitchFamily="34" charset="-128"/>
                <a:cs typeface="Arial" panose="020B0604020202020204" pitchFamily="34" charset="0"/>
              </a:rPr>
              <a:t> PANS Water quality </a:t>
            </a:r>
            <a:br>
              <a:rPr lang="en-ZA" sz="1800" cap="all" dirty="0">
                <a:latin typeface="Arial" panose="020B0604020202020204" pitchFamily="34" charset="0"/>
                <a:ea typeface="ＭＳ Ｐゴシック" panose="020B0600070205080204" pitchFamily="34" charset="-128"/>
                <a:cs typeface="Arial" panose="020B0604020202020204" pitchFamily="34" charset="0"/>
              </a:rPr>
            </a:br>
            <a:endParaRPr lang="en-ZA" sz="1800" cap="all"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7" name="Text Placeholder 3">
            <a:extLst>
              <a:ext uri="{FF2B5EF4-FFF2-40B4-BE49-F238E27FC236}">
                <a16:creationId xmlns:a16="http://schemas.microsoft.com/office/drawing/2014/main" xmlns="" id="{EB9C9DC3-FA6A-B226-AA4D-EC446946C59A}"/>
              </a:ext>
            </a:extLst>
          </p:cNvPr>
          <p:cNvSpPr>
            <a:spLocks noGrp="1" noChangeArrowheads="1"/>
          </p:cNvSpPr>
          <p:nvPr>
            <p:ph type="body" sz="half" idx="2"/>
          </p:nvPr>
        </p:nvSpPr>
        <p:spPr bwMode="auto">
          <a:xfrm>
            <a:off x="0" y="954088"/>
            <a:ext cx="2332038" cy="51720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lgn="just">
              <a:buFont typeface="Arial" panose="020B0604020202020204" pitchFamily="34" charset="0"/>
              <a:buChar char="•"/>
            </a:pPr>
            <a:r>
              <a:rPr lang="en-ZA" altLang="en-US" sz="1200" dirty="0">
                <a:latin typeface="Arial" panose="020B0604020202020204" pitchFamily="34" charset="0"/>
              </a:rPr>
              <a:t>Google image shows the extent of the flooding in the pans and the water cause that contributes to the flooding</a:t>
            </a:r>
          </a:p>
          <a:p>
            <a:pPr marL="171450" indent="-171450" algn="just">
              <a:buFont typeface="Arial" panose="020B0604020202020204" pitchFamily="34" charset="0"/>
              <a:buChar char="•"/>
            </a:pPr>
            <a:r>
              <a:rPr lang="en-ZA" altLang="en-US" sz="1200" dirty="0">
                <a:latin typeface="Arial" panose="020B0604020202020204" pitchFamily="34" charset="0"/>
              </a:rPr>
              <a:t>Six water samples were taken at the localities indicated and analysed with </a:t>
            </a:r>
            <a:r>
              <a:rPr lang="en-ZA" altLang="en-US" sz="1200" dirty="0" err="1">
                <a:latin typeface="Arial" panose="020B0604020202020204" pitchFamily="34" charset="0"/>
              </a:rPr>
              <a:t>E.Coli</a:t>
            </a:r>
            <a:r>
              <a:rPr lang="en-ZA" altLang="en-US" sz="1200" dirty="0">
                <a:latin typeface="Arial" panose="020B0604020202020204" pitchFamily="34" charset="0"/>
              </a:rPr>
              <a:t> as indicator of pollution (22 November 2022 and 17 January 2023)</a:t>
            </a:r>
          </a:p>
          <a:p>
            <a:pPr marL="171450" indent="-171450" algn="just">
              <a:buFont typeface="Arial" panose="020B0604020202020204" pitchFamily="34" charset="0"/>
              <a:buChar char="•"/>
            </a:pPr>
            <a:r>
              <a:rPr lang="en-ZA" altLang="en-US" sz="1200" dirty="0">
                <a:latin typeface="Arial" panose="020B0604020202020204" pitchFamily="34" charset="0"/>
              </a:rPr>
              <a:t>Sewer and drinking water and storm water mix to give a dirty water footprint into the pans</a:t>
            </a:r>
          </a:p>
          <a:p>
            <a:pPr marL="171450" indent="-171450" algn="just">
              <a:buFont typeface="Arial" panose="020B0604020202020204" pitchFamily="34" charset="0"/>
              <a:buChar char="•"/>
            </a:pPr>
            <a:r>
              <a:rPr lang="en-ZA" altLang="en-US" sz="1200" dirty="0">
                <a:latin typeface="Arial" panose="020B0604020202020204" pitchFamily="34" charset="0"/>
              </a:rPr>
              <a:t>This water is not suitable for discharge into the environment</a:t>
            </a:r>
          </a:p>
          <a:p>
            <a:pPr marL="171450" indent="-171450" algn="just">
              <a:buFont typeface="Arial" panose="020B0604020202020204" pitchFamily="34" charset="0"/>
              <a:buChar char="•"/>
            </a:pPr>
            <a:r>
              <a:rPr lang="en-ZA" altLang="en-US" sz="1200" dirty="0">
                <a:latin typeface="Arial" panose="020B0604020202020204" pitchFamily="34" charset="0"/>
              </a:rPr>
              <a:t>This is why the Department intervened to address the sources of this water, rather than focusing on discharging this water into the Vaal River</a:t>
            </a:r>
          </a:p>
        </p:txBody>
      </p:sp>
      <p:sp>
        <p:nvSpPr>
          <p:cNvPr id="9" name="Speech Bubble: Rectangle 8">
            <a:extLst>
              <a:ext uri="{FF2B5EF4-FFF2-40B4-BE49-F238E27FC236}">
                <a16:creationId xmlns:a16="http://schemas.microsoft.com/office/drawing/2014/main" xmlns="" id="{139DDC56-9FCC-B448-6132-CB63FBC2075C}"/>
              </a:ext>
            </a:extLst>
          </p:cNvPr>
          <p:cNvSpPr/>
          <p:nvPr/>
        </p:nvSpPr>
        <p:spPr>
          <a:xfrm>
            <a:off x="6078538" y="2540000"/>
            <a:ext cx="1358900" cy="620713"/>
          </a:xfrm>
          <a:prstGeom prst="wedgeRectCallout">
            <a:avLst>
              <a:gd name="adj1" fmla="val 175"/>
              <a:gd name="adj2" fmla="val 177779"/>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GG2 28/12/22 09H00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&gt;2420 </a:t>
            </a:r>
            <a:r>
              <a:rPr lang="en-US" sz="900" dirty="0" err="1">
                <a:solidFill>
                  <a:schemeClr val="tx1"/>
                </a:solidFill>
              </a:rPr>
              <a:t>cfu</a:t>
            </a:r>
            <a:endParaRPr lang="en-ZA" sz="900" dirty="0">
              <a:solidFill>
                <a:schemeClr val="tx1"/>
              </a:solidFill>
            </a:endParaRPr>
          </a:p>
        </p:txBody>
      </p:sp>
      <p:sp>
        <p:nvSpPr>
          <p:cNvPr id="10" name="Speech Bubble: Rectangle 9">
            <a:extLst>
              <a:ext uri="{FF2B5EF4-FFF2-40B4-BE49-F238E27FC236}">
                <a16:creationId xmlns:a16="http://schemas.microsoft.com/office/drawing/2014/main" xmlns="" id="{564E8060-6796-7FA2-8C30-7298173B0335}"/>
              </a:ext>
            </a:extLst>
          </p:cNvPr>
          <p:cNvSpPr/>
          <p:nvPr/>
        </p:nvSpPr>
        <p:spPr>
          <a:xfrm>
            <a:off x="2435225" y="2840038"/>
            <a:ext cx="1358900" cy="620712"/>
          </a:xfrm>
          <a:prstGeom prst="wedgeRectCallout">
            <a:avLst>
              <a:gd name="adj1" fmla="val 9111"/>
              <a:gd name="adj2" fmla="val -191286"/>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GG6 28/12/22 10H30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2 </a:t>
            </a:r>
            <a:r>
              <a:rPr lang="en-US" sz="900" dirty="0" err="1">
                <a:solidFill>
                  <a:schemeClr val="tx1"/>
                </a:solidFill>
              </a:rPr>
              <a:t>cfu</a:t>
            </a:r>
            <a:endParaRPr lang="en-ZA" sz="900" dirty="0">
              <a:solidFill>
                <a:schemeClr val="tx1"/>
              </a:solidFill>
            </a:endParaRPr>
          </a:p>
        </p:txBody>
      </p:sp>
      <p:sp>
        <p:nvSpPr>
          <p:cNvPr id="11" name="Speech Bubble: Rectangle 10">
            <a:extLst>
              <a:ext uri="{FF2B5EF4-FFF2-40B4-BE49-F238E27FC236}">
                <a16:creationId xmlns:a16="http://schemas.microsoft.com/office/drawing/2014/main" xmlns="" id="{C60654AE-2860-09F8-6374-9BB28E6FF326}"/>
              </a:ext>
            </a:extLst>
          </p:cNvPr>
          <p:cNvSpPr/>
          <p:nvPr/>
        </p:nvSpPr>
        <p:spPr>
          <a:xfrm>
            <a:off x="4821238" y="1770063"/>
            <a:ext cx="1358900" cy="620712"/>
          </a:xfrm>
          <a:prstGeom prst="wedgeRectCallout">
            <a:avLst>
              <a:gd name="adj1" fmla="val -80775"/>
              <a:gd name="adj2" fmla="val 37511"/>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GG5 28/12/22 10H00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15 </a:t>
            </a:r>
            <a:r>
              <a:rPr lang="en-US" sz="900" dirty="0" err="1">
                <a:solidFill>
                  <a:schemeClr val="tx1"/>
                </a:solidFill>
              </a:rPr>
              <a:t>cfu</a:t>
            </a:r>
            <a:endParaRPr lang="en-ZA" sz="900" dirty="0">
              <a:solidFill>
                <a:schemeClr val="tx1"/>
              </a:solidFill>
            </a:endParaRPr>
          </a:p>
        </p:txBody>
      </p:sp>
      <p:sp>
        <p:nvSpPr>
          <p:cNvPr id="12" name="Speech Bubble: Rectangle 11">
            <a:extLst>
              <a:ext uri="{FF2B5EF4-FFF2-40B4-BE49-F238E27FC236}">
                <a16:creationId xmlns:a16="http://schemas.microsoft.com/office/drawing/2014/main" xmlns="" id="{0774686F-BC6B-E3D9-0182-BE8E12810194}"/>
              </a:ext>
            </a:extLst>
          </p:cNvPr>
          <p:cNvSpPr/>
          <p:nvPr/>
        </p:nvSpPr>
        <p:spPr>
          <a:xfrm>
            <a:off x="3951288" y="3654425"/>
            <a:ext cx="1358900" cy="620713"/>
          </a:xfrm>
          <a:prstGeom prst="wedgeRectCallout">
            <a:avLst>
              <a:gd name="adj1" fmla="val 62203"/>
              <a:gd name="adj2" fmla="val -94708"/>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GG4 28/12/22 09H30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2420 </a:t>
            </a:r>
            <a:r>
              <a:rPr lang="en-US" sz="900" dirty="0" err="1">
                <a:solidFill>
                  <a:schemeClr val="tx1"/>
                </a:solidFill>
              </a:rPr>
              <a:t>cfu</a:t>
            </a:r>
            <a:endParaRPr lang="en-ZA" sz="900" dirty="0">
              <a:solidFill>
                <a:schemeClr val="tx1"/>
              </a:solidFill>
            </a:endParaRPr>
          </a:p>
        </p:txBody>
      </p:sp>
      <p:sp>
        <p:nvSpPr>
          <p:cNvPr id="13" name="Speech Bubble: Rectangle 12">
            <a:extLst>
              <a:ext uri="{FF2B5EF4-FFF2-40B4-BE49-F238E27FC236}">
                <a16:creationId xmlns:a16="http://schemas.microsoft.com/office/drawing/2014/main" xmlns="" id="{0F4F402E-1B03-510D-46E9-0FFB93908715}"/>
              </a:ext>
            </a:extLst>
          </p:cNvPr>
          <p:cNvSpPr/>
          <p:nvPr/>
        </p:nvSpPr>
        <p:spPr>
          <a:xfrm>
            <a:off x="5221288" y="4583113"/>
            <a:ext cx="1358900" cy="620712"/>
          </a:xfrm>
          <a:prstGeom prst="wedgeRectCallout">
            <a:avLst>
              <a:gd name="adj1" fmla="val -9287"/>
              <a:gd name="adj2" fmla="val -247623"/>
            </a:avLst>
          </a:prstGeom>
          <a:solidFill>
            <a:schemeClr val="bg1"/>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900" dirty="0">
                <a:solidFill>
                  <a:schemeClr val="tx1"/>
                </a:solidFill>
              </a:rPr>
              <a:t>GG3 28/12/22 09H30</a:t>
            </a:r>
          </a:p>
          <a:p>
            <a:pPr algn="ctr">
              <a:defRPr/>
            </a:pPr>
            <a:r>
              <a:rPr lang="en-US" sz="900" dirty="0">
                <a:solidFill>
                  <a:schemeClr val="tx1"/>
                </a:solidFill>
              </a:rPr>
              <a:t>Total Coliform &gt;2420 </a:t>
            </a:r>
            <a:r>
              <a:rPr lang="en-US" sz="900" dirty="0" err="1">
                <a:solidFill>
                  <a:schemeClr val="tx1"/>
                </a:solidFill>
              </a:rPr>
              <a:t>cfu</a:t>
            </a:r>
            <a:endParaRPr lang="en-US" sz="900" dirty="0">
              <a:solidFill>
                <a:schemeClr val="tx1"/>
              </a:solidFill>
            </a:endParaRPr>
          </a:p>
          <a:p>
            <a:pPr algn="ctr">
              <a:defRPr/>
            </a:pPr>
            <a:r>
              <a:rPr lang="en-US" sz="900" dirty="0" err="1">
                <a:solidFill>
                  <a:schemeClr val="tx1"/>
                </a:solidFill>
              </a:rPr>
              <a:t>E.Coli</a:t>
            </a:r>
            <a:r>
              <a:rPr lang="en-US" sz="900" dirty="0">
                <a:solidFill>
                  <a:schemeClr val="tx1"/>
                </a:solidFill>
              </a:rPr>
              <a:t> &gt;2420 </a:t>
            </a:r>
            <a:r>
              <a:rPr lang="en-US" sz="900" dirty="0" err="1">
                <a:solidFill>
                  <a:schemeClr val="tx1"/>
                </a:solidFill>
              </a:rPr>
              <a:t>cfu</a:t>
            </a:r>
            <a:endParaRPr lang="en-ZA" sz="900" dirty="0">
              <a:solidFill>
                <a:schemeClr val="tx1"/>
              </a:solidFill>
            </a:endParaRPr>
          </a:p>
        </p:txBody>
      </p:sp>
      <p:sp>
        <p:nvSpPr>
          <p:cNvPr id="3" name="Date Placeholder 2">
            <a:extLst>
              <a:ext uri="{FF2B5EF4-FFF2-40B4-BE49-F238E27FC236}">
                <a16:creationId xmlns:a16="http://schemas.microsoft.com/office/drawing/2014/main" xmlns="" id="{28BF9A91-8F1F-108C-07AA-47BCB62CC61B}"/>
              </a:ext>
            </a:extLst>
          </p:cNvPr>
          <p:cNvSpPr>
            <a:spLocks noGrp="1"/>
          </p:cNvSpPr>
          <p:nvPr>
            <p:ph type="dt" sz="quarter" idx="10"/>
          </p:nvPr>
        </p:nvSpPr>
        <p:spPr/>
        <p:txBody>
          <a:bodyPr/>
          <a:lstStyle/>
          <a:p>
            <a:pPr>
              <a:defRPr/>
            </a:pPr>
            <a:fld id="{FACFA8CD-5287-4DA3-B7E9-79D3DA84023F}" type="datetime1">
              <a:rPr lang="en-US"/>
              <a:pPr>
                <a:defRPr/>
              </a:pPr>
              <a:t>5/19/2023</a:t>
            </a:fld>
            <a:endParaRPr lang="en-US"/>
          </a:p>
        </p:txBody>
      </p:sp>
      <p:sp>
        <p:nvSpPr>
          <p:cNvPr id="28684" name="Slide Number Placeholder 3">
            <a:extLst>
              <a:ext uri="{FF2B5EF4-FFF2-40B4-BE49-F238E27FC236}">
                <a16:creationId xmlns:a16="http://schemas.microsoft.com/office/drawing/2014/main" xmlns="" id="{750A5D2E-08E5-369E-194B-B76CF15DB6FA}"/>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DD3432-3E0D-4F2D-86C5-0F7AD085831F}" type="slidenum">
              <a:rPr lang="en-US" altLang="en-US" sz="1400" smtClean="0">
                <a:latin typeface="Calibri" panose="020F0502020204030204" pitchFamily="34" charset="0"/>
              </a:rPr>
              <a:pPr/>
              <a:t>20</a:t>
            </a:fld>
            <a:endParaRPr lang="en-US" altLang="en-US" sz="1400">
              <a:latin typeface="Calibri" panose="020F05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8DB1F3-8D9A-D0B8-A106-6C8308A277DD}"/>
              </a:ext>
            </a:extLst>
          </p:cNvPr>
          <p:cNvSpPr>
            <a:spLocks noGrp="1"/>
          </p:cNvSpPr>
          <p:nvPr>
            <p:ph type="title"/>
          </p:nvPr>
        </p:nvSpPr>
        <p:spPr>
          <a:xfrm>
            <a:off x="228600" y="152400"/>
            <a:ext cx="8401050" cy="857250"/>
          </a:xfrm>
        </p:spPr>
        <p:txBody>
          <a:bodyPr/>
          <a:lstStyle/>
          <a:p>
            <a:pPr>
              <a:defRPr/>
            </a:pPr>
            <a:r>
              <a:rPr lang="en-US" sz="2000" b="1" cap="all" dirty="0">
                <a:ea typeface="ＭＳ Ｐゴシック" pitchFamily="-108" charset="-128"/>
              </a:rPr>
              <a:t>RESULTS OF INTERVENTIONS IMPLEMENTED TO REDUCE SPILLAGES AND LEAKS TO PLATFONTEIN PANS</a:t>
            </a:r>
            <a:endParaRPr lang="en-ZA" sz="2000" b="1" cap="all" dirty="0">
              <a:ea typeface="ＭＳ Ｐゴシック" pitchFamily="-108" charset="-128"/>
            </a:endParaRPr>
          </a:p>
        </p:txBody>
      </p:sp>
      <p:sp>
        <p:nvSpPr>
          <p:cNvPr id="29699" name="Content Placeholder 2">
            <a:extLst>
              <a:ext uri="{FF2B5EF4-FFF2-40B4-BE49-F238E27FC236}">
                <a16:creationId xmlns:a16="http://schemas.microsoft.com/office/drawing/2014/main" xmlns="" id="{E6A03B9B-A25B-C7C8-06DA-452A3C439655}"/>
              </a:ext>
            </a:extLst>
          </p:cNvPr>
          <p:cNvSpPr>
            <a:spLocks noGrp="1" noChangeArrowheads="1"/>
          </p:cNvSpPr>
          <p:nvPr>
            <p:ph idx="1"/>
          </p:nvPr>
        </p:nvSpPr>
        <p:spPr bwMode="auto">
          <a:xfrm>
            <a:off x="185530" y="914400"/>
            <a:ext cx="8839200" cy="48148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spcBef>
                <a:spcPts val="1200"/>
              </a:spcBef>
            </a:pPr>
            <a:r>
              <a:rPr lang="en-US" altLang="en-US" sz="1800" dirty="0">
                <a:latin typeface="Arial" panose="020B0604020202020204" pitchFamily="34" charset="0"/>
              </a:rPr>
              <a:t>Gogga pumpstation inflow repairs have reduced the spill volume by 10 </a:t>
            </a:r>
            <a:r>
              <a:rPr lang="en-US" altLang="en-US" sz="1800" dirty="0" err="1">
                <a:latin typeface="Arial" panose="020B0604020202020204" pitchFamily="34" charset="0"/>
              </a:rPr>
              <a:t>Ml</a:t>
            </a:r>
            <a:r>
              <a:rPr lang="en-US" altLang="en-US" sz="1800" dirty="0">
                <a:latin typeface="Arial" panose="020B0604020202020204" pitchFamily="34" charset="0"/>
              </a:rPr>
              <a:t>/d</a:t>
            </a:r>
          </a:p>
          <a:p>
            <a:pPr algn="just">
              <a:spcBef>
                <a:spcPts val="1200"/>
              </a:spcBef>
            </a:pPr>
            <a:r>
              <a:rPr lang="en-US" altLang="en-US" sz="1800" dirty="0">
                <a:latin typeface="Arial" panose="020B0604020202020204" pitchFamily="34" charset="0"/>
              </a:rPr>
              <a:t>The annual pipeline leak repairs have reduced the flow volume from estimated 40 </a:t>
            </a:r>
            <a:r>
              <a:rPr lang="en-US" altLang="en-US" sz="1800" dirty="0" err="1">
                <a:latin typeface="Arial" panose="020B0604020202020204" pitchFamily="34" charset="0"/>
              </a:rPr>
              <a:t>Ml</a:t>
            </a:r>
            <a:r>
              <a:rPr lang="en-US" altLang="en-US" sz="1800" dirty="0">
                <a:latin typeface="Arial" panose="020B0604020202020204" pitchFamily="34" charset="0"/>
              </a:rPr>
              <a:t>/d</a:t>
            </a:r>
          </a:p>
          <a:p>
            <a:pPr algn="just">
              <a:spcBef>
                <a:spcPts val="1200"/>
              </a:spcBef>
            </a:pPr>
            <a:r>
              <a:rPr lang="en-US" altLang="en-US" sz="1800" dirty="0">
                <a:latin typeface="Arial" panose="020B0604020202020204" pitchFamily="34" charset="0"/>
              </a:rPr>
              <a:t>Measurement has indicated significant decline to the inflow in the water course towards the </a:t>
            </a:r>
            <a:r>
              <a:rPr lang="en-US" altLang="en-US" sz="1800" dirty="0" err="1">
                <a:latin typeface="Arial" panose="020B0604020202020204" pitchFamily="34" charset="0"/>
              </a:rPr>
              <a:t>Platfontein</a:t>
            </a:r>
            <a:r>
              <a:rPr lang="en-US" altLang="en-US" sz="1800" dirty="0">
                <a:latin typeface="Arial" panose="020B0604020202020204" pitchFamily="34" charset="0"/>
              </a:rPr>
              <a:t> pans. The decline is from 94l/s (8.1Ml/d) to 22 l/s (1.9Ml/d)</a:t>
            </a:r>
          </a:p>
          <a:p>
            <a:pPr algn="just">
              <a:spcBef>
                <a:spcPts val="1200"/>
              </a:spcBef>
            </a:pPr>
            <a:r>
              <a:rPr lang="en-US" altLang="en-US" sz="1800" dirty="0">
                <a:latin typeface="Arial" panose="020B0604020202020204" pitchFamily="34" charset="0"/>
              </a:rPr>
              <a:t>There is up to 1 m water level decline in the </a:t>
            </a:r>
            <a:r>
              <a:rPr lang="en-US" altLang="en-US" sz="1800" dirty="0" err="1">
                <a:latin typeface="Arial" panose="020B0604020202020204" pitchFamily="34" charset="0"/>
              </a:rPr>
              <a:t>Platfontein</a:t>
            </a:r>
            <a:r>
              <a:rPr lang="en-US" altLang="en-US" sz="1800" dirty="0">
                <a:latin typeface="Arial" panose="020B0604020202020204" pitchFamily="34" charset="0"/>
              </a:rPr>
              <a:t> pans and the water level is more than 2 m below the R31 road surface which has significantly reduced the risk to the road </a:t>
            </a:r>
          </a:p>
          <a:p>
            <a:pPr algn="just">
              <a:spcBef>
                <a:spcPts val="1200"/>
              </a:spcBef>
            </a:pPr>
            <a:r>
              <a:rPr lang="en-US" altLang="en-US" sz="1800" dirty="0">
                <a:latin typeface="Arial" panose="020B0604020202020204" pitchFamily="34" charset="0"/>
              </a:rPr>
              <a:t>The excess flow towards </a:t>
            </a:r>
            <a:r>
              <a:rPr lang="en-US" altLang="en-US" sz="1800" dirty="0" err="1">
                <a:latin typeface="Arial" panose="020B0604020202020204" pitchFamily="34" charset="0"/>
              </a:rPr>
              <a:t>Platfontien</a:t>
            </a:r>
            <a:r>
              <a:rPr lang="en-US" altLang="en-US" sz="1800" dirty="0">
                <a:latin typeface="Arial" panose="020B0604020202020204" pitchFamily="34" charset="0"/>
              </a:rPr>
              <a:t> is now directed towards </a:t>
            </a:r>
            <a:r>
              <a:rPr lang="en-US" altLang="en-US" sz="1800" dirty="0" err="1">
                <a:latin typeface="Arial" panose="020B0604020202020204" pitchFamily="34" charset="0"/>
              </a:rPr>
              <a:t>Kamfersdam</a:t>
            </a:r>
            <a:r>
              <a:rPr lang="en-US" altLang="en-US" sz="1800" dirty="0">
                <a:latin typeface="Arial" panose="020B0604020202020204" pitchFamily="34" charset="0"/>
              </a:rPr>
              <a:t> pan and Vaal River.</a:t>
            </a:r>
          </a:p>
          <a:p>
            <a:pPr algn="just">
              <a:spcBef>
                <a:spcPts val="1200"/>
              </a:spcBef>
            </a:pPr>
            <a:endParaRPr lang="en-US" altLang="en-US" sz="1800" dirty="0">
              <a:latin typeface="Arial" panose="020B0604020202020204" pitchFamily="34" charset="0"/>
            </a:endParaRPr>
          </a:p>
          <a:p>
            <a:pPr algn="just">
              <a:spcBef>
                <a:spcPts val="1200"/>
              </a:spcBef>
            </a:pPr>
            <a:r>
              <a:rPr lang="en-US" altLang="en-US" sz="1800" dirty="0">
                <a:latin typeface="Arial" panose="020B0604020202020204" pitchFamily="34" charset="0"/>
              </a:rPr>
              <a:t>The Minister and DWS will be engaging further with the municipality with a view to getting the municipality to accelerate its measures to address the pollution issues. </a:t>
            </a:r>
          </a:p>
          <a:p>
            <a:pPr algn="just">
              <a:spcBef>
                <a:spcPts val="1200"/>
              </a:spcBef>
            </a:pPr>
            <a:endParaRPr lang="en-US" altLang="en-US" sz="1800" dirty="0">
              <a:latin typeface="Arial" panose="020B0604020202020204" pitchFamily="34" charset="0"/>
            </a:endParaRPr>
          </a:p>
          <a:p>
            <a:pPr algn="just">
              <a:spcBef>
                <a:spcPts val="1200"/>
              </a:spcBef>
            </a:pPr>
            <a:endParaRPr lang="en-US" altLang="en-US" sz="1800" dirty="0">
              <a:latin typeface="Arial" panose="020B0604020202020204" pitchFamily="34" charset="0"/>
            </a:endParaRPr>
          </a:p>
        </p:txBody>
      </p:sp>
      <p:sp>
        <p:nvSpPr>
          <p:cNvPr id="29700" name="Slide Number Placeholder 2">
            <a:extLst>
              <a:ext uri="{FF2B5EF4-FFF2-40B4-BE49-F238E27FC236}">
                <a16:creationId xmlns:a16="http://schemas.microsoft.com/office/drawing/2014/main" xmlns="" id="{02332303-4215-5BFE-03A9-AB7CD1D4551D}"/>
              </a:ext>
            </a:extLst>
          </p:cNvPr>
          <p:cNvSpPr>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BA2916-72AB-4722-BD9A-9600D71CADE8}" type="slidenum">
              <a:rPr lang="en-US" altLang="en-US" sz="1600"/>
              <a:pPr/>
              <a:t>21</a:t>
            </a:fld>
            <a:endParaRPr lang="en-US" altLang="en-US" sz="1600"/>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a:extLst>
              <a:ext uri="{FF2B5EF4-FFF2-40B4-BE49-F238E27FC236}">
                <a16:creationId xmlns:a16="http://schemas.microsoft.com/office/drawing/2014/main" xmlns="" id="{C00193A6-529A-AEAB-9EFE-FD902FEB0C1D}"/>
              </a:ext>
            </a:extLst>
          </p:cNvPr>
          <p:cNvSpPr txBox="1">
            <a:spLocks noChangeArrowheads="1"/>
          </p:cNvSpPr>
          <p:nvPr/>
        </p:nvSpPr>
        <p:spPr bwMode="auto">
          <a:xfrm>
            <a:off x="361950" y="2649538"/>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3" name="Text Placeholder 3">
            <a:extLst>
              <a:ext uri="{FF2B5EF4-FFF2-40B4-BE49-F238E27FC236}">
                <a16:creationId xmlns:a16="http://schemas.microsoft.com/office/drawing/2014/main" xmlns="" id="{70D34ECD-42B3-CC71-8E98-2516D24AF4F9}"/>
              </a:ext>
            </a:extLst>
          </p:cNvPr>
          <p:cNvSpPr txBox="1">
            <a:spLocks/>
          </p:cNvSpPr>
          <p:nvPr/>
        </p:nvSpPr>
        <p:spPr>
          <a:xfrm>
            <a:off x="1981200" y="2663825"/>
            <a:ext cx="5119688" cy="1008063"/>
          </a:xfr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Arial"/>
                <a:ea typeface="ＭＳ Ｐゴシック" pitchFamily="-108"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ＭＳ Ｐゴシック" pitchFamily="-108"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ZA" altLang="en-US" sz="3600" b="1" dirty="0">
                <a:solidFill>
                  <a:schemeClr val="accent4">
                    <a:lumMod val="75000"/>
                  </a:schemeClr>
                </a:solidFill>
                <a:latin typeface="Arial" panose="020B0604020202020204" pitchFamily="34" charset="0"/>
                <a:ea typeface="ＭＳ Ｐゴシック" panose="020B0600070205080204" pitchFamily="34" charset="-128"/>
              </a:rPr>
              <a:t>THANK YOU</a:t>
            </a:r>
          </a:p>
        </p:txBody>
      </p:sp>
      <p:sp>
        <p:nvSpPr>
          <p:cNvPr id="30724" name="Slide Number Placeholder 2">
            <a:extLst>
              <a:ext uri="{FF2B5EF4-FFF2-40B4-BE49-F238E27FC236}">
                <a16:creationId xmlns:a16="http://schemas.microsoft.com/office/drawing/2014/main" xmlns="" id="{9515A929-70F2-581B-0FBD-6CDB22D09C42}"/>
              </a:ext>
            </a:extLst>
          </p:cNvPr>
          <p:cNvSpPr>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C95313-A9C5-4249-80AE-BE0657CC492C}" type="slidenum">
              <a:rPr lang="en-US" altLang="en-US" sz="1200"/>
              <a:pPr/>
              <a:t>22</a:t>
            </a:fld>
            <a:endParaRPr lang="en-US" alt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1CA1E9-1ADC-ACA8-EE18-91E0A8864369}"/>
              </a:ext>
            </a:extLst>
          </p:cNvPr>
          <p:cNvSpPr>
            <a:spLocks noGrp="1"/>
          </p:cNvSpPr>
          <p:nvPr>
            <p:ph type="title"/>
          </p:nvPr>
        </p:nvSpPr>
        <p:spPr>
          <a:xfrm>
            <a:off x="470452" y="136524"/>
            <a:ext cx="8229600" cy="473076"/>
          </a:xfrm>
        </p:spPr>
        <p:txBody>
          <a:bodyPr/>
          <a:lstStyle/>
          <a:p>
            <a:r>
              <a:rPr lang="en-US" sz="2000" b="1" dirty="0">
                <a:latin typeface="Arial" panose="020B0604020202020204" pitchFamily="34" charset="0"/>
              </a:rPr>
              <a:t>INFORMATION REQUESTED BY THE COMMITTEE</a:t>
            </a:r>
            <a:endParaRPr lang="x-none" sz="2000" b="1" dirty="0">
              <a:latin typeface="Arial" panose="020B0604020202020204" pitchFamily="34" charset="0"/>
            </a:endParaRPr>
          </a:p>
        </p:txBody>
      </p:sp>
      <p:sp>
        <p:nvSpPr>
          <p:cNvPr id="3" name="Content Placeholder 2">
            <a:extLst>
              <a:ext uri="{FF2B5EF4-FFF2-40B4-BE49-F238E27FC236}">
                <a16:creationId xmlns:a16="http://schemas.microsoft.com/office/drawing/2014/main" xmlns="" id="{EF7AC67E-703F-62D0-D02C-1DBDA9B6CE56}"/>
              </a:ext>
            </a:extLst>
          </p:cNvPr>
          <p:cNvSpPr>
            <a:spLocks noGrp="1"/>
          </p:cNvSpPr>
          <p:nvPr>
            <p:ph idx="1"/>
          </p:nvPr>
        </p:nvSpPr>
        <p:spPr>
          <a:xfrm>
            <a:off x="182217" y="685800"/>
            <a:ext cx="8458200" cy="5006181"/>
          </a:xfrm>
        </p:spPr>
        <p:txBody>
          <a:bodyPr/>
          <a:lstStyle/>
          <a:p>
            <a:pPr marL="431800" algn="just"/>
            <a:r>
              <a:rPr lang="en-US" sz="1800" spc="30" dirty="0">
                <a:solidFill>
                  <a:srgbClr val="001F00"/>
                </a:solidFill>
                <a:latin typeface="Arial" panose="020B0604020202020204" pitchFamily="34" charset="0"/>
                <a:cs typeface="Arial" panose="020B0604020202020204" pitchFamily="34" charset="0"/>
              </a:rPr>
              <a:t>In the letter of invitation from the Select Committee to DWS for this meeting</a:t>
            </a:r>
            <a:r>
              <a:rPr lang="en-GB" sz="1800" spc="30" dirty="0">
                <a:solidFill>
                  <a:srgbClr val="001F00"/>
                </a:solidFill>
                <a:latin typeface="Arial" panose="020B0604020202020204" pitchFamily="34" charset="0"/>
                <a:cs typeface="Arial" panose="020B0604020202020204" pitchFamily="34" charset="0"/>
              </a:rPr>
              <a:t> t</a:t>
            </a:r>
            <a:r>
              <a:rPr lang="en-GB" sz="1800" spc="30" dirty="0">
                <a:solidFill>
                  <a:srgbClr val="001F00"/>
                </a:solidFill>
                <a:latin typeface="Arial" panose="020B0604020202020204" pitchFamily="34" charset="0"/>
                <a:ea typeface="Times New Roman" panose="02020603050405020304" pitchFamily="18" charset="0"/>
                <a:cs typeface="Arial" panose="020B0604020202020204" pitchFamily="34" charset="0"/>
              </a:rPr>
              <a:t>he Committee requested the Minister to provide the Committee with timeframes and plans, within which undertakings made to the National Council of Provinces on </a:t>
            </a:r>
            <a:r>
              <a:rPr lang="en-GB" sz="1800" spc="30" dirty="0">
                <a:solidFill>
                  <a:srgbClr val="001F00"/>
                </a:solidFill>
                <a:effectLst/>
                <a:latin typeface="Arial" panose="020B0604020202020204" pitchFamily="34" charset="0"/>
                <a:ea typeface="Times New Roman" panose="02020603050405020304" pitchFamily="18" charset="0"/>
              </a:rPr>
              <a:t>12 May 2022 </a:t>
            </a:r>
            <a:r>
              <a:rPr lang="en-GB" sz="1800" spc="30" dirty="0">
                <a:solidFill>
                  <a:srgbClr val="001F00"/>
                </a:solidFill>
                <a:latin typeface="Arial" panose="020B0604020202020204" pitchFamily="34" charset="0"/>
                <a:ea typeface="Times New Roman" panose="02020603050405020304" pitchFamily="18" charset="0"/>
                <a:cs typeface="Arial" panose="020B0604020202020204" pitchFamily="34" charset="0"/>
              </a:rPr>
              <a:t>will be implemented. </a:t>
            </a:r>
          </a:p>
          <a:p>
            <a:pPr marL="431800" algn="just"/>
            <a:r>
              <a:rPr lang="en-GB" sz="1800" spc="30" dirty="0">
                <a:solidFill>
                  <a:srgbClr val="001F00"/>
                </a:solidFill>
                <a:latin typeface="Arial" panose="020B0604020202020204" pitchFamily="34" charset="0"/>
                <a:ea typeface="Times New Roman" panose="02020603050405020304" pitchFamily="18" charset="0"/>
                <a:cs typeface="Arial" panose="020B0604020202020204" pitchFamily="34" charset="0"/>
              </a:rPr>
              <a:t>The undertakings made by Minister to the NCOP on 12 May 2022 were to:  </a:t>
            </a:r>
            <a:endParaRPr lang="x-none" sz="1100" spc="30" dirty="0">
              <a:solidFill>
                <a:srgbClr val="001F00"/>
              </a:solidFill>
              <a:latin typeface="Arial" panose="020B0604020202020204" pitchFamily="34" charset="0"/>
              <a:ea typeface="Times New Roman" panose="02020603050405020304" pitchFamily="18" charset="0"/>
              <a:cs typeface="Times New Roman" panose="02020603050405020304" pitchFamily="18" charset="0"/>
            </a:endParaRPr>
          </a:p>
          <a:p>
            <a:pPr marL="793115" algn="just">
              <a:buFont typeface="Courier New" panose="02070309020205020404" pitchFamily="49" charset="0"/>
              <a:buChar char="o"/>
            </a:pPr>
            <a:r>
              <a:rPr lang="en-ZA" sz="1600" dirty="0">
                <a:latin typeface="Arial" panose="020B0604020202020204" pitchFamily="34" charset="0"/>
              </a:rPr>
              <a:t>Address the challenges caused by the lakes that have formed along the R31 road between Kimberley and Barkley-West due to severe water and sewage leaks which have contributed to the obstruction of the R31 road and access to the surrounding areas</a:t>
            </a:r>
          </a:p>
          <a:p>
            <a:pPr marL="793115" algn="just">
              <a:buFont typeface="Courier New" panose="02070309020205020404" pitchFamily="49" charset="0"/>
              <a:buChar char="o"/>
            </a:pPr>
            <a:r>
              <a:rPr lang="en-ZA" sz="1600" dirty="0">
                <a:latin typeface="Arial" panose="020B0604020202020204" pitchFamily="34" charset="0"/>
              </a:rPr>
              <a:t>Conduct an investigation analysis on the causes of the formation of the lakes and report to the NCOP what is being done to address the resulting challenges</a:t>
            </a:r>
            <a:endParaRPr lang="en-ZA" sz="1600" dirty="0">
              <a:latin typeface="Arial" panose="020B0604020202020204" pitchFamily="34" charset="0"/>
              <a:ea typeface="Times New Roman" panose="02020603050405020304" pitchFamily="18" charset="0"/>
            </a:endParaRPr>
          </a:p>
          <a:p>
            <a:pPr marL="793115" algn="just">
              <a:buFont typeface="Courier New" panose="02070309020205020404" pitchFamily="49" charset="0"/>
              <a:buChar char="o"/>
            </a:pPr>
            <a:r>
              <a:rPr lang="en-ZA" sz="1600">
                <a:latin typeface="Arial" panose="020B0604020202020204" pitchFamily="34" charset="0"/>
              </a:rPr>
              <a:t>Stop </a:t>
            </a:r>
            <a:r>
              <a:rPr lang="en-ZA" sz="1600" dirty="0">
                <a:latin typeface="Arial" panose="020B0604020202020204" pitchFamily="34" charset="0"/>
              </a:rPr>
              <a:t>sewer spillages in all communities in </a:t>
            </a:r>
            <a:r>
              <a:rPr lang="en-ZA" sz="1600" dirty="0" err="1">
                <a:latin typeface="Arial" panose="020B0604020202020204" pitchFamily="34" charset="0"/>
              </a:rPr>
              <a:t>Platfontein</a:t>
            </a:r>
            <a:endParaRPr lang="en-ZA" sz="1600" dirty="0">
              <a:latin typeface="Arial" panose="020B0604020202020204" pitchFamily="34" charset="0"/>
            </a:endParaRPr>
          </a:p>
          <a:p>
            <a:pPr marL="793115" algn="just">
              <a:buFont typeface="Courier New" panose="02070309020205020404" pitchFamily="49" charset="0"/>
              <a:buChar char="o"/>
            </a:pPr>
            <a:r>
              <a:rPr lang="en-ZA" sz="1600" spc="30" dirty="0">
                <a:solidFill>
                  <a:srgbClr val="001F00"/>
                </a:solidFill>
                <a:latin typeface="Arial" panose="020B0604020202020204" pitchFamily="34" charset="0"/>
                <a:ea typeface="Times New Roman" panose="02020603050405020304" pitchFamily="18" charset="0"/>
              </a:rPr>
              <a:t>A</a:t>
            </a:r>
            <a:r>
              <a:rPr lang="en-ZA" sz="1600" spc="30" dirty="0">
                <a:solidFill>
                  <a:srgbClr val="001F00"/>
                </a:solidFill>
                <a:effectLst/>
                <a:latin typeface="Arial" panose="020B0604020202020204" pitchFamily="34" charset="0"/>
                <a:ea typeface="Times New Roman" panose="02020603050405020304" pitchFamily="18" charset="0"/>
              </a:rPr>
              <a:t>ssess whether the work done (by the Sol </a:t>
            </a:r>
            <a:r>
              <a:rPr lang="en-ZA" sz="1600" spc="30" dirty="0" err="1">
                <a:solidFill>
                  <a:srgbClr val="001F00"/>
                </a:solidFill>
                <a:effectLst/>
                <a:latin typeface="Arial" panose="020B0604020202020204" pitchFamily="34" charset="0"/>
                <a:ea typeface="Times New Roman" panose="02020603050405020304" pitchFamily="18" charset="0"/>
              </a:rPr>
              <a:t>Plaatjie</a:t>
            </a:r>
            <a:r>
              <a:rPr lang="en-ZA" sz="1600" spc="30" dirty="0">
                <a:solidFill>
                  <a:srgbClr val="001F00"/>
                </a:solidFill>
                <a:effectLst/>
                <a:latin typeface="Arial" panose="020B0604020202020204" pitchFamily="34" charset="0"/>
                <a:ea typeface="Times New Roman" panose="02020603050405020304" pitchFamily="18" charset="0"/>
              </a:rPr>
              <a:t> Municipality) on the sewer spillages is satisfactory</a:t>
            </a:r>
          </a:p>
          <a:p>
            <a:pPr marL="793115" algn="just">
              <a:buFont typeface="Courier New" panose="02070309020205020404" pitchFamily="49" charset="0"/>
              <a:buChar char="o"/>
            </a:pPr>
            <a:r>
              <a:rPr lang="en-ZA" sz="1600" i="1" spc="30" dirty="0">
                <a:solidFill>
                  <a:srgbClr val="001F00"/>
                </a:solidFill>
                <a:effectLst/>
                <a:latin typeface="Arial" panose="020B0604020202020204" pitchFamily="34" charset="0"/>
                <a:ea typeface="Times New Roman" panose="02020603050405020304" pitchFamily="18" charset="0"/>
              </a:rPr>
              <a:t>C</a:t>
            </a:r>
            <a:r>
              <a:rPr lang="en-ZA" sz="1600" dirty="0">
                <a:effectLst/>
                <a:latin typeface="Arial" panose="020B0604020202020204" pitchFamily="34" charset="0"/>
                <a:ea typeface="Times New Roman" panose="02020603050405020304" pitchFamily="18" charset="0"/>
              </a:rPr>
              <a:t>onduct water quality tests and s</a:t>
            </a:r>
            <a:r>
              <a:rPr lang="en-ZA" sz="1600" dirty="0">
                <a:latin typeface="Arial" panose="020B0604020202020204" pitchFamily="34" charset="0"/>
              </a:rPr>
              <a:t>hare the outcomes of interventions by the DWS </a:t>
            </a:r>
            <a:r>
              <a:rPr lang="en-US" sz="1600" dirty="0">
                <a:latin typeface="Arial" panose="020B0604020202020204" pitchFamily="34" charset="0"/>
              </a:rPr>
              <a:t>with the NCOP</a:t>
            </a:r>
          </a:p>
          <a:p>
            <a:pPr marL="450215" indent="0" algn="just">
              <a:buNone/>
            </a:pPr>
            <a:endParaRPr lang="x-none" sz="2000" dirty="0">
              <a:latin typeface="Arial" panose="020B0604020202020204" pitchFamily="34" charset="0"/>
            </a:endParaRPr>
          </a:p>
        </p:txBody>
      </p:sp>
      <p:sp>
        <p:nvSpPr>
          <p:cNvPr id="5" name="Slide Number Placeholder 4">
            <a:extLst>
              <a:ext uri="{FF2B5EF4-FFF2-40B4-BE49-F238E27FC236}">
                <a16:creationId xmlns:a16="http://schemas.microsoft.com/office/drawing/2014/main" xmlns="" id="{E0BEFA57-ACCB-9AE7-3CF1-CB120A6FF410}"/>
              </a:ext>
            </a:extLst>
          </p:cNvPr>
          <p:cNvSpPr>
            <a:spLocks noGrp="1"/>
          </p:cNvSpPr>
          <p:nvPr>
            <p:ph type="sldNum" sz="quarter" idx="12"/>
          </p:nvPr>
        </p:nvSpPr>
        <p:spPr/>
        <p:txBody>
          <a:bodyPr/>
          <a:lstStyle/>
          <a:p>
            <a:pPr>
              <a:defRPr/>
            </a:pPr>
            <a:fld id="{9FEEC067-33D3-4718-B6A9-EB5ED12C63BA}" type="slidenum">
              <a:rPr lang="en-US" smtClean="0"/>
              <a:pPr>
                <a:defRPr/>
              </a:pPr>
              <a:t>3</a:t>
            </a:fld>
            <a:endParaRPr lang="en-US"/>
          </a:p>
        </p:txBody>
      </p:sp>
    </p:spTree>
    <p:extLst>
      <p:ext uri="{BB962C8B-B14F-4D97-AF65-F5344CB8AC3E}">
        <p14:creationId xmlns:p14="http://schemas.microsoft.com/office/powerpoint/2010/main" xmlns="" val="70789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3950" y="304800"/>
            <a:ext cx="6858000" cy="457200"/>
          </a:xfrm>
        </p:spPr>
        <p:txBody>
          <a:bodyPr/>
          <a:lstStyle/>
          <a:p>
            <a:r>
              <a:rPr lang="en-ZA" altLang="en-US" sz="2400" b="1" dirty="0">
                <a:latin typeface="Arial" panose="020B0604020202020204" pitchFamily="34" charset="0"/>
              </a:rPr>
              <a:t>BACKGROUND (1)</a:t>
            </a:r>
            <a:endParaRPr lang="en-ZA" sz="2400" b="1" dirty="0">
              <a:latin typeface="+mn-lt"/>
            </a:endParaRPr>
          </a:p>
        </p:txBody>
      </p:sp>
      <p:sp>
        <p:nvSpPr>
          <p:cNvPr id="3" name="Subtitle 2"/>
          <p:cNvSpPr>
            <a:spLocks noGrp="1"/>
          </p:cNvSpPr>
          <p:nvPr>
            <p:ph type="subTitle" idx="1"/>
          </p:nvPr>
        </p:nvSpPr>
        <p:spPr>
          <a:xfrm>
            <a:off x="271670" y="838200"/>
            <a:ext cx="8229600" cy="1600200"/>
          </a:xfrm>
        </p:spPr>
        <p:txBody>
          <a:bodyPr/>
          <a:lstStyle/>
          <a:p>
            <a:pPr marL="285750" indent="-285750" algn="just">
              <a:spcBef>
                <a:spcPts val="400"/>
              </a:spcBef>
              <a:spcAft>
                <a:spcPts val="400"/>
              </a:spcAft>
              <a:buFont typeface="Arial" panose="020B0604020202020204" pitchFamily="34" charset="0"/>
              <a:buChar char="•"/>
            </a:pPr>
            <a:r>
              <a:rPr lang="en-ZA" sz="1800" dirty="0">
                <a:solidFill>
                  <a:schemeClr val="tx1"/>
                </a:solidFill>
              </a:rPr>
              <a:t>Sewer and water leaks along the R31 road between Kimberley and Barkley-West has been a concern for road users; community members and land owners in the affected areas.</a:t>
            </a:r>
          </a:p>
          <a:p>
            <a:pPr marL="285750" indent="-285750" algn="just">
              <a:spcBef>
                <a:spcPts val="400"/>
              </a:spcBef>
              <a:spcAft>
                <a:spcPts val="400"/>
              </a:spcAft>
              <a:buFont typeface="Arial" panose="020B0604020202020204" pitchFamily="34" charset="0"/>
              <a:buChar char="•"/>
            </a:pPr>
            <a:r>
              <a:rPr lang="en-ZA" sz="1800" dirty="0">
                <a:solidFill>
                  <a:schemeClr val="tx1"/>
                </a:solidFill>
              </a:rPr>
              <a:t>DWS conducted routine inspections and engaged the Municipality on the non compliances as at the time the levels of the pans were rising rapidly</a:t>
            </a:r>
            <a:r>
              <a:rPr lang="en-ZA" sz="1400" dirty="0">
                <a:solidFill>
                  <a:schemeClr val="tx1"/>
                </a:solidFill>
              </a:rPr>
              <a:t>.</a:t>
            </a:r>
          </a:p>
        </p:txBody>
      </p:sp>
      <p:pic>
        <p:nvPicPr>
          <p:cNvPr id="4" name="Picture 3"/>
          <p:cNvPicPr>
            <a:picLocks noChangeAspect="1"/>
          </p:cNvPicPr>
          <p:nvPr/>
        </p:nvPicPr>
        <p:blipFill>
          <a:blip r:embed="rId2"/>
          <a:stretch>
            <a:fillRect/>
          </a:stretch>
        </p:blipFill>
        <p:spPr>
          <a:xfrm>
            <a:off x="443519" y="2944534"/>
            <a:ext cx="2574701" cy="2868066"/>
          </a:xfrm>
          <a:prstGeom prst="rect">
            <a:avLst/>
          </a:prstGeom>
        </p:spPr>
      </p:pic>
      <p:pic>
        <p:nvPicPr>
          <p:cNvPr id="5" name="Picture 4"/>
          <p:cNvPicPr>
            <a:picLocks noChangeAspect="1"/>
          </p:cNvPicPr>
          <p:nvPr/>
        </p:nvPicPr>
        <p:blipFill>
          <a:blip r:embed="rId3"/>
          <a:stretch>
            <a:fillRect/>
          </a:stretch>
        </p:blipFill>
        <p:spPr>
          <a:xfrm>
            <a:off x="3140687" y="2944534"/>
            <a:ext cx="2557825" cy="2922712"/>
          </a:xfrm>
          <a:prstGeom prst="rect">
            <a:avLst/>
          </a:prstGeom>
        </p:spPr>
      </p:pic>
      <p:pic>
        <p:nvPicPr>
          <p:cNvPr id="6" name="Picture 5"/>
          <p:cNvPicPr>
            <a:picLocks noChangeAspect="1"/>
          </p:cNvPicPr>
          <p:nvPr/>
        </p:nvPicPr>
        <p:blipFill>
          <a:blip r:embed="rId4"/>
          <a:stretch>
            <a:fillRect/>
          </a:stretch>
        </p:blipFill>
        <p:spPr>
          <a:xfrm>
            <a:off x="5943445" y="2944534"/>
            <a:ext cx="2557825" cy="2874692"/>
          </a:xfrm>
          <a:prstGeom prst="rect">
            <a:avLst/>
          </a:prstGeom>
        </p:spPr>
      </p:pic>
    </p:spTree>
    <p:extLst>
      <p:ext uri="{BB962C8B-B14F-4D97-AF65-F5344CB8AC3E}">
        <p14:creationId xmlns:p14="http://schemas.microsoft.com/office/powerpoint/2010/main" xmlns="" val="248932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DC0F314F-62A7-3B51-C635-6492159A0C56}"/>
              </a:ext>
            </a:extLst>
          </p:cNvPr>
          <p:cNvSpPr>
            <a:spLocks noGrp="1" noChangeArrowheads="1"/>
          </p:cNvSpPr>
          <p:nvPr>
            <p:ph type="title"/>
          </p:nvPr>
        </p:nvSpPr>
        <p:spPr bwMode="auto">
          <a:xfrm>
            <a:off x="478971" y="36804"/>
            <a:ext cx="8229600" cy="42039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200" b="1" dirty="0">
                <a:latin typeface="Arial" panose="020B0604020202020204" pitchFamily="34" charset="0"/>
              </a:rPr>
              <a:t>BACKGROUND (2)</a:t>
            </a:r>
          </a:p>
        </p:txBody>
      </p:sp>
      <p:sp>
        <p:nvSpPr>
          <p:cNvPr id="14339" name="Content Placeholder 2">
            <a:extLst>
              <a:ext uri="{FF2B5EF4-FFF2-40B4-BE49-F238E27FC236}">
                <a16:creationId xmlns:a16="http://schemas.microsoft.com/office/drawing/2014/main" xmlns="" id="{468079A0-A19B-7C7D-0E9A-02E02D31FF85}"/>
              </a:ext>
            </a:extLst>
          </p:cNvPr>
          <p:cNvSpPr>
            <a:spLocks noGrp="1" noChangeArrowheads="1"/>
          </p:cNvSpPr>
          <p:nvPr>
            <p:ph idx="1"/>
          </p:nvPr>
        </p:nvSpPr>
        <p:spPr bwMode="auto">
          <a:xfrm>
            <a:off x="0" y="490330"/>
            <a:ext cx="8991600" cy="5562600"/>
          </a:xfrm>
        </p:spPr>
        <p:txBody>
          <a:bodyPr vert="horz" wrap="square" lIns="91440" tIns="45720" rIns="91440" bIns="45720" numCol="1" anchor="t" anchorCtr="0" compatLnSpc="1">
            <a:prstTxWarp prst="textNoShape">
              <a:avLst/>
            </a:prstTxWarp>
          </a:bodyPr>
          <a:lstStyle/>
          <a:p>
            <a:pPr algn="just">
              <a:spcBef>
                <a:spcPts val="1200"/>
              </a:spcBef>
              <a:defRPr/>
            </a:pPr>
            <a:r>
              <a:rPr lang="en-ZA" altLang="en-US" sz="1800" dirty="0">
                <a:latin typeface="Arial" panose="020B0604020202020204" pitchFamily="34" charset="0"/>
                <a:ea typeface="ＭＳ Ｐゴシック" panose="020B0600070205080204" pitchFamily="34" charset="-128"/>
              </a:rPr>
              <a:t>Routine inspections and interactions that were done by DWS with Sol Plaatje Municipality indicated poor operation and maintenance of both water and sanitation infrastructure.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DWS initiated administrative enforcement actions which resulted in the refurbishment of the wastewater infrastructure by SPLM through DWS grant funding and COGHSTA municipal support: </a:t>
            </a:r>
          </a:p>
          <a:p>
            <a:pPr lvl="1" algn="just">
              <a:spcBef>
                <a:spcPts val="200"/>
              </a:spcBef>
              <a:spcAft>
                <a:spcPts val="200"/>
              </a:spcAft>
              <a:defRPr/>
            </a:pPr>
            <a:r>
              <a:rPr lang="en-ZA" altLang="en-US" sz="1400" dirty="0">
                <a:latin typeface="Arial" panose="020B0604020202020204" pitchFamily="34" charset="0"/>
                <a:ea typeface="ＭＳ Ｐゴシック" panose="020B0600070205080204" pitchFamily="34" charset="-128"/>
              </a:rPr>
              <a:t>Refurbishment of the 33ml/day Homevale WWTW and construction of a 15ml/day extension to existing WWTW to upgrade capacity to 48ml/day. </a:t>
            </a:r>
          </a:p>
          <a:p>
            <a:pPr lvl="1" algn="just">
              <a:spcBef>
                <a:spcPts val="200"/>
              </a:spcBef>
              <a:spcAft>
                <a:spcPts val="200"/>
              </a:spcAft>
              <a:defRPr/>
            </a:pPr>
            <a:r>
              <a:rPr lang="en-ZA" altLang="en-US" sz="1400" dirty="0">
                <a:latin typeface="Arial" panose="020B0604020202020204" pitchFamily="34" charset="0"/>
                <a:ea typeface="ＭＳ Ｐゴシック" panose="020B0600070205080204" pitchFamily="34" charset="-128"/>
              </a:rPr>
              <a:t>Replacement of sewer outfall pipeline between Gogga pump station and Homevale WWTW. </a:t>
            </a:r>
          </a:p>
          <a:p>
            <a:pPr lvl="1" algn="just">
              <a:spcBef>
                <a:spcPts val="200"/>
              </a:spcBef>
              <a:spcAft>
                <a:spcPts val="200"/>
              </a:spcAft>
              <a:defRPr/>
            </a:pPr>
            <a:r>
              <a:rPr lang="en-ZA" altLang="en-US" sz="1400" dirty="0">
                <a:latin typeface="Arial" panose="020B0604020202020204" pitchFamily="34" charset="0"/>
                <a:ea typeface="ＭＳ Ｐゴシック" panose="020B0600070205080204" pitchFamily="34" charset="-128"/>
              </a:rPr>
              <a:t>Leak repairs at Gogga Pump station.</a:t>
            </a:r>
          </a:p>
          <a:p>
            <a:pPr algn="just">
              <a:spcBef>
                <a:spcPts val="1200"/>
              </a:spcBef>
              <a:defRPr/>
            </a:pPr>
            <a:r>
              <a:rPr lang="en-ZA" altLang="en-US" sz="1800" dirty="0">
                <a:latin typeface="Arial" panose="020B0604020202020204" pitchFamily="34" charset="0"/>
                <a:ea typeface="ＭＳ Ｐゴシック" panose="020B0600070205080204" pitchFamily="34" charset="-128"/>
              </a:rPr>
              <a:t>After refurbishments, complaints continued to be lodged to DWS for sewer spillages as a result of failure by SPLM to maintain and secure the infrastructure effectively.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Investigations and monitoring by DWS observed that the spillages of wastewater from the overflowing sewer network and pump stations were ponding inside the </a:t>
            </a:r>
            <a:r>
              <a:rPr lang="en-ZA" altLang="en-US" sz="1800" dirty="0" err="1">
                <a:latin typeface="Arial" panose="020B0604020202020204" pitchFamily="34" charset="0"/>
                <a:ea typeface="ＭＳ Ｐゴシック" panose="020B0600070205080204" pitchFamily="34" charset="-128"/>
              </a:rPr>
              <a:t>Kamfersdam</a:t>
            </a:r>
            <a:r>
              <a:rPr lang="en-ZA" altLang="en-US" sz="1800" dirty="0">
                <a:latin typeface="Arial" panose="020B0604020202020204" pitchFamily="34" charset="0"/>
                <a:ea typeface="ＭＳ Ｐゴシック" panose="020B0600070205080204" pitchFamily="34" charset="-128"/>
              </a:rPr>
              <a:t> and </a:t>
            </a:r>
            <a:r>
              <a:rPr lang="en-ZA" altLang="en-US" sz="1800" dirty="0" err="1">
                <a:latin typeface="Arial" panose="020B0604020202020204" pitchFamily="34" charset="0"/>
                <a:ea typeface="ＭＳ Ｐゴシック" panose="020B0600070205080204" pitchFamily="34" charset="-128"/>
              </a:rPr>
              <a:t>Platfontein</a:t>
            </a:r>
            <a:r>
              <a:rPr lang="en-ZA" altLang="en-US" sz="1800" dirty="0">
                <a:latin typeface="Arial" panose="020B0604020202020204" pitchFamily="34" charset="0"/>
                <a:ea typeface="ＭＳ Ｐゴシック" panose="020B0600070205080204" pitchFamily="34" charset="-128"/>
              </a:rPr>
              <a:t> pans.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The Homevale WWTW was discharging untreated effluent to the environment as the 33ml/day plant was non-functional. </a:t>
            </a:r>
          </a:p>
          <a:p>
            <a:pPr marL="0" indent="0">
              <a:spcBef>
                <a:spcPts val="1200"/>
              </a:spcBef>
              <a:buFont typeface="Arial" panose="020B0604020202020204" pitchFamily="34" charset="0"/>
              <a:buNone/>
              <a:defRPr/>
            </a:pPr>
            <a:endParaRPr lang="en-ZA" altLang="en-US" sz="1800" dirty="0">
              <a:latin typeface="Arial" panose="020B060402020202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xmlns="" id="{CBC2883D-E879-4804-630B-39570437C685}"/>
              </a:ext>
            </a:extLst>
          </p:cNvPr>
          <p:cNvSpPr>
            <a:spLocks noGrp="1"/>
          </p:cNvSpPr>
          <p:nvPr>
            <p:ph type="sldNum" sz="quarter" idx="12"/>
          </p:nvPr>
        </p:nvSpPr>
        <p:spPr/>
        <p:txBody>
          <a:bodyPr/>
          <a:lstStyle/>
          <a:p>
            <a:pPr>
              <a:defRPr/>
            </a:pPr>
            <a:fld id="{FD383954-9F97-433C-8317-27AD40DEBBD0}"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F24EE21F-2733-FD7C-18C4-4C1A369F8378}"/>
              </a:ext>
            </a:extLst>
          </p:cNvPr>
          <p:cNvSpPr>
            <a:spLocks noGrp="1" noChangeArrowheads="1"/>
          </p:cNvSpPr>
          <p:nvPr>
            <p:ph type="title"/>
          </p:nvPr>
        </p:nvSpPr>
        <p:spPr bwMode="auto">
          <a:xfrm>
            <a:off x="486189" y="136525"/>
            <a:ext cx="8229600" cy="5492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200" b="1" dirty="0">
                <a:latin typeface="Arial" panose="020B0604020202020204" pitchFamily="34" charset="0"/>
              </a:rPr>
              <a:t>BACKGROUND (3)</a:t>
            </a:r>
          </a:p>
        </p:txBody>
      </p:sp>
      <p:sp>
        <p:nvSpPr>
          <p:cNvPr id="3" name="Content Placeholder 2">
            <a:extLst>
              <a:ext uri="{FF2B5EF4-FFF2-40B4-BE49-F238E27FC236}">
                <a16:creationId xmlns:a16="http://schemas.microsoft.com/office/drawing/2014/main" xmlns="" id="{61F65B6B-3026-BB04-3666-CB123A3A74BB}"/>
              </a:ext>
            </a:extLst>
          </p:cNvPr>
          <p:cNvSpPr>
            <a:spLocks noGrp="1"/>
          </p:cNvSpPr>
          <p:nvPr>
            <p:ph idx="1"/>
          </p:nvPr>
        </p:nvSpPr>
        <p:spPr>
          <a:xfrm>
            <a:off x="152400" y="685800"/>
            <a:ext cx="8839200" cy="5486400"/>
          </a:xfrm>
        </p:spPr>
        <p:txBody>
          <a:bodyPr/>
          <a:lstStyle/>
          <a:p>
            <a:pPr algn="just">
              <a:spcBef>
                <a:spcPts val="1200"/>
              </a:spcBef>
              <a:defRPr/>
            </a:pPr>
            <a:r>
              <a:rPr lang="en-ZA" altLang="en-US" sz="1800" dirty="0">
                <a:latin typeface="Arial" panose="020B0604020202020204" pitchFamily="34" charset="0"/>
                <a:ea typeface="ＭＳ Ｐゴシック" panose="020B0600070205080204" pitchFamily="34" charset="-128"/>
              </a:rPr>
              <a:t>Complaints were also received regarding water leaks and water service interruption emanating from the bulk supply line.</a:t>
            </a:r>
          </a:p>
          <a:p>
            <a:pPr algn="just">
              <a:spcBef>
                <a:spcPts val="1200"/>
              </a:spcBef>
              <a:defRPr/>
            </a:pPr>
            <a:r>
              <a:rPr lang="en-ZA" altLang="en-US" sz="1800" dirty="0">
                <a:latin typeface="Arial" panose="020B0604020202020204" pitchFamily="34" charset="0"/>
                <a:ea typeface="ＭＳ Ｐゴシック" panose="020B0600070205080204" pitchFamily="34" charset="-128"/>
              </a:rPr>
              <a:t>Furthermore, potable water leaking from the bulk supply line had also contributed to the accumulation of water ponding inside the </a:t>
            </a:r>
            <a:r>
              <a:rPr lang="en-ZA" altLang="en-US" sz="1800" dirty="0" err="1">
                <a:latin typeface="Arial" panose="020B0604020202020204" pitchFamily="34" charset="0"/>
                <a:ea typeface="ＭＳ Ｐゴシック" panose="020B0600070205080204" pitchFamily="34" charset="-128"/>
              </a:rPr>
              <a:t>Kamfersdam</a:t>
            </a:r>
            <a:r>
              <a:rPr lang="en-ZA" altLang="en-US" sz="1800" dirty="0">
                <a:latin typeface="Arial" panose="020B0604020202020204" pitchFamily="34" charset="0"/>
                <a:ea typeface="ＭＳ Ｐゴシック" panose="020B0600070205080204" pitchFamily="34" charset="-128"/>
              </a:rPr>
              <a:t> and </a:t>
            </a:r>
            <a:r>
              <a:rPr lang="en-ZA" altLang="en-US" sz="1800" dirty="0" err="1">
                <a:latin typeface="Arial" panose="020B0604020202020204" pitchFamily="34" charset="0"/>
                <a:ea typeface="ＭＳ Ｐゴシック" panose="020B0600070205080204" pitchFamily="34" charset="-128"/>
              </a:rPr>
              <a:t>Platfontein</a:t>
            </a:r>
            <a:r>
              <a:rPr lang="en-ZA" altLang="en-US" sz="1800" dirty="0">
                <a:latin typeface="Arial" panose="020B0604020202020204" pitchFamily="34" charset="0"/>
                <a:ea typeface="ＭＳ Ｐゴシック" panose="020B0600070205080204" pitchFamily="34" charset="-128"/>
              </a:rPr>
              <a:t> pan.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In this period the water levels inside the </a:t>
            </a:r>
            <a:r>
              <a:rPr lang="en-ZA" altLang="en-US" sz="1800" dirty="0" err="1">
                <a:latin typeface="Arial" panose="020B0604020202020204" pitchFamily="34" charset="0"/>
                <a:ea typeface="ＭＳ Ｐゴシック" panose="020B0600070205080204" pitchFamily="34" charset="-128"/>
              </a:rPr>
              <a:t>Kamferdam</a:t>
            </a:r>
            <a:r>
              <a:rPr lang="en-ZA" altLang="en-US" sz="1800" dirty="0">
                <a:latin typeface="Arial" panose="020B0604020202020204" pitchFamily="34" charset="0"/>
                <a:ea typeface="ＭＳ Ｐゴシック" panose="020B0600070205080204" pitchFamily="34" charset="-128"/>
              </a:rPr>
              <a:t> and </a:t>
            </a:r>
            <a:r>
              <a:rPr lang="en-ZA" altLang="en-US" sz="1800" dirty="0" err="1">
                <a:latin typeface="Arial" panose="020B0604020202020204" pitchFamily="34" charset="0"/>
                <a:ea typeface="ＭＳ Ｐゴシック" panose="020B0600070205080204" pitchFamily="34" charset="-128"/>
              </a:rPr>
              <a:t>Platfontein</a:t>
            </a:r>
            <a:r>
              <a:rPr lang="en-ZA" altLang="en-US" sz="1800" dirty="0">
                <a:latin typeface="Arial" panose="020B0604020202020204" pitchFamily="34" charset="0"/>
                <a:ea typeface="ＭＳ Ｐゴシック" panose="020B0600070205080204" pitchFamily="34" charset="-128"/>
              </a:rPr>
              <a:t> pan continued to rise, which led to the flooding of the R31 road.</a:t>
            </a:r>
            <a:r>
              <a:rPr lang="en-ZA" sz="1800" dirty="0">
                <a:latin typeface="Arial" panose="020B0604020202020204" pitchFamily="34" charset="0"/>
                <a:ea typeface="Times New Roman" panose="02020603050405020304" pitchFamily="18" charset="0"/>
              </a:rPr>
              <a:t>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The provincial department of Roads stepped in with a project amounting to R32 million to lift 800m of the R31 in 2022 to make the road accessible to traffic.</a:t>
            </a:r>
          </a:p>
          <a:p>
            <a:pPr algn="just">
              <a:spcBef>
                <a:spcPts val="1200"/>
              </a:spcBef>
              <a:defRPr/>
            </a:pPr>
            <a:endParaRPr lang="en-ZA" altLang="en-US" sz="1800" dirty="0">
              <a:latin typeface="Arial" panose="020B0604020202020204" pitchFamily="34" charset="0"/>
              <a:ea typeface="ＭＳ Ｐゴシック" panose="020B0600070205080204" pitchFamily="34" charset="-128"/>
            </a:endParaRPr>
          </a:p>
          <a:p>
            <a:pPr algn="just">
              <a:spcBef>
                <a:spcPts val="1200"/>
              </a:spcBef>
              <a:defRPr/>
            </a:pPr>
            <a:r>
              <a:rPr lang="en-ZA" altLang="en-US" sz="1800" dirty="0">
                <a:latin typeface="Arial" panose="020B0604020202020204" pitchFamily="34" charset="0"/>
                <a:ea typeface="ＭＳ Ｐゴシック" panose="020B0600070205080204" pitchFamily="34" charset="-128"/>
              </a:rPr>
              <a:t>This presentation describes the problems and their causes from the point of view of DWS and indicates what DWS has done to date as the regulator and through its grants </a:t>
            </a:r>
          </a:p>
          <a:p>
            <a:pPr algn="just">
              <a:spcBef>
                <a:spcPts val="1200"/>
              </a:spcBef>
              <a:defRPr/>
            </a:pPr>
            <a:r>
              <a:rPr lang="en-ZA" altLang="en-US" sz="1800" dirty="0">
                <a:latin typeface="Arial" panose="020B0604020202020204" pitchFamily="34" charset="0"/>
                <a:ea typeface="ＭＳ Ｐゴシック" panose="020B0600070205080204" pitchFamily="34" charset="-128"/>
              </a:rPr>
              <a:t>The municipality would need to account for itself as to what it is doing to address the problems.  </a:t>
            </a:r>
          </a:p>
          <a:p>
            <a:pPr algn="just">
              <a:spcBef>
                <a:spcPts val="1200"/>
              </a:spcBef>
              <a:defRPr/>
            </a:pPr>
            <a:endParaRPr lang="en-ZA" altLang="en-US" sz="1800" dirty="0">
              <a:latin typeface="Arial" panose="020B0604020202020204" pitchFamily="34" charset="0"/>
              <a:ea typeface="ＭＳ Ｐゴシック" panose="020B0600070205080204" pitchFamily="34" charset="-128"/>
            </a:endParaRPr>
          </a:p>
          <a:p>
            <a:pPr algn="just">
              <a:spcBef>
                <a:spcPts val="1200"/>
              </a:spcBef>
              <a:defRPr/>
            </a:pPr>
            <a:endParaRPr lang="en-ZA" altLang="en-US" sz="1800" dirty="0">
              <a:latin typeface="Arial" panose="020B0604020202020204" pitchFamily="34" charset="0"/>
              <a:ea typeface="ＭＳ Ｐゴシック" panose="020B0600070205080204" pitchFamily="34" charset="-128"/>
            </a:endParaRPr>
          </a:p>
          <a:p>
            <a:pPr algn="just">
              <a:spcBef>
                <a:spcPts val="1200"/>
              </a:spcBef>
              <a:defRPr/>
            </a:pPr>
            <a:endParaRPr lang="en-ZA" altLang="en-US" sz="1800" dirty="0">
              <a:latin typeface="Arial" panose="020B0604020202020204" pitchFamily="34" charset="0"/>
              <a:ea typeface="ＭＳ Ｐゴシック" panose="020B0600070205080204" pitchFamily="34" charset="-128"/>
            </a:endParaRPr>
          </a:p>
          <a:p>
            <a:pPr marL="0" indent="0">
              <a:spcBef>
                <a:spcPts val="1200"/>
              </a:spcBef>
              <a:buFont typeface="Arial" panose="020B0604020202020204" pitchFamily="34" charset="0"/>
              <a:buNone/>
              <a:defRPr/>
            </a:pPr>
            <a:endParaRPr lang="en-ZA"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xmlns="" id="{209FE48F-7F56-BB22-4364-FD8D8190DCBC}"/>
              </a:ext>
            </a:extLst>
          </p:cNvPr>
          <p:cNvSpPr>
            <a:spLocks noGrp="1"/>
          </p:cNvSpPr>
          <p:nvPr>
            <p:ph type="sldNum" sz="quarter" idx="12"/>
          </p:nvPr>
        </p:nvSpPr>
        <p:spPr/>
        <p:txBody>
          <a:bodyPr/>
          <a:lstStyle/>
          <a:p>
            <a:pPr>
              <a:defRPr/>
            </a:pPr>
            <a:fld id="{CB19567E-171C-4C64-8614-0BE1000D9B4E}"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17271-03B8-3BC6-9844-046FF141B74D}"/>
              </a:ext>
            </a:extLst>
          </p:cNvPr>
          <p:cNvSpPr>
            <a:spLocks noGrp="1"/>
          </p:cNvSpPr>
          <p:nvPr>
            <p:ph type="title"/>
          </p:nvPr>
        </p:nvSpPr>
        <p:spPr/>
        <p:txBody>
          <a:bodyPr/>
          <a:lstStyle/>
          <a:p>
            <a:pPr marL="0" marR="0" lvl="0" indent="0" defTabSz="342900" rtl="0" eaLnBrk="0" fontAlgn="base" latinLnBrk="0" hangingPunct="0">
              <a:lnSpc>
                <a:spcPct val="100000"/>
              </a:lnSpc>
              <a:spcBef>
                <a:spcPct val="0"/>
              </a:spcBef>
              <a:spcAft>
                <a:spcPct val="0"/>
              </a:spcAft>
              <a:tabLst/>
              <a:defRPr/>
            </a:pPr>
            <a:r>
              <a:rPr kumimoji="0" lang="en-US" sz="1800" b="1" i="0" u="none" strike="noStrike" kern="1200" cap="all"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above normal Rainfall CONTRIBUTION TO THE ACCUMULATION OF WATER IN THE PANS</a:t>
            </a:r>
            <a:br>
              <a:rPr kumimoji="0" lang="en-US" sz="1800" b="1" i="0" u="none" strike="noStrike" kern="1200" cap="all"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br>
            <a:endParaRPr lang="x-none" dirty="0"/>
          </a:p>
        </p:txBody>
      </p:sp>
      <p:sp>
        <p:nvSpPr>
          <p:cNvPr id="17413" name="Slide Number Placeholder 2">
            <a:extLst>
              <a:ext uri="{FF2B5EF4-FFF2-40B4-BE49-F238E27FC236}">
                <a16:creationId xmlns:a16="http://schemas.microsoft.com/office/drawing/2014/main" xmlns="" id="{E231963C-B178-62E9-A969-BCACC0594433}"/>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A4C07B7-1D30-4243-B134-56375EE7D1CB}" type="slidenum">
              <a:rPr lang="en-US" altLang="en-US" sz="1600" smtClean="0">
                <a:latin typeface="Calibri" panose="020F0502020204030204" pitchFamily="34" charset="0"/>
              </a:rPr>
              <a:pPr/>
              <a:t>7</a:t>
            </a:fld>
            <a:endParaRPr lang="en-US" altLang="en-US" sz="1600">
              <a:latin typeface="Calibri" panose="020F0502020204030204" pitchFamily="34" charset="0"/>
            </a:endParaRPr>
          </a:p>
        </p:txBody>
      </p:sp>
      <p:pic>
        <p:nvPicPr>
          <p:cNvPr id="5" name="Content Placeholder 4" descr="Map&#10;&#10;Description automatically generated">
            <a:extLst>
              <a:ext uri="{FF2B5EF4-FFF2-40B4-BE49-F238E27FC236}">
                <a16:creationId xmlns:a16="http://schemas.microsoft.com/office/drawing/2014/main" xmlns="" id="{E4F0B7F2-0A90-7005-AB6C-24B960A8B0B9}"/>
              </a:ext>
            </a:extLst>
          </p:cNvPr>
          <p:cNvPicPr>
            <a:picLocks noGrp="1" noChangeAspect="1"/>
          </p:cNvPicPr>
          <p:nvPr>
            <p:ph idx="4294967295"/>
          </p:nvPr>
        </p:nvPicPr>
        <p:blipFill>
          <a:blip r:embed="rId2"/>
          <a:stretch>
            <a:fillRect/>
          </a:stretch>
        </p:blipFill>
        <p:spPr>
          <a:xfrm>
            <a:off x="2363788" y="941388"/>
            <a:ext cx="6780212" cy="4787900"/>
          </a:xfrm>
        </p:spPr>
      </p:pic>
      <p:sp>
        <p:nvSpPr>
          <p:cNvPr id="6" name="TextBox 5">
            <a:extLst>
              <a:ext uri="{FF2B5EF4-FFF2-40B4-BE49-F238E27FC236}">
                <a16:creationId xmlns:a16="http://schemas.microsoft.com/office/drawing/2014/main" xmlns="" id="{EBEE1459-C191-9962-A24C-9605B0EDB717}"/>
              </a:ext>
            </a:extLst>
          </p:cNvPr>
          <p:cNvSpPr txBox="1"/>
          <p:nvPr/>
        </p:nvSpPr>
        <p:spPr>
          <a:xfrm>
            <a:off x="144911" y="941388"/>
            <a:ext cx="8694290" cy="4862870"/>
          </a:xfrm>
          <a:prstGeom prst="rect">
            <a:avLst/>
          </a:prstGeom>
          <a:solidFill>
            <a:schemeClr val="bg1"/>
          </a:solidFill>
        </p:spPr>
        <p:txBody>
          <a:bodyPr wrap="square">
            <a:spAutoFit/>
          </a:bodyPr>
          <a:lstStyle/>
          <a:p>
            <a:pPr marL="357188" indent="-357188" algn="just" defTabSz="342900">
              <a:spcBef>
                <a:spcPts val="1200"/>
              </a:spcBef>
              <a:buFont typeface="Arial" panose="020B0604020202020204" pitchFamily="34" charset="0"/>
              <a:buChar char="•"/>
              <a:defRPr/>
            </a:pPr>
            <a:r>
              <a:rPr lang="en-US" sz="1600" dirty="0">
                <a:solidFill>
                  <a:prstClr val="black"/>
                </a:solidFill>
                <a:cs typeface="Arial" panose="020B0604020202020204" pitchFamily="34" charset="0"/>
              </a:rPr>
              <a:t>The rainfall of the past 4 years has been above normal rainfall by 152% which equates to 2100mm</a:t>
            </a:r>
          </a:p>
          <a:p>
            <a:pPr marL="357188" indent="-357188" algn="just" defTabSz="342900">
              <a:spcBef>
                <a:spcPts val="1200"/>
              </a:spcBef>
              <a:buFont typeface="Arial" panose="020B0604020202020204" pitchFamily="34" charset="0"/>
              <a:buChar char="•"/>
              <a:defRPr/>
            </a:pPr>
            <a:r>
              <a:rPr lang="en-US" sz="1600" dirty="0">
                <a:solidFill>
                  <a:prstClr val="black"/>
                </a:solidFill>
                <a:cs typeface="Arial" panose="020B0604020202020204" pitchFamily="34" charset="0"/>
              </a:rPr>
              <a:t>The municipal infrastructure is not designed to accommodate the additional flows, which then results in localized flooding </a:t>
            </a:r>
          </a:p>
          <a:p>
            <a:pPr marL="357188" indent="-357188" algn="just" defTabSz="342900">
              <a:spcBef>
                <a:spcPts val="1200"/>
              </a:spcBef>
              <a:buFont typeface="Arial" panose="020B0604020202020204" pitchFamily="34" charset="0"/>
              <a:buChar char="•"/>
              <a:defRPr/>
            </a:pPr>
            <a:r>
              <a:rPr lang="en-US" sz="1600" dirty="0">
                <a:solidFill>
                  <a:prstClr val="black"/>
                </a:solidFill>
                <a:cs typeface="Arial" panose="020B0604020202020204" pitchFamily="34" charset="0"/>
              </a:rPr>
              <a:t>From August 2021 to July 2022 the cumulative rainfall was 657 mm</a:t>
            </a:r>
          </a:p>
          <a:p>
            <a:pPr marL="357188" indent="-357188" algn="just" defTabSz="342900">
              <a:spcBef>
                <a:spcPts val="1200"/>
              </a:spcBef>
              <a:buFont typeface="Arial" panose="020B0604020202020204" pitchFamily="34" charset="0"/>
              <a:buChar char="•"/>
              <a:defRPr/>
            </a:pPr>
            <a:r>
              <a:rPr lang="en-US" sz="1600" dirty="0">
                <a:solidFill>
                  <a:prstClr val="black"/>
                </a:solidFill>
                <a:cs typeface="Arial" panose="020B0604020202020204" pitchFamily="34" charset="0"/>
              </a:rPr>
              <a:t>Average annual rainfall for Kimberley is 420 mm </a:t>
            </a:r>
          </a:p>
          <a:p>
            <a:pPr marL="357188" indent="-357188" algn="just" defTabSz="342900">
              <a:spcBef>
                <a:spcPts val="1200"/>
              </a:spcBef>
              <a:buFont typeface="Arial" panose="020B0604020202020204" pitchFamily="34" charset="0"/>
              <a:buChar char="•"/>
              <a:defRPr/>
            </a:pPr>
            <a:r>
              <a:rPr lang="en-US" sz="1600" dirty="0">
                <a:solidFill>
                  <a:prstClr val="black"/>
                </a:solidFill>
                <a:cs typeface="Arial" panose="020B0604020202020204" pitchFamily="34" charset="0"/>
              </a:rPr>
              <a:t>The high rainfall resulted in increased run-off to the </a:t>
            </a:r>
            <a:r>
              <a:rPr lang="en-US" sz="1600" dirty="0" err="1">
                <a:solidFill>
                  <a:prstClr val="black"/>
                </a:solidFill>
                <a:cs typeface="Arial" panose="020B0604020202020204" pitchFamily="34" charset="0"/>
              </a:rPr>
              <a:t>Platfontein</a:t>
            </a:r>
            <a:r>
              <a:rPr lang="en-US" sz="1600" dirty="0">
                <a:solidFill>
                  <a:prstClr val="black"/>
                </a:solidFill>
                <a:cs typeface="Arial" panose="020B0604020202020204" pitchFamily="34" charset="0"/>
              </a:rPr>
              <a:t> Pans which interferes with the rail and road infrastructure - </a:t>
            </a:r>
            <a:r>
              <a:rPr lang="en-ZA" altLang="en-US" sz="1600" dirty="0">
                <a:solidFill>
                  <a:prstClr val="black"/>
                </a:solidFill>
                <a:cs typeface="Arial" panose="020B0604020202020204" pitchFamily="34" charset="0"/>
              </a:rPr>
              <a:t>R31 flooded, N12 and railway at risk, basements of buildings flooded and properties were water-logged.</a:t>
            </a:r>
            <a:r>
              <a:rPr lang="en-US" sz="1600" dirty="0">
                <a:solidFill>
                  <a:prstClr val="black"/>
                </a:solidFill>
                <a:cs typeface="Arial" panose="020B0604020202020204" pitchFamily="34" charset="0"/>
              </a:rPr>
              <a:t> </a:t>
            </a:r>
          </a:p>
          <a:p>
            <a:pPr marL="357188" indent="-357188" algn="just" defTabSz="342900">
              <a:spcBef>
                <a:spcPts val="1200"/>
              </a:spcBef>
              <a:buFont typeface="Arial" panose="020B0604020202020204" pitchFamily="34" charset="0"/>
              <a:buChar char="•"/>
              <a:defRPr/>
            </a:pPr>
            <a:r>
              <a:rPr lang="en-ZA" altLang="en-US" sz="1600" dirty="0">
                <a:solidFill>
                  <a:prstClr val="black"/>
                </a:solidFill>
                <a:cs typeface="Arial" panose="020B0604020202020204" pitchFamily="34" charset="0"/>
              </a:rPr>
              <a:t>All 4 pans are full, groundwater level have increased 2-5 m</a:t>
            </a:r>
          </a:p>
          <a:p>
            <a:pPr marL="357188" marR="0" lvl="0" indent="-357188" algn="just" defTabSz="3429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ZA" sz="1600" dirty="0">
                <a:solidFill>
                  <a:prstClr val="black"/>
                </a:solidFill>
                <a:cs typeface="Arial" panose="020B0604020202020204" pitchFamily="34" charset="0"/>
              </a:rPr>
              <a:t>The Municipality annually identifies and repairs major leaks in the bulk water supply lines, but despite this intervention the </a:t>
            </a:r>
            <a:r>
              <a:rPr lang="en-ZA" sz="1600" dirty="0" err="1">
                <a:solidFill>
                  <a:prstClr val="black"/>
                </a:solidFill>
                <a:cs typeface="Arial" panose="020B0604020202020204" pitchFamily="34" charset="0"/>
              </a:rPr>
              <a:t>Wildebeeskuil</a:t>
            </a:r>
            <a:r>
              <a:rPr lang="en-ZA" sz="1600" dirty="0">
                <a:solidFill>
                  <a:prstClr val="black"/>
                </a:solidFill>
                <a:cs typeface="Arial" panose="020B0604020202020204" pitchFamily="34" charset="0"/>
              </a:rPr>
              <a:t> pan was still rising at 12 mm per day due to high rainfall. </a:t>
            </a:r>
          </a:p>
          <a:p>
            <a:pPr marL="357188" marR="0" lvl="0" indent="-357188" algn="just" defTabSz="3429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lang="en-ZA" altLang="en-US" sz="1600" dirty="0">
                <a:solidFill>
                  <a:prstClr val="black"/>
                </a:solidFill>
                <a:cs typeface="Arial" panose="020B0604020202020204" pitchFamily="34" charset="0"/>
              </a:rPr>
              <a:t>Directives were issued in March 22, July 2022, with response from SPLM which covered short- and long-term interventions reflected on slide 14 and 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95E314B6-45D0-E48B-FDC6-270A9C33A933}"/>
              </a:ext>
            </a:extLst>
          </p:cNvPr>
          <p:cNvSpPr>
            <a:spLocks noGrp="1" noChangeArrowheads="1"/>
          </p:cNvSpPr>
          <p:nvPr>
            <p:ph type="title"/>
          </p:nvPr>
        </p:nvSpPr>
        <p:spPr bwMode="auto">
          <a:xfrm>
            <a:off x="228600" y="158750"/>
            <a:ext cx="8839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2000" b="1">
                <a:latin typeface="Arial" panose="020B0604020202020204" pitchFamily="34" charset="0"/>
                <a:cs typeface="Arial" panose="020B0604020202020204" pitchFamily="34" charset="0"/>
              </a:rPr>
              <a:t>CAUSES OF WATER AND SANITATION CHALLENGES IN SOL PLAATJE</a:t>
            </a:r>
          </a:p>
        </p:txBody>
      </p:sp>
      <p:sp>
        <p:nvSpPr>
          <p:cNvPr id="18435" name="Content Placeholder 2">
            <a:extLst>
              <a:ext uri="{FF2B5EF4-FFF2-40B4-BE49-F238E27FC236}">
                <a16:creationId xmlns:a16="http://schemas.microsoft.com/office/drawing/2014/main" xmlns="" id="{91A59492-009C-7972-0095-9B5C9266837B}"/>
              </a:ext>
            </a:extLst>
          </p:cNvPr>
          <p:cNvSpPr>
            <a:spLocks noGrp="1" noChangeArrowheads="1"/>
          </p:cNvSpPr>
          <p:nvPr>
            <p:ph idx="1"/>
          </p:nvPr>
        </p:nvSpPr>
        <p:spPr bwMode="auto">
          <a:xfrm>
            <a:off x="228600" y="609600"/>
            <a:ext cx="8458200" cy="52578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pPr>
            <a:r>
              <a:rPr lang="en-ZA" altLang="en-US" sz="1800">
                <a:latin typeface="Arial" panose="020B0604020202020204" pitchFamily="34" charset="0"/>
                <a:cs typeface="Arial" panose="020B0604020202020204" pitchFamily="34" charset="0"/>
              </a:rPr>
              <a:t>Poor governance and management at the municipality</a:t>
            </a:r>
            <a:endParaRPr lang="en-ZA" altLang="en-US" sz="2000">
              <a:latin typeface="Arial" panose="020B0604020202020204" pitchFamily="34" charset="0"/>
              <a:cs typeface="Arial" panose="020B0604020202020204" pitchFamily="34" charset="0"/>
            </a:endParaRPr>
          </a:p>
          <a:p>
            <a:pPr lvl="1">
              <a:lnSpc>
                <a:spcPct val="150000"/>
              </a:lnSpc>
            </a:pPr>
            <a:r>
              <a:rPr lang="en-ZA" altLang="en-US" sz="1600">
                <a:latin typeface="Arial" panose="020B0604020202020204" pitchFamily="34" charset="0"/>
                <a:cs typeface="Arial" panose="020B0604020202020204" pitchFamily="34" charset="0"/>
              </a:rPr>
              <a:t>Poor operation and maintenance of infrastructure</a:t>
            </a:r>
          </a:p>
          <a:p>
            <a:pPr lvl="1">
              <a:lnSpc>
                <a:spcPct val="150000"/>
              </a:lnSpc>
            </a:pPr>
            <a:r>
              <a:rPr lang="en-ZA" altLang="en-US" sz="1600">
                <a:latin typeface="Arial" panose="020B0604020202020204" pitchFamily="34" charset="0"/>
                <a:cs typeface="Arial" panose="020B0604020202020204" pitchFamily="34" charset="0"/>
              </a:rPr>
              <a:t>Lack of appropriate skills at all levels in the municipality</a:t>
            </a:r>
          </a:p>
          <a:p>
            <a:pPr lvl="1">
              <a:lnSpc>
                <a:spcPct val="150000"/>
              </a:lnSpc>
            </a:pPr>
            <a:r>
              <a:rPr lang="en-ZA" altLang="en-US" sz="1600">
                <a:latin typeface="Arial" panose="020B0604020202020204" pitchFamily="34" charset="0"/>
                <a:cs typeface="Arial" panose="020B0604020202020204" pitchFamily="34" charset="0"/>
              </a:rPr>
              <a:t>Weak billing and revenue collection resulting in inadequate budget for operation and maintenance</a:t>
            </a:r>
          </a:p>
          <a:p>
            <a:pPr>
              <a:lnSpc>
                <a:spcPct val="150000"/>
              </a:lnSpc>
            </a:pPr>
            <a:r>
              <a:rPr lang="en-ZA" altLang="en-US" sz="1800">
                <a:latin typeface="Arial" panose="020B0604020202020204" pitchFamily="34" charset="0"/>
                <a:cs typeface="Arial" panose="020B0604020202020204" pitchFamily="34" charset="0"/>
              </a:rPr>
              <a:t>Inadequate and dilapidated bulk water infrastructure</a:t>
            </a:r>
          </a:p>
          <a:p>
            <a:pPr>
              <a:lnSpc>
                <a:spcPct val="150000"/>
              </a:lnSpc>
            </a:pPr>
            <a:r>
              <a:rPr lang="en-ZA" altLang="en-US" sz="1800">
                <a:latin typeface="Arial" panose="020B0604020202020204" pitchFamily="34" charset="0"/>
                <a:cs typeface="Arial" panose="020B0604020202020204" pitchFamily="34" charset="0"/>
              </a:rPr>
              <a:t>Dilapidated sewer collector infrastructure</a:t>
            </a:r>
          </a:p>
          <a:p>
            <a:pPr>
              <a:lnSpc>
                <a:spcPct val="150000"/>
              </a:lnSpc>
            </a:pPr>
            <a:r>
              <a:rPr lang="en-ZA" altLang="en-US" sz="1800">
                <a:latin typeface="Arial" panose="020B0604020202020204" pitchFamily="34" charset="0"/>
                <a:cs typeface="Arial" panose="020B0604020202020204" pitchFamily="34" charset="0"/>
              </a:rPr>
              <a:t>Theft and vandalism of critical infrastructure</a:t>
            </a:r>
          </a:p>
          <a:p>
            <a:pPr>
              <a:lnSpc>
                <a:spcPct val="150000"/>
              </a:lnSpc>
            </a:pPr>
            <a:r>
              <a:rPr lang="en-ZA" altLang="en-US" sz="1800">
                <a:latin typeface="Arial" panose="020B0604020202020204" pitchFamily="34" charset="0"/>
                <a:cs typeface="Arial" panose="020B0604020202020204" pitchFamily="34" charset="0"/>
              </a:rPr>
              <a:t>In-migration into the municipality which leads to increased water services demand </a:t>
            </a:r>
          </a:p>
          <a:p>
            <a:pPr>
              <a:lnSpc>
                <a:spcPct val="150000"/>
              </a:lnSpc>
            </a:pPr>
            <a:r>
              <a:rPr lang="en-ZA" altLang="en-US" sz="1800">
                <a:latin typeface="Arial" panose="020B0604020202020204" pitchFamily="34" charset="0"/>
                <a:cs typeface="Arial" panose="020B0604020202020204" pitchFamily="34" charset="0"/>
              </a:rPr>
              <a:t>Blockages of sewer systems caused by  citizens disposing foreign objects into the sewer systems</a:t>
            </a:r>
          </a:p>
          <a:p>
            <a:pPr>
              <a:lnSpc>
                <a:spcPct val="150000"/>
              </a:lnSpc>
              <a:buFont typeface="Arial" panose="020B0604020202020204" pitchFamily="34" charset="0"/>
              <a:buNone/>
            </a:pPr>
            <a:r>
              <a:rPr lang="en-ZA" altLang="en-US" sz="2400">
                <a:latin typeface="Arial" panose="020B0604020202020204" pitchFamily="34" charset="0"/>
                <a:cs typeface="Arial" panose="020B0604020202020204" pitchFamily="34" charset="0"/>
              </a:rPr>
              <a:t>  </a:t>
            </a:r>
          </a:p>
        </p:txBody>
      </p:sp>
      <p:sp>
        <p:nvSpPr>
          <p:cNvPr id="18436" name="Slide Number Placeholder 2">
            <a:extLst>
              <a:ext uri="{FF2B5EF4-FFF2-40B4-BE49-F238E27FC236}">
                <a16:creationId xmlns:a16="http://schemas.microsoft.com/office/drawing/2014/main" xmlns="" id="{F374EAFE-9A03-4479-A5E7-AD6CA9982F1E}"/>
              </a:ext>
            </a:extLst>
          </p:cNvPr>
          <p:cNvSpPr>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6A643FC-2CD9-4D24-90B3-3F7BD7E25C2F}" type="slidenum">
              <a:rPr lang="en-US" altLang="en-US" sz="1200"/>
              <a:pPr/>
              <a:t>8</a:t>
            </a:fld>
            <a:endParaRPr lang="en-US" alt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B32C7B02-27AF-6D2D-6A18-B8C6AB54E007}"/>
              </a:ext>
            </a:extLst>
          </p:cNvPr>
          <p:cNvSpPr>
            <a:spLocks noGrp="1" noChangeArrowheads="1"/>
          </p:cNvSpPr>
          <p:nvPr>
            <p:ph type="title"/>
          </p:nvPr>
        </p:nvSpPr>
        <p:spPr bwMode="auto">
          <a:xfrm>
            <a:off x="609600" y="2057400"/>
            <a:ext cx="84582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ZA" altLang="en-US" sz="3200" b="1">
                <a:latin typeface="Arial" panose="020B0604020202020204" pitchFamily="34" charset="0"/>
                <a:cs typeface="Arial" panose="020B0604020202020204" pitchFamily="34" charset="0"/>
              </a:rPr>
              <a:t>Sewer challenges</a:t>
            </a:r>
          </a:p>
        </p:txBody>
      </p:sp>
      <p:sp>
        <p:nvSpPr>
          <p:cNvPr id="19459" name="Slide Number Placeholder 2">
            <a:extLst>
              <a:ext uri="{FF2B5EF4-FFF2-40B4-BE49-F238E27FC236}">
                <a16:creationId xmlns:a16="http://schemas.microsoft.com/office/drawing/2014/main" xmlns="" id="{99DE667A-5984-0C8D-4220-065E7B2959E2}"/>
              </a:ext>
            </a:extLst>
          </p:cNvPr>
          <p:cNvSpPr>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7AB5A42-42A9-4EB9-B808-0AAD2AEDC06A}" type="slidenum">
              <a:rPr lang="en-US" altLang="en-US" sz="1600"/>
              <a:pPr/>
              <a:t>9</a:t>
            </a:fld>
            <a:endParaRPr lang="en-US" altLang="en-US" sz="1600"/>
          </a:p>
        </p:txBody>
      </p:sp>
    </p:spTree>
  </p:cSld>
  <p:clrMapOvr>
    <a:masterClrMapping/>
  </p:clrMapOvr>
</p:sld>
</file>

<file path=ppt/theme/theme1.xml><?xml version="1.0" encoding="utf-8"?>
<a:theme xmlns:a="http://schemas.openxmlformats.org/drawingml/2006/main" name="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O-BRANDED DHS &amp; DWS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7896</TotalTime>
  <Words>2535</Words>
  <Application>Microsoft Office PowerPoint</Application>
  <PresentationFormat>On-screen Show (4:3)</PresentationFormat>
  <Paragraphs>276</Paragraphs>
  <Slides>22</Slides>
  <Notes>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CO-BRANDED DHS &amp; DWS PRESENTATION</vt:lpstr>
      <vt:lpstr>1_CO-BRANDED DHS &amp; DWS PRESENTATION</vt:lpstr>
      <vt:lpstr>Slide 1</vt:lpstr>
      <vt:lpstr>CONTENTS</vt:lpstr>
      <vt:lpstr>INFORMATION REQUESTED BY THE COMMITTEE</vt:lpstr>
      <vt:lpstr>BACKGROUND (1)</vt:lpstr>
      <vt:lpstr>BACKGROUND (2)</vt:lpstr>
      <vt:lpstr>BACKGROUND (3)</vt:lpstr>
      <vt:lpstr>above normal Rainfall CONTRIBUTION TO THE ACCUMULATION OF WATER IN THE PANS </vt:lpstr>
      <vt:lpstr>CAUSES OF WATER AND SANITATION CHALLENGES IN SOL PLAATJE</vt:lpstr>
      <vt:lpstr>Sewer challenges</vt:lpstr>
      <vt:lpstr>Sewer sPILLAGES in Sol Plaatje  </vt:lpstr>
      <vt:lpstr>ENFORCEMENT ADMINISTRATIVE ACTIONS AGAINST SPLM </vt:lpstr>
      <vt:lpstr>UPGRADE OF HOMEVALE  WASTE WATER TREATMENT WORKS</vt:lpstr>
      <vt:lpstr>SEWER PUMPSTATION REFURBISHMENT</vt:lpstr>
      <vt:lpstr>Water challenges</vt:lpstr>
      <vt:lpstr>ADDRESSING KEY WATER CHALLENGES IN SOL PLAATJIE</vt:lpstr>
      <vt:lpstr>FUNDING ALLOCATION FROM THE BUDGET FACILITY FOR INFRASTRUCTURE </vt:lpstr>
      <vt:lpstr>Funding requirements to refurbish infrastructure </vt:lpstr>
      <vt:lpstr>Slide 18</vt:lpstr>
      <vt:lpstr>Slide 19</vt:lpstr>
      <vt:lpstr>Platfontein PANS Water quality  </vt:lpstr>
      <vt:lpstr>RESULTS OF INTERVENTIONS IMPLEMENTED TO REDUCE SPILLAGES AND LEAKS TO PLATFONTEIN PANS</vt:lpstr>
      <vt:lpstr>Slide 22</vt:lpstr>
    </vt:vector>
  </TitlesOfParts>
  <Company>Department of Housing</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DOH 3</dc:creator>
  <cp:lastModifiedBy>USER</cp:lastModifiedBy>
  <cp:revision>182</cp:revision>
  <cp:lastPrinted>2023-05-17T07:24:23Z</cp:lastPrinted>
  <dcterms:created xsi:type="dcterms:W3CDTF">2013-08-12T09:46:59Z</dcterms:created>
  <dcterms:modified xsi:type="dcterms:W3CDTF">2023-05-19T08:44:44Z</dcterms:modified>
</cp:coreProperties>
</file>