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53" r:id="rId2"/>
    <p:sldMasterId id="2147483698" r:id="rId3"/>
  </p:sldMasterIdLst>
  <p:notesMasterIdLst>
    <p:notesMasterId r:id="rId27"/>
  </p:notesMasterIdLst>
  <p:sldIdLst>
    <p:sldId id="256" r:id="rId4"/>
    <p:sldId id="257" r:id="rId5"/>
    <p:sldId id="601" r:id="rId6"/>
    <p:sldId id="10287" r:id="rId7"/>
    <p:sldId id="10295" r:id="rId8"/>
    <p:sldId id="432" r:id="rId9"/>
    <p:sldId id="433" r:id="rId10"/>
    <p:sldId id="10291" r:id="rId11"/>
    <p:sldId id="10293" r:id="rId12"/>
    <p:sldId id="10292" r:id="rId13"/>
    <p:sldId id="10277" r:id="rId14"/>
    <p:sldId id="265" r:id="rId15"/>
    <p:sldId id="10298" r:id="rId16"/>
    <p:sldId id="10297" r:id="rId17"/>
    <p:sldId id="10282" r:id="rId18"/>
    <p:sldId id="450" r:id="rId19"/>
    <p:sldId id="10299" r:id="rId20"/>
    <p:sldId id="283" r:id="rId21"/>
    <p:sldId id="10266" r:id="rId22"/>
    <p:sldId id="10300" r:id="rId23"/>
    <p:sldId id="10289" r:id="rId24"/>
    <p:sldId id="10290" r:id="rId25"/>
    <p:sldId id="285" r:id="rId26"/>
  </p:sldIdLst>
  <p:sldSz cx="9144000" cy="6858000" type="screen4x3"/>
  <p:notesSz cx="6799263" cy="9929813"/>
  <p:defaultTextStyle>
    <a:defPPr lvl="0">
      <a:defRPr lang="en-U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000"/>
    <a:srgbClr val="44652F"/>
    <a:srgbClr val="1A191F"/>
    <a:srgbClr val="322A20"/>
    <a:srgbClr val="45642F"/>
    <a:srgbClr val="64A098"/>
    <a:srgbClr val="009999"/>
    <a:srgbClr val="40D3E2"/>
    <a:srgbClr val="43D1A1"/>
    <a:srgbClr val="FFC1C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B75BD9-2627-449F-9A6A-484716E7B93D}" type="doc">
      <dgm:prSet loTypeId="urn:microsoft.com/office/officeart/2005/8/layout/hList6" loCatId="list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24ABE1A8-AC30-4837-AE94-EB5A6E956DA7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>
            <a:buFont typeface="+mj-lt"/>
            <a:buAutoNum type="arabicParenR"/>
          </a:pPr>
          <a:r>
            <a:rPr lang="en-US" sz="1800" b="0" dirty="0">
              <a:solidFill>
                <a:schemeClr val="tx1"/>
              </a:solidFill>
              <a:effectLst/>
              <a:latin typeface="Franklin Gothic Book" panose="020B0503020102020204" pitchFamily="34" charset="0"/>
            </a:rPr>
            <a:t>Entrench a dynamic system of professionalisation in the Public Sector</a:t>
          </a:r>
          <a:endParaRPr lang="en-US" sz="1800" b="0" dirty="0">
            <a:solidFill>
              <a:schemeClr val="tx1"/>
            </a:solidFill>
            <a:effectLst/>
            <a:latin typeface="Franklin Gothic Book" panose="020B050302010202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80C6B29-E250-46E4-8265-701B704615DC}" type="parTrans" cxnId="{F81132FF-A74E-4AF6-9E96-8CF5C427B97F}">
      <dgm:prSet/>
      <dgm:spPr/>
      <dgm:t>
        <a:bodyPr/>
        <a:lstStyle/>
        <a:p>
          <a:endParaRPr lang="en-US" sz="1900" b="0">
            <a:solidFill>
              <a:schemeClr val="tx1"/>
            </a:solidFill>
            <a:effectLst/>
            <a:latin typeface="Franklin Gothic Book" panose="020B050302010202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E34A366-7405-4DF2-A4DB-5A1C91F118BB}" type="sibTrans" cxnId="{F81132FF-A74E-4AF6-9E96-8CF5C427B97F}">
      <dgm:prSet/>
      <dgm:spPr/>
      <dgm:t>
        <a:bodyPr/>
        <a:lstStyle/>
        <a:p>
          <a:endParaRPr lang="en-US" sz="1900" b="0">
            <a:solidFill>
              <a:schemeClr val="tx1"/>
            </a:solidFill>
            <a:effectLst/>
            <a:latin typeface="Franklin Gothic Book" panose="020B050302010202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8FD2B69-0A3A-4736-B7DA-91B6B566304E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b="0" dirty="0">
              <a:solidFill>
                <a:schemeClr val="tx1"/>
              </a:solidFill>
              <a:effectLst/>
              <a:latin typeface="Franklin Gothic Book" panose="020B0503020102020204" pitchFamily="34" charset="0"/>
            </a:rPr>
            <a:t>Strengthen and enable legal and policy instruments to professionalise categories of occupations in the Public Sector</a:t>
          </a:r>
          <a:endParaRPr lang="en-US" sz="1800" b="0" dirty="0">
            <a:solidFill>
              <a:schemeClr val="tx1"/>
            </a:solidFill>
            <a:effectLst/>
            <a:latin typeface="Franklin Gothic Book" panose="020B050302010202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21817E3-5DE1-4C6E-9906-A1EC5907F81B}" type="parTrans" cxnId="{0FB40A1A-946B-4BFD-8CF7-FC25947C3969}">
      <dgm:prSet/>
      <dgm:spPr/>
      <dgm:t>
        <a:bodyPr/>
        <a:lstStyle/>
        <a:p>
          <a:endParaRPr lang="en-US" sz="1900" b="0">
            <a:solidFill>
              <a:schemeClr val="tx1"/>
            </a:solidFill>
            <a:effectLst/>
            <a:latin typeface="Franklin Gothic Book" panose="020B050302010202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C2F51DE-90EA-4E35-856C-C4E87A1CF206}" type="sibTrans" cxnId="{0FB40A1A-946B-4BFD-8CF7-FC25947C3969}">
      <dgm:prSet/>
      <dgm:spPr/>
      <dgm:t>
        <a:bodyPr/>
        <a:lstStyle/>
        <a:p>
          <a:endParaRPr lang="en-US" sz="1900" b="0">
            <a:solidFill>
              <a:schemeClr val="tx1"/>
            </a:solidFill>
            <a:effectLst/>
            <a:latin typeface="Franklin Gothic Book" panose="020B050302010202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E55CA78-61A0-4350-AA50-5D627B5FC1CB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sz="1800" b="0" dirty="0">
              <a:solidFill>
                <a:schemeClr val="tx1"/>
              </a:solidFill>
              <a:effectLst/>
              <a:latin typeface="Franklin Gothic Book" panose="020B0503020102020204" pitchFamily="34" charset="0"/>
            </a:rPr>
            <a:t>Enhance and build partnerships and relationships with higher education institutions and professional bodies</a:t>
          </a:r>
          <a:endParaRPr lang="en-US" sz="1800" b="0" dirty="0">
            <a:solidFill>
              <a:schemeClr val="tx1"/>
            </a:solidFill>
            <a:effectLst/>
            <a:latin typeface="Franklin Gothic Book" panose="020B050302010202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F3E272A-FCF1-43F5-B645-4B6736058E55}" type="parTrans" cxnId="{A70D3194-0566-4973-A81F-D3407C8C7939}">
      <dgm:prSet/>
      <dgm:spPr/>
      <dgm:t>
        <a:bodyPr/>
        <a:lstStyle/>
        <a:p>
          <a:endParaRPr lang="en-US" sz="1900" b="0">
            <a:solidFill>
              <a:schemeClr val="tx1"/>
            </a:solidFill>
            <a:effectLst/>
            <a:latin typeface="Franklin Gothic Book" panose="020B050302010202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3D537E8-4C30-4F75-A2B9-8B48F4CFA5EC}" type="sibTrans" cxnId="{A70D3194-0566-4973-A81F-D3407C8C7939}">
      <dgm:prSet/>
      <dgm:spPr/>
      <dgm:t>
        <a:bodyPr/>
        <a:lstStyle/>
        <a:p>
          <a:endParaRPr lang="en-US" sz="1900" b="0">
            <a:solidFill>
              <a:schemeClr val="tx1"/>
            </a:solidFill>
            <a:effectLst/>
            <a:latin typeface="Franklin Gothic Book" panose="020B050302010202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7154DDE-FD8D-4ED2-B151-BD4C5EF82561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1800" b="0" dirty="0">
              <a:solidFill>
                <a:schemeClr val="tx1"/>
              </a:solidFill>
              <a:effectLst/>
              <a:latin typeface="Franklin Gothic Book" panose="020B0503020102020204" pitchFamily="34" charset="0"/>
            </a:rPr>
            <a:t>Ensure meritocracy in public servants' recruitment, selection, and career management in line with the NDP and the MTSF</a:t>
          </a:r>
          <a:endParaRPr lang="en-US" sz="1800" b="0" dirty="0">
            <a:solidFill>
              <a:schemeClr val="tx1"/>
            </a:solidFill>
            <a:effectLst/>
            <a:latin typeface="Franklin Gothic Book" panose="020B050302010202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732E9E2-E0C1-49CC-875A-AE9755AE4362}" type="parTrans" cxnId="{9CC2A5CB-A503-489F-A4A4-E32A1BF7650D}">
      <dgm:prSet/>
      <dgm:spPr/>
      <dgm:t>
        <a:bodyPr/>
        <a:lstStyle/>
        <a:p>
          <a:endParaRPr lang="en-US" sz="1900" b="0">
            <a:solidFill>
              <a:schemeClr val="tx1"/>
            </a:solidFill>
            <a:effectLst/>
            <a:latin typeface="Franklin Gothic Book" panose="020B050302010202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C03A709-B98E-4D88-8F9A-6DA76A4D519D}" type="sibTrans" cxnId="{9CC2A5CB-A503-489F-A4A4-E32A1BF7650D}">
      <dgm:prSet/>
      <dgm:spPr/>
      <dgm:t>
        <a:bodyPr/>
        <a:lstStyle/>
        <a:p>
          <a:endParaRPr lang="en-US" sz="1900" b="0">
            <a:solidFill>
              <a:schemeClr val="tx1"/>
            </a:solidFill>
            <a:effectLst/>
            <a:latin typeface="Franklin Gothic Book" panose="020B050302010202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35A5144-1798-47B8-8EA6-944FAD4A6209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1800" b="0" dirty="0">
              <a:solidFill>
                <a:schemeClr val="tx1"/>
              </a:solidFill>
              <a:effectLst/>
              <a:latin typeface="Franklin Gothic Book" panose="020B0503020102020204" pitchFamily="34" charset="0"/>
            </a:rPr>
            <a:t>Initiate consequence management for material irregularities through the transgression mechanisms and various pieces of legislation </a:t>
          </a:r>
          <a:endParaRPr lang="en-US" sz="1800" b="0" dirty="0">
            <a:solidFill>
              <a:schemeClr val="tx1"/>
            </a:solidFill>
            <a:effectLst/>
            <a:latin typeface="Franklin Gothic Book" panose="020B050302010202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48B4886-EA30-4927-BFAD-81E217B1FE8B}" type="parTrans" cxnId="{B70A3FAC-8C9C-44EA-A7AB-F53BDEADBD4C}">
      <dgm:prSet/>
      <dgm:spPr/>
      <dgm:t>
        <a:bodyPr/>
        <a:lstStyle/>
        <a:p>
          <a:endParaRPr lang="en-US" sz="1900" b="0">
            <a:solidFill>
              <a:schemeClr val="tx1"/>
            </a:solidFill>
            <a:effectLst/>
            <a:latin typeface="Franklin Gothic Book" panose="020B050302010202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B95F4AD-B313-4257-89AE-A25612968869}" type="sibTrans" cxnId="{B70A3FAC-8C9C-44EA-A7AB-F53BDEADBD4C}">
      <dgm:prSet/>
      <dgm:spPr/>
      <dgm:t>
        <a:bodyPr/>
        <a:lstStyle/>
        <a:p>
          <a:endParaRPr lang="en-US" sz="1900" b="0">
            <a:solidFill>
              <a:schemeClr val="tx1"/>
            </a:solidFill>
            <a:effectLst/>
            <a:latin typeface="Franklin Gothic Book" panose="020B050302010202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869ECC0-6E64-4A40-B6B1-2B6A847BACE4}" type="pres">
      <dgm:prSet presAssocID="{8CB75BD9-2627-449F-9A6A-484716E7B93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854D5B-17E3-4423-B21F-B9FC9C60F4DB}" type="pres">
      <dgm:prSet presAssocID="{24ABE1A8-AC30-4837-AE94-EB5A6E956DA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417210-6989-4941-AF19-59F5303F4041}" type="pres">
      <dgm:prSet presAssocID="{8E34A366-7405-4DF2-A4DB-5A1C91F118BB}" presName="sibTrans" presStyleCnt="0"/>
      <dgm:spPr/>
    </dgm:pt>
    <dgm:pt modelId="{0EF7E146-9DCC-4E0D-820A-4A575E3C6213}" type="pres">
      <dgm:prSet presAssocID="{A8FD2B69-0A3A-4736-B7DA-91B6B566304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3D57E6-5B60-4AF1-B75F-C3820DF44405}" type="pres">
      <dgm:prSet presAssocID="{5C2F51DE-90EA-4E35-856C-C4E87A1CF206}" presName="sibTrans" presStyleCnt="0"/>
      <dgm:spPr/>
    </dgm:pt>
    <dgm:pt modelId="{B0CC67BE-B944-41A9-8A1B-76CC9AC6123E}" type="pres">
      <dgm:prSet presAssocID="{1E55CA78-61A0-4350-AA50-5D627B5FC1C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3CA7EF-C386-4CE4-B350-00AED2C81AA2}" type="pres">
      <dgm:prSet presAssocID="{43D537E8-4C30-4F75-A2B9-8B48F4CFA5EC}" presName="sibTrans" presStyleCnt="0"/>
      <dgm:spPr/>
    </dgm:pt>
    <dgm:pt modelId="{E2412E1B-E959-4C02-9C5D-BB9594E39436}" type="pres">
      <dgm:prSet presAssocID="{E7154DDE-FD8D-4ED2-B151-BD4C5EF8256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2CA00B-3391-4D3E-B342-296902BAC53E}" type="pres">
      <dgm:prSet presAssocID="{3C03A709-B98E-4D88-8F9A-6DA76A4D519D}" presName="sibTrans" presStyleCnt="0"/>
      <dgm:spPr/>
    </dgm:pt>
    <dgm:pt modelId="{077F3998-CE2B-4112-AD6D-F33A2C8E287F}" type="pres">
      <dgm:prSet presAssocID="{C35A5144-1798-47B8-8EA6-944FAD4A620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6EEBC2-3F57-413C-BD94-F9549D7E7FA0}" type="presOf" srcId="{C35A5144-1798-47B8-8EA6-944FAD4A6209}" destId="{077F3998-CE2B-4112-AD6D-F33A2C8E287F}" srcOrd="0" destOrd="0" presId="urn:microsoft.com/office/officeart/2005/8/layout/hList6"/>
    <dgm:cxn modelId="{9CC2A5CB-A503-489F-A4A4-E32A1BF7650D}" srcId="{8CB75BD9-2627-449F-9A6A-484716E7B93D}" destId="{E7154DDE-FD8D-4ED2-B151-BD4C5EF82561}" srcOrd="3" destOrd="0" parTransId="{6732E9E2-E0C1-49CC-875A-AE9755AE4362}" sibTransId="{3C03A709-B98E-4D88-8F9A-6DA76A4D519D}"/>
    <dgm:cxn modelId="{CE15D8BC-D8E5-406D-ADFA-34A61311EFAE}" type="presOf" srcId="{1E55CA78-61A0-4350-AA50-5D627B5FC1CB}" destId="{B0CC67BE-B944-41A9-8A1B-76CC9AC6123E}" srcOrd="0" destOrd="0" presId="urn:microsoft.com/office/officeart/2005/8/layout/hList6"/>
    <dgm:cxn modelId="{F81132FF-A74E-4AF6-9E96-8CF5C427B97F}" srcId="{8CB75BD9-2627-449F-9A6A-484716E7B93D}" destId="{24ABE1A8-AC30-4837-AE94-EB5A6E956DA7}" srcOrd="0" destOrd="0" parTransId="{D80C6B29-E250-46E4-8265-701B704615DC}" sibTransId="{8E34A366-7405-4DF2-A4DB-5A1C91F118BB}"/>
    <dgm:cxn modelId="{D1F97046-E057-48E7-AF62-1C9512B8784C}" type="presOf" srcId="{24ABE1A8-AC30-4837-AE94-EB5A6E956DA7}" destId="{8E854D5B-17E3-4423-B21F-B9FC9C60F4DB}" srcOrd="0" destOrd="0" presId="urn:microsoft.com/office/officeart/2005/8/layout/hList6"/>
    <dgm:cxn modelId="{B70A3FAC-8C9C-44EA-A7AB-F53BDEADBD4C}" srcId="{8CB75BD9-2627-449F-9A6A-484716E7B93D}" destId="{C35A5144-1798-47B8-8EA6-944FAD4A6209}" srcOrd="4" destOrd="0" parTransId="{E48B4886-EA30-4927-BFAD-81E217B1FE8B}" sibTransId="{DB95F4AD-B313-4257-89AE-A25612968869}"/>
    <dgm:cxn modelId="{0FB40A1A-946B-4BFD-8CF7-FC25947C3969}" srcId="{8CB75BD9-2627-449F-9A6A-484716E7B93D}" destId="{A8FD2B69-0A3A-4736-B7DA-91B6B566304E}" srcOrd="1" destOrd="0" parTransId="{121817E3-5DE1-4C6E-9906-A1EC5907F81B}" sibTransId="{5C2F51DE-90EA-4E35-856C-C4E87A1CF206}"/>
    <dgm:cxn modelId="{1DAE834E-EB4B-4955-95A4-B31B92D8A2C6}" type="presOf" srcId="{8CB75BD9-2627-449F-9A6A-484716E7B93D}" destId="{6869ECC0-6E64-4A40-B6B1-2B6A847BACE4}" srcOrd="0" destOrd="0" presId="urn:microsoft.com/office/officeart/2005/8/layout/hList6"/>
    <dgm:cxn modelId="{730C5DB6-FA53-4EB4-BD2A-0E220FF33956}" type="presOf" srcId="{E7154DDE-FD8D-4ED2-B151-BD4C5EF82561}" destId="{E2412E1B-E959-4C02-9C5D-BB9594E39436}" srcOrd="0" destOrd="0" presId="urn:microsoft.com/office/officeart/2005/8/layout/hList6"/>
    <dgm:cxn modelId="{0855F2F3-848D-4C50-B8D6-12533D0764C3}" type="presOf" srcId="{A8FD2B69-0A3A-4736-B7DA-91B6B566304E}" destId="{0EF7E146-9DCC-4E0D-820A-4A575E3C6213}" srcOrd="0" destOrd="0" presId="urn:microsoft.com/office/officeart/2005/8/layout/hList6"/>
    <dgm:cxn modelId="{A70D3194-0566-4973-A81F-D3407C8C7939}" srcId="{8CB75BD9-2627-449F-9A6A-484716E7B93D}" destId="{1E55CA78-61A0-4350-AA50-5D627B5FC1CB}" srcOrd="2" destOrd="0" parTransId="{3F3E272A-FCF1-43F5-B645-4B6736058E55}" sibTransId="{43D537E8-4C30-4F75-A2B9-8B48F4CFA5EC}"/>
    <dgm:cxn modelId="{C20C9AAB-F26B-485E-872F-AFBB18C81757}" type="presParOf" srcId="{6869ECC0-6E64-4A40-B6B1-2B6A847BACE4}" destId="{8E854D5B-17E3-4423-B21F-B9FC9C60F4DB}" srcOrd="0" destOrd="0" presId="urn:microsoft.com/office/officeart/2005/8/layout/hList6"/>
    <dgm:cxn modelId="{7483E18E-E531-4E69-89BC-848F119FED4C}" type="presParOf" srcId="{6869ECC0-6E64-4A40-B6B1-2B6A847BACE4}" destId="{60417210-6989-4941-AF19-59F5303F4041}" srcOrd="1" destOrd="0" presId="urn:microsoft.com/office/officeart/2005/8/layout/hList6"/>
    <dgm:cxn modelId="{3A13ACA6-CEEB-4A40-97AB-559700282A94}" type="presParOf" srcId="{6869ECC0-6E64-4A40-B6B1-2B6A847BACE4}" destId="{0EF7E146-9DCC-4E0D-820A-4A575E3C6213}" srcOrd="2" destOrd="0" presId="urn:microsoft.com/office/officeart/2005/8/layout/hList6"/>
    <dgm:cxn modelId="{155D2C9B-6ED8-4C99-9FCD-F1C5AF52985E}" type="presParOf" srcId="{6869ECC0-6E64-4A40-B6B1-2B6A847BACE4}" destId="{963D57E6-5B60-4AF1-B75F-C3820DF44405}" srcOrd="3" destOrd="0" presId="urn:microsoft.com/office/officeart/2005/8/layout/hList6"/>
    <dgm:cxn modelId="{58818B1F-F75E-4508-84DE-05F041FDBF30}" type="presParOf" srcId="{6869ECC0-6E64-4A40-B6B1-2B6A847BACE4}" destId="{B0CC67BE-B944-41A9-8A1B-76CC9AC6123E}" srcOrd="4" destOrd="0" presId="urn:microsoft.com/office/officeart/2005/8/layout/hList6"/>
    <dgm:cxn modelId="{60F1F4E3-B7B2-4C8D-A445-4F655C2E5BFF}" type="presParOf" srcId="{6869ECC0-6E64-4A40-B6B1-2B6A847BACE4}" destId="{E63CA7EF-C386-4CE4-B350-00AED2C81AA2}" srcOrd="5" destOrd="0" presId="urn:microsoft.com/office/officeart/2005/8/layout/hList6"/>
    <dgm:cxn modelId="{430F65A2-C5F1-4690-8C22-838C859C9A72}" type="presParOf" srcId="{6869ECC0-6E64-4A40-B6B1-2B6A847BACE4}" destId="{E2412E1B-E959-4C02-9C5D-BB9594E39436}" srcOrd="6" destOrd="0" presId="urn:microsoft.com/office/officeart/2005/8/layout/hList6"/>
    <dgm:cxn modelId="{99D3260E-98E2-462E-96E0-72162DAF2C5F}" type="presParOf" srcId="{6869ECC0-6E64-4A40-B6B1-2B6A847BACE4}" destId="{B22CA00B-3391-4D3E-B342-296902BAC53E}" srcOrd="7" destOrd="0" presId="urn:microsoft.com/office/officeart/2005/8/layout/hList6"/>
    <dgm:cxn modelId="{1F327568-E441-47E9-9368-D9BD9A1E33F7}" type="presParOf" srcId="{6869ECC0-6E64-4A40-B6B1-2B6A847BACE4}" destId="{077F3998-CE2B-4112-AD6D-F33A2C8E287F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854D5B-17E3-4423-B21F-B9FC9C60F4DB}">
      <dsp:nvSpPr>
        <dsp:cNvPr id="0" name=""/>
        <dsp:cNvSpPr/>
      </dsp:nvSpPr>
      <dsp:spPr>
        <a:xfrm rot="16200000">
          <a:off x="-1452080" y="1456948"/>
          <a:ext cx="4622400" cy="1708502"/>
        </a:xfrm>
        <a:prstGeom prst="flowChartManualOperation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rabicParenR"/>
          </a:pPr>
          <a:r>
            <a:rPr lang="en-US" sz="1800" b="0" kern="1200" dirty="0">
              <a:solidFill>
                <a:schemeClr val="tx1"/>
              </a:solidFill>
              <a:effectLst/>
              <a:latin typeface="Franklin Gothic Book" panose="020B0503020102020204" pitchFamily="34" charset="0"/>
            </a:rPr>
            <a:t>Entrench a dynamic system of professionalisation in the Public Sector</a:t>
          </a:r>
          <a:endParaRPr lang="en-US" sz="1800" b="0" kern="1200" dirty="0">
            <a:solidFill>
              <a:schemeClr val="tx1"/>
            </a:solidFill>
            <a:effectLst/>
            <a:latin typeface="Franklin Gothic Book" panose="020B050302010202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16200000">
        <a:off x="-1452080" y="1456948"/>
        <a:ext cx="4622400" cy="1708502"/>
      </dsp:txXfrm>
    </dsp:sp>
    <dsp:sp modelId="{0EF7E146-9DCC-4E0D-820A-4A575E3C6213}">
      <dsp:nvSpPr>
        <dsp:cNvPr id="0" name=""/>
        <dsp:cNvSpPr/>
      </dsp:nvSpPr>
      <dsp:spPr>
        <a:xfrm rot="16200000">
          <a:off x="384559" y="1456948"/>
          <a:ext cx="4622400" cy="1708502"/>
        </a:xfrm>
        <a:prstGeom prst="flowChartManualOperation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>
              <a:solidFill>
                <a:schemeClr val="tx1"/>
              </a:solidFill>
              <a:effectLst/>
              <a:latin typeface="Franklin Gothic Book" panose="020B0503020102020204" pitchFamily="34" charset="0"/>
            </a:rPr>
            <a:t>Strengthen and enable legal and policy instruments to professionalise categories of occupations in the Public Sector</a:t>
          </a:r>
          <a:endParaRPr lang="en-US" sz="1800" b="0" kern="1200" dirty="0">
            <a:solidFill>
              <a:schemeClr val="tx1"/>
            </a:solidFill>
            <a:effectLst/>
            <a:latin typeface="Franklin Gothic Book" panose="020B050302010202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16200000">
        <a:off x="384559" y="1456948"/>
        <a:ext cx="4622400" cy="1708502"/>
      </dsp:txXfrm>
    </dsp:sp>
    <dsp:sp modelId="{B0CC67BE-B944-41A9-8A1B-76CC9AC6123E}">
      <dsp:nvSpPr>
        <dsp:cNvPr id="0" name=""/>
        <dsp:cNvSpPr/>
      </dsp:nvSpPr>
      <dsp:spPr>
        <a:xfrm rot="16200000">
          <a:off x="2221200" y="1456948"/>
          <a:ext cx="4622400" cy="1708502"/>
        </a:xfrm>
        <a:prstGeom prst="flowChartManualOperation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>
              <a:solidFill>
                <a:schemeClr val="tx1"/>
              </a:solidFill>
              <a:effectLst/>
              <a:latin typeface="Franklin Gothic Book" panose="020B0503020102020204" pitchFamily="34" charset="0"/>
            </a:rPr>
            <a:t>Enhance and build partnerships and relationships with higher education institutions and professional bodies</a:t>
          </a:r>
          <a:endParaRPr lang="en-US" sz="1800" b="0" kern="1200" dirty="0">
            <a:solidFill>
              <a:schemeClr val="tx1"/>
            </a:solidFill>
            <a:effectLst/>
            <a:latin typeface="Franklin Gothic Book" panose="020B050302010202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16200000">
        <a:off x="2221200" y="1456948"/>
        <a:ext cx="4622400" cy="1708502"/>
      </dsp:txXfrm>
    </dsp:sp>
    <dsp:sp modelId="{E2412E1B-E959-4C02-9C5D-BB9594E39436}">
      <dsp:nvSpPr>
        <dsp:cNvPr id="0" name=""/>
        <dsp:cNvSpPr/>
      </dsp:nvSpPr>
      <dsp:spPr>
        <a:xfrm rot="16200000">
          <a:off x="4057840" y="1456948"/>
          <a:ext cx="4622400" cy="1708502"/>
        </a:xfrm>
        <a:prstGeom prst="flowChartManualOperation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>
              <a:solidFill>
                <a:schemeClr val="tx1"/>
              </a:solidFill>
              <a:effectLst/>
              <a:latin typeface="Franklin Gothic Book" panose="020B0503020102020204" pitchFamily="34" charset="0"/>
            </a:rPr>
            <a:t>Ensure meritocracy in public servants' recruitment, selection, and career management in line with the NDP and the MTSF</a:t>
          </a:r>
          <a:endParaRPr lang="en-US" sz="1800" b="0" kern="1200" dirty="0">
            <a:solidFill>
              <a:schemeClr val="tx1"/>
            </a:solidFill>
            <a:effectLst/>
            <a:latin typeface="Franklin Gothic Book" panose="020B050302010202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16200000">
        <a:off x="4057840" y="1456948"/>
        <a:ext cx="4622400" cy="1708502"/>
      </dsp:txXfrm>
    </dsp:sp>
    <dsp:sp modelId="{077F3998-CE2B-4112-AD6D-F33A2C8E287F}">
      <dsp:nvSpPr>
        <dsp:cNvPr id="0" name=""/>
        <dsp:cNvSpPr/>
      </dsp:nvSpPr>
      <dsp:spPr>
        <a:xfrm rot="16200000">
          <a:off x="5894480" y="1456948"/>
          <a:ext cx="4622400" cy="1708502"/>
        </a:xfrm>
        <a:prstGeom prst="flowChartManualOperation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>
              <a:solidFill>
                <a:schemeClr val="tx1"/>
              </a:solidFill>
              <a:effectLst/>
              <a:latin typeface="Franklin Gothic Book" panose="020B0503020102020204" pitchFamily="34" charset="0"/>
            </a:rPr>
            <a:t>Initiate consequence management for material irregularities through the transgression mechanisms and various pieces of legislation </a:t>
          </a:r>
          <a:endParaRPr lang="en-US" sz="1800" b="0" kern="1200" dirty="0">
            <a:solidFill>
              <a:schemeClr val="tx1"/>
            </a:solidFill>
            <a:effectLst/>
            <a:latin typeface="Franklin Gothic Book" panose="020B050302010202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16200000">
        <a:off x="5894480" y="1456948"/>
        <a:ext cx="4622400" cy="17085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47" cy="496491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3" y="0"/>
            <a:ext cx="2946347" cy="496491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r">
              <a:defRPr sz="1200"/>
            </a:lvl1pPr>
          </a:lstStyle>
          <a:p>
            <a:fld id="{A35D978A-D81D-40E3-ADB7-82795D22C5D5}" type="datetimeFigureOut">
              <a:rPr lang="en-ZA" smtClean="0"/>
              <a:pPr/>
              <a:t>2023/05/18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8" tIns="45729" rIns="91458" bIns="45729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16662"/>
            <a:ext cx="5439410" cy="4468416"/>
          </a:xfrm>
          <a:prstGeom prst="rect">
            <a:avLst/>
          </a:prstGeom>
        </p:spPr>
        <p:txBody>
          <a:bodyPr vert="horz" lIns="91458" tIns="45729" rIns="91458" bIns="4572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1599"/>
            <a:ext cx="2946347" cy="496491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3" y="9431599"/>
            <a:ext cx="2946347" cy="496491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r">
              <a:defRPr sz="1200"/>
            </a:lvl1pPr>
          </a:lstStyle>
          <a:p>
            <a:fld id="{C1605DA4-7C1C-4544-9339-03148019208C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460501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583">
              <a:defRPr/>
            </a:pPr>
            <a:fld id="{C1605DA4-7C1C-4544-9339-03148019208C}" type="slidenum">
              <a:rPr lang="en-ZA">
                <a:solidFill>
                  <a:prstClr val="black"/>
                </a:solidFill>
                <a:latin typeface="Calibri"/>
              </a:rPr>
              <a:pPr defTabSz="914583">
                <a:defRPr/>
              </a:pPr>
              <a:t>3</a:t>
            </a:fld>
            <a:endParaRPr lang="en-ZA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5302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6738C-8955-4CF1-A256-1C49941BBB03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761722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1CE6738C-8955-4CF1-A256-1C49941BBB03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047414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1CE6738C-8955-4CF1-A256-1C49941BBB03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4102533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1CE6738C-8955-4CF1-A256-1C49941BBB03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175081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6738C-8955-4CF1-A256-1C49941BBB03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07502" y="1124744"/>
            <a:ext cx="9055304" cy="475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3192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354492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6738C-8955-4CF1-A256-1C49941BBB03}" type="slidenum">
              <a:rPr lang="en-ZA" smtClean="0">
                <a:solidFill>
                  <a:prstClr val="black"/>
                </a:solidFill>
              </a:rPr>
              <a:pPr/>
              <a:t>‹#›</a:t>
            </a:fld>
            <a:endParaRPr lang="en-ZA" dirty="0">
              <a:solidFill>
                <a:prstClr val="black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79388" y="549275"/>
            <a:ext cx="4536628" cy="287338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5pPr>
              <a:defRPr/>
            </a:lvl5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433094" y="543132"/>
            <a:ext cx="4536628" cy="287338"/>
          </a:xfrm>
        </p:spPr>
        <p:txBody>
          <a:bodyPr>
            <a:noAutofit/>
          </a:bodyPr>
          <a:lstStyle>
            <a:lvl1pPr marL="0" indent="0" algn="r">
              <a:buNone/>
              <a:defRPr sz="1400"/>
            </a:lvl1pPr>
            <a:lvl5pPr>
              <a:defRPr/>
            </a:lvl5pPr>
          </a:lstStyle>
          <a:p>
            <a:pPr lvl="0"/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4975759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E6E194-0A15-4F78-8AD1-642CD7F854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21230FA-CD24-40D3-9EE0-80258394BB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25D6EA-4166-48DE-8568-15E10090F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42B70-F886-4652-9DDC-D4AAB8BB0D3D}" type="datetimeFigureOut">
              <a:rPr lang="en-IN" smtClean="0"/>
              <a:pPr/>
              <a:t>18-05-2023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8A6921-120C-4D46-875B-1C4660A5F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0B26E9D-AF0D-4AE2-9445-88E613C77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95199-A2A4-4D7A-8992-DC99B58EBD6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275516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09AFB1-CA65-412C-8568-3749C7B0D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3508D9C-FEF7-44C6-8369-78487F8CC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541E918-3208-4498-A605-7C2D36885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42B70-F886-4652-9DDC-D4AAB8BB0D3D}" type="datetimeFigureOut">
              <a:rPr lang="en-IN" smtClean="0"/>
              <a:pPr/>
              <a:t>18-05-2023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E9E0ECB-CEBE-4D3B-9F98-18936E614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AB99A7-2BF3-4CC3-8C87-A213285A6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95199-A2A4-4D7A-8992-DC99B58EBD6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932081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5D799A-ECD4-47A0-B861-6324CE718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CD0324E-DCEF-4DA4-B95F-67A9A81EAA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E4F2495-6509-4AF8-805D-9FFD05A9C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42B70-F886-4652-9DDC-D4AAB8BB0D3D}" type="datetimeFigureOut">
              <a:rPr lang="en-IN" smtClean="0"/>
              <a:pPr/>
              <a:t>18-05-2023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966901D-4F36-4EDA-B2F1-8D893B2AE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F9BBC29-771F-4262-BBE5-189749161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95199-A2A4-4D7A-8992-DC99B58EBD6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3123178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203012-0FC0-4D89-A73B-183E365D4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E7925F-96DE-46D7-8D8F-CF8C3375FA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292E64C-C56E-41AE-A28A-9E53A859EF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44D8083-C586-4D7A-BDC8-CD69B0196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42B70-F886-4652-9DDC-D4AAB8BB0D3D}" type="datetimeFigureOut">
              <a:rPr lang="en-IN" smtClean="0"/>
              <a:pPr/>
              <a:t>18-05-2023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6E2EB0F-E07B-4120-9EB5-7B50E037E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AFF606A-195B-40BD-8905-E37B50288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95199-A2A4-4D7A-8992-DC99B58EBD6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411067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5F0B74-6486-4526-9E85-9D06DDDA7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9EDB457-5921-4A46-BF6B-84F183CE38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3F3C00B-FD58-4D38-B6B1-4B454BDECB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95D21F6-7645-4221-A5E7-F8C273242A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195BA03-2BAD-4F4C-AC26-DFEFBBDC81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1A5588B-AE95-4878-93EC-5B7C52837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42B70-F886-4652-9DDC-D4AAB8BB0D3D}" type="datetimeFigureOut">
              <a:rPr lang="en-IN" smtClean="0"/>
              <a:pPr/>
              <a:t>18-05-2023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E797CD2-990B-4E8C-B734-8A6E05DC1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8C6D02D-8B03-4244-A6D7-51555ECE0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95199-A2A4-4D7A-8992-DC99B58EBD6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248625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6738C-8955-4CF1-A256-1C49941BBB03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8010174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CBC287-883C-4C96-BAAE-073E30C9A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94E18AF-B57E-4B83-9401-093456794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42B70-F886-4652-9DDC-D4AAB8BB0D3D}" type="datetimeFigureOut">
              <a:rPr lang="en-IN" smtClean="0"/>
              <a:pPr/>
              <a:t>18-05-2023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9867581-3A09-4B22-A3B7-D81F026CE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2E55CE0-316A-4E11-9E91-DDD8B8925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95199-A2A4-4D7A-8992-DC99B58EBD6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5411789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AC2F8B4-383B-4FBE-BB0A-AAC62DBC8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42B70-F886-4652-9DDC-D4AAB8BB0D3D}" type="datetimeFigureOut">
              <a:rPr lang="en-IN" smtClean="0"/>
              <a:pPr/>
              <a:t>18-05-2023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0682993-186C-47A0-8016-4A04FEB02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A377D5C-15F6-4190-98A1-2A0194D25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95199-A2A4-4D7A-8992-DC99B58EBD6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2179732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78DFB2-62BF-4BAE-AA83-13E34C461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42764A-3EE6-48FB-A6D3-9CD403597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A86274E-2332-40C3-91DA-1B475F0B50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5415040-605B-4E78-A70E-B8DBA14C5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42B70-F886-4652-9DDC-D4AAB8BB0D3D}" type="datetimeFigureOut">
              <a:rPr lang="en-IN" smtClean="0"/>
              <a:pPr/>
              <a:t>18-05-2023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8B27333-8133-48C6-AE10-B8441BA45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C09D6EC-6673-4371-9344-CEC827C5E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95199-A2A4-4D7A-8992-DC99B58EBD6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8388005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429D87-C5E2-4BBF-B5B6-169238E82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3A1800C-5354-454A-A4BA-5C616FA3B1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C3CAEC1-4174-41EE-B66D-D81FD31DE4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7A280DE-9464-4C39-86F5-D347A225F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42B70-F886-4652-9DDC-D4AAB8BB0D3D}" type="datetimeFigureOut">
              <a:rPr lang="en-IN" smtClean="0"/>
              <a:pPr/>
              <a:t>18-05-2023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8E23FB8-BFDB-4B91-85AD-4412425D6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87038CB-1C76-4B51-A337-1DF8F6E8F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95199-A2A4-4D7A-8992-DC99B58EBD6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6380674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C20C99-15BB-4AA3-8C79-1A9490A54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9E4DF8A-D67A-44A7-9CAB-A7721F50CA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95A5BE-340A-4F53-9F25-B249BC437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42B70-F886-4652-9DDC-D4AAB8BB0D3D}" type="datetimeFigureOut">
              <a:rPr lang="en-IN" smtClean="0"/>
              <a:pPr/>
              <a:t>18-05-2023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7759B5-BA01-4930-A259-1C6D536E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CE3CF8F-26F5-43F2-9D50-48A13D44B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95199-A2A4-4D7A-8992-DC99B58EBD6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1483225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F2522A2-DA94-4C46-A36C-2B3A066F29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E39C5AD-A4CE-45CD-847D-E1550F80E8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5B29DF2-D091-48F6-AC68-92ECBBC41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42B70-F886-4652-9DDC-D4AAB8BB0D3D}" type="datetimeFigureOut">
              <a:rPr lang="en-IN" smtClean="0"/>
              <a:pPr/>
              <a:t>18-05-2023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6ED61E0-939B-4682-A0B1-808C847AF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CE6ACC-3CE5-4E39-9432-A0350157B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95199-A2A4-4D7A-8992-DC99B58EBD6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7969546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0741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67908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6738C-8955-4CF1-A256-1C49941BBB03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535758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6738C-8955-4CF1-A256-1C49941BBB03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218625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6738C-8955-4CF1-A256-1C49941BBB03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112325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6738C-8955-4CF1-A256-1C49941BBB03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8255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1CE6738C-8955-4CF1-A256-1C49941BBB03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680739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1CE6738C-8955-4CF1-A256-1C49941BBB03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964391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1CE6738C-8955-4CF1-A256-1C49941BBB03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037969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image" Target="../media/image3.emf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84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2996"/>
            <a:ext cx="8229600" cy="4538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3759" y="623488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6738C-8955-4CF1-A256-1C49941BBB03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8"/>
          <a:stretch>
            <a:fillRect/>
          </a:stretch>
        </p:blipFill>
        <p:spPr>
          <a:xfrm flipV="1">
            <a:off x="2571" y="5913280"/>
            <a:ext cx="9144000" cy="36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31468"/>
            <a:ext cx="2300066" cy="71021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6156176" y="6204603"/>
            <a:ext cx="2149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u="none" strike="noStrike" kern="1200" baseline="0" dirty="0">
                <a:solidFill>
                  <a:srgbClr val="B61918"/>
                </a:solidFill>
                <a:latin typeface="Gill Sans Light" charset="0"/>
                <a:ea typeface="Gill Sans Light" charset="0"/>
                <a:cs typeface="Gill Sans Light" charset="0"/>
              </a:rPr>
              <a:t>Learn</a:t>
            </a:r>
            <a:r>
              <a:rPr lang="en-US" sz="1800" b="0" i="0" u="none" strike="noStrike" kern="1200" baseline="0" dirty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rPr>
              <a:t> </a:t>
            </a:r>
            <a:r>
              <a:rPr lang="en-US" sz="1800" b="0" i="0" u="none" strike="noStrike" kern="1200" baseline="0" dirty="0">
                <a:solidFill>
                  <a:srgbClr val="006600"/>
                </a:solidFill>
                <a:latin typeface="Gill Sans Light" charset="0"/>
                <a:ea typeface="Gill Sans Light" charset="0"/>
                <a:cs typeface="Gill Sans Light" charset="0"/>
              </a:rPr>
              <a:t>Grow</a:t>
            </a:r>
            <a:r>
              <a:rPr lang="en-US" sz="1800" b="0" i="0" u="none" strike="noStrike" kern="1200" baseline="0" dirty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rPr>
              <a:t> </a:t>
            </a:r>
            <a:r>
              <a:rPr lang="en-US" sz="1800" b="0" i="0" u="none" strike="noStrike" kern="1200" baseline="0" dirty="0">
                <a:solidFill>
                  <a:srgbClr val="AAAAAA"/>
                </a:solidFill>
                <a:latin typeface="Gill Sans Light" charset="0"/>
                <a:ea typeface="Gill Sans Light" charset="0"/>
                <a:cs typeface="Gill Sans Light" charset="0"/>
              </a:rPr>
              <a:t>Serve</a:t>
            </a:r>
            <a:endParaRPr lang="en-US" b="0" i="0" dirty="0">
              <a:solidFill>
                <a:srgbClr val="AAAAAA"/>
              </a:solidFill>
              <a:latin typeface="Gill Sans Light" charset="0"/>
              <a:ea typeface="Gill Sans Light" charset="0"/>
              <a:cs typeface="Gill Sans Light" charset="0"/>
            </a:endParaRP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8"/>
          <a:stretch>
            <a:fillRect/>
          </a:stretch>
        </p:blipFill>
        <p:spPr>
          <a:xfrm flipV="1">
            <a:off x="2571" y="1052736"/>
            <a:ext cx="9144000" cy="3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72400" y="6031468"/>
            <a:ext cx="648460" cy="64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0586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7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84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2996"/>
            <a:ext cx="8229600" cy="4538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3759" y="623488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1CE6738C-8955-4CF1-A256-1C49941BBB03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10"/>
          <a:stretch>
            <a:fillRect/>
          </a:stretch>
        </p:blipFill>
        <p:spPr>
          <a:xfrm flipV="1">
            <a:off x="2571" y="5913280"/>
            <a:ext cx="9144000" cy="36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31468"/>
            <a:ext cx="2300066" cy="71021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6156176" y="6204603"/>
            <a:ext cx="2149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u="none" strike="noStrike" kern="1200" baseline="0" dirty="0">
                <a:solidFill>
                  <a:srgbClr val="B61918"/>
                </a:solidFill>
                <a:latin typeface="Gill Sans Light" charset="0"/>
                <a:ea typeface="Gill Sans Light" charset="0"/>
                <a:cs typeface="Gill Sans Light" charset="0"/>
              </a:rPr>
              <a:t>Learn</a:t>
            </a:r>
            <a:r>
              <a:rPr lang="en-US" sz="1800" b="0" i="0" u="none" strike="noStrike" kern="1200" baseline="0" dirty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rPr>
              <a:t> </a:t>
            </a:r>
            <a:r>
              <a:rPr lang="en-US" sz="1800" b="0" i="0" u="none" strike="noStrike" kern="1200" baseline="0" dirty="0">
                <a:solidFill>
                  <a:srgbClr val="006600"/>
                </a:solidFill>
                <a:latin typeface="Gill Sans Light" charset="0"/>
                <a:ea typeface="Gill Sans Light" charset="0"/>
                <a:cs typeface="Gill Sans Light" charset="0"/>
              </a:rPr>
              <a:t>Serve</a:t>
            </a:r>
            <a:r>
              <a:rPr lang="en-US" sz="1800" b="0" i="0" u="none" strike="noStrike" kern="1200" baseline="0" dirty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rPr>
              <a:t> </a:t>
            </a:r>
            <a:r>
              <a:rPr lang="en-US" sz="1800" b="0" i="0" u="none" strike="noStrike" kern="1200" baseline="0" dirty="0">
                <a:solidFill>
                  <a:srgbClr val="AAAAAA"/>
                </a:solidFill>
                <a:latin typeface="Gill Sans Light" charset="0"/>
                <a:ea typeface="Gill Sans Light" charset="0"/>
                <a:cs typeface="Gill Sans Light" charset="0"/>
              </a:rPr>
              <a:t>Grow</a:t>
            </a:r>
            <a:endParaRPr lang="en-US" b="0" i="0" dirty="0">
              <a:solidFill>
                <a:srgbClr val="AAAAAA"/>
              </a:solidFill>
              <a:latin typeface="Gill Sans Light" charset="0"/>
              <a:ea typeface="Gill Sans Light" charset="0"/>
              <a:cs typeface="Gill Sans Light" charset="0"/>
            </a:endParaRP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10"/>
          <a:stretch>
            <a:fillRect/>
          </a:stretch>
        </p:blipFill>
        <p:spPr>
          <a:xfrm flipV="1">
            <a:off x="2571" y="1052736"/>
            <a:ext cx="9144000" cy="3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72400" y="6031468"/>
            <a:ext cx="648460" cy="64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1688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1" r:id="rId4"/>
    <p:sldLayoutId id="2147483652" r:id="rId5"/>
    <p:sldLayoutId id="2147483654" r:id="rId6"/>
    <p:sldLayoutId id="2147483659" r:id="rId7"/>
    <p:sldLayoutId id="2147483713" r:id="rId8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C15E7D0-E56A-4AA3-8BF8-F3240FA44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04D1801-A726-4548-9BB2-B47EEC405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22CDD5-7762-48AE-808D-9C5764E4B1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42B70-F886-4652-9DDC-D4AAB8BB0D3D}" type="datetimeFigureOut">
              <a:rPr lang="en-IN" smtClean="0"/>
              <a:pPr/>
              <a:t>18-05-2023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76E5E8-46DC-4140-9210-D3F602F1B4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69D608C-D576-496F-A974-A3D95494B3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95199-A2A4-4D7A-8992-DC99B58EBD6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968006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1" r:id="rId12"/>
    <p:sldLayoutId id="2147483712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26" Type="http://schemas.openxmlformats.org/officeDocument/2006/relationships/image" Target="../media/image41.png"/><Relationship Id="rId39" Type="http://schemas.openxmlformats.org/officeDocument/2006/relationships/image" Target="../media/image53.png"/><Relationship Id="rId3" Type="http://schemas.openxmlformats.org/officeDocument/2006/relationships/image" Target="../media/image20.jpeg"/><Relationship Id="rId21" Type="http://schemas.openxmlformats.org/officeDocument/2006/relationships/image" Target="../media/image36.jpeg"/><Relationship Id="rId34" Type="http://schemas.openxmlformats.org/officeDocument/2006/relationships/image" Target="../media/image49.png"/><Relationship Id="rId42" Type="http://schemas.openxmlformats.org/officeDocument/2006/relationships/image" Target="../media/image56.png"/><Relationship Id="rId47" Type="http://schemas.openxmlformats.org/officeDocument/2006/relationships/image" Target="../media/image61.png"/><Relationship Id="rId7" Type="http://schemas.openxmlformats.org/officeDocument/2006/relationships/image" Target="../media/image24.png"/><Relationship Id="rId12" Type="http://schemas.microsoft.com/office/2007/relationships/hdphoto" Target="../media/hdphoto4.wdp"/><Relationship Id="rId17" Type="http://schemas.openxmlformats.org/officeDocument/2006/relationships/image" Target="../media/image33.png"/><Relationship Id="rId25" Type="http://schemas.openxmlformats.org/officeDocument/2006/relationships/image" Target="../media/image40.jpeg"/><Relationship Id="rId33" Type="http://schemas.openxmlformats.org/officeDocument/2006/relationships/image" Target="../media/image48.png"/><Relationship Id="rId38" Type="http://schemas.openxmlformats.org/officeDocument/2006/relationships/image" Target="../media/image52.png"/><Relationship Id="rId46" Type="http://schemas.openxmlformats.org/officeDocument/2006/relationships/image" Target="../media/image60.png"/><Relationship Id="rId2" Type="http://schemas.openxmlformats.org/officeDocument/2006/relationships/image" Target="../media/image19.jpeg"/><Relationship Id="rId16" Type="http://schemas.openxmlformats.org/officeDocument/2006/relationships/image" Target="../media/image32.png"/><Relationship Id="rId20" Type="http://schemas.openxmlformats.org/officeDocument/2006/relationships/image" Target="../media/image35.png"/><Relationship Id="rId29" Type="http://schemas.openxmlformats.org/officeDocument/2006/relationships/image" Target="../media/image44.png"/><Relationship Id="rId41" Type="http://schemas.openxmlformats.org/officeDocument/2006/relationships/image" Target="../media/image5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24" Type="http://schemas.openxmlformats.org/officeDocument/2006/relationships/image" Target="../media/image39.png"/><Relationship Id="rId32" Type="http://schemas.openxmlformats.org/officeDocument/2006/relationships/image" Target="../media/image47.png"/><Relationship Id="rId37" Type="http://schemas.openxmlformats.org/officeDocument/2006/relationships/image" Target="../media/image51.png"/><Relationship Id="rId40" Type="http://schemas.openxmlformats.org/officeDocument/2006/relationships/image" Target="../media/image54.png"/><Relationship Id="rId45" Type="http://schemas.openxmlformats.org/officeDocument/2006/relationships/image" Target="../media/image59.jpeg"/><Relationship Id="rId5" Type="http://schemas.openxmlformats.org/officeDocument/2006/relationships/image" Target="../media/image22.png"/><Relationship Id="rId15" Type="http://schemas.openxmlformats.org/officeDocument/2006/relationships/image" Target="../media/image31.png"/><Relationship Id="rId23" Type="http://schemas.openxmlformats.org/officeDocument/2006/relationships/image" Target="../media/image38.png"/><Relationship Id="rId28" Type="http://schemas.openxmlformats.org/officeDocument/2006/relationships/image" Target="../media/image43.png"/><Relationship Id="rId36" Type="http://schemas.openxmlformats.org/officeDocument/2006/relationships/image" Target="../media/image50.png"/><Relationship Id="rId10" Type="http://schemas.openxmlformats.org/officeDocument/2006/relationships/image" Target="../media/image27.jpeg"/><Relationship Id="rId19" Type="http://schemas.microsoft.com/office/2007/relationships/hdphoto" Target="../media/hdphoto5.wdp"/><Relationship Id="rId31" Type="http://schemas.openxmlformats.org/officeDocument/2006/relationships/image" Target="../media/image46.png"/><Relationship Id="rId44" Type="http://schemas.openxmlformats.org/officeDocument/2006/relationships/image" Target="../media/image58.png"/><Relationship Id="rId4" Type="http://schemas.openxmlformats.org/officeDocument/2006/relationships/image" Target="../media/image21.jpeg"/><Relationship Id="rId9" Type="http://schemas.openxmlformats.org/officeDocument/2006/relationships/image" Target="../media/image26.png"/><Relationship Id="rId14" Type="http://schemas.openxmlformats.org/officeDocument/2006/relationships/image" Target="../media/image30.png"/><Relationship Id="rId22" Type="http://schemas.openxmlformats.org/officeDocument/2006/relationships/image" Target="../media/image37.jpeg"/><Relationship Id="rId27" Type="http://schemas.openxmlformats.org/officeDocument/2006/relationships/image" Target="../media/image42.jpeg"/><Relationship Id="rId30" Type="http://schemas.openxmlformats.org/officeDocument/2006/relationships/image" Target="../media/image45.png"/><Relationship Id="rId35" Type="http://schemas.microsoft.com/office/2007/relationships/hdphoto" Target="../media/hdphoto6.wdp"/><Relationship Id="rId43" Type="http://schemas.openxmlformats.org/officeDocument/2006/relationships/image" Target="../media/image57.jpeg"/><Relationship Id="rId48" Type="http://schemas.openxmlformats.org/officeDocument/2006/relationships/image" Target="../media/image6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icture 116">
            <a:extLst>
              <a:ext uri="{FF2B5EF4-FFF2-40B4-BE49-F238E27FC236}">
                <a16:creationId xmlns:a16="http://schemas.microsoft.com/office/drawing/2014/main" xmlns="" id="{A66385BE-D5FA-4914-B073-DB0AB22703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xmlns="" id="{DE12ABA9-B9A1-4C2F-84CC-ABB188F8A85B}"/>
              </a:ext>
            </a:extLst>
          </p:cNvPr>
          <p:cNvSpPr/>
          <p:nvPr/>
        </p:nvSpPr>
        <p:spPr>
          <a:xfrm>
            <a:off x="-40172" y="5021705"/>
            <a:ext cx="9224343" cy="1836295"/>
          </a:xfrm>
          <a:prstGeom prst="roundRect">
            <a:avLst>
              <a:gd name="adj" fmla="val 5541"/>
            </a:avLst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>
            <a:outerShdw blurRad="965200" sx="86000" sy="86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xmlns="" id="{A412225D-C043-409E-9128-27545A001EE8}"/>
              </a:ext>
            </a:extLst>
          </p:cNvPr>
          <p:cNvSpPr/>
          <p:nvPr/>
        </p:nvSpPr>
        <p:spPr>
          <a:xfrm>
            <a:off x="43063" y="5190825"/>
            <a:ext cx="8912599" cy="1393178"/>
          </a:xfrm>
          <a:prstGeom prst="roundRect">
            <a:avLst>
              <a:gd name="adj" fmla="val 4628"/>
            </a:avLst>
          </a:prstGeom>
          <a:noFill/>
          <a:ln>
            <a:solidFill>
              <a:srgbClr val="FFFFFF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BC7FF58B-B271-4D12-8CB7-7A8D7E6E7D2B}"/>
              </a:ext>
            </a:extLst>
          </p:cNvPr>
          <p:cNvSpPr txBox="1"/>
          <p:nvPr/>
        </p:nvSpPr>
        <p:spPr>
          <a:xfrm>
            <a:off x="-8292" y="5234076"/>
            <a:ext cx="911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ZA" sz="2000" b="1" dirty="0">
                <a:solidFill>
                  <a:schemeClr val="bg1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NATIONAL FRAMEWORK TOWARDS THE PROFESSIONALISATION OF THE PUBLIC </a:t>
            </a:r>
            <a:r>
              <a:rPr lang="en-ZA" sz="2000" b="1">
                <a:solidFill>
                  <a:schemeClr val="bg1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SECTOR: PORTFOLIO </a:t>
            </a:r>
            <a:r>
              <a:rPr lang="en-ZA" sz="2000" b="1" dirty="0">
                <a:solidFill>
                  <a:schemeClr val="bg1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COMMITTEE MEETING</a:t>
            </a:r>
          </a:p>
          <a:p>
            <a:pPr lvl="0" algn="ctr">
              <a:defRPr/>
            </a:pPr>
            <a:endParaRPr lang="en-ZA" sz="2000" b="1" dirty="0">
              <a:solidFill>
                <a:schemeClr val="bg1"/>
              </a:solidFill>
              <a:latin typeface="Abadi" panose="020B0604020104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>
              <a:defRPr/>
            </a:pPr>
            <a:r>
              <a:rPr lang="en-ZA" sz="2000" b="1" dirty="0">
                <a:solidFill>
                  <a:schemeClr val="bg1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 May 2023 </a:t>
            </a:r>
            <a:endParaRPr lang="en-GB" sz="2000" b="1" dirty="0">
              <a:solidFill>
                <a:schemeClr val="bg1"/>
              </a:solidFill>
              <a:latin typeface="Abadi" panose="020B0604020104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xmlns="" id="{4AA9DC92-CA74-4F4D-AC45-2C18CC6A6D16}"/>
              </a:ext>
            </a:extLst>
          </p:cNvPr>
          <p:cNvGrpSpPr/>
          <p:nvPr/>
        </p:nvGrpSpPr>
        <p:grpSpPr>
          <a:xfrm rot="900000">
            <a:off x="7792747" y="5413621"/>
            <a:ext cx="1354424" cy="1175614"/>
            <a:chOff x="8120989" y="3573566"/>
            <a:chExt cx="4752822" cy="3701818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xmlns="" id="{88509F5B-94FD-468C-8183-AF0C81C2E7C1}"/>
                </a:ext>
              </a:extLst>
            </p:cNvPr>
            <p:cNvGrpSpPr/>
            <p:nvPr/>
          </p:nvGrpSpPr>
          <p:grpSpPr>
            <a:xfrm rot="9957771">
              <a:off x="8120989" y="3573566"/>
              <a:ext cx="4752822" cy="3688088"/>
              <a:chOff x="2438400" y="1005871"/>
              <a:chExt cx="6414912" cy="4977833"/>
            </a:xfrm>
            <a:solidFill>
              <a:srgbClr val="5536F2">
                <a:alpha val="50000"/>
              </a:srgbClr>
            </a:solidFill>
          </p:grpSpPr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xmlns="" id="{348BB974-5CC6-4E28-8FFC-C75E39439592}"/>
                  </a:ext>
                </a:extLst>
              </p:cNvPr>
              <p:cNvCxnSpPr/>
              <p:nvPr/>
            </p:nvCxnSpPr>
            <p:spPr>
              <a:xfrm flipV="1">
                <a:off x="2614864" y="3850104"/>
                <a:ext cx="1411705" cy="2133600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>
                    <a:alpha val="2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xmlns="" id="{D5537FAB-CB18-4343-8562-DDA8581FF9C1}"/>
                  </a:ext>
                </a:extLst>
              </p:cNvPr>
              <p:cNvCxnSpPr/>
              <p:nvPr/>
            </p:nvCxnSpPr>
            <p:spPr>
              <a:xfrm>
                <a:off x="4026569" y="3866146"/>
                <a:ext cx="1267327" cy="882316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>
                    <a:alpha val="2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xmlns="" id="{268CD3F2-2926-4617-BEB5-86B5892412AC}"/>
                  </a:ext>
                </a:extLst>
              </p:cNvPr>
              <p:cNvCxnSpPr/>
              <p:nvPr/>
            </p:nvCxnSpPr>
            <p:spPr>
              <a:xfrm flipH="1">
                <a:off x="2614864" y="4780546"/>
                <a:ext cx="2662990" cy="1199465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>
                    <a:alpha val="2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xmlns="" id="{CA2F5D13-DF62-4F40-9F43-ED1B73CBB773}"/>
                  </a:ext>
                </a:extLst>
              </p:cNvPr>
              <p:cNvCxnSpPr/>
              <p:nvPr/>
            </p:nvCxnSpPr>
            <p:spPr>
              <a:xfrm>
                <a:off x="2470485" y="3850104"/>
                <a:ext cx="2823411" cy="914400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>
                    <a:alpha val="2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xmlns="" id="{71C44D99-EF9B-4C52-B1B5-BFE240BA3B5E}"/>
                  </a:ext>
                </a:extLst>
              </p:cNvPr>
              <p:cNvCxnSpPr/>
              <p:nvPr/>
            </p:nvCxnSpPr>
            <p:spPr>
              <a:xfrm flipV="1">
                <a:off x="2438400" y="2823411"/>
                <a:ext cx="3834062" cy="1026694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>
                    <a:alpha val="2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xmlns="" id="{9342F28E-B5EA-4D4F-996D-81C99ADC51B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660231" y="2180695"/>
                <a:ext cx="1666449" cy="649161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>
                    <a:alpha val="2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xmlns="" id="{3F3D84D8-EBC2-41BD-A519-5F421DED4549}"/>
                  </a:ext>
                </a:extLst>
              </p:cNvPr>
              <p:cNvCxnSpPr/>
              <p:nvPr/>
            </p:nvCxnSpPr>
            <p:spPr>
              <a:xfrm flipH="1">
                <a:off x="4026568" y="2130450"/>
                <a:ext cx="633663" cy="1732003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>
                    <a:alpha val="2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xmlns="" id="{08DB7D52-43C0-41C8-9E51-9D7C542D4080}"/>
                  </a:ext>
                </a:extLst>
              </p:cNvPr>
              <p:cNvCxnSpPr/>
              <p:nvPr/>
            </p:nvCxnSpPr>
            <p:spPr>
              <a:xfrm>
                <a:off x="4058654" y="3900350"/>
                <a:ext cx="3547859" cy="1029176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>
                    <a:alpha val="2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xmlns="" id="{0AC6AA41-E153-481C-887F-3FB740DB8B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93895" y="4752157"/>
                <a:ext cx="2423966" cy="206942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>
                    <a:alpha val="2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xmlns="" id="{0A56419C-1BC0-4BAF-A6B0-92D0B959BF0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720416" y="2374232"/>
                <a:ext cx="1107852" cy="2518579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>
                    <a:alpha val="2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xmlns="" id="{A31C30E9-0ED4-4026-991F-B8EC43D7BDB5}"/>
                  </a:ext>
                </a:extLst>
              </p:cNvPr>
              <p:cNvCxnSpPr/>
              <p:nvPr/>
            </p:nvCxnSpPr>
            <p:spPr>
              <a:xfrm flipH="1">
                <a:off x="5277855" y="2374233"/>
                <a:ext cx="3547859" cy="2406316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>
                    <a:alpha val="2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xmlns="" id="{6C1AEEC2-2C2C-4CC2-A2E5-D59C2832FF9A}"/>
                  </a:ext>
                </a:extLst>
              </p:cNvPr>
              <p:cNvCxnSpPr/>
              <p:nvPr/>
            </p:nvCxnSpPr>
            <p:spPr>
              <a:xfrm flipH="1" flipV="1">
                <a:off x="6248401" y="2823412"/>
                <a:ext cx="1435769" cy="2119645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>
                    <a:alpha val="2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xmlns="" id="{49E65F1E-11BD-4817-87A6-F30EA459ECC5}"/>
                  </a:ext>
                </a:extLst>
              </p:cNvPr>
              <p:cNvCxnSpPr/>
              <p:nvPr/>
            </p:nvCxnSpPr>
            <p:spPr>
              <a:xfrm flipV="1">
                <a:off x="6302617" y="2374233"/>
                <a:ext cx="2550695" cy="449180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>
                    <a:alpha val="2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xmlns="" id="{718F4E86-15CA-4F32-96E4-7378A76A9C12}"/>
                  </a:ext>
                </a:extLst>
              </p:cNvPr>
              <p:cNvCxnSpPr/>
              <p:nvPr/>
            </p:nvCxnSpPr>
            <p:spPr>
              <a:xfrm flipV="1">
                <a:off x="4660231" y="1005871"/>
                <a:ext cx="1238496" cy="1124581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>
                    <a:alpha val="2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xmlns="" id="{E7A5D9F2-9859-4428-B24B-D93E6A7430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9383" y="1005871"/>
                <a:ext cx="399120" cy="1858616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>
                    <a:alpha val="2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xmlns="" id="{7EF68BE0-4C12-4B2A-A4DA-BBC2C1C585AF}"/>
                  </a:ext>
                </a:extLst>
              </p:cNvPr>
              <p:cNvCxnSpPr/>
              <p:nvPr/>
            </p:nvCxnSpPr>
            <p:spPr>
              <a:xfrm flipH="1">
                <a:off x="5250253" y="2914731"/>
                <a:ext cx="995592" cy="1898902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>
                    <a:alpha val="2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xmlns="" id="{6C9B429F-42C0-4268-952A-B345E7A4FC31}"/>
                  </a:ext>
                </a:extLst>
              </p:cNvPr>
              <p:cNvCxnSpPr/>
              <p:nvPr/>
            </p:nvCxnSpPr>
            <p:spPr>
              <a:xfrm>
                <a:off x="4644190" y="2164653"/>
                <a:ext cx="621140" cy="2671436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>
                    <a:alpha val="25000"/>
                  </a:srgbClr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87" name="Oval 86">
              <a:extLst>
                <a:ext uri="{FF2B5EF4-FFF2-40B4-BE49-F238E27FC236}">
                  <a16:creationId xmlns:a16="http://schemas.microsoft.com/office/drawing/2014/main" xmlns="" id="{4F2CD2FD-D662-4611-B00E-32BC5AF55ECD}"/>
                </a:ext>
              </a:extLst>
            </p:cNvPr>
            <p:cNvSpPr/>
            <p:nvPr/>
          </p:nvSpPr>
          <p:spPr>
            <a:xfrm rot="9957771">
              <a:off x="10674024" y="7125991"/>
              <a:ext cx="149393" cy="149393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233B6">
                  <a:alpha val="1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xmlns="" id="{0614D7F2-51CA-4953-8A42-B55FD8132725}"/>
                </a:ext>
              </a:extLst>
            </p:cNvPr>
            <p:cNvSpPr/>
            <p:nvPr/>
          </p:nvSpPr>
          <p:spPr>
            <a:xfrm rot="9957771">
              <a:off x="10083860" y="5887589"/>
              <a:ext cx="149393" cy="149393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233B6">
                  <a:alpha val="1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xmlns="" id="{1363DD2D-A73D-434D-A451-EB6C8331C070}"/>
                </a:ext>
              </a:extLst>
            </p:cNvPr>
            <p:cNvSpPr/>
            <p:nvPr/>
          </p:nvSpPr>
          <p:spPr>
            <a:xfrm rot="9957771">
              <a:off x="8401944" y="6665730"/>
              <a:ext cx="149393" cy="149393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233B6">
                  <a:alpha val="1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xmlns="" id="{43C82981-6B53-42C1-891E-63F67BF37560}"/>
                </a:ext>
              </a:extLst>
            </p:cNvPr>
            <p:cNvSpPr/>
            <p:nvPr/>
          </p:nvSpPr>
          <p:spPr>
            <a:xfrm rot="9957771">
              <a:off x="8736865" y="4682862"/>
              <a:ext cx="149393" cy="149393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233B6">
                  <a:alpha val="1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xmlns="" id="{92CC77F6-9EB7-4F23-8189-44626B14D4B4}"/>
                </a:ext>
              </a:extLst>
            </p:cNvPr>
            <p:cNvSpPr/>
            <p:nvPr/>
          </p:nvSpPr>
          <p:spPr>
            <a:xfrm rot="9957771">
              <a:off x="10431941" y="4366597"/>
              <a:ext cx="149393" cy="149393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233B6">
                  <a:alpha val="1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xmlns="" id="{AAD71CA4-F06E-4E58-BB2D-2C77C1FF5520}"/>
                </a:ext>
              </a:extLst>
            </p:cNvPr>
            <p:cNvSpPr/>
            <p:nvPr/>
          </p:nvSpPr>
          <p:spPr>
            <a:xfrm rot="9957771">
              <a:off x="11474043" y="4779212"/>
              <a:ext cx="149393" cy="149393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233B6">
                  <a:alpha val="1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xmlns="" id="{35A67873-5164-42C5-9209-5FB02E94B9E0}"/>
                </a:ext>
              </a:extLst>
            </p:cNvPr>
            <p:cNvSpPr/>
            <p:nvPr/>
          </p:nvSpPr>
          <p:spPr>
            <a:xfrm rot="9957771">
              <a:off x="12583955" y="4527020"/>
              <a:ext cx="149393" cy="149393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233B6">
                  <a:alpha val="1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xmlns="" id="{A47FCF08-80FC-49C5-A513-7A4E8E72A02E}"/>
                </a:ext>
              </a:extLst>
            </p:cNvPr>
            <p:cNvSpPr/>
            <p:nvPr/>
          </p:nvSpPr>
          <p:spPr>
            <a:xfrm rot="9957771">
              <a:off x="11370884" y="6090852"/>
              <a:ext cx="149393" cy="149393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233B6">
                  <a:alpha val="1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60033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4676F7-A948-7749-6F75-23BD0040A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>
                <a:solidFill>
                  <a:srgbClr val="00B050"/>
                </a:solidFill>
                <a:latin typeface="Abadi" panose="020B0604020104020204" pitchFamily="34" charset="0"/>
              </a:rPr>
              <a:t>Skills Audit Project </a:t>
            </a:r>
            <a:endParaRPr lang="en-ZA" sz="3600" b="1" dirty="0">
              <a:solidFill>
                <a:srgbClr val="00B050"/>
              </a:solidFill>
              <a:latin typeface="Abadi" panose="020B0604020104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B090D366-4E74-8A79-4B24-6EB1D8F0DF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6738C-8955-4CF1-A256-1C49941BBB03}" type="slidenum">
              <a:rPr lang="en-ZA" smtClean="0"/>
              <a:pPr/>
              <a:t>10</a:t>
            </a:fld>
            <a:endParaRPr lang="en-Z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B31B610-A7F2-FE1A-B7D0-BB91F44744ED}"/>
              </a:ext>
            </a:extLst>
          </p:cNvPr>
          <p:cNvSpPr txBox="1"/>
          <p:nvPr/>
        </p:nvSpPr>
        <p:spPr>
          <a:xfrm>
            <a:off x="5235981" y="1158401"/>
            <a:ext cx="389302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indent="-355600" algn="just">
              <a:buFont typeface="Arial" panose="020B0604020202020204" pitchFamily="34" charset="0"/>
              <a:buChar char="•"/>
            </a:pPr>
            <a:r>
              <a:rPr lang="en-ZA" dirty="0">
                <a:latin typeface="Abadi" panose="020B0604020104020204" pitchFamily="34" charset="0"/>
              </a:rPr>
              <a:t>Concept document developed by the NSG and HSRC</a:t>
            </a:r>
          </a:p>
          <a:p>
            <a:pPr marL="355600" indent="-355600" algn="just">
              <a:buFont typeface="Arial" panose="020B0604020202020204" pitchFamily="34" charset="0"/>
              <a:buChar char="•"/>
            </a:pPr>
            <a:r>
              <a:rPr lang="en-ZA" dirty="0">
                <a:latin typeface="Abadi" panose="020B0604020104020204" pitchFamily="34" charset="0"/>
              </a:rPr>
              <a:t>Project plan and timelines finalised for a phased implementation approach – responding  to all 5 pillars of the Framework</a:t>
            </a:r>
          </a:p>
          <a:p>
            <a:pPr marL="355600" indent="-355600" algn="just">
              <a:buFont typeface="Arial" panose="020B0604020202020204" pitchFamily="34" charset="0"/>
              <a:buChar char="•"/>
            </a:pPr>
            <a:r>
              <a:rPr lang="en-ZA" dirty="0">
                <a:latin typeface="Abadi" panose="020B0604020104020204" pitchFamily="34" charset="0"/>
              </a:rPr>
              <a:t>Engagements with the Directors-General of the departments to share the skills audit methodology, project plan, timeframes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2045F58-9E56-003E-5A28-6816DE2B5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63" y="1199214"/>
            <a:ext cx="5060818" cy="3375507"/>
          </a:xfrm>
          <a:prstGeom prst="rect">
            <a:avLst/>
          </a:prstGeom>
          <a:ln w="76200"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769EA93-B694-F81E-1019-7ED16AA0D23D}"/>
              </a:ext>
            </a:extLst>
          </p:cNvPr>
          <p:cNvSpPr txBox="1"/>
          <p:nvPr/>
        </p:nvSpPr>
        <p:spPr>
          <a:xfrm>
            <a:off x="175163" y="4706755"/>
            <a:ext cx="8773966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solidFill>
              <a:srgbClr val="1A191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ZA" b="1" dirty="0">
                <a:latin typeface="Abadi" panose="020B0604020104020204" pitchFamily="34" charset="0"/>
              </a:rPr>
              <a:t>8 identified frontline and service delivery departments will participate in the first phase, i.e., Transport, Human Settlements, Water and Sanitation, Cooperative Governance, Public Works and Investments, Home Affairs, </a:t>
            </a:r>
            <a:r>
              <a:rPr lang="en-ZA" b="1" dirty="0" err="1">
                <a:latin typeface="Abadi" panose="020B0604020104020204" pitchFamily="34" charset="0"/>
              </a:rPr>
              <a:t>SASSA</a:t>
            </a:r>
            <a:r>
              <a:rPr lang="en-ZA" b="1" dirty="0">
                <a:latin typeface="Abadi" panose="020B0604020104020204" pitchFamily="34" charset="0"/>
              </a:rPr>
              <a:t>, and Employment and Labour.</a:t>
            </a:r>
            <a:endParaRPr lang="en-GB" b="1" dirty="0">
              <a:latin typeface="Abadi" panose="020B06040201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9D7EEE6-8797-2E2F-74FF-BCE1DA29F36D}"/>
              </a:ext>
            </a:extLst>
          </p:cNvPr>
          <p:cNvSpPr txBox="1"/>
          <p:nvPr/>
        </p:nvSpPr>
        <p:spPr>
          <a:xfrm>
            <a:off x="164891" y="5665692"/>
            <a:ext cx="876924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Image: https://www.roberthalf.co.uk/advice/human-resource-management/how-conduct-skills-audit-your-employees</a:t>
            </a:r>
          </a:p>
        </p:txBody>
      </p:sp>
    </p:spTree>
    <p:extLst>
      <p:ext uri="{BB962C8B-B14F-4D97-AF65-F5344CB8AC3E}">
        <p14:creationId xmlns:p14="http://schemas.microsoft.com/office/powerpoint/2010/main" xmlns="" val="1622833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icture Placeholder 39">
            <a:extLst>
              <a:ext uri="{FF2B5EF4-FFF2-40B4-BE49-F238E27FC236}">
                <a16:creationId xmlns:a16="http://schemas.microsoft.com/office/drawing/2014/main" xmlns="" id="{98957292-C115-4905-B6DD-96D711F11FAA}"/>
              </a:ext>
            </a:extLst>
          </p:cNvPr>
          <p:cNvSpPr txBox="1">
            <a:spLocks/>
          </p:cNvSpPr>
          <p:nvPr/>
        </p:nvSpPr>
        <p:spPr>
          <a:xfrm flipH="1">
            <a:off x="782131" y="3697164"/>
            <a:ext cx="1551477" cy="1416033"/>
          </a:xfrm>
          <a:prstGeom prst="round1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270000" dist="266700" dir="5400000" sx="93000" sy="93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ZA" sz="1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A" sz="1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A" sz="1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ZA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Recruitment &amp; Selection</a:t>
            </a:r>
          </a:p>
        </p:txBody>
      </p:sp>
      <p:sp>
        <p:nvSpPr>
          <p:cNvPr id="55" name="Picture Placeholder 39">
            <a:extLst>
              <a:ext uri="{FF2B5EF4-FFF2-40B4-BE49-F238E27FC236}">
                <a16:creationId xmlns:a16="http://schemas.microsoft.com/office/drawing/2014/main" xmlns="" id="{01614A46-632B-4056-B4E3-267B64DD6968}"/>
              </a:ext>
            </a:extLst>
          </p:cNvPr>
          <p:cNvSpPr txBox="1">
            <a:spLocks/>
          </p:cNvSpPr>
          <p:nvPr/>
        </p:nvSpPr>
        <p:spPr>
          <a:xfrm flipH="1">
            <a:off x="2319646" y="3135774"/>
            <a:ext cx="1371014" cy="1977423"/>
          </a:xfrm>
          <a:prstGeom prst="round1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270000" dist="266700" dir="5400000" sx="93000" sy="93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" name="Picture Placeholder 39">
            <a:extLst>
              <a:ext uri="{FF2B5EF4-FFF2-40B4-BE49-F238E27FC236}">
                <a16:creationId xmlns:a16="http://schemas.microsoft.com/office/drawing/2014/main" xmlns="" id="{CD595364-8F5C-4184-A9C2-F063B191AA4C}"/>
              </a:ext>
            </a:extLst>
          </p:cNvPr>
          <p:cNvSpPr txBox="1">
            <a:spLocks/>
          </p:cNvSpPr>
          <p:nvPr/>
        </p:nvSpPr>
        <p:spPr>
          <a:xfrm flipH="1">
            <a:off x="3676258" y="3026604"/>
            <a:ext cx="1551038" cy="2086593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270000" dist="266700" dir="5400000" sx="93000" sy="93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" name="Picture Placeholder 39">
            <a:extLst>
              <a:ext uri="{FF2B5EF4-FFF2-40B4-BE49-F238E27FC236}">
                <a16:creationId xmlns:a16="http://schemas.microsoft.com/office/drawing/2014/main" xmlns="" id="{E9009F89-57C8-4F3A-B811-C6FDE3FEDF4E}"/>
              </a:ext>
            </a:extLst>
          </p:cNvPr>
          <p:cNvSpPr txBox="1">
            <a:spLocks/>
          </p:cNvSpPr>
          <p:nvPr/>
        </p:nvSpPr>
        <p:spPr>
          <a:xfrm flipH="1">
            <a:off x="5131882" y="2489421"/>
            <a:ext cx="1728092" cy="2623776"/>
          </a:xfrm>
          <a:prstGeom prst="round1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270000" dist="266700" dir="5400000" sx="93000" sy="93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ZA" sz="1350" b="1" dirty="0">
              <a:solidFill>
                <a:schemeClr val="tx1"/>
              </a:solidFill>
            </a:endParaRPr>
          </a:p>
          <a:p>
            <a:endParaRPr lang="en-ZA" sz="1350" b="1" dirty="0">
              <a:solidFill>
                <a:schemeClr val="tx1"/>
              </a:solidFill>
            </a:endParaRPr>
          </a:p>
          <a:p>
            <a:endParaRPr lang="en-ZA" sz="1350" b="1" dirty="0">
              <a:solidFill>
                <a:schemeClr val="tx1"/>
              </a:solidFill>
            </a:endParaRPr>
          </a:p>
          <a:p>
            <a:endParaRPr lang="en-ZA" sz="1350" b="1" dirty="0">
              <a:solidFill>
                <a:schemeClr val="tx1"/>
              </a:solidFill>
            </a:endParaRPr>
          </a:p>
          <a:p>
            <a:endParaRPr lang="en-ZA" sz="1350" b="1" dirty="0">
              <a:solidFill>
                <a:schemeClr val="tx1"/>
              </a:solidFill>
            </a:endParaRPr>
          </a:p>
          <a:p>
            <a:endParaRPr lang="en-ZA" sz="1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A" sz="1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ZA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Continuing Learning &amp; Professional Development</a:t>
            </a:r>
          </a:p>
        </p:txBody>
      </p:sp>
      <p:sp>
        <p:nvSpPr>
          <p:cNvPr id="64" name="Picture Placeholder 39">
            <a:extLst>
              <a:ext uri="{FF2B5EF4-FFF2-40B4-BE49-F238E27FC236}">
                <a16:creationId xmlns:a16="http://schemas.microsoft.com/office/drawing/2014/main" xmlns="" id="{E5BCC36F-B315-4CFC-BC24-EE3D49B146AE}"/>
              </a:ext>
            </a:extLst>
          </p:cNvPr>
          <p:cNvSpPr txBox="1">
            <a:spLocks/>
          </p:cNvSpPr>
          <p:nvPr/>
        </p:nvSpPr>
        <p:spPr>
          <a:xfrm flipH="1">
            <a:off x="6788465" y="2051035"/>
            <a:ext cx="1865161" cy="3062162"/>
          </a:xfrm>
          <a:prstGeom prst="round1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270000" dist="266700" dir="5400000" sx="93000" sy="93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03711CAD-32D6-44E4-ADE8-416197544F29}"/>
              </a:ext>
            </a:extLst>
          </p:cNvPr>
          <p:cNvGrpSpPr/>
          <p:nvPr/>
        </p:nvGrpSpPr>
        <p:grpSpPr>
          <a:xfrm>
            <a:off x="490373" y="2193163"/>
            <a:ext cx="1313863" cy="1510275"/>
            <a:chOff x="2533651" y="2152650"/>
            <a:chExt cx="2187575" cy="2514600"/>
          </a:xfrm>
          <a:solidFill>
            <a:schemeClr val="accent1"/>
          </a:solidFill>
        </p:grpSpPr>
        <p:sp>
          <p:nvSpPr>
            <p:cNvPr id="71" name="Freeform 13">
              <a:extLst>
                <a:ext uri="{FF2B5EF4-FFF2-40B4-BE49-F238E27FC236}">
                  <a16:creationId xmlns:a16="http://schemas.microsoft.com/office/drawing/2014/main" xmlns="" id="{24C29DC6-B14B-4C79-8AC6-501871D30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2638" y="3011488"/>
              <a:ext cx="120650" cy="33337"/>
            </a:xfrm>
            <a:custGeom>
              <a:avLst/>
              <a:gdLst>
                <a:gd name="T0" fmla="*/ 49 w 58"/>
                <a:gd name="T1" fmla="*/ 1 h 16"/>
                <a:gd name="T2" fmla="*/ 7 w 58"/>
                <a:gd name="T3" fmla="*/ 4 h 16"/>
                <a:gd name="T4" fmla="*/ 8 w 58"/>
                <a:gd name="T5" fmla="*/ 15 h 16"/>
                <a:gd name="T6" fmla="*/ 50 w 58"/>
                <a:gd name="T7" fmla="*/ 12 h 16"/>
                <a:gd name="T8" fmla="*/ 49 w 58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6">
                  <a:moveTo>
                    <a:pt x="49" y="1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0" y="5"/>
                    <a:pt x="0" y="16"/>
                    <a:pt x="8" y="15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8" y="11"/>
                    <a:pt x="57" y="0"/>
                    <a:pt x="4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b="1" dirty="0"/>
            </a:p>
          </p:txBody>
        </p:sp>
        <p:sp>
          <p:nvSpPr>
            <p:cNvPr id="72" name="Freeform 14">
              <a:extLst>
                <a:ext uri="{FF2B5EF4-FFF2-40B4-BE49-F238E27FC236}">
                  <a16:creationId xmlns:a16="http://schemas.microsoft.com/office/drawing/2014/main" xmlns="" id="{ABC51E22-5646-4123-9B2B-04017D34E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5813" y="3070225"/>
              <a:ext cx="120650" cy="23812"/>
            </a:xfrm>
            <a:custGeom>
              <a:avLst/>
              <a:gdLst>
                <a:gd name="T0" fmla="*/ 50 w 58"/>
                <a:gd name="T1" fmla="*/ 0 h 11"/>
                <a:gd name="T2" fmla="*/ 8 w 58"/>
                <a:gd name="T3" fmla="*/ 0 h 11"/>
                <a:gd name="T4" fmla="*/ 8 w 58"/>
                <a:gd name="T5" fmla="*/ 11 h 11"/>
                <a:gd name="T6" fmla="*/ 50 w 58"/>
                <a:gd name="T7" fmla="*/ 11 h 11"/>
                <a:gd name="T8" fmla="*/ 50 w 58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1">
                  <a:moveTo>
                    <a:pt x="50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0" y="0"/>
                    <a:pt x="0" y="11"/>
                    <a:pt x="8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8" y="11"/>
                    <a:pt x="58" y="0"/>
                    <a:pt x="5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b="1" dirty="0"/>
            </a:p>
          </p:txBody>
        </p:sp>
        <p:sp>
          <p:nvSpPr>
            <p:cNvPr id="73" name="Freeform 15">
              <a:extLst>
                <a:ext uri="{FF2B5EF4-FFF2-40B4-BE49-F238E27FC236}">
                  <a16:creationId xmlns:a16="http://schemas.microsoft.com/office/drawing/2014/main" xmlns="" id="{F63F9DA4-8CD5-4BB8-A548-75594BF7C3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2638" y="3095625"/>
              <a:ext cx="100013" cy="20637"/>
            </a:xfrm>
            <a:custGeom>
              <a:avLst/>
              <a:gdLst>
                <a:gd name="T0" fmla="*/ 41 w 48"/>
                <a:gd name="T1" fmla="*/ 1 h 10"/>
                <a:gd name="T2" fmla="*/ 6 w 48"/>
                <a:gd name="T3" fmla="*/ 1 h 10"/>
                <a:gd name="T4" fmla="*/ 6 w 48"/>
                <a:gd name="T5" fmla="*/ 10 h 10"/>
                <a:gd name="T6" fmla="*/ 41 w 48"/>
                <a:gd name="T7" fmla="*/ 10 h 10"/>
                <a:gd name="T8" fmla="*/ 41 w 48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0">
                  <a:moveTo>
                    <a:pt x="41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0" y="0"/>
                    <a:pt x="0" y="10"/>
                    <a:pt x="6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7" y="10"/>
                    <a:pt x="48" y="1"/>
                    <a:pt x="4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b="1" dirty="0"/>
            </a:p>
          </p:txBody>
        </p:sp>
        <p:sp>
          <p:nvSpPr>
            <p:cNvPr id="74" name="Freeform 16">
              <a:extLst>
                <a:ext uri="{FF2B5EF4-FFF2-40B4-BE49-F238E27FC236}">
                  <a16:creationId xmlns:a16="http://schemas.microsoft.com/office/drawing/2014/main" xmlns="" id="{6F5CAAFF-45B6-46A1-A362-961471D83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7226" y="2957513"/>
              <a:ext cx="177800" cy="166687"/>
            </a:xfrm>
            <a:custGeom>
              <a:avLst/>
              <a:gdLst>
                <a:gd name="T0" fmla="*/ 56 w 86"/>
                <a:gd name="T1" fmla="*/ 28 h 80"/>
                <a:gd name="T2" fmla="*/ 74 w 86"/>
                <a:gd name="T3" fmla="*/ 30 h 80"/>
                <a:gd name="T4" fmla="*/ 69 w 86"/>
                <a:gd name="T5" fmla="*/ 75 h 80"/>
                <a:gd name="T6" fmla="*/ 25 w 86"/>
                <a:gd name="T7" fmla="*/ 70 h 80"/>
                <a:gd name="T8" fmla="*/ 0 w 86"/>
                <a:gd name="T9" fmla="*/ 70 h 80"/>
                <a:gd name="T10" fmla="*/ 2 w 86"/>
                <a:gd name="T11" fmla="*/ 33 h 80"/>
                <a:gd name="T12" fmla="*/ 26 w 86"/>
                <a:gd name="T13" fmla="*/ 31 h 80"/>
                <a:gd name="T14" fmla="*/ 68 w 86"/>
                <a:gd name="T15" fmla="*/ 6 h 80"/>
                <a:gd name="T16" fmla="*/ 79 w 86"/>
                <a:gd name="T17" fmla="*/ 0 h 80"/>
                <a:gd name="T18" fmla="*/ 78 w 86"/>
                <a:gd name="T19" fmla="*/ 12 h 80"/>
                <a:gd name="T20" fmla="*/ 56 w 86"/>
                <a:gd name="T21" fmla="*/ 2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80">
                  <a:moveTo>
                    <a:pt x="56" y="28"/>
                  </a:moveTo>
                  <a:cubicBezTo>
                    <a:pt x="59" y="30"/>
                    <a:pt x="74" y="30"/>
                    <a:pt x="74" y="30"/>
                  </a:cubicBezTo>
                  <a:cubicBezTo>
                    <a:pt x="75" y="43"/>
                    <a:pt x="75" y="63"/>
                    <a:pt x="69" y="75"/>
                  </a:cubicBezTo>
                  <a:cubicBezTo>
                    <a:pt x="69" y="75"/>
                    <a:pt x="27" y="80"/>
                    <a:pt x="25" y="70"/>
                  </a:cubicBezTo>
                  <a:cubicBezTo>
                    <a:pt x="19" y="70"/>
                    <a:pt x="4" y="70"/>
                    <a:pt x="0" y="70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11" y="32"/>
                    <a:pt x="19" y="32"/>
                    <a:pt x="26" y="31"/>
                  </a:cubicBezTo>
                  <a:cubicBezTo>
                    <a:pt x="32" y="14"/>
                    <a:pt x="55" y="13"/>
                    <a:pt x="68" y="6"/>
                  </a:cubicBezTo>
                  <a:cubicBezTo>
                    <a:pt x="74" y="3"/>
                    <a:pt x="79" y="0"/>
                    <a:pt x="79" y="0"/>
                  </a:cubicBezTo>
                  <a:cubicBezTo>
                    <a:pt x="79" y="0"/>
                    <a:pt x="86" y="6"/>
                    <a:pt x="78" y="12"/>
                  </a:cubicBezTo>
                  <a:cubicBezTo>
                    <a:pt x="71" y="18"/>
                    <a:pt x="52" y="24"/>
                    <a:pt x="5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b="1" dirty="0"/>
            </a:p>
          </p:txBody>
        </p:sp>
        <p:sp>
          <p:nvSpPr>
            <p:cNvPr id="75" name="Freeform 17">
              <a:extLst>
                <a:ext uri="{FF2B5EF4-FFF2-40B4-BE49-F238E27FC236}">
                  <a16:creationId xmlns:a16="http://schemas.microsoft.com/office/drawing/2014/main" xmlns="" id="{B3A7E567-F224-46F3-820F-4410B04C63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163" y="3041650"/>
              <a:ext cx="119063" cy="28575"/>
            </a:xfrm>
            <a:custGeom>
              <a:avLst/>
              <a:gdLst>
                <a:gd name="T0" fmla="*/ 50 w 58"/>
                <a:gd name="T1" fmla="*/ 0 h 14"/>
                <a:gd name="T2" fmla="*/ 7 w 58"/>
                <a:gd name="T3" fmla="*/ 2 h 14"/>
                <a:gd name="T4" fmla="*/ 8 w 58"/>
                <a:gd name="T5" fmla="*/ 13 h 14"/>
                <a:gd name="T6" fmla="*/ 50 w 58"/>
                <a:gd name="T7" fmla="*/ 11 h 14"/>
                <a:gd name="T8" fmla="*/ 50 w 5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4">
                  <a:moveTo>
                    <a:pt x="50" y="0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0" y="3"/>
                    <a:pt x="0" y="14"/>
                    <a:pt x="8" y="13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8" y="11"/>
                    <a:pt x="57" y="0"/>
                    <a:pt x="5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b="1" dirty="0"/>
            </a:p>
          </p:txBody>
        </p:sp>
        <p:sp>
          <p:nvSpPr>
            <p:cNvPr id="76" name="Freeform 18">
              <a:extLst>
                <a:ext uri="{FF2B5EF4-FFF2-40B4-BE49-F238E27FC236}">
                  <a16:creationId xmlns:a16="http://schemas.microsoft.com/office/drawing/2014/main" xmlns="" id="{2616C5B0-9CDF-4851-8F89-F28B73FA6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5576" y="2752725"/>
              <a:ext cx="560388" cy="485775"/>
            </a:xfrm>
            <a:custGeom>
              <a:avLst/>
              <a:gdLst>
                <a:gd name="T0" fmla="*/ 54 w 353"/>
                <a:gd name="T1" fmla="*/ 0 h 306"/>
                <a:gd name="T2" fmla="*/ 143 w 353"/>
                <a:gd name="T3" fmla="*/ 190 h 306"/>
                <a:gd name="T4" fmla="*/ 339 w 353"/>
                <a:gd name="T5" fmla="*/ 154 h 306"/>
                <a:gd name="T6" fmla="*/ 353 w 353"/>
                <a:gd name="T7" fmla="*/ 241 h 306"/>
                <a:gd name="T8" fmla="*/ 88 w 353"/>
                <a:gd name="T9" fmla="*/ 306 h 306"/>
                <a:gd name="T10" fmla="*/ 0 w 353"/>
                <a:gd name="T11" fmla="*/ 144 h 306"/>
                <a:gd name="T12" fmla="*/ 54 w 353"/>
                <a:gd name="T13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3" h="306">
                  <a:moveTo>
                    <a:pt x="54" y="0"/>
                  </a:moveTo>
                  <a:lnTo>
                    <a:pt x="143" y="190"/>
                  </a:lnTo>
                  <a:lnTo>
                    <a:pt x="339" y="154"/>
                  </a:lnTo>
                  <a:lnTo>
                    <a:pt x="353" y="241"/>
                  </a:lnTo>
                  <a:lnTo>
                    <a:pt x="88" y="306"/>
                  </a:lnTo>
                  <a:lnTo>
                    <a:pt x="0" y="144"/>
                  </a:lnTo>
                  <a:lnTo>
                    <a:pt x="5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b="1" dirty="0"/>
            </a:p>
          </p:txBody>
        </p:sp>
        <p:sp>
          <p:nvSpPr>
            <p:cNvPr id="77" name="Freeform 19">
              <a:extLst>
                <a:ext uri="{FF2B5EF4-FFF2-40B4-BE49-F238E27FC236}">
                  <a16:creationId xmlns:a16="http://schemas.microsoft.com/office/drawing/2014/main" xmlns="" id="{CB01DB4E-9624-4937-B841-391B29AF58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3651" y="2990850"/>
              <a:ext cx="527050" cy="588962"/>
            </a:xfrm>
            <a:custGeom>
              <a:avLst/>
              <a:gdLst>
                <a:gd name="T0" fmla="*/ 254 w 254"/>
                <a:gd name="T1" fmla="*/ 215 h 283"/>
                <a:gd name="T2" fmla="*/ 170 w 254"/>
                <a:gd name="T3" fmla="*/ 279 h 283"/>
                <a:gd name="T4" fmla="*/ 153 w 254"/>
                <a:gd name="T5" fmla="*/ 276 h 283"/>
                <a:gd name="T6" fmla="*/ 4 w 254"/>
                <a:gd name="T7" fmla="*/ 82 h 283"/>
                <a:gd name="T8" fmla="*/ 6 w 254"/>
                <a:gd name="T9" fmla="*/ 64 h 283"/>
                <a:gd name="T10" fmla="*/ 90 w 254"/>
                <a:gd name="T11" fmla="*/ 0 h 283"/>
                <a:gd name="T12" fmla="*/ 88 w 254"/>
                <a:gd name="T13" fmla="*/ 18 h 283"/>
                <a:gd name="T14" fmla="*/ 237 w 254"/>
                <a:gd name="T15" fmla="*/ 212 h 283"/>
                <a:gd name="T16" fmla="*/ 254 w 254"/>
                <a:gd name="T17" fmla="*/ 215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4" h="283">
                  <a:moveTo>
                    <a:pt x="254" y="215"/>
                  </a:moveTo>
                  <a:cubicBezTo>
                    <a:pt x="170" y="279"/>
                    <a:pt x="170" y="279"/>
                    <a:pt x="170" y="279"/>
                  </a:cubicBezTo>
                  <a:cubicBezTo>
                    <a:pt x="165" y="283"/>
                    <a:pt x="157" y="282"/>
                    <a:pt x="153" y="276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0" y="76"/>
                    <a:pt x="1" y="69"/>
                    <a:pt x="6" y="64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85" y="5"/>
                    <a:pt x="84" y="12"/>
                    <a:pt x="88" y="18"/>
                  </a:cubicBezTo>
                  <a:cubicBezTo>
                    <a:pt x="237" y="212"/>
                    <a:pt x="237" y="212"/>
                    <a:pt x="237" y="212"/>
                  </a:cubicBezTo>
                  <a:cubicBezTo>
                    <a:pt x="241" y="218"/>
                    <a:pt x="248" y="219"/>
                    <a:pt x="254" y="2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b="1" dirty="0"/>
            </a:p>
          </p:txBody>
        </p:sp>
        <p:sp>
          <p:nvSpPr>
            <p:cNvPr id="78" name="Freeform 20">
              <a:extLst>
                <a:ext uri="{FF2B5EF4-FFF2-40B4-BE49-F238E27FC236}">
                  <a16:creationId xmlns:a16="http://schemas.microsoft.com/office/drawing/2014/main" xmlns="" id="{EDF11169-92A2-4904-82F1-1B594DB7D9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8276" y="2881313"/>
              <a:ext cx="498475" cy="565150"/>
            </a:xfrm>
            <a:custGeom>
              <a:avLst/>
              <a:gdLst>
                <a:gd name="T0" fmla="*/ 234 w 240"/>
                <a:gd name="T1" fmla="*/ 219 h 272"/>
                <a:gd name="T2" fmla="*/ 170 w 240"/>
                <a:gd name="T3" fmla="*/ 268 h 272"/>
                <a:gd name="T4" fmla="*/ 153 w 240"/>
                <a:gd name="T5" fmla="*/ 265 h 272"/>
                <a:gd name="T6" fmla="*/ 4 w 240"/>
                <a:gd name="T7" fmla="*/ 71 h 272"/>
                <a:gd name="T8" fmla="*/ 6 w 240"/>
                <a:gd name="T9" fmla="*/ 53 h 272"/>
                <a:gd name="T10" fmla="*/ 70 w 240"/>
                <a:gd name="T11" fmla="*/ 4 h 272"/>
                <a:gd name="T12" fmla="*/ 88 w 240"/>
                <a:gd name="T13" fmla="*/ 7 h 272"/>
                <a:gd name="T14" fmla="*/ 236 w 240"/>
                <a:gd name="T15" fmla="*/ 201 h 272"/>
                <a:gd name="T16" fmla="*/ 234 w 240"/>
                <a:gd name="T17" fmla="*/ 219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0" h="272">
                  <a:moveTo>
                    <a:pt x="234" y="219"/>
                  </a:moveTo>
                  <a:cubicBezTo>
                    <a:pt x="170" y="268"/>
                    <a:pt x="170" y="268"/>
                    <a:pt x="170" y="268"/>
                  </a:cubicBezTo>
                  <a:cubicBezTo>
                    <a:pt x="164" y="272"/>
                    <a:pt x="157" y="271"/>
                    <a:pt x="153" y="265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0" y="65"/>
                    <a:pt x="1" y="58"/>
                    <a:pt x="6" y="53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76" y="0"/>
                    <a:pt x="83" y="1"/>
                    <a:pt x="88" y="7"/>
                  </a:cubicBezTo>
                  <a:cubicBezTo>
                    <a:pt x="236" y="201"/>
                    <a:pt x="236" y="201"/>
                    <a:pt x="236" y="201"/>
                  </a:cubicBezTo>
                  <a:cubicBezTo>
                    <a:pt x="240" y="207"/>
                    <a:pt x="239" y="214"/>
                    <a:pt x="234" y="2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b="1" dirty="0"/>
            </a:p>
          </p:txBody>
        </p:sp>
        <p:sp>
          <p:nvSpPr>
            <p:cNvPr id="79" name="Freeform 21">
              <a:extLst>
                <a:ext uri="{FF2B5EF4-FFF2-40B4-BE49-F238E27FC236}">
                  <a16:creationId xmlns:a16="http://schemas.microsoft.com/office/drawing/2014/main" xmlns="" id="{F31BD8D6-6EB7-42DB-B9D6-157DAB0CBB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1938" y="3159125"/>
              <a:ext cx="136525" cy="141287"/>
            </a:xfrm>
            <a:custGeom>
              <a:avLst/>
              <a:gdLst>
                <a:gd name="T0" fmla="*/ 36 w 66"/>
                <a:gd name="T1" fmla="*/ 67 h 68"/>
                <a:gd name="T2" fmla="*/ 32 w 66"/>
                <a:gd name="T3" fmla="*/ 66 h 68"/>
                <a:gd name="T4" fmla="*/ 1 w 66"/>
                <a:gd name="T5" fmla="*/ 27 h 68"/>
                <a:gd name="T6" fmla="*/ 2 w 66"/>
                <a:gd name="T7" fmla="*/ 22 h 68"/>
                <a:gd name="T8" fmla="*/ 30 w 66"/>
                <a:gd name="T9" fmla="*/ 1 h 68"/>
                <a:gd name="T10" fmla="*/ 35 w 66"/>
                <a:gd name="T11" fmla="*/ 2 h 68"/>
                <a:gd name="T12" fmla="*/ 65 w 66"/>
                <a:gd name="T13" fmla="*/ 41 h 68"/>
                <a:gd name="T14" fmla="*/ 64 w 66"/>
                <a:gd name="T15" fmla="*/ 46 h 68"/>
                <a:gd name="T16" fmla="*/ 36 w 66"/>
                <a:gd name="T17" fmla="*/ 6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68">
                  <a:moveTo>
                    <a:pt x="36" y="67"/>
                  </a:moveTo>
                  <a:cubicBezTo>
                    <a:pt x="35" y="68"/>
                    <a:pt x="33" y="68"/>
                    <a:pt x="32" y="66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26"/>
                    <a:pt x="1" y="23"/>
                    <a:pt x="2" y="22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2" y="0"/>
                    <a:pt x="34" y="0"/>
                    <a:pt x="35" y="2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6" y="42"/>
                    <a:pt x="66" y="45"/>
                    <a:pt x="64" y="46"/>
                  </a:cubicBezTo>
                  <a:lnTo>
                    <a:pt x="36" y="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b="1" dirty="0"/>
            </a:p>
          </p:txBody>
        </p:sp>
        <p:sp>
          <p:nvSpPr>
            <p:cNvPr id="80" name="Freeform 22">
              <a:extLst>
                <a:ext uri="{FF2B5EF4-FFF2-40B4-BE49-F238E27FC236}">
                  <a16:creationId xmlns:a16="http://schemas.microsoft.com/office/drawing/2014/main" xmlns="" id="{73AD0EF1-5C95-40F4-B8D9-826F7FF729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40051" y="2990850"/>
              <a:ext cx="207963" cy="212725"/>
            </a:xfrm>
            <a:custGeom>
              <a:avLst/>
              <a:gdLst>
                <a:gd name="T0" fmla="*/ 94 w 100"/>
                <a:gd name="T1" fmla="*/ 48 h 102"/>
                <a:gd name="T2" fmla="*/ 64 w 100"/>
                <a:gd name="T3" fmla="*/ 10 h 102"/>
                <a:gd name="T4" fmla="*/ 39 w 100"/>
                <a:gd name="T5" fmla="*/ 6 h 102"/>
                <a:gd name="T6" fmla="*/ 10 w 100"/>
                <a:gd name="T7" fmla="*/ 28 h 102"/>
                <a:gd name="T8" fmla="*/ 6 w 100"/>
                <a:gd name="T9" fmla="*/ 54 h 102"/>
                <a:gd name="T10" fmla="*/ 36 w 100"/>
                <a:gd name="T11" fmla="*/ 92 h 102"/>
                <a:gd name="T12" fmla="*/ 61 w 100"/>
                <a:gd name="T13" fmla="*/ 96 h 102"/>
                <a:gd name="T14" fmla="*/ 90 w 100"/>
                <a:gd name="T15" fmla="*/ 74 h 102"/>
                <a:gd name="T16" fmla="*/ 94 w 100"/>
                <a:gd name="T17" fmla="*/ 48 h 102"/>
                <a:gd name="T18" fmla="*/ 53 w 100"/>
                <a:gd name="T19" fmla="*/ 85 h 102"/>
                <a:gd name="T20" fmla="*/ 47 w 100"/>
                <a:gd name="T21" fmla="*/ 84 h 102"/>
                <a:gd name="T22" fmla="*/ 17 w 100"/>
                <a:gd name="T23" fmla="*/ 45 h 102"/>
                <a:gd name="T24" fmla="*/ 18 w 100"/>
                <a:gd name="T25" fmla="*/ 39 h 102"/>
                <a:gd name="T26" fmla="*/ 47 w 100"/>
                <a:gd name="T27" fmla="*/ 17 h 102"/>
                <a:gd name="T28" fmla="*/ 53 w 100"/>
                <a:gd name="T29" fmla="*/ 18 h 102"/>
                <a:gd name="T30" fmla="*/ 82 w 100"/>
                <a:gd name="T31" fmla="*/ 57 h 102"/>
                <a:gd name="T32" fmla="*/ 82 w 100"/>
                <a:gd name="T33" fmla="*/ 63 h 102"/>
                <a:gd name="T34" fmla="*/ 53 w 100"/>
                <a:gd name="T35" fmla="*/ 8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02">
                  <a:moveTo>
                    <a:pt x="94" y="48"/>
                  </a:moveTo>
                  <a:cubicBezTo>
                    <a:pt x="64" y="10"/>
                    <a:pt x="64" y="10"/>
                    <a:pt x="64" y="10"/>
                  </a:cubicBezTo>
                  <a:cubicBezTo>
                    <a:pt x="58" y="2"/>
                    <a:pt x="46" y="0"/>
                    <a:pt x="39" y="6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2" y="34"/>
                    <a:pt x="0" y="46"/>
                    <a:pt x="6" y="54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42" y="100"/>
                    <a:pt x="53" y="102"/>
                    <a:pt x="61" y="96"/>
                  </a:cubicBezTo>
                  <a:cubicBezTo>
                    <a:pt x="90" y="74"/>
                    <a:pt x="90" y="74"/>
                    <a:pt x="90" y="74"/>
                  </a:cubicBezTo>
                  <a:cubicBezTo>
                    <a:pt x="98" y="68"/>
                    <a:pt x="100" y="56"/>
                    <a:pt x="94" y="48"/>
                  </a:cubicBezTo>
                  <a:close/>
                  <a:moveTo>
                    <a:pt x="53" y="85"/>
                  </a:moveTo>
                  <a:cubicBezTo>
                    <a:pt x="51" y="86"/>
                    <a:pt x="48" y="86"/>
                    <a:pt x="47" y="8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6" y="43"/>
                    <a:pt x="16" y="41"/>
                    <a:pt x="18" y="39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9" y="16"/>
                    <a:pt x="51" y="16"/>
                    <a:pt x="53" y="18"/>
                  </a:cubicBezTo>
                  <a:cubicBezTo>
                    <a:pt x="82" y="57"/>
                    <a:pt x="82" y="57"/>
                    <a:pt x="82" y="57"/>
                  </a:cubicBezTo>
                  <a:cubicBezTo>
                    <a:pt x="84" y="59"/>
                    <a:pt x="83" y="61"/>
                    <a:pt x="82" y="63"/>
                  </a:cubicBezTo>
                  <a:lnTo>
                    <a:pt x="53" y="8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b="1" dirty="0"/>
            </a:p>
          </p:txBody>
        </p:sp>
        <p:sp>
          <p:nvSpPr>
            <p:cNvPr id="81" name="Freeform 23">
              <a:extLst>
                <a:ext uri="{FF2B5EF4-FFF2-40B4-BE49-F238E27FC236}">
                  <a16:creationId xmlns:a16="http://schemas.microsoft.com/office/drawing/2014/main" xmlns="" id="{EB8348D2-4397-4EDE-A99B-8809F60B4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0076" y="2811463"/>
              <a:ext cx="336550" cy="217487"/>
            </a:xfrm>
            <a:custGeom>
              <a:avLst/>
              <a:gdLst>
                <a:gd name="T0" fmla="*/ 146 w 212"/>
                <a:gd name="T1" fmla="*/ 0 h 137"/>
                <a:gd name="T2" fmla="*/ 0 w 212"/>
                <a:gd name="T3" fmla="*/ 89 h 137"/>
                <a:gd name="T4" fmla="*/ 21 w 212"/>
                <a:gd name="T5" fmla="*/ 137 h 137"/>
                <a:gd name="T6" fmla="*/ 212 w 212"/>
                <a:gd name="T7" fmla="*/ 35 h 137"/>
                <a:gd name="T8" fmla="*/ 146 w 212"/>
                <a:gd name="T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137">
                  <a:moveTo>
                    <a:pt x="146" y="0"/>
                  </a:moveTo>
                  <a:lnTo>
                    <a:pt x="0" y="89"/>
                  </a:lnTo>
                  <a:lnTo>
                    <a:pt x="21" y="137"/>
                  </a:lnTo>
                  <a:lnTo>
                    <a:pt x="212" y="35"/>
                  </a:lnTo>
                  <a:lnTo>
                    <a:pt x="1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b="1" dirty="0"/>
            </a:p>
          </p:txBody>
        </p:sp>
        <p:sp>
          <p:nvSpPr>
            <p:cNvPr id="82" name="Freeform 24">
              <a:extLst>
                <a:ext uri="{FF2B5EF4-FFF2-40B4-BE49-F238E27FC236}">
                  <a16:creationId xmlns:a16="http://schemas.microsoft.com/office/drawing/2014/main" xmlns="" id="{1654CA1C-CF8E-42A7-917E-333220A91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876" y="2625725"/>
              <a:ext cx="646113" cy="842962"/>
            </a:xfrm>
            <a:custGeom>
              <a:avLst/>
              <a:gdLst>
                <a:gd name="T0" fmla="*/ 0 w 311"/>
                <a:gd name="T1" fmla="*/ 366 h 406"/>
                <a:gd name="T2" fmla="*/ 151 w 311"/>
                <a:gd name="T3" fmla="*/ 46 h 406"/>
                <a:gd name="T4" fmla="*/ 246 w 311"/>
                <a:gd name="T5" fmla="*/ 0 h 406"/>
                <a:gd name="T6" fmla="*/ 311 w 311"/>
                <a:gd name="T7" fmla="*/ 58 h 406"/>
                <a:gd name="T8" fmla="*/ 279 w 311"/>
                <a:gd name="T9" fmla="*/ 184 h 406"/>
                <a:gd name="T10" fmla="*/ 172 w 311"/>
                <a:gd name="T11" fmla="*/ 406 h 406"/>
                <a:gd name="T12" fmla="*/ 0 w 311"/>
                <a:gd name="T13" fmla="*/ 366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1" h="406">
                  <a:moveTo>
                    <a:pt x="0" y="366"/>
                  </a:moveTo>
                  <a:cubicBezTo>
                    <a:pt x="0" y="366"/>
                    <a:pt x="113" y="83"/>
                    <a:pt x="151" y="46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311" y="58"/>
                    <a:pt x="311" y="58"/>
                    <a:pt x="311" y="58"/>
                  </a:cubicBezTo>
                  <a:cubicBezTo>
                    <a:pt x="311" y="58"/>
                    <a:pt x="293" y="155"/>
                    <a:pt x="279" y="184"/>
                  </a:cubicBezTo>
                  <a:cubicBezTo>
                    <a:pt x="172" y="406"/>
                    <a:pt x="172" y="406"/>
                    <a:pt x="172" y="406"/>
                  </a:cubicBezTo>
                  <a:lnTo>
                    <a:pt x="0" y="36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b="1" dirty="0"/>
            </a:p>
          </p:txBody>
        </p:sp>
        <p:sp>
          <p:nvSpPr>
            <p:cNvPr id="83" name="Freeform 25">
              <a:extLst>
                <a:ext uri="{FF2B5EF4-FFF2-40B4-BE49-F238E27FC236}">
                  <a16:creationId xmlns:a16="http://schemas.microsoft.com/office/drawing/2014/main" xmlns="" id="{AB9C7942-BACE-468D-B32F-1F032D6A7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7051" y="2914650"/>
              <a:ext cx="177800" cy="203200"/>
            </a:xfrm>
            <a:custGeom>
              <a:avLst/>
              <a:gdLst>
                <a:gd name="T0" fmla="*/ 86 w 86"/>
                <a:gd name="T1" fmla="*/ 36 h 98"/>
                <a:gd name="T2" fmla="*/ 50 w 86"/>
                <a:gd name="T3" fmla="*/ 55 h 98"/>
                <a:gd name="T4" fmla="*/ 38 w 86"/>
                <a:gd name="T5" fmla="*/ 98 h 98"/>
                <a:gd name="T6" fmla="*/ 29 w 86"/>
                <a:gd name="T7" fmla="*/ 85 h 98"/>
                <a:gd name="T8" fmla="*/ 17 w 86"/>
                <a:gd name="T9" fmla="*/ 74 h 98"/>
                <a:gd name="T10" fmla="*/ 0 w 86"/>
                <a:gd name="T11" fmla="*/ 37 h 98"/>
                <a:gd name="T12" fmla="*/ 66 w 86"/>
                <a:gd name="T13" fmla="*/ 0 h 98"/>
                <a:gd name="T14" fmla="*/ 86 w 86"/>
                <a:gd name="T15" fmla="*/ 3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98">
                  <a:moveTo>
                    <a:pt x="86" y="36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75" y="81"/>
                    <a:pt x="44" y="95"/>
                    <a:pt x="38" y="98"/>
                  </a:cubicBezTo>
                  <a:cubicBezTo>
                    <a:pt x="38" y="98"/>
                    <a:pt x="20" y="90"/>
                    <a:pt x="29" y="85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66" y="0"/>
                    <a:pt x="66" y="0"/>
                    <a:pt x="66" y="0"/>
                  </a:cubicBezTo>
                  <a:lnTo>
                    <a:pt x="86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b="1" dirty="0"/>
            </a:p>
          </p:txBody>
        </p:sp>
        <p:sp>
          <p:nvSpPr>
            <p:cNvPr id="84" name="Freeform 26">
              <a:extLst>
                <a:ext uri="{FF2B5EF4-FFF2-40B4-BE49-F238E27FC236}">
                  <a16:creationId xmlns:a16="http://schemas.microsoft.com/office/drawing/2014/main" xmlns="" id="{5885309F-298D-4F82-80FA-8D853A751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001" y="3055938"/>
              <a:ext cx="100013" cy="79375"/>
            </a:xfrm>
            <a:custGeom>
              <a:avLst/>
              <a:gdLst>
                <a:gd name="T0" fmla="*/ 12 w 48"/>
                <a:gd name="T1" fmla="*/ 14 h 38"/>
                <a:gd name="T2" fmla="*/ 26 w 48"/>
                <a:gd name="T3" fmla="*/ 6 h 38"/>
                <a:gd name="T4" fmla="*/ 36 w 48"/>
                <a:gd name="T5" fmla="*/ 24 h 38"/>
                <a:gd name="T6" fmla="*/ 22 w 48"/>
                <a:gd name="T7" fmla="*/ 32 h 38"/>
                <a:gd name="T8" fmla="*/ 12 w 48"/>
                <a:gd name="T9" fmla="*/ 1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38">
                  <a:moveTo>
                    <a:pt x="12" y="14"/>
                  </a:moveTo>
                  <a:cubicBezTo>
                    <a:pt x="26" y="6"/>
                    <a:pt x="26" y="6"/>
                    <a:pt x="26" y="6"/>
                  </a:cubicBezTo>
                  <a:cubicBezTo>
                    <a:pt x="39" y="0"/>
                    <a:pt x="48" y="18"/>
                    <a:pt x="36" y="24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10" y="38"/>
                    <a:pt x="0" y="21"/>
                    <a:pt x="1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b="1" dirty="0"/>
            </a:p>
          </p:txBody>
        </p:sp>
        <p:sp>
          <p:nvSpPr>
            <p:cNvPr id="85" name="Freeform 27">
              <a:extLst>
                <a:ext uri="{FF2B5EF4-FFF2-40B4-BE49-F238E27FC236}">
                  <a16:creationId xmlns:a16="http://schemas.microsoft.com/office/drawing/2014/main" xmlns="" id="{C5C6DD6F-3998-4657-9158-CA41FBE152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3713" y="3030538"/>
              <a:ext cx="100013" cy="79375"/>
            </a:xfrm>
            <a:custGeom>
              <a:avLst/>
              <a:gdLst>
                <a:gd name="T0" fmla="*/ 12 w 48"/>
                <a:gd name="T1" fmla="*/ 14 h 38"/>
                <a:gd name="T2" fmla="*/ 27 w 48"/>
                <a:gd name="T3" fmla="*/ 6 h 38"/>
                <a:gd name="T4" fmla="*/ 37 w 48"/>
                <a:gd name="T5" fmla="*/ 24 h 38"/>
                <a:gd name="T6" fmla="*/ 22 w 48"/>
                <a:gd name="T7" fmla="*/ 32 h 38"/>
                <a:gd name="T8" fmla="*/ 12 w 48"/>
                <a:gd name="T9" fmla="*/ 1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38">
                  <a:moveTo>
                    <a:pt x="12" y="14"/>
                  </a:moveTo>
                  <a:cubicBezTo>
                    <a:pt x="27" y="6"/>
                    <a:pt x="27" y="6"/>
                    <a:pt x="27" y="6"/>
                  </a:cubicBezTo>
                  <a:cubicBezTo>
                    <a:pt x="39" y="0"/>
                    <a:pt x="48" y="18"/>
                    <a:pt x="37" y="24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11" y="38"/>
                    <a:pt x="0" y="21"/>
                    <a:pt x="1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b="1" dirty="0"/>
            </a:p>
          </p:txBody>
        </p:sp>
        <p:sp>
          <p:nvSpPr>
            <p:cNvPr id="86" name="Freeform 28">
              <a:extLst>
                <a:ext uri="{FF2B5EF4-FFF2-40B4-BE49-F238E27FC236}">
                  <a16:creationId xmlns:a16="http://schemas.microsoft.com/office/drawing/2014/main" xmlns="" id="{4317F106-6C9B-46FA-93C2-E8CE63825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9426" y="3006725"/>
              <a:ext cx="100013" cy="77787"/>
            </a:xfrm>
            <a:custGeom>
              <a:avLst/>
              <a:gdLst>
                <a:gd name="T0" fmla="*/ 13 w 48"/>
                <a:gd name="T1" fmla="*/ 14 h 38"/>
                <a:gd name="T2" fmla="*/ 27 w 48"/>
                <a:gd name="T3" fmla="*/ 6 h 38"/>
                <a:gd name="T4" fmla="*/ 37 w 48"/>
                <a:gd name="T5" fmla="*/ 24 h 38"/>
                <a:gd name="T6" fmla="*/ 22 w 48"/>
                <a:gd name="T7" fmla="*/ 32 h 38"/>
                <a:gd name="T8" fmla="*/ 13 w 48"/>
                <a:gd name="T9" fmla="*/ 1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38">
                  <a:moveTo>
                    <a:pt x="13" y="14"/>
                  </a:moveTo>
                  <a:cubicBezTo>
                    <a:pt x="27" y="6"/>
                    <a:pt x="27" y="6"/>
                    <a:pt x="27" y="6"/>
                  </a:cubicBezTo>
                  <a:cubicBezTo>
                    <a:pt x="40" y="0"/>
                    <a:pt x="48" y="18"/>
                    <a:pt x="37" y="24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11" y="38"/>
                    <a:pt x="0" y="21"/>
                    <a:pt x="13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b="1" dirty="0"/>
            </a:p>
          </p:txBody>
        </p:sp>
        <p:sp>
          <p:nvSpPr>
            <p:cNvPr id="87" name="Freeform 29">
              <a:extLst>
                <a:ext uri="{FF2B5EF4-FFF2-40B4-BE49-F238E27FC236}">
                  <a16:creationId xmlns:a16="http://schemas.microsoft.com/office/drawing/2014/main" xmlns="" id="{69BA1606-0DD7-464D-A316-278BF231C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6726" y="2981325"/>
              <a:ext cx="100013" cy="79375"/>
            </a:xfrm>
            <a:custGeom>
              <a:avLst/>
              <a:gdLst>
                <a:gd name="T0" fmla="*/ 12 w 48"/>
                <a:gd name="T1" fmla="*/ 14 h 38"/>
                <a:gd name="T2" fmla="*/ 27 w 48"/>
                <a:gd name="T3" fmla="*/ 6 h 38"/>
                <a:gd name="T4" fmla="*/ 36 w 48"/>
                <a:gd name="T5" fmla="*/ 24 h 38"/>
                <a:gd name="T6" fmla="*/ 22 w 48"/>
                <a:gd name="T7" fmla="*/ 32 h 38"/>
                <a:gd name="T8" fmla="*/ 12 w 48"/>
                <a:gd name="T9" fmla="*/ 1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38">
                  <a:moveTo>
                    <a:pt x="12" y="14"/>
                  </a:moveTo>
                  <a:cubicBezTo>
                    <a:pt x="27" y="6"/>
                    <a:pt x="27" y="6"/>
                    <a:pt x="27" y="6"/>
                  </a:cubicBezTo>
                  <a:cubicBezTo>
                    <a:pt x="39" y="0"/>
                    <a:pt x="48" y="18"/>
                    <a:pt x="36" y="24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11" y="38"/>
                    <a:pt x="0" y="21"/>
                    <a:pt x="1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b="1" dirty="0"/>
            </a:p>
          </p:txBody>
        </p:sp>
        <p:sp>
          <p:nvSpPr>
            <p:cNvPr id="88" name="Freeform 30">
              <a:extLst>
                <a:ext uri="{FF2B5EF4-FFF2-40B4-BE49-F238E27FC236}">
                  <a16:creationId xmlns:a16="http://schemas.microsoft.com/office/drawing/2014/main" xmlns="" id="{F4C925AB-37C1-4DFE-941D-D15D62E62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5413" y="2152650"/>
              <a:ext cx="468313" cy="639762"/>
            </a:xfrm>
            <a:custGeom>
              <a:avLst/>
              <a:gdLst>
                <a:gd name="T0" fmla="*/ 1 w 226"/>
                <a:gd name="T1" fmla="*/ 130 h 308"/>
                <a:gd name="T2" fmla="*/ 20 w 226"/>
                <a:gd name="T3" fmla="*/ 197 h 308"/>
                <a:gd name="T4" fmla="*/ 10 w 226"/>
                <a:gd name="T5" fmla="*/ 228 h 308"/>
                <a:gd name="T6" fmla="*/ 70 w 226"/>
                <a:gd name="T7" fmla="*/ 308 h 308"/>
                <a:gd name="T8" fmla="*/ 91 w 226"/>
                <a:gd name="T9" fmla="*/ 249 h 308"/>
                <a:gd name="T10" fmla="*/ 117 w 226"/>
                <a:gd name="T11" fmla="*/ 266 h 308"/>
                <a:gd name="T12" fmla="*/ 146 w 226"/>
                <a:gd name="T13" fmla="*/ 264 h 308"/>
                <a:gd name="T14" fmla="*/ 166 w 226"/>
                <a:gd name="T15" fmla="*/ 211 h 308"/>
                <a:gd name="T16" fmla="*/ 173 w 226"/>
                <a:gd name="T17" fmla="*/ 177 h 308"/>
                <a:gd name="T18" fmla="*/ 1 w 226"/>
                <a:gd name="T19" fmla="*/ 13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6" h="308">
                  <a:moveTo>
                    <a:pt x="1" y="130"/>
                  </a:moveTo>
                  <a:cubicBezTo>
                    <a:pt x="2" y="162"/>
                    <a:pt x="21" y="187"/>
                    <a:pt x="20" y="197"/>
                  </a:cubicBezTo>
                  <a:cubicBezTo>
                    <a:pt x="20" y="202"/>
                    <a:pt x="10" y="228"/>
                    <a:pt x="10" y="228"/>
                  </a:cubicBezTo>
                  <a:cubicBezTo>
                    <a:pt x="70" y="308"/>
                    <a:pt x="70" y="308"/>
                    <a:pt x="70" y="308"/>
                  </a:cubicBezTo>
                  <a:cubicBezTo>
                    <a:pt x="91" y="249"/>
                    <a:pt x="91" y="249"/>
                    <a:pt x="91" y="249"/>
                  </a:cubicBezTo>
                  <a:cubicBezTo>
                    <a:pt x="91" y="249"/>
                    <a:pt x="105" y="261"/>
                    <a:pt x="117" y="266"/>
                  </a:cubicBezTo>
                  <a:cubicBezTo>
                    <a:pt x="117" y="266"/>
                    <a:pt x="138" y="275"/>
                    <a:pt x="146" y="264"/>
                  </a:cubicBezTo>
                  <a:cubicBezTo>
                    <a:pt x="156" y="232"/>
                    <a:pt x="159" y="229"/>
                    <a:pt x="166" y="211"/>
                  </a:cubicBezTo>
                  <a:cubicBezTo>
                    <a:pt x="184" y="208"/>
                    <a:pt x="189" y="198"/>
                    <a:pt x="173" y="177"/>
                  </a:cubicBezTo>
                  <a:cubicBezTo>
                    <a:pt x="226" y="35"/>
                    <a:pt x="0" y="0"/>
                    <a:pt x="1" y="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b="1" dirty="0"/>
            </a:p>
          </p:txBody>
        </p:sp>
        <p:sp>
          <p:nvSpPr>
            <p:cNvPr id="89" name="Freeform 31">
              <a:extLst>
                <a:ext uri="{FF2B5EF4-FFF2-40B4-BE49-F238E27FC236}">
                  <a16:creationId xmlns:a16="http://schemas.microsoft.com/office/drawing/2014/main" xmlns="" id="{8731DC40-806E-4B5E-91BF-6AC3A303D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7963" y="3554413"/>
              <a:ext cx="977900" cy="877887"/>
            </a:xfrm>
            <a:custGeom>
              <a:avLst/>
              <a:gdLst>
                <a:gd name="T0" fmla="*/ 330 w 471"/>
                <a:gd name="T1" fmla="*/ 0 h 423"/>
                <a:gd name="T2" fmla="*/ 293 w 471"/>
                <a:gd name="T3" fmla="*/ 197 h 423"/>
                <a:gd name="T4" fmla="*/ 0 w 471"/>
                <a:gd name="T5" fmla="*/ 355 h 423"/>
                <a:gd name="T6" fmla="*/ 21 w 471"/>
                <a:gd name="T7" fmla="*/ 423 h 423"/>
                <a:gd name="T8" fmla="*/ 428 w 471"/>
                <a:gd name="T9" fmla="*/ 245 h 423"/>
                <a:gd name="T10" fmla="*/ 471 w 471"/>
                <a:gd name="T11" fmla="*/ 38 h 423"/>
                <a:gd name="T12" fmla="*/ 330 w 471"/>
                <a:gd name="T13" fmla="*/ 0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1" h="423">
                  <a:moveTo>
                    <a:pt x="330" y="0"/>
                  </a:moveTo>
                  <a:cubicBezTo>
                    <a:pt x="333" y="7"/>
                    <a:pt x="293" y="197"/>
                    <a:pt x="293" y="197"/>
                  </a:cubicBezTo>
                  <a:cubicBezTo>
                    <a:pt x="0" y="355"/>
                    <a:pt x="0" y="355"/>
                    <a:pt x="0" y="355"/>
                  </a:cubicBezTo>
                  <a:cubicBezTo>
                    <a:pt x="21" y="423"/>
                    <a:pt x="21" y="423"/>
                    <a:pt x="21" y="423"/>
                  </a:cubicBezTo>
                  <a:cubicBezTo>
                    <a:pt x="21" y="423"/>
                    <a:pt x="401" y="274"/>
                    <a:pt x="428" y="245"/>
                  </a:cubicBezTo>
                  <a:cubicBezTo>
                    <a:pt x="471" y="38"/>
                    <a:pt x="471" y="38"/>
                    <a:pt x="471" y="38"/>
                  </a:cubicBez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b="1" dirty="0"/>
            </a:p>
          </p:txBody>
        </p:sp>
        <p:sp>
          <p:nvSpPr>
            <p:cNvPr id="90" name="Freeform 32">
              <a:extLst>
                <a:ext uri="{FF2B5EF4-FFF2-40B4-BE49-F238E27FC236}">
                  <a16:creationId xmlns:a16="http://schemas.microsoft.com/office/drawing/2014/main" xmlns="" id="{6179D4BE-77DF-46D0-B36D-1F7B7BA241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4538" y="2660650"/>
              <a:ext cx="779463" cy="300037"/>
            </a:xfrm>
            <a:custGeom>
              <a:avLst/>
              <a:gdLst>
                <a:gd name="T0" fmla="*/ 0 w 375"/>
                <a:gd name="T1" fmla="*/ 89 h 144"/>
                <a:gd name="T2" fmla="*/ 90 w 375"/>
                <a:gd name="T3" fmla="*/ 25 h 144"/>
                <a:gd name="T4" fmla="*/ 213 w 375"/>
                <a:gd name="T5" fmla="*/ 12 h 144"/>
                <a:gd name="T6" fmla="*/ 317 w 375"/>
                <a:gd name="T7" fmla="*/ 101 h 144"/>
                <a:gd name="T8" fmla="*/ 109 w 375"/>
                <a:gd name="T9" fmla="*/ 104 h 144"/>
                <a:gd name="T10" fmla="*/ 31 w 375"/>
                <a:gd name="T11" fmla="*/ 144 h 144"/>
                <a:gd name="T12" fmla="*/ 0 w 375"/>
                <a:gd name="T13" fmla="*/ 8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5" h="144">
                  <a:moveTo>
                    <a:pt x="0" y="89"/>
                  </a:moveTo>
                  <a:cubicBezTo>
                    <a:pt x="90" y="25"/>
                    <a:pt x="90" y="25"/>
                    <a:pt x="90" y="25"/>
                  </a:cubicBezTo>
                  <a:cubicBezTo>
                    <a:pt x="90" y="25"/>
                    <a:pt x="153" y="16"/>
                    <a:pt x="213" y="12"/>
                  </a:cubicBezTo>
                  <a:cubicBezTo>
                    <a:pt x="375" y="0"/>
                    <a:pt x="344" y="101"/>
                    <a:pt x="317" y="101"/>
                  </a:cubicBezTo>
                  <a:cubicBezTo>
                    <a:pt x="109" y="104"/>
                    <a:pt x="109" y="104"/>
                    <a:pt x="109" y="104"/>
                  </a:cubicBezTo>
                  <a:cubicBezTo>
                    <a:pt x="31" y="144"/>
                    <a:pt x="31" y="144"/>
                    <a:pt x="31" y="144"/>
                  </a:cubicBezTo>
                  <a:lnTo>
                    <a:pt x="0" y="8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b="1" dirty="0"/>
            </a:p>
          </p:txBody>
        </p:sp>
        <p:sp>
          <p:nvSpPr>
            <p:cNvPr id="91" name="Freeform 33">
              <a:extLst>
                <a:ext uri="{FF2B5EF4-FFF2-40B4-BE49-F238E27FC236}">
                  <a16:creationId xmlns:a16="http://schemas.microsoft.com/office/drawing/2014/main" xmlns="" id="{A30159E4-6823-44ED-961B-FEED62ED4A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4138" y="2208213"/>
              <a:ext cx="455613" cy="354012"/>
            </a:xfrm>
            <a:custGeom>
              <a:avLst/>
              <a:gdLst>
                <a:gd name="T0" fmla="*/ 211 w 220"/>
                <a:gd name="T1" fmla="*/ 111 h 170"/>
                <a:gd name="T2" fmla="*/ 129 w 220"/>
                <a:gd name="T3" fmla="*/ 94 h 170"/>
                <a:gd name="T4" fmla="*/ 40 w 220"/>
                <a:gd name="T5" fmla="*/ 170 h 170"/>
                <a:gd name="T6" fmla="*/ 35 w 220"/>
                <a:gd name="T7" fmla="*/ 55 h 170"/>
                <a:gd name="T8" fmla="*/ 137 w 220"/>
                <a:gd name="T9" fmla="*/ 14 h 170"/>
                <a:gd name="T10" fmla="*/ 129 w 220"/>
                <a:gd name="T11" fmla="*/ 24 h 170"/>
                <a:gd name="T12" fmla="*/ 172 w 220"/>
                <a:gd name="T13" fmla="*/ 30 h 170"/>
                <a:gd name="T14" fmla="*/ 211 w 220"/>
                <a:gd name="T15" fmla="*/ 11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0" h="170">
                  <a:moveTo>
                    <a:pt x="211" y="111"/>
                  </a:moveTo>
                  <a:cubicBezTo>
                    <a:pt x="129" y="94"/>
                    <a:pt x="129" y="94"/>
                    <a:pt x="129" y="94"/>
                  </a:cubicBezTo>
                  <a:cubicBezTo>
                    <a:pt x="129" y="94"/>
                    <a:pt x="99" y="141"/>
                    <a:pt x="40" y="170"/>
                  </a:cubicBezTo>
                  <a:cubicBezTo>
                    <a:pt x="40" y="170"/>
                    <a:pt x="0" y="116"/>
                    <a:pt x="35" y="55"/>
                  </a:cubicBezTo>
                  <a:cubicBezTo>
                    <a:pt x="35" y="55"/>
                    <a:pt x="64" y="0"/>
                    <a:pt x="137" y="14"/>
                  </a:cubicBezTo>
                  <a:cubicBezTo>
                    <a:pt x="129" y="24"/>
                    <a:pt x="129" y="24"/>
                    <a:pt x="129" y="24"/>
                  </a:cubicBezTo>
                  <a:cubicBezTo>
                    <a:pt x="129" y="24"/>
                    <a:pt x="127" y="9"/>
                    <a:pt x="172" y="30"/>
                  </a:cubicBezTo>
                  <a:cubicBezTo>
                    <a:pt x="172" y="30"/>
                    <a:pt x="220" y="56"/>
                    <a:pt x="211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b="1" dirty="0"/>
            </a:p>
          </p:txBody>
        </p:sp>
        <p:sp>
          <p:nvSpPr>
            <p:cNvPr id="92" name="Freeform 34">
              <a:extLst>
                <a:ext uri="{FF2B5EF4-FFF2-40B4-BE49-F238E27FC236}">
                  <a16:creationId xmlns:a16="http://schemas.microsoft.com/office/drawing/2014/main" xmlns="" id="{73C7482A-E48C-4A56-AE31-B74181BAD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9551" y="2435225"/>
              <a:ext cx="84138" cy="101600"/>
            </a:xfrm>
            <a:custGeom>
              <a:avLst/>
              <a:gdLst>
                <a:gd name="T0" fmla="*/ 40 w 40"/>
                <a:gd name="T1" fmla="*/ 20 h 49"/>
                <a:gd name="T2" fmla="*/ 19 w 40"/>
                <a:gd name="T3" fmla="*/ 0 h 49"/>
                <a:gd name="T4" fmla="*/ 25 w 40"/>
                <a:gd name="T5" fmla="*/ 49 h 49"/>
                <a:gd name="T6" fmla="*/ 40 w 40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49">
                  <a:moveTo>
                    <a:pt x="40" y="20"/>
                  </a:moveTo>
                  <a:cubicBezTo>
                    <a:pt x="40" y="20"/>
                    <a:pt x="35" y="1"/>
                    <a:pt x="19" y="0"/>
                  </a:cubicBezTo>
                  <a:cubicBezTo>
                    <a:pt x="0" y="0"/>
                    <a:pt x="15" y="48"/>
                    <a:pt x="25" y="49"/>
                  </a:cubicBezTo>
                  <a:lnTo>
                    <a:pt x="40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b="1" dirty="0"/>
            </a:p>
          </p:txBody>
        </p:sp>
        <p:sp>
          <p:nvSpPr>
            <p:cNvPr id="93" name="Freeform 35">
              <a:extLst>
                <a:ext uri="{FF2B5EF4-FFF2-40B4-BE49-F238E27FC236}">
                  <a16:creationId xmlns:a16="http://schemas.microsoft.com/office/drawing/2014/main" xmlns="" id="{BE99EC71-68CA-40C6-9718-F1078C94F5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9551" y="2713038"/>
              <a:ext cx="60325" cy="207962"/>
            </a:xfrm>
            <a:custGeom>
              <a:avLst/>
              <a:gdLst>
                <a:gd name="T0" fmla="*/ 0 w 38"/>
                <a:gd name="T1" fmla="*/ 0 h 131"/>
                <a:gd name="T2" fmla="*/ 21 w 38"/>
                <a:gd name="T3" fmla="*/ 131 h 131"/>
                <a:gd name="T4" fmla="*/ 38 w 38"/>
                <a:gd name="T5" fmla="*/ 50 h 131"/>
                <a:gd name="T6" fmla="*/ 0 w 38"/>
                <a:gd name="T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31">
                  <a:moveTo>
                    <a:pt x="0" y="0"/>
                  </a:moveTo>
                  <a:lnTo>
                    <a:pt x="21" y="131"/>
                  </a:lnTo>
                  <a:lnTo>
                    <a:pt x="38" y="5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b="1" dirty="0"/>
            </a:p>
          </p:txBody>
        </p:sp>
        <p:sp>
          <p:nvSpPr>
            <p:cNvPr id="94" name="Freeform 36">
              <a:extLst>
                <a:ext uri="{FF2B5EF4-FFF2-40B4-BE49-F238E27FC236}">
                  <a16:creationId xmlns:a16="http://schemas.microsoft.com/office/drawing/2014/main" xmlns="" id="{7297AD1B-4FCE-494A-935F-6BC17FBCB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7988" y="4284663"/>
              <a:ext cx="352425" cy="158750"/>
            </a:xfrm>
            <a:custGeom>
              <a:avLst/>
              <a:gdLst>
                <a:gd name="T0" fmla="*/ 1 w 170"/>
                <a:gd name="T1" fmla="*/ 23 h 76"/>
                <a:gd name="T2" fmla="*/ 22 w 170"/>
                <a:gd name="T3" fmla="*/ 76 h 76"/>
                <a:gd name="T4" fmla="*/ 167 w 170"/>
                <a:gd name="T5" fmla="*/ 33 h 76"/>
                <a:gd name="T6" fmla="*/ 133 w 170"/>
                <a:gd name="T7" fmla="*/ 8 h 76"/>
                <a:gd name="T8" fmla="*/ 67 w 170"/>
                <a:gd name="T9" fmla="*/ 13 h 76"/>
                <a:gd name="T10" fmla="*/ 49 w 170"/>
                <a:gd name="T11" fmla="*/ 6 h 76"/>
                <a:gd name="T12" fmla="*/ 1 w 170"/>
                <a:gd name="T13" fmla="*/ 2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76">
                  <a:moveTo>
                    <a:pt x="1" y="23"/>
                  </a:moveTo>
                  <a:cubicBezTo>
                    <a:pt x="1" y="23"/>
                    <a:pt x="0" y="54"/>
                    <a:pt x="22" y="76"/>
                  </a:cubicBezTo>
                  <a:cubicBezTo>
                    <a:pt x="167" y="33"/>
                    <a:pt x="167" y="33"/>
                    <a:pt x="167" y="33"/>
                  </a:cubicBezTo>
                  <a:cubicBezTo>
                    <a:pt x="167" y="33"/>
                    <a:pt x="170" y="0"/>
                    <a:pt x="133" y="8"/>
                  </a:cubicBezTo>
                  <a:cubicBezTo>
                    <a:pt x="67" y="13"/>
                    <a:pt x="67" y="13"/>
                    <a:pt x="67" y="13"/>
                  </a:cubicBezTo>
                  <a:cubicBezTo>
                    <a:pt x="49" y="6"/>
                    <a:pt x="49" y="6"/>
                    <a:pt x="49" y="6"/>
                  </a:cubicBezTo>
                  <a:lnTo>
                    <a:pt x="1" y="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b="1" dirty="0"/>
            </a:p>
          </p:txBody>
        </p:sp>
        <p:sp>
          <p:nvSpPr>
            <p:cNvPr id="95" name="Freeform 37">
              <a:extLst>
                <a:ext uri="{FF2B5EF4-FFF2-40B4-BE49-F238E27FC236}">
                  <a16:creationId xmlns:a16="http://schemas.microsoft.com/office/drawing/2014/main" xmlns="" id="{6C9DC739-B165-4D57-8E2F-FC4F0CD56B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0013" y="4311650"/>
              <a:ext cx="168275" cy="355600"/>
            </a:xfrm>
            <a:custGeom>
              <a:avLst/>
              <a:gdLst>
                <a:gd name="T0" fmla="*/ 55 w 81"/>
                <a:gd name="T1" fmla="*/ 0 h 171"/>
                <a:gd name="T2" fmla="*/ 0 w 81"/>
                <a:gd name="T3" fmla="*/ 25 h 171"/>
                <a:gd name="T4" fmla="*/ 47 w 81"/>
                <a:gd name="T5" fmla="*/ 169 h 171"/>
                <a:gd name="T6" fmla="*/ 72 w 81"/>
                <a:gd name="T7" fmla="*/ 134 h 171"/>
                <a:gd name="T8" fmla="*/ 63 w 81"/>
                <a:gd name="T9" fmla="*/ 68 h 171"/>
                <a:gd name="T10" fmla="*/ 70 w 81"/>
                <a:gd name="T11" fmla="*/ 50 h 171"/>
                <a:gd name="T12" fmla="*/ 55 w 81"/>
                <a:gd name="T13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171">
                  <a:moveTo>
                    <a:pt x="55" y="0"/>
                  </a:moveTo>
                  <a:cubicBezTo>
                    <a:pt x="55" y="0"/>
                    <a:pt x="21" y="3"/>
                    <a:pt x="0" y="25"/>
                  </a:cubicBezTo>
                  <a:cubicBezTo>
                    <a:pt x="47" y="169"/>
                    <a:pt x="47" y="169"/>
                    <a:pt x="47" y="169"/>
                  </a:cubicBezTo>
                  <a:cubicBezTo>
                    <a:pt x="47" y="169"/>
                    <a:pt x="81" y="171"/>
                    <a:pt x="72" y="134"/>
                  </a:cubicBezTo>
                  <a:cubicBezTo>
                    <a:pt x="63" y="68"/>
                    <a:pt x="63" y="68"/>
                    <a:pt x="63" y="68"/>
                  </a:cubicBezTo>
                  <a:cubicBezTo>
                    <a:pt x="70" y="50"/>
                    <a:pt x="70" y="50"/>
                    <a:pt x="70" y="50"/>
                  </a:cubicBez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b="1" dirty="0"/>
            </a:p>
          </p:txBody>
        </p:sp>
        <p:sp>
          <p:nvSpPr>
            <p:cNvPr id="96" name="Freeform 38">
              <a:extLst>
                <a:ext uri="{FF2B5EF4-FFF2-40B4-BE49-F238E27FC236}">
                  <a16:creationId xmlns:a16="http://schemas.microsoft.com/office/drawing/2014/main" xmlns="" id="{D20067F0-FDF1-4A9D-A4F4-E11E07E45F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1301" y="2752725"/>
              <a:ext cx="38100" cy="69850"/>
            </a:xfrm>
            <a:custGeom>
              <a:avLst/>
              <a:gdLst>
                <a:gd name="T0" fmla="*/ 0 w 24"/>
                <a:gd name="T1" fmla="*/ 0 h 44"/>
                <a:gd name="T2" fmla="*/ 24 w 24"/>
                <a:gd name="T3" fmla="*/ 13 h 44"/>
                <a:gd name="T4" fmla="*/ 16 w 24"/>
                <a:gd name="T5" fmla="*/ 44 h 44"/>
                <a:gd name="T6" fmla="*/ 0 w 24"/>
                <a:gd name="T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4">
                  <a:moveTo>
                    <a:pt x="0" y="0"/>
                  </a:moveTo>
                  <a:lnTo>
                    <a:pt x="24" y="13"/>
                  </a:lnTo>
                  <a:lnTo>
                    <a:pt x="16" y="4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b="1" dirty="0"/>
            </a:p>
          </p:txBody>
        </p:sp>
        <p:sp>
          <p:nvSpPr>
            <p:cNvPr id="97" name="Freeform 39">
              <a:extLst>
                <a:ext uri="{FF2B5EF4-FFF2-40B4-BE49-F238E27FC236}">
                  <a16:creationId xmlns:a16="http://schemas.microsoft.com/office/drawing/2014/main" xmlns="" id="{650BFE2F-C2B6-4797-BFF8-C64C3CDDF7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1926" y="2792413"/>
              <a:ext cx="104775" cy="358775"/>
            </a:xfrm>
            <a:custGeom>
              <a:avLst/>
              <a:gdLst>
                <a:gd name="T0" fmla="*/ 59 w 66"/>
                <a:gd name="T1" fmla="*/ 0 h 226"/>
                <a:gd name="T2" fmla="*/ 0 w 66"/>
                <a:gd name="T3" fmla="*/ 178 h 226"/>
                <a:gd name="T4" fmla="*/ 16 w 66"/>
                <a:gd name="T5" fmla="*/ 226 h 226"/>
                <a:gd name="T6" fmla="*/ 42 w 66"/>
                <a:gd name="T7" fmla="*/ 205 h 226"/>
                <a:gd name="T8" fmla="*/ 66 w 66"/>
                <a:gd name="T9" fmla="*/ 19 h 226"/>
                <a:gd name="T10" fmla="*/ 59 w 66"/>
                <a:gd name="T11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226">
                  <a:moveTo>
                    <a:pt x="59" y="0"/>
                  </a:moveTo>
                  <a:lnTo>
                    <a:pt x="0" y="178"/>
                  </a:lnTo>
                  <a:lnTo>
                    <a:pt x="16" y="226"/>
                  </a:lnTo>
                  <a:lnTo>
                    <a:pt x="42" y="205"/>
                  </a:lnTo>
                  <a:lnTo>
                    <a:pt x="66" y="19"/>
                  </a:lnTo>
                  <a:lnTo>
                    <a:pt x="5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b="1" dirty="0"/>
            </a:p>
          </p:txBody>
        </p:sp>
        <p:sp>
          <p:nvSpPr>
            <p:cNvPr id="98" name="Freeform 40">
              <a:extLst>
                <a:ext uri="{FF2B5EF4-FFF2-40B4-BE49-F238E27FC236}">
                  <a16:creationId xmlns:a16="http://schemas.microsoft.com/office/drawing/2014/main" xmlns="" id="{FF5250E4-0AB9-4573-8CD3-1F257312BF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8363" y="3386138"/>
              <a:ext cx="955675" cy="965200"/>
            </a:xfrm>
            <a:custGeom>
              <a:avLst/>
              <a:gdLst>
                <a:gd name="T0" fmla="*/ 18 w 461"/>
                <a:gd name="T1" fmla="*/ 0 h 465"/>
                <a:gd name="T2" fmla="*/ 31 w 461"/>
                <a:gd name="T3" fmla="*/ 109 h 465"/>
                <a:gd name="T4" fmla="*/ 342 w 461"/>
                <a:gd name="T5" fmla="*/ 125 h 465"/>
                <a:gd name="T6" fmla="*/ 380 w 461"/>
                <a:gd name="T7" fmla="*/ 465 h 465"/>
                <a:gd name="T8" fmla="*/ 461 w 461"/>
                <a:gd name="T9" fmla="*/ 439 h 465"/>
                <a:gd name="T10" fmla="*/ 418 w 461"/>
                <a:gd name="T11" fmla="*/ 15 h 465"/>
                <a:gd name="T12" fmla="*/ 18 w 461"/>
                <a:gd name="T13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1" h="465">
                  <a:moveTo>
                    <a:pt x="18" y="0"/>
                  </a:moveTo>
                  <a:cubicBezTo>
                    <a:pt x="0" y="35"/>
                    <a:pt x="2" y="81"/>
                    <a:pt x="31" y="109"/>
                  </a:cubicBezTo>
                  <a:cubicBezTo>
                    <a:pt x="73" y="150"/>
                    <a:pt x="342" y="125"/>
                    <a:pt x="342" y="125"/>
                  </a:cubicBezTo>
                  <a:cubicBezTo>
                    <a:pt x="342" y="125"/>
                    <a:pt x="359" y="382"/>
                    <a:pt x="380" y="465"/>
                  </a:cubicBezTo>
                  <a:cubicBezTo>
                    <a:pt x="461" y="439"/>
                    <a:pt x="461" y="439"/>
                    <a:pt x="461" y="439"/>
                  </a:cubicBezTo>
                  <a:cubicBezTo>
                    <a:pt x="461" y="439"/>
                    <a:pt x="448" y="34"/>
                    <a:pt x="418" y="15"/>
                  </a:cubicBezTo>
                  <a:lnTo>
                    <a:pt x="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b="1" dirty="0"/>
            </a:p>
          </p:txBody>
        </p:sp>
      </p:grpSp>
      <p:sp>
        <p:nvSpPr>
          <p:cNvPr id="102" name="Rectangle 101">
            <a:extLst>
              <a:ext uri="{FF2B5EF4-FFF2-40B4-BE49-F238E27FC236}">
                <a16:creationId xmlns:a16="http://schemas.microsoft.com/office/drawing/2014/main" xmlns="" id="{B4573506-D730-473E-AA88-DFB15B098C05}"/>
              </a:ext>
            </a:extLst>
          </p:cNvPr>
          <p:cNvSpPr/>
          <p:nvPr/>
        </p:nvSpPr>
        <p:spPr>
          <a:xfrm>
            <a:off x="7170860" y="2458580"/>
            <a:ext cx="513436" cy="497443"/>
          </a:xfrm>
          <a:prstGeom prst="rect">
            <a:avLst/>
          </a:prstGeom>
          <a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artisticPhotocopy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>
              <a:solidFill>
                <a:schemeClr val="tx1"/>
              </a:solidFill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D0367689-ABAA-44C3-990A-D6024C052D22}"/>
              </a:ext>
            </a:extLst>
          </p:cNvPr>
          <p:cNvSpPr txBox="1"/>
          <p:nvPr/>
        </p:nvSpPr>
        <p:spPr>
          <a:xfrm>
            <a:off x="2349096" y="4335821"/>
            <a:ext cx="1425734" cy="69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lnSpc>
                <a:spcPct val="130000"/>
              </a:lnSpc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cs typeface="Segoe UI" panose="020B0502040204020203" pitchFamily="34" charset="0"/>
              </a:defRPr>
            </a:lvl1pPr>
          </a:lstStyle>
          <a:p>
            <a:pPr algn="l"/>
            <a:r>
              <a:rPr lang="en-US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Induction &amp; Onboarding</a:t>
            </a:r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xmlns="" id="{7E1BA216-ADA9-4CBC-BFC4-9DC8D39A72A8}"/>
              </a:ext>
            </a:extLst>
          </p:cNvPr>
          <p:cNvGrpSpPr/>
          <p:nvPr/>
        </p:nvGrpSpPr>
        <p:grpSpPr>
          <a:xfrm>
            <a:off x="3645560" y="4217021"/>
            <a:ext cx="1606269" cy="896177"/>
            <a:chOff x="498849" y="6309761"/>
            <a:chExt cx="2480239" cy="799039"/>
          </a:xfrm>
        </p:grpSpPr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xmlns="" id="{AFCB8E64-C83C-4337-8986-E0D9D223DAF6}"/>
                </a:ext>
              </a:extLst>
            </p:cNvPr>
            <p:cNvSpPr txBox="1"/>
            <p:nvPr/>
          </p:nvSpPr>
          <p:spPr>
            <a:xfrm>
              <a:off x="708543" y="6309761"/>
              <a:ext cx="1630138" cy="229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r">
                <a:lnSpc>
                  <a:spcPct val="130000"/>
                </a:lnSpc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  <a:cs typeface="Segoe UI" panose="020B0502040204020203" pitchFamily="34" charset="0"/>
                </a:defRPr>
              </a:lvl1pPr>
            </a:lstStyle>
            <a:p>
              <a:pPr algn="ctr"/>
              <a:endParaRPr lang="en-US" sz="900" b="1" dirty="0">
                <a:solidFill>
                  <a:schemeClr val="tx1"/>
                </a:solidFill>
              </a:endParaRP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xmlns="" id="{D51D12E7-EA78-45A9-AB7D-BB28D1026009}"/>
                </a:ext>
              </a:extLst>
            </p:cNvPr>
            <p:cNvSpPr txBox="1"/>
            <p:nvPr/>
          </p:nvSpPr>
          <p:spPr>
            <a:xfrm>
              <a:off x="498849" y="6367876"/>
              <a:ext cx="2480239" cy="740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lnSpc>
                  <a:spcPct val="130000"/>
                </a:lnSpc>
                <a:defRPr sz="16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cs typeface="Segoe UI" panose="020B0502040204020203" pitchFamily="34" charset="0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Planning &amp; Performance Management</a:t>
              </a: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xmlns="" id="{1C653158-C340-40A9-86A6-27EE6280DE02}"/>
              </a:ext>
            </a:extLst>
          </p:cNvPr>
          <p:cNvGrpSpPr/>
          <p:nvPr/>
        </p:nvGrpSpPr>
        <p:grpSpPr>
          <a:xfrm>
            <a:off x="6323341" y="3116918"/>
            <a:ext cx="2422292" cy="2062103"/>
            <a:chOff x="707177" y="6022228"/>
            <a:chExt cx="2697188" cy="1487037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xmlns="" id="{FAE7C4B5-6F5F-479A-B93B-942D97E9BC4F}"/>
                </a:ext>
              </a:extLst>
            </p:cNvPr>
            <p:cNvSpPr txBox="1"/>
            <p:nvPr/>
          </p:nvSpPr>
          <p:spPr>
            <a:xfrm>
              <a:off x="707177" y="6305447"/>
              <a:ext cx="1630138" cy="185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r">
                <a:lnSpc>
                  <a:spcPct val="130000"/>
                </a:lnSpc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  <a:cs typeface="Segoe UI" panose="020B0502040204020203" pitchFamily="34" charset="0"/>
                </a:defRPr>
              </a:lvl1pPr>
            </a:lstStyle>
            <a:p>
              <a:pPr algn="ctr"/>
              <a:endParaRPr lang="en-US" sz="900" b="1" dirty="0">
                <a:solidFill>
                  <a:schemeClr val="tx1"/>
                </a:solidFill>
              </a:endParaRP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xmlns="" id="{F772831E-2A54-4558-926F-6F89CDCFCD74}"/>
                </a:ext>
              </a:extLst>
            </p:cNvPr>
            <p:cNvSpPr txBox="1"/>
            <p:nvPr/>
          </p:nvSpPr>
          <p:spPr>
            <a:xfrm>
              <a:off x="1220791" y="6022228"/>
              <a:ext cx="2183574" cy="1487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lnSpc>
                  <a:spcPct val="130000"/>
                </a:lnSpc>
                <a:defRPr sz="16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cs typeface="Segoe UI" panose="020B0502040204020203" pitchFamily="34" charset="0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Career Progression, Succession Planning &amp; Management of Career Incidence of Heads of Department</a:t>
              </a:r>
            </a:p>
          </p:txBody>
        </p:sp>
      </p:grpSp>
      <p:grpSp>
        <p:nvGrpSpPr>
          <p:cNvPr id="49" name="Google Shape;1423;p30"/>
          <p:cNvGrpSpPr/>
          <p:nvPr/>
        </p:nvGrpSpPr>
        <p:grpSpPr>
          <a:xfrm>
            <a:off x="5377365" y="2811154"/>
            <a:ext cx="598637" cy="582958"/>
            <a:chOff x="2227263" y="4800600"/>
            <a:chExt cx="450850" cy="404813"/>
          </a:xfrm>
        </p:grpSpPr>
        <p:sp>
          <p:nvSpPr>
            <p:cNvPr id="50" name="Google Shape;1424;p30"/>
            <p:cNvSpPr/>
            <p:nvPr/>
          </p:nvSpPr>
          <p:spPr>
            <a:xfrm>
              <a:off x="2371725" y="4892675"/>
              <a:ext cx="227013" cy="300038"/>
            </a:xfrm>
            <a:custGeom>
              <a:avLst/>
              <a:gdLst/>
              <a:ahLst/>
              <a:cxnLst/>
              <a:rect l="l" t="t" r="r" b="b"/>
              <a:pathLst>
                <a:path w="573" h="758" extrusionOk="0">
                  <a:moveTo>
                    <a:pt x="232" y="367"/>
                  </a:moveTo>
                  <a:lnTo>
                    <a:pt x="232" y="367"/>
                  </a:lnTo>
                  <a:lnTo>
                    <a:pt x="218" y="367"/>
                  </a:lnTo>
                  <a:lnTo>
                    <a:pt x="205" y="370"/>
                  </a:lnTo>
                  <a:lnTo>
                    <a:pt x="193" y="374"/>
                  </a:lnTo>
                  <a:lnTo>
                    <a:pt x="182" y="381"/>
                  </a:lnTo>
                  <a:lnTo>
                    <a:pt x="172" y="388"/>
                  </a:lnTo>
                  <a:lnTo>
                    <a:pt x="163" y="397"/>
                  </a:lnTo>
                  <a:lnTo>
                    <a:pt x="156" y="408"/>
                  </a:lnTo>
                  <a:lnTo>
                    <a:pt x="150" y="419"/>
                  </a:lnTo>
                  <a:lnTo>
                    <a:pt x="0" y="744"/>
                  </a:lnTo>
                  <a:lnTo>
                    <a:pt x="0" y="744"/>
                  </a:lnTo>
                  <a:lnTo>
                    <a:pt x="0" y="748"/>
                  </a:lnTo>
                  <a:lnTo>
                    <a:pt x="1" y="753"/>
                  </a:lnTo>
                  <a:lnTo>
                    <a:pt x="3" y="757"/>
                  </a:lnTo>
                  <a:lnTo>
                    <a:pt x="8" y="758"/>
                  </a:lnTo>
                  <a:lnTo>
                    <a:pt x="121" y="758"/>
                  </a:lnTo>
                  <a:lnTo>
                    <a:pt x="121" y="758"/>
                  </a:lnTo>
                  <a:lnTo>
                    <a:pt x="127" y="757"/>
                  </a:lnTo>
                  <a:lnTo>
                    <a:pt x="133" y="754"/>
                  </a:lnTo>
                  <a:lnTo>
                    <a:pt x="137" y="749"/>
                  </a:lnTo>
                  <a:lnTo>
                    <a:pt x="141" y="744"/>
                  </a:lnTo>
                  <a:lnTo>
                    <a:pt x="257" y="495"/>
                  </a:lnTo>
                  <a:lnTo>
                    <a:pt x="484" y="495"/>
                  </a:lnTo>
                  <a:lnTo>
                    <a:pt x="484" y="495"/>
                  </a:lnTo>
                  <a:lnTo>
                    <a:pt x="492" y="495"/>
                  </a:lnTo>
                  <a:lnTo>
                    <a:pt x="501" y="493"/>
                  </a:lnTo>
                  <a:lnTo>
                    <a:pt x="511" y="491"/>
                  </a:lnTo>
                  <a:lnTo>
                    <a:pt x="518" y="489"/>
                  </a:lnTo>
                  <a:lnTo>
                    <a:pt x="526" y="484"/>
                  </a:lnTo>
                  <a:lnTo>
                    <a:pt x="533" y="480"/>
                  </a:lnTo>
                  <a:lnTo>
                    <a:pt x="541" y="474"/>
                  </a:lnTo>
                  <a:lnTo>
                    <a:pt x="547" y="469"/>
                  </a:lnTo>
                  <a:lnTo>
                    <a:pt x="553" y="462"/>
                  </a:lnTo>
                  <a:lnTo>
                    <a:pt x="558" y="456"/>
                  </a:lnTo>
                  <a:lnTo>
                    <a:pt x="562" y="449"/>
                  </a:lnTo>
                  <a:lnTo>
                    <a:pt x="566" y="440"/>
                  </a:lnTo>
                  <a:lnTo>
                    <a:pt x="568" y="432"/>
                  </a:lnTo>
                  <a:lnTo>
                    <a:pt x="571" y="423"/>
                  </a:lnTo>
                  <a:lnTo>
                    <a:pt x="572" y="415"/>
                  </a:lnTo>
                  <a:lnTo>
                    <a:pt x="573" y="405"/>
                  </a:lnTo>
                  <a:lnTo>
                    <a:pt x="573" y="67"/>
                  </a:lnTo>
                  <a:lnTo>
                    <a:pt x="573" y="67"/>
                  </a:lnTo>
                  <a:lnTo>
                    <a:pt x="572" y="63"/>
                  </a:lnTo>
                  <a:lnTo>
                    <a:pt x="572" y="63"/>
                  </a:lnTo>
                  <a:lnTo>
                    <a:pt x="572" y="55"/>
                  </a:lnTo>
                  <a:lnTo>
                    <a:pt x="572" y="18"/>
                  </a:lnTo>
                  <a:lnTo>
                    <a:pt x="537" y="3"/>
                  </a:lnTo>
                  <a:lnTo>
                    <a:pt x="537" y="3"/>
                  </a:lnTo>
                  <a:lnTo>
                    <a:pt x="531" y="2"/>
                  </a:lnTo>
                  <a:lnTo>
                    <a:pt x="525" y="1"/>
                  </a:lnTo>
                  <a:lnTo>
                    <a:pt x="514" y="0"/>
                  </a:lnTo>
                  <a:lnTo>
                    <a:pt x="503" y="2"/>
                  </a:lnTo>
                  <a:lnTo>
                    <a:pt x="495" y="5"/>
                  </a:lnTo>
                  <a:lnTo>
                    <a:pt x="486" y="9"/>
                  </a:lnTo>
                  <a:lnTo>
                    <a:pt x="480" y="14"/>
                  </a:lnTo>
                  <a:lnTo>
                    <a:pt x="471" y="24"/>
                  </a:lnTo>
                  <a:lnTo>
                    <a:pt x="471" y="24"/>
                  </a:lnTo>
                  <a:lnTo>
                    <a:pt x="453" y="42"/>
                  </a:lnTo>
                  <a:lnTo>
                    <a:pt x="453" y="42"/>
                  </a:lnTo>
                  <a:lnTo>
                    <a:pt x="401" y="99"/>
                  </a:lnTo>
                  <a:lnTo>
                    <a:pt x="401" y="99"/>
                  </a:lnTo>
                  <a:lnTo>
                    <a:pt x="341" y="161"/>
                  </a:lnTo>
                  <a:lnTo>
                    <a:pt x="191" y="161"/>
                  </a:lnTo>
                  <a:lnTo>
                    <a:pt x="191" y="161"/>
                  </a:lnTo>
                  <a:lnTo>
                    <a:pt x="180" y="163"/>
                  </a:lnTo>
                  <a:lnTo>
                    <a:pt x="169" y="166"/>
                  </a:lnTo>
                  <a:lnTo>
                    <a:pt x="159" y="171"/>
                  </a:lnTo>
                  <a:lnTo>
                    <a:pt x="152" y="178"/>
                  </a:lnTo>
                  <a:lnTo>
                    <a:pt x="145" y="187"/>
                  </a:lnTo>
                  <a:lnTo>
                    <a:pt x="140" y="195"/>
                  </a:lnTo>
                  <a:lnTo>
                    <a:pt x="136" y="206"/>
                  </a:lnTo>
                  <a:lnTo>
                    <a:pt x="135" y="217"/>
                  </a:lnTo>
                  <a:lnTo>
                    <a:pt x="135" y="217"/>
                  </a:lnTo>
                  <a:lnTo>
                    <a:pt x="136" y="228"/>
                  </a:lnTo>
                  <a:lnTo>
                    <a:pt x="140" y="239"/>
                  </a:lnTo>
                  <a:lnTo>
                    <a:pt x="145" y="248"/>
                  </a:lnTo>
                  <a:lnTo>
                    <a:pt x="152" y="257"/>
                  </a:lnTo>
                  <a:lnTo>
                    <a:pt x="159" y="263"/>
                  </a:lnTo>
                  <a:lnTo>
                    <a:pt x="169" y="268"/>
                  </a:lnTo>
                  <a:lnTo>
                    <a:pt x="180" y="271"/>
                  </a:lnTo>
                  <a:lnTo>
                    <a:pt x="191" y="273"/>
                  </a:lnTo>
                  <a:lnTo>
                    <a:pt x="390" y="273"/>
                  </a:lnTo>
                  <a:lnTo>
                    <a:pt x="405" y="254"/>
                  </a:lnTo>
                  <a:lnTo>
                    <a:pt x="405" y="254"/>
                  </a:lnTo>
                  <a:lnTo>
                    <a:pt x="444" y="213"/>
                  </a:lnTo>
                  <a:lnTo>
                    <a:pt x="444" y="367"/>
                  </a:lnTo>
                  <a:lnTo>
                    <a:pt x="232" y="36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defTabSz="685800">
                <a:buClr>
                  <a:srgbClr val="000000"/>
                </a:buClr>
                <a:defRPr/>
              </a:pPr>
              <a:endParaRPr sz="1013" b="1" kern="0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425;p30"/>
            <p:cNvSpPr/>
            <p:nvPr/>
          </p:nvSpPr>
          <p:spPr>
            <a:xfrm>
              <a:off x="2535238" y="4800600"/>
              <a:ext cx="71438" cy="71438"/>
            </a:xfrm>
            <a:custGeom>
              <a:avLst/>
              <a:gdLst/>
              <a:ahLst/>
              <a:cxnLst/>
              <a:rect l="l" t="t" r="r" b="b"/>
              <a:pathLst>
                <a:path w="181" h="182" extrusionOk="0">
                  <a:moveTo>
                    <a:pt x="181" y="92"/>
                  </a:moveTo>
                  <a:lnTo>
                    <a:pt x="181" y="92"/>
                  </a:lnTo>
                  <a:lnTo>
                    <a:pt x="181" y="82"/>
                  </a:lnTo>
                  <a:lnTo>
                    <a:pt x="180" y="73"/>
                  </a:lnTo>
                  <a:lnTo>
                    <a:pt x="178" y="64"/>
                  </a:lnTo>
                  <a:lnTo>
                    <a:pt x="174" y="55"/>
                  </a:lnTo>
                  <a:lnTo>
                    <a:pt x="171" y="48"/>
                  </a:lnTo>
                  <a:lnTo>
                    <a:pt x="166" y="41"/>
                  </a:lnTo>
                  <a:lnTo>
                    <a:pt x="161" y="34"/>
                  </a:lnTo>
                  <a:lnTo>
                    <a:pt x="155" y="26"/>
                  </a:lnTo>
                  <a:lnTo>
                    <a:pt x="149" y="22"/>
                  </a:lnTo>
                  <a:lnTo>
                    <a:pt x="142" y="15"/>
                  </a:lnTo>
                  <a:lnTo>
                    <a:pt x="134" y="11"/>
                  </a:lnTo>
                  <a:lnTo>
                    <a:pt x="126" y="7"/>
                  </a:lnTo>
                  <a:lnTo>
                    <a:pt x="117" y="5"/>
                  </a:lnTo>
                  <a:lnTo>
                    <a:pt x="109" y="2"/>
                  </a:lnTo>
                  <a:lnTo>
                    <a:pt x="101" y="1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81" y="1"/>
                  </a:lnTo>
                  <a:lnTo>
                    <a:pt x="73" y="2"/>
                  </a:lnTo>
                  <a:lnTo>
                    <a:pt x="64" y="5"/>
                  </a:lnTo>
                  <a:lnTo>
                    <a:pt x="56" y="7"/>
                  </a:lnTo>
                  <a:lnTo>
                    <a:pt x="47" y="11"/>
                  </a:lnTo>
                  <a:lnTo>
                    <a:pt x="40" y="15"/>
                  </a:lnTo>
                  <a:lnTo>
                    <a:pt x="33" y="22"/>
                  </a:lnTo>
                  <a:lnTo>
                    <a:pt x="27" y="26"/>
                  </a:lnTo>
                  <a:lnTo>
                    <a:pt x="21" y="34"/>
                  </a:lnTo>
                  <a:lnTo>
                    <a:pt x="15" y="41"/>
                  </a:lnTo>
                  <a:lnTo>
                    <a:pt x="11" y="48"/>
                  </a:lnTo>
                  <a:lnTo>
                    <a:pt x="6" y="55"/>
                  </a:lnTo>
                  <a:lnTo>
                    <a:pt x="4" y="64"/>
                  </a:lnTo>
                  <a:lnTo>
                    <a:pt x="2" y="73"/>
                  </a:lnTo>
                  <a:lnTo>
                    <a:pt x="0" y="8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100"/>
                  </a:lnTo>
                  <a:lnTo>
                    <a:pt x="2" y="110"/>
                  </a:lnTo>
                  <a:lnTo>
                    <a:pt x="4" y="118"/>
                  </a:lnTo>
                  <a:lnTo>
                    <a:pt x="6" y="127"/>
                  </a:lnTo>
                  <a:lnTo>
                    <a:pt x="11" y="135"/>
                  </a:lnTo>
                  <a:lnTo>
                    <a:pt x="15" y="142"/>
                  </a:lnTo>
                  <a:lnTo>
                    <a:pt x="21" y="149"/>
                  </a:lnTo>
                  <a:lnTo>
                    <a:pt x="27" y="156"/>
                  </a:lnTo>
                  <a:lnTo>
                    <a:pt x="33" y="162"/>
                  </a:lnTo>
                  <a:lnTo>
                    <a:pt x="40" y="166"/>
                  </a:lnTo>
                  <a:lnTo>
                    <a:pt x="47" y="171"/>
                  </a:lnTo>
                  <a:lnTo>
                    <a:pt x="56" y="175"/>
                  </a:lnTo>
                  <a:lnTo>
                    <a:pt x="64" y="178"/>
                  </a:lnTo>
                  <a:lnTo>
                    <a:pt x="73" y="181"/>
                  </a:lnTo>
                  <a:lnTo>
                    <a:pt x="81" y="182"/>
                  </a:lnTo>
                  <a:lnTo>
                    <a:pt x="91" y="182"/>
                  </a:lnTo>
                  <a:lnTo>
                    <a:pt x="91" y="182"/>
                  </a:lnTo>
                  <a:lnTo>
                    <a:pt x="101" y="182"/>
                  </a:lnTo>
                  <a:lnTo>
                    <a:pt x="109" y="181"/>
                  </a:lnTo>
                  <a:lnTo>
                    <a:pt x="117" y="178"/>
                  </a:lnTo>
                  <a:lnTo>
                    <a:pt x="126" y="175"/>
                  </a:lnTo>
                  <a:lnTo>
                    <a:pt x="134" y="171"/>
                  </a:lnTo>
                  <a:lnTo>
                    <a:pt x="142" y="166"/>
                  </a:lnTo>
                  <a:lnTo>
                    <a:pt x="149" y="162"/>
                  </a:lnTo>
                  <a:lnTo>
                    <a:pt x="155" y="156"/>
                  </a:lnTo>
                  <a:lnTo>
                    <a:pt x="161" y="149"/>
                  </a:lnTo>
                  <a:lnTo>
                    <a:pt x="166" y="142"/>
                  </a:lnTo>
                  <a:lnTo>
                    <a:pt x="171" y="135"/>
                  </a:lnTo>
                  <a:lnTo>
                    <a:pt x="174" y="127"/>
                  </a:lnTo>
                  <a:lnTo>
                    <a:pt x="178" y="118"/>
                  </a:lnTo>
                  <a:lnTo>
                    <a:pt x="180" y="110"/>
                  </a:lnTo>
                  <a:lnTo>
                    <a:pt x="181" y="100"/>
                  </a:lnTo>
                  <a:lnTo>
                    <a:pt x="181" y="92"/>
                  </a:lnTo>
                  <a:lnTo>
                    <a:pt x="181" y="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defTabSz="685800">
                <a:buClr>
                  <a:srgbClr val="000000"/>
                </a:buClr>
                <a:defRPr/>
              </a:pPr>
              <a:endParaRPr sz="1013" b="1" kern="0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1426;p30"/>
            <p:cNvSpPr/>
            <p:nvPr/>
          </p:nvSpPr>
          <p:spPr>
            <a:xfrm>
              <a:off x="2227263" y="4962525"/>
              <a:ext cx="184150" cy="3333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defTabSz="685800">
                <a:buClr>
                  <a:srgbClr val="000000"/>
                </a:buClr>
                <a:defRPr/>
              </a:pPr>
              <a:endParaRPr sz="1013" b="1" kern="0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1427;p30"/>
            <p:cNvSpPr/>
            <p:nvPr/>
          </p:nvSpPr>
          <p:spPr>
            <a:xfrm>
              <a:off x="2486025" y="4906963"/>
              <a:ext cx="192088" cy="298450"/>
            </a:xfrm>
            <a:custGeom>
              <a:avLst/>
              <a:gdLst/>
              <a:ahLst/>
              <a:cxnLst/>
              <a:rect l="l" t="t" r="r" b="b"/>
              <a:pathLst>
                <a:path w="486" h="753" extrusionOk="0">
                  <a:moveTo>
                    <a:pt x="398" y="753"/>
                  </a:moveTo>
                  <a:lnTo>
                    <a:pt x="481" y="753"/>
                  </a:lnTo>
                  <a:lnTo>
                    <a:pt x="481" y="753"/>
                  </a:lnTo>
                  <a:lnTo>
                    <a:pt x="483" y="753"/>
                  </a:lnTo>
                  <a:lnTo>
                    <a:pt x="485" y="751"/>
                  </a:lnTo>
                  <a:lnTo>
                    <a:pt x="486" y="748"/>
                  </a:lnTo>
                  <a:lnTo>
                    <a:pt x="486" y="746"/>
                  </a:lnTo>
                  <a:lnTo>
                    <a:pt x="418" y="565"/>
                  </a:lnTo>
                  <a:lnTo>
                    <a:pt x="418" y="565"/>
                  </a:lnTo>
                  <a:lnTo>
                    <a:pt x="424" y="556"/>
                  </a:lnTo>
                  <a:lnTo>
                    <a:pt x="429" y="549"/>
                  </a:lnTo>
                  <a:lnTo>
                    <a:pt x="433" y="541"/>
                  </a:lnTo>
                  <a:lnTo>
                    <a:pt x="436" y="531"/>
                  </a:lnTo>
                  <a:lnTo>
                    <a:pt x="439" y="523"/>
                  </a:lnTo>
                  <a:lnTo>
                    <a:pt x="441" y="513"/>
                  </a:lnTo>
                  <a:lnTo>
                    <a:pt x="442" y="503"/>
                  </a:lnTo>
                  <a:lnTo>
                    <a:pt x="442" y="492"/>
                  </a:lnTo>
                  <a:lnTo>
                    <a:pt x="442" y="0"/>
                  </a:lnTo>
                  <a:lnTo>
                    <a:pt x="351" y="0"/>
                  </a:lnTo>
                  <a:lnTo>
                    <a:pt x="351" y="492"/>
                  </a:lnTo>
                  <a:lnTo>
                    <a:pt x="351" y="492"/>
                  </a:lnTo>
                  <a:lnTo>
                    <a:pt x="349" y="498"/>
                  </a:lnTo>
                  <a:lnTo>
                    <a:pt x="348" y="503"/>
                  </a:lnTo>
                  <a:lnTo>
                    <a:pt x="346" y="508"/>
                  </a:lnTo>
                  <a:lnTo>
                    <a:pt x="342" y="512"/>
                  </a:lnTo>
                  <a:lnTo>
                    <a:pt x="338" y="515"/>
                  </a:lnTo>
                  <a:lnTo>
                    <a:pt x="334" y="518"/>
                  </a:lnTo>
                  <a:lnTo>
                    <a:pt x="329" y="520"/>
                  </a:lnTo>
                  <a:lnTo>
                    <a:pt x="323" y="520"/>
                  </a:lnTo>
                  <a:lnTo>
                    <a:pt x="31" y="520"/>
                  </a:lnTo>
                  <a:lnTo>
                    <a:pt x="31" y="612"/>
                  </a:lnTo>
                  <a:lnTo>
                    <a:pt x="50" y="612"/>
                  </a:lnTo>
                  <a:lnTo>
                    <a:pt x="0" y="746"/>
                  </a:lnTo>
                  <a:lnTo>
                    <a:pt x="0" y="746"/>
                  </a:lnTo>
                  <a:lnTo>
                    <a:pt x="0" y="748"/>
                  </a:lnTo>
                  <a:lnTo>
                    <a:pt x="2" y="751"/>
                  </a:lnTo>
                  <a:lnTo>
                    <a:pt x="3" y="753"/>
                  </a:lnTo>
                  <a:lnTo>
                    <a:pt x="5" y="753"/>
                  </a:lnTo>
                  <a:lnTo>
                    <a:pt x="89" y="753"/>
                  </a:lnTo>
                  <a:lnTo>
                    <a:pt x="89" y="753"/>
                  </a:lnTo>
                  <a:lnTo>
                    <a:pt x="92" y="753"/>
                  </a:lnTo>
                  <a:lnTo>
                    <a:pt x="95" y="752"/>
                  </a:lnTo>
                  <a:lnTo>
                    <a:pt x="97" y="749"/>
                  </a:lnTo>
                  <a:lnTo>
                    <a:pt x="98" y="746"/>
                  </a:lnTo>
                  <a:lnTo>
                    <a:pt x="148" y="612"/>
                  </a:lnTo>
                  <a:lnTo>
                    <a:pt x="323" y="612"/>
                  </a:lnTo>
                  <a:lnTo>
                    <a:pt x="323" y="612"/>
                  </a:lnTo>
                  <a:lnTo>
                    <a:pt x="337" y="612"/>
                  </a:lnTo>
                  <a:lnTo>
                    <a:pt x="387" y="746"/>
                  </a:lnTo>
                  <a:lnTo>
                    <a:pt x="387" y="746"/>
                  </a:lnTo>
                  <a:lnTo>
                    <a:pt x="389" y="749"/>
                  </a:lnTo>
                  <a:lnTo>
                    <a:pt x="392" y="752"/>
                  </a:lnTo>
                  <a:lnTo>
                    <a:pt x="394" y="753"/>
                  </a:lnTo>
                  <a:lnTo>
                    <a:pt x="398" y="753"/>
                  </a:lnTo>
                  <a:lnTo>
                    <a:pt x="398" y="7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defTabSz="685800">
                <a:buClr>
                  <a:srgbClr val="000000"/>
                </a:buClr>
                <a:defRPr/>
              </a:pPr>
              <a:endParaRPr sz="1013" b="1" kern="0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1428;p30"/>
            <p:cNvSpPr/>
            <p:nvPr/>
          </p:nvSpPr>
          <p:spPr>
            <a:xfrm>
              <a:off x="2292350" y="4857750"/>
              <a:ext cx="117475" cy="92075"/>
            </a:xfrm>
            <a:custGeom>
              <a:avLst/>
              <a:gdLst/>
              <a:ahLst/>
              <a:cxnLst/>
              <a:rect l="l" t="t" r="r" b="b"/>
              <a:pathLst>
                <a:path w="297" h="230" extrusionOk="0">
                  <a:moveTo>
                    <a:pt x="74" y="230"/>
                  </a:moveTo>
                  <a:lnTo>
                    <a:pt x="297" y="230"/>
                  </a:lnTo>
                  <a:lnTo>
                    <a:pt x="297" y="175"/>
                  </a:lnTo>
                  <a:lnTo>
                    <a:pt x="114" y="175"/>
                  </a:lnTo>
                  <a:lnTo>
                    <a:pt x="58" y="0"/>
                  </a:lnTo>
                  <a:lnTo>
                    <a:pt x="0" y="0"/>
                  </a:lnTo>
                  <a:lnTo>
                    <a:pt x="73" y="227"/>
                  </a:lnTo>
                  <a:lnTo>
                    <a:pt x="73" y="230"/>
                  </a:lnTo>
                  <a:lnTo>
                    <a:pt x="74" y="2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defTabSz="685800">
                <a:buClr>
                  <a:srgbClr val="000000"/>
                </a:buClr>
                <a:defRPr/>
              </a:pPr>
              <a:endParaRPr sz="1013" b="1" kern="0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7" name="Freeform: Shape 346">
            <a:extLst>
              <a:ext uri="{FF2B5EF4-FFF2-40B4-BE49-F238E27FC236}">
                <a16:creationId xmlns:a16="http://schemas.microsoft.com/office/drawing/2014/main" xmlns="" id="{A9AF5553-1A49-43ED-9313-EB3E0AEB3CB6}"/>
              </a:ext>
            </a:extLst>
          </p:cNvPr>
          <p:cNvSpPr/>
          <p:nvPr/>
        </p:nvSpPr>
        <p:spPr>
          <a:xfrm>
            <a:off x="1362482" y="3856100"/>
            <a:ext cx="376501" cy="563631"/>
          </a:xfrm>
          <a:custGeom>
            <a:avLst/>
            <a:gdLst>
              <a:gd name="connsiteX0" fmla="*/ 19050 w 457200"/>
              <a:gd name="connsiteY0" fmla="*/ 19050 h 609600"/>
              <a:gd name="connsiteX1" fmla="*/ 381000 w 457200"/>
              <a:gd name="connsiteY1" fmla="*/ 19050 h 609600"/>
              <a:gd name="connsiteX2" fmla="*/ 381000 w 457200"/>
              <a:gd name="connsiteY2" fmla="*/ 47625 h 609600"/>
              <a:gd name="connsiteX3" fmla="*/ 400050 w 457200"/>
              <a:gd name="connsiteY3" fmla="*/ 47625 h 609600"/>
              <a:gd name="connsiteX4" fmla="*/ 400050 w 457200"/>
              <a:gd name="connsiteY4" fmla="*/ 9525 h 609600"/>
              <a:gd name="connsiteX5" fmla="*/ 390525 w 457200"/>
              <a:gd name="connsiteY5" fmla="*/ 0 h 609600"/>
              <a:gd name="connsiteX6" fmla="*/ 9525 w 457200"/>
              <a:gd name="connsiteY6" fmla="*/ 0 h 609600"/>
              <a:gd name="connsiteX7" fmla="*/ 0 w 457200"/>
              <a:gd name="connsiteY7" fmla="*/ 9525 h 609600"/>
              <a:gd name="connsiteX8" fmla="*/ 0 w 457200"/>
              <a:gd name="connsiteY8" fmla="*/ 542925 h 609600"/>
              <a:gd name="connsiteX9" fmla="*/ 9525 w 457200"/>
              <a:gd name="connsiteY9" fmla="*/ 552450 h 609600"/>
              <a:gd name="connsiteX10" fmla="*/ 47625 w 457200"/>
              <a:gd name="connsiteY10" fmla="*/ 552450 h 609600"/>
              <a:gd name="connsiteX11" fmla="*/ 47625 w 457200"/>
              <a:gd name="connsiteY11" fmla="*/ 533400 h 609600"/>
              <a:gd name="connsiteX12" fmla="*/ 19050 w 457200"/>
              <a:gd name="connsiteY12" fmla="*/ 533400 h 609600"/>
              <a:gd name="connsiteX13" fmla="*/ 19050 w 457200"/>
              <a:gd name="connsiteY13" fmla="*/ 19050 h 609600"/>
              <a:gd name="connsiteX14" fmla="*/ 447675 w 457200"/>
              <a:gd name="connsiteY14" fmla="*/ 57150 h 609600"/>
              <a:gd name="connsiteX15" fmla="*/ 152400 w 457200"/>
              <a:gd name="connsiteY15" fmla="*/ 57150 h 609600"/>
              <a:gd name="connsiteX16" fmla="*/ 145669 w 457200"/>
              <a:gd name="connsiteY16" fmla="*/ 59944 h 609600"/>
              <a:gd name="connsiteX17" fmla="*/ 59944 w 457200"/>
              <a:gd name="connsiteY17" fmla="*/ 145669 h 609600"/>
              <a:gd name="connsiteX18" fmla="*/ 57150 w 457200"/>
              <a:gd name="connsiteY18" fmla="*/ 152400 h 609600"/>
              <a:gd name="connsiteX19" fmla="*/ 57150 w 457200"/>
              <a:gd name="connsiteY19" fmla="*/ 600075 h 609600"/>
              <a:gd name="connsiteX20" fmla="*/ 66675 w 457200"/>
              <a:gd name="connsiteY20" fmla="*/ 609600 h 609600"/>
              <a:gd name="connsiteX21" fmla="*/ 447675 w 457200"/>
              <a:gd name="connsiteY21" fmla="*/ 609600 h 609600"/>
              <a:gd name="connsiteX22" fmla="*/ 457200 w 457200"/>
              <a:gd name="connsiteY22" fmla="*/ 600075 h 609600"/>
              <a:gd name="connsiteX23" fmla="*/ 457200 w 457200"/>
              <a:gd name="connsiteY23" fmla="*/ 66675 h 609600"/>
              <a:gd name="connsiteX24" fmla="*/ 447675 w 457200"/>
              <a:gd name="connsiteY24" fmla="*/ 57150 h 609600"/>
              <a:gd name="connsiteX25" fmla="*/ 142875 w 457200"/>
              <a:gd name="connsiteY25" fmla="*/ 89662 h 609600"/>
              <a:gd name="connsiteX26" fmla="*/ 142875 w 457200"/>
              <a:gd name="connsiteY26" fmla="*/ 142875 h 609600"/>
              <a:gd name="connsiteX27" fmla="*/ 89662 w 457200"/>
              <a:gd name="connsiteY27" fmla="*/ 142875 h 609600"/>
              <a:gd name="connsiteX28" fmla="*/ 142875 w 457200"/>
              <a:gd name="connsiteY28" fmla="*/ 89662 h 609600"/>
              <a:gd name="connsiteX29" fmla="*/ 438150 w 457200"/>
              <a:gd name="connsiteY29" fmla="*/ 590550 h 609600"/>
              <a:gd name="connsiteX30" fmla="*/ 76200 w 457200"/>
              <a:gd name="connsiteY30" fmla="*/ 590550 h 609600"/>
              <a:gd name="connsiteX31" fmla="*/ 76200 w 457200"/>
              <a:gd name="connsiteY31" fmla="*/ 161925 h 609600"/>
              <a:gd name="connsiteX32" fmla="*/ 152400 w 457200"/>
              <a:gd name="connsiteY32" fmla="*/ 161925 h 609600"/>
              <a:gd name="connsiteX33" fmla="*/ 161925 w 457200"/>
              <a:gd name="connsiteY33" fmla="*/ 152400 h 609600"/>
              <a:gd name="connsiteX34" fmla="*/ 161925 w 457200"/>
              <a:gd name="connsiteY34" fmla="*/ 76200 h 609600"/>
              <a:gd name="connsiteX35" fmla="*/ 438150 w 457200"/>
              <a:gd name="connsiteY35" fmla="*/ 76200 h 609600"/>
              <a:gd name="connsiteX36" fmla="*/ 438150 w 457200"/>
              <a:gd name="connsiteY36" fmla="*/ 590550 h 609600"/>
              <a:gd name="connsiteX37" fmla="*/ 219075 w 457200"/>
              <a:gd name="connsiteY37" fmla="*/ 142875 h 609600"/>
              <a:gd name="connsiteX38" fmla="*/ 200025 w 457200"/>
              <a:gd name="connsiteY38" fmla="*/ 142875 h 609600"/>
              <a:gd name="connsiteX39" fmla="*/ 200025 w 457200"/>
              <a:gd name="connsiteY39" fmla="*/ 161925 h 609600"/>
              <a:gd name="connsiteX40" fmla="*/ 219075 w 457200"/>
              <a:gd name="connsiteY40" fmla="*/ 161925 h 609600"/>
              <a:gd name="connsiteX41" fmla="*/ 219075 w 457200"/>
              <a:gd name="connsiteY41" fmla="*/ 142875 h 609600"/>
              <a:gd name="connsiteX42" fmla="*/ 114300 w 457200"/>
              <a:gd name="connsiteY42" fmla="*/ 219075 h 609600"/>
              <a:gd name="connsiteX43" fmla="*/ 400050 w 457200"/>
              <a:gd name="connsiteY43" fmla="*/ 219075 h 609600"/>
              <a:gd name="connsiteX44" fmla="*/ 400050 w 457200"/>
              <a:gd name="connsiteY44" fmla="*/ 200025 h 609600"/>
              <a:gd name="connsiteX45" fmla="*/ 114300 w 457200"/>
              <a:gd name="connsiteY45" fmla="*/ 200025 h 609600"/>
              <a:gd name="connsiteX46" fmla="*/ 114300 w 457200"/>
              <a:gd name="connsiteY46" fmla="*/ 219075 h 609600"/>
              <a:gd name="connsiteX47" fmla="*/ 114300 w 457200"/>
              <a:gd name="connsiteY47" fmla="*/ 276225 h 609600"/>
              <a:gd name="connsiteX48" fmla="*/ 400050 w 457200"/>
              <a:gd name="connsiteY48" fmla="*/ 276225 h 609600"/>
              <a:gd name="connsiteX49" fmla="*/ 400050 w 457200"/>
              <a:gd name="connsiteY49" fmla="*/ 257175 h 609600"/>
              <a:gd name="connsiteX50" fmla="*/ 114300 w 457200"/>
              <a:gd name="connsiteY50" fmla="*/ 257175 h 609600"/>
              <a:gd name="connsiteX51" fmla="*/ 114300 w 457200"/>
              <a:gd name="connsiteY51" fmla="*/ 276225 h 609600"/>
              <a:gd name="connsiteX52" fmla="*/ 114300 w 457200"/>
              <a:gd name="connsiteY52" fmla="*/ 333375 h 609600"/>
              <a:gd name="connsiteX53" fmla="*/ 400050 w 457200"/>
              <a:gd name="connsiteY53" fmla="*/ 333375 h 609600"/>
              <a:gd name="connsiteX54" fmla="*/ 400050 w 457200"/>
              <a:gd name="connsiteY54" fmla="*/ 314325 h 609600"/>
              <a:gd name="connsiteX55" fmla="*/ 114300 w 457200"/>
              <a:gd name="connsiteY55" fmla="*/ 314325 h 609600"/>
              <a:gd name="connsiteX56" fmla="*/ 114300 w 457200"/>
              <a:gd name="connsiteY56" fmla="*/ 333375 h 609600"/>
              <a:gd name="connsiteX57" fmla="*/ 352425 w 457200"/>
              <a:gd name="connsiteY57" fmla="*/ 571500 h 609600"/>
              <a:gd name="connsiteX58" fmla="*/ 400050 w 457200"/>
              <a:gd name="connsiteY58" fmla="*/ 571500 h 609600"/>
              <a:gd name="connsiteX59" fmla="*/ 400050 w 457200"/>
              <a:gd name="connsiteY59" fmla="*/ 552450 h 609600"/>
              <a:gd name="connsiteX60" fmla="*/ 352425 w 457200"/>
              <a:gd name="connsiteY60" fmla="*/ 552450 h 609600"/>
              <a:gd name="connsiteX61" fmla="*/ 352425 w 457200"/>
              <a:gd name="connsiteY61" fmla="*/ 571500 h 609600"/>
              <a:gd name="connsiteX62" fmla="*/ 276225 w 457200"/>
              <a:gd name="connsiteY62" fmla="*/ 142875 h 609600"/>
              <a:gd name="connsiteX63" fmla="*/ 257175 w 457200"/>
              <a:gd name="connsiteY63" fmla="*/ 142875 h 609600"/>
              <a:gd name="connsiteX64" fmla="*/ 257175 w 457200"/>
              <a:gd name="connsiteY64" fmla="*/ 161925 h 609600"/>
              <a:gd name="connsiteX65" fmla="*/ 276225 w 457200"/>
              <a:gd name="connsiteY65" fmla="*/ 161925 h 609600"/>
              <a:gd name="connsiteX66" fmla="*/ 276225 w 457200"/>
              <a:gd name="connsiteY66" fmla="*/ 142875 h 609600"/>
              <a:gd name="connsiteX67" fmla="*/ 333375 w 457200"/>
              <a:gd name="connsiteY67" fmla="*/ 142875 h 609600"/>
              <a:gd name="connsiteX68" fmla="*/ 314325 w 457200"/>
              <a:gd name="connsiteY68" fmla="*/ 142875 h 609600"/>
              <a:gd name="connsiteX69" fmla="*/ 314325 w 457200"/>
              <a:gd name="connsiteY69" fmla="*/ 161925 h 609600"/>
              <a:gd name="connsiteX70" fmla="*/ 333375 w 457200"/>
              <a:gd name="connsiteY70" fmla="*/ 161925 h 609600"/>
              <a:gd name="connsiteX71" fmla="*/ 333375 w 457200"/>
              <a:gd name="connsiteY71" fmla="*/ 142875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457200" h="609600">
                <a:moveTo>
                  <a:pt x="19050" y="19050"/>
                </a:moveTo>
                <a:lnTo>
                  <a:pt x="381000" y="19050"/>
                </a:lnTo>
                <a:lnTo>
                  <a:pt x="381000" y="47625"/>
                </a:lnTo>
                <a:lnTo>
                  <a:pt x="400050" y="47625"/>
                </a:lnTo>
                <a:lnTo>
                  <a:pt x="400050" y="9525"/>
                </a:lnTo>
                <a:lnTo>
                  <a:pt x="390525" y="0"/>
                </a:lnTo>
                <a:lnTo>
                  <a:pt x="9525" y="0"/>
                </a:lnTo>
                <a:lnTo>
                  <a:pt x="0" y="9525"/>
                </a:lnTo>
                <a:lnTo>
                  <a:pt x="0" y="542925"/>
                </a:lnTo>
                <a:lnTo>
                  <a:pt x="9525" y="552450"/>
                </a:lnTo>
                <a:lnTo>
                  <a:pt x="47625" y="552450"/>
                </a:lnTo>
                <a:lnTo>
                  <a:pt x="47625" y="533400"/>
                </a:lnTo>
                <a:lnTo>
                  <a:pt x="19050" y="533400"/>
                </a:lnTo>
                <a:lnTo>
                  <a:pt x="19050" y="19050"/>
                </a:lnTo>
                <a:close/>
                <a:moveTo>
                  <a:pt x="447675" y="57150"/>
                </a:moveTo>
                <a:lnTo>
                  <a:pt x="152400" y="57150"/>
                </a:lnTo>
                <a:lnTo>
                  <a:pt x="145669" y="59944"/>
                </a:lnTo>
                <a:lnTo>
                  <a:pt x="59944" y="145669"/>
                </a:lnTo>
                <a:lnTo>
                  <a:pt x="57150" y="152400"/>
                </a:lnTo>
                <a:lnTo>
                  <a:pt x="57150" y="600075"/>
                </a:lnTo>
                <a:lnTo>
                  <a:pt x="66675" y="609600"/>
                </a:lnTo>
                <a:lnTo>
                  <a:pt x="447675" y="609600"/>
                </a:lnTo>
                <a:lnTo>
                  <a:pt x="457200" y="600075"/>
                </a:lnTo>
                <a:lnTo>
                  <a:pt x="457200" y="66675"/>
                </a:lnTo>
                <a:lnTo>
                  <a:pt x="447675" y="57150"/>
                </a:lnTo>
                <a:close/>
                <a:moveTo>
                  <a:pt x="142875" y="89662"/>
                </a:moveTo>
                <a:lnTo>
                  <a:pt x="142875" y="142875"/>
                </a:lnTo>
                <a:lnTo>
                  <a:pt x="89662" y="142875"/>
                </a:lnTo>
                <a:lnTo>
                  <a:pt x="142875" y="89662"/>
                </a:lnTo>
                <a:close/>
                <a:moveTo>
                  <a:pt x="438150" y="590550"/>
                </a:moveTo>
                <a:lnTo>
                  <a:pt x="76200" y="590550"/>
                </a:lnTo>
                <a:lnTo>
                  <a:pt x="76200" y="161925"/>
                </a:lnTo>
                <a:lnTo>
                  <a:pt x="152400" y="161925"/>
                </a:lnTo>
                <a:lnTo>
                  <a:pt x="161925" y="152400"/>
                </a:lnTo>
                <a:lnTo>
                  <a:pt x="161925" y="76200"/>
                </a:lnTo>
                <a:lnTo>
                  <a:pt x="438150" y="76200"/>
                </a:lnTo>
                <a:lnTo>
                  <a:pt x="438150" y="590550"/>
                </a:lnTo>
                <a:close/>
                <a:moveTo>
                  <a:pt x="219075" y="142875"/>
                </a:moveTo>
                <a:lnTo>
                  <a:pt x="200025" y="142875"/>
                </a:lnTo>
                <a:lnTo>
                  <a:pt x="200025" y="161925"/>
                </a:lnTo>
                <a:lnTo>
                  <a:pt x="219075" y="161925"/>
                </a:lnTo>
                <a:lnTo>
                  <a:pt x="219075" y="142875"/>
                </a:lnTo>
                <a:close/>
                <a:moveTo>
                  <a:pt x="114300" y="219075"/>
                </a:moveTo>
                <a:lnTo>
                  <a:pt x="400050" y="219075"/>
                </a:lnTo>
                <a:lnTo>
                  <a:pt x="400050" y="200025"/>
                </a:lnTo>
                <a:lnTo>
                  <a:pt x="114300" y="200025"/>
                </a:lnTo>
                <a:lnTo>
                  <a:pt x="114300" y="219075"/>
                </a:lnTo>
                <a:close/>
                <a:moveTo>
                  <a:pt x="114300" y="276225"/>
                </a:moveTo>
                <a:lnTo>
                  <a:pt x="400050" y="276225"/>
                </a:lnTo>
                <a:lnTo>
                  <a:pt x="400050" y="257175"/>
                </a:lnTo>
                <a:lnTo>
                  <a:pt x="114300" y="257175"/>
                </a:lnTo>
                <a:lnTo>
                  <a:pt x="114300" y="276225"/>
                </a:lnTo>
                <a:close/>
                <a:moveTo>
                  <a:pt x="114300" y="333375"/>
                </a:moveTo>
                <a:lnTo>
                  <a:pt x="400050" y="333375"/>
                </a:lnTo>
                <a:lnTo>
                  <a:pt x="400050" y="314325"/>
                </a:lnTo>
                <a:lnTo>
                  <a:pt x="114300" y="314325"/>
                </a:lnTo>
                <a:lnTo>
                  <a:pt x="114300" y="333375"/>
                </a:lnTo>
                <a:close/>
                <a:moveTo>
                  <a:pt x="352425" y="571500"/>
                </a:moveTo>
                <a:lnTo>
                  <a:pt x="400050" y="571500"/>
                </a:lnTo>
                <a:lnTo>
                  <a:pt x="400050" y="552450"/>
                </a:lnTo>
                <a:lnTo>
                  <a:pt x="352425" y="552450"/>
                </a:lnTo>
                <a:lnTo>
                  <a:pt x="352425" y="571500"/>
                </a:lnTo>
                <a:close/>
                <a:moveTo>
                  <a:pt x="276225" y="142875"/>
                </a:moveTo>
                <a:lnTo>
                  <a:pt x="257175" y="142875"/>
                </a:lnTo>
                <a:lnTo>
                  <a:pt x="257175" y="161925"/>
                </a:lnTo>
                <a:lnTo>
                  <a:pt x="276225" y="161925"/>
                </a:lnTo>
                <a:lnTo>
                  <a:pt x="276225" y="142875"/>
                </a:lnTo>
                <a:close/>
                <a:moveTo>
                  <a:pt x="333375" y="142875"/>
                </a:moveTo>
                <a:lnTo>
                  <a:pt x="314325" y="142875"/>
                </a:lnTo>
                <a:lnTo>
                  <a:pt x="314325" y="161925"/>
                </a:lnTo>
                <a:lnTo>
                  <a:pt x="333375" y="161925"/>
                </a:lnTo>
                <a:lnTo>
                  <a:pt x="333375" y="142875"/>
                </a:ln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IN" b="1" dirty="0"/>
          </a:p>
        </p:txBody>
      </p:sp>
      <p:sp>
        <p:nvSpPr>
          <p:cNvPr id="60" name="Freeform: Shape 57">
            <a:extLst>
              <a:ext uri="{FF2B5EF4-FFF2-40B4-BE49-F238E27FC236}">
                <a16:creationId xmlns:a16="http://schemas.microsoft.com/office/drawing/2014/main" xmlns="" id="{624F2732-31D5-40A1-9C00-F4722C7D306A}"/>
              </a:ext>
            </a:extLst>
          </p:cNvPr>
          <p:cNvSpPr/>
          <p:nvPr/>
        </p:nvSpPr>
        <p:spPr>
          <a:xfrm>
            <a:off x="4022873" y="3172409"/>
            <a:ext cx="703153" cy="569948"/>
          </a:xfrm>
          <a:custGeom>
            <a:avLst/>
            <a:gdLst>
              <a:gd name="connsiteX0" fmla="*/ 531724 w 531723"/>
              <a:gd name="connsiteY0" fmla="*/ 425348 h 425348"/>
              <a:gd name="connsiteX1" fmla="*/ 0 w 531723"/>
              <a:gd name="connsiteY1" fmla="*/ 425348 h 425348"/>
              <a:gd name="connsiteX2" fmla="*/ 129387 w 531723"/>
              <a:gd name="connsiteY2" fmla="*/ 311353 h 425348"/>
              <a:gd name="connsiteX3" fmla="*/ 56388 w 531723"/>
              <a:gd name="connsiteY3" fmla="*/ 311353 h 425348"/>
              <a:gd name="connsiteX4" fmla="*/ 56388 w 531723"/>
              <a:gd name="connsiteY4" fmla="*/ 425348 h 425348"/>
              <a:gd name="connsiteX5" fmla="*/ 129387 w 531723"/>
              <a:gd name="connsiteY5" fmla="*/ 425348 h 425348"/>
              <a:gd name="connsiteX6" fmla="*/ 129387 w 531723"/>
              <a:gd name="connsiteY6" fmla="*/ 311353 h 425348"/>
              <a:gd name="connsiteX7" fmla="*/ 243993 w 531723"/>
              <a:gd name="connsiteY7" fmla="*/ 197968 h 425348"/>
              <a:gd name="connsiteX8" fmla="*/ 170993 w 531723"/>
              <a:gd name="connsiteY8" fmla="*/ 197968 h 425348"/>
              <a:gd name="connsiteX9" fmla="*/ 170993 w 531723"/>
              <a:gd name="connsiteY9" fmla="*/ 425348 h 425348"/>
              <a:gd name="connsiteX10" fmla="*/ 243993 w 531723"/>
              <a:gd name="connsiteY10" fmla="*/ 425348 h 425348"/>
              <a:gd name="connsiteX11" fmla="*/ 243993 w 531723"/>
              <a:gd name="connsiteY11" fmla="*/ 197968 h 425348"/>
              <a:gd name="connsiteX12" fmla="*/ 358598 w 531723"/>
              <a:gd name="connsiteY12" fmla="*/ 246888 h 425348"/>
              <a:gd name="connsiteX13" fmla="*/ 285597 w 531723"/>
              <a:gd name="connsiteY13" fmla="*/ 246888 h 425348"/>
              <a:gd name="connsiteX14" fmla="*/ 285597 w 531723"/>
              <a:gd name="connsiteY14" fmla="*/ 425348 h 425348"/>
              <a:gd name="connsiteX15" fmla="*/ 358598 w 531723"/>
              <a:gd name="connsiteY15" fmla="*/ 425348 h 425348"/>
              <a:gd name="connsiteX16" fmla="*/ 358598 w 531723"/>
              <a:gd name="connsiteY16" fmla="*/ 246888 h 425348"/>
              <a:gd name="connsiteX17" fmla="*/ 473202 w 531723"/>
              <a:gd name="connsiteY17" fmla="*/ 130759 h 425348"/>
              <a:gd name="connsiteX18" fmla="*/ 400203 w 531723"/>
              <a:gd name="connsiteY18" fmla="*/ 130759 h 425348"/>
              <a:gd name="connsiteX19" fmla="*/ 400203 w 531723"/>
              <a:gd name="connsiteY19" fmla="*/ 425348 h 425348"/>
              <a:gd name="connsiteX20" fmla="*/ 473202 w 531723"/>
              <a:gd name="connsiteY20" fmla="*/ 425348 h 425348"/>
              <a:gd name="connsiteX21" fmla="*/ 473202 w 531723"/>
              <a:gd name="connsiteY21" fmla="*/ 130759 h 425348"/>
              <a:gd name="connsiteX22" fmla="*/ 92812 w 531723"/>
              <a:gd name="connsiteY22" fmla="*/ 185014 h 425348"/>
              <a:gd name="connsiteX23" fmla="*/ 71933 w 531723"/>
              <a:gd name="connsiteY23" fmla="*/ 205893 h 425348"/>
              <a:gd name="connsiteX24" fmla="*/ 92812 w 531723"/>
              <a:gd name="connsiteY24" fmla="*/ 226771 h 425348"/>
              <a:gd name="connsiteX25" fmla="*/ 113691 w 531723"/>
              <a:gd name="connsiteY25" fmla="*/ 205893 h 425348"/>
              <a:gd name="connsiteX26" fmla="*/ 92812 w 531723"/>
              <a:gd name="connsiteY26" fmla="*/ 185014 h 425348"/>
              <a:gd name="connsiteX27" fmla="*/ 207416 w 531723"/>
              <a:gd name="connsiteY27" fmla="*/ 75895 h 425348"/>
              <a:gd name="connsiteX28" fmla="*/ 186537 w 531723"/>
              <a:gd name="connsiteY28" fmla="*/ 96774 h 425348"/>
              <a:gd name="connsiteX29" fmla="*/ 207416 w 531723"/>
              <a:gd name="connsiteY29" fmla="*/ 117653 h 425348"/>
              <a:gd name="connsiteX30" fmla="*/ 228295 w 531723"/>
              <a:gd name="connsiteY30" fmla="*/ 96774 h 425348"/>
              <a:gd name="connsiteX31" fmla="*/ 207416 w 531723"/>
              <a:gd name="connsiteY31" fmla="*/ 75895 h 425348"/>
              <a:gd name="connsiteX32" fmla="*/ 322021 w 531723"/>
              <a:gd name="connsiteY32" fmla="*/ 130759 h 425348"/>
              <a:gd name="connsiteX33" fmla="*/ 301143 w 531723"/>
              <a:gd name="connsiteY33" fmla="*/ 151638 h 425348"/>
              <a:gd name="connsiteX34" fmla="*/ 322021 w 531723"/>
              <a:gd name="connsiteY34" fmla="*/ 172517 h 425348"/>
              <a:gd name="connsiteX35" fmla="*/ 342900 w 531723"/>
              <a:gd name="connsiteY35" fmla="*/ 151638 h 425348"/>
              <a:gd name="connsiteX36" fmla="*/ 322021 w 531723"/>
              <a:gd name="connsiteY36" fmla="*/ 130759 h 425348"/>
              <a:gd name="connsiteX37" fmla="*/ 436626 w 531723"/>
              <a:gd name="connsiteY37" fmla="*/ 0 h 425348"/>
              <a:gd name="connsiteX38" fmla="*/ 415748 w 531723"/>
              <a:gd name="connsiteY38" fmla="*/ 20879 h 425348"/>
              <a:gd name="connsiteX39" fmla="*/ 436626 w 531723"/>
              <a:gd name="connsiteY39" fmla="*/ 41758 h 425348"/>
              <a:gd name="connsiteX40" fmla="*/ 457505 w 531723"/>
              <a:gd name="connsiteY40" fmla="*/ 20879 h 425348"/>
              <a:gd name="connsiteX41" fmla="*/ 436626 w 531723"/>
              <a:gd name="connsiteY41" fmla="*/ 0 h 425348"/>
              <a:gd name="connsiteX42" fmla="*/ 335890 w 531723"/>
              <a:gd name="connsiteY42" fmla="*/ 135941 h 425348"/>
              <a:gd name="connsiteX43" fmla="*/ 422910 w 531723"/>
              <a:gd name="connsiteY43" fmla="*/ 36728 h 425348"/>
              <a:gd name="connsiteX44" fmla="*/ 226315 w 531723"/>
              <a:gd name="connsiteY44" fmla="*/ 105918 h 425348"/>
              <a:gd name="connsiteX45" fmla="*/ 303276 w 531723"/>
              <a:gd name="connsiteY45" fmla="*/ 142799 h 425348"/>
              <a:gd name="connsiteX46" fmla="*/ 192329 w 531723"/>
              <a:gd name="connsiteY46" fmla="*/ 111404 h 425348"/>
              <a:gd name="connsiteX47" fmla="*/ 108052 w 531723"/>
              <a:gd name="connsiteY47" fmla="*/ 191719 h 425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531723" h="425348">
                <a:moveTo>
                  <a:pt x="531724" y="425348"/>
                </a:moveTo>
                <a:lnTo>
                  <a:pt x="0" y="425348"/>
                </a:lnTo>
                <a:moveTo>
                  <a:pt x="129387" y="311353"/>
                </a:moveTo>
                <a:lnTo>
                  <a:pt x="56388" y="311353"/>
                </a:lnTo>
                <a:lnTo>
                  <a:pt x="56388" y="425348"/>
                </a:lnTo>
                <a:lnTo>
                  <a:pt x="129387" y="425348"/>
                </a:lnTo>
                <a:lnTo>
                  <a:pt x="129387" y="311353"/>
                </a:lnTo>
                <a:close/>
                <a:moveTo>
                  <a:pt x="243993" y="197968"/>
                </a:moveTo>
                <a:lnTo>
                  <a:pt x="170993" y="197968"/>
                </a:lnTo>
                <a:lnTo>
                  <a:pt x="170993" y="425348"/>
                </a:lnTo>
                <a:lnTo>
                  <a:pt x="243993" y="425348"/>
                </a:lnTo>
                <a:lnTo>
                  <a:pt x="243993" y="197968"/>
                </a:lnTo>
                <a:close/>
                <a:moveTo>
                  <a:pt x="358598" y="246888"/>
                </a:moveTo>
                <a:lnTo>
                  <a:pt x="285597" y="246888"/>
                </a:lnTo>
                <a:lnTo>
                  <a:pt x="285597" y="425348"/>
                </a:lnTo>
                <a:lnTo>
                  <a:pt x="358598" y="425348"/>
                </a:lnTo>
                <a:lnTo>
                  <a:pt x="358598" y="246888"/>
                </a:lnTo>
                <a:close/>
                <a:moveTo>
                  <a:pt x="473202" y="130759"/>
                </a:moveTo>
                <a:lnTo>
                  <a:pt x="400203" y="130759"/>
                </a:lnTo>
                <a:lnTo>
                  <a:pt x="400203" y="425348"/>
                </a:lnTo>
                <a:lnTo>
                  <a:pt x="473202" y="425348"/>
                </a:lnTo>
                <a:lnTo>
                  <a:pt x="473202" y="130759"/>
                </a:lnTo>
                <a:close/>
                <a:moveTo>
                  <a:pt x="92812" y="185014"/>
                </a:moveTo>
                <a:cubicBezTo>
                  <a:pt x="81229" y="185014"/>
                  <a:pt x="71933" y="194463"/>
                  <a:pt x="71933" y="205893"/>
                </a:cubicBezTo>
                <a:cubicBezTo>
                  <a:pt x="71933" y="217475"/>
                  <a:pt x="81382" y="226771"/>
                  <a:pt x="92812" y="226771"/>
                </a:cubicBezTo>
                <a:cubicBezTo>
                  <a:pt x="104242" y="226771"/>
                  <a:pt x="113691" y="217323"/>
                  <a:pt x="113691" y="205893"/>
                </a:cubicBezTo>
                <a:cubicBezTo>
                  <a:pt x="113843" y="194463"/>
                  <a:pt x="104395" y="185014"/>
                  <a:pt x="92812" y="185014"/>
                </a:cubicBezTo>
                <a:close/>
                <a:moveTo>
                  <a:pt x="207416" y="75895"/>
                </a:moveTo>
                <a:cubicBezTo>
                  <a:pt x="195835" y="75895"/>
                  <a:pt x="186537" y="85344"/>
                  <a:pt x="186537" y="96774"/>
                </a:cubicBezTo>
                <a:cubicBezTo>
                  <a:pt x="186537" y="108356"/>
                  <a:pt x="195986" y="117653"/>
                  <a:pt x="207416" y="117653"/>
                </a:cubicBezTo>
                <a:cubicBezTo>
                  <a:pt x="218846" y="117653"/>
                  <a:pt x="228295" y="108204"/>
                  <a:pt x="228295" y="96774"/>
                </a:cubicBezTo>
                <a:cubicBezTo>
                  <a:pt x="228447" y="85344"/>
                  <a:pt x="218999" y="75895"/>
                  <a:pt x="207416" y="75895"/>
                </a:cubicBezTo>
                <a:close/>
                <a:moveTo>
                  <a:pt x="322021" y="130759"/>
                </a:moveTo>
                <a:cubicBezTo>
                  <a:pt x="310439" y="130759"/>
                  <a:pt x="301143" y="140208"/>
                  <a:pt x="301143" y="151638"/>
                </a:cubicBezTo>
                <a:cubicBezTo>
                  <a:pt x="301143" y="163221"/>
                  <a:pt x="310591" y="172517"/>
                  <a:pt x="322021" y="172517"/>
                </a:cubicBezTo>
                <a:cubicBezTo>
                  <a:pt x="333451" y="172517"/>
                  <a:pt x="342900" y="163068"/>
                  <a:pt x="342900" y="151638"/>
                </a:cubicBezTo>
                <a:cubicBezTo>
                  <a:pt x="343053" y="140208"/>
                  <a:pt x="333604" y="130759"/>
                  <a:pt x="322021" y="130759"/>
                </a:cubicBezTo>
                <a:close/>
                <a:moveTo>
                  <a:pt x="436626" y="0"/>
                </a:moveTo>
                <a:cubicBezTo>
                  <a:pt x="425044" y="0"/>
                  <a:pt x="415748" y="9449"/>
                  <a:pt x="415748" y="20879"/>
                </a:cubicBezTo>
                <a:cubicBezTo>
                  <a:pt x="415748" y="32309"/>
                  <a:pt x="425196" y="41758"/>
                  <a:pt x="436626" y="41758"/>
                </a:cubicBezTo>
                <a:cubicBezTo>
                  <a:pt x="448056" y="41758"/>
                  <a:pt x="457505" y="32309"/>
                  <a:pt x="457505" y="20879"/>
                </a:cubicBezTo>
                <a:cubicBezTo>
                  <a:pt x="457505" y="9449"/>
                  <a:pt x="448209" y="0"/>
                  <a:pt x="436626" y="0"/>
                </a:cubicBezTo>
                <a:close/>
                <a:moveTo>
                  <a:pt x="335890" y="135941"/>
                </a:moveTo>
                <a:lnTo>
                  <a:pt x="422910" y="36728"/>
                </a:lnTo>
                <a:moveTo>
                  <a:pt x="226315" y="105918"/>
                </a:moveTo>
                <a:lnTo>
                  <a:pt x="303276" y="142799"/>
                </a:lnTo>
                <a:moveTo>
                  <a:pt x="192329" y="111404"/>
                </a:moveTo>
                <a:lnTo>
                  <a:pt x="108052" y="191719"/>
                </a:lnTo>
              </a:path>
            </a:pathLst>
          </a:custGeom>
          <a:solidFill>
            <a:schemeClr val="bg1"/>
          </a:solidFill>
          <a:ln w="16764" cap="rnd">
            <a:solidFill>
              <a:schemeClr val="bg1"/>
            </a:solidFill>
            <a:prstDash val="solid"/>
            <a:round/>
          </a:ln>
        </p:spPr>
        <p:txBody>
          <a:bodyPr rtlCol="0" anchor="ctr"/>
          <a:lstStyle/>
          <a:p>
            <a:endParaRPr lang="en-IN" b="1" dirty="0"/>
          </a:p>
        </p:txBody>
      </p:sp>
      <p:grpSp>
        <p:nvGrpSpPr>
          <p:cNvPr id="66" name="Group 1057"/>
          <p:cNvGrpSpPr>
            <a:grpSpLocks noChangeAspect="1"/>
          </p:cNvGrpSpPr>
          <p:nvPr/>
        </p:nvGrpSpPr>
        <p:grpSpPr bwMode="auto">
          <a:xfrm>
            <a:off x="2677945" y="3487953"/>
            <a:ext cx="639598" cy="555636"/>
            <a:chOff x="2889" y="1431"/>
            <a:chExt cx="1899" cy="1453"/>
          </a:xfrm>
          <a:solidFill>
            <a:schemeClr val="bg1"/>
          </a:solidFill>
        </p:grpSpPr>
        <p:sp>
          <p:nvSpPr>
            <p:cNvPr id="67" name="Freeform 1059"/>
            <p:cNvSpPr>
              <a:spLocks/>
            </p:cNvSpPr>
            <p:nvPr/>
          </p:nvSpPr>
          <p:spPr bwMode="auto">
            <a:xfrm>
              <a:off x="3111" y="1431"/>
              <a:ext cx="675" cy="1381"/>
            </a:xfrm>
            <a:custGeom>
              <a:avLst/>
              <a:gdLst>
                <a:gd name="T0" fmla="*/ 136 w 1349"/>
                <a:gd name="T1" fmla="*/ 0 h 2762"/>
                <a:gd name="T2" fmla="*/ 136 w 1349"/>
                <a:gd name="T3" fmla="*/ 0 h 2762"/>
                <a:gd name="T4" fmla="*/ 181 w 1349"/>
                <a:gd name="T5" fmla="*/ 0 h 2762"/>
                <a:gd name="T6" fmla="*/ 228 w 1349"/>
                <a:gd name="T7" fmla="*/ 2 h 2762"/>
                <a:gd name="T8" fmla="*/ 279 w 1349"/>
                <a:gd name="T9" fmla="*/ 5 h 2762"/>
                <a:gd name="T10" fmla="*/ 331 w 1349"/>
                <a:gd name="T11" fmla="*/ 9 h 2762"/>
                <a:gd name="T12" fmla="*/ 386 w 1349"/>
                <a:gd name="T13" fmla="*/ 16 h 2762"/>
                <a:gd name="T14" fmla="*/ 443 w 1349"/>
                <a:gd name="T15" fmla="*/ 23 h 2762"/>
                <a:gd name="T16" fmla="*/ 500 w 1349"/>
                <a:gd name="T17" fmla="*/ 33 h 2762"/>
                <a:gd name="T18" fmla="*/ 559 w 1349"/>
                <a:gd name="T19" fmla="*/ 46 h 2762"/>
                <a:gd name="T20" fmla="*/ 619 w 1349"/>
                <a:gd name="T21" fmla="*/ 60 h 2762"/>
                <a:gd name="T22" fmla="*/ 679 w 1349"/>
                <a:gd name="T23" fmla="*/ 77 h 2762"/>
                <a:gd name="T24" fmla="*/ 739 w 1349"/>
                <a:gd name="T25" fmla="*/ 98 h 2762"/>
                <a:gd name="T26" fmla="*/ 800 w 1349"/>
                <a:gd name="T27" fmla="*/ 121 h 2762"/>
                <a:gd name="T28" fmla="*/ 859 w 1349"/>
                <a:gd name="T29" fmla="*/ 146 h 2762"/>
                <a:gd name="T30" fmla="*/ 919 w 1349"/>
                <a:gd name="T31" fmla="*/ 177 h 2762"/>
                <a:gd name="T32" fmla="*/ 976 w 1349"/>
                <a:gd name="T33" fmla="*/ 210 h 2762"/>
                <a:gd name="T34" fmla="*/ 1033 w 1349"/>
                <a:gd name="T35" fmla="*/ 247 h 2762"/>
                <a:gd name="T36" fmla="*/ 1088 w 1349"/>
                <a:gd name="T37" fmla="*/ 287 h 2762"/>
                <a:gd name="T38" fmla="*/ 1142 w 1349"/>
                <a:gd name="T39" fmla="*/ 332 h 2762"/>
                <a:gd name="T40" fmla="*/ 1193 w 1349"/>
                <a:gd name="T41" fmla="*/ 382 h 2762"/>
                <a:gd name="T42" fmla="*/ 1241 w 1349"/>
                <a:gd name="T43" fmla="*/ 436 h 2762"/>
                <a:gd name="T44" fmla="*/ 1288 w 1349"/>
                <a:gd name="T45" fmla="*/ 494 h 2762"/>
                <a:gd name="T46" fmla="*/ 1330 w 1349"/>
                <a:gd name="T47" fmla="*/ 557 h 2762"/>
                <a:gd name="T48" fmla="*/ 1339 w 1349"/>
                <a:gd name="T49" fmla="*/ 579 h 2762"/>
                <a:gd name="T50" fmla="*/ 1346 w 1349"/>
                <a:gd name="T51" fmla="*/ 602 h 2762"/>
                <a:gd name="T52" fmla="*/ 1349 w 1349"/>
                <a:gd name="T53" fmla="*/ 627 h 2762"/>
                <a:gd name="T54" fmla="*/ 1349 w 1349"/>
                <a:gd name="T55" fmla="*/ 2762 h 2762"/>
                <a:gd name="T56" fmla="*/ 1286 w 1349"/>
                <a:gd name="T57" fmla="*/ 2701 h 2762"/>
                <a:gd name="T58" fmla="*/ 1221 w 1349"/>
                <a:gd name="T59" fmla="*/ 2645 h 2762"/>
                <a:gd name="T60" fmla="*/ 1154 w 1349"/>
                <a:gd name="T61" fmla="*/ 2596 h 2762"/>
                <a:gd name="T62" fmla="*/ 1085 w 1349"/>
                <a:gd name="T63" fmla="*/ 2551 h 2762"/>
                <a:gd name="T64" fmla="*/ 1013 w 1349"/>
                <a:gd name="T65" fmla="*/ 2511 h 2762"/>
                <a:gd name="T66" fmla="*/ 942 w 1349"/>
                <a:gd name="T67" fmla="*/ 2476 h 2762"/>
                <a:gd name="T68" fmla="*/ 869 w 1349"/>
                <a:gd name="T69" fmla="*/ 2444 h 2762"/>
                <a:gd name="T70" fmla="*/ 796 w 1349"/>
                <a:gd name="T71" fmla="*/ 2417 h 2762"/>
                <a:gd name="T72" fmla="*/ 724 w 1349"/>
                <a:gd name="T73" fmla="*/ 2394 h 2762"/>
                <a:gd name="T74" fmla="*/ 651 w 1349"/>
                <a:gd name="T75" fmla="*/ 2374 h 2762"/>
                <a:gd name="T76" fmla="*/ 580 w 1349"/>
                <a:gd name="T77" fmla="*/ 2358 h 2762"/>
                <a:gd name="T78" fmla="*/ 509 w 1349"/>
                <a:gd name="T79" fmla="*/ 2344 h 2762"/>
                <a:gd name="T80" fmla="*/ 441 w 1349"/>
                <a:gd name="T81" fmla="*/ 2334 h 2762"/>
                <a:gd name="T82" fmla="*/ 375 w 1349"/>
                <a:gd name="T83" fmla="*/ 2325 h 2762"/>
                <a:gd name="T84" fmla="*/ 311 w 1349"/>
                <a:gd name="T85" fmla="*/ 2319 h 2762"/>
                <a:gd name="T86" fmla="*/ 249 w 1349"/>
                <a:gd name="T87" fmla="*/ 2315 h 2762"/>
                <a:gd name="T88" fmla="*/ 191 w 1349"/>
                <a:gd name="T89" fmla="*/ 2313 h 2762"/>
                <a:gd name="T90" fmla="*/ 136 w 1349"/>
                <a:gd name="T91" fmla="*/ 2312 h 2762"/>
                <a:gd name="T92" fmla="*/ 105 w 1349"/>
                <a:gd name="T93" fmla="*/ 2308 h 2762"/>
                <a:gd name="T94" fmla="*/ 77 w 1349"/>
                <a:gd name="T95" fmla="*/ 2298 h 2762"/>
                <a:gd name="T96" fmla="*/ 52 w 1349"/>
                <a:gd name="T97" fmla="*/ 2282 h 2762"/>
                <a:gd name="T98" fmla="*/ 30 w 1349"/>
                <a:gd name="T99" fmla="*/ 2261 h 2762"/>
                <a:gd name="T100" fmla="*/ 14 w 1349"/>
                <a:gd name="T101" fmla="*/ 2235 h 2762"/>
                <a:gd name="T102" fmla="*/ 5 w 1349"/>
                <a:gd name="T103" fmla="*/ 2208 h 2762"/>
                <a:gd name="T104" fmla="*/ 0 w 1349"/>
                <a:gd name="T105" fmla="*/ 2177 h 2762"/>
                <a:gd name="T106" fmla="*/ 0 w 1349"/>
                <a:gd name="T107" fmla="*/ 136 h 2762"/>
                <a:gd name="T108" fmla="*/ 3 w 1349"/>
                <a:gd name="T109" fmla="*/ 110 h 2762"/>
                <a:gd name="T110" fmla="*/ 10 w 1349"/>
                <a:gd name="T111" fmla="*/ 83 h 2762"/>
                <a:gd name="T112" fmla="*/ 23 w 1349"/>
                <a:gd name="T113" fmla="*/ 60 h 2762"/>
                <a:gd name="T114" fmla="*/ 40 w 1349"/>
                <a:gd name="T115" fmla="*/ 39 h 2762"/>
                <a:gd name="T116" fmla="*/ 61 w 1349"/>
                <a:gd name="T117" fmla="*/ 22 h 2762"/>
                <a:gd name="T118" fmla="*/ 84 w 1349"/>
                <a:gd name="T119" fmla="*/ 10 h 2762"/>
                <a:gd name="T120" fmla="*/ 109 w 1349"/>
                <a:gd name="T121" fmla="*/ 2 h 2762"/>
                <a:gd name="T122" fmla="*/ 136 w 1349"/>
                <a:gd name="T123" fmla="*/ 0 h 2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49" h="2762">
                  <a:moveTo>
                    <a:pt x="136" y="0"/>
                  </a:moveTo>
                  <a:lnTo>
                    <a:pt x="136" y="0"/>
                  </a:lnTo>
                  <a:lnTo>
                    <a:pt x="181" y="0"/>
                  </a:lnTo>
                  <a:lnTo>
                    <a:pt x="228" y="2"/>
                  </a:lnTo>
                  <a:lnTo>
                    <a:pt x="279" y="5"/>
                  </a:lnTo>
                  <a:lnTo>
                    <a:pt x="331" y="9"/>
                  </a:lnTo>
                  <a:lnTo>
                    <a:pt x="386" y="16"/>
                  </a:lnTo>
                  <a:lnTo>
                    <a:pt x="443" y="23"/>
                  </a:lnTo>
                  <a:lnTo>
                    <a:pt x="500" y="33"/>
                  </a:lnTo>
                  <a:lnTo>
                    <a:pt x="559" y="46"/>
                  </a:lnTo>
                  <a:lnTo>
                    <a:pt x="619" y="60"/>
                  </a:lnTo>
                  <a:lnTo>
                    <a:pt x="679" y="77"/>
                  </a:lnTo>
                  <a:lnTo>
                    <a:pt x="739" y="98"/>
                  </a:lnTo>
                  <a:lnTo>
                    <a:pt x="800" y="121"/>
                  </a:lnTo>
                  <a:lnTo>
                    <a:pt x="859" y="146"/>
                  </a:lnTo>
                  <a:lnTo>
                    <a:pt x="919" y="177"/>
                  </a:lnTo>
                  <a:lnTo>
                    <a:pt x="976" y="210"/>
                  </a:lnTo>
                  <a:lnTo>
                    <a:pt x="1033" y="247"/>
                  </a:lnTo>
                  <a:lnTo>
                    <a:pt x="1088" y="287"/>
                  </a:lnTo>
                  <a:lnTo>
                    <a:pt x="1142" y="332"/>
                  </a:lnTo>
                  <a:lnTo>
                    <a:pt x="1193" y="382"/>
                  </a:lnTo>
                  <a:lnTo>
                    <a:pt x="1241" y="436"/>
                  </a:lnTo>
                  <a:lnTo>
                    <a:pt x="1288" y="494"/>
                  </a:lnTo>
                  <a:lnTo>
                    <a:pt x="1330" y="557"/>
                  </a:lnTo>
                  <a:lnTo>
                    <a:pt x="1339" y="579"/>
                  </a:lnTo>
                  <a:lnTo>
                    <a:pt x="1346" y="602"/>
                  </a:lnTo>
                  <a:lnTo>
                    <a:pt x="1349" y="627"/>
                  </a:lnTo>
                  <a:lnTo>
                    <a:pt x="1349" y="2762"/>
                  </a:lnTo>
                  <a:lnTo>
                    <a:pt x="1286" y="2701"/>
                  </a:lnTo>
                  <a:lnTo>
                    <a:pt x="1221" y="2645"/>
                  </a:lnTo>
                  <a:lnTo>
                    <a:pt x="1154" y="2596"/>
                  </a:lnTo>
                  <a:lnTo>
                    <a:pt x="1085" y="2551"/>
                  </a:lnTo>
                  <a:lnTo>
                    <a:pt x="1013" y="2511"/>
                  </a:lnTo>
                  <a:lnTo>
                    <a:pt x="942" y="2476"/>
                  </a:lnTo>
                  <a:lnTo>
                    <a:pt x="869" y="2444"/>
                  </a:lnTo>
                  <a:lnTo>
                    <a:pt x="796" y="2417"/>
                  </a:lnTo>
                  <a:lnTo>
                    <a:pt x="724" y="2394"/>
                  </a:lnTo>
                  <a:lnTo>
                    <a:pt x="651" y="2374"/>
                  </a:lnTo>
                  <a:lnTo>
                    <a:pt x="580" y="2358"/>
                  </a:lnTo>
                  <a:lnTo>
                    <a:pt x="509" y="2344"/>
                  </a:lnTo>
                  <a:lnTo>
                    <a:pt x="441" y="2334"/>
                  </a:lnTo>
                  <a:lnTo>
                    <a:pt x="375" y="2325"/>
                  </a:lnTo>
                  <a:lnTo>
                    <a:pt x="311" y="2319"/>
                  </a:lnTo>
                  <a:lnTo>
                    <a:pt x="249" y="2315"/>
                  </a:lnTo>
                  <a:lnTo>
                    <a:pt x="191" y="2313"/>
                  </a:lnTo>
                  <a:lnTo>
                    <a:pt x="136" y="2312"/>
                  </a:lnTo>
                  <a:lnTo>
                    <a:pt x="105" y="2308"/>
                  </a:lnTo>
                  <a:lnTo>
                    <a:pt x="77" y="2298"/>
                  </a:lnTo>
                  <a:lnTo>
                    <a:pt x="52" y="2282"/>
                  </a:lnTo>
                  <a:lnTo>
                    <a:pt x="30" y="2261"/>
                  </a:lnTo>
                  <a:lnTo>
                    <a:pt x="14" y="2235"/>
                  </a:lnTo>
                  <a:lnTo>
                    <a:pt x="5" y="2208"/>
                  </a:lnTo>
                  <a:lnTo>
                    <a:pt x="0" y="2177"/>
                  </a:lnTo>
                  <a:lnTo>
                    <a:pt x="0" y="136"/>
                  </a:lnTo>
                  <a:lnTo>
                    <a:pt x="3" y="110"/>
                  </a:lnTo>
                  <a:lnTo>
                    <a:pt x="10" y="83"/>
                  </a:lnTo>
                  <a:lnTo>
                    <a:pt x="23" y="60"/>
                  </a:lnTo>
                  <a:lnTo>
                    <a:pt x="40" y="39"/>
                  </a:lnTo>
                  <a:lnTo>
                    <a:pt x="61" y="22"/>
                  </a:lnTo>
                  <a:lnTo>
                    <a:pt x="84" y="10"/>
                  </a:lnTo>
                  <a:lnTo>
                    <a:pt x="109" y="2"/>
                  </a:lnTo>
                  <a:lnTo>
                    <a:pt x="136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09585"/>
              <a:endParaRPr lang="en-US" sz="1351" b="1" dirty="0">
                <a:latin typeface="Open Sans"/>
              </a:endParaRPr>
            </a:p>
          </p:txBody>
        </p:sp>
        <p:sp>
          <p:nvSpPr>
            <p:cNvPr id="69" name="Freeform 1060"/>
            <p:cNvSpPr>
              <a:spLocks/>
            </p:cNvSpPr>
            <p:nvPr/>
          </p:nvSpPr>
          <p:spPr bwMode="auto">
            <a:xfrm>
              <a:off x="3891" y="1431"/>
              <a:ext cx="674" cy="1381"/>
            </a:xfrm>
            <a:custGeom>
              <a:avLst/>
              <a:gdLst>
                <a:gd name="T0" fmla="*/ 1211 w 1347"/>
                <a:gd name="T1" fmla="*/ 0 h 2762"/>
                <a:gd name="T2" fmla="*/ 1212 w 1347"/>
                <a:gd name="T3" fmla="*/ 0 h 2762"/>
                <a:gd name="T4" fmla="*/ 1239 w 1347"/>
                <a:gd name="T5" fmla="*/ 2 h 2762"/>
                <a:gd name="T6" fmla="*/ 1263 w 1347"/>
                <a:gd name="T7" fmla="*/ 10 h 2762"/>
                <a:gd name="T8" fmla="*/ 1287 w 1347"/>
                <a:gd name="T9" fmla="*/ 22 h 2762"/>
                <a:gd name="T10" fmla="*/ 1307 w 1347"/>
                <a:gd name="T11" fmla="*/ 39 h 2762"/>
                <a:gd name="T12" fmla="*/ 1324 w 1347"/>
                <a:gd name="T13" fmla="*/ 60 h 2762"/>
                <a:gd name="T14" fmla="*/ 1337 w 1347"/>
                <a:gd name="T15" fmla="*/ 83 h 2762"/>
                <a:gd name="T16" fmla="*/ 1345 w 1347"/>
                <a:gd name="T17" fmla="*/ 110 h 2762"/>
                <a:gd name="T18" fmla="*/ 1347 w 1347"/>
                <a:gd name="T19" fmla="*/ 136 h 2762"/>
                <a:gd name="T20" fmla="*/ 1347 w 1347"/>
                <a:gd name="T21" fmla="*/ 2177 h 2762"/>
                <a:gd name="T22" fmla="*/ 1344 w 1347"/>
                <a:gd name="T23" fmla="*/ 2207 h 2762"/>
                <a:gd name="T24" fmla="*/ 1333 w 1347"/>
                <a:gd name="T25" fmla="*/ 2235 h 2762"/>
                <a:gd name="T26" fmla="*/ 1317 w 1347"/>
                <a:gd name="T27" fmla="*/ 2261 h 2762"/>
                <a:gd name="T28" fmla="*/ 1296 w 1347"/>
                <a:gd name="T29" fmla="*/ 2282 h 2762"/>
                <a:gd name="T30" fmla="*/ 1271 w 1347"/>
                <a:gd name="T31" fmla="*/ 2298 h 2762"/>
                <a:gd name="T32" fmla="*/ 1242 w 1347"/>
                <a:gd name="T33" fmla="*/ 2308 h 2762"/>
                <a:gd name="T34" fmla="*/ 1211 w 1347"/>
                <a:gd name="T35" fmla="*/ 2312 h 2762"/>
                <a:gd name="T36" fmla="*/ 1157 w 1347"/>
                <a:gd name="T37" fmla="*/ 2313 h 2762"/>
                <a:gd name="T38" fmla="*/ 1098 w 1347"/>
                <a:gd name="T39" fmla="*/ 2315 h 2762"/>
                <a:gd name="T40" fmla="*/ 1037 w 1347"/>
                <a:gd name="T41" fmla="*/ 2319 h 2762"/>
                <a:gd name="T42" fmla="*/ 972 w 1347"/>
                <a:gd name="T43" fmla="*/ 2325 h 2762"/>
                <a:gd name="T44" fmla="*/ 907 w 1347"/>
                <a:gd name="T45" fmla="*/ 2334 h 2762"/>
                <a:gd name="T46" fmla="*/ 838 w 1347"/>
                <a:gd name="T47" fmla="*/ 2344 h 2762"/>
                <a:gd name="T48" fmla="*/ 767 w 1347"/>
                <a:gd name="T49" fmla="*/ 2358 h 2762"/>
                <a:gd name="T50" fmla="*/ 696 w 1347"/>
                <a:gd name="T51" fmla="*/ 2374 h 2762"/>
                <a:gd name="T52" fmla="*/ 623 w 1347"/>
                <a:gd name="T53" fmla="*/ 2394 h 2762"/>
                <a:gd name="T54" fmla="*/ 551 w 1347"/>
                <a:gd name="T55" fmla="*/ 2417 h 2762"/>
                <a:gd name="T56" fmla="*/ 478 w 1347"/>
                <a:gd name="T57" fmla="*/ 2444 h 2762"/>
                <a:gd name="T58" fmla="*/ 405 w 1347"/>
                <a:gd name="T59" fmla="*/ 2476 h 2762"/>
                <a:gd name="T60" fmla="*/ 334 w 1347"/>
                <a:gd name="T61" fmla="*/ 2510 h 2762"/>
                <a:gd name="T62" fmla="*/ 264 w 1347"/>
                <a:gd name="T63" fmla="*/ 2551 h 2762"/>
                <a:gd name="T64" fmla="*/ 194 w 1347"/>
                <a:gd name="T65" fmla="*/ 2596 h 2762"/>
                <a:gd name="T66" fmla="*/ 126 w 1347"/>
                <a:gd name="T67" fmla="*/ 2645 h 2762"/>
                <a:gd name="T68" fmla="*/ 62 w 1347"/>
                <a:gd name="T69" fmla="*/ 2701 h 2762"/>
                <a:gd name="T70" fmla="*/ 0 w 1347"/>
                <a:gd name="T71" fmla="*/ 2762 h 2762"/>
                <a:gd name="T72" fmla="*/ 0 w 1347"/>
                <a:gd name="T73" fmla="*/ 627 h 2762"/>
                <a:gd name="T74" fmla="*/ 2 w 1347"/>
                <a:gd name="T75" fmla="*/ 602 h 2762"/>
                <a:gd name="T76" fmla="*/ 8 w 1347"/>
                <a:gd name="T77" fmla="*/ 579 h 2762"/>
                <a:gd name="T78" fmla="*/ 18 w 1347"/>
                <a:gd name="T79" fmla="*/ 557 h 2762"/>
                <a:gd name="T80" fmla="*/ 61 w 1347"/>
                <a:gd name="T81" fmla="*/ 494 h 2762"/>
                <a:gd name="T82" fmla="*/ 107 w 1347"/>
                <a:gd name="T83" fmla="*/ 436 h 2762"/>
                <a:gd name="T84" fmla="*/ 155 w 1347"/>
                <a:gd name="T85" fmla="*/ 382 h 2762"/>
                <a:gd name="T86" fmla="*/ 206 w 1347"/>
                <a:gd name="T87" fmla="*/ 332 h 2762"/>
                <a:gd name="T88" fmla="*/ 259 w 1347"/>
                <a:gd name="T89" fmla="*/ 287 h 2762"/>
                <a:gd name="T90" fmla="*/ 314 w 1347"/>
                <a:gd name="T91" fmla="*/ 247 h 2762"/>
                <a:gd name="T92" fmla="*/ 371 w 1347"/>
                <a:gd name="T93" fmla="*/ 210 h 2762"/>
                <a:gd name="T94" fmla="*/ 430 w 1347"/>
                <a:gd name="T95" fmla="*/ 177 h 2762"/>
                <a:gd name="T96" fmla="*/ 488 w 1347"/>
                <a:gd name="T97" fmla="*/ 146 h 2762"/>
                <a:gd name="T98" fmla="*/ 548 w 1347"/>
                <a:gd name="T99" fmla="*/ 121 h 2762"/>
                <a:gd name="T100" fmla="*/ 608 w 1347"/>
                <a:gd name="T101" fmla="*/ 98 h 2762"/>
                <a:gd name="T102" fmla="*/ 669 w 1347"/>
                <a:gd name="T103" fmla="*/ 77 h 2762"/>
                <a:gd name="T104" fmla="*/ 729 w 1347"/>
                <a:gd name="T105" fmla="*/ 60 h 2762"/>
                <a:gd name="T106" fmla="*/ 789 w 1347"/>
                <a:gd name="T107" fmla="*/ 46 h 2762"/>
                <a:gd name="T108" fmla="*/ 848 w 1347"/>
                <a:gd name="T109" fmla="*/ 33 h 2762"/>
                <a:gd name="T110" fmla="*/ 906 w 1347"/>
                <a:gd name="T111" fmla="*/ 23 h 2762"/>
                <a:gd name="T112" fmla="*/ 962 w 1347"/>
                <a:gd name="T113" fmla="*/ 16 h 2762"/>
                <a:gd name="T114" fmla="*/ 1016 w 1347"/>
                <a:gd name="T115" fmla="*/ 9 h 2762"/>
                <a:gd name="T116" fmla="*/ 1069 w 1347"/>
                <a:gd name="T117" fmla="*/ 5 h 2762"/>
                <a:gd name="T118" fmla="*/ 1119 w 1347"/>
                <a:gd name="T119" fmla="*/ 2 h 2762"/>
                <a:gd name="T120" fmla="*/ 1167 w 1347"/>
                <a:gd name="T121" fmla="*/ 0 h 2762"/>
                <a:gd name="T122" fmla="*/ 1211 w 1347"/>
                <a:gd name="T123" fmla="*/ 0 h 2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47" h="2762">
                  <a:moveTo>
                    <a:pt x="1211" y="0"/>
                  </a:moveTo>
                  <a:lnTo>
                    <a:pt x="1212" y="0"/>
                  </a:lnTo>
                  <a:lnTo>
                    <a:pt x="1239" y="2"/>
                  </a:lnTo>
                  <a:lnTo>
                    <a:pt x="1263" y="10"/>
                  </a:lnTo>
                  <a:lnTo>
                    <a:pt x="1287" y="22"/>
                  </a:lnTo>
                  <a:lnTo>
                    <a:pt x="1307" y="39"/>
                  </a:lnTo>
                  <a:lnTo>
                    <a:pt x="1324" y="60"/>
                  </a:lnTo>
                  <a:lnTo>
                    <a:pt x="1337" y="83"/>
                  </a:lnTo>
                  <a:lnTo>
                    <a:pt x="1345" y="110"/>
                  </a:lnTo>
                  <a:lnTo>
                    <a:pt x="1347" y="136"/>
                  </a:lnTo>
                  <a:lnTo>
                    <a:pt x="1347" y="2177"/>
                  </a:lnTo>
                  <a:lnTo>
                    <a:pt x="1344" y="2207"/>
                  </a:lnTo>
                  <a:lnTo>
                    <a:pt x="1333" y="2235"/>
                  </a:lnTo>
                  <a:lnTo>
                    <a:pt x="1317" y="2261"/>
                  </a:lnTo>
                  <a:lnTo>
                    <a:pt x="1296" y="2282"/>
                  </a:lnTo>
                  <a:lnTo>
                    <a:pt x="1271" y="2298"/>
                  </a:lnTo>
                  <a:lnTo>
                    <a:pt x="1242" y="2308"/>
                  </a:lnTo>
                  <a:lnTo>
                    <a:pt x="1211" y="2312"/>
                  </a:lnTo>
                  <a:lnTo>
                    <a:pt x="1157" y="2313"/>
                  </a:lnTo>
                  <a:lnTo>
                    <a:pt x="1098" y="2315"/>
                  </a:lnTo>
                  <a:lnTo>
                    <a:pt x="1037" y="2319"/>
                  </a:lnTo>
                  <a:lnTo>
                    <a:pt x="972" y="2325"/>
                  </a:lnTo>
                  <a:lnTo>
                    <a:pt x="907" y="2334"/>
                  </a:lnTo>
                  <a:lnTo>
                    <a:pt x="838" y="2344"/>
                  </a:lnTo>
                  <a:lnTo>
                    <a:pt x="767" y="2358"/>
                  </a:lnTo>
                  <a:lnTo>
                    <a:pt x="696" y="2374"/>
                  </a:lnTo>
                  <a:lnTo>
                    <a:pt x="623" y="2394"/>
                  </a:lnTo>
                  <a:lnTo>
                    <a:pt x="551" y="2417"/>
                  </a:lnTo>
                  <a:lnTo>
                    <a:pt x="478" y="2444"/>
                  </a:lnTo>
                  <a:lnTo>
                    <a:pt x="405" y="2476"/>
                  </a:lnTo>
                  <a:lnTo>
                    <a:pt x="334" y="2510"/>
                  </a:lnTo>
                  <a:lnTo>
                    <a:pt x="264" y="2551"/>
                  </a:lnTo>
                  <a:lnTo>
                    <a:pt x="194" y="2596"/>
                  </a:lnTo>
                  <a:lnTo>
                    <a:pt x="126" y="2645"/>
                  </a:lnTo>
                  <a:lnTo>
                    <a:pt x="62" y="2701"/>
                  </a:lnTo>
                  <a:lnTo>
                    <a:pt x="0" y="2762"/>
                  </a:lnTo>
                  <a:lnTo>
                    <a:pt x="0" y="627"/>
                  </a:lnTo>
                  <a:lnTo>
                    <a:pt x="2" y="602"/>
                  </a:lnTo>
                  <a:lnTo>
                    <a:pt x="8" y="579"/>
                  </a:lnTo>
                  <a:lnTo>
                    <a:pt x="18" y="557"/>
                  </a:lnTo>
                  <a:lnTo>
                    <a:pt x="61" y="494"/>
                  </a:lnTo>
                  <a:lnTo>
                    <a:pt x="107" y="436"/>
                  </a:lnTo>
                  <a:lnTo>
                    <a:pt x="155" y="382"/>
                  </a:lnTo>
                  <a:lnTo>
                    <a:pt x="206" y="332"/>
                  </a:lnTo>
                  <a:lnTo>
                    <a:pt x="259" y="287"/>
                  </a:lnTo>
                  <a:lnTo>
                    <a:pt x="314" y="247"/>
                  </a:lnTo>
                  <a:lnTo>
                    <a:pt x="371" y="210"/>
                  </a:lnTo>
                  <a:lnTo>
                    <a:pt x="430" y="177"/>
                  </a:lnTo>
                  <a:lnTo>
                    <a:pt x="488" y="146"/>
                  </a:lnTo>
                  <a:lnTo>
                    <a:pt x="548" y="121"/>
                  </a:lnTo>
                  <a:lnTo>
                    <a:pt x="608" y="98"/>
                  </a:lnTo>
                  <a:lnTo>
                    <a:pt x="669" y="77"/>
                  </a:lnTo>
                  <a:lnTo>
                    <a:pt x="729" y="60"/>
                  </a:lnTo>
                  <a:lnTo>
                    <a:pt x="789" y="46"/>
                  </a:lnTo>
                  <a:lnTo>
                    <a:pt x="848" y="33"/>
                  </a:lnTo>
                  <a:lnTo>
                    <a:pt x="906" y="23"/>
                  </a:lnTo>
                  <a:lnTo>
                    <a:pt x="962" y="16"/>
                  </a:lnTo>
                  <a:lnTo>
                    <a:pt x="1016" y="9"/>
                  </a:lnTo>
                  <a:lnTo>
                    <a:pt x="1069" y="5"/>
                  </a:lnTo>
                  <a:lnTo>
                    <a:pt x="1119" y="2"/>
                  </a:lnTo>
                  <a:lnTo>
                    <a:pt x="1167" y="0"/>
                  </a:lnTo>
                  <a:lnTo>
                    <a:pt x="121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09585"/>
              <a:endParaRPr lang="en-US" sz="1351" b="1" dirty="0">
                <a:latin typeface="Open Sans"/>
              </a:endParaRPr>
            </a:p>
          </p:txBody>
        </p:sp>
        <p:sp>
          <p:nvSpPr>
            <p:cNvPr id="99" name="Freeform 1061"/>
            <p:cNvSpPr>
              <a:spLocks/>
            </p:cNvSpPr>
            <p:nvPr/>
          </p:nvSpPr>
          <p:spPr bwMode="auto">
            <a:xfrm>
              <a:off x="3985" y="1667"/>
              <a:ext cx="803" cy="1217"/>
            </a:xfrm>
            <a:custGeom>
              <a:avLst/>
              <a:gdLst>
                <a:gd name="T0" fmla="*/ 1371 w 1605"/>
                <a:gd name="T1" fmla="*/ 0 h 2434"/>
                <a:gd name="T2" fmla="*/ 1470 w 1605"/>
                <a:gd name="T3" fmla="*/ 0 h 2434"/>
                <a:gd name="T4" fmla="*/ 1501 w 1605"/>
                <a:gd name="T5" fmla="*/ 3 h 2434"/>
                <a:gd name="T6" fmla="*/ 1529 w 1605"/>
                <a:gd name="T7" fmla="*/ 14 h 2434"/>
                <a:gd name="T8" fmla="*/ 1554 w 1605"/>
                <a:gd name="T9" fmla="*/ 30 h 2434"/>
                <a:gd name="T10" fmla="*/ 1576 w 1605"/>
                <a:gd name="T11" fmla="*/ 51 h 2434"/>
                <a:gd name="T12" fmla="*/ 1591 w 1605"/>
                <a:gd name="T13" fmla="*/ 76 h 2434"/>
                <a:gd name="T14" fmla="*/ 1602 w 1605"/>
                <a:gd name="T15" fmla="*/ 104 h 2434"/>
                <a:gd name="T16" fmla="*/ 1605 w 1605"/>
                <a:gd name="T17" fmla="*/ 135 h 2434"/>
                <a:gd name="T18" fmla="*/ 1605 w 1605"/>
                <a:gd name="T19" fmla="*/ 2298 h 2434"/>
                <a:gd name="T20" fmla="*/ 1604 w 1605"/>
                <a:gd name="T21" fmla="*/ 2322 h 2434"/>
                <a:gd name="T22" fmla="*/ 1597 w 1605"/>
                <a:gd name="T23" fmla="*/ 2345 h 2434"/>
                <a:gd name="T24" fmla="*/ 1587 w 1605"/>
                <a:gd name="T25" fmla="*/ 2367 h 2434"/>
                <a:gd name="T26" fmla="*/ 1573 w 1605"/>
                <a:gd name="T27" fmla="*/ 2387 h 2434"/>
                <a:gd name="T28" fmla="*/ 1554 w 1605"/>
                <a:gd name="T29" fmla="*/ 2404 h 2434"/>
                <a:gd name="T30" fmla="*/ 1534 w 1605"/>
                <a:gd name="T31" fmla="*/ 2418 h 2434"/>
                <a:gd name="T32" fmla="*/ 1512 w 1605"/>
                <a:gd name="T33" fmla="*/ 2427 h 2434"/>
                <a:gd name="T34" fmla="*/ 1488 w 1605"/>
                <a:gd name="T35" fmla="*/ 2433 h 2434"/>
                <a:gd name="T36" fmla="*/ 1463 w 1605"/>
                <a:gd name="T37" fmla="*/ 2434 h 2434"/>
                <a:gd name="T38" fmla="*/ 1439 w 1605"/>
                <a:gd name="T39" fmla="*/ 2430 h 2434"/>
                <a:gd name="T40" fmla="*/ 1360 w 1605"/>
                <a:gd name="T41" fmla="*/ 2413 h 2434"/>
                <a:gd name="T42" fmla="*/ 1273 w 1605"/>
                <a:gd name="T43" fmla="*/ 2396 h 2434"/>
                <a:gd name="T44" fmla="*/ 1179 w 1605"/>
                <a:gd name="T45" fmla="*/ 2380 h 2434"/>
                <a:gd name="T46" fmla="*/ 1077 w 1605"/>
                <a:gd name="T47" fmla="*/ 2365 h 2434"/>
                <a:gd name="T48" fmla="*/ 970 w 1605"/>
                <a:gd name="T49" fmla="*/ 2352 h 2434"/>
                <a:gd name="T50" fmla="*/ 858 w 1605"/>
                <a:gd name="T51" fmla="*/ 2343 h 2434"/>
                <a:gd name="T52" fmla="*/ 743 w 1605"/>
                <a:gd name="T53" fmla="*/ 2336 h 2434"/>
                <a:gd name="T54" fmla="*/ 623 w 1605"/>
                <a:gd name="T55" fmla="*/ 2333 h 2434"/>
                <a:gd name="T56" fmla="*/ 501 w 1605"/>
                <a:gd name="T57" fmla="*/ 2336 h 2434"/>
                <a:gd name="T58" fmla="*/ 377 w 1605"/>
                <a:gd name="T59" fmla="*/ 2343 h 2434"/>
                <a:gd name="T60" fmla="*/ 252 w 1605"/>
                <a:gd name="T61" fmla="*/ 2355 h 2434"/>
                <a:gd name="T62" fmla="*/ 126 w 1605"/>
                <a:gd name="T63" fmla="*/ 2375 h 2434"/>
                <a:gd name="T64" fmla="*/ 0 w 1605"/>
                <a:gd name="T65" fmla="*/ 2403 h 2434"/>
                <a:gd name="T66" fmla="*/ 60 w 1605"/>
                <a:gd name="T67" fmla="*/ 2350 h 2434"/>
                <a:gd name="T68" fmla="*/ 124 w 1605"/>
                <a:gd name="T69" fmla="*/ 2302 h 2434"/>
                <a:gd name="T70" fmla="*/ 188 w 1605"/>
                <a:gd name="T71" fmla="*/ 2260 h 2434"/>
                <a:gd name="T72" fmla="*/ 255 w 1605"/>
                <a:gd name="T73" fmla="*/ 2223 h 2434"/>
                <a:gd name="T74" fmla="*/ 323 w 1605"/>
                <a:gd name="T75" fmla="*/ 2190 h 2434"/>
                <a:gd name="T76" fmla="*/ 391 w 1605"/>
                <a:gd name="T77" fmla="*/ 2161 h 2434"/>
                <a:gd name="T78" fmla="*/ 460 w 1605"/>
                <a:gd name="T79" fmla="*/ 2137 h 2434"/>
                <a:gd name="T80" fmla="*/ 530 w 1605"/>
                <a:gd name="T81" fmla="*/ 2116 h 2434"/>
                <a:gd name="T82" fmla="*/ 598 w 1605"/>
                <a:gd name="T83" fmla="*/ 2099 h 2434"/>
                <a:gd name="T84" fmla="*/ 666 w 1605"/>
                <a:gd name="T85" fmla="*/ 2085 h 2434"/>
                <a:gd name="T86" fmla="*/ 731 w 1605"/>
                <a:gd name="T87" fmla="*/ 2074 h 2434"/>
                <a:gd name="T88" fmla="*/ 796 w 1605"/>
                <a:gd name="T89" fmla="*/ 2066 h 2434"/>
                <a:gd name="T90" fmla="*/ 857 w 1605"/>
                <a:gd name="T91" fmla="*/ 2060 h 2434"/>
                <a:gd name="T92" fmla="*/ 917 w 1605"/>
                <a:gd name="T93" fmla="*/ 2055 h 2434"/>
                <a:gd name="T94" fmla="*/ 972 w 1605"/>
                <a:gd name="T95" fmla="*/ 2053 h 2434"/>
                <a:gd name="T96" fmla="*/ 1024 w 1605"/>
                <a:gd name="T97" fmla="*/ 2052 h 2434"/>
                <a:gd name="T98" fmla="*/ 1071 w 1605"/>
                <a:gd name="T99" fmla="*/ 2050 h 2434"/>
                <a:gd name="T100" fmla="*/ 1116 w 1605"/>
                <a:gd name="T101" fmla="*/ 2040 h 2434"/>
                <a:gd name="T102" fmla="*/ 1159 w 1605"/>
                <a:gd name="T103" fmla="*/ 2025 h 2434"/>
                <a:gd name="T104" fmla="*/ 1199 w 1605"/>
                <a:gd name="T105" fmla="*/ 2005 h 2434"/>
                <a:gd name="T106" fmla="*/ 1236 w 1605"/>
                <a:gd name="T107" fmla="*/ 1979 h 2434"/>
                <a:gd name="T108" fmla="*/ 1270 w 1605"/>
                <a:gd name="T109" fmla="*/ 1950 h 2434"/>
                <a:gd name="T110" fmla="*/ 1298 w 1605"/>
                <a:gd name="T111" fmla="*/ 1917 h 2434"/>
                <a:gd name="T112" fmla="*/ 1324 w 1605"/>
                <a:gd name="T113" fmla="*/ 1880 h 2434"/>
                <a:gd name="T114" fmla="*/ 1343 w 1605"/>
                <a:gd name="T115" fmla="*/ 1839 h 2434"/>
                <a:gd name="T116" fmla="*/ 1358 w 1605"/>
                <a:gd name="T117" fmla="*/ 1797 h 2434"/>
                <a:gd name="T118" fmla="*/ 1368 w 1605"/>
                <a:gd name="T119" fmla="*/ 1752 h 2434"/>
                <a:gd name="T120" fmla="*/ 1371 w 1605"/>
                <a:gd name="T121" fmla="*/ 1706 h 2434"/>
                <a:gd name="T122" fmla="*/ 1371 w 1605"/>
                <a:gd name="T123" fmla="*/ 0 h 2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05" h="2434">
                  <a:moveTo>
                    <a:pt x="1371" y="0"/>
                  </a:moveTo>
                  <a:lnTo>
                    <a:pt x="1470" y="0"/>
                  </a:lnTo>
                  <a:lnTo>
                    <a:pt x="1501" y="3"/>
                  </a:lnTo>
                  <a:lnTo>
                    <a:pt x="1529" y="14"/>
                  </a:lnTo>
                  <a:lnTo>
                    <a:pt x="1554" y="30"/>
                  </a:lnTo>
                  <a:lnTo>
                    <a:pt x="1576" y="51"/>
                  </a:lnTo>
                  <a:lnTo>
                    <a:pt x="1591" y="76"/>
                  </a:lnTo>
                  <a:lnTo>
                    <a:pt x="1602" y="104"/>
                  </a:lnTo>
                  <a:lnTo>
                    <a:pt x="1605" y="135"/>
                  </a:lnTo>
                  <a:lnTo>
                    <a:pt x="1605" y="2298"/>
                  </a:lnTo>
                  <a:lnTo>
                    <a:pt x="1604" y="2322"/>
                  </a:lnTo>
                  <a:lnTo>
                    <a:pt x="1597" y="2345"/>
                  </a:lnTo>
                  <a:lnTo>
                    <a:pt x="1587" y="2367"/>
                  </a:lnTo>
                  <a:lnTo>
                    <a:pt x="1573" y="2387"/>
                  </a:lnTo>
                  <a:lnTo>
                    <a:pt x="1554" y="2404"/>
                  </a:lnTo>
                  <a:lnTo>
                    <a:pt x="1534" y="2418"/>
                  </a:lnTo>
                  <a:lnTo>
                    <a:pt x="1512" y="2427"/>
                  </a:lnTo>
                  <a:lnTo>
                    <a:pt x="1488" y="2433"/>
                  </a:lnTo>
                  <a:lnTo>
                    <a:pt x="1463" y="2434"/>
                  </a:lnTo>
                  <a:lnTo>
                    <a:pt x="1439" y="2430"/>
                  </a:lnTo>
                  <a:lnTo>
                    <a:pt x="1360" y="2413"/>
                  </a:lnTo>
                  <a:lnTo>
                    <a:pt x="1273" y="2396"/>
                  </a:lnTo>
                  <a:lnTo>
                    <a:pt x="1179" y="2380"/>
                  </a:lnTo>
                  <a:lnTo>
                    <a:pt x="1077" y="2365"/>
                  </a:lnTo>
                  <a:lnTo>
                    <a:pt x="970" y="2352"/>
                  </a:lnTo>
                  <a:lnTo>
                    <a:pt x="858" y="2343"/>
                  </a:lnTo>
                  <a:lnTo>
                    <a:pt x="743" y="2336"/>
                  </a:lnTo>
                  <a:lnTo>
                    <a:pt x="623" y="2333"/>
                  </a:lnTo>
                  <a:lnTo>
                    <a:pt x="501" y="2336"/>
                  </a:lnTo>
                  <a:lnTo>
                    <a:pt x="377" y="2343"/>
                  </a:lnTo>
                  <a:lnTo>
                    <a:pt x="252" y="2355"/>
                  </a:lnTo>
                  <a:lnTo>
                    <a:pt x="126" y="2375"/>
                  </a:lnTo>
                  <a:lnTo>
                    <a:pt x="0" y="2403"/>
                  </a:lnTo>
                  <a:lnTo>
                    <a:pt x="60" y="2350"/>
                  </a:lnTo>
                  <a:lnTo>
                    <a:pt x="124" y="2302"/>
                  </a:lnTo>
                  <a:lnTo>
                    <a:pt x="188" y="2260"/>
                  </a:lnTo>
                  <a:lnTo>
                    <a:pt x="255" y="2223"/>
                  </a:lnTo>
                  <a:lnTo>
                    <a:pt x="323" y="2190"/>
                  </a:lnTo>
                  <a:lnTo>
                    <a:pt x="391" y="2161"/>
                  </a:lnTo>
                  <a:lnTo>
                    <a:pt x="460" y="2137"/>
                  </a:lnTo>
                  <a:lnTo>
                    <a:pt x="530" y="2116"/>
                  </a:lnTo>
                  <a:lnTo>
                    <a:pt x="598" y="2099"/>
                  </a:lnTo>
                  <a:lnTo>
                    <a:pt x="666" y="2085"/>
                  </a:lnTo>
                  <a:lnTo>
                    <a:pt x="731" y="2074"/>
                  </a:lnTo>
                  <a:lnTo>
                    <a:pt x="796" y="2066"/>
                  </a:lnTo>
                  <a:lnTo>
                    <a:pt x="857" y="2060"/>
                  </a:lnTo>
                  <a:lnTo>
                    <a:pt x="917" y="2055"/>
                  </a:lnTo>
                  <a:lnTo>
                    <a:pt x="972" y="2053"/>
                  </a:lnTo>
                  <a:lnTo>
                    <a:pt x="1024" y="2052"/>
                  </a:lnTo>
                  <a:lnTo>
                    <a:pt x="1071" y="2050"/>
                  </a:lnTo>
                  <a:lnTo>
                    <a:pt x="1116" y="2040"/>
                  </a:lnTo>
                  <a:lnTo>
                    <a:pt x="1159" y="2025"/>
                  </a:lnTo>
                  <a:lnTo>
                    <a:pt x="1199" y="2005"/>
                  </a:lnTo>
                  <a:lnTo>
                    <a:pt x="1236" y="1979"/>
                  </a:lnTo>
                  <a:lnTo>
                    <a:pt x="1270" y="1950"/>
                  </a:lnTo>
                  <a:lnTo>
                    <a:pt x="1298" y="1917"/>
                  </a:lnTo>
                  <a:lnTo>
                    <a:pt x="1324" y="1880"/>
                  </a:lnTo>
                  <a:lnTo>
                    <a:pt x="1343" y="1839"/>
                  </a:lnTo>
                  <a:lnTo>
                    <a:pt x="1358" y="1797"/>
                  </a:lnTo>
                  <a:lnTo>
                    <a:pt x="1368" y="1752"/>
                  </a:lnTo>
                  <a:lnTo>
                    <a:pt x="1371" y="1706"/>
                  </a:lnTo>
                  <a:lnTo>
                    <a:pt x="137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09585"/>
              <a:endParaRPr lang="en-US" sz="1351" b="1" dirty="0">
                <a:latin typeface="Open Sans"/>
              </a:endParaRPr>
            </a:p>
          </p:txBody>
        </p:sp>
        <p:sp>
          <p:nvSpPr>
            <p:cNvPr id="100" name="Freeform 1062"/>
            <p:cNvSpPr>
              <a:spLocks/>
            </p:cNvSpPr>
            <p:nvPr/>
          </p:nvSpPr>
          <p:spPr bwMode="auto">
            <a:xfrm>
              <a:off x="2889" y="1667"/>
              <a:ext cx="802" cy="1217"/>
            </a:xfrm>
            <a:custGeom>
              <a:avLst/>
              <a:gdLst>
                <a:gd name="T0" fmla="*/ 136 w 1605"/>
                <a:gd name="T1" fmla="*/ 0 h 2434"/>
                <a:gd name="T2" fmla="*/ 234 w 1605"/>
                <a:gd name="T3" fmla="*/ 0 h 2434"/>
                <a:gd name="T4" fmla="*/ 234 w 1605"/>
                <a:gd name="T5" fmla="*/ 1706 h 2434"/>
                <a:gd name="T6" fmla="*/ 237 w 1605"/>
                <a:gd name="T7" fmla="*/ 1752 h 2434"/>
                <a:gd name="T8" fmla="*/ 247 w 1605"/>
                <a:gd name="T9" fmla="*/ 1797 h 2434"/>
                <a:gd name="T10" fmla="*/ 262 w 1605"/>
                <a:gd name="T11" fmla="*/ 1839 h 2434"/>
                <a:gd name="T12" fmla="*/ 281 w 1605"/>
                <a:gd name="T13" fmla="*/ 1880 h 2434"/>
                <a:gd name="T14" fmla="*/ 307 w 1605"/>
                <a:gd name="T15" fmla="*/ 1917 h 2434"/>
                <a:gd name="T16" fmla="*/ 335 w 1605"/>
                <a:gd name="T17" fmla="*/ 1950 h 2434"/>
                <a:gd name="T18" fmla="*/ 369 w 1605"/>
                <a:gd name="T19" fmla="*/ 1979 h 2434"/>
                <a:gd name="T20" fmla="*/ 406 w 1605"/>
                <a:gd name="T21" fmla="*/ 2005 h 2434"/>
                <a:gd name="T22" fmla="*/ 446 w 1605"/>
                <a:gd name="T23" fmla="*/ 2025 h 2434"/>
                <a:gd name="T24" fmla="*/ 489 w 1605"/>
                <a:gd name="T25" fmla="*/ 2040 h 2434"/>
                <a:gd name="T26" fmla="*/ 534 w 1605"/>
                <a:gd name="T27" fmla="*/ 2050 h 2434"/>
                <a:gd name="T28" fmla="*/ 581 w 1605"/>
                <a:gd name="T29" fmla="*/ 2052 h 2434"/>
                <a:gd name="T30" fmla="*/ 633 w 1605"/>
                <a:gd name="T31" fmla="*/ 2053 h 2434"/>
                <a:gd name="T32" fmla="*/ 689 w 1605"/>
                <a:gd name="T33" fmla="*/ 2055 h 2434"/>
                <a:gd name="T34" fmla="*/ 748 w 1605"/>
                <a:gd name="T35" fmla="*/ 2060 h 2434"/>
                <a:gd name="T36" fmla="*/ 810 w 1605"/>
                <a:gd name="T37" fmla="*/ 2066 h 2434"/>
                <a:gd name="T38" fmla="*/ 874 w 1605"/>
                <a:gd name="T39" fmla="*/ 2074 h 2434"/>
                <a:gd name="T40" fmla="*/ 941 w 1605"/>
                <a:gd name="T41" fmla="*/ 2085 h 2434"/>
                <a:gd name="T42" fmla="*/ 1007 w 1605"/>
                <a:gd name="T43" fmla="*/ 2099 h 2434"/>
                <a:gd name="T44" fmla="*/ 1075 w 1605"/>
                <a:gd name="T45" fmla="*/ 2116 h 2434"/>
                <a:gd name="T46" fmla="*/ 1145 w 1605"/>
                <a:gd name="T47" fmla="*/ 2137 h 2434"/>
                <a:gd name="T48" fmla="*/ 1214 w 1605"/>
                <a:gd name="T49" fmla="*/ 2161 h 2434"/>
                <a:gd name="T50" fmla="*/ 1283 w 1605"/>
                <a:gd name="T51" fmla="*/ 2189 h 2434"/>
                <a:gd name="T52" fmla="*/ 1351 w 1605"/>
                <a:gd name="T53" fmla="*/ 2223 h 2434"/>
                <a:gd name="T54" fmla="*/ 1417 w 1605"/>
                <a:gd name="T55" fmla="*/ 2260 h 2434"/>
                <a:gd name="T56" fmla="*/ 1482 w 1605"/>
                <a:gd name="T57" fmla="*/ 2302 h 2434"/>
                <a:gd name="T58" fmla="*/ 1545 w 1605"/>
                <a:gd name="T59" fmla="*/ 2350 h 2434"/>
                <a:gd name="T60" fmla="*/ 1605 w 1605"/>
                <a:gd name="T61" fmla="*/ 2403 h 2434"/>
                <a:gd name="T62" fmla="*/ 1479 w 1605"/>
                <a:gd name="T63" fmla="*/ 2375 h 2434"/>
                <a:gd name="T64" fmla="*/ 1353 w 1605"/>
                <a:gd name="T65" fmla="*/ 2355 h 2434"/>
                <a:gd name="T66" fmla="*/ 1229 w 1605"/>
                <a:gd name="T67" fmla="*/ 2343 h 2434"/>
                <a:gd name="T68" fmla="*/ 1104 w 1605"/>
                <a:gd name="T69" fmla="*/ 2336 h 2434"/>
                <a:gd name="T70" fmla="*/ 982 w 1605"/>
                <a:gd name="T71" fmla="*/ 2333 h 2434"/>
                <a:gd name="T72" fmla="*/ 863 w 1605"/>
                <a:gd name="T73" fmla="*/ 2336 h 2434"/>
                <a:gd name="T74" fmla="*/ 747 w 1605"/>
                <a:gd name="T75" fmla="*/ 2343 h 2434"/>
                <a:gd name="T76" fmla="*/ 635 w 1605"/>
                <a:gd name="T77" fmla="*/ 2352 h 2434"/>
                <a:gd name="T78" fmla="*/ 529 w 1605"/>
                <a:gd name="T79" fmla="*/ 2365 h 2434"/>
                <a:gd name="T80" fmla="*/ 428 w 1605"/>
                <a:gd name="T81" fmla="*/ 2380 h 2434"/>
                <a:gd name="T82" fmla="*/ 333 w 1605"/>
                <a:gd name="T83" fmla="*/ 2396 h 2434"/>
                <a:gd name="T84" fmla="*/ 246 w 1605"/>
                <a:gd name="T85" fmla="*/ 2413 h 2434"/>
                <a:gd name="T86" fmla="*/ 166 w 1605"/>
                <a:gd name="T87" fmla="*/ 2430 h 2434"/>
                <a:gd name="T88" fmla="*/ 142 w 1605"/>
                <a:gd name="T89" fmla="*/ 2434 h 2434"/>
                <a:gd name="T90" fmla="*/ 118 w 1605"/>
                <a:gd name="T91" fmla="*/ 2433 h 2434"/>
                <a:gd name="T92" fmla="*/ 93 w 1605"/>
                <a:gd name="T93" fmla="*/ 2427 h 2434"/>
                <a:gd name="T94" fmla="*/ 71 w 1605"/>
                <a:gd name="T95" fmla="*/ 2418 h 2434"/>
                <a:gd name="T96" fmla="*/ 51 w 1605"/>
                <a:gd name="T97" fmla="*/ 2404 h 2434"/>
                <a:gd name="T98" fmla="*/ 33 w 1605"/>
                <a:gd name="T99" fmla="*/ 2387 h 2434"/>
                <a:gd name="T100" fmla="*/ 20 w 1605"/>
                <a:gd name="T101" fmla="*/ 2367 h 2434"/>
                <a:gd name="T102" fmla="*/ 8 w 1605"/>
                <a:gd name="T103" fmla="*/ 2345 h 2434"/>
                <a:gd name="T104" fmla="*/ 2 w 1605"/>
                <a:gd name="T105" fmla="*/ 2322 h 2434"/>
                <a:gd name="T106" fmla="*/ 0 w 1605"/>
                <a:gd name="T107" fmla="*/ 2298 h 2434"/>
                <a:gd name="T108" fmla="*/ 0 w 1605"/>
                <a:gd name="T109" fmla="*/ 135 h 2434"/>
                <a:gd name="T110" fmla="*/ 3 w 1605"/>
                <a:gd name="T111" fmla="*/ 104 h 2434"/>
                <a:gd name="T112" fmla="*/ 14 w 1605"/>
                <a:gd name="T113" fmla="*/ 76 h 2434"/>
                <a:gd name="T114" fmla="*/ 30 w 1605"/>
                <a:gd name="T115" fmla="*/ 51 h 2434"/>
                <a:gd name="T116" fmla="*/ 51 w 1605"/>
                <a:gd name="T117" fmla="*/ 30 h 2434"/>
                <a:gd name="T118" fmla="*/ 76 w 1605"/>
                <a:gd name="T119" fmla="*/ 14 h 2434"/>
                <a:gd name="T120" fmla="*/ 105 w 1605"/>
                <a:gd name="T121" fmla="*/ 3 h 2434"/>
                <a:gd name="T122" fmla="*/ 136 w 1605"/>
                <a:gd name="T123" fmla="*/ 0 h 2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05" h="2434">
                  <a:moveTo>
                    <a:pt x="136" y="0"/>
                  </a:moveTo>
                  <a:lnTo>
                    <a:pt x="234" y="0"/>
                  </a:lnTo>
                  <a:lnTo>
                    <a:pt x="234" y="1706"/>
                  </a:lnTo>
                  <a:lnTo>
                    <a:pt x="237" y="1752"/>
                  </a:lnTo>
                  <a:lnTo>
                    <a:pt x="247" y="1797"/>
                  </a:lnTo>
                  <a:lnTo>
                    <a:pt x="262" y="1839"/>
                  </a:lnTo>
                  <a:lnTo>
                    <a:pt x="281" y="1880"/>
                  </a:lnTo>
                  <a:lnTo>
                    <a:pt x="307" y="1917"/>
                  </a:lnTo>
                  <a:lnTo>
                    <a:pt x="335" y="1950"/>
                  </a:lnTo>
                  <a:lnTo>
                    <a:pt x="369" y="1979"/>
                  </a:lnTo>
                  <a:lnTo>
                    <a:pt x="406" y="2005"/>
                  </a:lnTo>
                  <a:lnTo>
                    <a:pt x="446" y="2025"/>
                  </a:lnTo>
                  <a:lnTo>
                    <a:pt x="489" y="2040"/>
                  </a:lnTo>
                  <a:lnTo>
                    <a:pt x="534" y="2050"/>
                  </a:lnTo>
                  <a:lnTo>
                    <a:pt x="581" y="2052"/>
                  </a:lnTo>
                  <a:lnTo>
                    <a:pt x="633" y="2053"/>
                  </a:lnTo>
                  <a:lnTo>
                    <a:pt x="689" y="2055"/>
                  </a:lnTo>
                  <a:lnTo>
                    <a:pt x="748" y="2060"/>
                  </a:lnTo>
                  <a:lnTo>
                    <a:pt x="810" y="2066"/>
                  </a:lnTo>
                  <a:lnTo>
                    <a:pt x="874" y="2074"/>
                  </a:lnTo>
                  <a:lnTo>
                    <a:pt x="941" y="2085"/>
                  </a:lnTo>
                  <a:lnTo>
                    <a:pt x="1007" y="2099"/>
                  </a:lnTo>
                  <a:lnTo>
                    <a:pt x="1075" y="2116"/>
                  </a:lnTo>
                  <a:lnTo>
                    <a:pt x="1145" y="2137"/>
                  </a:lnTo>
                  <a:lnTo>
                    <a:pt x="1214" y="2161"/>
                  </a:lnTo>
                  <a:lnTo>
                    <a:pt x="1283" y="2189"/>
                  </a:lnTo>
                  <a:lnTo>
                    <a:pt x="1351" y="2223"/>
                  </a:lnTo>
                  <a:lnTo>
                    <a:pt x="1417" y="2260"/>
                  </a:lnTo>
                  <a:lnTo>
                    <a:pt x="1482" y="2302"/>
                  </a:lnTo>
                  <a:lnTo>
                    <a:pt x="1545" y="2350"/>
                  </a:lnTo>
                  <a:lnTo>
                    <a:pt x="1605" y="2403"/>
                  </a:lnTo>
                  <a:lnTo>
                    <a:pt x="1479" y="2375"/>
                  </a:lnTo>
                  <a:lnTo>
                    <a:pt x="1353" y="2355"/>
                  </a:lnTo>
                  <a:lnTo>
                    <a:pt x="1229" y="2343"/>
                  </a:lnTo>
                  <a:lnTo>
                    <a:pt x="1104" y="2336"/>
                  </a:lnTo>
                  <a:lnTo>
                    <a:pt x="982" y="2333"/>
                  </a:lnTo>
                  <a:lnTo>
                    <a:pt x="863" y="2336"/>
                  </a:lnTo>
                  <a:lnTo>
                    <a:pt x="747" y="2343"/>
                  </a:lnTo>
                  <a:lnTo>
                    <a:pt x="635" y="2352"/>
                  </a:lnTo>
                  <a:lnTo>
                    <a:pt x="529" y="2365"/>
                  </a:lnTo>
                  <a:lnTo>
                    <a:pt x="428" y="2380"/>
                  </a:lnTo>
                  <a:lnTo>
                    <a:pt x="333" y="2396"/>
                  </a:lnTo>
                  <a:lnTo>
                    <a:pt x="246" y="2413"/>
                  </a:lnTo>
                  <a:lnTo>
                    <a:pt x="166" y="2430"/>
                  </a:lnTo>
                  <a:lnTo>
                    <a:pt x="142" y="2434"/>
                  </a:lnTo>
                  <a:lnTo>
                    <a:pt x="118" y="2433"/>
                  </a:lnTo>
                  <a:lnTo>
                    <a:pt x="93" y="2427"/>
                  </a:lnTo>
                  <a:lnTo>
                    <a:pt x="71" y="2418"/>
                  </a:lnTo>
                  <a:lnTo>
                    <a:pt x="51" y="2404"/>
                  </a:lnTo>
                  <a:lnTo>
                    <a:pt x="33" y="2387"/>
                  </a:lnTo>
                  <a:lnTo>
                    <a:pt x="20" y="2367"/>
                  </a:lnTo>
                  <a:lnTo>
                    <a:pt x="8" y="2345"/>
                  </a:lnTo>
                  <a:lnTo>
                    <a:pt x="2" y="2322"/>
                  </a:lnTo>
                  <a:lnTo>
                    <a:pt x="0" y="2298"/>
                  </a:lnTo>
                  <a:lnTo>
                    <a:pt x="0" y="135"/>
                  </a:lnTo>
                  <a:lnTo>
                    <a:pt x="3" y="104"/>
                  </a:lnTo>
                  <a:lnTo>
                    <a:pt x="14" y="76"/>
                  </a:lnTo>
                  <a:lnTo>
                    <a:pt x="30" y="51"/>
                  </a:lnTo>
                  <a:lnTo>
                    <a:pt x="51" y="30"/>
                  </a:lnTo>
                  <a:lnTo>
                    <a:pt x="76" y="14"/>
                  </a:lnTo>
                  <a:lnTo>
                    <a:pt x="105" y="3"/>
                  </a:lnTo>
                  <a:lnTo>
                    <a:pt x="136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09585"/>
              <a:endParaRPr lang="en-US" sz="1351" b="1" dirty="0">
                <a:latin typeface="Open Sans"/>
              </a:endParaRPr>
            </a:p>
          </p:txBody>
        </p:sp>
        <p:sp>
          <p:nvSpPr>
            <p:cNvPr id="101" name="Freeform 1059"/>
            <p:cNvSpPr>
              <a:spLocks/>
            </p:cNvSpPr>
            <p:nvPr/>
          </p:nvSpPr>
          <p:spPr bwMode="auto">
            <a:xfrm>
              <a:off x="3205" y="1454"/>
              <a:ext cx="589" cy="1381"/>
            </a:xfrm>
            <a:custGeom>
              <a:avLst/>
              <a:gdLst>
                <a:gd name="T0" fmla="*/ 136 w 1349"/>
                <a:gd name="T1" fmla="*/ 0 h 2762"/>
                <a:gd name="T2" fmla="*/ 136 w 1349"/>
                <a:gd name="T3" fmla="*/ 0 h 2762"/>
                <a:gd name="T4" fmla="*/ 181 w 1349"/>
                <a:gd name="T5" fmla="*/ 0 h 2762"/>
                <a:gd name="T6" fmla="*/ 228 w 1349"/>
                <a:gd name="T7" fmla="*/ 2 h 2762"/>
                <a:gd name="T8" fmla="*/ 279 w 1349"/>
                <a:gd name="T9" fmla="*/ 5 h 2762"/>
                <a:gd name="T10" fmla="*/ 331 w 1349"/>
                <a:gd name="T11" fmla="*/ 9 h 2762"/>
                <a:gd name="T12" fmla="*/ 386 w 1349"/>
                <a:gd name="T13" fmla="*/ 16 h 2762"/>
                <a:gd name="T14" fmla="*/ 443 w 1349"/>
                <a:gd name="T15" fmla="*/ 23 h 2762"/>
                <a:gd name="T16" fmla="*/ 500 w 1349"/>
                <a:gd name="T17" fmla="*/ 33 h 2762"/>
                <a:gd name="T18" fmla="*/ 559 w 1349"/>
                <a:gd name="T19" fmla="*/ 46 h 2762"/>
                <a:gd name="T20" fmla="*/ 619 w 1349"/>
                <a:gd name="T21" fmla="*/ 60 h 2762"/>
                <a:gd name="T22" fmla="*/ 679 w 1349"/>
                <a:gd name="T23" fmla="*/ 77 h 2762"/>
                <a:gd name="T24" fmla="*/ 739 w 1349"/>
                <a:gd name="T25" fmla="*/ 98 h 2762"/>
                <a:gd name="T26" fmla="*/ 800 w 1349"/>
                <a:gd name="T27" fmla="*/ 121 h 2762"/>
                <a:gd name="T28" fmla="*/ 859 w 1349"/>
                <a:gd name="T29" fmla="*/ 146 h 2762"/>
                <a:gd name="T30" fmla="*/ 919 w 1349"/>
                <a:gd name="T31" fmla="*/ 177 h 2762"/>
                <a:gd name="T32" fmla="*/ 976 w 1349"/>
                <a:gd name="T33" fmla="*/ 210 h 2762"/>
                <a:gd name="T34" fmla="*/ 1033 w 1349"/>
                <a:gd name="T35" fmla="*/ 247 h 2762"/>
                <a:gd name="T36" fmla="*/ 1088 w 1349"/>
                <a:gd name="T37" fmla="*/ 287 h 2762"/>
                <a:gd name="T38" fmla="*/ 1142 w 1349"/>
                <a:gd name="T39" fmla="*/ 332 h 2762"/>
                <a:gd name="T40" fmla="*/ 1193 w 1349"/>
                <a:gd name="T41" fmla="*/ 382 h 2762"/>
                <a:gd name="T42" fmla="*/ 1241 w 1349"/>
                <a:gd name="T43" fmla="*/ 436 h 2762"/>
                <a:gd name="T44" fmla="*/ 1288 w 1349"/>
                <a:gd name="T45" fmla="*/ 494 h 2762"/>
                <a:gd name="T46" fmla="*/ 1330 w 1349"/>
                <a:gd name="T47" fmla="*/ 557 h 2762"/>
                <a:gd name="T48" fmla="*/ 1339 w 1349"/>
                <a:gd name="T49" fmla="*/ 579 h 2762"/>
                <a:gd name="T50" fmla="*/ 1346 w 1349"/>
                <a:gd name="T51" fmla="*/ 602 h 2762"/>
                <a:gd name="T52" fmla="*/ 1349 w 1349"/>
                <a:gd name="T53" fmla="*/ 627 h 2762"/>
                <a:gd name="T54" fmla="*/ 1349 w 1349"/>
                <a:gd name="T55" fmla="*/ 2762 h 2762"/>
                <a:gd name="T56" fmla="*/ 1286 w 1349"/>
                <a:gd name="T57" fmla="*/ 2701 h 2762"/>
                <a:gd name="T58" fmla="*/ 1221 w 1349"/>
                <a:gd name="T59" fmla="*/ 2645 h 2762"/>
                <a:gd name="T60" fmla="*/ 1154 w 1349"/>
                <a:gd name="T61" fmla="*/ 2596 h 2762"/>
                <a:gd name="T62" fmla="*/ 1085 w 1349"/>
                <a:gd name="T63" fmla="*/ 2551 h 2762"/>
                <a:gd name="T64" fmla="*/ 1013 w 1349"/>
                <a:gd name="T65" fmla="*/ 2511 h 2762"/>
                <a:gd name="T66" fmla="*/ 942 w 1349"/>
                <a:gd name="T67" fmla="*/ 2476 h 2762"/>
                <a:gd name="T68" fmla="*/ 869 w 1349"/>
                <a:gd name="T69" fmla="*/ 2444 h 2762"/>
                <a:gd name="T70" fmla="*/ 796 w 1349"/>
                <a:gd name="T71" fmla="*/ 2417 h 2762"/>
                <a:gd name="T72" fmla="*/ 724 w 1349"/>
                <a:gd name="T73" fmla="*/ 2394 h 2762"/>
                <a:gd name="T74" fmla="*/ 651 w 1349"/>
                <a:gd name="T75" fmla="*/ 2374 h 2762"/>
                <a:gd name="T76" fmla="*/ 580 w 1349"/>
                <a:gd name="T77" fmla="*/ 2358 h 2762"/>
                <a:gd name="T78" fmla="*/ 509 w 1349"/>
                <a:gd name="T79" fmla="*/ 2344 h 2762"/>
                <a:gd name="T80" fmla="*/ 441 w 1349"/>
                <a:gd name="T81" fmla="*/ 2334 h 2762"/>
                <a:gd name="T82" fmla="*/ 375 w 1349"/>
                <a:gd name="T83" fmla="*/ 2325 h 2762"/>
                <a:gd name="T84" fmla="*/ 311 w 1349"/>
                <a:gd name="T85" fmla="*/ 2319 h 2762"/>
                <a:gd name="T86" fmla="*/ 249 w 1349"/>
                <a:gd name="T87" fmla="*/ 2315 h 2762"/>
                <a:gd name="T88" fmla="*/ 191 w 1349"/>
                <a:gd name="T89" fmla="*/ 2313 h 2762"/>
                <a:gd name="T90" fmla="*/ 136 w 1349"/>
                <a:gd name="T91" fmla="*/ 2312 h 2762"/>
                <a:gd name="T92" fmla="*/ 105 w 1349"/>
                <a:gd name="T93" fmla="*/ 2308 h 2762"/>
                <a:gd name="T94" fmla="*/ 77 w 1349"/>
                <a:gd name="T95" fmla="*/ 2298 h 2762"/>
                <a:gd name="T96" fmla="*/ 52 w 1349"/>
                <a:gd name="T97" fmla="*/ 2282 h 2762"/>
                <a:gd name="T98" fmla="*/ 30 w 1349"/>
                <a:gd name="T99" fmla="*/ 2261 h 2762"/>
                <a:gd name="T100" fmla="*/ 14 w 1349"/>
                <a:gd name="T101" fmla="*/ 2235 h 2762"/>
                <a:gd name="T102" fmla="*/ 5 w 1349"/>
                <a:gd name="T103" fmla="*/ 2208 h 2762"/>
                <a:gd name="T104" fmla="*/ 0 w 1349"/>
                <a:gd name="T105" fmla="*/ 2177 h 2762"/>
                <a:gd name="T106" fmla="*/ 0 w 1349"/>
                <a:gd name="T107" fmla="*/ 136 h 2762"/>
                <a:gd name="T108" fmla="*/ 3 w 1349"/>
                <a:gd name="T109" fmla="*/ 110 h 2762"/>
                <a:gd name="T110" fmla="*/ 10 w 1349"/>
                <a:gd name="T111" fmla="*/ 83 h 2762"/>
                <a:gd name="T112" fmla="*/ 23 w 1349"/>
                <a:gd name="T113" fmla="*/ 60 h 2762"/>
                <a:gd name="T114" fmla="*/ 40 w 1349"/>
                <a:gd name="T115" fmla="*/ 39 h 2762"/>
                <a:gd name="T116" fmla="*/ 61 w 1349"/>
                <a:gd name="T117" fmla="*/ 22 h 2762"/>
                <a:gd name="T118" fmla="*/ 84 w 1349"/>
                <a:gd name="T119" fmla="*/ 10 h 2762"/>
                <a:gd name="T120" fmla="*/ 109 w 1349"/>
                <a:gd name="T121" fmla="*/ 2 h 2762"/>
                <a:gd name="T122" fmla="*/ 136 w 1349"/>
                <a:gd name="T123" fmla="*/ 0 h 2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49" h="2762">
                  <a:moveTo>
                    <a:pt x="136" y="0"/>
                  </a:moveTo>
                  <a:lnTo>
                    <a:pt x="136" y="0"/>
                  </a:lnTo>
                  <a:lnTo>
                    <a:pt x="181" y="0"/>
                  </a:lnTo>
                  <a:lnTo>
                    <a:pt x="228" y="2"/>
                  </a:lnTo>
                  <a:lnTo>
                    <a:pt x="279" y="5"/>
                  </a:lnTo>
                  <a:lnTo>
                    <a:pt x="331" y="9"/>
                  </a:lnTo>
                  <a:lnTo>
                    <a:pt x="386" y="16"/>
                  </a:lnTo>
                  <a:lnTo>
                    <a:pt x="443" y="23"/>
                  </a:lnTo>
                  <a:lnTo>
                    <a:pt x="500" y="33"/>
                  </a:lnTo>
                  <a:lnTo>
                    <a:pt x="559" y="46"/>
                  </a:lnTo>
                  <a:lnTo>
                    <a:pt x="619" y="60"/>
                  </a:lnTo>
                  <a:lnTo>
                    <a:pt x="679" y="77"/>
                  </a:lnTo>
                  <a:lnTo>
                    <a:pt x="739" y="98"/>
                  </a:lnTo>
                  <a:lnTo>
                    <a:pt x="800" y="121"/>
                  </a:lnTo>
                  <a:lnTo>
                    <a:pt x="859" y="146"/>
                  </a:lnTo>
                  <a:lnTo>
                    <a:pt x="919" y="177"/>
                  </a:lnTo>
                  <a:lnTo>
                    <a:pt x="976" y="210"/>
                  </a:lnTo>
                  <a:lnTo>
                    <a:pt x="1033" y="247"/>
                  </a:lnTo>
                  <a:lnTo>
                    <a:pt x="1088" y="287"/>
                  </a:lnTo>
                  <a:lnTo>
                    <a:pt x="1142" y="332"/>
                  </a:lnTo>
                  <a:lnTo>
                    <a:pt x="1193" y="382"/>
                  </a:lnTo>
                  <a:lnTo>
                    <a:pt x="1241" y="436"/>
                  </a:lnTo>
                  <a:lnTo>
                    <a:pt x="1288" y="494"/>
                  </a:lnTo>
                  <a:lnTo>
                    <a:pt x="1330" y="557"/>
                  </a:lnTo>
                  <a:lnTo>
                    <a:pt x="1339" y="579"/>
                  </a:lnTo>
                  <a:lnTo>
                    <a:pt x="1346" y="602"/>
                  </a:lnTo>
                  <a:lnTo>
                    <a:pt x="1349" y="627"/>
                  </a:lnTo>
                  <a:lnTo>
                    <a:pt x="1349" y="2762"/>
                  </a:lnTo>
                  <a:lnTo>
                    <a:pt x="1286" y="2701"/>
                  </a:lnTo>
                  <a:lnTo>
                    <a:pt x="1221" y="2645"/>
                  </a:lnTo>
                  <a:lnTo>
                    <a:pt x="1154" y="2596"/>
                  </a:lnTo>
                  <a:lnTo>
                    <a:pt x="1085" y="2551"/>
                  </a:lnTo>
                  <a:lnTo>
                    <a:pt x="1013" y="2511"/>
                  </a:lnTo>
                  <a:lnTo>
                    <a:pt x="942" y="2476"/>
                  </a:lnTo>
                  <a:lnTo>
                    <a:pt x="869" y="2444"/>
                  </a:lnTo>
                  <a:lnTo>
                    <a:pt x="796" y="2417"/>
                  </a:lnTo>
                  <a:lnTo>
                    <a:pt x="724" y="2394"/>
                  </a:lnTo>
                  <a:lnTo>
                    <a:pt x="651" y="2374"/>
                  </a:lnTo>
                  <a:lnTo>
                    <a:pt x="580" y="2358"/>
                  </a:lnTo>
                  <a:lnTo>
                    <a:pt x="509" y="2344"/>
                  </a:lnTo>
                  <a:lnTo>
                    <a:pt x="441" y="2334"/>
                  </a:lnTo>
                  <a:lnTo>
                    <a:pt x="375" y="2325"/>
                  </a:lnTo>
                  <a:lnTo>
                    <a:pt x="311" y="2319"/>
                  </a:lnTo>
                  <a:lnTo>
                    <a:pt x="249" y="2315"/>
                  </a:lnTo>
                  <a:lnTo>
                    <a:pt x="191" y="2313"/>
                  </a:lnTo>
                  <a:lnTo>
                    <a:pt x="136" y="2312"/>
                  </a:lnTo>
                  <a:lnTo>
                    <a:pt x="105" y="2308"/>
                  </a:lnTo>
                  <a:lnTo>
                    <a:pt x="77" y="2298"/>
                  </a:lnTo>
                  <a:lnTo>
                    <a:pt x="52" y="2282"/>
                  </a:lnTo>
                  <a:lnTo>
                    <a:pt x="30" y="2261"/>
                  </a:lnTo>
                  <a:lnTo>
                    <a:pt x="14" y="2235"/>
                  </a:lnTo>
                  <a:lnTo>
                    <a:pt x="5" y="2208"/>
                  </a:lnTo>
                  <a:lnTo>
                    <a:pt x="0" y="2177"/>
                  </a:lnTo>
                  <a:lnTo>
                    <a:pt x="0" y="136"/>
                  </a:lnTo>
                  <a:lnTo>
                    <a:pt x="3" y="110"/>
                  </a:lnTo>
                  <a:lnTo>
                    <a:pt x="10" y="83"/>
                  </a:lnTo>
                  <a:lnTo>
                    <a:pt x="23" y="60"/>
                  </a:lnTo>
                  <a:lnTo>
                    <a:pt x="40" y="39"/>
                  </a:lnTo>
                  <a:lnTo>
                    <a:pt x="61" y="22"/>
                  </a:lnTo>
                  <a:lnTo>
                    <a:pt x="84" y="10"/>
                  </a:lnTo>
                  <a:lnTo>
                    <a:pt x="109" y="2"/>
                  </a:lnTo>
                  <a:lnTo>
                    <a:pt x="136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09585"/>
              <a:endParaRPr lang="en-US" sz="1351" b="1" dirty="0">
                <a:latin typeface="Open Sans"/>
              </a:endParaRPr>
            </a:p>
          </p:txBody>
        </p:sp>
        <p:sp>
          <p:nvSpPr>
            <p:cNvPr id="103" name="Freeform 1059"/>
            <p:cNvSpPr>
              <a:spLocks/>
            </p:cNvSpPr>
            <p:nvPr/>
          </p:nvSpPr>
          <p:spPr bwMode="auto">
            <a:xfrm flipH="1">
              <a:off x="3891" y="1454"/>
              <a:ext cx="577" cy="1381"/>
            </a:xfrm>
            <a:custGeom>
              <a:avLst/>
              <a:gdLst>
                <a:gd name="T0" fmla="*/ 136 w 1349"/>
                <a:gd name="T1" fmla="*/ 0 h 2762"/>
                <a:gd name="T2" fmla="*/ 136 w 1349"/>
                <a:gd name="T3" fmla="*/ 0 h 2762"/>
                <a:gd name="T4" fmla="*/ 181 w 1349"/>
                <a:gd name="T5" fmla="*/ 0 h 2762"/>
                <a:gd name="T6" fmla="*/ 228 w 1349"/>
                <a:gd name="T7" fmla="*/ 2 h 2762"/>
                <a:gd name="T8" fmla="*/ 279 w 1349"/>
                <a:gd name="T9" fmla="*/ 5 h 2762"/>
                <a:gd name="T10" fmla="*/ 331 w 1349"/>
                <a:gd name="T11" fmla="*/ 9 h 2762"/>
                <a:gd name="T12" fmla="*/ 386 w 1349"/>
                <a:gd name="T13" fmla="*/ 16 h 2762"/>
                <a:gd name="T14" fmla="*/ 443 w 1349"/>
                <a:gd name="T15" fmla="*/ 23 h 2762"/>
                <a:gd name="T16" fmla="*/ 500 w 1349"/>
                <a:gd name="T17" fmla="*/ 33 h 2762"/>
                <a:gd name="T18" fmla="*/ 559 w 1349"/>
                <a:gd name="T19" fmla="*/ 46 h 2762"/>
                <a:gd name="T20" fmla="*/ 619 w 1349"/>
                <a:gd name="T21" fmla="*/ 60 h 2762"/>
                <a:gd name="T22" fmla="*/ 679 w 1349"/>
                <a:gd name="T23" fmla="*/ 77 h 2762"/>
                <a:gd name="T24" fmla="*/ 739 w 1349"/>
                <a:gd name="T25" fmla="*/ 98 h 2762"/>
                <a:gd name="T26" fmla="*/ 800 w 1349"/>
                <a:gd name="T27" fmla="*/ 121 h 2762"/>
                <a:gd name="T28" fmla="*/ 859 w 1349"/>
                <a:gd name="T29" fmla="*/ 146 h 2762"/>
                <a:gd name="T30" fmla="*/ 919 w 1349"/>
                <a:gd name="T31" fmla="*/ 177 h 2762"/>
                <a:gd name="T32" fmla="*/ 976 w 1349"/>
                <a:gd name="T33" fmla="*/ 210 h 2762"/>
                <a:gd name="T34" fmla="*/ 1033 w 1349"/>
                <a:gd name="T35" fmla="*/ 247 h 2762"/>
                <a:gd name="T36" fmla="*/ 1088 w 1349"/>
                <a:gd name="T37" fmla="*/ 287 h 2762"/>
                <a:gd name="T38" fmla="*/ 1142 w 1349"/>
                <a:gd name="T39" fmla="*/ 332 h 2762"/>
                <a:gd name="T40" fmla="*/ 1193 w 1349"/>
                <a:gd name="T41" fmla="*/ 382 h 2762"/>
                <a:gd name="T42" fmla="*/ 1241 w 1349"/>
                <a:gd name="T43" fmla="*/ 436 h 2762"/>
                <a:gd name="T44" fmla="*/ 1288 w 1349"/>
                <a:gd name="T45" fmla="*/ 494 h 2762"/>
                <a:gd name="T46" fmla="*/ 1330 w 1349"/>
                <a:gd name="T47" fmla="*/ 557 h 2762"/>
                <a:gd name="T48" fmla="*/ 1339 w 1349"/>
                <a:gd name="T49" fmla="*/ 579 h 2762"/>
                <a:gd name="T50" fmla="*/ 1346 w 1349"/>
                <a:gd name="T51" fmla="*/ 602 h 2762"/>
                <a:gd name="T52" fmla="*/ 1349 w 1349"/>
                <a:gd name="T53" fmla="*/ 627 h 2762"/>
                <a:gd name="T54" fmla="*/ 1349 w 1349"/>
                <a:gd name="T55" fmla="*/ 2762 h 2762"/>
                <a:gd name="T56" fmla="*/ 1286 w 1349"/>
                <a:gd name="T57" fmla="*/ 2701 h 2762"/>
                <a:gd name="T58" fmla="*/ 1221 w 1349"/>
                <a:gd name="T59" fmla="*/ 2645 h 2762"/>
                <a:gd name="T60" fmla="*/ 1154 w 1349"/>
                <a:gd name="T61" fmla="*/ 2596 h 2762"/>
                <a:gd name="T62" fmla="*/ 1085 w 1349"/>
                <a:gd name="T63" fmla="*/ 2551 h 2762"/>
                <a:gd name="T64" fmla="*/ 1013 w 1349"/>
                <a:gd name="T65" fmla="*/ 2511 h 2762"/>
                <a:gd name="T66" fmla="*/ 942 w 1349"/>
                <a:gd name="T67" fmla="*/ 2476 h 2762"/>
                <a:gd name="T68" fmla="*/ 869 w 1349"/>
                <a:gd name="T69" fmla="*/ 2444 h 2762"/>
                <a:gd name="T70" fmla="*/ 796 w 1349"/>
                <a:gd name="T71" fmla="*/ 2417 h 2762"/>
                <a:gd name="T72" fmla="*/ 724 w 1349"/>
                <a:gd name="T73" fmla="*/ 2394 h 2762"/>
                <a:gd name="T74" fmla="*/ 651 w 1349"/>
                <a:gd name="T75" fmla="*/ 2374 h 2762"/>
                <a:gd name="T76" fmla="*/ 580 w 1349"/>
                <a:gd name="T77" fmla="*/ 2358 h 2762"/>
                <a:gd name="T78" fmla="*/ 509 w 1349"/>
                <a:gd name="T79" fmla="*/ 2344 h 2762"/>
                <a:gd name="T80" fmla="*/ 441 w 1349"/>
                <a:gd name="T81" fmla="*/ 2334 h 2762"/>
                <a:gd name="T82" fmla="*/ 375 w 1349"/>
                <a:gd name="T83" fmla="*/ 2325 h 2762"/>
                <a:gd name="T84" fmla="*/ 311 w 1349"/>
                <a:gd name="T85" fmla="*/ 2319 h 2762"/>
                <a:gd name="T86" fmla="*/ 249 w 1349"/>
                <a:gd name="T87" fmla="*/ 2315 h 2762"/>
                <a:gd name="T88" fmla="*/ 191 w 1349"/>
                <a:gd name="T89" fmla="*/ 2313 h 2762"/>
                <a:gd name="T90" fmla="*/ 136 w 1349"/>
                <a:gd name="T91" fmla="*/ 2312 h 2762"/>
                <a:gd name="T92" fmla="*/ 105 w 1349"/>
                <a:gd name="T93" fmla="*/ 2308 h 2762"/>
                <a:gd name="T94" fmla="*/ 77 w 1349"/>
                <a:gd name="T95" fmla="*/ 2298 h 2762"/>
                <a:gd name="T96" fmla="*/ 52 w 1349"/>
                <a:gd name="T97" fmla="*/ 2282 h 2762"/>
                <a:gd name="T98" fmla="*/ 30 w 1349"/>
                <a:gd name="T99" fmla="*/ 2261 h 2762"/>
                <a:gd name="T100" fmla="*/ 14 w 1349"/>
                <a:gd name="T101" fmla="*/ 2235 h 2762"/>
                <a:gd name="T102" fmla="*/ 5 w 1349"/>
                <a:gd name="T103" fmla="*/ 2208 h 2762"/>
                <a:gd name="T104" fmla="*/ 0 w 1349"/>
                <a:gd name="T105" fmla="*/ 2177 h 2762"/>
                <a:gd name="T106" fmla="*/ 0 w 1349"/>
                <a:gd name="T107" fmla="*/ 136 h 2762"/>
                <a:gd name="T108" fmla="*/ 3 w 1349"/>
                <a:gd name="T109" fmla="*/ 110 h 2762"/>
                <a:gd name="T110" fmla="*/ 10 w 1349"/>
                <a:gd name="T111" fmla="*/ 83 h 2762"/>
                <a:gd name="T112" fmla="*/ 23 w 1349"/>
                <a:gd name="T113" fmla="*/ 60 h 2762"/>
                <a:gd name="T114" fmla="*/ 40 w 1349"/>
                <a:gd name="T115" fmla="*/ 39 h 2762"/>
                <a:gd name="T116" fmla="*/ 61 w 1349"/>
                <a:gd name="T117" fmla="*/ 22 h 2762"/>
                <a:gd name="T118" fmla="*/ 84 w 1349"/>
                <a:gd name="T119" fmla="*/ 10 h 2762"/>
                <a:gd name="T120" fmla="*/ 109 w 1349"/>
                <a:gd name="T121" fmla="*/ 2 h 2762"/>
                <a:gd name="T122" fmla="*/ 136 w 1349"/>
                <a:gd name="T123" fmla="*/ 0 h 2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49" h="2762">
                  <a:moveTo>
                    <a:pt x="136" y="0"/>
                  </a:moveTo>
                  <a:lnTo>
                    <a:pt x="136" y="0"/>
                  </a:lnTo>
                  <a:lnTo>
                    <a:pt x="181" y="0"/>
                  </a:lnTo>
                  <a:lnTo>
                    <a:pt x="228" y="2"/>
                  </a:lnTo>
                  <a:lnTo>
                    <a:pt x="279" y="5"/>
                  </a:lnTo>
                  <a:lnTo>
                    <a:pt x="331" y="9"/>
                  </a:lnTo>
                  <a:lnTo>
                    <a:pt x="386" y="16"/>
                  </a:lnTo>
                  <a:lnTo>
                    <a:pt x="443" y="23"/>
                  </a:lnTo>
                  <a:lnTo>
                    <a:pt x="500" y="33"/>
                  </a:lnTo>
                  <a:lnTo>
                    <a:pt x="559" y="46"/>
                  </a:lnTo>
                  <a:lnTo>
                    <a:pt x="619" y="60"/>
                  </a:lnTo>
                  <a:lnTo>
                    <a:pt x="679" y="77"/>
                  </a:lnTo>
                  <a:lnTo>
                    <a:pt x="739" y="98"/>
                  </a:lnTo>
                  <a:lnTo>
                    <a:pt x="800" y="121"/>
                  </a:lnTo>
                  <a:lnTo>
                    <a:pt x="859" y="146"/>
                  </a:lnTo>
                  <a:lnTo>
                    <a:pt x="919" y="177"/>
                  </a:lnTo>
                  <a:lnTo>
                    <a:pt x="976" y="210"/>
                  </a:lnTo>
                  <a:lnTo>
                    <a:pt x="1033" y="247"/>
                  </a:lnTo>
                  <a:lnTo>
                    <a:pt x="1088" y="287"/>
                  </a:lnTo>
                  <a:lnTo>
                    <a:pt x="1142" y="332"/>
                  </a:lnTo>
                  <a:lnTo>
                    <a:pt x="1193" y="382"/>
                  </a:lnTo>
                  <a:lnTo>
                    <a:pt x="1241" y="436"/>
                  </a:lnTo>
                  <a:lnTo>
                    <a:pt x="1288" y="494"/>
                  </a:lnTo>
                  <a:lnTo>
                    <a:pt x="1330" y="557"/>
                  </a:lnTo>
                  <a:lnTo>
                    <a:pt x="1339" y="579"/>
                  </a:lnTo>
                  <a:lnTo>
                    <a:pt x="1346" y="602"/>
                  </a:lnTo>
                  <a:lnTo>
                    <a:pt x="1349" y="627"/>
                  </a:lnTo>
                  <a:lnTo>
                    <a:pt x="1349" y="2762"/>
                  </a:lnTo>
                  <a:lnTo>
                    <a:pt x="1286" y="2701"/>
                  </a:lnTo>
                  <a:lnTo>
                    <a:pt x="1221" y="2645"/>
                  </a:lnTo>
                  <a:lnTo>
                    <a:pt x="1154" y="2596"/>
                  </a:lnTo>
                  <a:lnTo>
                    <a:pt x="1085" y="2551"/>
                  </a:lnTo>
                  <a:lnTo>
                    <a:pt x="1013" y="2511"/>
                  </a:lnTo>
                  <a:lnTo>
                    <a:pt x="942" y="2476"/>
                  </a:lnTo>
                  <a:lnTo>
                    <a:pt x="869" y="2444"/>
                  </a:lnTo>
                  <a:lnTo>
                    <a:pt x="796" y="2417"/>
                  </a:lnTo>
                  <a:lnTo>
                    <a:pt x="724" y="2394"/>
                  </a:lnTo>
                  <a:lnTo>
                    <a:pt x="651" y="2374"/>
                  </a:lnTo>
                  <a:lnTo>
                    <a:pt x="580" y="2358"/>
                  </a:lnTo>
                  <a:lnTo>
                    <a:pt x="509" y="2344"/>
                  </a:lnTo>
                  <a:lnTo>
                    <a:pt x="441" y="2334"/>
                  </a:lnTo>
                  <a:lnTo>
                    <a:pt x="375" y="2325"/>
                  </a:lnTo>
                  <a:lnTo>
                    <a:pt x="311" y="2319"/>
                  </a:lnTo>
                  <a:lnTo>
                    <a:pt x="249" y="2315"/>
                  </a:lnTo>
                  <a:lnTo>
                    <a:pt x="191" y="2313"/>
                  </a:lnTo>
                  <a:lnTo>
                    <a:pt x="136" y="2312"/>
                  </a:lnTo>
                  <a:lnTo>
                    <a:pt x="105" y="2308"/>
                  </a:lnTo>
                  <a:lnTo>
                    <a:pt x="77" y="2298"/>
                  </a:lnTo>
                  <a:lnTo>
                    <a:pt x="52" y="2282"/>
                  </a:lnTo>
                  <a:lnTo>
                    <a:pt x="30" y="2261"/>
                  </a:lnTo>
                  <a:lnTo>
                    <a:pt x="14" y="2235"/>
                  </a:lnTo>
                  <a:lnTo>
                    <a:pt x="5" y="2208"/>
                  </a:lnTo>
                  <a:lnTo>
                    <a:pt x="0" y="2177"/>
                  </a:lnTo>
                  <a:lnTo>
                    <a:pt x="0" y="136"/>
                  </a:lnTo>
                  <a:lnTo>
                    <a:pt x="3" y="110"/>
                  </a:lnTo>
                  <a:lnTo>
                    <a:pt x="10" y="83"/>
                  </a:lnTo>
                  <a:lnTo>
                    <a:pt x="23" y="60"/>
                  </a:lnTo>
                  <a:lnTo>
                    <a:pt x="40" y="39"/>
                  </a:lnTo>
                  <a:lnTo>
                    <a:pt x="61" y="22"/>
                  </a:lnTo>
                  <a:lnTo>
                    <a:pt x="84" y="10"/>
                  </a:lnTo>
                  <a:lnTo>
                    <a:pt x="109" y="2"/>
                  </a:lnTo>
                  <a:lnTo>
                    <a:pt x="136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09585"/>
              <a:endParaRPr lang="en-US" sz="1351" b="1" dirty="0">
                <a:latin typeface="Open Sans"/>
              </a:endParaRPr>
            </a:p>
          </p:txBody>
        </p:sp>
        <p:sp>
          <p:nvSpPr>
            <p:cNvPr id="104" name="Freeform 1060"/>
            <p:cNvSpPr>
              <a:spLocks/>
            </p:cNvSpPr>
            <p:nvPr/>
          </p:nvSpPr>
          <p:spPr bwMode="auto">
            <a:xfrm>
              <a:off x="3895" y="1467"/>
              <a:ext cx="471" cy="1381"/>
            </a:xfrm>
            <a:custGeom>
              <a:avLst/>
              <a:gdLst>
                <a:gd name="T0" fmla="*/ 1211 w 1347"/>
                <a:gd name="T1" fmla="*/ 0 h 2762"/>
                <a:gd name="T2" fmla="*/ 1212 w 1347"/>
                <a:gd name="T3" fmla="*/ 0 h 2762"/>
                <a:gd name="T4" fmla="*/ 1239 w 1347"/>
                <a:gd name="T5" fmla="*/ 2 h 2762"/>
                <a:gd name="T6" fmla="*/ 1263 w 1347"/>
                <a:gd name="T7" fmla="*/ 10 h 2762"/>
                <a:gd name="T8" fmla="*/ 1287 w 1347"/>
                <a:gd name="T9" fmla="*/ 22 h 2762"/>
                <a:gd name="T10" fmla="*/ 1307 w 1347"/>
                <a:gd name="T11" fmla="*/ 39 h 2762"/>
                <a:gd name="T12" fmla="*/ 1324 w 1347"/>
                <a:gd name="T13" fmla="*/ 60 h 2762"/>
                <a:gd name="T14" fmla="*/ 1337 w 1347"/>
                <a:gd name="T15" fmla="*/ 83 h 2762"/>
                <a:gd name="T16" fmla="*/ 1345 w 1347"/>
                <a:gd name="T17" fmla="*/ 110 h 2762"/>
                <a:gd name="T18" fmla="*/ 1347 w 1347"/>
                <a:gd name="T19" fmla="*/ 136 h 2762"/>
                <a:gd name="T20" fmla="*/ 1347 w 1347"/>
                <a:gd name="T21" fmla="*/ 2177 h 2762"/>
                <a:gd name="T22" fmla="*/ 1344 w 1347"/>
                <a:gd name="T23" fmla="*/ 2207 h 2762"/>
                <a:gd name="T24" fmla="*/ 1333 w 1347"/>
                <a:gd name="T25" fmla="*/ 2235 h 2762"/>
                <a:gd name="T26" fmla="*/ 1317 w 1347"/>
                <a:gd name="T27" fmla="*/ 2261 h 2762"/>
                <a:gd name="T28" fmla="*/ 1296 w 1347"/>
                <a:gd name="T29" fmla="*/ 2282 h 2762"/>
                <a:gd name="T30" fmla="*/ 1271 w 1347"/>
                <a:gd name="T31" fmla="*/ 2298 h 2762"/>
                <a:gd name="T32" fmla="*/ 1242 w 1347"/>
                <a:gd name="T33" fmla="*/ 2308 h 2762"/>
                <a:gd name="T34" fmla="*/ 1211 w 1347"/>
                <a:gd name="T35" fmla="*/ 2312 h 2762"/>
                <a:gd name="T36" fmla="*/ 1157 w 1347"/>
                <a:gd name="T37" fmla="*/ 2313 h 2762"/>
                <a:gd name="T38" fmla="*/ 1098 w 1347"/>
                <a:gd name="T39" fmla="*/ 2315 h 2762"/>
                <a:gd name="T40" fmla="*/ 1037 w 1347"/>
                <a:gd name="T41" fmla="*/ 2319 h 2762"/>
                <a:gd name="T42" fmla="*/ 972 w 1347"/>
                <a:gd name="T43" fmla="*/ 2325 h 2762"/>
                <a:gd name="T44" fmla="*/ 907 w 1347"/>
                <a:gd name="T45" fmla="*/ 2334 h 2762"/>
                <a:gd name="T46" fmla="*/ 838 w 1347"/>
                <a:gd name="T47" fmla="*/ 2344 h 2762"/>
                <a:gd name="T48" fmla="*/ 767 w 1347"/>
                <a:gd name="T49" fmla="*/ 2358 h 2762"/>
                <a:gd name="T50" fmla="*/ 696 w 1347"/>
                <a:gd name="T51" fmla="*/ 2374 h 2762"/>
                <a:gd name="T52" fmla="*/ 623 w 1347"/>
                <a:gd name="T53" fmla="*/ 2394 h 2762"/>
                <a:gd name="T54" fmla="*/ 551 w 1347"/>
                <a:gd name="T55" fmla="*/ 2417 h 2762"/>
                <a:gd name="T56" fmla="*/ 478 w 1347"/>
                <a:gd name="T57" fmla="*/ 2444 h 2762"/>
                <a:gd name="T58" fmla="*/ 405 w 1347"/>
                <a:gd name="T59" fmla="*/ 2476 h 2762"/>
                <a:gd name="T60" fmla="*/ 334 w 1347"/>
                <a:gd name="T61" fmla="*/ 2510 h 2762"/>
                <a:gd name="T62" fmla="*/ 264 w 1347"/>
                <a:gd name="T63" fmla="*/ 2551 h 2762"/>
                <a:gd name="T64" fmla="*/ 194 w 1347"/>
                <a:gd name="T65" fmla="*/ 2596 h 2762"/>
                <a:gd name="T66" fmla="*/ 126 w 1347"/>
                <a:gd name="T67" fmla="*/ 2645 h 2762"/>
                <a:gd name="T68" fmla="*/ 62 w 1347"/>
                <a:gd name="T69" fmla="*/ 2701 h 2762"/>
                <a:gd name="T70" fmla="*/ 0 w 1347"/>
                <a:gd name="T71" fmla="*/ 2762 h 2762"/>
                <a:gd name="T72" fmla="*/ 0 w 1347"/>
                <a:gd name="T73" fmla="*/ 627 h 2762"/>
                <a:gd name="T74" fmla="*/ 2 w 1347"/>
                <a:gd name="T75" fmla="*/ 602 h 2762"/>
                <a:gd name="T76" fmla="*/ 8 w 1347"/>
                <a:gd name="T77" fmla="*/ 579 h 2762"/>
                <a:gd name="T78" fmla="*/ 18 w 1347"/>
                <a:gd name="T79" fmla="*/ 557 h 2762"/>
                <a:gd name="T80" fmla="*/ 61 w 1347"/>
                <a:gd name="T81" fmla="*/ 494 h 2762"/>
                <a:gd name="T82" fmla="*/ 107 w 1347"/>
                <a:gd name="T83" fmla="*/ 436 h 2762"/>
                <a:gd name="T84" fmla="*/ 155 w 1347"/>
                <a:gd name="T85" fmla="*/ 382 h 2762"/>
                <a:gd name="T86" fmla="*/ 206 w 1347"/>
                <a:gd name="T87" fmla="*/ 332 h 2762"/>
                <a:gd name="T88" fmla="*/ 259 w 1347"/>
                <a:gd name="T89" fmla="*/ 287 h 2762"/>
                <a:gd name="T90" fmla="*/ 314 w 1347"/>
                <a:gd name="T91" fmla="*/ 247 h 2762"/>
                <a:gd name="T92" fmla="*/ 371 w 1347"/>
                <a:gd name="T93" fmla="*/ 210 h 2762"/>
                <a:gd name="T94" fmla="*/ 430 w 1347"/>
                <a:gd name="T95" fmla="*/ 177 h 2762"/>
                <a:gd name="T96" fmla="*/ 488 w 1347"/>
                <a:gd name="T97" fmla="*/ 146 h 2762"/>
                <a:gd name="T98" fmla="*/ 548 w 1347"/>
                <a:gd name="T99" fmla="*/ 121 h 2762"/>
                <a:gd name="T100" fmla="*/ 608 w 1347"/>
                <a:gd name="T101" fmla="*/ 98 h 2762"/>
                <a:gd name="T102" fmla="*/ 669 w 1347"/>
                <a:gd name="T103" fmla="*/ 77 h 2762"/>
                <a:gd name="T104" fmla="*/ 729 w 1347"/>
                <a:gd name="T105" fmla="*/ 60 h 2762"/>
                <a:gd name="T106" fmla="*/ 789 w 1347"/>
                <a:gd name="T107" fmla="*/ 46 h 2762"/>
                <a:gd name="T108" fmla="*/ 848 w 1347"/>
                <a:gd name="T109" fmla="*/ 33 h 2762"/>
                <a:gd name="T110" fmla="*/ 906 w 1347"/>
                <a:gd name="T111" fmla="*/ 23 h 2762"/>
                <a:gd name="T112" fmla="*/ 962 w 1347"/>
                <a:gd name="T113" fmla="*/ 16 h 2762"/>
                <a:gd name="T114" fmla="*/ 1016 w 1347"/>
                <a:gd name="T115" fmla="*/ 9 h 2762"/>
                <a:gd name="T116" fmla="*/ 1069 w 1347"/>
                <a:gd name="T117" fmla="*/ 5 h 2762"/>
                <a:gd name="T118" fmla="*/ 1119 w 1347"/>
                <a:gd name="T119" fmla="*/ 2 h 2762"/>
                <a:gd name="T120" fmla="*/ 1167 w 1347"/>
                <a:gd name="T121" fmla="*/ 0 h 2762"/>
                <a:gd name="T122" fmla="*/ 1211 w 1347"/>
                <a:gd name="T123" fmla="*/ 0 h 2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47" h="2762">
                  <a:moveTo>
                    <a:pt x="1211" y="0"/>
                  </a:moveTo>
                  <a:lnTo>
                    <a:pt x="1212" y="0"/>
                  </a:lnTo>
                  <a:lnTo>
                    <a:pt x="1239" y="2"/>
                  </a:lnTo>
                  <a:lnTo>
                    <a:pt x="1263" y="10"/>
                  </a:lnTo>
                  <a:lnTo>
                    <a:pt x="1287" y="22"/>
                  </a:lnTo>
                  <a:lnTo>
                    <a:pt x="1307" y="39"/>
                  </a:lnTo>
                  <a:lnTo>
                    <a:pt x="1324" y="60"/>
                  </a:lnTo>
                  <a:lnTo>
                    <a:pt x="1337" y="83"/>
                  </a:lnTo>
                  <a:lnTo>
                    <a:pt x="1345" y="110"/>
                  </a:lnTo>
                  <a:lnTo>
                    <a:pt x="1347" y="136"/>
                  </a:lnTo>
                  <a:lnTo>
                    <a:pt x="1347" y="2177"/>
                  </a:lnTo>
                  <a:lnTo>
                    <a:pt x="1344" y="2207"/>
                  </a:lnTo>
                  <a:lnTo>
                    <a:pt x="1333" y="2235"/>
                  </a:lnTo>
                  <a:lnTo>
                    <a:pt x="1317" y="2261"/>
                  </a:lnTo>
                  <a:lnTo>
                    <a:pt x="1296" y="2282"/>
                  </a:lnTo>
                  <a:lnTo>
                    <a:pt x="1271" y="2298"/>
                  </a:lnTo>
                  <a:lnTo>
                    <a:pt x="1242" y="2308"/>
                  </a:lnTo>
                  <a:lnTo>
                    <a:pt x="1211" y="2312"/>
                  </a:lnTo>
                  <a:lnTo>
                    <a:pt x="1157" y="2313"/>
                  </a:lnTo>
                  <a:lnTo>
                    <a:pt x="1098" y="2315"/>
                  </a:lnTo>
                  <a:lnTo>
                    <a:pt x="1037" y="2319"/>
                  </a:lnTo>
                  <a:lnTo>
                    <a:pt x="972" y="2325"/>
                  </a:lnTo>
                  <a:lnTo>
                    <a:pt x="907" y="2334"/>
                  </a:lnTo>
                  <a:lnTo>
                    <a:pt x="838" y="2344"/>
                  </a:lnTo>
                  <a:lnTo>
                    <a:pt x="767" y="2358"/>
                  </a:lnTo>
                  <a:lnTo>
                    <a:pt x="696" y="2374"/>
                  </a:lnTo>
                  <a:lnTo>
                    <a:pt x="623" y="2394"/>
                  </a:lnTo>
                  <a:lnTo>
                    <a:pt x="551" y="2417"/>
                  </a:lnTo>
                  <a:lnTo>
                    <a:pt x="478" y="2444"/>
                  </a:lnTo>
                  <a:lnTo>
                    <a:pt x="405" y="2476"/>
                  </a:lnTo>
                  <a:lnTo>
                    <a:pt x="334" y="2510"/>
                  </a:lnTo>
                  <a:lnTo>
                    <a:pt x="264" y="2551"/>
                  </a:lnTo>
                  <a:lnTo>
                    <a:pt x="194" y="2596"/>
                  </a:lnTo>
                  <a:lnTo>
                    <a:pt x="126" y="2645"/>
                  </a:lnTo>
                  <a:lnTo>
                    <a:pt x="62" y="2701"/>
                  </a:lnTo>
                  <a:lnTo>
                    <a:pt x="0" y="2762"/>
                  </a:lnTo>
                  <a:lnTo>
                    <a:pt x="0" y="627"/>
                  </a:lnTo>
                  <a:lnTo>
                    <a:pt x="2" y="602"/>
                  </a:lnTo>
                  <a:lnTo>
                    <a:pt x="8" y="579"/>
                  </a:lnTo>
                  <a:lnTo>
                    <a:pt x="18" y="557"/>
                  </a:lnTo>
                  <a:lnTo>
                    <a:pt x="61" y="494"/>
                  </a:lnTo>
                  <a:lnTo>
                    <a:pt x="107" y="436"/>
                  </a:lnTo>
                  <a:lnTo>
                    <a:pt x="155" y="382"/>
                  </a:lnTo>
                  <a:lnTo>
                    <a:pt x="206" y="332"/>
                  </a:lnTo>
                  <a:lnTo>
                    <a:pt x="259" y="287"/>
                  </a:lnTo>
                  <a:lnTo>
                    <a:pt x="314" y="247"/>
                  </a:lnTo>
                  <a:lnTo>
                    <a:pt x="371" y="210"/>
                  </a:lnTo>
                  <a:lnTo>
                    <a:pt x="430" y="177"/>
                  </a:lnTo>
                  <a:lnTo>
                    <a:pt x="488" y="146"/>
                  </a:lnTo>
                  <a:lnTo>
                    <a:pt x="548" y="121"/>
                  </a:lnTo>
                  <a:lnTo>
                    <a:pt x="608" y="98"/>
                  </a:lnTo>
                  <a:lnTo>
                    <a:pt x="669" y="77"/>
                  </a:lnTo>
                  <a:lnTo>
                    <a:pt x="729" y="60"/>
                  </a:lnTo>
                  <a:lnTo>
                    <a:pt x="789" y="46"/>
                  </a:lnTo>
                  <a:lnTo>
                    <a:pt x="848" y="33"/>
                  </a:lnTo>
                  <a:lnTo>
                    <a:pt x="906" y="23"/>
                  </a:lnTo>
                  <a:lnTo>
                    <a:pt x="962" y="16"/>
                  </a:lnTo>
                  <a:lnTo>
                    <a:pt x="1016" y="9"/>
                  </a:lnTo>
                  <a:lnTo>
                    <a:pt x="1069" y="5"/>
                  </a:lnTo>
                  <a:lnTo>
                    <a:pt x="1119" y="2"/>
                  </a:lnTo>
                  <a:lnTo>
                    <a:pt x="1167" y="0"/>
                  </a:lnTo>
                  <a:lnTo>
                    <a:pt x="121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09585"/>
              <a:endParaRPr lang="en-US" sz="1351" b="1" dirty="0">
                <a:latin typeface="Open Sans"/>
              </a:endParaRPr>
            </a:p>
          </p:txBody>
        </p:sp>
        <p:sp>
          <p:nvSpPr>
            <p:cNvPr id="105" name="Freeform 1059"/>
            <p:cNvSpPr>
              <a:spLocks/>
            </p:cNvSpPr>
            <p:nvPr/>
          </p:nvSpPr>
          <p:spPr bwMode="auto">
            <a:xfrm>
              <a:off x="3297" y="1467"/>
              <a:ext cx="506" cy="1381"/>
            </a:xfrm>
            <a:custGeom>
              <a:avLst/>
              <a:gdLst>
                <a:gd name="T0" fmla="*/ 136 w 1349"/>
                <a:gd name="T1" fmla="*/ 0 h 2762"/>
                <a:gd name="T2" fmla="*/ 136 w 1349"/>
                <a:gd name="T3" fmla="*/ 0 h 2762"/>
                <a:gd name="T4" fmla="*/ 181 w 1349"/>
                <a:gd name="T5" fmla="*/ 0 h 2762"/>
                <a:gd name="T6" fmla="*/ 228 w 1349"/>
                <a:gd name="T7" fmla="*/ 2 h 2762"/>
                <a:gd name="T8" fmla="*/ 279 w 1349"/>
                <a:gd name="T9" fmla="*/ 5 h 2762"/>
                <a:gd name="T10" fmla="*/ 331 w 1349"/>
                <a:gd name="T11" fmla="*/ 9 h 2762"/>
                <a:gd name="T12" fmla="*/ 386 w 1349"/>
                <a:gd name="T13" fmla="*/ 16 h 2762"/>
                <a:gd name="T14" fmla="*/ 443 w 1349"/>
                <a:gd name="T15" fmla="*/ 23 h 2762"/>
                <a:gd name="T16" fmla="*/ 500 w 1349"/>
                <a:gd name="T17" fmla="*/ 33 h 2762"/>
                <a:gd name="T18" fmla="*/ 559 w 1349"/>
                <a:gd name="T19" fmla="*/ 46 h 2762"/>
                <a:gd name="T20" fmla="*/ 619 w 1349"/>
                <a:gd name="T21" fmla="*/ 60 h 2762"/>
                <a:gd name="T22" fmla="*/ 679 w 1349"/>
                <a:gd name="T23" fmla="*/ 77 h 2762"/>
                <a:gd name="T24" fmla="*/ 739 w 1349"/>
                <a:gd name="T25" fmla="*/ 98 h 2762"/>
                <a:gd name="T26" fmla="*/ 800 w 1349"/>
                <a:gd name="T27" fmla="*/ 121 h 2762"/>
                <a:gd name="T28" fmla="*/ 859 w 1349"/>
                <a:gd name="T29" fmla="*/ 146 h 2762"/>
                <a:gd name="T30" fmla="*/ 919 w 1349"/>
                <a:gd name="T31" fmla="*/ 177 h 2762"/>
                <a:gd name="T32" fmla="*/ 976 w 1349"/>
                <a:gd name="T33" fmla="*/ 210 h 2762"/>
                <a:gd name="T34" fmla="*/ 1033 w 1349"/>
                <a:gd name="T35" fmla="*/ 247 h 2762"/>
                <a:gd name="T36" fmla="*/ 1088 w 1349"/>
                <a:gd name="T37" fmla="*/ 287 h 2762"/>
                <a:gd name="T38" fmla="*/ 1142 w 1349"/>
                <a:gd name="T39" fmla="*/ 332 h 2762"/>
                <a:gd name="T40" fmla="*/ 1193 w 1349"/>
                <a:gd name="T41" fmla="*/ 382 h 2762"/>
                <a:gd name="T42" fmla="*/ 1241 w 1349"/>
                <a:gd name="T43" fmla="*/ 436 h 2762"/>
                <a:gd name="T44" fmla="*/ 1288 w 1349"/>
                <a:gd name="T45" fmla="*/ 494 h 2762"/>
                <a:gd name="T46" fmla="*/ 1330 w 1349"/>
                <a:gd name="T47" fmla="*/ 557 h 2762"/>
                <a:gd name="T48" fmla="*/ 1339 w 1349"/>
                <a:gd name="T49" fmla="*/ 579 h 2762"/>
                <a:gd name="T50" fmla="*/ 1346 w 1349"/>
                <a:gd name="T51" fmla="*/ 602 h 2762"/>
                <a:gd name="T52" fmla="*/ 1349 w 1349"/>
                <a:gd name="T53" fmla="*/ 627 h 2762"/>
                <a:gd name="T54" fmla="*/ 1349 w 1349"/>
                <a:gd name="T55" fmla="*/ 2762 h 2762"/>
                <a:gd name="T56" fmla="*/ 1286 w 1349"/>
                <a:gd name="T57" fmla="*/ 2701 h 2762"/>
                <a:gd name="T58" fmla="*/ 1221 w 1349"/>
                <a:gd name="T59" fmla="*/ 2645 h 2762"/>
                <a:gd name="T60" fmla="*/ 1154 w 1349"/>
                <a:gd name="T61" fmla="*/ 2596 h 2762"/>
                <a:gd name="T62" fmla="*/ 1085 w 1349"/>
                <a:gd name="T63" fmla="*/ 2551 h 2762"/>
                <a:gd name="T64" fmla="*/ 1013 w 1349"/>
                <a:gd name="T65" fmla="*/ 2511 h 2762"/>
                <a:gd name="T66" fmla="*/ 942 w 1349"/>
                <a:gd name="T67" fmla="*/ 2476 h 2762"/>
                <a:gd name="T68" fmla="*/ 869 w 1349"/>
                <a:gd name="T69" fmla="*/ 2444 h 2762"/>
                <a:gd name="T70" fmla="*/ 796 w 1349"/>
                <a:gd name="T71" fmla="*/ 2417 h 2762"/>
                <a:gd name="T72" fmla="*/ 724 w 1349"/>
                <a:gd name="T73" fmla="*/ 2394 h 2762"/>
                <a:gd name="T74" fmla="*/ 651 w 1349"/>
                <a:gd name="T75" fmla="*/ 2374 h 2762"/>
                <a:gd name="T76" fmla="*/ 580 w 1349"/>
                <a:gd name="T77" fmla="*/ 2358 h 2762"/>
                <a:gd name="T78" fmla="*/ 509 w 1349"/>
                <a:gd name="T79" fmla="*/ 2344 h 2762"/>
                <a:gd name="T80" fmla="*/ 441 w 1349"/>
                <a:gd name="T81" fmla="*/ 2334 h 2762"/>
                <a:gd name="T82" fmla="*/ 375 w 1349"/>
                <a:gd name="T83" fmla="*/ 2325 h 2762"/>
                <a:gd name="T84" fmla="*/ 311 w 1349"/>
                <a:gd name="T85" fmla="*/ 2319 h 2762"/>
                <a:gd name="T86" fmla="*/ 249 w 1349"/>
                <a:gd name="T87" fmla="*/ 2315 h 2762"/>
                <a:gd name="T88" fmla="*/ 191 w 1349"/>
                <a:gd name="T89" fmla="*/ 2313 h 2762"/>
                <a:gd name="T90" fmla="*/ 136 w 1349"/>
                <a:gd name="T91" fmla="*/ 2312 h 2762"/>
                <a:gd name="T92" fmla="*/ 105 w 1349"/>
                <a:gd name="T93" fmla="*/ 2308 h 2762"/>
                <a:gd name="T94" fmla="*/ 77 w 1349"/>
                <a:gd name="T95" fmla="*/ 2298 h 2762"/>
                <a:gd name="T96" fmla="*/ 52 w 1349"/>
                <a:gd name="T97" fmla="*/ 2282 h 2762"/>
                <a:gd name="T98" fmla="*/ 30 w 1349"/>
                <a:gd name="T99" fmla="*/ 2261 h 2762"/>
                <a:gd name="T100" fmla="*/ 14 w 1349"/>
                <a:gd name="T101" fmla="*/ 2235 h 2762"/>
                <a:gd name="T102" fmla="*/ 5 w 1349"/>
                <a:gd name="T103" fmla="*/ 2208 h 2762"/>
                <a:gd name="T104" fmla="*/ 0 w 1349"/>
                <a:gd name="T105" fmla="*/ 2177 h 2762"/>
                <a:gd name="T106" fmla="*/ 0 w 1349"/>
                <a:gd name="T107" fmla="*/ 136 h 2762"/>
                <a:gd name="T108" fmla="*/ 3 w 1349"/>
                <a:gd name="T109" fmla="*/ 110 h 2762"/>
                <a:gd name="T110" fmla="*/ 10 w 1349"/>
                <a:gd name="T111" fmla="*/ 83 h 2762"/>
                <a:gd name="T112" fmla="*/ 23 w 1349"/>
                <a:gd name="T113" fmla="*/ 60 h 2762"/>
                <a:gd name="T114" fmla="*/ 40 w 1349"/>
                <a:gd name="T115" fmla="*/ 39 h 2762"/>
                <a:gd name="T116" fmla="*/ 61 w 1349"/>
                <a:gd name="T117" fmla="*/ 22 h 2762"/>
                <a:gd name="T118" fmla="*/ 84 w 1349"/>
                <a:gd name="T119" fmla="*/ 10 h 2762"/>
                <a:gd name="T120" fmla="*/ 109 w 1349"/>
                <a:gd name="T121" fmla="*/ 2 h 2762"/>
                <a:gd name="T122" fmla="*/ 136 w 1349"/>
                <a:gd name="T123" fmla="*/ 0 h 2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49" h="2762">
                  <a:moveTo>
                    <a:pt x="136" y="0"/>
                  </a:moveTo>
                  <a:lnTo>
                    <a:pt x="136" y="0"/>
                  </a:lnTo>
                  <a:lnTo>
                    <a:pt x="181" y="0"/>
                  </a:lnTo>
                  <a:lnTo>
                    <a:pt x="228" y="2"/>
                  </a:lnTo>
                  <a:lnTo>
                    <a:pt x="279" y="5"/>
                  </a:lnTo>
                  <a:lnTo>
                    <a:pt x="331" y="9"/>
                  </a:lnTo>
                  <a:lnTo>
                    <a:pt x="386" y="16"/>
                  </a:lnTo>
                  <a:lnTo>
                    <a:pt x="443" y="23"/>
                  </a:lnTo>
                  <a:lnTo>
                    <a:pt x="500" y="33"/>
                  </a:lnTo>
                  <a:lnTo>
                    <a:pt x="559" y="46"/>
                  </a:lnTo>
                  <a:lnTo>
                    <a:pt x="619" y="60"/>
                  </a:lnTo>
                  <a:lnTo>
                    <a:pt x="679" y="77"/>
                  </a:lnTo>
                  <a:lnTo>
                    <a:pt x="739" y="98"/>
                  </a:lnTo>
                  <a:lnTo>
                    <a:pt x="800" y="121"/>
                  </a:lnTo>
                  <a:lnTo>
                    <a:pt x="859" y="146"/>
                  </a:lnTo>
                  <a:lnTo>
                    <a:pt x="919" y="177"/>
                  </a:lnTo>
                  <a:lnTo>
                    <a:pt x="976" y="210"/>
                  </a:lnTo>
                  <a:lnTo>
                    <a:pt x="1033" y="247"/>
                  </a:lnTo>
                  <a:lnTo>
                    <a:pt x="1088" y="287"/>
                  </a:lnTo>
                  <a:lnTo>
                    <a:pt x="1142" y="332"/>
                  </a:lnTo>
                  <a:lnTo>
                    <a:pt x="1193" y="382"/>
                  </a:lnTo>
                  <a:lnTo>
                    <a:pt x="1241" y="436"/>
                  </a:lnTo>
                  <a:lnTo>
                    <a:pt x="1288" y="494"/>
                  </a:lnTo>
                  <a:lnTo>
                    <a:pt x="1330" y="557"/>
                  </a:lnTo>
                  <a:lnTo>
                    <a:pt x="1339" y="579"/>
                  </a:lnTo>
                  <a:lnTo>
                    <a:pt x="1346" y="602"/>
                  </a:lnTo>
                  <a:lnTo>
                    <a:pt x="1349" y="627"/>
                  </a:lnTo>
                  <a:lnTo>
                    <a:pt x="1349" y="2762"/>
                  </a:lnTo>
                  <a:lnTo>
                    <a:pt x="1286" y="2701"/>
                  </a:lnTo>
                  <a:lnTo>
                    <a:pt x="1221" y="2645"/>
                  </a:lnTo>
                  <a:lnTo>
                    <a:pt x="1154" y="2596"/>
                  </a:lnTo>
                  <a:lnTo>
                    <a:pt x="1085" y="2551"/>
                  </a:lnTo>
                  <a:lnTo>
                    <a:pt x="1013" y="2511"/>
                  </a:lnTo>
                  <a:lnTo>
                    <a:pt x="942" y="2476"/>
                  </a:lnTo>
                  <a:lnTo>
                    <a:pt x="869" y="2444"/>
                  </a:lnTo>
                  <a:lnTo>
                    <a:pt x="796" y="2417"/>
                  </a:lnTo>
                  <a:lnTo>
                    <a:pt x="724" y="2394"/>
                  </a:lnTo>
                  <a:lnTo>
                    <a:pt x="651" y="2374"/>
                  </a:lnTo>
                  <a:lnTo>
                    <a:pt x="580" y="2358"/>
                  </a:lnTo>
                  <a:lnTo>
                    <a:pt x="509" y="2344"/>
                  </a:lnTo>
                  <a:lnTo>
                    <a:pt x="441" y="2334"/>
                  </a:lnTo>
                  <a:lnTo>
                    <a:pt x="375" y="2325"/>
                  </a:lnTo>
                  <a:lnTo>
                    <a:pt x="311" y="2319"/>
                  </a:lnTo>
                  <a:lnTo>
                    <a:pt x="249" y="2315"/>
                  </a:lnTo>
                  <a:lnTo>
                    <a:pt x="191" y="2313"/>
                  </a:lnTo>
                  <a:lnTo>
                    <a:pt x="136" y="2312"/>
                  </a:lnTo>
                  <a:lnTo>
                    <a:pt x="105" y="2308"/>
                  </a:lnTo>
                  <a:lnTo>
                    <a:pt x="77" y="2298"/>
                  </a:lnTo>
                  <a:lnTo>
                    <a:pt x="52" y="2282"/>
                  </a:lnTo>
                  <a:lnTo>
                    <a:pt x="30" y="2261"/>
                  </a:lnTo>
                  <a:lnTo>
                    <a:pt x="14" y="2235"/>
                  </a:lnTo>
                  <a:lnTo>
                    <a:pt x="5" y="2208"/>
                  </a:lnTo>
                  <a:lnTo>
                    <a:pt x="0" y="2177"/>
                  </a:lnTo>
                  <a:lnTo>
                    <a:pt x="0" y="136"/>
                  </a:lnTo>
                  <a:lnTo>
                    <a:pt x="3" y="110"/>
                  </a:lnTo>
                  <a:lnTo>
                    <a:pt x="10" y="83"/>
                  </a:lnTo>
                  <a:lnTo>
                    <a:pt x="23" y="60"/>
                  </a:lnTo>
                  <a:lnTo>
                    <a:pt x="40" y="39"/>
                  </a:lnTo>
                  <a:lnTo>
                    <a:pt x="61" y="22"/>
                  </a:lnTo>
                  <a:lnTo>
                    <a:pt x="84" y="10"/>
                  </a:lnTo>
                  <a:lnTo>
                    <a:pt x="109" y="2"/>
                  </a:lnTo>
                  <a:lnTo>
                    <a:pt x="136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09585"/>
              <a:endParaRPr lang="en-US" sz="1351" b="1" dirty="0">
                <a:latin typeface="Open Sans"/>
              </a:endParaRPr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7AE3493D-9F56-869B-7C77-14D3F6067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894" y="194364"/>
            <a:ext cx="8229600" cy="75178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ZA" sz="28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59D4A7C1-C226-4861-B780-5B7B69D73A43}"/>
              </a:ext>
            </a:extLst>
          </p:cNvPr>
          <p:cNvSpPr txBox="1"/>
          <p:nvPr/>
        </p:nvSpPr>
        <p:spPr>
          <a:xfrm>
            <a:off x="782130" y="5105600"/>
            <a:ext cx="1537515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entury Gothic" panose="020B0502020202020204" pitchFamily="34" charset="0"/>
              </a:rPr>
              <a:t>Pillar 1</a:t>
            </a:r>
            <a:endParaRPr lang="en-GB" sz="2400" b="1" dirty="0">
              <a:latin typeface="Century Gothic" panose="020B0502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9A98A241-0B6F-4B68-A05B-35187C64F85A}"/>
              </a:ext>
            </a:extLst>
          </p:cNvPr>
          <p:cNvSpPr txBox="1"/>
          <p:nvPr/>
        </p:nvSpPr>
        <p:spPr>
          <a:xfrm>
            <a:off x="2314909" y="5105600"/>
            <a:ext cx="1380411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entury Gothic" panose="020B0502020202020204" pitchFamily="34" charset="0"/>
              </a:rPr>
              <a:t>Pillar 2</a:t>
            </a:r>
            <a:endParaRPr lang="en-GB" sz="2400" b="1" dirty="0">
              <a:latin typeface="Century Gothic" panose="020B0502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89B5DC9F-0172-4DC0-8C02-7A64601CC7A6}"/>
              </a:ext>
            </a:extLst>
          </p:cNvPr>
          <p:cNvSpPr txBox="1"/>
          <p:nvPr/>
        </p:nvSpPr>
        <p:spPr>
          <a:xfrm>
            <a:off x="3680330" y="5105600"/>
            <a:ext cx="1537515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entury Gothic" panose="020B0502020202020204" pitchFamily="34" charset="0"/>
              </a:rPr>
              <a:t>Pillar 3</a:t>
            </a:r>
            <a:endParaRPr lang="en-GB" sz="2400" b="1" dirty="0">
              <a:latin typeface="Century Gothic" panose="020B0502020202020204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34514DDB-23B1-436F-A0A5-C57E2596A47F}"/>
              </a:ext>
            </a:extLst>
          </p:cNvPr>
          <p:cNvSpPr txBox="1"/>
          <p:nvPr/>
        </p:nvSpPr>
        <p:spPr>
          <a:xfrm>
            <a:off x="5134442" y="5105600"/>
            <a:ext cx="1656102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entury Gothic" panose="020B0502020202020204" pitchFamily="34" charset="0"/>
              </a:rPr>
              <a:t>Pillar 4</a:t>
            </a:r>
            <a:endParaRPr lang="en-GB" sz="2400" b="1" dirty="0">
              <a:latin typeface="Century Gothic" panose="020B0502020202020204" pitchFamily="34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C1BB0D0F-33FD-4F5D-ADAA-F4E564A65564}"/>
              </a:ext>
            </a:extLst>
          </p:cNvPr>
          <p:cNvSpPr txBox="1"/>
          <p:nvPr/>
        </p:nvSpPr>
        <p:spPr>
          <a:xfrm>
            <a:off x="6791740" y="5105600"/>
            <a:ext cx="1861885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entury Gothic" panose="020B0502020202020204" pitchFamily="34" charset="0"/>
              </a:rPr>
              <a:t>Pillar 5</a:t>
            </a:r>
            <a:endParaRPr lang="en-GB" sz="2400" b="1" dirty="0">
              <a:latin typeface="Century Gothic" panose="020B0502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CA6CB80D-BBBA-9DB6-B009-F19B2DE23C05}"/>
              </a:ext>
            </a:extLst>
          </p:cNvPr>
          <p:cNvSpPr/>
          <p:nvPr/>
        </p:nvSpPr>
        <p:spPr>
          <a:xfrm>
            <a:off x="619089" y="134403"/>
            <a:ext cx="7261728" cy="78198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8000"/>
                </a:solidFill>
                <a:latin typeface="Abadi" panose="020B0604020104020204" pitchFamily="34" charset="0"/>
              </a:rPr>
              <a:t>5  Pillars for Implementation </a:t>
            </a:r>
            <a:endParaRPr lang="en-ZA" sz="2800" b="1" dirty="0">
              <a:solidFill>
                <a:srgbClr val="008000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8681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reveal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4">
            <a:extLst>
              <a:ext uri="{FF2B5EF4-FFF2-40B4-BE49-F238E27FC236}">
                <a16:creationId xmlns:a16="http://schemas.microsoft.com/office/drawing/2014/main" xmlns="" id="{6482B625-940C-4E4E-914E-252DFB1B11D5}"/>
              </a:ext>
            </a:extLst>
          </p:cNvPr>
          <p:cNvGrpSpPr/>
          <p:nvPr/>
        </p:nvGrpSpPr>
        <p:grpSpPr>
          <a:xfrm>
            <a:off x="23813" y="3267027"/>
            <a:ext cx="1781175" cy="849153"/>
            <a:chOff x="31750" y="3213036"/>
            <a:chExt cx="2374900" cy="1132204"/>
          </a:xfrm>
          <a:solidFill>
            <a:srgbClr val="FFA840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4620833A-4B1A-40B4-B037-7F9761D65A2A}"/>
                </a:ext>
              </a:extLst>
            </p:cNvPr>
            <p:cNvSpPr/>
            <p:nvPr/>
          </p:nvSpPr>
          <p:spPr>
            <a:xfrm>
              <a:off x="781812" y="3736085"/>
              <a:ext cx="874776" cy="609155"/>
            </a:xfrm>
            <a:custGeom>
              <a:avLst/>
              <a:gdLst>
                <a:gd name="connsiteX0" fmla="*/ 437388 w 874776"/>
                <a:gd name="connsiteY0" fmla="*/ 271145 h 609155"/>
                <a:gd name="connsiteX1" fmla="*/ 0 w 874776"/>
                <a:gd name="connsiteY1" fmla="*/ 0 h 609155"/>
                <a:gd name="connsiteX2" fmla="*/ 0 w 874776"/>
                <a:gd name="connsiteY2" fmla="*/ 337947 h 609155"/>
                <a:gd name="connsiteX3" fmla="*/ 437388 w 874776"/>
                <a:gd name="connsiteY3" fmla="*/ 609155 h 609155"/>
                <a:gd name="connsiteX4" fmla="*/ 874776 w 874776"/>
                <a:gd name="connsiteY4" fmla="*/ 337947 h 609155"/>
                <a:gd name="connsiteX5" fmla="*/ 874776 w 874776"/>
                <a:gd name="connsiteY5" fmla="*/ 0 h 609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4776" h="609155">
                  <a:moveTo>
                    <a:pt x="437388" y="271145"/>
                  </a:moveTo>
                  <a:lnTo>
                    <a:pt x="0" y="0"/>
                  </a:lnTo>
                  <a:lnTo>
                    <a:pt x="0" y="337947"/>
                  </a:lnTo>
                  <a:lnTo>
                    <a:pt x="437388" y="609155"/>
                  </a:lnTo>
                  <a:lnTo>
                    <a:pt x="874776" y="337947"/>
                  </a:lnTo>
                  <a:lnTo>
                    <a:pt x="874776" y="0"/>
                  </a:lnTo>
                  <a:close/>
                </a:path>
              </a:pathLst>
            </a:custGeom>
            <a:solidFill>
              <a:srgbClr val="FFA84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sz="135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5BBC22A1-DC89-4668-8B86-A1125204DBEB}"/>
                </a:ext>
              </a:extLst>
            </p:cNvPr>
            <p:cNvSpPr/>
            <p:nvPr/>
          </p:nvSpPr>
          <p:spPr>
            <a:xfrm>
              <a:off x="31750" y="3213036"/>
              <a:ext cx="2374900" cy="730694"/>
            </a:xfrm>
            <a:custGeom>
              <a:avLst/>
              <a:gdLst>
                <a:gd name="connsiteX0" fmla="*/ 1187450 w 2374900"/>
                <a:gd name="connsiteY0" fmla="*/ 66104 h 730694"/>
                <a:gd name="connsiteX1" fmla="*/ 1080834 w 2374900"/>
                <a:gd name="connsiteY1" fmla="*/ 0 h 730694"/>
                <a:gd name="connsiteX2" fmla="*/ 0 w 2374900"/>
                <a:gd name="connsiteY2" fmla="*/ 0 h 730694"/>
                <a:gd name="connsiteX3" fmla="*/ 0 w 2374900"/>
                <a:gd name="connsiteY3" fmla="*/ 459549 h 730694"/>
                <a:gd name="connsiteX4" fmla="*/ 750062 w 2374900"/>
                <a:gd name="connsiteY4" fmla="*/ 459549 h 730694"/>
                <a:gd name="connsiteX5" fmla="*/ 1187450 w 2374900"/>
                <a:gd name="connsiteY5" fmla="*/ 730695 h 730694"/>
                <a:gd name="connsiteX6" fmla="*/ 1624838 w 2374900"/>
                <a:gd name="connsiteY6" fmla="*/ 459549 h 730694"/>
                <a:gd name="connsiteX7" fmla="*/ 2374900 w 2374900"/>
                <a:gd name="connsiteY7" fmla="*/ 459549 h 730694"/>
                <a:gd name="connsiteX8" fmla="*/ 2374900 w 2374900"/>
                <a:gd name="connsiteY8" fmla="*/ 0 h 730694"/>
                <a:gd name="connsiteX9" fmla="*/ 1294067 w 2374900"/>
                <a:gd name="connsiteY9" fmla="*/ 0 h 730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4900" h="730694">
                  <a:moveTo>
                    <a:pt x="1187450" y="66104"/>
                  </a:moveTo>
                  <a:lnTo>
                    <a:pt x="1080834" y="0"/>
                  </a:lnTo>
                  <a:lnTo>
                    <a:pt x="0" y="0"/>
                  </a:lnTo>
                  <a:lnTo>
                    <a:pt x="0" y="459549"/>
                  </a:lnTo>
                  <a:lnTo>
                    <a:pt x="750062" y="459549"/>
                  </a:lnTo>
                  <a:lnTo>
                    <a:pt x="1187450" y="730695"/>
                  </a:lnTo>
                  <a:lnTo>
                    <a:pt x="1624838" y="459549"/>
                  </a:lnTo>
                  <a:lnTo>
                    <a:pt x="2374900" y="459549"/>
                  </a:lnTo>
                  <a:lnTo>
                    <a:pt x="2374900" y="0"/>
                  </a:lnTo>
                  <a:lnTo>
                    <a:pt x="1294067" y="0"/>
                  </a:lnTo>
                  <a:close/>
                </a:path>
              </a:pathLst>
            </a:custGeom>
            <a:solidFill>
              <a:srgbClr val="FFA84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sz="1350"/>
            </a:p>
          </p:txBody>
        </p:sp>
      </p:grpSp>
      <p:grpSp>
        <p:nvGrpSpPr>
          <p:cNvPr id="9" name="Graphic 4">
            <a:extLst>
              <a:ext uri="{FF2B5EF4-FFF2-40B4-BE49-F238E27FC236}">
                <a16:creationId xmlns:a16="http://schemas.microsoft.com/office/drawing/2014/main" xmlns="" id="{6482B625-940C-4E4E-914E-252DFB1B11D5}"/>
              </a:ext>
            </a:extLst>
          </p:cNvPr>
          <p:cNvGrpSpPr/>
          <p:nvPr/>
        </p:nvGrpSpPr>
        <p:grpSpPr>
          <a:xfrm>
            <a:off x="1852613" y="2762535"/>
            <a:ext cx="1781175" cy="849153"/>
            <a:chOff x="2470150" y="2540380"/>
            <a:chExt cx="2374900" cy="1132204"/>
          </a:xfrm>
          <a:solidFill>
            <a:srgbClr val="E86B2D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E2A4942D-CFA5-4FD6-B3CB-078BCCCFAADE}"/>
                </a:ext>
              </a:extLst>
            </p:cNvPr>
            <p:cNvSpPr/>
            <p:nvPr/>
          </p:nvSpPr>
          <p:spPr>
            <a:xfrm>
              <a:off x="3220211" y="2540380"/>
              <a:ext cx="874776" cy="609155"/>
            </a:xfrm>
            <a:custGeom>
              <a:avLst/>
              <a:gdLst>
                <a:gd name="connsiteX0" fmla="*/ 437388 w 874776"/>
                <a:gd name="connsiteY0" fmla="*/ 337947 h 609155"/>
                <a:gd name="connsiteX1" fmla="*/ 0 w 874776"/>
                <a:gd name="connsiteY1" fmla="*/ 609155 h 609155"/>
                <a:gd name="connsiteX2" fmla="*/ 0 w 874776"/>
                <a:gd name="connsiteY2" fmla="*/ 271145 h 609155"/>
                <a:gd name="connsiteX3" fmla="*/ 437388 w 874776"/>
                <a:gd name="connsiteY3" fmla="*/ 0 h 609155"/>
                <a:gd name="connsiteX4" fmla="*/ 874776 w 874776"/>
                <a:gd name="connsiteY4" fmla="*/ 271145 h 609155"/>
                <a:gd name="connsiteX5" fmla="*/ 874776 w 874776"/>
                <a:gd name="connsiteY5" fmla="*/ 609155 h 609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4776" h="609155">
                  <a:moveTo>
                    <a:pt x="437388" y="337947"/>
                  </a:moveTo>
                  <a:lnTo>
                    <a:pt x="0" y="609155"/>
                  </a:lnTo>
                  <a:lnTo>
                    <a:pt x="0" y="271145"/>
                  </a:lnTo>
                  <a:lnTo>
                    <a:pt x="437388" y="0"/>
                  </a:lnTo>
                  <a:lnTo>
                    <a:pt x="874776" y="271145"/>
                  </a:lnTo>
                  <a:lnTo>
                    <a:pt x="874776" y="609155"/>
                  </a:lnTo>
                  <a:close/>
                </a:path>
              </a:pathLst>
            </a:custGeom>
            <a:solidFill>
              <a:srgbClr val="E86B2D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sz="135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F187D1A2-B1C2-4AE2-9A43-BEFFB3648AEE}"/>
                </a:ext>
              </a:extLst>
            </p:cNvPr>
            <p:cNvSpPr/>
            <p:nvPr/>
          </p:nvSpPr>
          <p:spPr>
            <a:xfrm>
              <a:off x="2470150" y="2941827"/>
              <a:ext cx="2374900" cy="730757"/>
            </a:xfrm>
            <a:custGeom>
              <a:avLst/>
              <a:gdLst>
                <a:gd name="connsiteX0" fmla="*/ 1187450 w 2374900"/>
                <a:gd name="connsiteY0" fmla="*/ 664655 h 730757"/>
                <a:gd name="connsiteX1" fmla="*/ 1080834 w 2374900"/>
                <a:gd name="connsiteY1" fmla="*/ 730758 h 730757"/>
                <a:gd name="connsiteX2" fmla="*/ 0 w 2374900"/>
                <a:gd name="connsiteY2" fmla="*/ 730758 h 730757"/>
                <a:gd name="connsiteX3" fmla="*/ 0 w 2374900"/>
                <a:gd name="connsiteY3" fmla="*/ 271208 h 730757"/>
                <a:gd name="connsiteX4" fmla="*/ 750062 w 2374900"/>
                <a:gd name="connsiteY4" fmla="*/ 271208 h 730757"/>
                <a:gd name="connsiteX5" fmla="*/ 1187450 w 2374900"/>
                <a:gd name="connsiteY5" fmla="*/ 0 h 730757"/>
                <a:gd name="connsiteX6" fmla="*/ 1624838 w 2374900"/>
                <a:gd name="connsiteY6" fmla="*/ 271208 h 730757"/>
                <a:gd name="connsiteX7" fmla="*/ 2374900 w 2374900"/>
                <a:gd name="connsiteY7" fmla="*/ 271208 h 730757"/>
                <a:gd name="connsiteX8" fmla="*/ 2374900 w 2374900"/>
                <a:gd name="connsiteY8" fmla="*/ 730758 h 730757"/>
                <a:gd name="connsiteX9" fmla="*/ 1294066 w 2374900"/>
                <a:gd name="connsiteY9" fmla="*/ 730758 h 73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4900" h="730757">
                  <a:moveTo>
                    <a:pt x="1187450" y="664655"/>
                  </a:moveTo>
                  <a:lnTo>
                    <a:pt x="1080834" y="730758"/>
                  </a:lnTo>
                  <a:lnTo>
                    <a:pt x="0" y="730758"/>
                  </a:lnTo>
                  <a:lnTo>
                    <a:pt x="0" y="271208"/>
                  </a:lnTo>
                  <a:lnTo>
                    <a:pt x="750062" y="271208"/>
                  </a:lnTo>
                  <a:lnTo>
                    <a:pt x="1187450" y="0"/>
                  </a:lnTo>
                  <a:lnTo>
                    <a:pt x="1624838" y="271208"/>
                  </a:lnTo>
                  <a:lnTo>
                    <a:pt x="2374900" y="271208"/>
                  </a:lnTo>
                  <a:lnTo>
                    <a:pt x="2374900" y="730758"/>
                  </a:lnTo>
                  <a:lnTo>
                    <a:pt x="1294066" y="730758"/>
                  </a:lnTo>
                  <a:close/>
                </a:path>
              </a:pathLst>
            </a:custGeom>
            <a:solidFill>
              <a:srgbClr val="E86B2D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sz="1350"/>
            </a:p>
          </p:txBody>
        </p:sp>
      </p:grpSp>
      <p:grpSp>
        <p:nvGrpSpPr>
          <p:cNvPr id="12" name="Graphic 4">
            <a:extLst>
              <a:ext uri="{FF2B5EF4-FFF2-40B4-BE49-F238E27FC236}">
                <a16:creationId xmlns:a16="http://schemas.microsoft.com/office/drawing/2014/main" xmlns="" id="{6482B625-940C-4E4E-914E-252DFB1B11D5}"/>
              </a:ext>
            </a:extLst>
          </p:cNvPr>
          <p:cNvGrpSpPr/>
          <p:nvPr/>
        </p:nvGrpSpPr>
        <p:grpSpPr>
          <a:xfrm>
            <a:off x="3681413" y="3267027"/>
            <a:ext cx="1781175" cy="849153"/>
            <a:chOff x="4908550" y="3213036"/>
            <a:chExt cx="2374900" cy="1132204"/>
          </a:xfrm>
          <a:solidFill>
            <a:srgbClr val="3CB9C6"/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6D420F94-7881-4DB4-B245-8B6677E95681}"/>
                </a:ext>
              </a:extLst>
            </p:cNvPr>
            <p:cNvSpPr/>
            <p:nvPr/>
          </p:nvSpPr>
          <p:spPr>
            <a:xfrm>
              <a:off x="5658611" y="3736085"/>
              <a:ext cx="874776" cy="609155"/>
            </a:xfrm>
            <a:custGeom>
              <a:avLst/>
              <a:gdLst>
                <a:gd name="connsiteX0" fmla="*/ 437388 w 874776"/>
                <a:gd name="connsiteY0" fmla="*/ 271145 h 609155"/>
                <a:gd name="connsiteX1" fmla="*/ 0 w 874776"/>
                <a:gd name="connsiteY1" fmla="*/ 0 h 609155"/>
                <a:gd name="connsiteX2" fmla="*/ 0 w 874776"/>
                <a:gd name="connsiteY2" fmla="*/ 337947 h 609155"/>
                <a:gd name="connsiteX3" fmla="*/ 437388 w 874776"/>
                <a:gd name="connsiteY3" fmla="*/ 609155 h 609155"/>
                <a:gd name="connsiteX4" fmla="*/ 874776 w 874776"/>
                <a:gd name="connsiteY4" fmla="*/ 337947 h 609155"/>
                <a:gd name="connsiteX5" fmla="*/ 874776 w 874776"/>
                <a:gd name="connsiteY5" fmla="*/ 0 h 609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4776" h="609155">
                  <a:moveTo>
                    <a:pt x="437388" y="271145"/>
                  </a:moveTo>
                  <a:lnTo>
                    <a:pt x="0" y="0"/>
                  </a:lnTo>
                  <a:lnTo>
                    <a:pt x="0" y="337947"/>
                  </a:lnTo>
                  <a:lnTo>
                    <a:pt x="437388" y="609155"/>
                  </a:lnTo>
                  <a:lnTo>
                    <a:pt x="874776" y="337947"/>
                  </a:lnTo>
                  <a:lnTo>
                    <a:pt x="874776" y="0"/>
                  </a:lnTo>
                  <a:close/>
                </a:path>
              </a:pathLst>
            </a:custGeom>
            <a:solidFill>
              <a:srgbClr val="3CB9C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sz="135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D7061341-D0CF-45B0-BD27-5577FD243D89}"/>
                </a:ext>
              </a:extLst>
            </p:cNvPr>
            <p:cNvSpPr/>
            <p:nvPr/>
          </p:nvSpPr>
          <p:spPr>
            <a:xfrm>
              <a:off x="4908550" y="3213036"/>
              <a:ext cx="2374900" cy="730694"/>
            </a:xfrm>
            <a:custGeom>
              <a:avLst/>
              <a:gdLst>
                <a:gd name="connsiteX0" fmla="*/ 1187450 w 2374900"/>
                <a:gd name="connsiteY0" fmla="*/ 66104 h 730694"/>
                <a:gd name="connsiteX1" fmla="*/ 1080834 w 2374900"/>
                <a:gd name="connsiteY1" fmla="*/ 0 h 730694"/>
                <a:gd name="connsiteX2" fmla="*/ 0 w 2374900"/>
                <a:gd name="connsiteY2" fmla="*/ 0 h 730694"/>
                <a:gd name="connsiteX3" fmla="*/ 0 w 2374900"/>
                <a:gd name="connsiteY3" fmla="*/ 459549 h 730694"/>
                <a:gd name="connsiteX4" fmla="*/ 750062 w 2374900"/>
                <a:gd name="connsiteY4" fmla="*/ 459549 h 730694"/>
                <a:gd name="connsiteX5" fmla="*/ 1187450 w 2374900"/>
                <a:gd name="connsiteY5" fmla="*/ 730695 h 730694"/>
                <a:gd name="connsiteX6" fmla="*/ 1624838 w 2374900"/>
                <a:gd name="connsiteY6" fmla="*/ 459549 h 730694"/>
                <a:gd name="connsiteX7" fmla="*/ 2374900 w 2374900"/>
                <a:gd name="connsiteY7" fmla="*/ 459549 h 730694"/>
                <a:gd name="connsiteX8" fmla="*/ 2374900 w 2374900"/>
                <a:gd name="connsiteY8" fmla="*/ 0 h 730694"/>
                <a:gd name="connsiteX9" fmla="*/ 1294066 w 2374900"/>
                <a:gd name="connsiteY9" fmla="*/ 0 h 730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4900" h="730694">
                  <a:moveTo>
                    <a:pt x="1187450" y="66104"/>
                  </a:moveTo>
                  <a:lnTo>
                    <a:pt x="1080834" y="0"/>
                  </a:lnTo>
                  <a:lnTo>
                    <a:pt x="0" y="0"/>
                  </a:lnTo>
                  <a:lnTo>
                    <a:pt x="0" y="459549"/>
                  </a:lnTo>
                  <a:lnTo>
                    <a:pt x="750062" y="459549"/>
                  </a:lnTo>
                  <a:lnTo>
                    <a:pt x="1187450" y="730695"/>
                  </a:lnTo>
                  <a:lnTo>
                    <a:pt x="1624838" y="459549"/>
                  </a:lnTo>
                  <a:lnTo>
                    <a:pt x="2374900" y="459549"/>
                  </a:lnTo>
                  <a:lnTo>
                    <a:pt x="2374900" y="0"/>
                  </a:lnTo>
                  <a:lnTo>
                    <a:pt x="1294066" y="0"/>
                  </a:lnTo>
                  <a:close/>
                </a:path>
              </a:pathLst>
            </a:custGeom>
            <a:solidFill>
              <a:srgbClr val="3CB9C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sz="1350"/>
            </a:p>
          </p:txBody>
        </p:sp>
      </p:grpSp>
      <p:grpSp>
        <p:nvGrpSpPr>
          <p:cNvPr id="15" name="Graphic 4">
            <a:extLst>
              <a:ext uri="{FF2B5EF4-FFF2-40B4-BE49-F238E27FC236}">
                <a16:creationId xmlns:a16="http://schemas.microsoft.com/office/drawing/2014/main" xmlns="" id="{6482B625-940C-4E4E-914E-252DFB1B11D5}"/>
              </a:ext>
            </a:extLst>
          </p:cNvPr>
          <p:cNvGrpSpPr/>
          <p:nvPr/>
        </p:nvGrpSpPr>
        <p:grpSpPr>
          <a:xfrm>
            <a:off x="5510213" y="2762535"/>
            <a:ext cx="1781175" cy="849153"/>
            <a:chOff x="7346950" y="2540380"/>
            <a:chExt cx="2374900" cy="1132204"/>
          </a:xfrm>
          <a:solidFill>
            <a:srgbClr val="3F78EA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E02A4EC9-C6ED-44AC-BCCD-3BD0B8170157}"/>
                </a:ext>
              </a:extLst>
            </p:cNvPr>
            <p:cNvSpPr/>
            <p:nvPr/>
          </p:nvSpPr>
          <p:spPr>
            <a:xfrm>
              <a:off x="8097011" y="2540380"/>
              <a:ext cx="874776" cy="609155"/>
            </a:xfrm>
            <a:custGeom>
              <a:avLst/>
              <a:gdLst>
                <a:gd name="connsiteX0" fmla="*/ 437388 w 874776"/>
                <a:gd name="connsiteY0" fmla="*/ 337947 h 609155"/>
                <a:gd name="connsiteX1" fmla="*/ 0 w 874776"/>
                <a:gd name="connsiteY1" fmla="*/ 609155 h 609155"/>
                <a:gd name="connsiteX2" fmla="*/ 0 w 874776"/>
                <a:gd name="connsiteY2" fmla="*/ 271145 h 609155"/>
                <a:gd name="connsiteX3" fmla="*/ 437388 w 874776"/>
                <a:gd name="connsiteY3" fmla="*/ 0 h 609155"/>
                <a:gd name="connsiteX4" fmla="*/ 874776 w 874776"/>
                <a:gd name="connsiteY4" fmla="*/ 271145 h 609155"/>
                <a:gd name="connsiteX5" fmla="*/ 874776 w 874776"/>
                <a:gd name="connsiteY5" fmla="*/ 609155 h 609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4776" h="609155">
                  <a:moveTo>
                    <a:pt x="437388" y="337947"/>
                  </a:moveTo>
                  <a:lnTo>
                    <a:pt x="0" y="609155"/>
                  </a:lnTo>
                  <a:lnTo>
                    <a:pt x="0" y="271145"/>
                  </a:lnTo>
                  <a:lnTo>
                    <a:pt x="437388" y="0"/>
                  </a:lnTo>
                  <a:lnTo>
                    <a:pt x="874776" y="271145"/>
                  </a:lnTo>
                  <a:lnTo>
                    <a:pt x="874776" y="609155"/>
                  </a:lnTo>
                  <a:close/>
                </a:path>
              </a:pathLst>
            </a:custGeom>
            <a:solidFill>
              <a:srgbClr val="3F78E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sz="135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4954497B-C370-490A-8CA8-FD0558ABE5CD}"/>
                </a:ext>
              </a:extLst>
            </p:cNvPr>
            <p:cNvSpPr/>
            <p:nvPr/>
          </p:nvSpPr>
          <p:spPr>
            <a:xfrm>
              <a:off x="7346950" y="2941827"/>
              <a:ext cx="2374900" cy="730757"/>
            </a:xfrm>
            <a:custGeom>
              <a:avLst/>
              <a:gdLst>
                <a:gd name="connsiteX0" fmla="*/ 1187450 w 2374900"/>
                <a:gd name="connsiteY0" fmla="*/ 664655 h 730757"/>
                <a:gd name="connsiteX1" fmla="*/ 1080833 w 2374900"/>
                <a:gd name="connsiteY1" fmla="*/ 730758 h 730757"/>
                <a:gd name="connsiteX2" fmla="*/ 0 w 2374900"/>
                <a:gd name="connsiteY2" fmla="*/ 730758 h 730757"/>
                <a:gd name="connsiteX3" fmla="*/ 0 w 2374900"/>
                <a:gd name="connsiteY3" fmla="*/ 271208 h 730757"/>
                <a:gd name="connsiteX4" fmla="*/ 750062 w 2374900"/>
                <a:gd name="connsiteY4" fmla="*/ 271208 h 730757"/>
                <a:gd name="connsiteX5" fmla="*/ 1187450 w 2374900"/>
                <a:gd name="connsiteY5" fmla="*/ 0 h 730757"/>
                <a:gd name="connsiteX6" fmla="*/ 1624838 w 2374900"/>
                <a:gd name="connsiteY6" fmla="*/ 271208 h 730757"/>
                <a:gd name="connsiteX7" fmla="*/ 2374900 w 2374900"/>
                <a:gd name="connsiteY7" fmla="*/ 271208 h 730757"/>
                <a:gd name="connsiteX8" fmla="*/ 2374900 w 2374900"/>
                <a:gd name="connsiteY8" fmla="*/ 730758 h 730757"/>
                <a:gd name="connsiteX9" fmla="*/ 1294067 w 2374900"/>
                <a:gd name="connsiteY9" fmla="*/ 730758 h 73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4900" h="730757">
                  <a:moveTo>
                    <a:pt x="1187450" y="664655"/>
                  </a:moveTo>
                  <a:lnTo>
                    <a:pt x="1080833" y="730758"/>
                  </a:lnTo>
                  <a:lnTo>
                    <a:pt x="0" y="730758"/>
                  </a:lnTo>
                  <a:lnTo>
                    <a:pt x="0" y="271208"/>
                  </a:lnTo>
                  <a:lnTo>
                    <a:pt x="750062" y="271208"/>
                  </a:lnTo>
                  <a:lnTo>
                    <a:pt x="1187450" y="0"/>
                  </a:lnTo>
                  <a:lnTo>
                    <a:pt x="1624838" y="271208"/>
                  </a:lnTo>
                  <a:lnTo>
                    <a:pt x="2374900" y="271208"/>
                  </a:lnTo>
                  <a:lnTo>
                    <a:pt x="2374900" y="730758"/>
                  </a:lnTo>
                  <a:lnTo>
                    <a:pt x="1294067" y="730758"/>
                  </a:lnTo>
                  <a:close/>
                </a:path>
              </a:pathLst>
            </a:custGeom>
            <a:solidFill>
              <a:srgbClr val="3F78E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sz="1350"/>
            </a:p>
          </p:txBody>
        </p:sp>
      </p:grpSp>
      <p:grpSp>
        <p:nvGrpSpPr>
          <p:cNvPr id="18" name="Graphic 4">
            <a:extLst>
              <a:ext uri="{FF2B5EF4-FFF2-40B4-BE49-F238E27FC236}">
                <a16:creationId xmlns:a16="http://schemas.microsoft.com/office/drawing/2014/main" xmlns="" id="{6482B625-940C-4E4E-914E-252DFB1B11D5}"/>
              </a:ext>
            </a:extLst>
          </p:cNvPr>
          <p:cNvGrpSpPr/>
          <p:nvPr/>
        </p:nvGrpSpPr>
        <p:grpSpPr>
          <a:xfrm>
            <a:off x="7339013" y="3267027"/>
            <a:ext cx="1781175" cy="849153"/>
            <a:chOff x="9785350" y="3213036"/>
            <a:chExt cx="2374900" cy="1132204"/>
          </a:xfrm>
          <a:solidFill>
            <a:srgbClr val="7A42E8"/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1813C465-B165-4E1F-A526-A6D7614200F5}"/>
                </a:ext>
              </a:extLst>
            </p:cNvPr>
            <p:cNvSpPr/>
            <p:nvPr/>
          </p:nvSpPr>
          <p:spPr>
            <a:xfrm>
              <a:off x="9785350" y="3213036"/>
              <a:ext cx="2374900" cy="730694"/>
            </a:xfrm>
            <a:custGeom>
              <a:avLst/>
              <a:gdLst>
                <a:gd name="connsiteX0" fmla="*/ 1187450 w 2374900"/>
                <a:gd name="connsiteY0" fmla="*/ 66104 h 730694"/>
                <a:gd name="connsiteX1" fmla="*/ 1080833 w 2374900"/>
                <a:gd name="connsiteY1" fmla="*/ 0 h 730694"/>
                <a:gd name="connsiteX2" fmla="*/ 0 w 2374900"/>
                <a:gd name="connsiteY2" fmla="*/ 0 h 730694"/>
                <a:gd name="connsiteX3" fmla="*/ 0 w 2374900"/>
                <a:gd name="connsiteY3" fmla="*/ 459549 h 730694"/>
                <a:gd name="connsiteX4" fmla="*/ 750062 w 2374900"/>
                <a:gd name="connsiteY4" fmla="*/ 459549 h 730694"/>
                <a:gd name="connsiteX5" fmla="*/ 1187450 w 2374900"/>
                <a:gd name="connsiteY5" fmla="*/ 730695 h 730694"/>
                <a:gd name="connsiteX6" fmla="*/ 1624838 w 2374900"/>
                <a:gd name="connsiteY6" fmla="*/ 459549 h 730694"/>
                <a:gd name="connsiteX7" fmla="*/ 2374900 w 2374900"/>
                <a:gd name="connsiteY7" fmla="*/ 459549 h 730694"/>
                <a:gd name="connsiteX8" fmla="*/ 2374900 w 2374900"/>
                <a:gd name="connsiteY8" fmla="*/ 0 h 730694"/>
                <a:gd name="connsiteX9" fmla="*/ 1294067 w 2374900"/>
                <a:gd name="connsiteY9" fmla="*/ 0 h 730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4900" h="730694">
                  <a:moveTo>
                    <a:pt x="1187450" y="66104"/>
                  </a:moveTo>
                  <a:lnTo>
                    <a:pt x="1080833" y="0"/>
                  </a:lnTo>
                  <a:lnTo>
                    <a:pt x="0" y="0"/>
                  </a:lnTo>
                  <a:lnTo>
                    <a:pt x="0" y="459549"/>
                  </a:lnTo>
                  <a:lnTo>
                    <a:pt x="750062" y="459549"/>
                  </a:lnTo>
                  <a:lnTo>
                    <a:pt x="1187450" y="730695"/>
                  </a:lnTo>
                  <a:lnTo>
                    <a:pt x="1624838" y="459549"/>
                  </a:lnTo>
                  <a:lnTo>
                    <a:pt x="2374900" y="459549"/>
                  </a:lnTo>
                  <a:lnTo>
                    <a:pt x="2374900" y="0"/>
                  </a:lnTo>
                  <a:lnTo>
                    <a:pt x="1294067" y="0"/>
                  </a:lnTo>
                  <a:close/>
                </a:path>
              </a:pathLst>
            </a:custGeom>
            <a:solidFill>
              <a:srgbClr val="7A42E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sz="135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C2FCA134-EB4D-4CFB-896C-B4B9D40D0072}"/>
                </a:ext>
              </a:extLst>
            </p:cNvPr>
            <p:cNvSpPr/>
            <p:nvPr/>
          </p:nvSpPr>
          <p:spPr>
            <a:xfrm>
              <a:off x="10535411" y="3736085"/>
              <a:ext cx="874776" cy="609155"/>
            </a:xfrm>
            <a:custGeom>
              <a:avLst/>
              <a:gdLst>
                <a:gd name="connsiteX0" fmla="*/ 437388 w 874776"/>
                <a:gd name="connsiteY0" fmla="*/ 271145 h 609155"/>
                <a:gd name="connsiteX1" fmla="*/ 0 w 874776"/>
                <a:gd name="connsiteY1" fmla="*/ 0 h 609155"/>
                <a:gd name="connsiteX2" fmla="*/ 0 w 874776"/>
                <a:gd name="connsiteY2" fmla="*/ 337947 h 609155"/>
                <a:gd name="connsiteX3" fmla="*/ 437388 w 874776"/>
                <a:gd name="connsiteY3" fmla="*/ 609155 h 609155"/>
                <a:gd name="connsiteX4" fmla="*/ 874776 w 874776"/>
                <a:gd name="connsiteY4" fmla="*/ 337947 h 609155"/>
                <a:gd name="connsiteX5" fmla="*/ 874776 w 874776"/>
                <a:gd name="connsiteY5" fmla="*/ 0 h 609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4776" h="609155">
                  <a:moveTo>
                    <a:pt x="437388" y="271145"/>
                  </a:moveTo>
                  <a:lnTo>
                    <a:pt x="0" y="0"/>
                  </a:lnTo>
                  <a:lnTo>
                    <a:pt x="0" y="337947"/>
                  </a:lnTo>
                  <a:lnTo>
                    <a:pt x="437388" y="609155"/>
                  </a:lnTo>
                  <a:lnTo>
                    <a:pt x="874776" y="337947"/>
                  </a:lnTo>
                  <a:lnTo>
                    <a:pt x="874776" y="0"/>
                  </a:lnTo>
                  <a:close/>
                </a:path>
              </a:pathLst>
            </a:custGeom>
            <a:solidFill>
              <a:srgbClr val="7A42E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sz="1350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8C9D9CF-9FC5-4566-8FD0-7B3591B86329}"/>
              </a:ext>
            </a:extLst>
          </p:cNvPr>
          <p:cNvSpPr txBox="1"/>
          <p:nvPr/>
        </p:nvSpPr>
        <p:spPr>
          <a:xfrm>
            <a:off x="194292" y="4146377"/>
            <a:ext cx="2505365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>
                <a:latin typeface="Abadi" panose="020B0604020104020204" pitchFamily="34" charset="0"/>
              </a:rPr>
              <a:t>Extend </a:t>
            </a:r>
            <a:r>
              <a:rPr lang="en-IN" sz="1600" b="1" dirty="0" err="1">
                <a:latin typeface="Abadi" panose="020B0604020104020204" pitchFamily="34" charset="0"/>
              </a:rPr>
              <a:t>Nyukela</a:t>
            </a:r>
            <a:r>
              <a:rPr lang="en-IN" sz="1600" b="1" dirty="0">
                <a:latin typeface="Abadi" panose="020B0604020104020204" pitchFamily="34" charset="0"/>
              </a:rPr>
              <a:t> to Middle Management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IN" sz="1600" dirty="0">
                <a:latin typeface="Abadi" panose="020B0604020104020204" pitchFamily="34" charset="0"/>
                <a:cs typeface="Arial"/>
                <a:sym typeface="Arial"/>
              </a:rPr>
              <a:t>Customisation in progress &amp; planned implementation  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07B0E0BF-A424-46D9-A575-67157351557F}"/>
              </a:ext>
            </a:extLst>
          </p:cNvPr>
          <p:cNvSpPr txBox="1"/>
          <p:nvPr/>
        </p:nvSpPr>
        <p:spPr>
          <a:xfrm>
            <a:off x="4167840" y="4200392"/>
            <a:ext cx="1847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IN" sz="900" dirty="0">
              <a:solidFill>
                <a:srgbClr val="444444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xmlns="" id="{5B4E9465-E24E-4613-A97C-D06ADEDF489E}"/>
              </a:ext>
            </a:extLst>
          </p:cNvPr>
          <p:cNvSpPr txBox="1"/>
          <p:nvPr/>
        </p:nvSpPr>
        <p:spPr>
          <a:xfrm>
            <a:off x="6444345" y="4043845"/>
            <a:ext cx="2596632" cy="1631216"/>
          </a:xfrm>
          <a:prstGeom prst="rect">
            <a:avLst/>
          </a:prstGeom>
          <a:solidFill>
            <a:srgbClr val="9966FF"/>
          </a:solidFill>
        </p:spPr>
        <p:txBody>
          <a:bodyPr wrap="square" rtlCol="0">
            <a:spAutoFit/>
          </a:bodyPr>
          <a:lstStyle/>
          <a:p>
            <a:pPr algn="l"/>
            <a:r>
              <a:rPr lang="en-IN" sz="1600" b="1" dirty="0">
                <a:latin typeface="Abadi" panose="020B0604020104020204" pitchFamily="34" charset="0"/>
                <a:cs typeface="Arial"/>
                <a:sym typeface="Arial"/>
              </a:rPr>
              <a:t>Collaboration with HE &amp;</a:t>
            </a:r>
          </a:p>
          <a:p>
            <a:pPr algn="l"/>
            <a:r>
              <a:rPr lang="en-IN" sz="1600" b="1" dirty="0">
                <a:latin typeface="Abadi" panose="020B0604020104020204" pitchFamily="34" charset="0"/>
                <a:cs typeface="Arial"/>
                <a:sym typeface="Arial"/>
              </a:rPr>
              <a:t>Professional Bodies:</a:t>
            </a:r>
          </a:p>
          <a:p>
            <a:pPr algn="l"/>
            <a:endParaRPr lang="en-IN" sz="1600" b="1" dirty="0">
              <a:latin typeface="Abadi" panose="020B0604020104020204" pitchFamily="34" charset="0"/>
              <a:cs typeface="Arial"/>
              <a:sym typeface="Arial"/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IN" sz="1600" dirty="0">
                <a:latin typeface="Abadi" panose="020B0604020104020204" pitchFamily="34" charset="0"/>
                <a:cs typeface="Arial"/>
                <a:sym typeface="Arial"/>
              </a:rPr>
              <a:t>NSG signed MOUs with 10 Universities</a:t>
            </a:r>
          </a:p>
          <a:p>
            <a:pPr algn="l"/>
            <a:endParaRPr lang="en-IN" sz="1600" b="1" dirty="0">
              <a:latin typeface="Abadi" panose="020B0604020104020204" pitchFamily="34" charset="0"/>
              <a:cs typeface="Arial"/>
              <a:sym typeface="Arial"/>
            </a:endParaRP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xmlns="" id="{3EA69151-C956-4DE9-9776-79E4AC0F623D}"/>
              </a:ext>
            </a:extLst>
          </p:cNvPr>
          <p:cNvSpPr txBox="1"/>
          <p:nvPr/>
        </p:nvSpPr>
        <p:spPr>
          <a:xfrm>
            <a:off x="880298" y="1504560"/>
            <a:ext cx="3287541" cy="107721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>
                <a:latin typeface="Abadi" panose="020B0604020104020204" pitchFamily="34" charset="0"/>
                <a:cs typeface="Arial"/>
                <a:sym typeface="Arial"/>
              </a:rPr>
              <a:t>Review of  </a:t>
            </a:r>
            <a:r>
              <a:rPr lang="en-IN" sz="1600" b="1" dirty="0" err="1">
                <a:latin typeface="Abadi" panose="020B0604020104020204" pitchFamily="34" charset="0"/>
                <a:cs typeface="Arial"/>
                <a:sym typeface="Arial"/>
              </a:rPr>
              <a:t>Nyukela</a:t>
            </a:r>
            <a:r>
              <a:rPr lang="en-IN" sz="1600" b="1" dirty="0">
                <a:latin typeface="Abadi" panose="020B0604020104020204" pitchFamily="34" charset="0"/>
                <a:cs typeface="Arial"/>
                <a:sym typeface="Arial"/>
              </a:rPr>
              <a:t>:  </a:t>
            </a:r>
          </a:p>
          <a:p>
            <a:pPr algn="ctr"/>
            <a:r>
              <a:rPr lang="en-IN" sz="1600" b="1" dirty="0">
                <a:latin typeface="Abadi" panose="020B0604020104020204" pitchFamily="34" charset="0"/>
                <a:cs typeface="Arial"/>
                <a:sym typeface="Arial"/>
              </a:rPr>
              <a:t>Levels 13 -14 &amp; 15-16</a:t>
            </a:r>
          </a:p>
          <a:p>
            <a:pPr algn="ctr"/>
            <a:r>
              <a:rPr lang="en-IN" sz="1600" dirty="0">
                <a:latin typeface="Abadi" panose="020B0604020104020204" pitchFamily="34" charset="0"/>
                <a:cs typeface="Arial"/>
                <a:sym typeface="Arial"/>
              </a:rPr>
              <a:t>Review in progress &amp;  </a:t>
            </a:r>
          </a:p>
          <a:p>
            <a:pPr algn="ctr"/>
            <a:r>
              <a:rPr lang="en-IN" sz="1600" dirty="0">
                <a:latin typeface="Abadi" panose="020B0604020104020204" pitchFamily="34" charset="0"/>
                <a:cs typeface="Arial"/>
                <a:sym typeface="Arial"/>
              </a:rPr>
              <a:t> planned implementation </a:t>
            </a:r>
            <a:r>
              <a:rPr lang="en-IN" sz="1600" dirty="0">
                <a:solidFill>
                  <a:srgbClr val="444444"/>
                </a:solidFill>
                <a:latin typeface="Abadi" panose="020B0604020104020204" pitchFamily="34" charset="0"/>
                <a:cs typeface="Arial"/>
                <a:sym typeface="Arial"/>
              </a:rPr>
              <a:t> </a:t>
            </a:r>
          </a:p>
        </p:txBody>
      </p:sp>
      <p:sp>
        <p:nvSpPr>
          <p:cNvPr id="313" name="TextBox 312">
            <a:extLst>
              <a:ext uri="{FF2B5EF4-FFF2-40B4-BE49-F238E27FC236}">
                <a16:creationId xmlns:a16="http://schemas.microsoft.com/office/drawing/2014/main" xmlns="" id="{11E92736-56FC-4C72-901A-DACAD1071295}"/>
              </a:ext>
            </a:extLst>
          </p:cNvPr>
          <p:cNvSpPr txBox="1"/>
          <p:nvPr/>
        </p:nvSpPr>
        <p:spPr>
          <a:xfrm>
            <a:off x="308309" y="3267027"/>
            <a:ext cx="1669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N" b="1" dirty="0">
                <a:latin typeface="Arial"/>
                <a:cs typeface="Arial"/>
                <a:sym typeface="Arial"/>
              </a:rPr>
              <a:t>2023/2024 </a:t>
            </a:r>
          </a:p>
        </p:txBody>
      </p:sp>
      <p:sp>
        <p:nvSpPr>
          <p:cNvPr id="314" name="TextBox 313">
            <a:extLst>
              <a:ext uri="{FF2B5EF4-FFF2-40B4-BE49-F238E27FC236}">
                <a16:creationId xmlns:a16="http://schemas.microsoft.com/office/drawing/2014/main" xmlns="" id="{FF5251C5-42DE-4C80-B5E1-A0B56DF0A11A}"/>
              </a:ext>
            </a:extLst>
          </p:cNvPr>
          <p:cNvSpPr txBox="1"/>
          <p:nvPr/>
        </p:nvSpPr>
        <p:spPr>
          <a:xfrm>
            <a:off x="2415159" y="3311606"/>
            <a:ext cx="1039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N" b="1" dirty="0">
                <a:latin typeface="Arial"/>
                <a:cs typeface="Arial"/>
                <a:sym typeface="Arial"/>
              </a:rPr>
              <a:t>2023/24</a:t>
            </a:r>
          </a:p>
        </p:txBody>
      </p:sp>
      <p:sp>
        <p:nvSpPr>
          <p:cNvPr id="315" name="TextBox 314">
            <a:extLst>
              <a:ext uri="{FF2B5EF4-FFF2-40B4-BE49-F238E27FC236}">
                <a16:creationId xmlns:a16="http://schemas.microsoft.com/office/drawing/2014/main" xmlns="" id="{34420584-83D9-43CA-96E4-9B14C50956AC}"/>
              </a:ext>
            </a:extLst>
          </p:cNvPr>
          <p:cNvSpPr txBox="1"/>
          <p:nvPr/>
        </p:nvSpPr>
        <p:spPr>
          <a:xfrm>
            <a:off x="4180070" y="3351476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b="1" dirty="0">
                <a:latin typeface="Arial"/>
                <a:cs typeface="Arial"/>
                <a:sym typeface="Arial"/>
              </a:rPr>
              <a:t>2024/25</a:t>
            </a:r>
          </a:p>
        </p:txBody>
      </p:sp>
      <p:sp>
        <p:nvSpPr>
          <p:cNvPr id="316" name="TextBox 315">
            <a:extLst>
              <a:ext uri="{FF2B5EF4-FFF2-40B4-BE49-F238E27FC236}">
                <a16:creationId xmlns:a16="http://schemas.microsoft.com/office/drawing/2014/main" xmlns="" id="{0F50C2B7-77CE-466A-B2FC-E5FD35290A5B}"/>
              </a:ext>
            </a:extLst>
          </p:cNvPr>
          <p:cNvSpPr txBox="1"/>
          <p:nvPr/>
        </p:nvSpPr>
        <p:spPr>
          <a:xfrm>
            <a:off x="6008894" y="3351475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b="1" dirty="0">
                <a:latin typeface="Arial"/>
                <a:cs typeface="Arial"/>
                <a:sym typeface="Arial"/>
              </a:rPr>
              <a:t>2025/2026</a:t>
            </a:r>
          </a:p>
        </p:txBody>
      </p:sp>
      <p:sp>
        <p:nvSpPr>
          <p:cNvPr id="317" name="TextBox 316">
            <a:extLst>
              <a:ext uri="{FF2B5EF4-FFF2-40B4-BE49-F238E27FC236}">
                <a16:creationId xmlns:a16="http://schemas.microsoft.com/office/drawing/2014/main" xmlns="" id="{40DC4054-B037-48EE-9A9A-B709E2AEA0B0}"/>
              </a:ext>
            </a:extLst>
          </p:cNvPr>
          <p:cNvSpPr txBox="1"/>
          <p:nvPr/>
        </p:nvSpPr>
        <p:spPr>
          <a:xfrm>
            <a:off x="7609114" y="3311605"/>
            <a:ext cx="1609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N" b="1" dirty="0">
                <a:latin typeface="Arial"/>
                <a:cs typeface="Arial"/>
                <a:sym typeface="Arial"/>
              </a:rPr>
              <a:t>2023/2024</a:t>
            </a:r>
          </a:p>
        </p:txBody>
      </p:sp>
      <p:sp>
        <p:nvSpPr>
          <p:cNvPr id="319" name="Freeform: Shape 318">
            <a:extLst>
              <a:ext uri="{FF2B5EF4-FFF2-40B4-BE49-F238E27FC236}">
                <a16:creationId xmlns:a16="http://schemas.microsoft.com/office/drawing/2014/main" xmlns="" id="{940F2768-003B-433C-B9B1-4C07A2CBD6C5}"/>
              </a:ext>
            </a:extLst>
          </p:cNvPr>
          <p:cNvSpPr/>
          <p:nvPr/>
        </p:nvSpPr>
        <p:spPr>
          <a:xfrm>
            <a:off x="4206332" y="5294168"/>
            <a:ext cx="570500" cy="609600"/>
          </a:xfrm>
          <a:custGeom>
            <a:avLst/>
            <a:gdLst>
              <a:gd name="connsiteX0" fmla="*/ 519366 w 760666"/>
              <a:gd name="connsiteY0" fmla="*/ 241300 h 812800"/>
              <a:gd name="connsiteX1" fmla="*/ 544766 w 760666"/>
              <a:gd name="connsiteY1" fmla="*/ 241300 h 812800"/>
              <a:gd name="connsiteX2" fmla="*/ 544766 w 760666"/>
              <a:gd name="connsiteY2" fmla="*/ 215900 h 812800"/>
              <a:gd name="connsiteX3" fmla="*/ 519366 w 760666"/>
              <a:gd name="connsiteY3" fmla="*/ 215900 h 812800"/>
              <a:gd name="connsiteX4" fmla="*/ 519366 w 760666"/>
              <a:gd name="connsiteY4" fmla="*/ 241300 h 812800"/>
              <a:gd name="connsiteX5" fmla="*/ 570166 w 760666"/>
              <a:gd name="connsiteY5" fmla="*/ 241300 h 812800"/>
              <a:gd name="connsiteX6" fmla="*/ 595566 w 760666"/>
              <a:gd name="connsiteY6" fmla="*/ 241300 h 812800"/>
              <a:gd name="connsiteX7" fmla="*/ 595566 w 760666"/>
              <a:gd name="connsiteY7" fmla="*/ 215900 h 812800"/>
              <a:gd name="connsiteX8" fmla="*/ 570166 w 760666"/>
              <a:gd name="connsiteY8" fmla="*/ 215900 h 812800"/>
              <a:gd name="connsiteX9" fmla="*/ 570166 w 760666"/>
              <a:gd name="connsiteY9" fmla="*/ 241300 h 812800"/>
              <a:gd name="connsiteX10" fmla="*/ 620966 w 760666"/>
              <a:gd name="connsiteY10" fmla="*/ 241300 h 812800"/>
              <a:gd name="connsiteX11" fmla="*/ 646366 w 760666"/>
              <a:gd name="connsiteY11" fmla="*/ 241300 h 812800"/>
              <a:gd name="connsiteX12" fmla="*/ 646366 w 760666"/>
              <a:gd name="connsiteY12" fmla="*/ 215900 h 812800"/>
              <a:gd name="connsiteX13" fmla="*/ 620966 w 760666"/>
              <a:gd name="connsiteY13" fmla="*/ 215900 h 812800"/>
              <a:gd name="connsiteX14" fmla="*/ 620966 w 760666"/>
              <a:gd name="connsiteY14" fmla="*/ 241300 h 812800"/>
              <a:gd name="connsiteX15" fmla="*/ 468566 w 760666"/>
              <a:gd name="connsiteY15" fmla="*/ 0 h 812800"/>
              <a:gd name="connsiteX16" fmla="*/ 455866 w 760666"/>
              <a:gd name="connsiteY16" fmla="*/ 12700 h 812800"/>
              <a:gd name="connsiteX17" fmla="*/ 455866 w 760666"/>
              <a:gd name="connsiteY17" fmla="*/ 64135 h 812800"/>
              <a:gd name="connsiteX18" fmla="*/ 239966 w 760666"/>
              <a:gd name="connsiteY18" fmla="*/ 292100 h 812800"/>
              <a:gd name="connsiteX19" fmla="*/ 468566 w 760666"/>
              <a:gd name="connsiteY19" fmla="*/ 520700 h 812800"/>
              <a:gd name="connsiteX20" fmla="*/ 659828 w 760666"/>
              <a:gd name="connsiteY20" fmla="*/ 417195 h 812800"/>
              <a:gd name="connsiteX21" fmla="*/ 704215 w 760666"/>
              <a:gd name="connsiteY21" fmla="*/ 442849 h 812800"/>
              <a:gd name="connsiteX22" fmla="*/ 721551 w 760666"/>
              <a:gd name="connsiteY22" fmla="*/ 438214 h 812800"/>
              <a:gd name="connsiteX23" fmla="*/ 760666 w 760666"/>
              <a:gd name="connsiteY23" fmla="*/ 292100 h 812800"/>
              <a:gd name="connsiteX24" fmla="*/ 468566 w 760666"/>
              <a:gd name="connsiteY24" fmla="*/ 0 h 812800"/>
              <a:gd name="connsiteX25" fmla="*/ 481266 w 760666"/>
              <a:gd name="connsiteY25" fmla="*/ 26035 h 812800"/>
              <a:gd name="connsiteX26" fmla="*/ 734632 w 760666"/>
              <a:gd name="connsiteY26" fmla="*/ 279400 h 812800"/>
              <a:gd name="connsiteX27" fmla="*/ 481266 w 760666"/>
              <a:gd name="connsiteY27" fmla="*/ 279400 h 812800"/>
              <a:gd name="connsiteX28" fmla="*/ 481266 w 760666"/>
              <a:gd name="connsiteY28" fmla="*/ 26035 h 812800"/>
              <a:gd name="connsiteX29" fmla="*/ 468566 w 760666"/>
              <a:gd name="connsiteY29" fmla="*/ 495300 h 812800"/>
              <a:gd name="connsiteX30" fmla="*/ 265366 w 760666"/>
              <a:gd name="connsiteY30" fmla="*/ 292100 h 812800"/>
              <a:gd name="connsiteX31" fmla="*/ 455866 w 760666"/>
              <a:gd name="connsiteY31" fmla="*/ 89535 h 812800"/>
              <a:gd name="connsiteX32" fmla="*/ 455866 w 760666"/>
              <a:gd name="connsiteY32" fmla="*/ 292100 h 812800"/>
              <a:gd name="connsiteX33" fmla="*/ 462216 w 760666"/>
              <a:gd name="connsiteY33" fmla="*/ 303086 h 812800"/>
              <a:gd name="connsiteX34" fmla="*/ 637857 w 760666"/>
              <a:gd name="connsiteY34" fmla="*/ 404495 h 812800"/>
              <a:gd name="connsiteX35" fmla="*/ 468566 w 760666"/>
              <a:gd name="connsiteY35" fmla="*/ 495300 h 812800"/>
              <a:gd name="connsiteX36" fmla="*/ 705612 w 760666"/>
              <a:gd name="connsiteY36" fmla="*/ 414274 h 812800"/>
              <a:gd name="connsiteX37" fmla="*/ 516001 w 760666"/>
              <a:gd name="connsiteY37" fmla="*/ 304800 h 812800"/>
              <a:gd name="connsiteX38" fmla="*/ 734885 w 760666"/>
              <a:gd name="connsiteY38" fmla="*/ 304800 h 812800"/>
              <a:gd name="connsiteX39" fmla="*/ 705612 w 760666"/>
              <a:gd name="connsiteY39" fmla="*/ 414274 h 812800"/>
              <a:gd name="connsiteX40" fmla="*/ 138366 w 760666"/>
              <a:gd name="connsiteY40" fmla="*/ 698500 h 812800"/>
              <a:gd name="connsiteX41" fmla="*/ 100266 w 760666"/>
              <a:gd name="connsiteY41" fmla="*/ 660400 h 812800"/>
              <a:gd name="connsiteX42" fmla="*/ 100266 w 760666"/>
              <a:gd name="connsiteY42" fmla="*/ 546100 h 812800"/>
              <a:gd name="connsiteX43" fmla="*/ 87566 w 760666"/>
              <a:gd name="connsiteY43" fmla="*/ 533400 h 812800"/>
              <a:gd name="connsiteX44" fmla="*/ 32131 w 760666"/>
              <a:gd name="connsiteY44" fmla="*/ 533400 h 812800"/>
              <a:gd name="connsiteX45" fmla="*/ 41910 w 760666"/>
              <a:gd name="connsiteY45" fmla="*/ 514350 h 812800"/>
              <a:gd name="connsiteX46" fmla="*/ 100266 w 760666"/>
              <a:gd name="connsiteY46" fmla="*/ 381000 h 812800"/>
              <a:gd name="connsiteX47" fmla="*/ 100266 w 760666"/>
              <a:gd name="connsiteY47" fmla="*/ 304800 h 812800"/>
              <a:gd name="connsiteX48" fmla="*/ 392366 w 760666"/>
              <a:gd name="connsiteY48" fmla="*/ 25400 h 812800"/>
              <a:gd name="connsiteX49" fmla="*/ 443166 w 760666"/>
              <a:gd name="connsiteY49" fmla="*/ 25400 h 812800"/>
              <a:gd name="connsiteX50" fmla="*/ 443166 w 760666"/>
              <a:gd name="connsiteY50" fmla="*/ 0 h 812800"/>
              <a:gd name="connsiteX51" fmla="*/ 392366 w 760666"/>
              <a:gd name="connsiteY51" fmla="*/ 0 h 812800"/>
              <a:gd name="connsiteX52" fmla="*/ 74866 w 760666"/>
              <a:gd name="connsiteY52" fmla="*/ 304800 h 812800"/>
              <a:gd name="connsiteX53" fmla="*/ 74866 w 760666"/>
              <a:gd name="connsiteY53" fmla="*/ 381000 h 812800"/>
              <a:gd name="connsiteX54" fmla="*/ 19304 w 760666"/>
              <a:gd name="connsiteY54" fmla="*/ 502730 h 812800"/>
              <a:gd name="connsiteX55" fmla="*/ 0 w 760666"/>
              <a:gd name="connsiteY55" fmla="*/ 540449 h 812800"/>
              <a:gd name="connsiteX56" fmla="*/ 11366 w 760666"/>
              <a:gd name="connsiteY56" fmla="*/ 558800 h 812800"/>
              <a:gd name="connsiteX57" fmla="*/ 74866 w 760666"/>
              <a:gd name="connsiteY57" fmla="*/ 558800 h 812800"/>
              <a:gd name="connsiteX58" fmla="*/ 74866 w 760666"/>
              <a:gd name="connsiteY58" fmla="*/ 660400 h 812800"/>
              <a:gd name="connsiteX59" fmla="*/ 138366 w 760666"/>
              <a:gd name="connsiteY59" fmla="*/ 723900 h 812800"/>
              <a:gd name="connsiteX60" fmla="*/ 273939 w 760666"/>
              <a:gd name="connsiteY60" fmla="*/ 723900 h 812800"/>
              <a:gd name="connsiteX61" fmla="*/ 253174 w 760666"/>
              <a:gd name="connsiteY61" fmla="*/ 796608 h 812800"/>
              <a:gd name="connsiteX62" fmla="*/ 277622 w 760666"/>
              <a:gd name="connsiteY62" fmla="*/ 803592 h 812800"/>
              <a:gd name="connsiteX63" fmla="*/ 303022 w 760666"/>
              <a:gd name="connsiteY63" fmla="*/ 714692 h 812800"/>
              <a:gd name="connsiteX64" fmla="*/ 290830 w 760666"/>
              <a:gd name="connsiteY64" fmla="*/ 698500 h 812800"/>
              <a:gd name="connsiteX65" fmla="*/ 138366 w 760666"/>
              <a:gd name="connsiteY65" fmla="*/ 698500 h 812800"/>
              <a:gd name="connsiteX66" fmla="*/ 176466 w 760666"/>
              <a:gd name="connsiteY66" fmla="*/ 381000 h 812800"/>
              <a:gd name="connsiteX67" fmla="*/ 201866 w 760666"/>
              <a:gd name="connsiteY67" fmla="*/ 381000 h 812800"/>
              <a:gd name="connsiteX68" fmla="*/ 201866 w 760666"/>
              <a:gd name="connsiteY68" fmla="*/ 355600 h 812800"/>
              <a:gd name="connsiteX69" fmla="*/ 176466 w 760666"/>
              <a:gd name="connsiteY69" fmla="*/ 355600 h 812800"/>
              <a:gd name="connsiteX70" fmla="*/ 176466 w 760666"/>
              <a:gd name="connsiteY70" fmla="*/ 381000 h 812800"/>
              <a:gd name="connsiteX71" fmla="*/ 659066 w 760666"/>
              <a:gd name="connsiteY71" fmla="*/ 812800 h 812800"/>
              <a:gd name="connsiteX72" fmla="*/ 684466 w 760666"/>
              <a:gd name="connsiteY72" fmla="*/ 812800 h 812800"/>
              <a:gd name="connsiteX73" fmla="*/ 684466 w 760666"/>
              <a:gd name="connsiteY73" fmla="*/ 444500 h 812800"/>
              <a:gd name="connsiteX74" fmla="*/ 659066 w 760666"/>
              <a:gd name="connsiteY74" fmla="*/ 444500 h 812800"/>
              <a:gd name="connsiteX75" fmla="*/ 659066 w 760666"/>
              <a:gd name="connsiteY75" fmla="*/ 81280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760666" h="812800">
                <a:moveTo>
                  <a:pt x="519366" y="241300"/>
                </a:moveTo>
                <a:lnTo>
                  <a:pt x="544766" y="241300"/>
                </a:lnTo>
                <a:lnTo>
                  <a:pt x="544766" y="215900"/>
                </a:lnTo>
                <a:lnTo>
                  <a:pt x="519366" y="215900"/>
                </a:lnTo>
                <a:lnTo>
                  <a:pt x="519366" y="241300"/>
                </a:lnTo>
                <a:close/>
                <a:moveTo>
                  <a:pt x="570166" y="241300"/>
                </a:moveTo>
                <a:lnTo>
                  <a:pt x="595566" y="241300"/>
                </a:lnTo>
                <a:lnTo>
                  <a:pt x="595566" y="215900"/>
                </a:lnTo>
                <a:lnTo>
                  <a:pt x="570166" y="215900"/>
                </a:lnTo>
                <a:lnTo>
                  <a:pt x="570166" y="241300"/>
                </a:lnTo>
                <a:close/>
                <a:moveTo>
                  <a:pt x="620966" y="241300"/>
                </a:moveTo>
                <a:lnTo>
                  <a:pt x="646366" y="241300"/>
                </a:lnTo>
                <a:lnTo>
                  <a:pt x="646366" y="215900"/>
                </a:lnTo>
                <a:lnTo>
                  <a:pt x="620966" y="215900"/>
                </a:lnTo>
                <a:lnTo>
                  <a:pt x="620966" y="241300"/>
                </a:lnTo>
                <a:close/>
                <a:moveTo>
                  <a:pt x="468566" y="0"/>
                </a:moveTo>
                <a:lnTo>
                  <a:pt x="455866" y="12700"/>
                </a:lnTo>
                <a:lnTo>
                  <a:pt x="455866" y="64135"/>
                </a:lnTo>
                <a:cubicBezTo>
                  <a:pt x="335724" y="70803"/>
                  <a:pt x="239966" y="170307"/>
                  <a:pt x="239966" y="292100"/>
                </a:cubicBezTo>
                <a:cubicBezTo>
                  <a:pt x="239966" y="418148"/>
                  <a:pt x="342519" y="520700"/>
                  <a:pt x="468566" y="520700"/>
                </a:cubicBezTo>
                <a:cubicBezTo>
                  <a:pt x="545655" y="520700"/>
                  <a:pt x="617791" y="481330"/>
                  <a:pt x="659828" y="417195"/>
                </a:cubicBezTo>
                <a:lnTo>
                  <a:pt x="704215" y="442849"/>
                </a:lnTo>
                <a:lnTo>
                  <a:pt x="721551" y="438214"/>
                </a:lnTo>
                <a:cubicBezTo>
                  <a:pt x="747141" y="394017"/>
                  <a:pt x="760666" y="343472"/>
                  <a:pt x="760666" y="292100"/>
                </a:cubicBezTo>
                <a:cubicBezTo>
                  <a:pt x="760666" y="131064"/>
                  <a:pt x="629666" y="0"/>
                  <a:pt x="468566" y="0"/>
                </a:cubicBezTo>
                <a:close/>
                <a:moveTo>
                  <a:pt x="481266" y="26035"/>
                </a:moveTo>
                <a:cubicBezTo>
                  <a:pt x="618172" y="32512"/>
                  <a:pt x="728154" y="142494"/>
                  <a:pt x="734632" y="279400"/>
                </a:cubicBezTo>
                <a:lnTo>
                  <a:pt x="481266" y="279400"/>
                </a:lnTo>
                <a:lnTo>
                  <a:pt x="481266" y="26035"/>
                </a:lnTo>
                <a:close/>
                <a:moveTo>
                  <a:pt x="468566" y="495300"/>
                </a:moveTo>
                <a:cubicBezTo>
                  <a:pt x="356552" y="495300"/>
                  <a:pt x="265366" y="404114"/>
                  <a:pt x="265366" y="292100"/>
                </a:cubicBezTo>
                <a:cubicBezTo>
                  <a:pt x="265366" y="184341"/>
                  <a:pt x="349758" y="96139"/>
                  <a:pt x="455866" y="89535"/>
                </a:cubicBezTo>
                <a:lnTo>
                  <a:pt x="455866" y="292100"/>
                </a:lnTo>
                <a:lnTo>
                  <a:pt x="462216" y="303086"/>
                </a:lnTo>
                <a:lnTo>
                  <a:pt x="637857" y="404495"/>
                </a:lnTo>
                <a:cubicBezTo>
                  <a:pt x="600329" y="460820"/>
                  <a:pt x="536638" y="495300"/>
                  <a:pt x="468566" y="495300"/>
                </a:cubicBezTo>
                <a:close/>
                <a:moveTo>
                  <a:pt x="705612" y="414274"/>
                </a:moveTo>
                <a:lnTo>
                  <a:pt x="516001" y="304800"/>
                </a:lnTo>
                <a:lnTo>
                  <a:pt x="734885" y="304800"/>
                </a:lnTo>
                <a:cubicBezTo>
                  <a:pt x="733044" y="343091"/>
                  <a:pt x="723011" y="380429"/>
                  <a:pt x="705612" y="414274"/>
                </a:cubicBezTo>
                <a:close/>
                <a:moveTo>
                  <a:pt x="138366" y="698500"/>
                </a:moveTo>
                <a:cubicBezTo>
                  <a:pt x="106997" y="698500"/>
                  <a:pt x="100266" y="691769"/>
                  <a:pt x="100266" y="660400"/>
                </a:cubicBezTo>
                <a:lnTo>
                  <a:pt x="100266" y="546100"/>
                </a:lnTo>
                <a:lnTo>
                  <a:pt x="87566" y="533400"/>
                </a:lnTo>
                <a:lnTo>
                  <a:pt x="32131" y="533400"/>
                </a:lnTo>
                <a:lnTo>
                  <a:pt x="41910" y="514350"/>
                </a:lnTo>
                <a:cubicBezTo>
                  <a:pt x="77152" y="446151"/>
                  <a:pt x="100266" y="399986"/>
                  <a:pt x="100266" y="381000"/>
                </a:cubicBezTo>
                <a:lnTo>
                  <a:pt x="100266" y="304800"/>
                </a:lnTo>
                <a:cubicBezTo>
                  <a:pt x="100266" y="150749"/>
                  <a:pt x="231267" y="25400"/>
                  <a:pt x="392366" y="25400"/>
                </a:cubicBezTo>
                <a:lnTo>
                  <a:pt x="443166" y="25400"/>
                </a:lnTo>
                <a:lnTo>
                  <a:pt x="443166" y="0"/>
                </a:lnTo>
                <a:lnTo>
                  <a:pt x="392366" y="0"/>
                </a:lnTo>
                <a:cubicBezTo>
                  <a:pt x="217297" y="0"/>
                  <a:pt x="74866" y="136716"/>
                  <a:pt x="74866" y="304800"/>
                </a:cubicBezTo>
                <a:lnTo>
                  <a:pt x="74866" y="381000"/>
                </a:lnTo>
                <a:cubicBezTo>
                  <a:pt x="74866" y="395288"/>
                  <a:pt x="40068" y="462534"/>
                  <a:pt x="19304" y="502730"/>
                </a:cubicBezTo>
                <a:lnTo>
                  <a:pt x="0" y="540449"/>
                </a:lnTo>
                <a:lnTo>
                  <a:pt x="11366" y="558800"/>
                </a:lnTo>
                <a:lnTo>
                  <a:pt x="74866" y="558800"/>
                </a:lnTo>
                <a:lnTo>
                  <a:pt x="74866" y="660400"/>
                </a:lnTo>
                <a:cubicBezTo>
                  <a:pt x="74866" y="705485"/>
                  <a:pt x="93282" y="723900"/>
                  <a:pt x="138366" y="723900"/>
                </a:cubicBezTo>
                <a:lnTo>
                  <a:pt x="273939" y="723900"/>
                </a:lnTo>
                <a:lnTo>
                  <a:pt x="253174" y="796608"/>
                </a:lnTo>
                <a:lnTo>
                  <a:pt x="277622" y="803592"/>
                </a:lnTo>
                <a:lnTo>
                  <a:pt x="303022" y="714692"/>
                </a:lnTo>
                <a:lnTo>
                  <a:pt x="290830" y="698500"/>
                </a:lnTo>
                <a:lnTo>
                  <a:pt x="138366" y="698500"/>
                </a:lnTo>
                <a:close/>
                <a:moveTo>
                  <a:pt x="176466" y="381000"/>
                </a:moveTo>
                <a:lnTo>
                  <a:pt x="201866" y="381000"/>
                </a:lnTo>
                <a:lnTo>
                  <a:pt x="201866" y="355600"/>
                </a:lnTo>
                <a:lnTo>
                  <a:pt x="176466" y="355600"/>
                </a:lnTo>
                <a:lnTo>
                  <a:pt x="176466" y="381000"/>
                </a:lnTo>
                <a:close/>
                <a:moveTo>
                  <a:pt x="659066" y="812800"/>
                </a:moveTo>
                <a:lnTo>
                  <a:pt x="684466" y="812800"/>
                </a:lnTo>
                <a:lnTo>
                  <a:pt x="684466" y="444500"/>
                </a:lnTo>
                <a:lnTo>
                  <a:pt x="659066" y="444500"/>
                </a:lnTo>
                <a:lnTo>
                  <a:pt x="659066" y="812800"/>
                </a:lnTo>
                <a:close/>
              </a:path>
            </a:pathLst>
          </a:custGeom>
          <a:solidFill>
            <a:srgbClr val="44444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IN" sz="1350"/>
          </a:p>
        </p:txBody>
      </p:sp>
      <p:sp>
        <p:nvSpPr>
          <p:cNvPr id="322" name="Freeform: Shape 321">
            <a:extLst>
              <a:ext uri="{FF2B5EF4-FFF2-40B4-BE49-F238E27FC236}">
                <a16:creationId xmlns:a16="http://schemas.microsoft.com/office/drawing/2014/main" xmlns="" id="{99528425-0A0C-48A6-8808-8563EE5F8502}"/>
              </a:ext>
            </a:extLst>
          </p:cNvPr>
          <p:cNvSpPr/>
          <p:nvPr/>
        </p:nvSpPr>
        <p:spPr>
          <a:xfrm>
            <a:off x="582312" y="5389836"/>
            <a:ext cx="438150" cy="609600"/>
          </a:xfrm>
          <a:custGeom>
            <a:avLst/>
            <a:gdLst>
              <a:gd name="connsiteX0" fmla="*/ 292100 w 584200"/>
              <a:gd name="connsiteY0" fmla="*/ 25400 h 812800"/>
              <a:gd name="connsiteX1" fmla="*/ 304800 w 584200"/>
              <a:gd name="connsiteY1" fmla="*/ 12700 h 812800"/>
              <a:gd name="connsiteX2" fmla="*/ 292100 w 584200"/>
              <a:gd name="connsiteY2" fmla="*/ 0 h 812800"/>
              <a:gd name="connsiteX3" fmla="*/ 279400 w 584200"/>
              <a:gd name="connsiteY3" fmla="*/ 12700 h 812800"/>
              <a:gd name="connsiteX4" fmla="*/ 292100 w 584200"/>
              <a:gd name="connsiteY4" fmla="*/ 25400 h 812800"/>
              <a:gd name="connsiteX5" fmla="*/ 103505 w 584200"/>
              <a:gd name="connsiteY5" fmla="*/ 103505 h 812800"/>
              <a:gd name="connsiteX6" fmla="*/ 103505 w 584200"/>
              <a:gd name="connsiteY6" fmla="*/ 85535 h 812800"/>
              <a:gd name="connsiteX7" fmla="*/ 85535 w 584200"/>
              <a:gd name="connsiteY7" fmla="*/ 85535 h 812800"/>
              <a:gd name="connsiteX8" fmla="*/ 85535 w 584200"/>
              <a:gd name="connsiteY8" fmla="*/ 103505 h 812800"/>
              <a:gd name="connsiteX9" fmla="*/ 103505 w 584200"/>
              <a:gd name="connsiteY9" fmla="*/ 103505 h 812800"/>
              <a:gd name="connsiteX10" fmla="*/ 12700 w 584200"/>
              <a:gd name="connsiteY10" fmla="*/ 279400 h 812800"/>
              <a:gd name="connsiteX11" fmla="*/ 0 w 584200"/>
              <a:gd name="connsiteY11" fmla="*/ 292100 h 812800"/>
              <a:gd name="connsiteX12" fmla="*/ 12700 w 584200"/>
              <a:gd name="connsiteY12" fmla="*/ 304800 h 812800"/>
              <a:gd name="connsiteX13" fmla="*/ 25400 w 584200"/>
              <a:gd name="connsiteY13" fmla="*/ 292100 h 812800"/>
              <a:gd name="connsiteX14" fmla="*/ 12700 w 584200"/>
              <a:gd name="connsiteY14" fmla="*/ 279400 h 812800"/>
              <a:gd name="connsiteX15" fmla="*/ 103505 w 584200"/>
              <a:gd name="connsiteY15" fmla="*/ 480695 h 812800"/>
              <a:gd name="connsiteX16" fmla="*/ 85535 w 584200"/>
              <a:gd name="connsiteY16" fmla="*/ 480695 h 812800"/>
              <a:gd name="connsiteX17" fmla="*/ 85535 w 584200"/>
              <a:gd name="connsiteY17" fmla="*/ 498666 h 812800"/>
              <a:gd name="connsiteX18" fmla="*/ 103505 w 584200"/>
              <a:gd name="connsiteY18" fmla="*/ 498666 h 812800"/>
              <a:gd name="connsiteX19" fmla="*/ 103505 w 584200"/>
              <a:gd name="connsiteY19" fmla="*/ 480695 h 812800"/>
              <a:gd name="connsiteX20" fmla="*/ 480695 w 584200"/>
              <a:gd name="connsiteY20" fmla="*/ 480695 h 812800"/>
              <a:gd name="connsiteX21" fmla="*/ 480695 w 584200"/>
              <a:gd name="connsiteY21" fmla="*/ 498666 h 812800"/>
              <a:gd name="connsiteX22" fmla="*/ 498666 w 584200"/>
              <a:gd name="connsiteY22" fmla="*/ 498666 h 812800"/>
              <a:gd name="connsiteX23" fmla="*/ 498666 w 584200"/>
              <a:gd name="connsiteY23" fmla="*/ 480695 h 812800"/>
              <a:gd name="connsiteX24" fmla="*/ 480695 w 584200"/>
              <a:gd name="connsiteY24" fmla="*/ 480695 h 812800"/>
              <a:gd name="connsiteX25" fmla="*/ 571500 w 584200"/>
              <a:gd name="connsiteY25" fmla="*/ 279400 h 812800"/>
              <a:gd name="connsiteX26" fmla="*/ 558800 w 584200"/>
              <a:gd name="connsiteY26" fmla="*/ 292100 h 812800"/>
              <a:gd name="connsiteX27" fmla="*/ 571500 w 584200"/>
              <a:gd name="connsiteY27" fmla="*/ 304800 h 812800"/>
              <a:gd name="connsiteX28" fmla="*/ 584200 w 584200"/>
              <a:gd name="connsiteY28" fmla="*/ 292100 h 812800"/>
              <a:gd name="connsiteX29" fmla="*/ 571500 w 584200"/>
              <a:gd name="connsiteY29" fmla="*/ 279400 h 812800"/>
              <a:gd name="connsiteX30" fmla="*/ 498666 w 584200"/>
              <a:gd name="connsiteY30" fmla="*/ 103568 h 812800"/>
              <a:gd name="connsiteX31" fmla="*/ 498666 w 584200"/>
              <a:gd name="connsiteY31" fmla="*/ 85598 h 812800"/>
              <a:gd name="connsiteX32" fmla="*/ 480695 w 584200"/>
              <a:gd name="connsiteY32" fmla="*/ 85598 h 812800"/>
              <a:gd name="connsiteX33" fmla="*/ 480695 w 584200"/>
              <a:gd name="connsiteY33" fmla="*/ 103568 h 812800"/>
              <a:gd name="connsiteX34" fmla="*/ 498666 w 584200"/>
              <a:gd name="connsiteY34" fmla="*/ 103568 h 812800"/>
              <a:gd name="connsiteX35" fmla="*/ 101600 w 584200"/>
              <a:gd name="connsiteY35" fmla="*/ 609600 h 812800"/>
              <a:gd name="connsiteX36" fmla="*/ 139700 w 584200"/>
              <a:gd name="connsiteY36" fmla="*/ 609600 h 812800"/>
              <a:gd name="connsiteX37" fmla="*/ 139700 w 584200"/>
              <a:gd name="connsiteY37" fmla="*/ 660400 h 812800"/>
              <a:gd name="connsiteX38" fmla="*/ 114300 w 584200"/>
              <a:gd name="connsiteY38" fmla="*/ 660400 h 812800"/>
              <a:gd name="connsiteX39" fmla="*/ 114300 w 584200"/>
              <a:gd name="connsiteY39" fmla="*/ 685800 h 812800"/>
              <a:gd name="connsiteX40" fmla="*/ 152400 w 584200"/>
              <a:gd name="connsiteY40" fmla="*/ 685800 h 812800"/>
              <a:gd name="connsiteX41" fmla="*/ 152400 w 584200"/>
              <a:gd name="connsiteY41" fmla="*/ 736600 h 812800"/>
              <a:gd name="connsiteX42" fmla="*/ 139700 w 584200"/>
              <a:gd name="connsiteY42" fmla="*/ 736600 h 812800"/>
              <a:gd name="connsiteX43" fmla="*/ 139700 w 584200"/>
              <a:gd name="connsiteY43" fmla="*/ 762000 h 812800"/>
              <a:gd name="connsiteX44" fmla="*/ 444500 w 584200"/>
              <a:gd name="connsiteY44" fmla="*/ 762000 h 812800"/>
              <a:gd name="connsiteX45" fmla="*/ 444500 w 584200"/>
              <a:gd name="connsiteY45" fmla="*/ 736600 h 812800"/>
              <a:gd name="connsiteX46" fmla="*/ 431800 w 584200"/>
              <a:gd name="connsiteY46" fmla="*/ 736600 h 812800"/>
              <a:gd name="connsiteX47" fmla="*/ 431800 w 584200"/>
              <a:gd name="connsiteY47" fmla="*/ 685800 h 812800"/>
              <a:gd name="connsiteX48" fmla="*/ 469900 w 584200"/>
              <a:gd name="connsiteY48" fmla="*/ 685800 h 812800"/>
              <a:gd name="connsiteX49" fmla="*/ 469900 w 584200"/>
              <a:gd name="connsiteY49" fmla="*/ 660400 h 812800"/>
              <a:gd name="connsiteX50" fmla="*/ 444500 w 584200"/>
              <a:gd name="connsiteY50" fmla="*/ 660400 h 812800"/>
              <a:gd name="connsiteX51" fmla="*/ 444500 w 584200"/>
              <a:gd name="connsiteY51" fmla="*/ 609600 h 812800"/>
              <a:gd name="connsiteX52" fmla="*/ 482600 w 584200"/>
              <a:gd name="connsiteY52" fmla="*/ 609600 h 812800"/>
              <a:gd name="connsiteX53" fmla="*/ 482600 w 584200"/>
              <a:gd name="connsiteY53" fmla="*/ 584200 h 812800"/>
              <a:gd name="connsiteX54" fmla="*/ 101600 w 584200"/>
              <a:gd name="connsiteY54" fmla="*/ 584200 h 812800"/>
              <a:gd name="connsiteX55" fmla="*/ 101600 w 584200"/>
              <a:gd name="connsiteY55" fmla="*/ 609600 h 812800"/>
              <a:gd name="connsiteX56" fmla="*/ 406400 w 584200"/>
              <a:gd name="connsiteY56" fmla="*/ 736600 h 812800"/>
              <a:gd name="connsiteX57" fmla="*/ 177800 w 584200"/>
              <a:gd name="connsiteY57" fmla="*/ 736600 h 812800"/>
              <a:gd name="connsiteX58" fmla="*/ 177800 w 584200"/>
              <a:gd name="connsiteY58" fmla="*/ 685800 h 812800"/>
              <a:gd name="connsiteX59" fmla="*/ 406400 w 584200"/>
              <a:gd name="connsiteY59" fmla="*/ 685800 h 812800"/>
              <a:gd name="connsiteX60" fmla="*/ 406400 w 584200"/>
              <a:gd name="connsiteY60" fmla="*/ 736600 h 812800"/>
              <a:gd name="connsiteX61" fmla="*/ 165100 w 584200"/>
              <a:gd name="connsiteY61" fmla="*/ 609600 h 812800"/>
              <a:gd name="connsiteX62" fmla="*/ 419100 w 584200"/>
              <a:gd name="connsiteY62" fmla="*/ 609600 h 812800"/>
              <a:gd name="connsiteX63" fmla="*/ 419100 w 584200"/>
              <a:gd name="connsiteY63" fmla="*/ 660400 h 812800"/>
              <a:gd name="connsiteX64" fmla="*/ 165100 w 584200"/>
              <a:gd name="connsiteY64" fmla="*/ 660400 h 812800"/>
              <a:gd name="connsiteX65" fmla="*/ 165100 w 584200"/>
              <a:gd name="connsiteY65" fmla="*/ 609600 h 812800"/>
              <a:gd name="connsiteX66" fmla="*/ 215900 w 584200"/>
              <a:gd name="connsiteY66" fmla="*/ 812800 h 812800"/>
              <a:gd name="connsiteX67" fmla="*/ 368300 w 584200"/>
              <a:gd name="connsiteY67" fmla="*/ 812800 h 812800"/>
              <a:gd name="connsiteX68" fmla="*/ 368300 w 584200"/>
              <a:gd name="connsiteY68" fmla="*/ 787400 h 812800"/>
              <a:gd name="connsiteX69" fmla="*/ 215900 w 584200"/>
              <a:gd name="connsiteY69" fmla="*/ 787400 h 812800"/>
              <a:gd name="connsiteX70" fmla="*/ 215900 w 584200"/>
              <a:gd name="connsiteY70" fmla="*/ 812800 h 812800"/>
              <a:gd name="connsiteX71" fmla="*/ 292100 w 584200"/>
              <a:gd name="connsiteY71" fmla="*/ 50800 h 812800"/>
              <a:gd name="connsiteX72" fmla="*/ 50800 w 584200"/>
              <a:gd name="connsiteY72" fmla="*/ 292100 h 812800"/>
              <a:gd name="connsiteX73" fmla="*/ 152400 w 584200"/>
              <a:gd name="connsiteY73" fmla="*/ 488696 h 812800"/>
              <a:gd name="connsiteX74" fmla="*/ 152400 w 584200"/>
              <a:gd name="connsiteY74" fmla="*/ 571500 h 812800"/>
              <a:gd name="connsiteX75" fmla="*/ 177800 w 584200"/>
              <a:gd name="connsiteY75" fmla="*/ 571500 h 812800"/>
              <a:gd name="connsiteX76" fmla="*/ 177800 w 584200"/>
              <a:gd name="connsiteY76" fmla="*/ 482219 h 812800"/>
              <a:gd name="connsiteX77" fmla="*/ 172149 w 584200"/>
              <a:gd name="connsiteY77" fmla="*/ 471678 h 812800"/>
              <a:gd name="connsiteX78" fmla="*/ 76200 w 584200"/>
              <a:gd name="connsiteY78" fmla="*/ 292164 h 812800"/>
              <a:gd name="connsiteX79" fmla="*/ 292100 w 584200"/>
              <a:gd name="connsiteY79" fmla="*/ 76264 h 812800"/>
              <a:gd name="connsiteX80" fmla="*/ 508000 w 584200"/>
              <a:gd name="connsiteY80" fmla="*/ 292164 h 812800"/>
              <a:gd name="connsiteX81" fmla="*/ 412052 w 584200"/>
              <a:gd name="connsiteY81" fmla="*/ 471742 h 812800"/>
              <a:gd name="connsiteX82" fmla="*/ 406400 w 584200"/>
              <a:gd name="connsiteY82" fmla="*/ 482283 h 812800"/>
              <a:gd name="connsiteX83" fmla="*/ 406400 w 584200"/>
              <a:gd name="connsiteY83" fmla="*/ 571564 h 812800"/>
              <a:gd name="connsiteX84" fmla="*/ 431800 w 584200"/>
              <a:gd name="connsiteY84" fmla="*/ 571564 h 812800"/>
              <a:gd name="connsiteX85" fmla="*/ 431800 w 584200"/>
              <a:gd name="connsiteY85" fmla="*/ 488760 h 812800"/>
              <a:gd name="connsiteX86" fmla="*/ 533400 w 584200"/>
              <a:gd name="connsiteY86" fmla="*/ 292164 h 812800"/>
              <a:gd name="connsiteX87" fmla="*/ 292100 w 584200"/>
              <a:gd name="connsiteY87" fmla="*/ 50800 h 812800"/>
              <a:gd name="connsiteX88" fmla="*/ 203200 w 584200"/>
              <a:gd name="connsiteY88" fmla="*/ 406400 h 812800"/>
              <a:gd name="connsiteX89" fmla="*/ 203200 w 584200"/>
              <a:gd name="connsiteY89" fmla="*/ 431800 h 812800"/>
              <a:gd name="connsiteX90" fmla="*/ 241300 w 584200"/>
              <a:gd name="connsiteY90" fmla="*/ 431800 h 812800"/>
              <a:gd name="connsiteX91" fmla="*/ 241300 w 584200"/>
              <a:gd name="connsiteY91" fmla="*/ 571500 h 812800"/>
              <a:gd name="connsiteX92" fmla="*/ 266700 w 584200"/>
              <a:gd name="connsiteY92" fmla="*/ 571500 h 812800"/>
              <a:gd name="connsiteX93" fmla="*/ 266700 w 584200"/>
              <a:gd name="connsiteY93" fmla="*/ 431800 h 812800"/>
              <a:gd name="connsiteX94" fmla="*/ 317500 w 584200"/>
              <a:gd name="connsiteY94" fmla="*/ 431800 h 812800"/>
              <a:gd name="connsiteX95" fmla="*/ 317500 w 584200"/>
              <a:gd name="connsiteY95" fmla="*/ 571500 h 812800"/>
              <a:gd name="connsiteX96" fmla="*/ 342900 w 584200"/>
              <a:gd name="connsiteY96" fmla="*/ 571500 h 812800"/>
              <a:gd name="connsiteX97" fmla="*/ 342900 w 584200"/>
              <a:gd name="connsiteY97" fmla="*/ 431800 h 812800"/>
              <a:gd name="connsiteX98" fmla="*/ 381000 w 584200"/>
              <a:gd name="connsiteY98" fmla="*/ 431800 h 812800"/>
              <a:gd name="connsiteX99" fmla="*/ 381000 w 584200"/>
              <a:gd name="connsiteY99" fmla="*/ 406400 h 812800"/>
              <a:gd name="connsiteX100" fmla="*/ 342900 w 584200"/>
              <a:gd name="connsiteY100" fmla="*/ 406400 h 812800"/>
              <a:gd name="connsiteX101" fmla="*/ 342900 w 584200"/>
              <a:gd name="connsiteY101" fmla="*/ 373571 h 812800"/>
              <a:gd name="connsiteX102" fmla="*/ 415354 w 584200"/>
              <a:gd name="connsiteY102" fmla="*/ 301117 h 812800"/>
              <a:gd name="connsiteX103" fmla="*/ 397383 w 584200"/>
              <a:gd name="connsiteY103" fmla="*/ 283147 h 812800"/>
              <a:gd name="connsiteX104" fmla="*/ 321183 w 584200"/>
              <a:gd name="connsiteY104" fmla="*/ 359347 h 812800"/>
              <a:gd name="connsiteX105" fmla="*/ 317437 w 584200"/>
              <a:gd name="connsiteY105" fmla="*/ 368300 h 812800"/>
              <a:gd name="connsiteX106" fmla="*/ 317437 w 584200"/>
              <a:gd name="connsiteY106" fmla="*/ 406400 h 812800"/>
              <a:gd name="connsiteX107" fmla="*/ 266637 w 584200"/>
              <a:gd name="connsiteY107" fmla="*/ 406400 h 812800"/>
              <a:gd name="connsiteX108" fmla="*/ 266637 w 584200"/>
              <a:gd name="connsiteY108" fmla="*/ 368300 h 812800"/>
              <a:gd name="connsiteX109" fmla="*/ 262890 w 584200"/>
              <a:gd name="connsiteY109" fmla="*/ 359347 h 812800"/>
              <a:gd name="connsiteX110" fmla="*/ 186690 w 584200"/>
              <a:gd name="connsiteY110" fmla="*/ 283147 h 812800"/>
              <a:gd name="connsiteX111" fmla="*/ 168720 w 584200"/>
              <a:gd name="connsiteY111" fmla="*/ 301117 h 812800"/>
              <a:gd name="connsiteX112" fmla="*/ 241300 w 584200"/>
              <a:gd name="connsiteY112" fmla="*/ 373571 h 812800"/>
              <a:gd name="connsiteX113" fmla="*/ 241300 w 584200"/>
              <a:gd name="connsiteY113" fmla="*/ 406400 h 812800"/>
              <a:gd name="connsiteX114" fmla="*/ 203200 w 584200"/>
              <a:gd name="connsiteY114" fmla="*/ 406400 h 812800"/>
              <a:gd name="connsiteX115" fmla="*/ 355600 w 584200"/>
              <a:gd name="connsiteY115" fmla="*/ 254000 h 812800"/>
              <a:gd name="connsiteX116" fmla="*/ 228600 w 584200"/>
              <a:gd name="connsiteY116" fmla="*/ 254000 h 812800"/>
              <a:gd name="connsiteX117" fmla="*/ 228600 w 584200"/>
              <a:gd name="connsiteY117" fmla="*/ 279400 h 812800"/>
              <a:gd name="connsiteX118" fmla="*/ 355600 w 584200"/>
              <a:gd name="connsiteY118" fmla="*/ 279400 h 812800"/>
              <a:gd name="connsiteX119" fmla="*/ 355600 w 584200"/>
              <a:gd name="connsiteY119" fmla="*/ 25400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584200" h="812800">
                <a:moveTo>
                  <a:pt x="292100" y="25400"/>
                </a:moveTo>
                <a:cubicBezTo>
                  <a:pt x="299149" y="25400"/>
                  <a:pt x="304800" y="19749"/>
                  <a:pt x="304800" y="12700"/>
                </a:cubicBezTo>
                <a:cubicBezTo>
                  <a:pt x="304800" y="5652"/>
                  <a:pt x="299149" y="0"/>
                  <a:pt x="292100" y="0"/>
                </a:cubicBezTo>
                <a:cubicBezTo>
                  <a:pt x="285052" y="0"/>
                  <a:pt x="279400" y="5652"/>
                  <a:pt x="279400" y="12700"/>
                </a:cubicBezTo>
                <a:cubicBezTo>
                  <a:pt x="279400" y="19749"/>
                  <a:pt x="285052" y="25400"/>
                  <a:pt x="292100" y="25400"/>
                </a:cubicBezTo>
                <a:close/>
                <a:moveTo>
                  <a:pt x="103505" y="103505"/>
                </a:moveTo>
                <a:cubicBezTo>
                  <a:pt x="108458" y="98552"/>
                  <a:pt x="108458" y="90488"/>
                  <a:pt x="103505" y="85535"/>
                </a:cubicBezTo>
                <a:cubicBezTo>
                  <a:pt x="98552" y="80582"/>
                  <a:pt x="90488" y="80582"/>
                  <a:pt x="85535" y="85535"/>
                </a:cubicBezTo>
                <a:cubicBezTo>
                  <a:pt x="80582" y="90488"/>
                  <a:pt x="80582" y="98552"/>
                  <a:pt x="85535" y="103505"/>
                </a:cubicBezTo>
                <a:cubicBezTo>
                  <a:pt x="90488" y="108522"/>
                  <a:pt x="98552" y="108522"/>
                  <a:pt x="103505" y="103505"/>
                </a:cubicBezTo>
                <a:close/>
                <a:moveTo>
                  <a:pt x="12700" y="279400"/>
                </a:moveTo>
                <a:cubicBezTo>
                  <a:pt x="5651" y="279400"/>
                  <a:pt x="0" y="285115"/>
                  <a:pt x="0" y="292100"/>
                </a:cubicBezTo>
                <a:cubicBezTo>
                  <a:pt x="0" y="299149"/>
                  <a:pt x="5651" y="304800"/>
                  <a:pt x="12700" y="304800"/>
                </a:cubicBezTo>
                <a:cubicBezTo>
                  <a:pt x="19685" y="304800"/>
                  <a:pt x="25400" y="299149"/>
                  <a:pt x="25400" y="292100"/>
                </a:cubicBezTo>
                <a:cubicBezTo>
                  <a:pt x="25400" y="285115"/>
                  <a:pt x="19685" y="279400"/>
                  <a:pt x="12700" y="279400"/>
                </a:cubicBezTo>
                <a:close/>
                <a:moveTo>
                  <a:pt x="103505" y="480695"/>
                </a:moveTo>
                <a:cubicBezTo>
                  <a:pt x="98552" y="475742"/>
                  <a:pt x="90488" y="475742"/>
                  <a:pt x="85535" y="480695"/>
                </a:cubicBezTo>
                <a:cubicBezTo>
                  <a:pt x="80582" y="485648"/>
                  <a:pt x="80582" y="493713"/>
                  <a:pt x="85535" y="498666"/>
                </a:cubicBezTo>
                <a:cubicBezTo>
                  <a:pt x="90488" y="503619"/>
                  <a:pt x="98552" y="503619"/>
                  <a:pt x="103505" y="498666"/>
                </a:cubicBezTo>
                <a:cubicBezTo>
                  <a:pt x="108458" y="493713"/>
                  <a:pt x="108458" y="485648"/>
                  <a:pt x="103505" y="480695"/>
                </a:cubicBezTo>
                <a:close/>
                <a:moveTo>
                  <a:pt x="480695" y="480695"/>
                </a:moveTo>
                <a:cubicBezTo>
                  <a:pt x="475742" y="485648"/>
                  <a:pt x="475742" y="493713"/>
                  <a:pt x="480695" y="498666"/>
                </a:cubicBezTo>
                <a:cubicBezTo>
                  <a:pt x="485648" y="503619"/>
                  <a:pt x="493713" y="503619"/>
                  <a:pt x="498666" y="498666"/>
                </a:cubicBezTo>
                <a:cubicBezTo>
                  <a:pt x="503619" y="493713"/>
                  <a:pt x="503619" y="485648"/>
                  <a:pt x="498666" y="480695"/>
                </a:cubicBezTo>
                <a:cubicBezTo>
                  <a:pt x="493713" y="475742"/>
                  <a:pt x="485648" y="475742"/>
                  <a:pt x="480695" y="480695"/>
                </a:cubicBezTo>
                <a:close/>
                <a:moveTo>
                  <a:pt x="571500" y="279400"/>
                </a:moveTo>
                <a:cubicBezTo>
                  <a:pt x="564452" y="279400"/>
                  <a:pt x="558800" y="285115"/>
                  <a:pt x="558800" y="292100"/>
                </a:cubicBezTo>
                <a:cubicBezTo>
                  <a:pt x="558800" y="299149"/>
                  <a:pt x="564515" y="304800"/>
                  <a:pt x="571500" y="304800"/>
                </a:cubicBezTo>
                <a:cubicBezTo>
                  <a:pt x="578549" y="304800"/>
                  <a:pt x="584200" y="299085"/>
                  <a:pt x="584200" y="292100"/>
                </a:cubicBezTo>
                <a:cubicBezTo>
                  <a:pt x="584200" y="285115"/>
                  <a:pt x="578549" y="279400"/>
                  <a:pt x="571500" y="279400"/>
                </a:cubicBezTo>
                <a:close/>
                <a:moveTo>
                  <a:pt x="498666" y="103568"/>
                </a:moveTo>
                <a:cubicBezTo>
                  <a:pt x="503619" y="98616"/>
                  <a:pt x="503619" y="90551"/>
                  <a:pt x="498666" y="85598"/>
                </a:cubicBezTo>
                <a:cubicBezTo>
                  <a:pt x="493713" y="80645"/>
                  <a:pt x="485648" y="80645"/>
                  <a:pt x="480695" y="85598"/>
                </a:cubicBezTo>
                <a:cubicBezTo>
                  <a:pt x="475742" y="90551"/>
                  <a:pt x="475742" y="98616"/>
                  <a:pt x="480695" y="103568"/>
                </a:cubicBezTo>
                <a:cubicBezTo>
                  <a:pt x="485648" y="108522"/>
                  <a:pt x="493713" y="108522"/>
                  <a:pt x="498666" y="103568"/>
                </a:cubicBezTo>
                <a:close/>
                <a:moveTo>
                  <a:pt x="101600" y="609600"/>
                </a:moveTo>
                <a:lnTo>
                  <a:pt x="139700" y="609600"/>
                </a:lnTo>
                <a:lnTo>
                  <a:pt x="139700" y="660400"/>
                </a:lnTo>
                <a:lnTo>
                  <a:pt x="114300" y="660400"/>
                </a:lnTo>
                <a:lnTo>
                  <a:pt x="114300" y="685800"/>
                </a:lnTo>
                <a:lnTo>
                  <a:pt x="152400" y="685800"/>
                </a:lnTo>
                <a:lnTo>
                  <a:pt x="152400" y="736600"/>
                </a:lnTo>
                <a:lnTo>
                  <a:pt x="139700" y="736600"/>
                </a:lnTo>
                <a:lnTo>
                  <a:pt x="139700" y="762000"/>
                </a:lnTo>
                <a:lnTo>
                  <a:pt x="444500" y="762000"/>
                </a:lnTo>
                <a:lnTo>
                  <a:pt x="444500" y="736600"/>
                </a:lnTo>
                <a:lnTo>
                  <a:pt x="431800" y="736600"/>
                </a:lnTo>
                <a:lnTo>
                  <a:pt x="431800" y="685800"/>
                </a:lnTo>
                <a:lnTo>
                  <a:pt x="469900" y="685800"/>
                </a:lnTo>
                <a:lnTo>
                  <a:pt x="469900" y="660400"/>
                </a:lnTo>
                <a:lnTo>
                  <a:pt x="444500" y="660400"/>
                </a:lnTo>
                <a:lnTo>
                  <a:pt x="444500" y="609600"/>
                </a:lnTo>
                <a:lnTo>
                  <a:pt x="482600" y="609600"/>
                </a:lnTo>
                <a:lnTo>
                  <a:pt x="482600" y="584200"/>
                </a:lnTo>
                <a:lnTo>
                  <a:pt x="101600" y="584200"/>
                </a:lnTo>
                <a:lnTo>
                  <a:pt x="101600" y="609600"/>
                </a:lnTo>
                <a:close/>
                <a:moveTo>
                  <a:pt x="406400" y="736600"/>
                </a:moveTo>
                <a:lnTo>
                  <a:pt x="177800" y="736600"/>
                </a:lnTo>
                <a:lnTo>
                  <a:pt x="177800" y="685800"/>
                </a:lnTo>
                <a:lnTo>
                  <a:pt x="406400" y="685800"/>
                </a:lnTo>
                <a:lnTo>
                  <a:pt x="406400" y="736600"/>
                </a:lnTo>
                <a:close/>
                <a:moveTo>
                  <a:pt x="165100" y="609600"/>
                </a:moveTo>
                <a:lnTo>
                  <a:pt x="419100" y="609600"/>
                </a:lnTo>
                <a:lnTo>
                  <a:pt x="419100" y="660400"/>
                </a:lnTo>
                <a:lnTo>
                  <a:pt x="165100" y="660400"/>
                </a:lnTo>
                <a:lnTo>
                  <a:pt x="165100" y="609600"/>
                </a:lnTo>
                <a:close/>
                <a:moveTo>
                  <a:pt x="215900" y="812800"/>
                </a:moveTo>
                <a:lnTo>
                  <a:pt x="368300" y="812800"/>
                </a:lnTo>
                <a:lnTo>
                  <a:pt x="368300" y="787400"/>
                </a:lnTo>
                <a:lnTo>
                  <a:pt x="215900" y="787400"/>
                </a:lnTo>
                <a:lnTo>
                  <a:pt x="215900" y="812800"/>
                </a:lnTo>
                <a:close/>
                <a:moveTo>
                  <a:pt x="292100" y="50800"/>
                </a:moveTo>
                <a:cubicBezTo>
                  <a:pt x="159068" y="50800"/>
                  <a:pt x="50800" y="159067"/>
                  <a:pt x="50800" y="292100"/>
                </a:cubicBezTo>
                <a:cubicBezTo>
                  <a:pt x="50800" y="370459"/>
                  <a:pt x="88710" y="443357"/>
                  <a:pt x="152400" y="488696"/>
                </a:cubicBezTo>
                <a:lnTo>
                  <a:pt x="152400" y="571500"/>
                </a:lnTo>
                <a:lnTo>
                  <a:pt x="177800" y="571500"/>
                </a:lnTo>
                <a:lnTo>
                  <a:pt x="177800" y="482219"/>
                </a:lnTo>
                <a:lnTo>
                  <a:pt x="172149" y="471678"/>
                </a:lnTo>
                <a:cubicBezTo>
                  <a:pt x="112077" y="431483"/>
                  <a:pt x="76200" y="364363"/>
                  <a:pt x="76200" y="292164"/>
                </a:cubicBezTo>
                <a:cubicBezTo>
                  <a:pt x="76200" y="173101"/>
                  <a:pt x="173038" y="76264"/>
                  <a:pt x="292100" y="76264"/>
                </a:cubicBezTo>
                <a:cubicBezTo>
                  <a:pt x="411163" y="76264"/>
                  <a:pt x="508000" y="173101"/>
                  <a:pt x="508000" y="292164"/>
                </a:cubicBezTo>
                <a:cubicBezTo>
                  <a:pt x="508000" y="364363"/>
                  <a:pt x="472123" y="431483"/>
                  <a:pt x="412052" y="471742"/>
                </a:cubicBezTo>
                <a:lnTo>
                  <a:pt x="406400" y="482283"/>
                </a:lnTo>
                <a:lnTo>
                  <a:pt x="406400" y="571564"/>
                </a:lnTo>
                <a:lnTo>
                  <a:pt x="431800" y="571564"/>
                </a:lnTo>
                <a:lnTo>
                  <a:pt x="431800" y="488760"/>
                </a:lnTo>
                <a:cubicBezTo>
                  <a:pt x="495491" y="443421"/>
                  <a:pt x="533400" y="370523"/>
                  <a:pt x="533400" y="292164"/>
                </a:cubicBezTo>
                <a:cubicBezTo>
                  <a:pt x="533400" y="159067"/>
                  <a:pt x="425132" y="50800"/>
                  <a:pt x="292100" y="50800"/>
                </a:cubicBezTo>
                <a:close/>
                <a:moveTo>
                  <a:pt x="203200" y="406400"/>
                </a:moveTo>
                <a:lnTo>
                  <a:pt x="203200" y="431800"/>
                </a:lnTo>
                <a:lnTo>
                  <a:pt x="241300" y="431800"/>
                </a:lnTo>
                <a:lnTo>
                  <a:pt x="241300" y="571500"/>
                </a:lnTo>
                <a:lnTo>
                  <a:pt x="266700" y="571500"/>
                </a:lnTo>
                <a:lnTo>
                  <a:pt x="266700" y="431800"/>
                </a:lnTo>
                <a:lnTo>
                  <a:pt x="317500" y="431800"/>
                </a:lnTo>
                <a:lnTo>
                  <a:pt x="317500" y="571500"/>
                </a:lnTo>
                <a:lnTo>
                  <a:pt x="342900" y="571500"/>
                </a:lnTo>
                <a:lnTo>
                  <a:pt x="342900" y="431800"/>
                </a:lnTo>
                <a:lnTo>
                  <a:pt x="381000" y="431800"/>
                </a:lnTo>
                <a:lnTo>
                  <a:pt x="381000" y="406400"/>
                </a:lnTo>
                <a:lnTo>
                  <a:pt x="342900" y="406400"/>
                </a:lnTo>
                <a:lnTo>
                  <a:pt x="342900" y="373571"/>
                </a:lnTo>
                <a:lnTo>
                  <a:pt x="415354" y="301117"/>
                </a:lnTo>
                <a:lnTo>
                  <a:pt x="397383" y="283147"/>
                </a:lnTo>
                <a:lnTo>
                  <a:pt x="321183" y="359347"/>
                </a:lnTo>
                <a:lnTo>
                  <a:pt x="317437" y="368300"/>
                </a:lnTo>
                <a:lnTo>
                  <a:pt x="317437" y="406400"/>
                </a:lnTo>
                <a:lnTo>
                  <a:pt x="266637" y="406400"/>
                </a:lnTo>
                <a:lnTo>
                  <a:pt x="266637" y="368300"/>
                </a:lnTo>
                <a:lnTo>
                  <a:pt x="262890" y="359347"/>
                </a:lnTo>
                <a:lnTo>
                  <a:pt x="186690" y="283147"/>
                </a:lnTo>
                <a:lnTo>
                  <a:pt x="168720" y="301117"/>
                </a:lnTo>
                <a:lnTo>
                  <a:pt x="241300" y="373571"/>
                </a:lnTo>
                <a:lnTo>
                  <a:pt x="241300" y="406400"/>
                </a:lnTo>
                <a:lnTo>
                  <a:pt x="203200" y="406400"/>
                </a:lnTo>
                <a:close/>
                <a:moveTo>
                  <a:pt x="355600" y="254000"/>
                </a:moveTo>
                <a:lnTo>
                  <a:pt x="228600" y="254000"/>
                </a:lnTo>
                <a:lnTo>
                  <a:pt x="228600" y="279400"/>
                </a:lnTo>
                <a:lnTo>
                  <a:pt x="355600" y="279400"/>
                </a:lnTo>
                <a:lnTo>
                  <a:pt x="355600" y="254000"/>
                </a:lnTo>
                <a:close/>
              </a:path>
            </a:pathLst>
          </a:custGeom>
          <a:solidFill>
            <a:srgbClr val="44444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IN" sz="1350"/>
          </a:p>
        </p:txBody>
      </p:sp>
      <p:sp>
        <p:nvSpPr>
          <p:cNvPr id="324" name="TextBox 323">
            <a:extLst>
              <a:ext uri="{FF2B5EF4-FFF2-40B4-BE49-F238E27FC236}">
                <a16:creationId xmlns:a16="http://schemas.microsoft.com/office/drawing/2014/main" xmlns="" id="{4A25C667-AC13-44C9-882B-3799BFC6BA0B}"/>
              </a:ext>
            </a:extLst>
          </p:cNvPr>
          <p:cNvSpPr txBox="1"/>
          <p:nvPr/>
        </p:nvSpPr>
        <p:spPr>
          <a:xfrm>
            <a:off x="4976163" y="1581657"/>
            <a:ext cx="3373422" cy="1077218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latin typeface="Abadi" panose="020B0604020104020204" pitchFamily="34" charset="0"/>
              </a:rPr>
              <a:t>Introduction of </a:t>
            </a:r>
            <a:r>
              <a:rPr lang="en-GB" sz="1600" b="1" dirty="0" err="1">
                <a:latin typeface="Abadi" panose="020B0604020104020204" pitchFamily="34" charset="0"/>
              </a:rPr>
              <a:t>Nyukela</a:t>
            </a:r>
            <a:r>
              <a:rPr lang="en-GB" sz="1600" b="1" dirty="0">
                <a:latin typeface="Abadi" panose="020B0604020104020204" pitchFamily="34" charset="0"/>
              </a:rPr>
              <a:t> to: </a:t>
            </a:r>
          </a:p>
          <a:p>
            <a:pPr algn="ctr"/>
            <a:r>
              <a:rPr lang="en-GB" sz="1600" dirty="0">
                <a:latin typeface="Abadi" panose="020B0604020104020204" pitchFamily="34" charset="0"/>
              </a:rPr>
              <a:t> Military, Correctional Services, State Security, Police &amp;</a:t>
            </a:r>
          </a:p>
          <a:p>
            <a:pPr algn="ctr"/>
            <a:r>
              <a:rPr lang="en-GB" sz="1600" dirty="0">
                <a:latin typeface="Abadi" panose="020B0604020104020204" pitchFamily="34" charset="0"/>
              </a:rPr>
              <a:t>Staff appointed into political Office</a:t>
            </a:r>
            <a:endParaRPr lang="en-IN" sz="1600" dirty="0">
              <a:latin typeface="Abadi" panose="020B0604020104020204" pitchFamily="34" charset="0"/>
            </a:endParaRPr>
          </a:p>
        </p:txBody>
      </p:sp>
      <p:sp>
        <p:nvSpPr>
          <p:cNvPr id="327" name="TextBox 326">
            <a:extLst>
              <a:ext uri="{FF2B5EF4-FFF2-40B4-BE49-F238E27FC236}">
                <a16:creationId xmlns:a16="http://schemas.microsoft.com/office/drawing/2014/main" xmlns="" id="{DBFCB44B-C9E1-4B26-8334-56B2002E0D6C}"/>
              </a:ext>
            </a:extLst>
          </p:cNvPr>
          <p:cNvSpPr txBox="1"/>
          <p:nvPr/>
        </p:nvSpPr>
        <p:spPr>
          <a:xfrm>
            <a:off x="3071242" y="4200392"/>
            <a:ext cx="2552320" cy="830997"/>
          </a:xfrm>
          <a:prstGeom prst="rect">
            <a:avLst/>
          </a:prstGeom>
          <a:solidFill>
            <a:srgbClr val="00CEE8"/>
          </a:solidFill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latin typeface="Abadi" panose="020B0604020104020204" pitchFamily="34" charset="0"/>
              </a:rPr>
              <a:t>Extend </a:t>
            </a:r>
            <a:r>
              <a:rPr lang="en-GB" sz="1600" b="1" dirty="0" err="1">
                <a:latin typeface="Abadi" panose="020B0604020104020204" pitchFamily="34" charset="0"/>
              </a:rPr>
              <a:t>Nyukela</a:t>
            </a:r>
            <a:r>
              <a:rPr lang="en-GB" sz="1600" b="1" dirty="0">
                <a:latin typeface="Abadi" panose="020B0604020104020204" pitchFamily="34" charset="0"/>
              </a:rPr>
              <a:t> to Local Government &amp; SOEs</a:t>
            </a:r>
          </a:p>
          <a:p>
            <a:pPr algn="ctr"/>
            <a:r>
              <a:rPr lang="en-GB" sz="1600" dirty="0">
                <a:latin typeface="Abadi" panose="020B0604020104020204" pitchFamily="34" charset="0"/>
              </a:rPr>
              <a:t>Planned  implementation </a:t>
            </a:r>
            <a:endParaRPr lang="en-IN" sz="1600" dirty="0">
              <a:latin typeface="Abadi" panose="020B0604020104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869225D-7F8A-74D0-6ECD-6C490AA759E2}"/>
              </a:ext>
            </a:extLst>
          </p:cNvPr>
          <p:cNvSpPr/>
          <p:nvPr/>
        </p:nvSpPr>
        <p:spPr>
          <a:xfrm>
            <a:off x="1020462" y="116487"/>
            <a:ext cx="7329123" cy="876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800" b="1" dirty="0">
                <a:solidFill>
                  <a:srgbClr val="008000"/>
                </a:solidFill>
                <a:latin typeface="Abadi" panose="020B0604020104020204" pitchFamily="34" charset="0"/>
              </a:rPr>
              <a:t>NSG:</a:t>
            </a:r>
          </a:p>
          <a:p>
            <a:pPr algn="ctr"/>
            <a:r>
              <a:rPr lang="en-ZA" sz="2800" b="1" dirty="0">
                <a:solidFill>
                  <a:srgbClr val="008000"/>
                </a:solidFill>
                <a:latin typeface="Abadi" panose="020B0604020104020204" pitchFamily="34" charset="0"/>
              </a:rPr>
              <a:t>Pillar 1: Pre-entry, Recruitment and Selection </a:t>
            </a:r>
          </a:p>
        </p:txBody>
      </p:sp>
    </p:spTree>
    <p:extLst>
      <p:ext uri="{BB962C8B-B14F-4D97-AF65-F5344CB8AC3E}">
        <p14:creationId xmlns:p14="http://schemas.microsoft.com/office/powerpoint/2010/main" xmlns="" val="890538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4">
            <a:extLst>
              <a:ext uri="{FF2B5EF4-FFF2-40B4-BE49-F238E27FC236}">
                <a16:creationId xmlns:a16="http://schemas.microsoft.com/office/drawing/2014/main" xmlns="" id="{6482B625-940C-4E4E-914E-252DFB1B11D5}"/>
              </a:ext>
            </a:extLst>
          </p:cNvPr>
          <p:cNvGrpSpPr/>
          <p:nvPr/>
        </p:nvGrpSpPr>
        <p:grpSpPr>
          <a:xfrm>
            <a:off x="23813" y="3267027"/>
            <a:ext cx="1781175" cy="849153"/>
            <a:chOff x="31750" y="3213036"/>
            <a:chExt cx="2374900" cy="1132204"/>
          </a:xfrm>
          <a:solidFill>
            <a:srgbClr val="FFA840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4620833A-4B1A-40B4-B037-7F9761D65A2A}"/>
                </a:ext>
              </a:extLst>
            </p:cNvPr>
            <p:cNvSpPr/>
            <p:nvPr/>
          </p:nvSpPr>
          <p:spPr>
            <a:xfrm>
              <a:off x="781812" y="3736085"/>
              <a:ext cx="874776" cy="609155"/>
            </a:xfrm>
            <a:custGeom>
              <a:avLst/>
              <a:gdLst>
                <a:gd name="connsiteX0" fmla="*/ 437388 w 874776"/>
                <a:gd name="connsiteY0" fmla="*/ 271145 h 609155"/>
                <a:gd name="connsiteX1" fmla="*/ 0 w 874776"/>
                <a:gd name="connsiteY1" fmla="*/ 0 h 609155"/>
                <a:gd name="connsiteX2" fmla="*/ 0 w 874776"/>
                <a:gd name="connsiteY2" fmla="*/ 337947 h 609155"/>
                <a:gd name="connsiteX3" fmla="*/ 437388 w 874776"/>
                <a:gd name="connsiteY3" fmla="*/ 609155 h 609155"/>
                <a:gd name="connsiteX4" fmla="*/ 874776 w 874776"/>
                <a:gd name="connsiteY4" fmla="*/ 337947 h 609155"/>
                <a:gd name="connsiteX5" fmla="*/ 874776 w 874776"/>
                <a:gd name="connsiteY5" fmla="*/ 0 h 609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4776" h="609155">
                  <a:moveTo>
                    <a:pt x="437388" y="271145"/>
                  </a:moveTo>
                  <a:lnTo>
                    <a:pt x="0" y="0"/>
                  </a:lnTo>
                  <a:lnTo>
                    <a:pt x="0" y="337947"/>
                  </a:lnTo>
                  <a:lnTo>
                    <a:pt x="437388" y="609155"/>
                  </a:lnTo>
                  <a:lnTo>
                    <a:pt x="874776" y="337947"/>
                  </a:lnTo>
                  <a:lnTo>
                    <a:pt x="874776" y="0"/>
                  </a:lnTo>
                  <a:close/>
                </a:path>
              </a:pathLst>
            </a:custGeom>
            <a:solidFill>
              <a:srgbClr val="FFA84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sz="135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5BBC22A1-DC89-4668-8B86-A1125204DBEB}"/>
                </a:ext>
              </a:extLst>
            </p:cNvPr>
            <p:cNvSpPr/>
            <p:nvPr/>
          </p:nvSpPr>
          <p:spPr>
            <a:xfrm>
              <a:off x="31750" y="3213036"/>
              <a:ext cx="2374900" cy="730694"/>
            </a:xfrm>
            <a:custGeom>
              <a:avLst/>
              <a:gdLst>
                <a:gd name="connsiteX0" fmla="*/ 1187450 w 2374900"/>
                <a:gd name="connsiteY0" fmla="*/ 66104 h 730694"/>
                <a:gd name="connsiteX1" fmla="*/ 1080834 w 2374900"/>
                <a:gd name="connsiteY1" fmla="*/ 0 h 730694"/>
                <a:gd name="connsiteX2" fmla="*/ 0 w 2374900"/>
                <a:gd name="connsiteY2" fmla="*/ 0 h 730694"/>
                <a:gd name="connsiteX3" fmla="*/ 0 w 2374900"/>
                <a:gd name="connsiteY3" fmla="*/ 459549 h 730694"/>
                <a:gd name="connsiteX4" fmla="*/ 750062 w 2374900"/>
                <a:gd name="connsiteY4" fmla="*/ 459549 h 730694"/>
                <a:gd name="connsiteX5" fmla="*/ 1187450 w 2374900"/>
                <a:gd name="connsiteY5" fmla="*/ 730695 h 730694"/>
                <a:gd name="connsiteX6" fmla="*/ 1624838 w 2374900"/>
                <a:gd name="connsiteY6" fmla="*/ 459549 h 730694"/>
                <a:gd name="connsiteX7" fmla="*/ 2374900 w 2374900"/>
                <a:gd name="connsiteY7" fmla="*/ 459549 h 730694"/>
                <a:gd name="connsiteX8" fmla="*/ 2374900 w 2374900"/>
                <a:gd name="connsiteY8" fmla="*/ 0 h 730694"/>
                <a:gd name="connsiteX9" fmla="*/ 1294067 w 2374900"/>
                <a:gd name="connsiteY9" fmla="*/ 0 h 730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4900" h="730694">
                  <a:moveTo>
                    <a:pt x="1187450" y="66104"/>
                  </a:moveTo>
                  <a:lnTo>
                    <a:pt x="1080834" y="0"/>
                  </a:lnTo>
                  <a:lnTo>
                    <a:pt x="0" y="0"/>
                  </a:lnTo>
                  <a:lnTo>
                    <a:pt x="0" y="459549"/>
                  </a:lnTo>
                  <a:lnTo>
                    <a:pt x="750062" y="459549"/>
                  </a:lnTo>
                  <a:lnTo>
                    <a:pt x="1187450" y="730695"/>
                  </a:lnTo>
                  <a:lnTo>
                    <a:pt x="1624838" y="459549"/>
                  </a:lnTo>
                  <a:lnTo>
                    <a:pt x="2374900" y="459549"/>
                  </a:lnTo>
                  <a:lnTo>
                    <a:pt x="2374900" y="0"/>
                  </a:lnTo>
                  <a:lnTo>
                    <a:pt x="1294067" y="0"/>
                  </a:lnTo>
                  <a:close/>
                </a:path>
              </a:pathLst>
            </a:custGeom>
            <a:solidFill>
              <a:srgbClr val="FFA84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sz="1350"/>
            </a:p>
          </p:txBody>
        </p:sp>
      </p:grpSp>
      <p:grpSp>
        <p:nvGrpSpPr>
          <p:cNvPr id="9" name="Graphic 4">
            <a:extLst>
              <a:ext uri="{FF2B5EF4-FFF2-40B4-BE49-F238E27FC236}">
                <a16:creationId xmlns:a16="http://schemas.microsoft.com/office/drawing/2014/main" xmlns="" id="{6482B625-940C-4E4E-914E-252DFB1B11D5}"/>
              </a:ext>
            </a:extLst>
          </p:cNvPr>
          <p:cNvGrpSpPr/>
          <p:nvPr/>
        </p:nvGrpSpPr>
        <p:grpSpPr>
          <a:xfrm>
            <a:off x="1852613" y="2762535"/>
            <a:ext cx="1781175" cy="849153"/>
            <a:chOff x="2470150" y="2540380"/>
            <a:chExt cx="2374900" cy="1132204"/>
          </a:xfrm>
          <a:solidFill>
            <a:srgbClr val="E86B2D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E2A4942D-CFA5-4FD6-B3CB-078BCCCFAADE}"/>
                </a:ext>
              </a:extLst>
            </p:cNvPr>
            <p:cNvSpPr/>
            <p:nvPr/>
          </p:nvSpPr>
          <p:spPr>
            <a:xfrm>
              <a:off x="3220211" y="2540380"/>
              <a:ext cx="874776" cy="609155"/>
            </a:xfrm>
            <a:custGeom>
              <a:avLst/>
              <a:gdLst>
                <a:gd name="connsiteX0" fmla="*/ 437388 w 874776"/>
                <a:gd name="connsiteY0" fmla="*/ 337947 h 609155"/>
                <a:gd name="connsiteX1" fmla="*/ 0 w 874776"/>
                <a:gd name="connsiteY1" fmla="*/ 609155 h 609155"/>
                <a:gd name="connsiteX2" fmla="*/ 0 w 874776"/>
                <a:gd name="connsiteY2" fmla="*/ 271145 h 609155"/>
                <a:gd name="connsiteX3" fmla="*/ 437388 w 874776"/>
                <a:gd name="connsiteY3" fmla="*/ 0 h 609155"/>
                <a:gd name="connsiteX4" fmla="*/ 874776 w 874776"/>
                <a:gd name="connsiteY4" fmla="*/ 271145 h 609155"/>
                <a:gd name="connsiteX5" fmla="*/ 874776 w 874776"/>
                <a:gd name="connsiteY5" fmla="*/ 609155 h 609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4776" h="609155">
                  <a:moveTo>
                    <a:pt x="437388" y="337947"/>
                  </a:moveTo>
                  <a:lnTo>
                    <a:pt x="0" y="609155"/>
                  </a:lnTo>
                  <a:lnTo>
                    <a:pt x="0" y="271145"/>
                  </a:lnTo>
                  <a:lnTo>
                    <a:pt x="437388" y="0"/>
                  </a:lnTo>
                  <a:lnTo>
                    <a:pt x="874776" y="271145"/>
                  </a:lnTo>
                  <a:lnTo>
                    <a:pt x="874776" y="609155"/>
                  </a:lnTo>
                  <a:close/>
                </a:path>
              </a:pathLst>
            </a:custGeom>
            <a:solidFill>
              <a:srgbClr val="E86B2D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sz="135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F187D1A2-B1C2-4AE2-9A43-BEFFB3648AEE}"/>
                </a:ext>
              </a:extLst>
            </p:cNvPr>
            <p:cNvSpPr/>
            <p:nvPr/>
          </p:nvSpPr>
          <p:spPr>
            <a:xfrm>
              <a:off x="2470150" y="2941827"/>
              <a:ext cx="2374900" cy="730757"/>
            </a:xfrm>
            <a:custGeom>
              <a:avLst/>
              <a:gdLst>
                <a:gd name="connsiteX0" fmla="*/ 1187450 w 2374900"/>
                <a:gd name="connsiteY0" fmla="*/ 664655 h 730757"/>
                <a:gd name="connsiteX1" fmla="*/ 1080834 w 2374900"/>
                <a:gd name="connsiteY1" fmla="*/ 730758 h 730757"/>
                <a:gd name="connsiteX2" fmla="*/ 0 w 2374900"/>
                <a:gd name="connsiteY2" fmla="*/ 730758 h 730757"/>
                <a:gd name="connsiteX3" fmla="*/ 0 w 2374900"/>
                <a:gd name="connsiteY3" fmla="*/ 271208 h 730757"/>
                <a:gd name="connsiteX4" fmla="*/ 750062 w 2374900"/>
                <a:gd name="connsiteY4" fmla="*/ 271208 h 730757"/>
                <a:gd name="connsiteX5" fmla="*/ 1187450 w 2374900"/>
                <a:gd name="connsiteY5" fmla="*/ 0 h 730757"/>
                <a:gd name="connsiteX6" fmla="*/ 1624838 w 2374900"/>
                <a:gd name="connsiteY6" fmla="*/ 271208 h 730757"/>
                <a:gd name="connsiteX7" fmla="*/ 2374900 w 2374900"/>
                <a:gd name="connsiteY7" fmla="*/ 271208 h 730757"/>
                <a:gd name="connsiteX8" fmla="*/ 2374900 w 2374900"/>
                <a:gd name="connsiteY8" fmla="*/ 730758 h 730757"/>
                <a:gd name="connsiteX9" fmla="*/ 1294066 w 2374900"/>
                <a:gd name="connsiteY9" fmla="*/ 730758 h 73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4900" h="730757">
                  <a:moveTo>
                    <a:pt x="1187450" y="664655"/>
                  </a:moveTo>
                  <a:lnTo>
                    <a:pt x="1080834" y="730758"/>
                  </a:lnTo>
                  <a:lnTo>
                    <a:pt x="0" y="730758"/>
                  </a:lnTo>
                  <a:lnTo>
                    <a:pt x="0" y="271208"/>
                  </a:lnTo>
                  <a:lnTo>
                    <a:pt x="750062" y="271208"/>
                  </a:lnTo>
                  <a:lnTo>
                    <a:pt x="1187450" y="0"/>
                  </a:lnTo>
                  <a:lnTo>
                    <a:pt x="1624838" y="271208"/>
                  </a:lnTo>
                  <a:lnTo>
                    <a:pt x="2374900" y="271208"/>
                  </a:lnTo>
                  <a:lnTo>
                    <a:pt x="2374900" y="730758"/>
                  </a:lnTo>
                  <a:lnTo>
                    <a:pt x="1294066" y="730758"/>
                  </a:lnTo>
                  <a:close/>
                </a:path>
              </a:pathLst>
            </a:custGeom>
            <a:solidFill>
              <a:srgbClr val="E86B2D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sz="1350"/>
            </a:p>
          </p:txBody>
        </p:sp>
      </p:grpSp>
      <p:grpSp>
        <p:nvGrpSpPr>
          <p:cNvPr id="12" name="Graphic 4">
            <a:extLst>
              <a:ext uri="{FF2B5EF4-FFF2-40B4-BE49-F238E27FC236}">
                <a16:creationId xmlns:a16="http://schemas.microsoft.com/office/drawing/2014/main" xmlns="" id="{6482B625-940C-4E4E-914E-252DFB1B11D5}"/>
              </a:ext>
            </a:extLst>
          </p:cNvPr>
          <p:cNvGrpSpPr/>
          <p:nvPr/>
        </p:nvGrpSpPr>
        <p:grpSpPr>
          <a:xfrm>
            <a:off x="3681413" y="3267027"/>
            <a:ext cx="1781175" cy="849153"/>
            <a:chOff x="4908550" y="3213036"/>
            <a:chExt cx="2374900" cy="1132204"/>
          </a:xfrm>
          <a:solidFill>
            <a:srgbClr val="3CB9C6"/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6D420F94-7881-4DB4-B245-8B6677E95681}"/>
                </a:ext>
              </a:extLst>
            </p:cNvPr>
            <p:cNvSpPr/>
            <p:nvPr/>
          </p:nvSpPr>
          <p:spPr>
            <a:xfrm>
              <a:off x="5658611" y="3736085"/>
              <a:ext cx="874776" cy="609155"/>
            </a:xfrm>
            <a:custGeom>
              <a:avLst/>
              <a:gdLst>
                <a:gd name="connsiteX0" fmla="*/ 437388 w 874776"/>
                <a:gd name="connsiteY0" fmla="*/ 271145 h 609155"/>
                <a:gd name="connsiteX1" fmla="*/ 0 w 874776"/>
                <a:gd name="connsiteY1" fmla="*/ 0 h 609155"/>
                <a:gd name="connsiteX2" fmla="*/ 0 w 874776"/>
                <a:gd name="connsiteY2" fmla="*/ 337947 h 609155"/>
                <a:gd name="connsiteX3" fmla="*/ 437388 w 874776"/>
                <a:gd name="connsiteY3" fmla="*/ 609155 h 609155"/>
                <a:gd name="connsiteX4" fmla="*/ 874776 w 874776"/>
                <a:gd name="connsiteY4" fmla="*/ 337947 h 609155"/>
                <a:gd name="connsiteX5" fmla="*/ 874776 w 874776"/>
                <a:gd name="connsiteY5" fmla="*/ 0 h 609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4776" h="609155">
                  <a:moveTo>
                    <a:pt x="437388" y="271145"/>
                  </a:moveTo>
                  <a:lnTo>
                    <a:pt x="0" y="0"/>
                  </a:lnTo>
                  <a:lnTo>
                    <a:pt x="0" y="337947"/>
                  </a:lnTo>
                  <a:lnTo>
                    <a:pt x="437388" y="609155"/>
                  </a:lnTo>
                  <a:lnTo>
                    <a:pt x="874776" y="337947"/>
                  </a:lnTo>
                  <a:lnTo>
                    <a:pt x="874776" y="0"/>
                  </a:lnTo>
                  <a:close/>
                </a:path>
              </a:pathLst>
            </a:custGeom>
            <a:solidFill>
              <a:srgbClr val="3CB9C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sz="135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D7061341-D0CF-45B0-BD27-5577FD243D89}"/>
                </a:ext>
              </a:extLst>
            </p:cNvPr>
            <p:cNvSpPr/>
            <p:nvPr/>
          </p:nvSpPr>
          <p:spPr>
            <a:xfrm>
              <a:off x="4908550" y="3213036"/>
              <a:ext cx="2374900" cy="730694"/>
            </a:xfrm>
            <a:custGeom>
              <a:avLst/>
              <a:gdLst>
                <a:gd name="connsiteX0" fmla="*/ 1187450 w 2374900"/>
                <a:gd name="connsiteY0" fmla="*/ 66104 h 730694"/>
                <a:gd name="connsiteX1" fmla="*/ 1080834 w 2374900"/>
                <a:gd name="connsiteY1" fmla="*/ 0 h 730694"/>
                <a:gd name="connsiteX2" fmla="*/ 0 w 2374900"/>
                <a:gd name="connsiteY2" fmla="*/ 0 h 730694"/>
                <a:gd name="connsiteX3" fmla="*/ 0 w 2374900"/>
                <a:gd name="connsiteY3" fmla="*/ 459549 h 730694"/>
                <a:gd name="connsiteX4" fmla="*/ 750062 w 2374900"/>
                <a:gd name="connsiteY4" fmla="*/ 459549 h 730694"/>
                <a:gd name="connsiteX5" fmla="*/ 1187450 w 2374900"/>
                <a:gd name="connsiteY5" fmla="*/ 730695 h 730694"/>
                <a:gd name="connsiteX6" fmla="*/ 1624838 w 2374900"/>
                <a:gd name="connsiteY6" fmla="*/ 459549 h 730694"/>
                <a:gd name="connsiteX7" fmla="*/ 2374900 w 2374900"/>
                <a:gd name="connsiteY7" fmla="*/ 459549 h 730694"/>
                <a:gd name="connsiteX8" fmla="*/ 2374900 w 2374900"/>
                <a:gd name="connsiteY8" fmla="*/ 0 h 730694"/>
                <a:gd name="connsiteX9" fmla="*/ 1294066 w 2374900"/>
                <a:gd name="connsiteY9" fmla="*/ 0 h 730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4900" h="730694">
                  <a:moveTo>
                    <a:pt x="1187450" y="66104"/>
                  </a:moveTo>
                  <a:lnTo>
                    <a:pt x="1080834" y="0"/>
                  </a:lnTo>
                  <a:lnTo>
                    <a:pt x="0" y="0"/>
                  </a:lnTo>
                  <a:lnTo>
                    <a:pt x="0" y="459549"/>
                  </a:lnTo>
                  <a:lnTo>
                    <a:pt x="750062" y="459549"/>
                  </a:lnTo>
                  <a:lnTo>
                    <a:pt x="1187450" y="730695"/>
                  </a:lnTo>
                  <a:lnTo>
                    <a:pt x="1624838" y="459549"/>
                  </a:lnTo>
                  <a:lnTo>
                    <a:pt x="2374900" y="459549"/>
                  </a:lnTo>
                  <a:lnTo>
                    <a:pt x="2374900" y="0"/>
                  </a:lnTo>
                  <a:lnTo>
                    <a:pt x="1294066" y="0"/>
                  </a:lnTo>
                  <a:close/>
                </a:path>
              </a:pathLst>
            </a:custGeom>
            <a:solidFill>
              <a:srgbClr val="3CB9C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sz="1350"/>
            </a:p>
          </p:txBody>
        </p:sp>
      </p:grpSp>
      <p:grpSp>
        <p:nvGrpSpPr>
          <p:cNvPr id="15" name="Graphic 4">
            <a:extLst>
              <a:ext uri="{FF2B5EF4-FFF2-40B4-BE49-F238E27FC236}">
                <a16:creationId xmlns:a16="http://schemas.microsoft.com/office/drawing/2014/main" xmlns="" id="{6482B625-940C-4E4E-914E-252DFB1B11D5}"/>
              </a:ext>
            </a:extLst>
          </p:cNvPr>
          <p:cNvGrpSpPr/>
          <p:nvPr/>
        </p:nvGrpSpPr>
        <p:grpSpPr>
          <a:xfrm>
            <a:off x="5510213" y="2762535"/>
            <a:ext cx="1781175" cy="849153"/>
            <a:chOff x="7346950" y="2540380"/>
            <a:chExt cx="2374900" cy="1132204"/>
          </a:xfrm>
          <a:solidFill>
            <a:srgbClr val="3F78EA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E02A4EC9-C6ED-44AC-BCCD-3BD0B8170157}"/>
                </a:ext>
              </a:extLst>
            </p:cNvPr>
            <p:cNvSpPr/>
            <p:nvPr/>
          </p:nvSpPr>
          <p:spPr>
            <a:xfrm>
              <a:off x="8097011" y="2540380"/>
              <a:ext cx="874776" cy="609155"/>
            </a:xfrm>
            <a:custGeom>
              <a:avLst/>
              <a:gdLst>
                <a:gd name="connsiteX0" fmla="*/ 437388 w 874776"/>
                <a:gd name="connsiteY0" fmla="*/ 337947 h 609155"/>
                <a:gd name="connsiteX1" fmla="*/ 0 w 874776"/>
                <a:gd name="connsiteY1" fmla="*/ 609155 h 609155"/>
                <a:gd name="connsiteX2" fmla="*/ 0 w 874776"/>
                <a:gd name="connsiteY2" fmla="*/ 271145 h 609155"/>
                <a:gd name="connsiteX3" fmla="*/ 437388 w 874776"/>
                <a:gd name="connsiteY3" fmla="*/ 0 h 609155"/>
                <a:gd name="connsiteX4" fmla="*/ 874776 w 874776"/>
                <a:gd name="connsiteY4" fmla="*/ 271145 h 609155"/>
                <a:gd name="connsiteX5" fmla="*/ 874776 w 874776"/>
                <a:gd name="connsiteY5" fmla="*/ 609155 h 609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4776" h="609155">
                  <a:moveTo>
                    <a:pt x="437388" y="337947"/>
                  </a:moveTo>
                  <a:lnTo>
                    <a:pt x="0" y="609155"/>
                  </a:lnTo>
                  <a:lnTo>
                    <a:pt x="0" y="271145"/>
                  </a:lnTo>
                  <a:lnTo>
                    <a:pt x="437388" y="0"/>
                  </a:lnTo>
                  <a:lnTo>
                    <a:pt x="874776" y="271145"/>
                  </a:lnTo>
                  <a:lnTo>
                    <a:pt x="874776" y="609155"/>
                  </a:lnTo>
                  <a:close/>
                </a:path>
              </a:pathLst>
            </a:custGeom>
            <a:solidFill>
              <a:srgbClr val="3F78E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sz="135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4954497B-C370-490A-8CA8-FD0558ABE5CD}"/>
                </a:ext>
              </a:extLst>
            </p:cNvPr>
            <p:cNvSpPr/>
            <p:nvPr/>
          </p:nvSpPr>
          <p:spPr>
            <a:xfrm>
              <a:off x="7346950" y="2941827"/>
              <a:ext cx="2374900" cy="730757"/>
            </a:xfrm>
            <a:custGeom>
              <a:avLst/>
              <a:gdLst>
                <a:gd name="connsiteX0" fmla="*/ 1187450 w 2374900"/>
                <a:gd name="connsiteY0" fmla="*/ 664655 h 730757"/>
                <a:gd name="connsiteX1" fmla="*/ 1080833 w 2374900"/>
                <a:gd name="connsiteY1" fmla="*/ 730758 h 730757"/>
                <a:gd name="connsiteX2" fmla="*/ 0 w 2374900"/>
                <a:gd name="connsiteY2" fmla="*/ 730758 h 730757"/>
                <a:gd name="connsiteX3" fmla="*/ 0 w 2374900"/>
                <a:gd name="connsiteY3" fmla="*/ 271208 h 730757"/>
                <a:gd name="connsiteX4" fmla="*/ 750062 w 2374900"/>
                <a:gd name="connsiteY4" fmla="*/ 271208 h 730757"/>
                <a:gd name="connsiteX5" fmla="*/ 1187450 w 2374900"/>
                <a:gd name="connsiteY5" fmla="*/ 0 h 730757"/>
                <a:gd name="connsiteX6" fmla="*/ 1624838 w 2374900"/>
                <a:gd name="connsiteY6" fmla="*/ 271208 h 730757"/>
                <a:gd name="connsiteX7" fmla="*/ 2374900 w 2374900"/>
                <a:gd name="connsiteY7" fmla="*/ 271208 h 730757"/>
                <a:gd name="connsiteX8" fmla="*/ 2374900 w 2374900"/>
                <a:gd name="connsiteY8" fmla="*/ 730758 h 730757"/>
                <a:gd name="connsiteX9" fmla="*/ 1294067 w 2374900"/>
                <a:gd name="connsiteY9" fmla="*/ 730758 h 73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4900" h="730757">
                  <a:moveTo>
                    <a:pt x="1187450" y="664655"/>
                  </a:moveTo>
                  <a:lnTo>
                    <a:pt x="1080833" y="730758"/>
                  </a:lnTo>
                  <a:lnTo>
                    <a:pt x="0" y="730758"/>
                  </a:lnTo>
                  <a:lnTo>
                    <a:pt x="0" y="271208"/>
                  </a:lnTo>
                  <a:lnTo>
                    <a:pt x="750062" y="271208"/>
                  </a:lnTo>
                  <a:lnTo>
                    <a:pt x="1187450" y="0"/>
                  </a:lnTo>
                  <a:lnTo>
                    <a:pt x="1624838" y="271208"/>
                  </a:lnTo>
                  <a:lnTo>
                    <a:pt x="2374900" y="271208"/>
                  </a:lnTo>
                  <a:lnTo>
                    <a:pt x="2374900" y="730758"/>
                  </a:lnTo>
                  <a:lnTo>
                    <a:pt x="1294067" y="730758"/>
                  </a:lnTo>
                  <a:close/>
                </a:path>
              </a:pathLst>
            </a:custGeom>
            <a:solidFill>
              <a:srgbClr val="3F78E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sz="1350"/>
            </a:p>
          </p:txBody>
        </p:sp>
      </p:grpSp>
      <p:grpSp>
        <p:nvGrpSpPr>
          <p:cNvPr id="18" name="Graphic 4">
            <a:extLst>
              <a:ext uri="{FF2B5EF4-FFF2-40B4-BE49-F238E27FC236}">
                <a16:creationId xmlns:a16="http://schemas.microsoft.com/office/drawing/2014/main" xmlns="" id="{6482B625-940C-4E4E-914E-252DFB1B11D5}"/>
              </a:ext>
            </a:extLst>
          </p:cNvPr>
          <p:cNvGrpSpPr/>
          <p:nvPr/>
        </p:nvGrpSpPr>
        <p:grpSpPr>
          <a:xfrm>
            <a:off x="7339013" y="3267027"/>
            <a:ext cx="1781175" cy="849153"/>
            <a:chOff x="9785350" y="3213036"/>
            <a:chExt cx="2374900" cy="1132204"/>
          </a:xfrm>
          <a:solidFill>
            <a:srgbClr val="7A42E8"/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1813C465-B165-4E1F-A526-A6D7614200F5}"/>
                </a:ext>
              </a:extLst>
            </p:cNvPr>
            <p:cNvSpPr/>
            <p:nvPr/>
          </p:nvSpPr>
          <p:spPr>
            <a:xfrm>
              <a:off x="9785350" y="3213036"/>
              <a:ext cx="2374900" cy="730694"/>
            </a:xfrm>
            <a:custGeom>
              <a:avLst/>
              <a:gdLst>
                <a:gd name="connsiteX0" fmla="*/ 1187450 w 2374900"/>
                <a:gd name="connsiteY0" fmla="*/ 66104 h 730694"/>
                <a:gd name="connsiteX1" fmla="*/ 1080833 w 2374900"/>
                <a:gd name="connsiteY1" fmla="*/ 0 h 730694"/>
                <a:gd name="connsiteX2" fmla="*/ 0 w 2374900"/>
                <a:gd name="connsiteY2" fmla="*/ 0 h 730694"/>
                <a:gd name="connsiteX3" fmla="*/ 0 w 2374900"/>
                <a:gd name="connsiteY3" fmla="*/ 459549 h 730694"/>
                <a:gd name="connsiteX4" fmla="*/ 750062 w 2374900"/>
                <a:gd name="connsiteY4" fmla="*/ 459549 h 730694"/>
                <a:gd name="connsiteX5" fmla="*/ 1187450 w 2374900"/>
                <a:gd name="connsiteY5" fmla="*/ 730695 h 730694"/>
                <a:gd name="connsiteX6" fmla="*/ 1624838 w 2374900"/>
                <a:gd name="connsiteY6" fmla="*/ 459549 h 730694"/>
                <a:gd name="connsiteX7" fmla="*/ 2374900 w 2374900"/>
                <a:gd name="connsiteY7" fmla="*/ 459549 h 730694"/>
                <a:gd name="connsiteX8" fmla="*/ 2374900 w 2374900"/>
                <a:gd name="connsiteY8" fmla="*/ 0 h 730694"/>
                <a:gd name="connsiteX9" fmla="*/ 1294067 w 2374900"/>
                <a:gd name="connsiteY9" fmla="*/ 0 h 730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4900" h="730694">
                  <a:moveTo>
                    <a:pt x="1187450" y="66104"/>
                  </a:moveTo>
                  <a:lnTo>
                    <a:pt x="1080833" y="0"/>
                  </a:lnTo>
                  <a:lnTo>
                    <a:pt x="0" y="0"/>
                  </a:lnTo>
                  <a:lnTo>
                    <a:pt x="0" y="459549"/>
                  </a:lnTo>
                  <a:lnTo>
                    <a:pt x="750062" y="459549"/>
                  </a:lnTo>
                  <a:lnTo>
                    <a:pt x="1187450" y="730695"/>
                  </a:lnTo>
                  <a:lnTo>
                    <a:pt x="1624838" y="459549"/>
                  </a:lnTo>
                  <a:lnTo>
                    <a:pt x="2374900" y="459549"/>
                  </a:lnTo>
                  <a:lnTo>
                    <a:pt x="2374900" y="0"/>
                  </a:lnTo>
                  <a:lnTo>
                    <a:pt x="1294067" y="0"/>
                  </a:lnTo>
                  <a:close/>
                </a:path>
              </a:pathLst>
            </a:custGeom>
            <a:solidFill>
              <a:srgbClr val="7A42E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sz="135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C2FCA134-EB4D-4CFB-896C-B4B9D40D0072}"/>
                </a:ext>
              </a:extLst>
            </p:cNvPr>
            <p:cNvSpPr/>
            <p:nvPr/>
          </p:nvSpPr>
          <p:spPr>
            <a:xfrm>
              <a:off x="10535411" y="3736085"/>
              <a:ext cx="874776" cy="609155"/>
            </a:xfrm>
            <a:custGeom>
              <a:avLst/>
              <a:gdLst>
                <a:gd name="connsiteX0" fmla="*/ 437388 w 874776"/>
                <a:gd name="connsiteY0" fmla="*/ 271145 h 609155"/>
                <a:gd name="connsiteX1" fmla="*/ 0 w 874776"/>
                <a:gd name="connsiteY1" fmla="*/ 0 h 609155"/>
                <a:gd name="connsiteX2" fmla="*/ 0 w 874776"/>
                <a:gd name="connsiteY2" fmla="*/ 337947 h 609155"/>
                <a:gd name="connsiteX3" fmla="*/ 437388 w 874776"/>
                <a:gd name="connsiteY3" fmla="*/ 609155 h 609155"/>
                <a:gd name="connsiteX4" fmla="*/ 874776 w 874776"/>
                <a:gd name="connsiteY4" fmla="*/ 337947 h 609155"/>
                <a:gd name="connsiteX5" fmla="*/ 874776 w 874776"/>
                <a:gd name="connsiteY5" fmla="*/ 0 h 609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4776" h="609155">
                  <a:moveTo>
                    <a:pt x="437388" y="271145"/>
                  </a:moveTo>
                  <a:lnTo>
                    <a:pt x="0" y="0"/>
                  </a:lnTo>
                  <a:lnTo>
                    <a:pt x="0" y="337947"/>
                  </a:lnTo>
                  <a:lnTo>
                    <a:pt x="437388" y="609155"/>
                  </a:lnTo>
                  <a:lnTo>
                    <a:pt x="874776" y="337947"/>
                  </a:lnTo>
                  <a:lnTo>
                    <a:pt x="874776" y="0"/>
                  </a:lnTo>
                  <a:close/>
                </a:path>
              </a:pathLst>
            </a:custGeom>
            <a:solidFill>
              <a:srgbClr val="7A42E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sz="1350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8C9D9CF-9FC5-4566-8FD0-7B3591B86329}"/>
              </a:ext>
            </a:extLst>
          </p:cNvPr>
          <p:cNvSpPr txBox="1"/>
          <p:nvPr/>
        </p:nvSpPr>
        <p:spPr>
          <a:xfrm>
            <a:off x="0" y="3912773"/>
            <a:ext cx="3455143" cy="203132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kern="1200" dirty="0">
                <a:solidFill>
                  <a:srgbClr val="000000"/>
                </a:solidFill>
                <a:effectLst/>
                <a:latin typeface="Abadi" panose="020B0604020104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Compulsory occupation-based competency &amp; Integrity assessment for SMS</a:t>
            </a:r>
          </a:p>
          <a:p>
            <a:endParaRPr lang="en-GB" b="1" kern="1200" dirty="0">
              <a:solidFill>
                <a:srgbClr val="000000"/>
              </a:solidFill>
              <a:effectLst/>
              <a:latin typeface="Abadi" panose="020B0604020104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ZA" dirty="0">
                <a:latin typeface="Abadi" panose="020B0604020104020204" pitchFamily="34" charset="0"/>
                <a:cs typeface="Arial" panose="020B0604020202020204" pitchFamily="34" charset="0"/>
              </a:rPr>
              <a:t>Psychometric integrity testing tool under development.</a:t>
            </a:r>
          </a:p>
          <a:p>
            <a:endParaRPr lang="en-ZA" dirty="0">
              <a:latin typeface="Abadi" panose="020B0604020104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07B0E0BF-A424-46D9-A575-67157351557F}"/>
              </a:ext>
            </a:extLst>
          </p:cNvPr>
          <p:cNvSpPr txBox="1"/>
          <p:nvPr/>
        </p:nvSpPr>
        <p:spPr>
          <a:xfrm>
            <a:off x="4167840" y="4200392"/>
            <a:ext cx="1847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IN" sz="900" dirty="0">
              <a:solidFill>
                <a:srgbClr val="444444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xmlns="" id="{5B4E9465-E24E-4613-A97C-D06ADEDF489E}"/>
              </a:ext>
            </a:extLst>
          </p:cNvPr>
          <p:cNvSpPr txBox="1"/>
          <p:nvPr/>
        </p:nvSpPr>
        <p:spPr>
          <a:xfrm>
            <a:off x="6265801" y="4068515"/>
            <a:ext cx="2854387" cy="1754326"/>
          </a:xfrm>
          <a:prstGeom prst="rect">
            <a:avLst/>
          </a:prstGeom>
          <a:solidFill>
            <a:srgbClr val="9966FF"/>
          </a:solidFill>
        </p:spPr>
        <p:txBody>
          <a:bodyPr wrap="square" rtlCol="0">
            <a:spAutoFit/>
          </a:bodyPr>
          <a:lstStyle/>
          <a:p>
            <a:r>
              <a:rPr lang="en-ZA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Address the </a:t>
            </a:r>
            <a:r>
              <a:rPr lang="en-ZA" b="1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aging </a:t>
            </a:r>
            <a:r>
              <a:rPr lang="en-ZA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 Service and </a:t>
            </a:r>
            <a:r>
              <a:rPr lang="en-ZA" b="1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 youth representation t</a:t>
            </a:r>
            <a:r>
              <a:rPr lang="en-ZA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hrough strengthening internship pipeline and enabling specialist skills recruitment</a:t>
            </a:r>
            <a:r>
              <a:rPr lang="en-ZA" sz="16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N" sz="1600" b="1" dirty="0">
              <a:latin typeface="Abadi" panose="020B0604020104020204" pitchFamily="34" charset="0"/>
              <a:cs typeface="Arial"/>
              <a:sym typeface="Arial"/>
            </a:endParaRP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xmlns="" id="{3EA69151-C956-4DE9-9776-79E4AC0F623D}"/>
              </a:ext>
            </a:extLst>
          </p:cNvPr>
          <p:cNvSpPr txBox="1"/>
          <p:nvPr/>
        </p:nvSpPr>
        <p:spPr>
          <a:xfrm>
            <a:off x="103023" y="1196361"/>
            <a:ext cx="4249547" cy="147732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kern="1200" dirty="0">
                <a:solidFill>
                  <a:srgbClr val="000000"/>
                </a:solidFill>
                <a:effectLst/>
                <a:latin typeface="Abadi" panose="020B0604020104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By 2025, review the academic </a:t>
            </a:r>
            <a:r>
              <a:rPr lang="en-GB" b="1" dirty="0">
                <a:solidFill>
                  <a:srgbClr val="000000"/>
                </a:solidFill>
                <a:latin typeface="Abadi" panose="020B0604020104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qualifications </a:t>
            </a:r>
            <a:r>
              <a:rPr lang="en-GB" b="1" kern="1200" dirty="0">
                <a:solidFill>
                  <a:srgbClr val="000000"/>
                </a:solidFill>
                <a:effectLst/>
                <a:latin typeface="Abadi" panose="020B0604020104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entry requirements into SMS </a:t>
            </a:r>
            <a:r>
              <a:rPr lang="en-GB" kern="1200" dirty="0">
                <a:solidFill>
                  <a:srgbClr val="000000"/>
                </a:solidFill>
                <a:effectLst/>
                <a:latin typeface="Abadi" panose="020B0604020104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level 14-16</a:t>
            </a:r>
          </a:p>
          <a:p>
            <a:pPr marL="342900" indent="-342900" algn="ctr">
              <a:buFont typeface="Wingdings" panose="05000000000000000000" pitchFamily="2" charset="2"/>
              <a:buChar char="§"/>
            </a:pPr>
            <a:r>
              <a:rPr lang="en-ZA" sz="2000" dirty="0">
                <a:latin typeface="Abadi" panose="020B0604020104020204" pitchFamily="34" charset="0"/>
                <a:cs typeface="Arial" panose="020B0604020202020204" pitchFamily="34" charset="0"/>
              </a:rPr>
              <a:t>Review of the SMS Handbook</a:t>
            </a:r>
          </a:p>
          <a:p>
            <a:pPr algn="ctr"/>
            <a:endParaRPr lang="en-IN" sz="1600" dirty="0">
              <a:solidFill>
                <a:srgbClr val="444444"/>
              </a:solidFill>
              <a:latin typeface="Abadi" panose="020B0604020104020204" pitchFamily="34" charset="0"/>
              <a:cs typeface="Arial"/>
              <a:sym typeface="Arial"/>
            </a:endParaRPr>
          </a:p>
        </p:txBody>
      </p:sp>
      <p:sp>
        <p:nvSpPr>
          <p:cNvPr id="313" name="TextBox 312">
            <a:extLst>
              <a:ext uri="{FF2B5EF4-FFF2-40B4-BE49-F238E27FC236}">
                <a16:creationId xmlns:a16="http://schemas.microsoft.com/office/drawing/2014/main" xmlns="" id="{11E92736-56FC-4C72-901A-DACAD1071295}"/>
              </a:ext>
            </a:extLst>
          </p:cNvPr>
          <p:cNvSpPr txBox="1"/>
          <p:nvPr/>
        </p:nvSpPr>
        <p:spPr>
          <a:xfrm>
            <a:off x="308309" y="3267027"/>
            <a:ext cx="1669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N" b="1" dirty="0">
                <a:latin typeface="Arial"/>
                <a:cs typeface="Arial"/>
                <a:sym typeface="Arial"/>
              </a:rPr>
              <a:t>2023/2024</a:t>
            </a:r>
          </a:p>
        </p:txBody>
      </p:sp>
      <p:sp>
        <p:nvSpPr>
          <p:cNvPr id="316" name="TextBox 315">
            <a:extLst>
              <a:ext uri="{FF2B5EF4-FFF2-40B4-BE49-F238E27FC236}">
                <a16:creationId xmlns:a16="http://schemas.microsoft.com/office/drawing/2014/main" xmlns="" id="{0F50C2B7-77CE-466A-B2FC-E5FD35290A5B}"/>
              </a:ext>
            </a:extLst>
          </p:cNvPr>
          <p:cNvSpPr txBox="1"/>
          <p:nvPr/>
        </p:nvSpPr>
        <p:spPr>
          <a:xfrm>
            <a:off x="5988560" y="3219401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b="1" dirty="0">
                <a:latin typeface="Arial"/>
                <a:cs typeface="Arial"/>
                <a:sym typeface="Arial"/>
              </a:rPr>
              <a:t>2023/24</a:t>
            </a:r>
          </a:p>
        </p:txBody>
      </p:sp>
      <p:sp>
        <p:nvSpPr>
          <p:cNvPr id="317" name="TextBox 316">
            <a:extLst>
              <a:ext uri="{FF2B5EF4-FFF2-40B4-BE49-F238E27FC236}">
                <a16:creationId xmlns:a16="http://schemas.microsoft.com/office/drawing/2014/main" xmlns="" id="{40DC4054-B037-48EE-9A9A-B709E2AEA0B0}"/>
              </a:ext>
            </a:extLst>
          </p:cNvPr>
          <p:cNvSpPr txBox="1"/>
          <p:nvPr/>
        </p:nvSpPr>
        <p:spPr>
          <a:xfrm>
            <a:off x="7609114" y="3311605"/>
            <a:ext cx="1609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N" b="1" dirty="0">
                <a:latin typeface="Arial"/>
                <a:cs typeface="Arial"/>
                <a:sym typeface="Arial"/>
              </a:rPr>
              <a:t>2023/2024</a:t>
            </a:r>
          </a:p>
        </p:txBody>
      </p:sp>
      <p:sp>
        <p:nvSpPr>
          <p:cNvPr id="324" name="TextBox 323">
            <a:extLst>
              <a:ext uri="{FF2B5EF4-FFF2-40B4-BE49-F238E27FC236}">
                <a16:creationId xmlns:a16="http://schemas.microsoft.com/office/drawing/2014/main" xmlns="" id="{4A25C667-AC13-44C9-882B-3799BFC6BA0B}"/>
              </a:ext>
            </a:extLst>
          </p:cNvPr>
          <p:cNvSpPr txBox="1"/>
          <p:nvPr/>
        </p:nvSpPr>
        <p:spPr>
          <a:xfrm>
            <a:off x="4494352" y="1196361"/>
            <a:ext cx="4468977" cy="1477328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marL="285750" indent="-285750" algn="ctr">
              <a:buFontTx/>
              <a:buChar char="-"/>
            </a:pPr>
            <a:r>
              <a:rPr lang="en-GB" b="1" dirty="0"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Research on review of entry requirements </a:t>
            </a:r>
            <a:r>
              <a:rPr lang="en-GB" dirty="0"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be done in 24/25 FY</a:t>
            </a:r>
          </a:p>
          <a:p>
            <a:pPr marL="285750" indent="-285750" algn="ctr">
              <a:buFontTx/>
              <a:buChar char="-"/>
            </a:pPr>
            <a:r>
              <a:rPr lang="en-GB" b="1" dirty="0"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SMS Handbook review </a:t>
            </a:r>
            <a:r>
              <a:rPr lang="en-GB" dirty="0"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 of the 23/24 FY deliverables </a:t>
            </a:r>
          </a:p>
          <a:p>
            <a:pPr marL="285750" indent="-285750" algn="ctr">
              <a:buFontTx/>
              <a:buChar char="-"/>
            </a:pPr>
            <a:endParaRPr lang="en-GB" b="1" dirty="0">
              <a:solidFill>
                <a:srgbClr val="FF0000"/>
              </a:solidFill>
              <a:latin typeface="Abadi" panose="020B0604020104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7" name="TextBox 326">
            <a:extLst>
              <a:ext uri="{FF2B5EF4-FFF2-40B4-BE49-F238E27FC236}">
                <a16:creationId xmlns:a16="http://schemas.microsoft.com/office/drawing/2014/main" xmlns="" id="{DBFCB44B-C9E1-4B26-8334-56B2002E0D6C}"/>
              </a:ext>
            </a:extLst>
          </p:cNvPr>
          <p:cNvSpPr txBox="1"/>
          <p:nvPr/>
        </p:nvSpPr>
        <p:spPr>
          <a:xfrm>
            <a:off x="3537858" y="3912774"/>
            <a:ext cx="2645228" cy="2031325"/>
          </a:xfrm>
          <a:prstGeom prst="rect">
            <a:avLst/>
          </a:prstGeom>
          <a:solidFill>
            <a:srgbClr val="00CEE8"/>
          </a:solidFill>
        </p:spPr>
        <p:txBody>
          <a:bodyPr wrap="square">
            <a:spAutoFit/>
          </a:bodyPr>
          <a:lstStyle/>
          <a:p>
            <a:pPr algn="ctr"/>
            <a:r>
              <a:rPr lang="en-GB" b="1" kern="1200" dirty="0">
                <a:solidFill>
                  <a:srgbClr val="000000"/>
                </a:solidFill>
                <a:effectLst/>
                <a:latin typeface="Abadi" panose="020B0604020104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Merit-based recruitment and appointments:</a:t>
            </a:r>
          </a:p>
          <a:p>
            <a:pPr algn="ctr"/>
            <a:r>
              <a:rPr lang="en-GB" b="1" dirty="0">
                <a:solidFill>
                  <a:srgbClr val="000000"/>
                </a:solidFill>
                <a:latin typeface="Abadi" panose="020B0604020104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DPSA/PSETA/TUT Project: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0000"/>
                </a:solidFill>
                <a:latin typeface="Abadi" panose="020B0604020104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Skills for the future of work in the Public Service </a:t>
            </a:r>
            <a:endParaRPr lang="en-IN" sz="1600" dirty="0">
              <a:solidFill>
                <a:srgbClr val="444444"/>
              </a:solidFill>
              <a:latin typeface="Abadi" panose="020B0604020104020204" pitchFamily="34" charset="0"/>
              <a:cs typeface="Arial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869225D-7F8A-74D0-6ECD-6C490AA759E2}"/>
              </a:ext>
            </a:extLst>
          </p:cNvPr>
          <p:cNvSpPr/>
          <p:nvPr/>
        </p:nvSpPr>
        <p:spPr>
          <a:xfrm>
            <a:off x="1020462" y="116487"/>
            <a:ext cx="7329123" cy="876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800" b="1" dirty="0">
                <a:solidFill>
                  <a:srgbClr val="008000"/>
                </a:solidFill>
                <a:latin typeface="Abadi" panose="020B0604020104020204" pitchFamily="34" charset="0"/>
              </a:rPr>
              <a:t>DPSA</a:t>
            </a:r>
          </a:p>
          <a:p>
            <a:pPr algn="ctr"/>
            <a:r>
              <a:rPr lang="en-ZA" sz="2800" b="1" dirty="0">
                <a:solidFill>
                  <a:srgbClr val="008000"/>
                </a:solidFill>
                <a:latin typeface="Abadi" panose="020B0604020104020204" pitchFamily="34" charset="0"/>
              </a:rPr>
              <a:t>Pillar 1: Pre-entry, Recruitment and Selection </a:t>
            </a:r>
          </a:p>
        </p:txBody>
      </p:sp>
    </p:spTree>
    <p:extLst>
      <p:ext uri="{BB962C8B-B14F-4D97-AF65-F5344CB8AC3E}">
        <p14:creationId xmlns:p14="http://schemas.microsoft.com/office/powerpoint/2010/main" xmlns="" val="160011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4">
            <a:extLst>
              <a:ext uri="{FF2B5EF4-FFF2-40B4-BE49-F238E27FC236}">
                <a16:creationId xmlns:a16="http://schemas.microsoft.com/office/drawing/2014/main" xmlns="" id="{6482B625-940C-4E4E-914E-252DFB1B11D5}"/>
              </a:ext>
            </a:extLst>
          </p:cNvPr>
          <p:cNvGrpSpPr/>
          <p:nvPr/>
        </p:nvGrpSpPr>
        <p:grpSpPr>
          <a:xfrm>
            <a:off x="23813" y="3267027"/>
            <a:ext cx="1781175" cy="849153"/>
            <a:chOff x="31750" y="3213036"/>
            <a:chExt cx="2374900" cy="1132204"/>
          </a:xfrm>
          <a:solidFill>
            <a:srgbClr val="FFA840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4620833A-4B1A-40B4-B037-7F9761D65A2A}"/>
                </a:ext>
              </a:extLst>
            </p:cNvPr>
            <p:cNvSpPr/>
            <p:nvPr/>
          </p:nvSpPr>
          <p:spPr>
            <a:xfrm>
              <a:off x="781812" y="3736085"/>
              <a:ext cx="874776" cy="609155"/>
            </a:xfrm>
            <a:custGeom>
              <a:avLst/>
              <a:gdLst>
                <a:gd name="connsiteX0" fmla="*/ 437388 w 874776"/>
                <a:gd name="connsiteY0" fmla="*/ 271145 h 609155"/>
                <a:gd name="connsiteX1" fmla="*/ 0 w 874776"/>
                <a:gd name="connsiteY1" fmla="*/ 0 h 609155"/>
                <a:gd name="connsiteX2" fmla="*/ 0 w 874776"/>
                <a:gd name="connsiteY2" fmla="*/ 337947 h 609155"/>
                <a:gd name="connsiteX3" fmla="*/ 437388 w 874776"/>
                <a:gd name="connsiteY3" fmla="*/ 609155 h 609155"/>
                <a:gd name="connsiteX4" fmla="*/ 874776 w 874776"/>
                <a:gd name="connsiteY4" fmla="*/ 337947 h 609155"/>
                <a:gd name="connsiteX5" fmla="*/ 874776 w 874776"/>
                <a:gd name="connsiteY5" fmla="*/ 0 h 609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4776" h="609155">
                  <a:moveTo>
                    <a:pt x="437388" y="271145"/>
                  </a:moveTo>
                  <a:lnTo>
                    <a:pt x="0" y="0"/>
                  </a:lnTo>
                  <a:lnTo>
                    <a:pt x="0" y="337947"/>
                  </a:lnTo>
                  <a:lnTo>
                    <a:pt x="437388" y="609155"/>
                  </a:lnTo>
                  <a:lnTo>
                    <a:pt x="874776" y="337947"/>
                  </a:lnTo>
                  <a:lnTo>
                    <a:pt x="874776" y="0"/>
                  </a:lnTo>
                  <a:close/>
                </a:path>
              </a:pathLst>
            </a:custGeom>
            <a:solidFill>
              <a:srgbClr val="FFA84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sz="135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5BBC22A1-DC89-4668-8B86-A1125204DBEB}"/>
                </a:ext>
              </a:extLst>
            </p:cNvPr>
            <p:cNvSpPr/>
            <p:nvPr/>
          </p:nvSpPr>
          <p:spPr>
            <a:xfrm>
              <a:off x="31750" y="3213036"/>
              <a:ext cx="2374900" cy="730694"/>
            </a:xfrm>
            <a:custGeom>
              <a:avLst/>
              <a:gdLst>
                <a:gd name="connsiteX0" fmla="*/ 1187450 w 2374900"/>
                <a:gd name="connsiteY0" fmla="*/ 66104 h 730694"/>
                <a:gd name="connsiteX1" fmla="*/ 1080834 w 2374900"/>
                <a:gd name="connsiteY1" fmla="*/ 0 h 730694"/>
                <a:gd name="connsiteX2" fmla="*/ 0 w 2374900"/>
                <a:gd name="connsiteY2" fmla="*/ 0 h 730694"/>
                <a:gd name="connsiteX3" fmla="*/ 0 w 2374900"/>
                <a:gd name="connsiteY3" fmla="*/ 459549 h 730694"/>
                <a:gd name="connsiteX4" fmla="*/ 750062 w 2374900"/>
                <a:gd name="connsiteY4" fmla="*/ 459549 h 730694"/>
                <a:gd name="connsiteX5" fmla="*/ 1187450 w 2374900"/>
                <a:gd name="connsiteY5" fmla="*/ 730695 h 730694"/>
                <a:gd name="connsiteX6" fmla="*/ 1624838 w 2374900"/>
                <a:gd name="connsiteY6" fmla="*/ 459549 h 730694"/>
                <a:gd name="connsiteX7" fmla="*/ 2374900 w 2374900"/>
                <a:gd name="connsiteY7" fmla="*/ 459549 h 730694"/>
                <a:gd name="connsiteX8" fmla="*/ 2374900 w 2374900"/>
                <a:gd name="connsiteY8" fmla="*/ 0 h 730694"/>
                <a:gd name="connsiteX9" fmla="*/ 1294067 w 2374900"/>
                <a:gd name="connsiteY9" fmla="*/ 0 h 730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4900" h="730694">
                  <a:moveTo>
                    <a:pt x="1187450" y="66104"/>
                  </a:moveTo>
                  <a:lnTo>
                    <a:pt x="1080834" y="0"/>
                  </a:lnTo>
                  <a:lnTo>
                    <a:pt x="0" y="0"/>
                  </a:lnTo>
                  <a:lnTo>
                    <a:pt x="0" y="459549"/>
                  </a:lnTo>
                  <a:lnTo>
                    <a:pt x="750062" y="459549"/>
                  </a:lnTo>
                  <a:lnTo>
                    <a:pt x="1187450" y="730695"/>
                  </a:lnTo>
                  <a:lnTo>
                    <a:pt x="1624838" y="459549"/>
                  </a:lnTo>
                  <a:lnTo>
                    <a:pt x="2374900" y="459549"/>
                  </a:lnTo>
                  <a:lnTo>
                    <a:pt x="2374900" y="0"/>
                  </a:lnTo>
                  <a:lnTo>
                    <a:pt x="1294067" y="0"/>
                  </a:lnTo>
                  <a:close/>
                </a:path>
              </a:pathLst>
            </a:custGeom>
            <a:solidFill>
              <a:srgbClr val="FFA84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sz="1350"/>
            </a:p>
          </p:txBody>
        </p:sp>
      </p:grpSp>
      <p:grpSp>
        <p:nvGrpSpPr>
          <p:cNvPr id="9" name="Graphic 4">
            <a:extLst>
              <a:ext uri="{FF2B5EF4-FFF2-40B4-BE49-F238E27FC236}">
                <a16:creationId xmlns:a16="http://schemas.microsoft.com/office/drawing/2014/main" xmlns="" id="{6482B625-940C-4E4E-914E-252DFB1B11D5}"/>
              </a:ext>
            </a:extLst>
          </p:cNvPr>
          <p:cNvGrpSpPr/>
          <p:nvPr/>
        </p:nvGrpSpPr>
        <p:grpSpPr>
          <a:xfrm>
            <a:off x="1852613" y="2762535"/>
            <a:ext cx="1781175" cy="849153"/>
            <a:chOff x="2470150" y="2540380"/>
            <a:chExt cx="2374900" cy="1132204"/>
          </a:xfrm>
          <a:solidFill>
            <a:srgbClr val="E86B2D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E2A4942D-CFA5-4FD6-B3CB-078BCCCFAADE}"/>
                </a:ext>
              </a:extLst>
            </p:cNvPr>
            <p:cNvSpPr/>
            <p:nvPr/>
          </p:nvSpPr>
          <p:spPr>
            <a:xfrm>
              <a:off x="3220211" y="2540380"/>
              <a:ext cx="874776" cy="609155"/>
            </a:xfrm>
            <a:custGeom>
              <a:avLst/>
              <a:gdLst>
                <a:gd name="connsiteX0" fmla="*/ 437388 w 874776"/>
                <a:gd name="connsiteY0" fmla="*/ 337947 h 609155"/>
                <a:gd name="connsiteX1" fmla="*/ 0 w 874776"/>
                <a:gd name="connsiteY1" fmla="*/ 609155 h 609155"/>
                <a:gd name="connsiteX2" fmla="*/ 0 w 874776"/>
                <a:gd name="connsiteY2" fmla="*/ 271145 h 609155"/>
                <a:gd name="connsiteX3" fmla="*/ 437388 w 874776"/>
                <a:gd name="connsiteY3" fmla="*/ 0 h 609155"/>
                <a:gd name="connsiteX4" fmla="*/ 874776 w 874776"/>
                <a:gd name="connsiteY4" fmla="*/ 271145 h 609155"/>
                <a:gd name="connsiteX5" fmla="*/ 874776 w 874776"/>
                <a:gd name="connsiteY5" fmla="*/ 609155 h 609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4776" h="609155">
                  <a:moveTo>
                    <a:pt x="437388" y="337947"/>
                  </a:moveTo>
                  <a:lnTo>
                    <a:pt x="0" y="609155"/>
                  </a:lnTo>
                  <a:lnTo>
                    <a:pt x="0" y="271145"/>
                  </a:lnTo>
                  <a:lnTo>
                    <a:pt x="437388" y="0"/>
                  </a:lnTo>
                  <a:lnTo>
                    <a:pt x="874776" y="271145"/>
                  </a:lnTo>
                  <a:lnTo>
                    <a:pt x="874776" y="609155"/>
                  </a:lnTo>
                  <a:close/>
                </a:path>
              </a:pathLst>
            </a:custGeom>
            <a:solidFill>
              <a:srgbClr val="E86B2D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sz="135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F187D1A2-B1C2-4AE2-9A43-BEFFB3648AEE}"/>
                </a:ext>
              </a:extLst>
            </p:cNvPr>
            <p:cNvSpPr/>
            <p:nvPr/>
          </p:nvSpPr>
          <p:spPr>
            <a:xfrm>
              <a:off x="2470150" y="2941827"/>
              <a:ext cx="2374900" cy="730757"/>
            </a:xfrm>
            <a:custGeom>
              <a:avLst/>
              <a:gdLst>
                <a:gd name="connsiteX0" fmla="*/ 1187450 w 2374900"/>
                <a:gd name="connsiteY0" fmla="*/ 664655 h 730757"/>
                <a:gd name="connsiteX1" fmla="*/ 1080834 w 2374900"/>
                <a:gd name="connsiteY1" fmla="*/ 730758 h 730757"/>
                <a:gd name="connsiteX2" fmla="*/ 0 w 2374900"/>
                <a:gd name="connsiteY2" fmla="*/ 730758 h 730757"/>
                <a:gd name="connsiteX3" fmla="*/ 0 w 2374900"/>
                <a:gd name="connsiteY3" fmla="*/ 271208 h 730757"/>
                <a:gd name="connsiteX4" fmla="*/ 750062 w 2374900"/>
                <a:gd name="connsiteY4" fmla="*/ 271208 h 730757"/>
                <a:gd name="connsiteX5" fmla="*/ 1187450 w 2374900"/>
                <a:gd name="connsiteY5" fmla="*/ 0 h 730757"/>
                <a:gd name="connsiteX6" fmla="*/ 1624838 w 2374900"/>
                <a:gd name="connsiteY6" fmla="*/ 271208 h 730757"/>
                <a:gd name="connsiteX7" fmla="*/ 2374900 w 2374900"/>
                <a:gd name="connsiteY7" fmla="*/ 271208 h 730757"/>
                <a:gd name="connsiteX8" fmla="*/ 2374900 w 2374900"/>
                <a:gd name="connsiteY8" fmla="*/ 730758 h 730757"/>
                <a:gd name="connsiteX9" fmla="*/ 1294066 w 2374900"/>
                <a:gd name="connsiteY9" fmla="*/ 730758 h 73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4900" h="730757">
                  <a:moveTo>
                    <a:pt x="1187450" y="664655"/>
                  </a:moveTo>
                  <a:lnTo>
                    <a:pt x="1080834" y="730758"/>
                  </a:lnTo>
                  <a:lnTo>
                    <a:pt x="0" y="730758"/>
                  </a:lnTo>
                  <a:lnTo>
                    <a:pt x="0" y="271208"/>
                  </a:lnTo>
                  <a:lnTo>
                    <a:pt x="750062" y="271208"/>
                  </a:lnTo>
                  <a:lnTo>
                    <a:pt x="1187450" y="0"/>
                  </a:lnTo>
                  <a:lnTo>
                    <a:pt x="1624838" y="271208"/>
                  </a:lnTo>
                  <a:lnTo>
                    <a:pt x="2374900" y="271208"/>
                  </a:lnTo>
                  <a:lnTo>
                    <a:pt x="2374900" y="730758"/>
                  </a:lnTo>
                  <a:lnTo>
                    <a:pt x="1294066" y="730758"/>
                  </a:lnTo>
                  <a:close/>
                </a:path>
              </a:pathLst>
            </a:custGeom>
            <a:solidFill>
              <a:srgbClr val="E86B2D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sz="1350"/>
            </a:p>
          </p:txBody>
        </p:sp>
      </p:grpSp>
      <p:grpSp>
        <p:nvGrpSpPr>
          <p:cNvPr id="12" name="Graphic 4">
            <a:extLst>
              <a:ext uri="{FF2B5EF4-FFF2-40B4-BE49-F238E27FC236}">
                <a16:creationId xmlns:a16="http://schemas.microsoft.com/office/drawing/2014/main" xmlns="" id="{6482B625-940C-4E4E-914E-252DFB1B11D5}"/>
              </a:ext>
            </a:extLst>
          </p:cNvPr>
          <p:cNvGrpSpPr/>
          <p:nvPr/>
        </p:nvGrpSpPr>
        <p:grpSpPr>
          <a:xfrm>
            <a:off x="3681413" y="3267027"/>
            <a:ext cx="1781175" cy="849153"/>
            <a:chOff x="4908550" y="3213036"/>
            <a:chExt cx="2374900" cy="1132204"/>
          </a:xfrm>
          <a:solidFill>
            <a:srgbClr val="3CB9C6"/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6D420F94-7881-4DB4-B245-8B6677E95681}"/>
                </a:ext>
              </a:extLst>
            </p:cNvPr>
            <p:cNvSpPr/>
            <p:nvPr/>
          </p:nvSpPr>
          <p:spPr>
            <a:xfrm>
              <a:off x="5658611" y="3736085"/>
              <a:ext cx="874776" cy="609155"/>
            </a:xfrm>
            <a:custGeom>
              <a:avLst/>
              <a:gdLst>
                <a:gd name="connsiteX0" fmla="*/ 437388 w 874776"/>
                <a:gd name="connsiteY0" fmla="*/ 271145 h 609155"/>
                <a:gd name="connsiteX1" fmla="*/ 0 w 874776"/>
                <a:gd name="connsiteY1" fmla="*/ 0 h 609155"/>
                <a:gd name="connsiteX2" fmla="*/ 0 w 874776"/>
                <a:gd name="connsiteY2" fmla="*/ 337947 h 609155"/>
                <a:gd name="connsiteX3" fmla="*/ 437388 w 874776"/>
                <a:gd name="connsiteY3" fmla="*/ 609155 h 609155"/>
                <a:gd name="connsiteX4" fmla="*/ 874776 w 874776"/>
                <a:gd name="connsiteY4" fmla="*/ 337947 h 609155"/>
                <a:gd name="connsiteX5" fmla="*/ 874776 w 874776"/>
                <a:gd name="connsiteY5" fmla="*/ 0 h 609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4776" h="609155">
                  <a:moveTo>
                    <a:pt x="437388" y="271145"/>
                  </a:moveTo>
                  <a:lnTo>
                    <a:pt x="0" y="0"/>
                  </a:lnTo>
                  <a:lnTo>
                    <a:pt x="0" y="337947"/>
                  </a:lnTo>
                  <a:lnTo>
                    <a:pt x="437388" y="609155"/>
                  </a:lnTo>
                  <a:lnTo>
                    <a:pt x="874776" y="337947"/>
                  </a:lnTo>
                  <a:lnTo>
                    <a:pt x="874776" y="0"/>
                  </a:lnTo>
                  <a:close/>
                </a:path>
              </a:pathLst>
            </a:custGeom>
            <a:solidFill>
              <a:srgbClr val="3CB9C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sz="135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D7061341-D0CF-45B0-BD27-5577FD243D89}"/>
                </a:ext>
              </a:extLst>
            </p:cNvPr>
            <p:cNvSpPr/>
            <p:nvPr/>
          </p:nvSpPr>
          <p:spPr>
            <a:xfrm>
              <a:off x="4908550" y="3213036"/>
              <a:ext cx="2374900" cy="730694"/>
            </a:xfrm>
            <a:custGeom>
              <a:avLst/>
              <a:gdLst>
                <a:gd name="connsiteX0" fmla="*/ 1187450 w 2374900"/>
                <a:gd name="connsiteY0" fmla="*/ 66104 h 730694"/>
                <a:gd name="connsiteX1" fmla="*/ 1080834 w 2374900"/>
                <a:gd name="connsiteY1" fmla="*/ 0 h 730694"/>
                <a:gd name="connsiteX2" fmla="*/ 0 w 2374900"/>
                <a:gd name="connsiteY2" fmla="*/ 0 h 730694"/>
                <a:gd name="connsiteX3" fmla="*/ 0 w 2374900"/>
                <a:gd name="connsiteY3" fmla="*/ 459549 h 730694"/>
                <a:gd name="connsiteX4" fmla="*/ 750062 w 2374900"/>
                <a:gd name="connsiteY4" fmla="*/ 459549 h 730694"/>
                <a:gd name="connsiteX5" fmla="*/ 1187450 w 2374900"/>
                <a:gd name="connsiteY5" fmla="*/ 730695 h 730694"/>
                <a:gd name="connsiteX6" fmla="*/ 1624838 w 2374900"/>
                <a:gd name="connsiteY6" fmla="*/ 459549 h 730694"/>
                <a:gd name="connsiteX7" fmla="*/ 2374900 w 2374900"/>
                <a:gd name="connsiteY7" fmla="*/ 459549 h 730694"/>
                <a:gd name="connsiteX8" fmla="*/ 2374900 w 2374900"/>
                <a:gd name="connsiteY8" fmla="*/ 0 h 730694"/>
                <a:gd name="connsiteX9" fmla="*/ 1294066 w 2374900"/>
                <a:gd name="connsiteY9" fmla="*/ 0 h 730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4900" h="730694">
                  <a:moveTo>
                    <a:pt x="1187450" y="66104"/>
                  </a:moveTo>
                  <a:lnTo>
                    <a:pt x="1080834" y="0"/>
                  </a:lnTo>
                  <a:lnTo>
                    <a:pt x="0" y="0"/>
                  </a:lnTo>
                  <a:lnTo>
                    <a:pt x="0" y="459549"/>
                  </a:lnTo>
                  <a:lnTo>
                    <a:pt x="750062" y="459549"/>
                  </a:lnTo>
                  <a:lnTo>
                    <a:pt x="1187450" y="730695"/>
                  </a:lnTo>
                  <a:lnTo>
                    <a:pt x="1624838" y="459549"/>
                  </a:lnTo>
                  <a:lnTo>
                    <a:pt x="2374900" y="459549"/>
                  </a:lnTo>
                  <a:lnTo>
                    <a:pt x="2374900" y="0"/>
                  </a:lnTo>
                  <a:lnTo>
                    <a:pt x="1294066" y="0"/>
                  </a:lnTo>
                  <a:close/>
                </a:path>
              </a:pathLst>
            </a:custGeom>
            <a:solidFill>
              <a:srgbClr val="3CB9C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sz="1350"/>
            </a:p>
          </p:txBody>
        </p:sp>
      </p:grpSp>
      <p:grpSp>
        <p:nvGrpSpPr>
          <p:cNvPr id="15" name="Graphic 4">
            <a:extLst>
              <a:ext uri="{FF2B5EF4-FFF2-40B4-BE49-F238E27FC236}">
                <a16:creationId xmlns:a16="http://schemas.microsoft.com/office/drawing/2014/main" xmlns="" id="{6482B625-940C-4E4E-914E-252DFB1B11D5}"/>
              </a:ext>
            </a:extLst>
          </p:cNvPr>
          <p:cNvGrpSpPr/>
          <p:nvPr/>
        </p:nvGrpSpPr>
        <p:grpSpPr>
          <a:xfrm>
            <a:off x="5510213" y="2762535"/>
            <a:ext cx="1781175" cy="849153"/>
            <a:chOff x="7346950" y="2540380"/>
            <a:chExt cx="2374900" cy="1132204"/>
          </a:xfrm>
          <a:solidFill>
            <a:srgbClr val="3F78EA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E02A4EC9-C6ED-44AC-BCCD-3BD0B8170157}"/>
                </a:ext>
              </a:extLst>
            </p:cNvPr>
            <p:cNvSpPr/>
            <p:nvPr/>
          </p:nvSpPr>
          <p:spPr>
            <a:xfrm>
              <a:off x="8097011" y="2540380"/>
              <a:ext cx="874776" cy="609155"/>
            </a:xfrm>
            <a:custGeom>
              <a:avLst/>
              <a:gdLst>
                <a:gd name="connsiteX0" fmla="*/ 437388 w 874776"/>
                <a:gd name="connsiteY0" fmla="*/ 337947 h 609155"/>
                <a:gd name="connsiteX1" fmla="*/ 0 w 874776"/>
                <a:gd name="connsiteY1" fmla="*/ 609155 h 609155"/>
                <a:gd name="connsiteX2" fmla="*/ 0 w 874776"/>
                <a:gd name="connsiteY2" fmla="*/ 271145 h 609155"/>
                <a:gd name="connsiteX3" fmla="*/ 437388 w 874776"/>
                <a:gd name="connsiteY3" fmla="*/ 0 h 609155"/>
                <a:gd name="connsiteX4" fmla="*/ 874776 w 874776"/>
                <a:gd name="connsiteY4" fmla="*/ 271145 h 609155"/>
                <a:gd name="connsiteX5" fmla="*/ 874776 w 874776"/>
                <a:gd name="connsiteY5" fmla="*/ 609155 h 609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4776" h="609155">
                  <a:moveTo>
                    <a:pt x="437388" y="337947"/>
                  </a:moveTo>
                  <a:lnTo>
                    <a:pt x="0" y="609155"/>
                  </a:lnTo>
                  <a:lnTo>
                    <a:pt x="0" y="271145"/>
                  </a:lnTo>
                  <a:lnTo>
                    <a:pt x="437388" y="0"/>
                  </a:lnTo>
                  <a:lnTo>
                    <a:pt x="874776" y="271145"/>
                  </a:lnTo>
                  <a:lnTo>
                    <a:pt x="874776" y="609155"/>
                  </a:lnTo>
                  <a:close/>
                </a:path>
              </a:pathLst>
            </a:custGeom>
            <a:solidFill>
              <a:srgbClr val="3F78E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sz="135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4954497B-C370-490A-8CA8-FD0558ABE5CD}"/>
                </a:ext>
              </a:extLst>
            </p:cNvPr>
            <p:cNvSpPr/>
            <p:nvPr/>
          </p:nvSpPr>
          <p:spPr>
            <a:xfrm>
              <a:off x="7346950" y="2941827"/>
              <a:ext cx="2374900" cy="730757"/>
            </a:xfrm>
            <a:custGeom>
              <a:avLst/>
              <a:gdLst>
                <a:gd name="connsiteX0" fmla="*/ 1187450 w 2374900"/>
                <a:gd name="connsiteY0" fmla="*/ 664655 h 730757"/>
                <a:gd name="connsiteX1" fmla="*/ 1080833 w 2374900"/>
                <a:gd name="connsiteY1" fmla="*/ 730758 h 730757"/>
                <a:gd name="connsiteX2" fmla="*/ 0 w 2374900"/>
                <a:gd name="connsiteY2" fmla="*/ 730758 h 730757"/>
                <a:gd name="connsiteX3" fmla="*/ 0 w 2374900"/>
                <a:gd name="connsiteY3" fmla="*/ 271208 h 730757"/>
                <a:gd name="connsiteX4" fmla="*/ 750062 w 2374900"/>
                <a:gd name="connsiteY4" fmla="*/ 271208 h 730757"/>
                <a:gd name="connsiteX5" fmla="*/ 1187450 w 2374900"/>
                <a:gd name="connsiteY5" fmla="*/ 0 h 730757"/>
                <a:gd name="connsiteX6" fmla="*/ 1624838 w 2374900"/>
                <a:gd name="connsiteY6" fmla="*/ 271208 h 730757"/>
                <a:gd name="connsiteX7" fmla="*/ 2374900 w 2374900"/>
                <a:gd name="connsiteY7" fmla="*/ 271208 h 730757"/>
                <a:gd name="connsiteX8" fmla="*/ 2374900 w 2374900"/>
                <a:gd name="connsiteY8" fmla="*/ 730758 h 730757"/>
                <a:gd name="connsiteX9" fmla="*/ 1294067 w 2374900"/>
                <a:gd name="connsiteY9" fmla="*/ 730758 h 73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4900" h="730757">
                  <a:moveTo>
                    <a:pt x="1187450" y="664655"/>
                  </a:moveTo>
                  <a:lnTo>
                    <a:pt x="1080833" y="730758"/>
                  </a:lnTo>
                  <a:lnTo>
                    <a:pt x="0" y="730758"/>
                  </a:lnTo>
                  <a:lnTo>
                    <a:pt x="0" y="271208"/>
                  </a:lnTo>
                  <a:lnTo>
                    <a:pt x="750062" y="271208"/>
                  </a:lnTo>
                  <a:lnTo>
                    <a:pt x="1187450" y="0"/>
                  </a:lnTo>
                  <a:lnTo>
                    <a:pt x="1624838" y="271208"/>
                  </a:lnTo>
                  <a:lnTo>
                    <a:pt x="2374900" y="271208"/>
                  </a:lnTo>
                  <a:lnTo>
                    <a:pt x="2374900" y="730758"/>
                  </a:lnTo>
                  <a:lnTo>
                    <a:pt x="1294067" y="730758"/>
                  </a:lnTo>
                  <a:close/>
                </a:path>
              </a:pathLst>
            </a:custGeom>
            <a:solidFill>
              <a:srgbClr val="3F78E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sz="1350"/>
            </a:p>
          </p:txBody>
        </p:sp>
      </p:grpSp>
      <p:grpSp>
        <p:nvGrpSpPr>
          <p:cNvPr id="18" name="Graphic 4">
            <a:extLst>
              <a:ext uri="{FF2B5EF4-FFF2-40B4-BE49-F238E27FC236}">
                <a16:creationId xmlns:a16="http://schemas.microsoft.com/office/drawing/2014/main" xmlns="" id="{6482B625-940C-4E4E-914E-252DFB1B11D5}"/>
              </a:ext>
            </a:extLst>
          </p:cNvPr>
          <p:cNvGrpSpPr/>
          <p:nvPr/>
        </p:nvGrpSpPr>
        <p:grpSpPr>
          <a:xfrm>
            <a:off x="7339013" y="3267027"/>
            <a:ext cx="1781175" cy="849153"/>
            <a:chOff x="9785350" y="3213036"/>
            <a:chExt cx="2374900" cy="1132204"/>
          </a:xfrm>
          <a:solidFill>
            <a:srgbClr val="7A42E8"/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1813C465-B165-4E1F-A526-A6D7614200F5}"/>
                </a:ext>
              </a:extLst>
            </p:cNvPr>
            <p:cNvSpPr/>
            <p:nvPr/>
          </p:nvSpPr>
          <p:spPr>
            <a:xfrm>
              <a:off x="9785350" y="3213036"/>
              <a:ext cx="2374900" cy="730694"/>
            </a:xfrm>
            <a:custGeom>
              <a:avLst/>
              <a:gdLst>
                <a:gd name="connsiteX0" fmla="*/ 1187450 w 2374900"/>
                <a:gd name="connsiteY0" fmla="*/ 66104 h 730694"/>
                <a:gd name="connsiteX1" fmla="*/ 1080833 w 2374900"/>
                <a:gd name="connsiteY1" fmla="*/ 0 h 730694"/>
                <a:gd name="connsiteX2" fmla="*/ 0 w 2374900"/>
                <a:gd name="connsiteY2" fmla="*/ 0 h 730694"/>
                <a:gd name="connsiteX3" fmla="*/ 0 w 2374900"/>
                <a:gd name="connsiteY3" fmla="*/ 459549 h 730694"/>
                <a:gd name="connsiteX4" fmla="*/ 750062 w 2374900"/>
                <a:gd name="connsiteY4" fmla="*/ 459549 h 730694"/>
                <a:gd name="connsiteX5" fmla="*/ 1187450 w 2374900"/>
                <a:gd name="connsiteY5" fmla="*/ 730695 h 730694"/>
                <a:gd name="connsiteX6" fmla="*/ 1624838 w 2374900"/>
                <a:gd name="connsiteY6" fmla="*/ 459549 h 730694"/>
                <a:gd name="connsiteX7" fmla="*/ 2374900 w 2374900"/>
                <a:gd name="connsiteY7" fmla="*/ 459549 h 730694"/>
                <a:gd name="connsiteX8" fmla="*/ 2374900 w 2374900"/>
                <a:gd name="connsiteY8" fmla="*/ 0 h 730694"/>
                <a:gd name="connsiteX9" fmla="*/ 1294067 w 2374900"/>
                <a:gd name="connsiteY9" fmla="*/ 0 h 730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4900" h="730694">
                  <a:moveTo>
                    <a:pt x="1187450" y="66104"/>
                  </a:moveTo>
                  <a:lnTo>
                    <a:pt x="1080833" y="0"/>
                  </a:lnTo>
                  <a:lnTo>
                    <a:pt x="0" y="0"/>
                  </a:lnTo>
                  <a:lnTo>
                    <a:pt x="0" y="459549"/>
                  </a:lnTo>
                  <a:lnTo>
                    <a:pt x="750062" y="459549"/>
                  </a:lnTo>
                  <a:lnTo>
                    <a:pt x="1187450" y="730695"/>
                  </a:lnTo>
                  <a:lnTo>
                    <a:pt x="1624838" y="459549"/>
                  </a:lnTo>
                  <a:lnTo>
                    <a:pt x="2374900" y="459549"/>
                  </a:lnTo>
                  <a:lnTo>
                    <a:pt x="2374900" y="0"/>
                  </a:lnTo>
                  <a:lnTo>
                    <a:pt x="1294067" y="0"/>
                  </a:lnTo>
                  <a:close/>
                </a:path>
              </a:pathLst>
            </a:custGeom>
            <a:solidFill>
              <a:srgbClr val="7A42E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sz="135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C2FCA134-EB4D-4CFB-896C-B4B9D40D0072}"/>
                </a:ext>
              </a:extLst>
            </p:cNvPr>
            <p:cNvSpPr/>
            <p:nvPr/>
          </p:nvSpPr>
          <p:spPr>
            <a:xfrm>
              <a:off x="10535411" y="3736085"/>
              <a:ext cx="874776" cy="609155"/>
            </a:xfrm>
            <a:custGeom>
              <a:avLst/>
              <a:gdLst>
                <a:gd name="connsiteX0" fmla="*/ 437388 w 874776"/>
                <a:gd name="connsiteY0" fmla="*/ 271145 h 609155"/>
                <a:gd name="connsiteX1" fmla="*/ 0 w 874776"/>
                <a:gd name="connsiteY1" fmla="*/ 0 h 609155"/>
                <a:gd name="connsiteX2" fmla="*/ 0 w 874776"/>
                <a:gd name="connsiteY2" fmla="*/ 337947 h 609155"/>
                <a:gd name="connsiteX3" fmla="*/ 437388 w 874776"/>
                <a:gd name="connsiteY3" fmla="*/ 609155 h 609155"/>
                <a:gd name="connsiteX4" fmla="*/ 874776 w 874776"/>
                <a:gd name="connsiteY4" fmla="*/ 337947 h 609155"/>
                <a:gd name="connsiteX5" fmla="*/ 874776 w 874776"/>
                <a:gd name="connsiteY5" fmla="*/ 0 h 609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4776" h="609155">
                  <a:moveTo>
                    <a:pt x="437388" y="271145"/>
                  </a:moveTo>
                  <a:lnTo>
                    <a:pt x="0" y="0"/>
                  </a:lnTo>
                  <a:lnTo>
                    <a:pt x="0" y="337947"/>
                  </a:lnTo>
                  <a:lnTo>
                    <a:pt x="437388" y="609155"/>
                  </a:lnTo>
                  <a:lnTo>
                    <a:pt x="874776" y="337947"/>
                  </a:lnTo>
                  <a:lnTo>
                    <a:pt x="874776" y="0"/>
                  </a:lnTo>
                  <a:close/>
                </a:path>
              </a:pathLst>
            </a:custGeom>
            <a:solidFill>
              <a:srgbClr val="7A42E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sz="1350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8C9D9CF-9FC5-4566-8FD0-7B3591B86329}"/>
              </a:ext>
            </a:extLst>
          </p:cNvPr>
          <p:cNvSpPr txBox="1"/>
          <p:nvPr/>
        </p:nvSpPr>
        <p:spPr>
          <a:xfrm>
            <a:off x="206828" y="4063034"/>
            <a:ext cx="9024258" cy="106477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R="31115">
              <a:lnSpc>
                <a:spcPct val="107000"/>
              </a:lnSpc>
              <a:spcAft>
                <a:spcPts val="0"/>
              </a:spcAft>
              <a:tabLst>
                <a:tab pos="2219960" algn="l"/>
              </a:tabLst>
            </a:pPr>
            <a:r>
              <a:rPr lang="en-GB" sz="2000" b="1" kern="1200" dirty="0">
                <a:effectLst/>
                <a:latin typeface="Abadi" panose="020B0604020104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Recruitment of the Commissioners to the PSC:</a:t>
            </a:r>
          </a:p>
          <a:p>
            <a:pPr marL="285750" marR="31115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2219960" algn="l"/>
              </a:tabLst>
            </a:pPr>
            <a:r>
              <a:rPr lang="en-GB" sz="2000" kern="1200" dirty="0">
                <a:effectLst/>
                <a:latin typeface="Abadi" panose="020B0604020104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Use external experts from academia, professional associations, or bodies to be part of a selection committee</a:t>
            </a:r>
            <a:endParaRPr lang="en-IN" sz="2000" b="1" dirty="0">
              <a:solidFill>
                <a:srgbClr val="444444"/>
              </a:solidFill>
              <a:latin typeface="Abadi" panose="020B0604020104020204" pitchFamily="34" charset="0"/>
              <a:cs typeface="Arial"/>
              <a:sym typeface="Arial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07B0E0BF-A424-46D9-A575-67157351557F}"/>
              </a:ext>
            </a:extLst>
          </p:cNvPr>
          <p:cNvSpPr txBox="1"/>
          <p:nvPr/>
        </p:nvSpPr>
        <p:spPr>
          <a:xfrm>
            <a:off x="4167840" y="4200392"/>
            <a:ext cx="1847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IN" sz="900" dirty="0">
              <a:solidFill>
                <a:srgbClr val="444444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xmlns="" id="{3EA69151-C956-4DE9-9776-79E4AC0F623D}"/>
              </a:ext>
            </a:extLst>
          </p:cNvPr>
          <p:cNvSpPr txBox="1"/>
          <p:nvPr/>
        </p:nvSpPr>
        <p:spPr>
          <a:xfrm>
            <a:off x="206828" y="1504560"/>
            <a:ext cx="4145743" cy="133139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000" b="1" kern="1200" dirty="0">
                <a:solidFill>
                  <a:srgbClr val="000000"/>
                </a:solidFill>
                <a:effectLst/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Recruitment of DGs and DDGs:</a:t>
            </a:r>
            <a:endParaRPr lang="en-GB" sz="2000" dirty="0">
              <a:effectLst/>
              <a:latin typeface="Abadi" panose="020B0604020104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60375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2000" b="1" dirty="0"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PSC-  </a:t>
            </a:r>
            <a:r>
              <a:rPr lang="en-GB" sz="2000" dirty="0"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create a pool of technical experts</a:t>
            </a:r>
          </a:p>
          <a:p>
            <a:pPr marL="174625">
              <a:lnSpc>
                <a:spcPct val="107000"/>
              </a:lnSpc>
              <a:spcAft>
                <a:spcPts val="0"/>
              </a:spcAft>
            </a:pPr>
            <a:endParaRPr lang="en-GB" sz="1600" dirty="0">
              <a:effectLst/>
              <a:latin typeface="Abadi" panose="020B0604020104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3" name="TextBox 312">
            <a:extLst>
              <a:ext uri="{FF2B5EF4-FFF2-40B4-BE49-F238E27FC236}">
                <a16:creationId xmlns:a16="http://schemas.microsoft.com/office/drawing/2014/main" xmlns="" id="{11E92736-56FC-4C72-901A-DACAD1071295}"/>
              </a:ext>
            </a:extLst>
          </p:cNvPr>
          <p:cNvSpPr txBox="1"/>
          <p:nvPr/>
        </p:nvSpPr>
        <p:spPr>
          <a:xfrm>
            <a:off x="308309" y="3267027"/>
            <a:ext cx="1669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N" b="1" dirty="0">
                <a:latin typeface="Arial"/>
                <a:cs typeface="Arial"/>
                <a:sym typeface="Arial"/>
              </a:rPr>
              <a:t>2023/2024 </a:t>
            </a:r>
          </a:p>
        </p:txBody>
      </p:sp>
      <p:sp>
        <p:nvSpPr>
          <p:cNvPr id="314" name="TextBox 313">
            <a:extLst>
              <a:ext uri="{FF2B5EF4-FFF2-40B4-BE49-F238E27FC236}">
                <a16:creationId xmlns:a16="http://schemas.microsoft.com/office/drawing/2014/main" xmlns="" id="{FF5251C5-42DE-4C80-B5E1-A0B56DF0A11A}"/>
              </a:ext>
            </a:extLst>
          </p:cNvPr>
          <p:cNvSpPr txBox="1"/>
          <p:nvPr/>
        </p:nvSpPr>
        <p:spPr>
          <a:xfrm>
            <a:off x="2415159" y="3311606"/>
            <a:ext cx="1039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N" b="1" dirty="0">
                <a:latin typeface="Arial"/>
                <a:cs typeface="Arial"/>
                <a:sym typeface="Arial"/>
              </a:rPr>
              <a:t>2023/24</a:t>
            </a:r>
          </a:p>
        </p:txBody>
      </p:sp>
      <p:sp>
        <p:nvSpPr>
          <p:cNvPr id="315" name="TextBox 314">
            <a:extLst>
              <a:ext uri="{FF2B5EF4-FFF2-40B4-BE49-F238E27FC236}">
                <a16:creationId xmlns:a16="http://schemas.microsoft.com/office/drawing/2014/main" xmlns="" id="{34420584-83D9-43CA-96E4-9B14C50956AC}"/>
              </a:ext>
            </a:extLst>
          </p:cNvPr>
          <p:cNvSpPr txBox="1"/>
          <p:nvPr/>
        </p:nvSpPr>
        <p:spPr>
          <a:xfrm>
            <a:off x="4180094" y="3228237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b="1" dirty="0">
                <a:latin typeface="Arial"/>
                <a:cs typeface="Arial"/>
                <a:sym typeface="Arial"/>
              </a:rPr>
              <a:t>2024/25</a:t>
            </a:r>
          </a:p>
        </p:txBody>
      </p:sp>
      <p:sp>
        <p:nvSpPr>
          <p:cNvPr id="316" name="TextBox 315">
            <a:extLst>
              <a:ext uri="{FF2B5EF4-FFF2-40B4-BE49-F238E27FC236}">
                <a16:creationId xmlns:a16="http://schemas.microsoft.com/office/drawing/2014/main" xmlns="" id="{0F50C2B7-77CE-466A-B2FC-E5FD35290A5B}"/>
              </a:ext>
            </a:extLst>
          </p:cNvPr>
          <p:cNvSpPr txBox="1"/>
          <p:nvPr/>
        </p:nvSpPr>
        <p:spPr>
          <a:xfrm>
            <a:off x="6008894" y="3230024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b="1" dirty="0">
                <a:latin typeface="Arial"/>
                <a:cs typeface="Arial"/>
                <a:sym typeface="Arial"/>
              </a:rPr>
              <a:t>2025/2026</a:t>
            </a:r>
          </a:p>
        </p:txBody>
      </p:sp>
      <p:sp>
        <p:nvSpPr>
          <p:cNvPr id="319" name="Freeform: Shape 318">
            <a:extLst>
              <a:ext uri="{FF2B5EF4-FFF2-40B4-BE49-F238E27FC236}">
                <a16:creationId xmlns:a16="http://schemas.microsoft.com/office/drawing/2014/main" xmlns="" id="{940F2768-003B-433C-B9B1-4C07A2CBD6C5}"/>
              </a:ext>
            </a:extLst>
          </p:cNvPr>
          <p:cNvSpPr/>
          <p:nvPr/>
        </p:nvSpPr>
        <p:spPr>
          <a:xfrm>
            <a:off x="4206332" y="5127813"/>
            <a:ext cx="570500" cy="775955"/>
          </a:xfrm>
          <a:custGeom>
            <a:avLst/>
            <a:gdLst>
              <a:gd name="connsiteX0" fmla="*/ 519366 w 760666"/>
              <a:gd name="connsiteY0" fmla="*/ 241300 h 812800"/>
              <a:gd name="connsiteX1" fmla="*/ 544766 w 760666"/>
              <a:gd name="connsiteY1" fmla="*/ 241300 h 812800"/>
              <a:gd name="connsiteX2" fmla="*/ 544766 w 760666"/>
              <a:gd name="connsiteY2" fmla="*/ 215900 h 812800"/>
              <a:gd name="connsiteX3" fmla="*/ 519366 w 760666"/>
              <a:gd name="connsiteY3" fmla="*/ 215900 h 812800"/>
              <a:gd name="connsiteX4" fmla="*/ 519366 w 760666"/>
              <a:gd name="connsiteY4" fmla="*/ 241300 h 812800"/>
              <a:gd name="connsiteX5" fmla="*/ 570166 w 760666"/>
              <a:gd name="connsiteY5" fmla="*/ 241300 h 812800"/>
              <a:gd name="connsiteX6" fmla="*/ 595566 w 760666"/>
              <a:gd name="connsiteY6" fmla="*/ 241300 h 812800"/>
              <a:gd name="connsiteX7" fmla="*/ 595566 w 760666"/>
              <a:gd name="connsiteY7" fmla="*/ 215900 h 812800"/>
              <a:gd name="connsiteX8" fmla="*/ 570166 w 760666"/>
              <a:gd name="connsiteY8" fmla="*/ 215900 h 812800"/>
              <a:gd name="connsiteX9" fmla="*/ 570166 w 760666"/>
              <a:gd name="connsiteY9" fmla="*/ 241300 h 812800"/>
              <a:gd name="connsiteX10" fmla="*/ 620966 w 760666"/>
              <a:gd name="connsiteY10" fmla="*/ 241300 h 812800"/>
              <a:gd name="connsiteX11" fmla="*/ 646366 w 760666"/>
              <a:gd name="connsiteY11" fmla="*/ 241300 h 812800"/>
              <a:gd name="connsiteX12" fmla="*/ 646366 w 760666"/>
              <a:gd name="connsiteY12" fmla="*/ 215900 h 812800"/>
              <a:gd name="connsiteX13" fmla="*/ 620966 w 760666"/>
              <a:gd name="connsiteY13" fmla="*/ 215900 h 812800"/>
              <a:gd name="connsiteX14" fmla="*/ 620966 w 760666"/>
              <a:gd name="connsiteY14" fmla="*/ 241300 h 812800"/>
              <a:gd name="connsiteX15" fmla="*/ 468566 w 760666"/>
              <a:gd name="connsiteY15" fmla="*/ 0 h 812800"/>
              <a:gd name="connsiteX16" fmla="*/ 455866 w 760666"/>
              <a:gd name="connsiteY16" fmla="*/ 12700 h 812800"/>
              <a:gd name="connsiteX17" fmla="*/ 455866 w 760666"/>
              <a:gd name="connsiteY17" fmla="*/ 64135 h 812800"/>
              <a:gd name="connsiteX18" fmla="*/ 239966 w 760666"/>
              <a:gd name="connsiteY18" fmla="*/ 292100 h 812800"/>
              <a:gd name="connsiteX19" fmla="*/ 468566 w 760666"/>
              <a:gd name="connsiteY19" fmla="*/ 520700 h 812800"/>
              <a:gd name="connsiteX20" fmla="*/ 659828 w 760666"/>
              <a:gd name="connsiteY20" fmla="*/ 417195 h 812800"/>
              <a:gd name="connsiteX21" fmla="*/ 704215 w 760666"/>
              <a:gd name="connsiteY21" fmla="*/ 442849 h 812800"/>
              <a:gd name="connsiteX22" fmla="*/ 721551 w 760666"/>
              <a:gd name="connsiteY22" fmla="*/ 438214 h 812800"/>
              <a:gd name="connsiteX23" fmla="*/ 760666 w 760666"/>
              <a:gd name="connsiteY23" fmla="*/ 292100 h 812800"/>
              <a:gd name="connsiteX24" fmla="*/ 468566 w 760666"/>
              <a:gd name="connsiteY24" fmla="*/ 0 h 812800"/>
              <a:gd name="connsiteX25" fmla="*/ 481266 w 760666"/>
              <a:gd name="connsiteY25" fmla="*/ 26035 h 812800"/>
              <a:gd name="connsiteX26" fmla="*/ 734632 w 760666"/>
              <a:gd name="connsiteY26" fmla="*/ 279400 h 812800"/>
              <a:gd name="connsiteX27" fmla="*/ 481266 w 760666"/>
              <a:gd name="connsiteY27" fmla="*/ 279400 h 812800"/>
              <a:gd name="connsiteX28" fmla="*/ 481266 w 760666"/>
              <a:gd name="connsiteY28" fmla="*/ 26035 h 812800"/>
              <a:gd name="connsiteX29" fmla="*/ 468566 w 760666"/>
              <a:gd name="connsiteY29" fmla="*/ 495300 h 812800"/>
              <a:gd name="connsiteX30" fmla="*/ 265366 w 760666"/>
              <a:gd name="connsiteY30" fmla="*/ 292100 h 812800"/>
              <a:gd name="connsiteX31" fmla="*/ 455866 w 760666"/>
              <a:gd name="connsiteY31" fmla="*/ 89535 h 812800"/>
              <a:gd name="connsiteX32" fmla="*/ 455866 w 760666"/>
              <a:gd name="connsiteY32" fmla="*/ 292100 h 812800"/>
              <a:gd name="connsiteX33" fmla="*/ 462216 w 760666"/>
              <a:gd name="connsiteY33" fmla="*/ 303086 h 812800"/>
              <a:gd name="connsiteX34" fmla="*/ 637857 w 760666"/>
              <a:gd name="connsiteY34" fmla="*/ 404495 h 812800"/>
              <a:gd name="connsiteX35" fmla="*/ 468566 w 760666"/>
              <a:gd name="connsiteY35" fmla="*/ 495300 h 812800"/>
              <a:gd name="connsiteX36" fmla="*/ 705612 w 760666"/>
              <a:gd name="connsiteY36" fmla="*/ 414274 h 812800"/>
              <a:gd name="connsiteX37" fmla="*/ 516001 w 760666"/>
              <a:gd name="connsiteY37" fmla="*/ 304800 h 812800"/>
              <a:gd name="connsiteX38" fmla="*/ 734885 w 760666"/>
              <a:gd name="connsiteY38" fmla="*/ 304800 h 812800"/>
              <a:gd name="connsiteX39" fmla="*/ 705612 w 760666"/>
              <a:gd name="connsiteY39" fmla="*/ 414274 h 812800"/>
              <a:gd name="connsiteX40" fmla="*/ 138366 w 760666"/>
              <a:gd name="connsiteY40" fmla="*/ 698500 h 812800"/>
              <a:gd name="connsiteX41" fmla="*/ 100266 w 760666"/>
              <a:gd name="connsiteY41" fmla="*/ 660400 h 812800"/>
              <a:gd name="connsiteX42" fmla="*/ 100266 w 760666"/>
              <a:gd name="connsiteY42" fmla="*/ 546100 h 812800"/>
              <a:gd name="connsiteX43" fmla="*/ 87566 w 760666"/>
              <a:gd name="connsiteY43" fmla="*/ 533400 h 812800"/>
              <a:gd name="connsiteX44" fmla="*/ 32131 w 760666"/>
              <a:gd name="connsiteY44" fmla="*/ 533400 h 812800"/>
              <a:gd name="connsiteX45" fmla="*/ 41910 w 760666"/>
              <a:gd name="connsiteY45" fmla="*/ 514350 h 812800"/>
              <a:gd name="connsiteX46" fmla="*/ 100266 w 760666"/>
              <a:gd name="connsiteY46" fmla="*/ 381000 h 812800"/>
              <a:gd name="connsiteX47" fmla="*/ 100266 w 760666"/>
              <a:gd name="connsiteY47" fmla="*/ 304800 h 812800"/>
              <a:gd name="connsiteX48" fmla="*/ 392366 w 760666"/>
              <a:gd name="connsiteY48" fmla="*/ 25400 h 812800"/>
              <a:gd name="connsiteX49" fmla="*/ 443166 w 760666"/>
              <a:gd name="connsiteY49" fmla="*/ 25400 h 812800"/>
              <a:gd name="connsiteX50" fmla="*/ 443166 w 760666"/>
              <a:gd name="connsiteY50" fmla="*/ 0 h 812800"/>
              <a:gd name="connsiteX51" fmla="*/ 392366 w 760666"/>
              <a:gd name="connsiteY51" fmla="*/ 0 h 812800"/>
              <a:gd name="connsiteX52" fmla="*/ 74866 w 760666"/>
              <a:gd name="connsiteY52" fmla="*/ 304800 h 812800"/>
              <a:gd name="connsiteX53" fmla="*/ 74866 w 760666"/>
              <a:gd name="connsiteY53" fmla="*/ 381000 h 812800"/>
              <a:gd name="connsiteX54" fmla="*/ 19304 w 760666"/>
              <a:gd name="connsiteY54" fmla="*/ 502730 h 812800"/>
              <a:gd name="connsiteX55" fmla="*/ 0 w 760666"/>
              <a:gd name="connsiteY55" fmla="*/ 540449 h 812800"/>
              <a:gd name="connsiteX56" fmla="*/ 11366 w 760666"/>
              <a:gd name="connsiteY56" fmla="*/ 558800 h 812800"/>
              <a:gd name="connsiteX57" fmla="*/ 74866 w 760666"/>
              <a:gd name="connsiteY57" fmla="*/ 558800 h 812800"/>
              <a:gd name="connsiteX58" fmla="*/ 74866 w 760666"/>
              <a:gd name="connsiteY58" fmla="*/ 660400 h 812800"/>
              <a:gd name="connsiteX59" fmla="*/ 138366 w 760666"/>
              <a:gd name="connsiteY59" fmla="*/ 723900 h 812800"/>
              <a:gd name="connsiteX60" fmla="*/ 273939 w 760666"/>
              <a:gd name="connsiteY60" fmla="*/ 723900 h 812800"/>
              <a:gd name="connsiteX61" fmla="*/ 253174 w 760666"/>
              <a:gd name="connsiteY61" fmla="*/ 796608 h 812800"/>
              <a:gd name="connsiteX62" fmla="*/ 277622 w 760666"/>
              <a:gd name="connsiteY62" fmla="*/ 803592 h 812800"/>
              <a:gd name="connsiteX63" fmla="*/ 303022 w 760666"/>
              <a:gd name="connsiteY63" fmla="*/ 714692 h 812800"/>
              <a:gd name="connsiteX64" fmla="*/ 290830 w 760666"/>
              <a:gd name="connsiteY64" fmla="*/ 698500 h 812800"/>
              <a:gd name="connsiteX65" fmla="*/ 138366 w 760666"/>
              <a:gd name="connsiteY65" fmla="*/ 698500 h 812800"/>
              <a:gd name="connsiteX66" fmla="*/ 176466 w 760666"/>
              <a:gd name="connsiteY66" fmla="*/ 381000 h 812800"/>
              <a:gd name="connsiteX67" fmla="*/ 201866 w 760666"/>
              <a:gd name="connsiteY67" fmla="*/ 381000 h 812800"/>
              <a:gd name="connsiteX68" fmla="*/ 201866 w 760666"/>
              <a:gd name="connsiteY68" fmla="*/ 355600 h 812800"/>
              <a:gd name="connsiteX69" fmla="*/ 176466 w 760666"/>
              <a:gd name="connsiteY69" fmla="*/ 355600 h 812800"/>
              <a:gd name="connsiteX70" fmla="*/ 176466 w 760666"/>
              <a:gd name="connsiteY70" fmla="*/ 381000 h 812800"/>
              <a:gd name="connsiteX71" fmla="*/ 659066 w 760666"/>
              <a:gd name="connsiteY71" fmla="*/ 812800 h 812800"/>
              <a:gd name="connsiteX72" fmla="*/ 684466 w 760666"/>
              <a:gd name="connsiteY72" fmla="*/ 812800 h 812800"/>
              <a:gd name="connsiteX73" fmla="*/ 684466 w 760666"/>
              <a:gd name="connsiteY73" fmla="*/ 444500 h 812800"/>
              <a:gd name="connsiteX74" fmla="*/ 659066 w 760666"/>
              <a:gd name="connsiteY74" fmla="*/ 444500 h 812800"/>
              <a:gd name="connsiteX75" fmla="*/ 659066 w 760666"/>
              <a:gd name="connsiteY75" fmla="*/ 81280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760666" h="812800">
                <a:moveTo>
                  <a:pt x="519366" y="241300"/>
                </a:moveTo>
                <a:lnTo>
                  <a:pt x="544766" y="241300"/>
                </a:lnTo>
                <a:lnTo>
                  <a:pt x="544766" y="215900"/>
                </a:lnTo>
                <a:lnTo>
                  <a:pt x="519366" y="215900"/>
                </a:lnTo>
                <a:lnTo>
                  <a:pt x="519366" y="241300"/>
                </a:lnTo>
                <a:close/>
                <a:moveTo>
                  <a:pt x="570166" y="241300"/>
                </a:moveTo>
                <a:lnTo>
                  <a:pt x="595566" y="241300"/>
                </a:lnTo>
                <a:lnTo>
                  <a:pt x="595566" y="215900"/>
                </a:lnTo>
                <a:lnTo>
                  <a:pt x="570166" y="215900"/>
                </a:lnTo>
                <a:lnTo>
                  <a:pt x="570166" y="241300"/>
                </a:lnTo>
                <a:close/>
                <a:moveTo>
                  <a:pt x="620966" y="241300"/>
                </a:moveTo>
                <a:lnTo>
                  <a:pt x="646366" y="241300"/>
                </a:lnTo>
                <a:lnTo>
                  <a:pt x="646366" y="215900"/>
                </a:lnTo>
                <a:lnTo>
                  <a:pt x="620966" y="215900"/>
                </a:lnTo>
                <a:lnTo>
                  <a:pt x="620966" y="241300"/>
                </a:lnTo>
                <a:close/>
                <a:moveTo>
                  <a:pt x="468566" y="0"/>
                </a:moveTo>
                <a:lnTo>
                  <a:pt x="455866" y="12700"/>
                </a:lnTo>
                <a:lnTo>
                  <a:pt x="455866" y="64135"/>
                </a:lnTo>
                <a:cubicBezTo>
                  <a:pt x="335724" y="70803"/>
                  <a:pt x="239966" y="170307"/>
                  <a:pt x="239966" y="292100"/>
                </a:cubicBezTo>
                <a:cubicBezTo>
                  <a:pt x="239966" y="418148"/>
                  <a:pt x="342519" y="520700"/>
                  <a:pt x="468566" y="520700"/>
                </a:cubicBezTo>
                <a:cubicBezTo>
                  <a:pt x="545655" y="520700"/>
                  <a:pt x="617791" y="481330"/>
                  <a:pt x="659828" y="417195"/>
                </a:cubicBezTo>
                <a:lnTo>
                  <a:pt x="704215" y="442849"/>
                </a:lnTo>
                <a:lnTo>
                  <a:pt x="721551" y="438214"/>
                </a:lnTo>
                <a:cubicBezTo>
                  <a:pt x="747141" y="394017"/>
                  <a:pt x="760666" y="343472"/>
                  <a:pt x="760666" y="292100"/>
                </a:cubicBezTo>
                <a:cubicBezTo>
                  <a:pt x="760666" y="131064"/>
                  <a:pt x="629666" y="0"/>
                  <a:pt x="468566" y="0"/>
                </a:cubicBezTo>
                <a:close/>
                <a:moveTo>
                  <a:pt x="481266" y="26035"/>
                </a:moveTo>
                <a:cubicBezTo>
                  <a:pt x="618172" y="32512"/>
                  <a:pt x="728154" y="142494"/>
                  <a:pt x="734632" y="279400"/>
                </a:cubicBezTo>
                <a:lnTo>
                  <a:pt x="481266" y="279400"/>
                </a:lnTo>
                <a:lnTo>
                  <a:pt x="481266" y="26035"/>
                </a:lnTo>
                <a:close/>
                <a:moveTo>
                  <a:pt x="468566" y="495300"/>
                </a:moveTo>
                <a:cubicBezTo>
                  <a:pt x="356552" y="495300"/>
                  <a:pt x="265366" y="404114"/>
                  <a:pt x="265366" y="292100"/>
                </a:cubicBezTo>
                <a:cubicBezTo>
                  <a:pt x="265366" y="184341"/>
                  <a:pt x="349758" y="96139"/>
                  <a:pt x="455866" y="89535"/>
                </a:cubicBezTo>
                <a:lnTo>
                  <a:pt x="455866" y="292100"/>
                </a:lnTo>
                <a:lnTo>
                  <a:pt x="462216" y="303086"/>
                </a:lnTo>
                <a:lnTo>
                  <a:pt x="637857" y="404495"/>
                </a:lnTo>
                <a:cubicBezTo>
                  <a:pt x="600329" y="460820"/>
                  <a:pt x="536638" y="495300"/>
                  <a:pt x="468566" y="495300"/>
                </a:cubicBezTo>
                <a:close/>
                <a:moveTo>
                  <a:pt x="705612" y="414274"/>
                </a:moveTo>
                <a:lnTo>
                  <a:pt x="516001" y="304800"/>
                </a:lnTo>
                <a:lnTo>
                  <a:pt x="734885" y="304800"/>
                </a:lnTo>
                <a:cubicBezTo>
                  <a:pt x="733044" y="343091"/>
                  <a:pt x="723011" y="380429"/>
                  <a:pt x="705612" y="414274"/>
                </a:cubicBezTo>
                <a:close/>
                <a:moveTo>
                  <a:pt x="138366" y="698500"/>
                </a:moveTo>
                <a:cubicBezTo>
                  <a:pt x="106997" y="698500"/>
                  <a:pt x="100266" y="691769"/>
                  <a:pt x="100266" y="660400"/>
                </a:cubicBezTo>
                <a:lnTo>
                  <a:pt x="100266" y="546100"/>
                </a:lnTo>
                <a:lnTo>
                  <a:pt x="87566" y="533400"/>
                </a:lnTo>
                <a:lnTo>
                  <a:pt x="32131" y="533400"/>
                </a:lnTo>
                <a:lnTo>
                  <a:pt x="41910" y="514350"/>
                </a:lnTo>
                <a:cubicBezTo>
                  <a:pt x="77152" y="446151"/>
                  <a:pt x="100266" y="399986"/>
                  <a:pt x="100266" y="381000"/>
                </a:cubicBezTo>
                <a:lnTo>
                  <a:pt x="100266" y="304800"/>
                </a:lnTo>
                <a:cubicBezTo>
                  <a:pt x="100266" y="150749"/>
                  <a:pt x="231267" y="25400"/>
                  <a:pt x="392366" y="25400"/>
                </a:cubicBezTo>
                <a:lnTo>
                  <a:pt x="443166" y="25400"/>
                </a:lnTo>
                <a:lnTo>
                  <a:pt x="443166" y="0"/>
                </a:lnTo>
                <a:lnTo>
                  <a:pt x="392366" y="0"/>
                </a:lnTo>
                <a:cubicBezTo>
                  <a:pt x="217297" y="0"/>
                  <a:pt x="74866" y="136716"/>
                  <a:pt x="74866" y="304800"/>
                </a:cubicBezTo>
                <a:lnTo>
                  <a:pt x="74866" y="381000"/>
                </a:lnTo>
                <a:cubicBezTo>
                  <a:pt x="74866" y="395288"/>
                  <a:pt x="40068" y="462534"/>
                  <a:pt x="19304" y="502730"/>
                </a:cubicBezTo>
                <a:lnTo>
                  <a:pt x="0" y="540449"/>
                </a:lnTo>
                <a:lnTo>
                  <a:pt x="11366" y="558800"/>
                </a:lnTo>
                <a:lnTo>
                  <a:pt x="74866" y="558800"/>
                </a:lnTo>
                <a:lnTo>
                  <a:pt x="74866" y="660400"/>
                </a:lnTo>
                <a:cubicBezTo>
                  <a:pt x="74866" y="705485"/>
                  <a:pt x="93282" y="723900"/>
                  <a:pt x="138366" y="723900"/>
                </a:cubicBezTo>
                <a:lnTo>
                  <a:pt x="273939" y="723900"/>
                </a:lnTo>
                <a:lnTo>
                  <a:pt x="253174" y="796608"/>
                </a:lnTo>
                <a:lnTo>
                  <a:pt x="277622" y="803592"/>
                </a:lnTo>
                <a:lnTo>
                  <a:pt x="303022" y="714692"/>
                </a:lnTo>
                <a:lnTo>
                  <a:pt x="290830" y="698500"/>
                </a:lnTo>
                <a:lnTo>
                  <a:pt x="138366" y="698500"/>
                </a:lnTo>
                <a:close/>
                <a:moveTo>
                  <a:pt x="176466" y="381000"/>
                </a:moveTo>
                <a:lnTo>
                  <a:pt x="201866" y="381000"/>
                </a:lnTo>
                <a:lnTo>
                  <a:pt x="201866" y="355600"/>
                </a:lnTo>
                <a:lnTo>
                  <a:pt x="176466" y="355600"/>
                </a:lnTo>
                <a:lnTo>
                  <a:pt x="176466" y="381000"/>
                </a:lnTo>
                <a:close/>
                <a:moveTo>
                  <a:pt x="659066" y="812800"/>
                </a:moveTo>
                <a:lnTo>
                  <a:pt x="684466" y="812800"/>
                </a:lnTo>
                <a:lnTo>
                  <a:pt x="684466" y="444500"/>
                </a:lnTo>
                <a:lnTo>
                  <a:pt x="659066" y="444500"/>
                </a:lnTo>
                <a:lnTo>
                  <a:pt x="659066" y="812800"/>
                </a:lnTo>
                <a:close/>
              </a:path>
            </a:pathLst>
          </a:custGeom>
          <a:solidFill>
            <a:srgbClr val="44444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IN" sz="1350"/>
          </a:p>
        </p:txBody>
      </p:sp>
      <p:sp>
        <p:nvSpPr>
          <p:cNvPr id="322" name="Freeform: Shape 321">
            <a:extLst>
              <a:ext uri="{FF2B5EF4-FFF2-40B4-BE49-F238E27FC236}">
                <a16:creationId xmlns:a16="http://schemas.microsoft.com/office/drawing/2014/main" xmlns="" id="{99528425-0A0C-48A6-8808-8563EE5F8502}"/>
              </a:ext>
            </a:extLst>
          </p:cNvPr>
          <p:cNvSpPr/>
          <p:nvPr/>
        </p:nvSpPr>
        <p:spPr>
          <a:xfrm>
            <a:off x="148210" y="5127813"/>
            <a:ext cx="438150" cy="775955"/>
          </a:xfrm>
          <a:custGeom>
            <a:avLst/>
            <a:gdLst>
              <a:gd name="connsiteX0" fmla="*/ 292100 w 584200"/>
              <a:gd name="connsiteY0" fmla="*/ 25400 h 812800"/>
              <a:gd name="connsiteX1" fmla="*/ 304800 w 584200"/>
              <a:gd name="connsiteY1" fmla="*/ 12700 h 812800"/>
              <a:gd name="connsiteX2" fmla="*/ 292100 w 584200"/>
              <a:gd name="connsiteY2" fmla="*/ 0 h 812800"/>
              <a:gd name="connsiteX3" fmla="*/ 279400 w 584200"/>
              <a:gd name="connsiteY3" fmla="*/ 12700 h 812800"/>
              <a:gd name="connsiteX4" fmla="*/ 292100 w 584200"/>
              <a:gd name="connsiteY4" fmla="*/ 25400 h 812800"/>
              <a:gd name="connsiteX5" fmla="*/ 103505 w 584200"/>
              <a:gd name="connsiteY5" fmla="*/ 103505 h 812800"/>
              <a:gd name="connsiteX6" fmla="*/ 103505 w 584200"/>
              <a:gd name="connsiteY6" fmla="*/ 85535 h 812800"/>
              <a:gd name="connsiteX7" fmla="*/ 85535 w 584200"/>
              <a:gd name="connsiteY7" fmla="*/ 85535 h 812800"/>
              <a:gd name="connsiteX8" fmla="*/ 85535 w 584200"/>
              <a:gd name="connsiteY8" fmla="*/ 103505 h 812800"/>
              <a:gd name="connsiteX9" fmla="*/ 103505 w 584200"/>
              <a:gd name="connsiteY9" fmla="*/ 103505 h 812800"/>
              <a:gd name="connsiteX10" fmla="*/ 12700 w 584200"/>
              <a:gd name="connsiteY10" fmla="*/ 279400 h 812800"/>
              <a:gd name="connsiteX11" fmla="*/ 0 w 584200"/>
              <a:gd name="connsiteY11" fmla="*/ 292100 h 812800"/>
              <a:gd name="connsiteX12" fmla="*/ 12700 w 584200"/>
              <a:gd name="connsiteY12" fmla="*/ 304800 h 812800"/>
              <a:gd name="connsiteX13" fmla="*/ 25400 w 584200"/>
              <a:gd name="connsiteY13" fmla="*/ 292100 h 812800"/>
              <a:gd name="connsiteX14" fmla="*/ 12700 w 584200"/>
              <a:gd name="connsiteY14" fmla="*/ 279400 h 812800"/>
              <a:gd name="connsiteX15" fmla="*/ 103505 w 584200"/>
              <a:gd name="connsiteY15" fmla="*/ 480695 h 812800"/>
              <a:gd name="connsiteX16" fmla="*/ 85535 w 584200"/>
              <a:gd name="connsiteY16" fmla="*/ 480695 h 812800"/>
              <a:gd name="connsiteX17" fmla="*/ 85535 w 584200"/>
              <a:gd name="connsiteY17" fmla="*/ 498666 h 812800"/>
              <a:gd name="connsiteX18" fmla="*/ 103505 w 584200"/>
              <a:gd name="connsiteY18" fmla="*/ 498666 h 812800"/>
              <a:gd name="connsiteX19" fmla="*/ 103505 w 584200"/>
              <a:gd name="connsiteY19" fmla="*/ 480695 h 812800"/>
              <a:gd name="connsiteX20" fmla="*/ 480695 w 584200"/>
              <a:gd name="connsiteY20" fmla="*/ 480695 h 812800"/>
              <a:gd name="connsiteX21" fmla="*/ 480695 w 584200"/>
              <a:gd name="connsiteY21" fmla="*/ 498666 h 812800"/>
              <a:gd name="connsiteX22" fmla="*/ 498666 w 584200"/>
              <a:gd name="connsiteY22" fmla="*/ 498666 h 812800"/>
              <a:gd name="connsiteX23" fmla="*/ 498666 w 584200"/>
              <a:gd name="connsiteY23" fmla="*/ 480695 h 812800"/>
              <a:gd name="connsiteX24" fmla="*/ 480695 w 584200"/>
              <a:gd name="connsiteY24" fmla="*/ 480695 h 812800"/>
              <a:gd name="connsiteX25" fmla="*/ 571500 w 584200"/>
              <a:gd name="connsiteY25" fmla="*/ 279400 h 812800"/>
              <a:gd name="connsiteX26" fmla="*/ 558800 w 584200"/>
              <a:gd name="connsiteY26" fmla="*/ 292100 h 812800"/>
              <a:gd name="connsiteX27" fmla="*/ 571500 w 584200"/>
              <a:gd name="connsiteY27" fmla="*/ 304800 h 812800"/>
              <a:gd name="connsiteX28" fmla="*/ 584200 w 584200"/>
              <a:gd name="connsiteY28" fmla="*/ 292100 h 812800"/>
              <a:gd name="connsiteX29" fmla="*/ 571500 w 584200"/>
              <a:gd name="connsiteY29" fmla="*/ 279400 h 812800"/>
              <a:gd name="connsiteX30" fmla="*/ 498666 w 584200"/>
              <a:gd name="connsiteY30" fmla="*/ 103568 h 812800"/>
              <a:gd name="connsiteX31" fmla="*/ 498666 w 584200"/>
              <a:gd name="connsiteY31" fmla="*/ 85598 h 812800"/>
              <a:gd name="connsiteX32" fmla="*/ 480695 w 584200"/>
              <a:gd name="connsiteY32" fmla="*/ 85598 h 812800"/>
              <a:gd name="connsiteX33" fmla="*/ 480695 w 584200"/>
              <a:gd name="connsiteY33" fmla="*/ 103568 h 812800"/>
              <a:gd name="connsiteX34" fmla="*/ 498666 w 584200"/>
              <a:gd name="connsiteY34" fmla="*/ 103568 h 812800"/>
              <a:gd name="connsiteX35" fmla="*/ 101600 w 584200"/>
              <a:gd name="connsiteY35" fmla="*/ 609600 h 812800"/>
              <a:gd name="connsiteX36" fmla="*/ 139700 w 584200"/>
              <a:gd name="connsiteY36" fmla="*/ 609600 h 812800"/>
              <a:gd name="connsiteX37" fmla="*/ 139700 w 584200"/>
              <a:gd name="connsiteY37" fmla="*/ 660400 h 812800"/>
              <a:gd name="connsiteX38" fmla="*/ 114300 w 584200"/>
              <a:gd name="connsiteY38" fmla="*/ 660400 h 812800"/>
              <a:gd name="connsiteX39" fmla="*/ 114300 w 584200"/>
              <a:gd name="connsiteY39" fmla="*/ 685800 h 812800"/>
              <a:gd name="connsiteX40" fmla="*/ 152400 w 584200"/>
              <a:gd name="connsiteY40" fmla="*/ 685800 h 812800"/>
              <a:gd name="connsiteX41" fmla="*/ 152400 w 584200"/>
              <a:gd name="connsiteY41" fmla="*/ 736600 h 812800"/>
              <a:gd name="connsiteX42" fmla="*/ 139700 w 584200"/>
              <a:gd name="connsiteY42" fmla="*/ 736600 h 812800"/>
              <a:gd name="connsiteX43" fmla="*/ 139700 w 584200"/>
              <a:gd name="connsiteY43" fmla="*/ 762000 h 812800"/>
              <a:gd name="connsiteX44" fmla="*/ 444500 w 584200"/>
              <a:gd name="connsiteY44" fmla="*/ 762000 h 812800"/>
              <a:gd name="connsiteX45" fmla="*/ 444500 w 584200"/>
              <a:gd name="connsiteY45" fmla="*/ 736600 h 812800"/>
              <a:gd name="connsiteX46" fmla="*/ 431800 w 584200"/>
              <a:gd name="connsiteY46" fmla="*/ 736600 h 812800"/>
              <a:gd name="connsiteX47" fmla="*/ 431800 w 584200"/>
              <a:gd name="connsiteY47" fmla="*/ 685800 h 812800"/>
              <a:gd name="connsiteX48" fmla="*/ 469900 w 584200"/>
              <a:gd name="connsiteY48" fmla="*/ 685800 h 812800"/>
              <a:gd name="connsiteX49" fmla="*/ 469900 w 584200"/>
              <a:gd name="connsiteY49" fmla="*/ 660400 h 812800"/>
              <a:gd name="connsiteX50" fmla="*/ 444500 w 584200"/>
              <a:gd name="connsiteY50" fmla="*/ 660400 h 812800"/>
              <a:gd name="connsiteX51" fmla="*/ 444500 w 584200"/>
              <a:gd name="connsiteY51" fmla="*/ 609600 h 812800"/>
              <a:gd name="connsiteX52" fmla="*/ 482600 w 584200"/>
              <a:gd name="connsiteY52" fmla="*/ 609600 h 812800"/>
              <a:gd name="connsiteX53" fmla="*/ 482600 w 584200"/>
              <a:gd name="connsiteY53" fmla="*/ 584200 h 812800"/>
              <a:gd name="connsiteX54" fmla="*/ 101600 w 584200"/>
              <a:gd name="connsiteY54" fmla="*/ 584200 h 812800"/>
              <a:gd name="connsiteX55" fmla="*/ 101600 w 584200"/>
              <a:gd name="connsiteY55" fmla="*/ 609600 h 812800"/>
              <a:gd name="connsiteX56" fmla="*/ 406400 w 584200"/>
              <a:gd name="connsiteY56" fmla="*/ 736600 h 812800"/>
              <a:gd name="connsiteX57" fmla="*/ 177800 w 584200"/>
              <a:gd name="connsiteY57" fmla="*/ 736600 h 812800"/>
              <a:gd name="connsiteX58" fmla="*/ 177800 w 584200"/>
              <a:gd name="connsiteY58" fmla="*/ 685800 h 812800"/>
              <a:gd name="connsiteX59" fmla="*/ 406400 w 584200"/>
              <a:gd name="connsiteY59" fmla="*/ 685800 h 812800"/>
              <a:gd name="connsiteX60" fmla="*/ 406400 w 584200"/>
              <a:gd name="connsiteY60" fmla="*/ 736600 h 812800"/>
              <a:gd name="connsiteX61" fmla="*/ 165100 w 584200"/>
              <a:gd name="connsiteY61" fmla="*/ 609600 h 812800"/>
              <a:gd name="connsiteX62" fmla="*/ 419100 w 584200"/>
              <a:gd name="connsiteY62" fmla="*/ 609600 h 812800"/>
              <a:gd name="connsiteX63" fmla="*/ 419100 w 584200"/>
              <a:gd name="connsiteY63" fmla="*/ 660400 h 812800"/>
              <a:gd name="connsiteX64" fmla="*/ 165100 w 584200"/>
              <a:gd name="connsiteY64" fmla="*/ 660400 h 812800"/>
              <a:gd name="connsiteX65" fmla="*/ 165100 w 584200"/>
              <a:gd name="connsiteY65" fmla="*/ 609600 h 812800"/>
              <a:gd name="connsiteX66" fmla="*/ 215900 w 584200"/>
              <a:gd name="connsiteY66" fmla="*/ 812800 h 812800"/>
              <a:gd name="connsiteX67" fmla="*/ 368300 w 584200"/>
              <a:gd name="connsiteY67" fmla="*/ 812800 h 812800"/>
              <a:gd name="connsiteX68" fmla="*/ 368300 w 584200"/>
              <a:gd name="connsiteY68" fmla="*/ 787400 h 812800"/>
              <a:gd name="connsiteX69" fmla="*/ 215900 w 584200"/>
              <a:gd name="connsiteY69" fmla="*/ 787400 h 812800"/>
              <a:gd name="connsiteX70" fmla="*/ 215900 w 584200"/>
              <a:gd name="connsiteY70" fmla="*/ 812800 h 812800"/>
              <a:gd name="connsiteX71" fmla="*/ 292100 w 584200"/>
              <a:gd name="connsiteY71" fmla="*/ 50800 h 812800"/>
              <a:gd name="connsiteX72" fmla="*/ 50800 w 584200"/>
              <a:gd name="connsiteY72" fmla="*/ 292100 h 812800"/>
              <a:gd name="connsiteX73" fmla="*/ 152400 w 584200"/>
              <a:gd name="connsiteY73" fmla="*/ 488696 h 812800"/>
              <a:gd name="connsiteX74" fmla="*/ 152400 w 584200"/>
              <a:gd name="connsiteY74" fmla="*/ 571500 h 812800"/>
              <a:gd name="connsiteX75" fmla="*/ 177800 w 584200"/>
              <a:gd name="connsiteY75" fmla="*/ 571500 h 812800"/>
              <a:gd name="connsiteX76" fmla="*/ 177800 w 584200"/>
              <a:gd name="connsiteY76" fmla="*/ 482219 h 812800"/>
              <a:gd name="connsiteX77" fmla="*/ 172149 w 584200"/>
              <a:gd name="connsiteY77" fmla="*/ 471678 h 812800"/>
              <a:gd name="connsiteX78" fmla="*/ 76200 w 584200"/>
              <a:gd name="connsiteY78" fmla="*/ 292164 h 812800"/>
              <a:gd name="connsiteX79" fmla="*/ 292100 w 584200"/>
              <a:gd name="connsiteY79" fmla="*/ 76264 h 812800"/>
              <a:gd name="connsiteX80" fmla="*/ 508000 w 584200"/>
              <a:gd name="connsiteY80" fmla="*/ 292164 h 812800"/>
              <a:gd name="connsiteX81" fmla="*/ 412052 w 584200"/>
              <a:gd name="connsiteY81" fmla="*/ 471742 h 812800"/>
              <a:gd name="connsiteX82" fmla="*/ 406400 w 584200"/>
              <a:gd name="connsiteY82" fmla="*/ 482283 h 812800"/>
              <a:gd name="connsiteX83" fmla="*/ 406400 w 584200"/>
              <a:gd name="connsiteY83" fmla="*/ 571564 h 812800"/>
              <a:gd name="connsiteX84" fmla="*/ 431800 w 584200"/>
              <a:gd name="connsiteY84" fmla="*/ 571564 h 812800"/>
              <a:gd name="connsiteX85" fmla="*/ 431800 w 584200"/>
              <a:gd name="connsiteY85" fmla="*/ 488760 h 812800"/>
              <a:gd name="connsiteX86" fmla="*/ 533400 w 584200"/>
              <a:gd name="connsiteY86" fmla="*/ 292164 h 812800"/>
              <a:gd name="connsiteX87" fmla="*/ 292100 w 584200"/>
              <a:gd name="connsiteY87" fmla="*/ 50800 h 812800"/>
              <a:gd name="connsiteX88" fmla="*/ 203200 w 584200"/>
              <a:gd name="connsiteY88" fmla="*/ 406400 h 812800"/>
              <a:gd name="connsiteX89" fmla="*/ 203200 w 584200"/>
              <a:gd name="connsiteY89" fmla="*/ 431800 h 812800"/>
              <a:gd name="connsiteX90" fmla="*/ 241300 w 584200"/>
              <a:gd name="connsiteY90" fmla="*/ 431800 h 812800"/>
              <a:gd name="connsiteX91" fmla="*/ 241300 w 584200"/>
              <a:gd name="connsiteY91" fmla="*/ 571500 h 812800"/>
              <a:gd name="connsiteX92" fmla="*/ 266700 w 584200"/>
              <a:gd name="connsiteY92" fmla="*/ 571500 h 812800"/>
              <a:gd name="connsiteX93" fmla="*/ 266700 w 584200"/>
              <a:gd name="connsiteY93" fmla="*/ 431800 h 812800"/>
              <a:gd name="connsiteX94" fmla="*/ 317500 w 584200"/>
              <a:gd name="connsiteY94" fmla="*/ 431800 h 812800"/>
              <a:gd name="connsiteX95" fmla="*/ 317500 w 584200"/>
              <a:gd name="connsiteY95" fmla="*/ 571500 h 812800"/>
              <a:gd name="connsiteX96" fmla="*/ 342900 w 584200"/>
              <a:gd name="connsiteY96" fmla="*/ 571500 h 812800"/>
              <a:gd name="connsiteX97" fmla="*/ 342900 w 584200"/>
              <a:gd name="connsiteY97" fmla="*/ 431800 h 812800"/>
              <a:gd name="connsiteX98" fmla="*/ 381000 w 584200"/>
              <a:gd name="connsiteY98" fmla="*/ 431800 h 812800"/>
              <a:gd name="connsiteX99" fmla="*/ 381000 w 584200"/>
              <a:gd name="connsiteY99" fmla="*/ 406400 h 812800"/>
              <a:gd name="connsiteX100" fmla="*/ 342900 w 584200"/>
              <a:gd name="connsiteY100" fmla="*/ 406400 h 812800"/>
              <a:gd name="connsiteX101" fmla="*/ 342900 w 584200"/>
              <a:gd name="connsiteY101" fmla="*/ 373571 h 812800"/>
              <a:gd name="connsiteX102" fmla="*/ 415354 w 584200"/>
              <a:gd name="connsiteY102" fmla="*/ 301117 h 812800"/>
              <a:gd name="connsiteX103" fmla="*/ 397383 w 584200"/>
              <a:gd name="connsiteY103" fmla="*/ 283147 h 812800"/>
              <a:gd name="connsiteX104" fmla="*/ 321183 w 584200"/>
              <a:gd name="connsiteY104" fmla="*/ 359347 h 812800"/>
              <a:gd name="connsiteX105" fmla="*/ 317437 w 584200"/>
              <a:gd name="connsiteY105" fmla="*/ 368300 h 812800"/>
              <a:gd name="connsiteX106" fmla="*/ 317437 w 584200"/>
              <a:gd name="connsiteY106" fmla="*/ 406400 h 812800"/>
              <a:gd name="connsiteX107" fmla="*/ 266637 w 584200"/>
              <a:gd name="connsiteY107" fmla="*/ 406400 h 812800"/>
              <a:gd name="connsiteX108" fmla="*/ 266637 w 584200"/>
              <a:gd name="connsiteY108" fmla="*/ 368300 h 812800"/>
              <a:gd name="connsiteX109" fmla="*/ 262890 w 584200"/>
              <a:gd name="connsiteY109" fmla="*/ 359347 h 812800"/>
              <a:gd name="connsiteX110" fmla="*/ 186690 w 584200"/>
              <a:gd name="connsiteY110" fmla="*/ 283147 h 812800"/>
              <a:gd name="connsiteX111" fmla="*/ 168720 w 584200"/>
              <a:gd name="connsiteY111" fmla="*/ 301117 h 812800"/>
              <a:gd name="connsiteX112" fmla="*/ 241300 w 584200"/>
              <a:gd name="connsiteY112" fmla="*/ 373571 h 812800"/>
              <a:gd name="connsiteX113" fmla="*/ 241300 w 584200"/>
              <a:gd name="connsiteY113" fmla="*/ 406400 h 812800"/>
              <a:gd name="connsiteX114" fmla="*/ 203200 w 584200"/>
              <a:gd name="connsiteY114" fmla="*/ 406400 h 812800"/>
              <a:gd name="connsiteX115" fmla="*/ 355600 w 584200"/>
              <a:gd name="connsiteY115" fmla="*/ 254000 h 812800"/>
              <a:gd name="connsiteX116" fmla="*/ 228600 w 584200"/>
              <a:gd name="connsiteY116" fmla="*/ 254000 h 812800"/>
              <a:gd name="connsiteX117" fmla="*/ 228600 w 584200"/>
              <a:gd name="connsiteY117" fmla="*/ 279400 h 812800"/>
              <a:gd name="connsiteX118" fmla="*/ 355600 w 584200"/>
              <a:gd name="connsiteY118" fmla="*/ 279400 h 812800"/>
              <a:gd name="connsiteX119" fmla="*/ 355600 w 584200"/>
              <a:gd name="connsiteY119" fmla="*/ 25400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584200" h="812800">
                <a:moveTo>
                  <a:pt x="292100" y="25400"/>
                </a:moveTo>
                <a:cubicBezTo>
                  <a:pt x="299149" y="25400"/>
                  <a:pt x="304800" y="19749"/>
                  <a:pt x="304800" y="12700"/>
                </a:cubicBezTo>
                <a:cubicBezTo>
                  <a:pt x="304800" y="5652"/>
                  <a:pt x="299149" y="0"/>
                  <a:pt x="292100" y="0"/>
                </a:cubicBezTo>
                <a:cubicBezTo>
                  <a:pt x="285052" y="0"/>
                  <a:pt x="279400" y="5652"/>
                  <a:pt x="279400" y="12700"/>
                </a:cubicBezTo>
                <a:cubicBezTo>
                  <a:pt x="279400" y="19749"/>
                  <a:pt x="285052" y="25400"/>
                  <a:pt x="292100" y="25400"/>
                </a:cubicBezTo>
                <a:close/>
                <a:moveTo>
                  <a:pt x="103505" y="103505"/>
                </a:moveTo>
                <a:cubicBezTo>
                  <a:pt x="108458" y="98552"/>
                  <a:pt x="108458" y="90488"/>
                  <a:pt x="103505" y="85535"/>
                </a:cubicBezTo>
                <a:cubicBezTo>
                  <a:pt x="98552" y="80582"/>
                  <a:pt x="90488" y="80582"/>
                  <a:pt x="85535" y="85535"/>
                </a:cubicBezTo>
                <a:cubicBezTo>
                  <a:pt x="80582" y="90488"/>
                  <a:pt x="80582" y="98552"/>
                  <a:pt x="85535" y="103505"/>
                </a:cubicBezTo>
                <a:cubicBezTo>
                  <a:pt x="90488" y="108522"/>
                  <a:pt x="98552" y="108522"/>
                  <a:pt x="103505" y="103505"/>
                </a:cubicBezTo>
                <a:close/>
                <a:moveTo>
                  <a:pt x="12700" y="279400"/>
                </a:moveTo>
                <a:cubicBezTo>
                  <a:pt x="5651" y="279400"/>
                  <a:pt x="0" y="285115"/>
                  <a:pt x="0" y="292100"/>
                </a:cubicBezTo>
                <a:cubicBezTo>
                  <a:pt x="0" y="299149"/>
                  <a:pt x="5651" y="304800"/>
                  <a:pt x="12700" y="304800"/>
                </a:cubicBezTo>
                <a:cubicBezTo>
                  <a:pt x="19685" y="304800"/>
                  <a:pt x="25400" y="299149"/>
                  <a:pt x="25400" y="292100"/>
                </a:cubicBezTo>
                <a:cubicBezTo>
                  <a:pt x="25400" y="285115"/>
                  <a:pt x="19685" y="279400"/>
                  <a:pt x="12700" y="279400"/>
                </a:cubicBezTo>
                <a:close/>
                <a:moveTo>
                  <a:pt x="103505" y="480695"/>
                </a:moveTo>
                <a:cubicBezTo>
                  <a:pt x="98552" y="475742"/>
                  <a:pt x="90488" y="475742"/>
                  <a:pt x="85535" y="480695"/>
                </a:cubicBezTo>
                <a:cubicBezTo>
                  <a:pt x="80582" y="485648"/>
                  <a:pt x="80582" y="493713"/>
                  <a:pt x="85535" y="498666"/>
                </a:cubicBezTo>
                <a:cubicBezTo>
                  <a:pt x="90488" y="503619"/>
                  <a:pt x="98552" y="503619"/>
                  <a:pt x="103505" y="498666"/>
                </a:cubicBezTo>
                <a:cubicBezTo>
                  <a:pt x="108458" y="493713"/>
                  <a:pt x="108458" y="485648"/>
                  <a:pt x="103505" y="480695"/>
                </a:cubicBezTo>
                <a:close/>
                <a:moveTo>
                  <a:pt x="480695" y="480695"/>
                </a:moveTo>
                <a:cubicBezTo>
                  <a:pt x="475742" y="485648"/>
                  <a:pt x="475742" y="493713"/>
                  <a:pt x="480695" y="498666"/>
                </a:cubicBezTo>
                <a:cubicBezTo>
                  <a:pt x="485648" y="503619"/>
                  <a:pt x="493713" y="503619"/>
                  <a:pt x="498666" y="498666"/>
                </a:cubicBezTo>
                <a:cubicBezTo>
                  <a:pt x="503619" y="493713"/>
                  <a:pt x="503619" y="485648"/>
                  <a:pt x="498666" y="480695"/>
                </a:cubicBezTo>
                <a:cubicBezTo>
                  <a:pt x="493713" y="475742"/>
                  <a:pt x="485648" y="475742"/>
                  <a:pt x="480695" y="480695"/>
                </a:cubicBezTo>
                <a:close/>
                <a:moveTo>
                  <a:pt x="571500" y="279400"/>
                </a:moveTo>
                <a:cubicBezTo>
                  <a:pt x="564452" y="279400"/>
                  <a:pt x="558800" y="285115"/>
                  <a:pt x="558800" y="292100"/>
                </a:cubicBezTo>
                <a:cubicBezTo>
                  <a:pt x="558800" y="299149"/>
                  <a:pt x="564515" y="304800"/>
                  <a:pt x="571500" y="304800"/>
                </a:cubicBezTo>
                <a:cubicBezTo>
                  <a:pt x="578549" y="304800"/>
                  <a:pt x="584200" y="299085"/>
                  <a:pt x="584200" y="292100"/>
                </a:cubicBezTo>
                <a:cubicBezTo>
                  <a:pt x="584200" y="285115"/>
                  <a:pt x="578549" y="279400"/>
                  <a:pt x="571500" y="279400"/>
                </a:cubicBezTo>
                <a:close/>
                <a:moveTo>
                  <a:pt x="498666" y="103568"/>
                </a:moveTo>
                <a:cubicBezTo>
                  <a:pt x="503619" y="98616"/>
                  <a:pt x="503619" y="90551"/>
                  <a:pt x="498666" y="85598"/>
                </a:cubicBezTo>
                <a:cubicBezTo>
                  <a:pt x="493713" y="80645"/>
                  <a:pt x="485648" y="80645"/>
                  <a:pt x="480695" y="85598"/>
                </a:cubicBezTo>
                <a:cubicBezTo>
                  <a:pt x="475742" y="90551"/>
                  <a:pt x="475742" y="98616"/>
                  <a:pt x="480695" y="103568"/>
                </a:cubicBezTo>
                <a:cubicBezTo>
                  <a:pt x="485648" y="108522"/>
                  <a:pt x="493713" y="108522"/>
                  <a:pt x="498666" y="103568"/>
                </a:cubicBezTo>
                <a:close/>
                <a:moveTo>
                  <a:pt x="101600" y="609600"/>
                </a:moveTo>
                <a:lnTo>
                  <a:pt x="139700" y="609600"/>
                </a:lnTo>
                <a:lnTo>
                  <a:pt x="139700" y="660400"/>
                </a:lnTo>
                <a:lnTo>
                  <a:pt x="114300" y="660400"/>
                </a:lnTo>
                <a:lnTo>
                  <a:pt x="114300" y="685800"/>
                </a:lnTo>
                <a:lnTo>
                  <a:pt x="152400" y="685800"/>
                </a:lnTo>
                <a:lnTo>
                  <a:pt x="152400" y="736600"/>
                </a:lnTo>
                <a:lnTo>
                  <a:pt x="139700" y="736600"/>
                </a:lnTo>
                <a:lnTo>
                  <a:pt x="139700" y="762000"/>
                </a:lnTo>
                <a:lnTo>
                  <a:pt x="444500" y="762000"/>
                </a:lnTo>
                <a:lnTo>
                  <a:pt x="444500" y="736600"/>
                </a:lnTo>
                <a:lnTo>
                  <a:pt x="431800" y="736600"/>
                </a:lnTo>
                <a:lnTo>
                  <a:pt x="431800" y="685800"/>
                </a:lnTo>
                <a:lnTo>
                  <a:pt x="469900" y="685800"/>
                </a:lnTo>
                <a:lnTo>
                  <a:pt x="469900" y="660400"/>
                </a:lnTo>
                <a:lnTo>
                  <a:pt x="444500" y="660400"/>
                </a:lnTo>
                <a:lnTo>
                  <a:pt x="444500" y="609600"/>
                </a:lnTo>
                <a:lnTo>
                  <a:pt x="482600" y="609600"/>
                </a:lnTo>
                <a:lnTo>
                  <a:pt x="482600" y="584200"/>
                </a:lnTo>
                <a:lnTo>
                  <a:pt x="101600" y="584200"/>
                </a:lnTo>
                <a:lnTo>
                  <a:pt x="101600" y="609600"/>
                </a:lnTo>
                <a:close/>
                <a:moveTo>
                  <a:pt x="406400" y="736600"/>
                </a:moveTo>
                <a:lnTo>
                  <a:pt x="177800" y="736600"/>
                </a:lnTo>
                <a:lnTo>
                  <a:pt x="177800" y="685800"/>
                </a:lnTo>
                <a:lnTo>
                  <a:pt x="406400" y="685800"/>
                </a:lnTo>
                <a:lnTo>
                  <a:pt x="406400" y="736600"/>
                </a:lnTo>
                <a:close/>
                <a:moveTo>
                  <a:pt x="165100" y="609600"/>
                </a:moveTo>
                <a:lnTo>
                  <a:pt x="419100" y="609600"/>
                </a:lnTo>
                <a:lnTo>
                  <a:pt x="419100" y="660400"/>
                </a:lnTo>
                <a:lnTo>
                  <a:pt x="165100" y="660400"/>
                </a:lnTo>
                <a:lnTo>
                  <a:pt x="165100" y="609600"/>
                </a:lnTo>
                <a:close/>
                <a:moveTo>
                  <a:pt x="215900" y="812800"/>
                </a:moveTo>
                <a:lnTo>
                  <a:pt x="368300" y="812800"/>
                </a:lnTo>
                <a:lnTo>
                  <a:pt x="368300" y="787400"/>
                </a:lnTo>
                <a:lnTo>
                  <a:pt x="215900" y="787400"/>
                </a:lnTo>
                <a:lnTo>
                  <a:pt x="215900" y="812800"/>
                </a:lnTo>
                <a:close/>
                <a:moveTo>
                  <a:pt x="292100" y="50800"/>
                </a:moveTo>
                <a:cubicBezTo>
                  <a:pt x="159068" y="50800"/>
                  <a:pt x="50800" y="159067"/>
                  <a:pt x="50800" y="292100"/>
                </a:cubicBezTo>
                <a:cubicBezTo>
                  <a:pt x="50800" y="370459"/>
                  <a:pt x="88710" y="443357"/>
                  <a:pt x="152400" y="488696"/>
                </a:cubicBezTo>
                <a:lnTo>
                  <a:pt x="152400" y="571500"/>
                </a:lnTo>
                <a:lnTo>
                  <a:pt x="177800" y="571500"/>
                </a:lnTo>
                <a:lnTo>
                  <a:pt x="177800" y="482219"/>
                </a:lnTo>
                <a:lnTo>
                  <a:pt x="172149" y="471678"/>
                </a:lnTo>
                <a:cubicBezTo>
                  <a:pt x="112077" y="431483"/>
                  <a:pt x="76200" y="364363"/>
                  <a:pt x="76200" y="292164"/>
                </a:cubicBezTo>
                <a:cubicBezTo>
                  <a:pt x="76200" y="173101"/>
                  <a:pt x="173038" y="76264"/>
                  <a:pt x="292100" y="76264"/>
                </a:cubicBezTo>
                <a:cubicBezTo>
                  <a:pt x="411163" y="76264"/>
                  <a:pt x="508000" y="173101"/>
                  <a:pt x="508000" y="292164"/>
                </a:cubicBezTo>
                <a:cubicBezTo>
                  <a:pt x="508000" y="364363"/>
                  <a:pt x="472123" y="431483"/>
                  <a:pt x="412052" y="471742"/>
                </a:cubicBezTo>
                <a:lnTo>
                  <a:pt x="406400" y="482283"/>
                </a:lnTo>
                <a:lnTo>
                  <a:pt x="406400" y="571564"/>
                </a:lnTo>
                <a:lnTo>
                  <a:pt x="431800" y="571564"/>
                </a:lnTo>
                <a:lnTo>
                  <a:pt x="431800" y="488760"/>
                </a:lnTo>
                <a:cubicBezTo>
                  <a:pt x="495491" y="443421"/>
                  <a:pt x="533400" y="370523"/>
                  <a:pt x="533400" y="292164"/>
                </a:cubicBezTo>
                <a:cubicBezTo>
                  <a:pt x="533400" y="159067"/>
                  <a:pt x="425132" y="50800"/>
                  <a:pt x="292100" y="50800"/>
                </a:cubicBezTo>
                <a:close/>
                <a:moveTo>
                  <a:pt x="203200" y="406400"/>
                </a:moveTo>
                <a:lnTo>
                  <a:pt x="203200" y="431800"/>
                </a:lnTo>
                <a:lnTo>
                  <a:pt x="241300" y="431800"/>
                </a:lnTo>
                <a:lnTo>
                  <a:pt x="241300" y="571500"/>
                </a:lnTo>
                <a:lnTo>
                  <a:pt x="266700" y="571500"/>
                </a:lnTo>
                <a:lnTo>
                  <a:pt x="266700" y="431800"/>
                </a:lnTo>
                <a:lnTo>
                  <a:pt x="317500" y="431800"/>
                </a:lnTo>
                <a:lnTo>
                  <a:pt x="317500" y="571500"/>
                </a:lnTo>
                <a:lnTo>
                  <a:pt x="342900" y="571500"/>
                </a:lnTo>
                <a:lnTo>
                  <a:pt x="342900" y="431800"/>
                </a:lnTo>
                <a:lnTo>
                  <a:pt x="381000" y="431800"/>
                </a:lnTo>
                <a:lnTo>
                  <a:pt x="381000" y="406400"/>
                </a:lnTo>
                <a:lnTo>
                  <a:pt x="342900" y="406400"/>
                </a:lnTo>
                <a:lnTo>
                  <a:pt x="342900" y="373571"/>
                </a:lnTo>
                <a:lnTo>
                  <a:pt x="415354" y="301117"/>
                </a:lnTo>
                <a:lnTo>
                  <a:pt x="397383" y="283147"/>
                </a:lnTo>
                <a:lnTo>
                  <a:pt x="321183" y="359347"/>
                </a:lnTo>
                <a:lnTo>
                  <a:pt x="317437" y="368300"/>
                </a:lnTo>
                <a:lnTo>
                  <a:pt x="317437" y="406400"/>
                </a:lnTo>
                <a:lnTo>
                  <a:pt x="266637" y="406400"/>
                </a:lnTo>
                <a:lnTo>
                  <a:pt x="266637" y="368300"/>
                </a:lnTo>
                <a:lnTo>
                  <a:pt x="262890" y="359347"/>
                </a:lnTo>
                <a:lnTo>
                  <a:pt x="186690" y="283147"/>
                </a:lnTo>
                <a:lnTo>
                  <a:pt x="168720" y="301117"/>
                </a:lnTo>
                <a:lnTo>
                  <a:pt x="241300" y="373571"/>
                </a:lnTo>
                <a:lnTo>
                  <a:pt x="241300" y="406400"/>
                </a:lnTo>
                <a:lnTo>
                  <a:pt x="203200" y="406400"/>
                </a:lnTo>
                <a:close/>
                <a:moveTo>
                  <a:pt x="355600" y="254000"/>
                </a:moveTo>
                <a:lnTo>
                  <a:pt x="228600" y="254000"/>
                </a:lnTo>
                <a:lnTo>
                  <a:pt x="228600" y="279400"/>
                </a:lnTo>
                <a:lnTo>
                  <a:pt x="355600" y="279400"/>
                </a:lnTo>
                <a:lnTo>
                  <a:pt x="355600" y="254000"/>
                </a:lnTo>
                <a:close/>
              </a:path>
            </a:pathLst>
          </a:custGeom>
          <a:solidFill>
            <a:srgbClr val="44444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IN" sz="1350"/>
          </a:p>
        </p:txBody>
      </p:sp>
      <p:sp>
        <p:nvSpPr>
          <p:cNvPr id="324" name="TextBox 323">
            <a:extLst>
              <a:ext uri="{FF2B5EF4-FFF2-40B4-BE49-F238E27FC236}">
                <a16:creationId xmlns:a16="http://schemas.microsoft.com/office/drawing/2014/main" xmlns="" id="{4A25C667-AC13-44C9-882B-3799BFC6BA0B}"/>
              </a:ext>
            </a:extLst>
          </p:cNvPr>
          <p:cNvSpPr txBox="1"/>
          <p:nvPr/>
        </p:nvSpPr>
        <p:spPr>
          <a:xfrm>
            <a:off x="5030670" y="1239685"/>
            <a:ext cx="3906502" cy="1612749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marL="0" marR="31115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19960" algn="l"/>
              </a:tabLst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Recruitment of Municipal Managers:</a:t>
            </a:r>
          </a:p>
          <a:p>
            <a:pPr marL="460375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PSC-  </a:t>
            </a: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create a pool of technical experts</a:t>
            </a:r>
          </a:p>
          <a:p>
            <a:pPr marL="0" marR="31115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19960" algn="l"/>
              </a:tabLst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" panose="020B0604020104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869225D-7F8A-74D0-6ECD-6C490AA759E2}"/>
              </a:ext>
            </a:extLst>
          </p:cNvPr>
          <p:cNvSpPr/>
          <p:nvPr/>
        </p:nvSpPr>
        <p:spPr>
          <a:xfrm>
            <a:off x="1020462" y="116487"/>
            <a:ext cx="7329123" cy="876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800" b="1" dirty="0">
                <a:solidFill>
                  <a:srgbClr val="008000"/>
                </a:solidFill>
                <a:latin typeface="Abadi" panose="020B0604020104020204" pitchFamily="34" charset="0"/>
              </a:rPr>
              <a:t>OPSC</a:t>
            </a:r>
          </a:p>
          <a:p>
            <a:pPr algn="ctr"/>
            <a:r>
              <a:rPr lang="en-ZA" sz="2800" b="1" dirty="0">
                <a:solidFill>
                  <a:srgbClr val="008000"/>
                </a:solidFill>
                <a:latin typeface="Abadi" panose="020B0604020104020204" pitchFamily="34" charset="0"/>
              </a:rPr>
              <a:t>Pillar 1: Pre-entry, Recruitment and Selection </a:t>
            </a:r>
          </a:p>
        </p:txBody>
      </p:sp>
    </p:spTree>
    <p:extLst>
      <p:ext uri="{BB962C8B-B14F-4D97-AF65-F5344CB8AC3E}">
        <p14:creationId xmlns:p14="http://schemas.microsoft.com/office/powerpoint/2010/main" xmlns="" val="1701204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HUMAN RESOURCE CAN CREATE A CULTURE OF FUN AT WORK!">
            <a:extLst>
              <a:ext uri="{FF2B5EF4-FFF2-40B4-BE49-F238E27FC236}">
                <a16:creationId xmlns:a16="http://schemas.microsoft.com/office/drawing/2014/main" xmlns="" id="{FFD24852-2929-492C-88D4-1492C9A73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5204" y="1239777"/>
            <a:ext cx="4009396" cy="3843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88" name="TextBox 687">
            <a:extLst>
              <a:ext uri="{FF2B5EF4-FFF2-40B4-BE49-F238E27FC236}">
                <a16:creationId xmlns:a16="http://schemas.microsoft.com/office/drawing/2014/main" xmlns="" id="{63585C7E-85E0-4AF6-BDBB-7B70C368D85F}"/>
              </a:ext>
            </a:extLst>
          </p:cNvPr>
          <p:cNvSpPr txBox="1"/>
          <p:nvPr/>
        </p:nvSpPr>
        <p:spPr>
          <a:xfrm>
            <a:off x="0" y="962777"/>
            <a:ext cx="297179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>
              <a:buFont typeface="+mj-lt"/>
              <a:buAutoNum type="arabicPeriod"/>
            </a:pPr>
            <a:r>
              <a:rPr lang="en-IN" b="1" dirty="0"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Participation in Compulsory  Induction Programme by Prospective Public Servants</a:t>
            </a:r>
            <a:r>
              <a:rPr lang="en-IN" dirty="0"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:</a:t>
            </a:r>
          </a:p>
          <a:p>
            <a:pPr defTabSz="685800"/>
            <a:endParaRPr lang="en-IN" dirty="0">
              <a:latin typeface="Abadi" panose="020B060402010402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 marL="285750" indent="-285750" defTabSz="685800">
              <a:buFont typeface="Wingdings" panose="05000000000000000000" pitchFamily="2" charset="2"/>
              <a:buChar char="§"/>
            </a:pPr>
            <a:r>
              <a:rPr lang="en-IN" dirty="0"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Immediately after appointment or within 90 days of appointment</a:t>
            </a:r>
          </a:p>
          <a:p>
            <a:pPr defTabSz="685800"/>
            <a:endParaRPr lang="en-IN" dirty="0">
              <a:latin typeface="Abadi" panose="020B060402010402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badi" panose="020B0604020104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NSG: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badi" panose="020B0604020104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(43) Boards of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badi" panose="020B0604020104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SoEs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badi" panose="020B0604020104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inducted </a:t>
            </a:r>
            <a:endParaRPr lang="en-IN" dirty="0">
              <a:latin typeface="Abadi" panose="020B060402010402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689" name="TextBox 688">
            <a:extLst>
              <a:ext uri="{FF2B5EF4-FFF2-40B4-BE49-F238E27FC236}">
                <a16:creationId xmlns:a16="http://schemas.microsoft.com/office/drawing/2014/main" xmlns="" id="{349E1345-DF01-4785-973E-96CC0DDBAD7C}"/>
              </a:ext>
            </a:extLst>
          </p:cNvPr>
          <p:cNvSpPr txBox="1"/>
          <p:nvPr/>
        </p:nvSpPr>
        <p:spPr>
          <a:xfrm>
            <a:off x="6455229" y="962777"/>
            <a:ext cx="251534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IN" b="1" dirty="0">
                <a:solidFill>
                  <a:srgbClr val="444444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2. Compulsory reorientation programme for serving public servants.</a:t>
            </a:r>
          </a:p>
          <a:p>
            <a:pPr algn="r" defTabSz="685800"/>
            <a:endParaRPr lang="en-IN" b="1" dirty="0">
              <a:solidFill>
                <a:srgbClr val="444444"/>
              </a:solidFill>
              <a:latin typeface="Abadi" panose="020B060402010402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 algn="r" defTabSz="685800"/>
            <a:endParaRPr lang="en-IN" b="1" dirty="0">
              <a:solidFill>
                <a:srgbClr val="444444"/>
              </a:solidFill>
              <a:latin typeface="Abadi" panose="020B060402010402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 defTabSz="685800"/>
            <a:r>
              <a:rPr lang="en-GB" sz="2000" b="1" dirty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NSG: </a:t>
            </a:r>
          </a:p>
          <a:p>
            <a:pPr marL="285750" indent="-285750" defTabSz="685800"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Re-orientation of traditional leaders is in progress.</a:t>
            </a:r>
          </a:p>
          <a:p>
            <a:pPr defTabSz="685800"/>
            <a:endParaRPr lang="en-GB" dirty="0">
              <a:solidFill>
                <a:prstClr val="black"/>
              </a:solidFill>
              <a:latin typeface="Abadi" panose="020B0604020104020204" pitchFamily="34" charset="0"/>
              <a:ea typeface="Tahoma" panose="020B0604030504040204" pitchFamily="34" charset="0"/>
              <a:cs typeface="Arial" panose="020B0604020202020204" pitchFamily="34" charset="0"/>
              <a:sym typeface="Arial"/>
            </a:endParaRPr>
          </a:p>
          <a:p>
            <a:pPr defTabSz="685800"/>
            <a:endParaRPr lang="en-IN" b="1" dirty="0">
              <a:solidFill>
                <a:srgbClr val="444444"/>
              </a:solidFill>
              <a:latin typeface="Abadi" panose="020B060402010402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690" name="TextBox 689">
            <a:extLst>
              <a:ext uri="{FF2B5EF4-FFF2-40B4-BE49-F238E27FC236}">
                <a16:creationId xmlns:a16="http://schemas.microsoft.com/office/drawing/2014/main" xmlns="" id="{EFAA7106-B9AF-4ED6-82FA-B5561BF5A5DD}"/>
              </a:ext>
            </a:extLst>
          </p:cNvPr>
          <p:cNvSpPr txBox="1"/>
          <p:nvPr/>
        </p:nvSpPr>
        <p:spPr>
          <a:xfrm>
            <a:off x="184150" y="304296"/>
            <a:ext cx="87757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en-IN" sz="2800" b="1" dirty="0">
                <a:solidFill>
                  <a:srgbClr val="008000"/>
                </a:solidFill>
                <a:latin typeface="Abadi" panose="020B0604020104020204" pitchFamily="34" charset="0"/>
                <a:cs typeface="Arial"/>
                <a:sym typeface="Arial"/>
              </a:rPr>
              <a:t>Pillar 2: Induction &amp; On-Boarding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1CD3AD13-1EED-45AB-945E-BEB277E42148}"/>
              </a:ext>
            </a:extLst>
          </p:cNvPr>
          <p:cNvCxnSpPr/>
          <p:nvPr/>
        </p:nvCxnSpPr>
        <p:spPr>
          <a:xfrm>
            <a:off x="184150" y="962778"/>
            <a:ext cx="8775700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5CF121E-D86D-C222-41FB-4BC6794D74F4}"/>
              </a:ext>
            </a:extLst>
          </p:cNvPr>
          <p:cNvSpPr/>
          <p:nvPr/>
        </p:nvSpPr>
        <p:spPr>
          <a:xfrm>
            <a:off x="0" y="4575913"/>
            <a:ext cx="9144000" cy="22820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defTabSz="685800">
              <a:buFont typeface="Wingdings" panose="05000000000000000000" pitchFamily="2" charset="2"/>
              <a:buChar char="§"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" panose="020B0604020104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indent="-285750" algn="just" defTabSz="685800">
              <a:buFont typeface="Wingdings" panose="05000000000000000000" pitchFamily="2" charset="2"/>
              <a:buChar char="§"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DPSA: Review of the Directive for induction and onboarding in progress to be implemented in 2023/2024.</a:t>
            </a:r>
          </a:p>
          <a:p>
            <a:pPr marL="285750" indent="-285750" algn="just" defTabSz="68580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NSG: Induction of Institutes of Traditional leaders (Two completed KZN &amp; EC)</a:t>
            </a:r>
          </a:p>
          <a:p>
            <a:pPr marL="285750" indent="-285750" algn="just" defTabSz="68580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Phased in approach to be implemented for: Local Government (2024), (2024) &amp; Security Cluster &amp; Officials appointed into political office (2025)</a:t>
            </a:r>
          </a:p>
          <a:p>
            <a:pPr marL="285750" indent="-285750" algn="just" defTabSz="68580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DPSA: Roll out  Coaching and Mentorship program for public service leaders (SMS) and emerging leaders (young people)</a:t>
            </a:r>
          </a:p>
          <a:p>
            <a:pPr marL="285750" indent="-285750" defTabSz="685800">
              <a:buFont typeface="Wingdings" panose="05000000000000000000" pitchFamily="2" charset="2"/>
              <a:buChar char="§"/>
            </a:pPr>
            <a:endParaRPr lang="en-IN" dirty="0">
              <a:solidFill>
                <a:srgbClr val="444444"/>
              </a:solidFill>
              <a:latin typeface="Abadi" panose="020B060402010402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6762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3598319" y="5533417"/>
            <a:ext cx="16002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E6738C-8955-4CF1-A256-1C49941BBB03}" type="slidenum">
              <a:rPr lang="en-ZA" smtClean="0"/>
              <a:pPr algn="ctr"/>
              <a:t>16</a:t>
            </a:fld>
            <a:endParaRPr lang="en-ZA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pic>
        <p:nvPicPr>
          <p:cNvPr id="8" name="Picture 7" descr="C:\Users\MillyD\Desktop\nhbrc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40029" y="2498739"/>
            <a:ext cx="849965" cy="416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MillyD\Desktop\csos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219"/>
          <a:stretch/>
        </p:blipFill>
        <p:spPr bwMode="auto">
          <a:xfrm>
            <a:off x="6974753" y="2558728"/>
            <a:ext cx="902623" cy="356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:\Users\MillyD\Desktop\hda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4868" y="1864634"/>
            <a:ext cx="559769" cy="522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Users\MillyD\Desktop\shra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5508" y="1793614"/>
            <a:ext cx="628160" cy="580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9682" y="2402617"/>
            <a:ext cx="664367" cy="5745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6643" y="1777684"/>
            <a:ext cx="729000" cy="5615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54727" y="2216296"/>
            <a:ext cx="837000" cy="7609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205"/>
          <a:stretch/>
        </p:blipFill>
        <p:spPr>
          <a:xfrm>
            <a:off x="2263734" y="2240247"/>
            <a:ext cx="742244" cy="6813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3404" y="2387033"/>
            <a:ext cx="837000" cy="558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137" y="1727382"/>
            <a:ext cx="1002088" cy="51079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04315" y="3250898"/>
            <a:ext cx="1026000" cy="343040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710" y="2333380"/>
            <a:ext cx="891000" cy="681634"/>
          </a:xfrm>
          <a:prstGeom prst="rect">
            <a:avLst/>
          </a:prstGeom>
          <a:noFill/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5"/>
          <a:srcRect b="10206"/>
          <a:stretch/>
        </p:blipFill>
        <p:spPr>
          <a:xfrm>
            <a:off x="1628995" y="1828409"/>
            <a:ext cx="1782198" cy="46389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DAD915CD-D478-674D-8F70-3625D8DF189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50047" y="1874721"/>
            <a:ext cx="972000" cy="3564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90E89026-D946-6876-CA4D-EC1CF4C2F45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0477" y="2425066"/>
            <a:ext cx="868118" cy="49168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B87DC148-7BF6-F233-D96C-170255A0D28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 xmlns="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23401" y="2415879"/>
            <a:ext cx="1110821" cy="594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Content Placeholder 23">
            <a:extLst>
              <a:ext uri="{FF2B5EF4-FFF2-40B4-BE49-F238E27FC236}">
                <a16:creationId xmlns:a16="http://schemas.microsoft.com/office/drawing/2014/main" xmlns="" id="{FB97C445-9E68-16E7-9939-6DCEAD6EAA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540"/>
          <a:stretch/>
        </p:blipFill>
        <p:spPr bwMode="auto">
          <a:xfrm>
            <a:off x="7515625" y="1875289"/>
            <a:ext cx="1485000" cy="3662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6" name="Picture 25" descr="Logo&#10;&#10;Description automatically generated">
            <a:extLst>
              <a:ext uri="{FF2B5EF4-FFF2-40B4-BE49-F238E27FC236}">
                <a16:creationId xmlns:a16="http://schemas.microsoft.com/office/drawing/2014/main" xmlns="" id="{1DACD87F-9072-7F2C-EA2E-3EF71B9975D1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3266" y="3985041"/>
            <a:ext cx="1053000" cy="242779"/>
          </a:xfrm>
          <a:prstGeom prst="rect">
            <a:avLst/>
          </a:prstGeom>
        </p:spPr>
      </p:pic>
      <p:pic>
        <p:nvPicPr>
          <p:cNvPr id="28" name="Picture 2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19422D0B-E374-C242-D00E-95F45A86015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8830" y="3033485"/>
            <a:ext cx="727428" cy="727428"/>
          </a:xfrm>
          <a:prstGeom prst="rect">
            <a:avLst/>
          </a:prstGeom>
        </p:spPr>
      </p:pic>
      <p:pic>
        <p:nvPicPr>
          <p:cNvPr id="30" name="Picture 29" descr="Logo&#10;&#10;Description automatically generated">
            <a:extLst>
              <a:ext uri="{FF2B5EF4-FFF2-40B4-BE49-F238E27FC236}">
                <a16:creationId xmlns:a16="http://schemas.microsoft.com/office/drawing/2014/main" xmlns="" id="{1FE4F58A-22DC-66A6-C82A-D3FE0FED4610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92794" y="4465332"/>
            <a:ext cx="635563" cy="566978"/>
          </a:xfrm>
          <a:prstGeom prst="rect">
            <a:avLst/>
          </a:prstGeom>
        </p:spPr>
      </p:pic>
      <p:pic>
        <p:nvPicPr>
          <p:cNvPr id="32" name="Picture 31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xmlns="" id="{1DB28326-A783-F6DC-EDF6-A5B51B4E05F0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8148" y="3993029"/>
            <a:ext cx="1126797" cy="271815"/>
          </a:xfrm>
          <a:prstGeom prst="rect">
            <a:avLst/>
          </a:prstGeom>
        </p:spPr>
      </p:pic>
      <p:pic>
        <p:nvPicPr>
          <p:cNvPr id="34" name="Picture 33" descr="Diagram&#10;&#10;Description automatically generated with low confidence">
            <a:extLst>
              <a:ext uri="{FF2B5EF4-FFF2-40B4-BE49-F238E27FC236}">
                <a16:creationId xmlns:a16="http://schemas.microsoft.com/office/drawing/2014/main" xmlns="" id="{1D88974C-BF4E-DB35-217D-A962AB8E0B41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6449" y="3100284"/>
            <a:ext cx="580646" cy="580646"/>
          </a:xfrm>
          <a:prstGeom prst="rect">
            <a:avLst/>
          </a:prstGeom>
        </p:spPr>
      </p:pic>
      <p:pic>
        <p:nvPicPr>
          <p:cNvPr id="36" name="Picture 35" descr="Logo&#10;&#10;Description automatically generated">
            <a:extLst>
              <a:ext uri="{FF2B5EF4-FFF2-40B4-BE49-F238E27FC236}">
                <a16:creationId xmlns:a16="http://schemas.microsoft.com/office/drawing/2014/main" xmlns="" id="{77412F27-0B8E-1A48-5AB0-795A3F3166F6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9398" y="3173519"/>
            <a:ext cx="1071227" cy="42309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DBF85EC5-E8A1-B7EC-21A3-CBBF3FA701BF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3476" y="3970048"/>
            <a:ext cx="1134000" cy="252759"/>
          </a:xfrm>
          <a:prstGeom prst="rect">
            <a:avLst/>
          </a:prstGeom>
        </p:spPr>
      </p:pic>
      <p:pic>
        <p:nvPicPr>
          <p:cNvPr id="45" name="Picture 44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C896BD7F-4CFB-B295-AE9D-31C7E0976933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2732" y="3194692"/>
            <a:ext cx="1107000" cy="455451"/>
          </a:xfrm>
          <a:prstGeom prst="rect">
            <a:avLst/>
          </a:prstGeom>
        </p:spPr>
      </p:pic>
      <p:pic>
        <p:nvPicPr>
          <p:cNvPr id="49" name="Picture 4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4B9D9029-FB15-3FD7-9C93-052C1B1C83B1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74753" y="3226875"/>
            <a:ext cx="756000" cy="348923"/>
          </a:xfrm>
          <a:prstGeom prst="rect">
            <a:avLst/>
          </a:prstGeom>
        </p:spPr>
      </p:pic>
      <p:pic>
        <p:nvPicPr>
          <p:cNvPr id="51" name="Picture 50" descr="Logo, company name&#10;&#10;Description automatically generated">
            <a:extLst>
              <a:ext uri="{FF2B5EF4-FFF2-40B4-BE49-F238E27FC236}">
                <a16:creationId xmlns:a16="http://schemas.microsoft.com/office/drawing/2014/main" xmlns="" id="{2B0A1EAF-998C-5D28-A6A2-4ADC4700A043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6429" y="3094741"/>
            <a:ext cx="827729" cy="580646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xmlns="" id="{93090DFB-50AF-B709-E616-24D23860F348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311779" y="3066538"/>
            <a:ext cx="864000" cy="684357"/>
          </a:xfrm>
          <a:prstGeom prst="rect">
            <a:avLst/>
          </a:prstGeom>
        </p:spPr>
      </p:pic>
      <p:pic>
        <p:nvPicPr>
          <p:cNvPr id="57" name="Picture 56" descr="A picture containing text, businesscard, vector graphics&#10;&#10;Description automatically generated">
            <a:extLst>
              <a:ext uri="{FF2B5EF4-FFF2-40B4-BE49-F238E27FC236}">
                <a16:creationId xmlns:a16="http://schemas.microsoft.com/office/drawing/2014/main" xmlns="" id="{4100065E-466E-5CC3-AB31-9D88361117C3}"/>
              </a:ext>
            </a:extLst>
          </p:cNvPr>
          <p:cNvPicPr>
            <a:picLocks noChangeAspect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98" t="18001" r="6031" b="19166"/>
          <a:stretch/>
        </p:blipFill>
        <p:spPr>
          <a:xfrm>
            <a:off x="5256585" y="3101192"/>
            <a:ext cx="810000" cy="5920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1B9FC5E-895E-569B-0963-4DEAFBA99EDB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5155" y="3669243"/>
            <a:ext cx="918000" cy="684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3C52B52-D24E-A9BB-A7F3-39B70B5B7B0D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BEBA8EAE-BF5A-486C-A8C5-ECC9F3942E4B}">
                <a14:imgProps xmlns:a14="http://schemas.microsoft.com/office/drawing/2010/main" xmlns="">
                  <a14:imgLayer r:embed="rId35"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543" y="3925949"/>
            <a:ext cx="1728000" cy="284808"/>
          </a:xfrm>
          <a:prstGeom prst="rect">
            <a:avLst/>
          </a:prstGeom>
        </p:spPr>
      </p:pic>
      <p:pic>
        <p:nvPicPr>
          <p:cNvPr id="13" name="Picture 1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xmlns="" id="{5B42D390-E17F-7EB0-3FA8-F13E502CB9EE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856" y="4465684"/>
            <a:ext cx="1323000" cy="689294"/>
          </a:xfrm>
          <a:prstGeom prst="rect">
            <a:avLst/>
          </a:prstGeom>
        </p:spPr>
      </p:pic>
      <p:pic>
        <p:nvPicPr>
          <p:cNvPr id="25" name="Picture 24" descr="Logo, company name&#10;&#10;Description automatically generated">
            <a:extLst>
              <a:ext uri="{FF2B5EF4-FFF2-40B4-BE49-F238E27FC236}">
                <a16:creationId xmlns:a16="http://schemas.microsoft.com/office/drawing/2014/main" xmlns="" id="{501B1967-E4B5-F24A-07ED-60AE23C7AA54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3773" y="4361618"/>
            <a:ext cx="864000" cy="465120"/>
          </a:xfrm>
          <a:prstGeom prst="rect">
            <a:avLst/>
          </a:prstGeom>
        </p:spPr>
      </p:pic>
      <p:pic>
        <p:nvPicPr>
          <p:cNvPr id="27" name="Picture 26" descr="Logo&#10;&#10;Description automatically generated with low confidence">
            <a:extLst>
              <a:ext uri="{FF2B5EF4-FFF2-40B4-BE49-F238E27FC236}">
                <a16:creationId xmlns:a16="http://schemas.microsoft.com/office/drawing/2014/main" xmlns="" id="{2032F627-FB4E-54DD-9AFE-48AE9E74C262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73433" y="4784188"/>
            <a:ext cx="1107000" cy="487080"/>
          </a:xfrm>
          <a:prstGeom prst="rect">
            <a:avLst/>
          </a:prstGeom>
        </p:spPr>
      </p:pic>
      <p:pic>
        <p:nvPicPr>
          <p:cNvPr id="29" name="Picture 28" descr="A picture containing company name&#10;&#10;Description automatically generated">
            <a:extLst>
              <a:ext uri="{FF2B5EF4-FFF2-40B4-BE49-F238E27FC236}">
                <a16:creationId xmlns:a16="http://schemas.microsoft.com/office/drawing/2014/main" xmlns="" id="{7F690887-66F4-BD20-19E8-6DED7A7C61CB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7476" y="4408775"/>
            <a:ext cx="1080000" cy="387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5F2DD737-782A-2128-AAAB-BBAAF6A1080D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8908" y="4947541"/>
            <a:ext cx="1404000" cy="273780"/>
          </a:xfrm>
          <a:prstGeom prst="rect">
            <a:avLst/>
          </a:prstGeom>
        </p:spPr>
      </p:pic>
      <p:pic>
        <p:nvPicPr>
          <p:cNvPr id="3" name="Picture 2" descr="A picture containing schematic&#10;&#10;Description automatically generated">
            <a:extLst>
              <a:ext uri="{FF2B5EF4-FFF2-40B4-BE49-F238E27FC236}">
                <a16:creationId xmlns:a16="http://schemas.microsoft.com/office/drawing/2014/main" xmlns="" id="{1A70D8DB-FBF8-694A-C237-30DBEE06D465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46264" y="3959541"/>
            <a:ext cx="972000" cy="517022"/>
          </a:xfrm>
          <a:prstGeom prst="rect">
            <a:avLst/>
          </a:prstGeom>
        </p:spPr>
      </p:pic>
      <p:pic>
        <p:nvPicPr>
          <p:cNvPr id="33" name="Picture 32" descr="A picture containing logo&#10;&#10;Description automatically generated">
            <a:extLst>
              <a:ext uri="{FF2B5EF4-FFF2-40B4-BE49-F238E27FC236}">
                <a16:creationId xmlns:a16="http://schemas.microsoft.com/office/drawing/2014/main" xmlns="" id="{992330FA-1A03-659F-238D-58A04BE2D9FC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9904" y="4498883"/>
            <a:ext cx="1080000" cy="391936"/>
          </a:xfrm>
          <a:prstGeom prst="rect">
            <a:avLst/>
          </a:prstGeom>
        </p:spPr>
      </p:pic>
      <p:pic>
        <p:nvPicPr>
          <p:cNvPr id="35" name="Picture 34" descr="Text&#10;&#10;Description automatically generated">
            <a:extLst>
              <a:ext uri="{FF2B5EF4-FFF2-40B4-BE49-F238E27FC236}">
                <a16:creationId xmlns:a16="http://schemas.microsoft.com/office/drawing/2014/main" xmlns="" id="{F8C21F92-9DBB-44EE-B5BF-D4D7721BBD5D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98457" y="4748821"/>
            <a:ext cx="1215000" cy="472500"/>
          </a:xfrm>
          <a:prstGeom prst="rect">
            <a:avLst/>
          </a:prstGeom>
        </p:spPr>
      </p:pic>
      <p:pic>
        <p:nvPicPr>
          <p:cNvPr id="37" name="Picture 36" descr="Graphical user interface, text&#10;&#10;Description automatically generated">
            <a:extLst>
              <a:ext uri="{FF2B5EF4-FFF2-40B4-BE49-F238E27FC236}">
                <a16:creationId xmlns:a16="http://schemas.microsoft.com/office/drawing/2014/main" xmlns="" id="{228817EB-15A6-8DD7-5571-2B7B5B5BDD44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9155" y="4869533"/>
            <a:ext cx="1350000" cy="412706"/>
          </a:xfrm>
          <a:prstGeom prst="rect">
            <a:avLst/>
          </a:prstGeom>
        </p:spPr>
      </p:pic>
      <p:pic>
        <p:nvPicPr>
          <p:cNvPr id="38" name="Picture 37" descr="Diagram&#10;&#10;Description automatically generated">
            <a:extLst>
              <a:ext uri="{FF2B5EF4-FFF2-40B4-BE49-F238E27FC236}">
                <a16:creationId xmlns:a16="http://schemas.microsoft.com/office/drawing/2014/main" xmlns="" id="{383AFFD7-2C4B-D63D-21C6-F7378C8E1E17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15564" y="4632882"/>
            <a:ext cx="621000" cy="618240"/>
          </a:xfrm>
          <a:prstGeom prst="rect">
            <a:avLst/>
          </a:prstGeom>
        </p:spPr>
      </p:pic>
      <p:pic>
        <p:nvPicPr>
          <p:cNvPr id="39" name="Picture 38" descr="Text&#10;&#10;Description automatically generated">
            <a:extLst>
              <a:ext uri="{FF2B5EF4-FFF2-40B4-BE49-F238E27FC236}">
                <a16:creationId xmlns:a16="http://schemas.microsoft.com/office/drawing/2014/main" xmlns="" id="{F87958AD-6F5C-0862-5DA2-CCF52CC6BFBC}"/>
              </a:ext>
            </a:extLst>
          </p:cNvPr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6585" y="4934303"/>
            <a:ext cx="1215000" cy="318330"/>
          </a:xfrm>
          <a:prstGeom prst="rect">
            <a:avLst/>
          </a:prstGeom>
        </p:spPr>
      </p:pic>
      <p:pic>
        <p:nvPicPr>
          <p:cNvPr id="40" name="Picture 39" descr="Logo&#10;&#10;Description automatically generated">
            <a:extLst>
              <a:ext uri="{FF2B5EF4-FFF2-40B4-BE49-F238E27FC236}">
                <a16:creationId xmlns:a16="http://schemas.microsoft.com/office/drawing/2014/main" xmlns="" id="{EA313C7B-E1E3-1567-0C30-275147FCA54E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70958" y="4361618"/>
            <a:ext cx="1188000" cy="481256"/>
          </a:xfrm>
          <a:prstGeom prst="rect">
            <a:avLst/>
          </a:prstGeom>
        </p:spPr>
      </p:pic>
      <p:pic>
        <p:nvPicPr>
          <p:cNvPr id="42" name="Picture 4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DDF7F326-1399-CE4B-BD66-5975CB6D611F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66957" y="3899095"/>
            <a:ext cx="810000" cy="623324"/>
          </a:xfrm>
          <a:prstGeom prst="rect">
            <a:avLst/>
          </a:prstGeom>
        </p:spPr>
      </p:pic>
      <p:sp>
        <p:nvSpPr>
          <p:cNvPr id="44" name="Title 3">
            <a:extLst>
              <a:ext uri="{FF2B5EF4-FFF2-40B4-BE49-F238E27FC236}">
                <a16:creationId xmlns:a16="http://schemas.microsoft.com/office/drawing/2014/main" xmlns="" id="{26C57D5B-E331-C826-CF8B-55919903C5DF}"/>
              </a:ext>
            </a:extLst>
          </p:cNvPr>
          <p:cNvSpPr txBox="1">
            <a:spLocks/>
          </p:cNvSpPr>
          <p:nvPr/>
        </p:nvSpPr>
        <p:spPr>
          <a:xfrm>
            <a:off x="218710" y="66502"/>
            <a:ext cx="8671284" cy="69386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rgbClr val="008000"/>
                </a:solidFill>
                <a:latin typeface="Abadi" panose="020B0604020104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Public Entities and Organisations Enrolled in the NSG Induction Programme to Date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EE84A006-3C1A-0E26-1B4C-C185E07ACE4A}"/>
              </a:ext>
            </a:extLst>
          </p:cNvPr>
          <p:cNvCxnSpPr/>
          <p:nvPr/>
        </p:nvCxnSpPr>
        <p:spPr>
          <a:xfrm>
            <a:off x="184150" y="1025673"/>
            <a:ext cx="8775700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05561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TextBox 687">
            <a:extLst>
              <a:ext uri="{FF2B5EF4-FFF2-40B4-BE49-F238E27FC236}">
                <a16:creationId xmlns:a16="http://schemas.microsoft.com/office/drawing/2014/main" xmlns="" id="{63585C7E-85E0-4AF6-BDBB-7B70C368D85F}"/>
              </a:ext>
            </a:extLst>
          </p:cNvPr>
          <p:cNvSpPr txBox="1"/>
          <p:nvPr/>
        </p:nvSpPr>
        <p:spPr>
          <a:xfrm>
            <a:off x="184151" y="962777"/>
            <a:ext cx="2613478" cy="3470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>
              <a:lnSpc>
                <a:spcPct val="107000"/>
              </a:lnSpc>
              <a:spcAft>
                <a:spcPts val="600"/>
              </a:spcAft>
            </a:pPr>
            <a:r>
              <a:rPr lang="en-GB" sz="2000" b="1" dirty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DPSA: </a:t>
            </a:r>
          </a:p>
          <a:p>
            <a:pPr algn="just" defTabSz="685800">
              <a:lnSpc>
                <a:spcPct val="107000"/>
              </a:lnSpc>
              <a:spcAft>
                <a:spcPts val="600"/>
              </a:spcAft>
            </a:pPr>
            <a:r>
              <a:rPr lang="en-ZA" sz="2000" b="1" dirty="0">
                <a:latin typeface="Abadi" panose="020B0604020104020204" pitchFamily="34" charset="0"/>
                <a:cs typeface="Arial" panose="020B0604020202020204" pitchFamily="34" charset="0"/>
              </a:rPr>
              <a:t>Review of the </a:t>
            </a:r>
            <a:r>
              <a:rPr lang="en-ZA" sz="2000" b="1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Performance Management System &amp; Development (PMDS)</a:t>
            </a:r>
          </a:p>
          <a:p>
            <a:pPr algn="just" defTabSz="685800">
              <a:lnSpc>
                <a:spcPct val="107000"/>
              </a:lnSpc>
              <a:spcAft>
                <a:spcPts val="600"/>
              </a:spcAft>
            </a:pPr>
            <a:endParaRPr lang="en-GB" b="1" dirty="0">
              <a:solidFill>
                <a:prstClr val="black"/>
              </a:solidFill>
              <a:latin typeface="Abadi" panose="020B0604020104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0" lvl="0" algn="just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Link performance of HODs and DDGs to that of the Institution.</a:t>
            </a:r>
            <a:endParaRPr lang="en-IN" dirty="0">
              <a:solidFill>
                <a:srgbClr val="444444"/>
              </a:solidFill>
              <a:latin typeface="Abadi" panose="020B060402010402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689" name="TextBox 688">
            <a:extLst>
              <a:ext uri="{FF2B5EF4-FFF2-40B4-BE49-F238E27FC236}">
                <a16:creationId xmlns:a16="http://schemas.microsoft.com/office/drawing/2014/main" xmlns="" id="{349E1345-DF01-4785-973E-96CC0DDBAD7C}"/>
              </a:ext>
            </a:extLst>
          </p:cNvPr>
          <p:cNvSpPr txBox="1"/>
          <p:nvPr/>
        </p:nvSpPr>
        <p:spPr>
          <a:xfrm>
            <a:off x="6183086" y="1081552"/>
            <a:ext cx="27874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/>
            <a:r>
              <a:rPr lang="en-IN" b="1" dirty="0">
                <a:solidFill>
                  <a:srgbClr val="444444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2</a:t>
            </a:r>
            <a:r>
              <a:rPr lang="en-GB" sz="1800" dirty="0">
                <a:solidFill>
                  <a:prstClr val="black"/>
                </a:solidFill>
                <a:effectLst>
                  <a:glow rad="38100">
                    <a:schemeClr val="bg1"/>
                  </a:glow>
                </a:effectLst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dirty="0">
                <a:solidFill>
                  <a:prstClr val="black"/>
                </a:solidFill>
                <a:effectLst>
                  <a:glow rad="38100">
                    <a:schemeClr val="bg1"/>
                  </a:glow>
                </a:effectLst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DPSA: </a:t>
            </a:r>
          </a:p>
          <a:p>
            <a:pPr algn="just" defTabSz="685800"/>
            <a:r>
              <a:rPr lang="en-GB" sz="1800" dirty="0">
                <a:solidFill>
                  <a:prstClr val="black"/>
                </a:solidFill>
                <a:effectLst>
                  <a:glow rad="38100">
                    <a:schemeClr val="bg1"/>
                  </a:glow>
                </a:effectLst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Align </a:t>
            </a:r>
            <a:r>
              <a:rPr lang="en-GB" sz="1800" b="1" dirty="0">
                <a:solidFill>
                  <a:prstClr val="black"/>
                </a:solidFill>
                <a:effectLst>
                  <a:glow rad="38100">
                    <a:schemeClr val="bg1"/>
                  </a:glow>
                </a:effectLst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performance management with professional bodies’ registration</a:t>
            </a:r>
            <a:endParaRPr lang="en-IN" b="1" dirty="0">
              <a:solidFill>
                <a:srgbClr val="444444"/>
              </a:solidFill>
              <a:latin typeface="Abadi" panose="020B060402010402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 algn="just" defTabSz="685800"/>
            <a:endParaRPr lang="en-GB" dirty="0">
              <a:solidFill>
                <a:prstClr val="black"/>
              </a:solidFill>
              <a:latin typeface="Abadi" panose="020B0604020104020204" pitchFamily="34" charset="0"/>
              <a:ea typeface="Tahoma" panose="020B0604030504040204" pitchFamily="34" charset="0"/>
              <a:cs typeface="Arial" panose="020B0604020202020204" pitchFamily="34" charset="0"/>
              <a:sym typeface="Arial"/>
            </a:endParaRPr>
          </a:p>
          <a:p>
            <a:pPr defTabSz="685800"/>
            <a:endParaRPr lang="en-IN" b="1" dirty="0">
              <a:solidFill>
                <a:srgbClr val="444444"/>
              </a:solidFill>
              <a:latin typeface="Abadi" panose="020B060402010402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690" name="TextBox 689">
            <a:extLst>
              <a:ext uri="{FF2B5EF4-FFF2-40B4-BE49-F238E27FC236}">
                <a16:creationId xmlns:a16="http://schemas.microsoft.com/office/drawing/2014/main" xmlns="" id="{EFAA7106-B9AF-4ED6-82FA-B5561BF5A5DD}"/>
              </a:ext>
            </a:extLst>
          </p:cNvPr>
          <p:cNvSpPr txBox="1"/>
          <p:nvPr/>
        </p:nvSpPr>
        <p:spPr>
          <a:xfrm>
            <a:off x="184150" y="304296"/>
            <a:ext cx="87757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en-IN" sz="2800" b="1" dirty="0">
                <a:solidFill>
                  <a:srgbClr val="008000"/>
                </a:solidFill>
                <a:latin typeface="Abadi" panose="020B0604020104020204" pitchFamily="34" charset="0"/>
                <a:cs typeface="Arial"/>
                <a:sym typeface="Arial"/>
              </a:rPr>
              <a:t>Pillar 3: </a:t>
            </a:r>
            <a:r>
              <a:rPr kumimoji="0" lang="en-IN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Performance Planning &amp; Management</a:t>
            </a:r>
            <a:endParaRPr lang="en-IN" sz="2800" b="1" dirty="0">
              <a:solidFill>
                <a:srgbClr val="008000"/>
              </a:solidFill>
              <a:latin typeface="Abadi" panose="020B0604020104020204" pitchFamily="34" charset="0"/>
              <a:cs typeface="Arial"/>
              <a:sym typeface="Arial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1CD3AD13-1EED-45AB-945E-BEB277E42148}"/>
              </a:ext>
            </a:extLst>
          </p:cNvPr>
          <p:cNvCxnSpPr/>
          <p:nvPr/>
        </p:nvCxnSpPr>
        <p:spPr>
          <a:xfrm>
            <a:off x="184150" y="962778"/>
            <a:ext cx="8775700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5CF121E-D86D-C222-41FB-4BC6794D74F4}"/>
              </a:ext>
            </a:extLst>
          </p:cNvPr>
          <p:cNvSpPr/>
          <p:nvPr/>
        </p:nvSpPr>
        <p:spPr>
          <a:xfrm>
            <a:off x="184150" y="4782430"/>
            <a:ext cx="8872764" cy="18960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lnSpc>
                <a:spcPct val="107000"/>
              </a:lnSpc>
              <a:defRPr/>
            </a:pPr>
            <a:r>
              <a:rPr lang="en-GB" sz="1800" b="1" dirty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DPSA: </a:t>
            </a:r>
          </a:p>
          <a:p>
            <a:pPr marL="285750" indent="-285750" algn="just" defTabSz="685800">
              <a:lnSpc>
                <a:spcPct val="107000"/>
              </a:lnSpc>
              <a:buFont typeface="Wingdings" panose="05000000000000000000" pitchFamily="2" charset="2"/>
              <a:buChar char="§"/>
              <a:defRPr/>
            </a:pPr>
            <a:r>
              <a:rPr lang="en-GB" sz="1800" dirty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Introduce independent triggers for exit of </a:t>
            </a:r>
            <a:r>
              <a:rPr lang="en-GB" dirty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non-performing</a:t>
            </a:r>
            <a:r>
              <a:rPr lang="en-GB" sz="1800" dirty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HoDs</a:t>
            </a:r>
            <a:r>
              <a:rPr lang="en-GB" sz="1800" dirty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ZA" sz="1800" dirty="0">
              <a:solidFill>
                <a:prstClr val="black"/>
              </a:solidFill>
              <a:latin typeface="Abadi" panose="020B0604020104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 defTabSz="685800">
              <a:lnSpc>
                <a:spcPct val="107000"/>
              </a:lnSpc>
              <a:buFont typeface="Wingdings" panose="05000000000000000000" pitchFamily="2" charset="2"/>
              <a:buChar char="§"/>
              <a:defRPr/>
            </a:pPr>
            <a:r>
              <a:rPr lang="en-GB" sz="1800" dirty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Improve the competency of politicians to manage performance.</a:t>
            </a:r>
            <a:endParaRPr lang="en-ZA" sz="1800" dirty="0">
              <a:solidFill>
                <a:prstClr val="black"/>
              </a:solidFill>
              <a:latin typeface="Abadi" panose="020B0604020104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 defTabSz="685800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GB" sz="1800" dirty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Address the systemic challenges that result in instability and poor relations between Executive Authorities and </a:t>
            </a:r>
            <a:r>
              <a:rPr lang="en-GB" sz="1800" dirty="0" err="1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HoDs</a:t>
            </a:r>
            <a:r>
              <a:rPr lang="en-GB" sz="1800" dirty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IN" sz="1800" dirty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</a:p>
          <a:p>
            <a:pPr marL="285750" indent="-285750" algn="just" defTabSz="685800">
              <a:buFont typeface="Wingdings" panose="05000000000000000000" pitchFamily="2" charset="2"/>
              <a:buChar char="§"/>
            </a:pPr>
            <a:r>
              <a:rPr lang="en-IN" sz="2000" b="1" dirty="0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PSC :  Their  role in performance evaluation of </a:t>
            </a:r>
            <a:r>
              <a:rPr lang="en-IN" sz="2000" b="1" dirty="0" err="1">
                <a:solidFill>
                  <a:prstClr val="black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HoDs</a:t>
            </a:r>
            <a:endParaRPr lang="en-IN" sz="2000" dirty="0">
              <a:solidFill>
                <a:srgbClr val="444444"/>
              </a:solidFill>
              <a:latin typeface="Abadi" panose="020B060402010402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74F9293-D247-9E52-16F0-82781B3F4055}"/>
              </a:ext>
            </a:extLst>
          </p:cNvPr>
          <p:cNvSpPr/>
          <p:nvPr/>
        </p:nvSpPr>
        <p:spPr>
          <a:xfrm>
            <a:off x="6096001" y="2656121"/>
            <a:ext cx="2874572" cy="18960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85800">
              <a:lnSpc>
                <a:spcPct val="90000"/>
              </a:lnSpc>
              <a:spcBef>
                <a:spcPts val="750"/>
              </a:spcBef>
              <a:spcAft>
                <a:spcPts val="600"/>
              </a:spcAft>
              <a:defRPr/>
            </a:pPr>
            <a:r>
              <a:rPr lang="en-ZA" b="1" dirty="0">
                <a:solidFill>
                  <a:schemeClr val="tx1"/>
                </a:solidFill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Review the Guidelines for Advisors </a:t>
            </a:r>
            <a:r>
              <a:rPr lang="en-ZA" dirty="0">
                <a:solidFill>
                  <a:schemeClr val="tx1"/>
                </a:solidFill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Introduce minimum requirements per category; performance management system, code of conduct for Advisors</a:t>
            </a:r>
          </a:p>
          <a:p>
            <a:pPr algn="just" defTabSz="685800">
              <a:lnSpc>
                <a:spcPct val="90000"/>
              </a:lnSpc>
              <a:spcBef>
                <a:spcPts val="750"/>
              </a:spcBef>
              <a:spcAft>
                <a:spcPts val="600"/>
              </a:spcAft>
              <a:defRPr/>
            </a:pPr>
            <a:r>
              <a:rPr lang="en-ZA" dirty="0">
                <a:solidFill>
                  <a:schemeClr val="tx1"/>
                </a:solidFill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 framework to incentivize performers  </a:t>
            </a:r>
          </a:p>
        </p:txBody>
      </p:sp>
      <p:pic>
        <p:nvPicPr>
          <p:cNvPr id="10" name="Picture 9" descr="A picture containing text, office supplies, pen, office instrument&#10;&#10;Description automatically generated">
            <a:extLst>
              <a:ext uri="{FF2B5EF4-FFF2-40B4-BE49-F238E27FC236}">
                <a16:creationId xmlns:a16="http://schemas.microsoft.com/office/drawing/2014/main" xmlns="" id="{A2FAD39B-44F1-3BA4-1745-8C07BE49E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5486" y="1098041"/>
            <a:ext cx="3472542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4871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extBox 194">
            <a:extLst>
              <a:ext uri="{FF2B5EF4-FFF2-40B4-BE49-F238E27FC236}">
                <a16:creationId xmlns:a16="http://schemas.microsoft.com/office/drawing/2014/main" xmlns="" id="{F1A267D4-F8E0-4DC0-BA89-ABF5416D86CD}"/>
              </a:ext>
            </a:extLst>
          </p:cNvPr>
          <p:cNvSpPr txBox="1"/>
          <p:nvPr/>
        </p:nvSpPr>
        <p:spPr>
          <a:xfrm>
            <a:off x="108526" y="-61507"/>
            <a:ext cx="8962903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 lvl="0">
              <a:defRPr lang="en-US"/>
            </a:defPPr>
            <a:lvl1pPr defTabSz="685800">
              <a:defRPr sz="2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algn="ctr"/>
            <a:r>
              <a:rPr lang="en-IN" sz="2700" dirty="0">
                <a:solidFill>
                  <a:srgbClr val="008000"/>
                </a:solidFill>
                <a:latin typeface="Abadi" panose="020B0604020104020204" pitchFamily="34" charset="0"/>
                <a:sym typeface="Arial"/>
              </a:rPr>
              <a:t>NSG:</a:t>
            </a:r>
          </a:p>
          <a:p>
            <a:pPr algn="ctr"/>
            <a:r>
              <a:rPr lang="en-IN" sz="2700" dirty="0">
                <a:solidFill>
                  <a:srgbClr val="008000"/>
                </a:solidFill>
                <a:latin typeface="Abadi" panose="020B0604020104020204" pitchFamily="34" charset="0"/>
                <a:sym typeface="Arial"/>
              </a:rPr>
              <a:t>Pillar 4: Continuing Learning &amp; Professional  Development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F48BF298-4AD8-4975-BC1A-50A0CB5B98AF}"/>
              </a:ext>
            </a:extLst>
          </p:cNvPr>
          <p:cNvGrpSpPr/>
          <p:nvPr/>
        </p:nvGrpSpPr>
        <p:grpSpPr>
          <a:xfrm>
            <a:off x="-32612" y="892600"/>
            <a:ext cx="9128489" cy="6403142"/>
            <a:chOff x="14985" y="933962"/>
            <a:chExt cx="8822101" cy="5519060"/>
          </a:xfrm>
        </p:grpSpPr>
        <p:grpSp>
          <p:nvGrpSpPr>
            <p:cNvPr id="6" name="Graphic 2">
              <a:extLst>
                <a:ext uri="{FF2B5EF4-FFF2-40B4-BE49-F238E27FC236}">
                  <a16:creationId xmlns:a16="http://schemas.microsoft.com/office/drawing/2014/main" xmlns="" id="{0D5E5F1E-BB33-47D6-B8A4-78C5893031B7}"/>
                </a:ext>
              </a:extLst>
            </p:cNvPr>
            <p:cNvGrpSpPr/>
            <p:nvPr/>
          </p:nvGrpSpPr>
          <p:grpSpPr>
            <a:xfrm>
              <a:off x="175756" y="2026155"/>
              <a:ext cx="1782568" cy="3405976"/>
              <a:chOff x="1475933" y="3085351"/>
              <a:chExt cx="1419667" cy="3772649"/>
            </a:xfrm>
            <a:solidFill>
              <a:srgbClr val="FFFF00"/>
            </a:solidFill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8F6D2F61-3026-4101-A05D-0E0DCFE119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495550" y="4368800"/>
                <a:ext cx="400050" cy="2489200"/>
              </a:xfrm>
              <a:custGeom>
                <a:avLst/>
                <a:gdLst>
                  <a:gd name="connsiteX0" fmla="*/ 393 w 400050"/>
                  <a:gd name="connsiteY0" fmla="*/ 688 h 2489200"/>
                  <a:gd name="connsiteX1" fmla="*/ 400443 w 400050"/>
                  <a:gd name="connsiteY1" fmla="*/ 688 h 2489200"/>
                  <a:gd name="connsiteX2" fmla="*/ 400443 w 400050"/>
                  <a:gd name="connsiteY2" fmla="*/ 2489888 h 2489200"/>
                  <a:gd name="connsiteX3" fmla="*/ 393 w 400050"/>
                  <a:gd name="connsiteY3" fmla="*/ 2489888 h 2489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0050" h="2489200">
                    <a:moveTo>
                      <a:pt x="393" y="688"/>
                    </a:moveTo>
                    <a:lnTo>
                      <a:pt x="400443" y="688"/>
                    </a:lnTo>
                    <a:lnTo>
                      <a:pt x="400443" y="2489888"/>
                    </a:lnTo>
                    <a:lnTo>
                      <a:pt x="393" y="2489888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</p:pic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xmlns="" id="{116F8024-BDB9-4245-AC73-1C9932B7719D}"/>
                  </a:ext>
                </a:extLst>
              </p:cNvPr>
              <p:cNvSpPr/>
              <p:nvPr/>
            </p:nvSpPr>
            <p:spPr>
              <a:xfrm>
                <a:off x="1475933" y="3603330"/>
                <a:ext cx="927100" cy="2952750"/>
              </a:xfrm>
              <a:custGeom>
                <a:avLst/>
                <a:gdLst>
                  <a:gd name="connsiteX0" fmla="*/ 463550 w 927100"/>
                  <a:gd name="connsiteY0" fmla="*/ 0 h 2952750"/>
                  <a:gd name="connsiteX1" fmla="*/ 0 w 927100"/>
                  <a:gd name="connsiteY1" fmla="*/ 463550 h 2952750"/>
                  <a:gd name="connsiteX2" fmla="*/ 0 w 927100"/>
                  <a:gd name="connsiteY2" fmla="*/ 2952750 h 2952750"/>
                  <a:gd name="connsiteX3" fmla="*/ 927100 w 927100"/>
                  <a:gd name="connsiteY3" fmla="*/ 2952750 h 2952750"/>
                  <a:gd name="connsiteX4" fmla="*/ 927100 w 927100"/>
                  <a:gd name="connsiteY4" fmla="*/ 463550 h 295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7100" h="2952750">
                    <a:moveTo>
                      <a:pt x="463550" y="0"/>
                    </a:moveTo>
                    <a:lnTo>
                      <a:pt x="0" y="463550"/>
                    </a:lnTo>
                    <a:lnTo>
                      <a:pt x="0" y="2952750"/>
                    </a:lnTo>
                    <a:lnTo>
                      <a:pt x="927100" y="2952750"/>
                    </a:lnTo>
                    <a:lnTo>
                      <a:pt x="927100" y="46355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defTabSz="685800"/>
                <a:endParaRPr lang="en-IN" sz="1600">
                  <a:latin typeface="Abadi" panose="020B0604020104020204" pitchFamily="34" charset="0"/>
                </a:endParaRPr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xmlns="" id="{0DC400F6-44EB-45DD-8F1B-16EF69EE11A1}"/>
                  </a:ext>
                </a:extLst>
              </p:cNvPr>
              <p:cNvSpPr/>
              <p:nvPr/>
            </p:nvSpPr>
            <p:spPr>
              <a:xfrm>
                <a:off x="1854199" y="3085351"/>
                <a:ext cx="355600" cy="355600"/>
              </a:xfrm>
              <a:custGeom>
                <a:avLst/>
                <a:gdLst>
                  <a:gd name="connsiteX0" fmla="*/ 177800 w 355600"/>
                  <a:gd name="connsiteY0" fmla="*/ 0 h 355600"/>
                  <a:gd name="connsiteX1" fmla="*/ 0 w 355600"/>
                  <a:gd name="connsiteY1" fmla="*/ 177800 h 355600"/>
                  <a:gd name="connsiteX2" fmla="*/ 177800 w 355600"/>
                  <a:gd name="connsiteY2" fmla="*/ 355600 h 355600"/>
                  <a:gd name="connsiteX3" fmla="*/ 355600 w 355600"/>
                  <a:gd name="connsiteY3" fmla="*/ 177800 h 355600"/>
                  <a:gd name="connsiteX4" fmla="*/ 177800 w 355600"/>
                  <a:gd name="connsiteY4" fmla="*/ 0 h 355600"/>
                  <a:gd name="connsiteX5" fmla="*/ 177800 w 355600"/>
                  <a:gd name="connsiteY5" fmla="*/ 247650 h 355600"/>
                  <a:gd name="connsiteX6" fmla="*/ 107950 w 355600"/>
                  <a:gd name="connsiteY6" fmla="*/ 177800 h 355600"/>
                  <a:gd name="connsiteX7" fmla="*/ 177800 w 355600"/>
                  <a:gd name="connsiteY7" fmla="*/ 107950 h 355600"/>
                  <a:gd name="connsiteX8" fmla="*/ 247650 w 355600"/>
                  <a:gd name="connsiteY8" fmla="*/ 177800 h 355600"/>
                  <a:gd name="connsiteX9" fmla="*/ 177800 w 355600"/>
                  <a:gd name="connsiteY9" fmla="*/ 247650 h 35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5600" h="355600">
                    <a:moveTo>
                      <a:pt x="177800" y="0"/>
                    </a:moveTo>
                    <a:cubicBezTo>
                      <a:pt x="79629" y="0"/>
                      <a:pt x="0" y="79629"/>
                      <a:pt x="0" y="177800"/>
                    </a:cubicBezTo>
                    <a:cubicBezTo>
                      <a:pt x="0" y="275971"/>
                      <a:pt x="79629" y="355600"/>
                      <a:pt x="177800" y="355600"/>
                    </a:cubicBezTo>
                    <a:cubicBezTo>
                      <a:pt x="275971" y="355600"/>
                      <a:pt x="355600" y="275971"/>
                      <a:pt x="355600" y="177800"/>
                    </a:cubicBezTo>
                    <a:cubicBezTo>
                      <a:pt x="355600" y="79629"/>
                      <a:pt x="275971" y="0"/>
                      <a:pt x="177800" y="0"/>
                    </a:cubicBezTo>
                    <a:close/>
                    <a:moveTo>
                      <a:pt x="177800" y="247650"/>
                    </a:moveTo>
                    <a:cubicBezTo>
                      <a:pt x="139192" y="247650"/>
                      <a:pt x="107950" y="216408"/>
                      <a:pt x="107950" y="177800"/>
                    </a:cubicBezTo>
                    <a:cubicBezTo>
                      <a:pt x="107950" y="139192"/>
                      <a:pt x="139192" y="107950"/>
                      <a:pt x="177800" y="107950"/>
                    </a:cubicBezTo>
                    <a:cubicBezTo>
                      <a:pt x="216408" y="107950"/>
                      <a:pt x="247650" y="139192"/>
                      <a:pt x="247650" y="177800"/>
                    </a:cubicBezTo>
                    <a:cubicBezTo>
                      <a:pt x="247650" y="216408"/>
                      <a:pt x="216408" y="247650"/>
                      <a:pt x="177800" y="247650"/>
                    </a:cubicBez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defTabSz="685800"/>
                <a:endParaRPr lang="en-IN" sz="1350">
                  <a:latin typeface="Abadi" panose="020B0604020104020204" pitchFamily="34" charset="0"/>
                </a:endParaRPr>
              </a:p>
            </p:txBody>
          </p:sp>
        </p:grpSp>
        <p:grpSp>
          <p:nvGrpSpPr>
            <p:cNvPr id="10" name="Graphic 2">
              <a:extLst>
                <a:ext uri="{FF2B5EF4-FFF2-40B4-BE49-F238E27FC236}">
                  <a16:creationId xmlns:a16="http://schemas.microsoft.com/office/drawing/2014/main" xmlns="" id="{0D5E5F1E-BB33-47D6-B8A4-78C5893031B7}"/>
                </a:ext>
              </a:extLst>
            </p:cNvPr>
            <p:cNvGrpSpPr/>
            <p:nvPr/>
          </p:nvGrpSpPr>
          <p:grpSpPr>
            <a:xfrm>
              <a:off x="1719204" y="2026155"/>
              <a:ext cx="1549045" cy="3374995"/>
              <a:chOff x="3581534" y="3119667"/>
              <a:chExt cx="1346066" cy="3738333"/>
            </a:xfrm>
            <a:solidFill>
              <a:schemeClr val="accent6">
                <a:lumMod val="60000"/>
                <a:lumOff val="40000"/>
              </a:schemeClr>
            </a:solidFill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xmlns="" id="{CEF66AF7-A78A-4A31-B4FA-ADFF53866A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27550" y="4368800"/>
                <a:ext cx="400050" cy="2489200"/>
              </a:xfrm>
              <a:custGeom>
                <a:avLst/>
                <a:gdLst>
                  <a:gd name="connsiteX0" fmla="*/ 713 w 400050"/>
                  <a:gd name="connsiteY0" fmla="*/ 688 h 2489200"/>
                  <a:gd name="connsiteX1" fmla="*/ 400763 w 400050"/>
                  <a:gd name="connsiteY1" fmla="*/ 688 h 2489200"/>
                  <a:gd name="connsiteX2" fmla="*/ 400763 w 400050"/>
                  <a:gd name="connsiteY2" fmla="*/ 2489888 h 2489200"/>
                  <a:gd name="connsiteX3" fmla="*/ 713 w 400050"/>
                  <a:gd name="connsiteY3" fmla="*/ 2489888 h 2489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0050" h="2489200">
                    <a:moveTo>
                      <a:pt x="713" y="688"/>
                    </a:moveTo>
                    <a:lnTo>
                      <a:pt x="400763" y="688"/>
                    </a:lnTo>
                    <a:lnTo>
                      <a:pt x="400763" y="2489888"/>
                    </a:lnTo>
                    <a:lnTo>
                      <a:pt x="713" y="2489888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</p:pic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xmlns="" id="{4FEB00C1-65F2-4ABD-853D-F7982A0BAEBB}"/>
                  </a:ext>
                </a:extLst>
              </p:cNvPr>
              <p:cNvSpPr/>
              <p:nvPr/>
            </p:nvSpPr>
            <p:spPr>
              <a:xfrm>
                <a:off x="3581534" y="3595766"/>
                <a:ext cx="927100" cy="2952750"/>
              </a:xfrm>
              <a:custGeom>
                <a:avLst/>
                <a:gdLst>
                  <a:gd name="connsiteX0" fmla="*/ 463550 w 927100"/>
                  <a:gd name="connsiteY0" fmla="*/ 0 h 2952750"/>
                  <a:gd name="connsiteX1" fmla="*/ 0 w 927100"/>
                  <a:gd name="connsiteY1" fmla="*/ 463550 h 2952750"/>
                  <a:gd name="connsiteX2" fmla="*/ 0 w 927100"/>
                  <a:gd name="connsiteY2" fmla="*/ 2952750 h 2952750"/>
                  <a:gd name="connsiteX3" fmla="*/ 927100 w 927100"/>
                  <a:gd name="connsiteY3" fmla="*/ 2952750 h 2952750"/>
                  <a:gd name="connsiteX4" fmla="*/ 927100 w 927100"/>
                  <a:gd name="connsiteY4" fmla="*/ 463550 h 295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7100" h="2952750">
                    <a:moveTo>
                      <a:pt x="463550" y="0"/>
                    </a:moveTo>
                    <a:lnTo>
                      <a:pt x="0" y="463550"/>
                    </a:lnTo>
                    <a:lnTo>
                      <a:pt x="0" y="2952750"/>
                    </a:lnTo>
                    <a:lnTo>
                      <a:pt x="927100" y="2952750"/>
                    </a:lnTo>
                    <a:lnTo>
                      <a:pt x="927100" y="46355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defTabSz="685800"/>
                <a:endParaRPr lang="en-IN" sz="1350">
                  <a:latin typeface="Abadi" panose="020B0604020104020204" pitchFamily="34" charset="0"/>
                </a:endParaRPr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xmlns="" id="{47D5D9E7-F53F-480C-A62C-2D1A16C2A795}"/>
                  </a:ext>
                </a:extLst>
              </p:cNvPr>
              <p:cNvSpPr/>
              <p:nvPr/>
            </p:nvSpPr>
            <p:spPr>
              <a:xfrm>
                <a:off x="3886200" y="3119667"/>
                <a:ext cx="355600" cy="355600"/>
              </a:xfrm>
              <a:custGeom>
                <a:avLst/>
                <a:gdLst>
                  <a:gd name="connsiteX0" fmla="*/ 177800 w 355600"/>
                  <a:gd name="connsiteY0" fmla="*/ 0 h 355600"/>
                  <a:gd name="connsiteX1" fmla="*/ 0 w 355600"/>
                  <a:gd name="connsiteY1" fmla="*/ 177800 h 355600"/>
                  <a:gd name="connsiteX2" fmla="*/ 177800 w 355600"/>
                  <a:gd name="connsiteY2" fmla="*/ 355600 h 355600"/>
                  <a:gd name="connsiteX3" fmla="*/ 355600 w 355600"/>
                  <a:gd name="connsiteY3" fmla="*/ 177800 h 355600"/>
                  <a:gd name="connsiteX4" fmla="*/ 177800 w 355600"/>
                  <a:gd name="connsiteY4" fmla="*/ 0 h 355600"/>
                  <a:gd name="connsiteX5" fmla="*/ 177800 w 355600"/>
                  <a:gd name="connsiteY5" fmla="*/ 247650 h 355600"/>
                  <a:gd name="connsiteX6" fmla="*/ 107950 w 355600"/>
                  <a:gd name="connsiteY6" fmla="*/ 177800 h 355600"/>
                  <a:gd name="connsiteX7" fmla="*/ 177800 w 355600"/>
                  <a:gd name="connsiteY7" fmla="*/ 107950 h 355600"/>
                  <a:gd name="connsiteX8" fmla="*/ 247650 w 355600"/>
                  <a:gd name="connsiteY8" fmla="*/ 177800 h 355600"/>
                  <a:gd name="connsiteX9" fmla="*/ 177800 w 355600"/>
                  <a:gd name="connsiteY9" fmla="*/ 247650 h 35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5600" h="355600">
                    <a:moveTo>
                      <a:pt x="177800" y="0"/>
                    </a:moveTo>
                    <a:cubicBezTo>
                      <a:pt x="79629" y="0"/>
                      <a:pt x="0" y="79629"/>
                      <a:pt x="0" y="177800"/>
                    </a:cubicBezTo>
                    <a:cubicBezTo>
                      <a:pt x="0" y="275971"/>
                      <a:pt x="79629" y="355600"/>
                      <a:pt x="177800" y="355600"/>
                    </a:cubicBezTo>
                    <a:cubicBezTo>
                      <a:pt x="275971" y="355600"/>
                      <a:pt x="355600" y="275971"/>
                      <a:pt x="355600" y="177800"/>
                    </a:cubicBezTo>
                    <a:cubicBezTo>
                      <a:pt x="355600" y="79629"/>
                      <a:pt x="275971" y="0"/>
                      <a:pt x="177800" y="0"/>
                    </a:cubicBezTo>
                    <a:close/>
                    <a:moveTo>
                      <a:pt x="177800" y="247650"/>
                    </a:moveTo>
                    <a:cubicBezTo>
                      <a:pt x="139192" y="247650"/>
                      <a:pt x="107950" y="216408"/>
                      <a:pt x="107950" y="177800"/>
                    </a:cubicBezTo>
                    <a:cubicBezTo>
                      <a:pt x="107950" y="139192"/>
                      <a:pt x="139192" y="107950"/>
                      <a:pt x="177800" y="107950"/>
                    </a:cubicBezTo>
                    <a:cubicBezTo>
                      <a:pt x="216408" y="107950"/>
                      <a:pt x="247650" y="139192"/>
                      <a:pt x="247650" y="177800"/>
                    </a:cubicBezTo>
                    <a:cubicBezTo>
                      <a:pt x="247650" y="216408"/>
                      <a:pt x="216408" y="247650"/>
                      <a:pt x="177800" y="247650"/>
                    </a:cubicBez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defTabSz="685800"/>
                <a:endParaRPr lang="en-IN" sz="1350">
                  <a:latin typeface="Abadi" panose="020B0604020104020204" pitchFamily="34" charset="0"/>
                </a:endParaRPr>
              </a:p>
            </p:txBody>
          </p:sp>
        </p:grpSp>
        <p:grpSp>
          <p:nvGrpSpPr>
            <p:cNvPr id="14" name="Graphic 2">
              <a:extLst>
                <a:ext uri="{FF2B5EF4-FFF2-40B4-BE49-F238E27FC236}">
                  <a16:creationId xmlns:a16="http://schemas.microsoft.com/office/drawing/2014/main" xmlns="" id="{0D5E5F1E-BB33-47D6-B8A4-78C5893031B7}"/>
                </a:ext>
              </a:extLst>
            </p:cNvPr>
            <p:cNvGrpSpPr/>
            <p:nvPr/>
          </p:nvGrpSpPr>
          <p:grpSpPr>
            <a:xfrm>
              <a:off x="2933272" y="2039701"/>
              <a:ext cx="1797158" cy="3428159"/>
              <a:chOff x="5506926" y="3134671"/>
              <a:chExt cx="1434908" cy="3797221"/>
            </a:xfrm>
            <a:solidFill>
              <a:srgbClr val="FF0000"/>
            </a:solidFill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xmlns="" id="{D155D7D9-0BEE-4372-8E88-F25C7AB54B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41784" y="4442692"/>
                <a:ext cx="400050" cy="2489200"/>
              </a:xfrm>
              <a:custGeom>
                <a:avLst/>
                <a:gdLst>
                  <a:gd name="connsiteX0" fmla="*/ 1033 w 400050"/>
                  <a:gd name="connsiteY0" fmla="*/ 688 h 2489200"/>
                  <a:gd name="connsiteX1" fmla="*/ 401083 w 400050"/>
                  <a:gd name="connsiteY1" fmla="*/ 688 h 2489200"/>
                  <a:gd name="connsiteX2" fmla="*/ 401083 w 400050"/>
                  <a:gd name="connsiteY2" fmla="*/ 2489888 h 2489200"/>
                  <a:gd name="connsiteX3" fmla="*/ 1033 w 400050"/>
                  <a:gd name="connsiteY3" fmla="*/ 2489888 h 2489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0050" h="2489200">
                    <a:moveTo>
                      <a:pt x="1033" y="688"/>
                    </a:moveTo>
                    <a:lnTo>
                      <a:pt x="401083" y="688"/>
                    </a:lnTo>
                    <a:lnTo>
                      <a:pt x="401083" y="2489888"/>
                    </a:lnTo>
                    <a:lnTo>
                      <a:pt x="1033" y="2489888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</p:pic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xmlns="" id="{342DCCB3-795B-4176-A526-8152F3A7E9F4}"/>
                  </a:ext>
                </a:extLst>
              </p:cNvPr>
              <p:cNvSpPr/>
              <p:nvPr/>
            </p:nvSpPr>
            <p:spPr>
              <a:xfrm>
                <a:off x="5506926" y="3626791"/>
                <a:ext cx="927100" cy="2952749"/>
              </a:xfrm>
              <a:custGeom>
                <a:avLst/>
                <a:gdLst>
                  <a:gd name="connsiteX0" fmla="*/ 463550 w 927100"/>
                  <a:gd name="connsiteY0" fmla="*/ 0 h 2952750"/>
                  <a:gd name="connsiteX1" fmla="*/ 0 w 927100"/>
                  <a:gd name="connsiteY1" fmla="*/ 463550 h 2952750"/>
                  <a:gd name="connsiteX2" fmla="*/ 0 w 927100"/>
                  <a:gd name="connsiteY2" fmla="*/ 2952750 h 2952750"/>
                  <a:gd name="connsiteX3" fmla="*/ 927100 w 927100"/>
                  <a:gd name="connsiteY3" fmla="*/ 2952750 h 2952750"/>
                  <a:gd name="connsiteX4" fmla="*/ 927100 w 927100"/>
                  <a:gd name="connsiteY4" fmla="*/ 463550 h 295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7100" h="2952750">
                    <a:moveTo>
                      <a:pt x="463550" y="0"/>
                    </a:moveTo>
                    <a:lnTo>
                      <a:pt x="0" y="463550"/>
                    </a:lnTo>
                    <a:lnTo>
                      <a:pt x="0" y="2952750"/>
                    </a:lnTo>
                    <a:lnTo>
                      <a:pt x="927100" y="2952750"/>
                    </a:lnTo>
                    <a:lnTo>
                      <a:pt x="927100" y="46355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defTabSz="685800"/>
                <a:endParaRPr lang="en-IN" sz="1350">
                  <a:latin typeface="Abadi" panose="020B0604020104020204" pitchFamily="34" charset="0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xmlns="" id="{8026923C-56D9-4D7D-B348-50BC495FB5BF}"/>
                  </a:ext>
                </a:extLst>
              </p:cNvPr>
              <p:cNvSpPr/>
              <p:nvPr/>
            </p:nvSpPr>
            <p:spPr>
              <a:xfrm>
                <a:off x="5918200" y="3134671"/>
                <a:ext cx="355600" cy="355600"/>
              </a:xfrm>
              <a:custGeom>
                <a:avLst/>
                <a:gdLst>
                  <a:gd name="connsiteX0" fmla="*/ 177800 w 355600"/>
                  <a:gd name="connsiteY0" fmla="*/ 0 h 355600"/>
                  <a:gd name="connsiteX1" fmla="*/ 0 w 355600"/>
                  <a:gd name="connsiteY1" fmla="*/ 177800 h 355600"/>
                  <a:gd name="connsiteX2" fmla="*/ 177800 w 355600"/>
                  <a:gd name="connsiteY2" fmla="*/ 355600 h 355600"/>
                  <a:gd name="connsiteX3" fmla="*/ 355600 w 355600"/>
                  <a:gd name="connsiteY3" fmla="*/ 177800 h 355600"/>
                  <a:gd name="connsiteX4" fmla="*/ 177800 w 355600"/>
                  <a:gd name="connsiteY4" fmla="*/ 0 h 355600"/>
                  <a:gd name="connsiteX5" fmla="*/ 177800 w 355600"/>
                  <a:gd name="connsiteY5" fmla="*/ 247650 h 355600"/>
                  <a:gd name="connsiteX6" fmla="*/ 107950 w 355600"/>
                  <a:gd name="connsiteY6" fmla="*/ 177800 h 355600"/>
                  <a:gd name="connsiteX7" fmla="*/ 177800 w 355600"/>
                  <a:gd name="connsiteY7" fmla="*/ 107950 h 355600"/>
                  <a:gd name="connsiteX8" fmla="*/ 247650 w 355600"/>
                  <a:gd name="connsiteY8" fmla="*/ 177800 h 355600"/>
                  <a:gd name="connsiteX9" fmla="*/ 177800 w 355600"/>
                  <a:gd name="connsiteY9" fmla="*/ 247650 h 35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5600" h="355600">
                    <a:moveTo>
                      <a:pt x="177800" y="0"/>
                    </a:moveTo>
                    <a:cubicBezTo>
                      <a:pt x="79629" y="0"/>
                      <a:pt x="0" y="79629"/>
                      <a:pt x="0" y="177800"/>
                    </a:cubicBezTo>
                    <a:cubicBezTo>
                      <a:pt x="0" y="275971"/>
                      <a:pt x="79629" y="355600"/>
                      <a:pt x="177800" y="355600"/>
                    </a:cubicBezTo>
                    <a:cubicBezTo>
                      <a:pt x="275971" y="355600"/>
                      <a:pt x="355600" y="275971"/>
                      <a:pt x="355600" y="177800"/>
                    </a:cubicBezTo>
                    <a:cubicBezTo>
                      <a:pt x="355600" y="79629"/>
                      <a:pt x="275971" y="0"/>
                      <a:pt x="177800" y="0"/>
                    </a:cubicBezTo>
                    <a:close/>
                    <a:moveTo>
                      <a:pt x="177800" y="247650"/>
                    </a:moveTo>
                    <a:cubicBezTo>
                      <a:pt x="139192" y="247650"/>
                      <a:pt x="107950" y="216408"/>
                      <a:pt x="107950" y="177800"/>
                    </a:cubicBezTo>
                    <a:cubicBezTo>
                      <a:pt x="107950" y="139192"/>
                      <a:pt x="139192" y="107950"/>
                      <a:pt x="177800" y="107950"/>
                    </a:cubicBezTo>
                    <a:cubicBezTo>
                      <a:pt x="216408" y="107950"/>
                      <a:pt x="247650" y="139192"/>
                      <a:pt x="247650" y="177800"/>
                    </a:cubicBezTo>
                    <a:cubicBezTo>
                      <a:pt x="247650" y="216408"/>
                      <a:pt x="216408" y="247650"/>
                      <a:pt x="177800" y="247650"/>
                    </a:cubicBez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defTabSz="685800"/>
                <a:endParaRPr lang="en-IN" sz="1350">
                  <a:latin typeface="Abadi" panose="020B0604020104020204" pitchFamily="34" charset="0"/>
                </a:endParaRPr>
              </a:p>
            </p:txBody>
          </p:sp>
        </p:grpSp>
        <p:grpSp>
          <p:nvGrpSpPr>
            <p:cNvPr id="18" name="Graphic 2">
              <a:extLst>
                <a:ext uri="{FF2B5EF4-FFF2-40B4-BE49-F238E27FC236}">
                  <a16:creationId xmlns:a16="http://schemas.microsoft.com/office/drawing/2014/main" xmlns="" id="{0D5E5F1E-BB33-47D6-B8A4-78C5893031B7}"/>
                </a:ext>
              </a:extLst>
            </p:cNvPr>
            <p:cNvGrpSpPr/>
            <p:nvPr/>
          </p:nvGrpSpPr>
          <p:grpSpPr>
            <a:xfrm>
              <a:off x="4371534" y="2026155"/>
              <a:ext cx="1666848" cy="3096060"/>
              <a:chOff x="7504562" y="3152440"/>
              <a:chExt cx="1487038" cy="3429370"/>
            </a:xfrm>
            <a:solidFill>
              <a:schemeClr val="accent1">
                <a:lumMod val="60000"/>
                <a:lumOff val="40000"/>
              </a:schemeClr>
            </a:solidFill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xmlns="" id="{6BF644BE-27B6-4F94-9D03-7CC1B9D37F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91550" y="4368800"/>
                <a:ext cx="400050" cy="1945432"/>
              </a:xfrm>
              <a:custGeom>
                <a:avLst/>
                <a:gdLst>
                  <a:gd name="connsiteX0" fmla="*/ 1353 w 400050"/>
                  <a:gd name="connsiteY0" fmla="*/ 688 h 2489200"/>
                  <a:gd name="connsiteX1" fmla="*/ 401403 w 400050"/>
                  <a:gd name="connsiteY1" fmla="*/ 688 h 2489200"/>
                  <a:gd name="connsiteX2" fmla="*/ 401403 w 400050"/>
                  <a:gd name="connsiteY2" fmla="*/ 2489888 h 2489200"/>
                  <a:gd name="connsiteX3" fmla="*/ 1353 w 400050"/>
                  <a:gd name="connsiteY3" fmla="*/ 2489888 h 2489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0050" h="2489200">
                    <a:moveTo>
                      <a:pt x="1353" y="688"/>
                    </a:moveTo>
                    <a:lnTo>
                      <a:pt x="401403" y="688"/>
                    </a:lnTo>
                    <a:lnTo>
                      <a:pt x="401403" y="2489888"/>
                    </a:lnTo>
                    <a:lnTo>
                      <a:pt x="1353" y="2489888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</p:pic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xmlns="" id="{8D9D910F-AE49-41C3-A233-D400401A4DF4}"/>
                  </a:ext>
                </a:extLst>
              </p:cNvPr>
              <p:cNvSpPr/>
              <p:nvPr/>
            </p:nvSpPr>
            <p:spPr>
              <a:xfrm>
                <a:off x="7504562" y="3912913"/>
                <a:ext cx="1134294" cy="2668897"/>
              </a:xfrm>
              <a:custGeom>
                <a:avLst/>
                <a:gdLst>
                  <a:gd name="connsiteX0" fmla="*/ 463550 w 927100"/>
                  <a:gd name="connsiteY0" fmla="*/ 0 h 2952750"/>
                  <a:gd name="connsiteX1" fmla="*/ 0 w 927100"/>
                  <a:gd name="connsiteY1" fmla="*/ 463550 h 2952750"/>
                  <a:gd name="connsiteX2" fmla="*/ 0 w 927100"/>
                  <a:gd name="connsiteY2" fmla="*/ 2952750 h 2952750"/>
                  <a:gd name="connsiteX3" fmla="*/ 927100 w 927100"/>
                  <a:gd name="connsiteY3" fmla="*/ 2952750 h 2952750"/>
                  <a:gd name="connsiteX4" fmla="*/ 927100 w 927100"/>
                  <a:gd name="connsiteY4" fmla="*/ 463550 h 295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7100" h="2952750">
                    <a:moveTo>
                      <a:pt x="463550" y="0"/>
                    </a:moveTo>
                    <a:lnTo>
                      <a:pt x="0" y="463550"/>
                    </a:lnTo>
                    <a:lnTo>
                      <a:pt x="0" y="2952750"/>
                    </a:lnTo>
                    <a:lnTo>
                      <a:pt x="927100" y="2952750"/>
                    </a:lnTo>
                    <a:lnTo>
                      <a:pt x="927100" y="46355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defTabSz="685800"/>
                <a:endParaRPr lang="en-IN" sz="1350">
                  <a:latin typeface="Abadi" panose="020B0604020104020204" pitchFamily="34" charset="0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xmlns="" id="{8A84C602-CE8B-4D7F-9E69-1829D095E058}"/>
                  </a:ext>
                </a:extLst>
              </p:cNvPr>
              <p:cNvSpPr/>
              <p:nvPr/>
            </p:nvSpPr>
            <p:spPr>
              <a:xfrm>
                <a:off x="7950200" y="3152440"/>
                <a:ext cx="355600" cy="355600"/>
              </a:xfrm>
              <a:custGeom>
                <a:avLst/>
                <a:gdLst>
                  <a:gd name="connsiteX0" fmla="*/ 177800 w 355600"/>
                  <a:gd name="connsiteY0" fmla="*/ 0 h 355600"/>
                  <a:gd name="connsiteX1" fmla="*/ 0 w 355600"/>
                  <a:gd name="connsiteY1" fmla="*/ 177800 h 355600"/>
                  <a:gd name="connsiteX2" fmla="*/ 177800 w 355600"/>
                  <a:gd name="connsiteY2" fmla="*/ 355600 h 355600"/>
                  <a:gd name="connsiteX3" fmla="*/ 355600 w 355600"/>
                  <a:gd name="connsiteY3" fmla="*/ 177800 h 355600"/>
                  <a:gd name="connsiteX4" fmla="*/ 177800 w 355600"/>
                  <a:gd name="connsiteY4" fmla="*/ 0 h 355600"/>
                  <a:gd name="connsiteX5" fmla="*/ 177800 w 355600"/>
                  <a:gd name="connsiteY5" fmla="*/ 247650 h 355600"/>
                  <a:gd name="connsiteX6" fmla="*/ 107950 w 355600"/>
                  <a:gd name="connsiteY6" fmla="*/ 177800 h 355600"/>
                  <a:gd name="connsiteX7" fmla="*/ 177800 w 355600"/>
                  <a:gd name="connsiteY7" fmla="*/ 107950 h 355600"/>
                  <a:gd name="connsiteX8" fmla="*/ 247650 w 355600"/>
                  <a:gd name="connsiteY8" fmla="*/ 177800 h 355600"/>
                  <a:gd name="connsiteX9" fmla="*/ 177800 w 355600"/>
                  <a:gd name="connsiteY9" fmla="*/ 247650 h 35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5600" h="355600">
                    <a:moveTo>
                      <a:pt x="177800" y="0"/>
                    </a:moveTo>
                    <a:cubicBezTo>
                      <a:pt x="79629" y="0"/>
                      <a:pt x="0" y="79629"/>
                      <a:pt x="0" y="177800"/>
                    </a:cubicBezTo>
                    <a:cubicBezTo>
                      <a:pt x="0" y="275971"/>
                      <a:pt x="79629" y="355600"/>
                      <a:pt x="177800" y="355600"/>
                    </a:cubicBezTo>
                    <a:cubicBezTo>
                      <a:pt x="275971" y="355600"/>
                      <a:pt x="355600" y="275971"/>
                      <a:pt x="355600" y="177800"/>
                    </a:cubicBezTo>
                    <a:cubicBezTo>
                      <a:pt x="355600" y="79629"/>
                      <a:pt x="275971" y="0"/>
                      <a:pt x="177800" y="0"/>
                    </a:cubicBezTo>
                    <a:close/>
                    <a:moveTo>
                      <a:pt x="177800" y="247650"/>
                    </a:moveTo>
                    <a:cubicBezTo>
                      <a:pt x="139192" y="247650"/>
                      <a:pt x="107950" y="216408"/>
                      <a:pt x="107950" y="177800"/>
                    </a:cubicBezTo>
                    <a:cubicBezTo>
                      <a:pt x="107950" y="139192"/>
                      <a:pt x="139192" y="107950"/>
                      <a:pt x="177800" y="107950"/>
                    </a:cubicBezTo>
                    <a:cubicBezTo>
                      <a:pt x="216408" y="107950"/>
                      <a:pt x="247650" y="139192"/>
                      <a:pt x="247650" y="177800"/>
                    </a:cubicBezTo>
                    <a:cubicBezTo>
                      <a:pt x="247650" y="216408"/>
                      <a:pt x="216408" y="247650"/>
                      <a:pt x="177800" y="247650"/>
                    </a:cubicBez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defTabSz="685800"/>
                <a:endParaRPr lang="en-IN" sz="1350">
                  <a:latin typeface="Abadi" panose="020B0604020104020204" pitchFamily="34" charset="0"/>
                </a:endParaRPr>
              </a:p>
            </p:txBody>
          </p:sp>
        </p:grp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C8802751-4735-4A9D-AB6D-836AFC5C11E6}"/>
                </a:ext>
              </a:extLst>
            </p:cNvPr>
            <p:cNvSpPr/>
            <p:nvPr/>
          </p:nvSpPr>
          <p:spPr>
            <a:xfrm>
              <a:off x="14985" y="2328147"/>
              <a:ext cx="1238250" cy="410194"/>
            </a:xfrm>
            <a:custGeom>
              <a:avLst/>
              <a:gdLst>
                <a:gd name="connsiteX0" fmla="*/ 0 w 1651000"/>
                <a:gd name="connsiteY0" fmla="*/ 0 h 546925"/>
                <a:gd name="connsiteX1" fmla="*/ 1651000 w 1651000"/>
                <a:gd name="connsiteY1" fmla="*/ 0 h 546925"/>
                <a:gd name="connsiteX2" fmla="*/ 1651000 w 1651000"/>
                <a:gd name="connsiteY2" fmla="*/ 546926 h 546925"/>
                <a:gd name="connsiteX3" fmla="*/ 0 w 1651000"/>
                <a:gd name="connsiteY3" fmla="*/ 546926 h 546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1000" h="546925">
                  <a:moveTo>
                    <a:pt x="0" y="0"/>
                  </a:moveTo>
                  <a:lnTo>
                    <a:pt x="1651000" y="0"/>
                  </a:lnTo>
                  <a:lnTo>
                    <a:pt x="1651000" y="546926"/>
                  </a:lnTo>
                  <a:lnTo>
                    <a:pt x="0" y="546926"/>
                  </a:lnTo>
                  <a:close/>
                </a:path>
              </a:pathLst>
            </a:custGeom>
            <a:no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IN" sz="1350">
                <a:latin typeface="Abadi" panose="020B0604020104020204" pitchFamily="34" charset="0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8D505222-B75D-4F88-940F-C762AD323BA6}"/>
                </a:ext>
              </a:extLst>
            </p:cNvPr>
            <p:cNvSpPr/>
            <p:nvPr/>
          </p:nvSpPr>
          <p:spPr>
            <a:xfrm>
              <a:off x="1538985" y="1939010"/>
              <a:ext cx="1238250" cy="410194"/>
            </a:xfrm>
            <a:custGeom>
              <a:avLst/>
              <a:gdLst>
                <a:gd name="connsiteX0" fmla="*/ 0 w 1651000"/>
                <a:gd name="connsiteY0" fmla="*/ 0 h 546925"/>
                <a:gd name="connsiteX1" fmla="*/ 1651000 w 1651000"/>
                <a:gd name="connsiteY1" fmla="*/ 0 h 546925"/>
                <a:gd name="connsiteX2" fmla="*/ 1651000 w 1651000"/>
                <a:gd name="connsiteY2" fmla="*/ 546926 h 546925"/>
                <a:gd name="connsiteX3" fmla="*/ 0 w 1651000"/>
                <a:gd name="connsiteY3" fmla="*/ 546926 h 546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1000" h="546925">
                  <a:moveTo>
                    <a:pt x="0" y="0"/>
                  </a:moveTo>
                  <a:lnTo>
                    <a:pt x="1651000" y="0"/>
                  </a:lnTo>
                  <a:lnTo>
                    <a:pt x="1651000" y="546926"/>
                  </a:lnTo>
                  <a:lnTo>
                    <a:pt x="0" y="546926"/>
                  </a:lnTo>
                  <a:close/>
                </a:path>
              </a:pathLst>
            </a:custGeom>
            <a:no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IN" sz="1350">
                <a:latin typeface="Abadi" panose="020B0604020104020204" pitchFamily="34" charset="0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3D6B5B08-6F19-4E03-A188-92941DC1F282}"/>
                </a:ext>
              </a:extLst>
            </p:cNvPr>
            <p:cNvSpPr/>
            <p:nvPr/>
          </p:nvSpPr>
          <p:spPr>
            <a:xfrm>
              <a:off x="3062985" y="2328147"/>
              <a:ext cx="1238249" cy="410194"/>
            </a:xfrm>
            <a:custGeom>
              <a:avLst/>
              <a:gdLst>
                <a:gd name="connsiteX0" fmla="*/ 0 w 1650999"/>
                <a:gd name="connsiteY0" fmla="*/ 0 h 546925"/>
                <a:gd name="connsiteX1" fmla="*/ 1651000 w 1650999"/>
                <a:gd name="connsiteY1" fmla="*/ 0 h 546925"/>
                <a:gd name="connsiteX2" fmla="*/ 1651000 w 1650999"/>
                <a:gd name="connsiteY2" fmla="*/ 546926 h 546925"/>
                <a:gd name="connsiteX3" fmla="*/ 0 w 1650999"/>
                <a:gd name="connsiteY3" fmla="*/ 546926 h 546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0999" h="546925">
                  <a:moveTo>
                    <a:pt x="0" y="0"/>
                  </a:moveTo>
                  <a:lnTo>
                    <a:pt x="1651000" y="0"/>
                  </a:lnTo>
                  <a:lnTo>
                    <a:pt x="1651000" y="546926"/>
                  </a:lnTo>
                  <a:lnTo>
                    <a:pt x="0" y="546926"/>
                  </a:lnTo>
                  <a:close/>
                </a:path>
              </a:pathLst>
            </a:custGeom>
            <a:no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IN" sz="1350">
                <a:latin typeface="Abadi" panose="020B0604020104020204" pitchFamily="34" charset="0"/>
              </a:endParaRPr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xmlns="" id="{B68222CB-B1DC-49E3-A25F-3244997F9C4E}"/>
                </a:ext>
              </a:extLst>
            </p:cNvPr>
            <p:cNvSpPr/>
            <p:nvPr/>
          </p:nvSpPr>
          <p:spPr>
            <a:xfrm>
              <a:off x="4586985" y="2328147"/>
              <a:ext cx="1238250" cy="410194"/>
            </a:xfrm>
            <a:custGeom>
              <a:avLst/>
              <a:gdLst>
                <a:gd name="connsiteX0" fmla="*/ 0 w 1651000"/>
                <a:gd name="connsiteY0" fmla="*/ 0 h 546925"/>
                <a:gd name="connsiteX1" fmla="*/ 1651000 w 1651000"/>
                <a:gd name="connsiteY1" fmla="*/ 0 h 546925"/>
                <a:gd name="connsiteX2" fmla="*/ 1651000 w 1651000"/>
                <a:gd name="connsiteY2" fmla="*/ 546926 h 546925"/>
                <a:gd name="connsiteX3" fmla="*/ 0 w 1651000"/>
                <a:gd name="connsiteY3" fmla="*/ 546926 h 546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1000" h="546925">
                  <a:moveTo>
                    <a:pt x="0" y="0"/>
                  </a:moveTo>
                  <a:lnTo>
                    <a:pt x="1651000" y="0"/>
                  </a:lnTo>
                  <a:lnTo>
                    <a:pt x="1651000" y="546926"/>
                  </a:lnTo>
                  <a:lnTo>
                    <a:pt x="0" y="546926"/>
                  </a:lnTo>
                  <a:close/>
                </a:path>
              </a:pathLst>
            </a:custGeom>
            <a:no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IN" sz="1350">
                <a:latin typeface="Abadi" panose="020B0604020104020204" pitchFamily="34" charset="0"/>
              </a:endParaRPr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xmlns="" id="{109D0591-1F67-4424-B8F5-3CC5E0DD7E0B}"/>
                </a:ext>
              </a:extLst>
            </p:cNvPr>
            <p:cNvSpPr/>
            <p:nvPr/>
          </p:nvSpPr>
          <p:spPr>
            <a:xfrm>
              <a:off x="6110985" y="2328147"/>
              <a:ext cx="1238250" cy="410194"/>
            </a:xfrm>
            <a:custGeom>
              <a:avLst/>
              <a:gdLst>
                <a:gd name="connsiteX0" fmla="*/ 0 w 1651000"/>
                <a:gd name="connsiteY0" fmla="*/ 0 h 546925"/>
                <a:gd name="connsiteX1" fmla="*/ 1651000 w 1651000"/>
                <a:gd name="connsiteY1" fmla="*/ 0 h 546925"/>
                <a:gd name="connsiteX2" fmla="*/ 1651000 w 1651000"/>
                <a:gd name="connsiteY2" fmla="*/ 546926 h 546925"/>
                <a:gd name="connsiteX3" fmla="*/ 0 w 1651000"/>
                <a:gd name="connsiteY3" fmla="*/ 546926 h 546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1000" h="546925">
                  <a:moveTo>
                    <a:pt x="0" y="0"/>
                  </a:moveTo>
                  <a:lnTo>
                    <a:pt x="1651000" y="0"/>
                  </a:lnTo>
                  <a:lnTo>
                    <a:pt x="1651000" y="546926"/>
                  </a:lnTo>
                  <a:lnTo>
                    <a:pt x="0" y="546926"/>
                  </a:lnTo>
                  <a:close/>
                </a:path>
              </a:pathLst>
            </a:custGeom>
            <a:no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IN" sz="1350">
                <a:latin typeface="Abadi" panose="020B0604020104020204" pitchFamily="34" charset="0"/>
              </a:endParaRPr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xmlns="" id="{43EBF94C-B668-46B7-BF43-D6198E3B0B8B}"/>
                </a:ext>
              </a:extLst>
            </p:cNvPr>
            <p:cNvSpPr txBox="1"/>
            <p:nvPr/>
          </p:nvSpPr>
          <p:spPr>
            <a:xfrm>
              <a:off x="525218" y="3230839"/>
              <a:ext cx="594893" cy="174121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defTabSz="685800"/>
              <a:r>
                <a:rPr lang="en-IN" sz="2800" b="1" dirty="0">
                  <a:solidFill>
                    <a:sysClr val="windowText" lastClr="000000"/>
                  </a:solidFill>
                  <a:cs typeface="Arial"/>
                  <a:sym typeface="Arial"/>
                </a:rPr>
                <a:t>ICT &amp; HR</a:t>
              </a:r>
            </a:p>
          </p:txBody>
        </p: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xmlns="" id="{AEC9DF98-590A-40DA-9390-86BD86003783}"/>
                </a:ext>
              </a:extLst>
            </p:cNvPr>
            <p:cNvSpPr txBox="1"/>
            <p:nvPr/>
          </p:nvSpPr>
          <p:spPr>
            <a:xfrm>
              <a:off x="1737067" y="2785020"/>
              <a:ext cx="1070807" cy="227124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defTabSz="685800"/>
              <a:r>
                <a:rPr lang="en-IN" sz="2000" b="1" dirty="0">
                  <a:solidFill>
                    <a:sysClr val="windowText" lastClr="000000"/>
                  </a:solidFill>
                  <a:cs typeface="Arial"/>
                  <a:sym typeface="Arial"/>
                </a:rPr>
                <a:t>Reform  SCM (Cabinet </a:t>
              </a:r>
            </a:p>
            <a:p>
              <a:pPr defTabSz="685800"/>
              <a:r>
                <a:rPr lang="en-IN" sz="2000" b="1" dirty="0">
                  <a:solidFill>
                    <a:sysClr val="windowText" lastClr="000000"/>
                  </a:solidFill>
                  <a:cs typeface="Arial"/>
                  <a:sym typeface="Arial"/>
                </a:rPr>
                <a:t>Resolution 2014)</a:t>
              </a:r>
            </a:p>
            <a:p>
              <a:pPr defTabSz="685800"/>
              <a:r>
                <a:rPr lang="en-IN" sz="2000" b="1" dirty="0">
                  <a:solidFill>
                    <a:sysClr val="windowText" lastClr="000000"/>
                  </a:solidFill>
                  <a:cs typeface="Arial"/>
                  <a:sym typeface="Arial"/>
                </a:rPr>
                <a:t>Establish  SCM Council</a:t>
              </a:r>
              <a:r>
                <a:rPr lang="en-IN" b="1" dirty="0">
                  <a:solidFill>
                    <a:sysClr val="windowText" lastClr="000000"/>
                  </a:solidFill>
                  <a:cs typeface="Arial"/>
                  <a:sym typeface="Arial"/>
                </a:rPr>
                <a:t> </a:t>
              </a:r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xmlns="" id="{2C26A3BE-6558-471C-B5DB-AF0C8FCDC76A}"/>
                </a:ext>
              </a:extLst>
            </p:cNvPr>
            <p:cNvSpPr txBox="1"/>
            <p:nvPr/>
          </p:nvSpPr>
          <p:spPr>
            <a:xfrm>
              <a:off x="3220877" y="2705798"/>
              <a:ext cx="981573" cy="224726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defTabSz="685800"/>
              <a:r>
                <a:rPr lang="en-IN" b="1" dirty="0">
                  <a:solidFill>
                    <a:sysClr val="windowText" lastClr="000000"/>
                  </a:solidFill>
                  <a:cs typeface="Arial"/>
                  <a:sym typeface="Arial"/>
                </a:rPr>
                <a:t>POLICY &amp; PLANNING OCCUPATION</a:t>
              </a:r>
            </a:p>
            <a:p>
              <a:pPr defTabSz="685800"/>
              <a:r>
                <a:rPr lang="en-IN" b="1" dirty="0">
                  <a:solidFill>
                    <a:sysClr val="windowText" lastClr="000000"/>
                  </a:solidFill>
                  <a:cs typeface="Arial"/>
                  <a:sym typeface="Arial"/>
                </a:rPr>
                <a:t>Establish a Council</a:t>
              </a:r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xmlns="" id="{4F7F3FFC-1D0B-4BD2-A4DA-1BA47DABB091}"/>
                </a:ext>
              </a:extLst>
            </p:cNvPr>
            <p:cNvSpPr txBox="1"/>
            <p:nvPr/>
          </p:nvSpPr>
          <p:spPr>
            <a:xfrm>
              <a:off x="4892554" y="3101560"/>
              <a:ext cx="773360" cy="145518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vert="vert270" wrap="square" rtlCol="0">
              <a:spAutoFit/>
            </a:bodyPr>
            <a:lstStyle/>
            <a:p>
              <a:pPr defTabSz="685800"/>
              <a:r>
                <a:rPr lang="en-IN" sz="2000" b="1" dirty="0">
                  <a:solidFill>
                    <a:sysClr val="windowText" lastClr="000000"/>
                  </a:solidFill>
                  <a:cs typeface="Arial"/>
                  <a:sym typeface="Arial"/>
                </a:rPr>
                <a:t>LEGAL PROFESSION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4578DAAC-37D1-4729-96B6-56E6BC5DAFD2}"/>
                </a:ext>
              </a:extLst>
            </p:cNvPr>
            <p:cNvGrpSpPr/>
            <p:nvPr/>
          </p:nvGrpSpPr>
          <p:grpSpPr>
            <a:xfrm>
              <a:off x="503367" y="987758"/>
              <a:ext cx="6117593" cy="613028"/>
              <a:chOff x="1039320" y="1826240"/>
              <a:chExt cx="6692454" cy="613028"/>
            </a:xfrm>
          </p:grpSpPr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xmlns="" id="{46B39BCE-D1F7-4A54-82FD-8640215B4AAE}"/>
                  </a:ext>
                </a:extLst>
              </p:cNvPr>
              <p:cNvSpPr/>
              <p:nvPr/>
            </p:nvSpPr>
            <p:spPr>
              <a:xfrm>
                <a:off x="4092945" y="1831049"/>
                <a:ext cx="609594" cy="608219"/>
              </a:xfrm>
              <a:custGeom>
                <a:avLst/>
                <a:gdLst>
                  <a:gd name="connsiteX0" fmla="*/ 139692 w 812792"/>
                  <a:gd name="connsiteY0" fmla="*/ 698563 h 810958"/>
                  <a:gd name="connsiteX1" fmla="*/ 101592 w 812792"/>
                  <a:gd name="connsiteY1" fmla="*/ 660463 h 810958"/>
                  <a:gd name="connsiteX2" fmla="*/ 101592 w 812792"/>
                  <a:gd name="connsiteY2" fmla="*/ 546163 h 810958"/>
                  <a:gd name="connsiteX3" fmla="*/ 88892 w 812792"/>
                  <a:gd name="connsiteY3" fmla="*/ 533463 h 810958"/>
                  <a:gd name="connsiteX4" fmla="*/ 28758 w 812792"/>
                  <a:gd name="connsiteY4" fmla="*/ 533463 h 810958"/>
                  <a:gd name="connsiteX5" fmla="*/ 25900 w 812792"/>
                  <a:gd name="connsiteY5" fmla="*/ 532257 h 810958"/>
                  <a:gd name="connsiteX6" fmla="*/ 26726 w 812792"/>
                  <a:gd name="connsiteY6" fmla="*/ 525463 h 810958"/>
                  <a:gd name="connsiteX7" fmla="*/ 55174 w 812792"/>
                  <a:gd name="connsiteY7" fmla="*/ 485521 h 810958"/>
                  <a:gd name="connsiteX8" fmla="*/ 101592 w 812792"/>
                  <a:gd name="connsiteY8" fmla="*/ 406400 h 810958"/>
                  <a:gd name="connsiteX9" fmla="*/ 101592 w 812792"/>
                  <a:gd name="connsiteY9" fmla="*/ 304800 h 810958"/>
                  <a:gd name="connsiteX10" fmla="*/ 388866 w 812792"/>
                  <a:gd name="connsiteY10" fmla="*/ 25400 h 810958"/>
                  <a:gd name="connsiteX11" fmla="*/ 673092 w 812792"/>
                  <a:gd name="connsiteY11" fmla="*/ 304863 h 810958"/>
                  <a:gd name="connsiteX12" fmla="*/ 673092 w 812792"/>
                  <a:gd name="connsiteY12" fmla="*/ 368300 h 810958"/>
                  <a:gd name="connsiteX13" fmla="*/ 698492 w 812792"/>
                  <a:gd name="connsiteY13" fmla="*/ 368300 h 810958"/>
                  <a:gd name="connsiteX14" fmla="*/ 698492 w 812792"/>
                  <a:gd name="connsiteY14" fmla="*/ 304800 h 810958"/>
                  <a:gd name="connsiteX15" fmla="*/ 388866 w 812792"/>
                  <a:gd name="connsiteY15" fmla="*/ 0 h 810958"/>
                  <a:gd name="connsiteX16" fmla="*/ 76192 w 812792"/>
                  <a:gd name="connsiteY16" fmla="*/ 304800 h 810958"/>
                  <a:gd name="connsiteX17" fmla="*/ 76192 w 812792"/>
                  <a:gd name="connsiteY17" fmla="*/ 406400 h 810958"/>
                  <a:gd name="connsiteX18" fmla="*/ 34981 w 812792"/>
                  <a:gd name="connsiteY18" fmla="*/ 470091 h 810958"/>
                  <a:gd name="connsiteX19" fmla="*/ 4310 w 812792"/>
                  <a:gd name="connsiteY19" fmla="*/ 513397 h 810958"/>
                  <a:gd name="connsiteX20" fmla="*/ 4120 w 812792"/>
                  <a:gd name="connsiteY20" fmla="*/ 545338 h 810958"/>
                  <a:gd name="connsiteX21" fmla="*/ 28694 w 812792"/>
                  <a:gd name="connsiteY21" fmla="*/ 558800 h 810958"/>
                  <a:gd name="connsiteX22" fmla="*/ 76129 w 812792"/>
                  <a:gd name="connsiteY22" fmla="*/ 558800 h 810958"/>
                  <a:gd name="connsiteX23" fmla="*/ 76129 w 812792"/>
                  <a:gd name="connsiteY23" fmla="*/ 660400 h 810958"/>
                  <a:gd name="connsiteX24" fmla="*/ 139629 w 812792"/>
                  <a:gd name="connsiteY24" fmla="*/ 723900 h 810958"/>
                  <a:gd name="connsiteX25" fmla="*/ 282821 w 812792"/>
                  <a:gd name="connsiteY25" fmla="*/ 723900 h 810958"/>
                  <a:gd name="connsiteX26" fmla="*/ 242880 w 812792"/>
                  <a:gd name="connsiteY26" fmla="*/ 793813 h 810958"/>
                  <a:gd name="connsiteX27" fmla="*/ 264914 w 812792"/>
                  <a:gd name="connsiteY27" fmla="*/ 806387 h 810958"/>
                  <a:gd name="connsiteX28" fmla="*/ 315714 w 812792"/>
                  <a:gd name="connsiteY28" fmla="*/ 717487 h 810958"/>
                  <a:gd name="connsiteX29" fmla="*/ 304665 w 812792"/>
                  <a:gd name="connsiteY29" fmla="*/ 698500 h 810958"/>
                  <a:gd name="connsiteX30" fmla="*/ 139692 w 812792"/>
                  <a:gd name="connsiteY30" fmla="*/ 698500 h 810958"/>
                  <a:gd name="connsiteX31" fmla="*/ 406392 w 812792"/>
                  <a:gd name="connsiteY31" fmla="*/ 292163 h 810958"/>
                  <a:gd name="connsiteX32" fmla="*/ 380992 w 812792"/>
                  <a:gd name="connsiteY32" fmla="*/ 292163 h 810958"/>
                  <a:gd name="connsiteX33" fmla="*/ 380992 w 812792"/>
                  <a:gd name="connsiteY33" fmla="*/ 368363 h 810958"/>
                  <a:gd name="connsiteX34" fmla="*/ 406392 w 812792"/>
                  <a:gd name="connsiteY34" fmla="*/ 368363 h 810958"/>
                  <a:gd name="connsiteX35" fmla="*/ 406392 w 812792"/>
                  <a:gd name="connsiteY35" fmla="*/ 292163 h 810958"/>
                  <a:gd name="connsiteX36" fmla="*/ 330192 w 812792"/>
                  <a:gd name="connsiteY36" fmla="*/ 444563 h 810958"/>
                  <a:gd name="connsiteX37" fmla="*/ 330192 w 812792"/>
                  <a:gd name="connsiteY37" fmla="*/ 469963 h 810958"/>
                  <a:gd name="connsiteX38" fmla="*/ 457192 w 812792"/>
                  <a:gd name="connsiteY38" fmla="*/ 469963 h 810958"/>
                  <a:gd name="connsiteX39" fmla="*/ 457192 w 812792"/>
                  <a:gd name="connsiteY39" fmla="*/ 444563 h 810958"/>
                  <a:gd name="connsiteX40" fmla="*/ 444492 w 812792"/>
                  <a:gd name="connsiteY40" fmla="*/ 444563 h 810958"/>
                  <a:gd name="connsiteX41" fmla="*/ 444492 w 812792"/>
                  <a:gd name="connsiteY41" fmla="*/ 419163 h 810958"/>
                  <a:gd name="connsiteX42" fmla="*/ 469892 w 812792"/>
                  <a:gd name="connsiteY42" fmla="*/ 419163 h 810958"/>
                  <a:gd name="connsiteX43" fmla="*/ 469892 w 812792"/>
                  <a:gd name="connsiteY43" fmla="*/ 393763 h 810958"/>
                  <a:gd name="connsiteX44" fmla="*/ 457192 w 812792"/>
                  <a:gd name="connsiteY44" fmla="*/ 393763 h 810958"/>
                  <a:gd name="connsiteX45" fmla="*/ 457192 w 812792"/>
                  <a:gd name="connsiteY45" fmla="*/ 361506 h 810958"/>
                  <a:gd name="connsiteX46" fmla="*/ 507992 w 812792"/>
                  <a:gd name="connsiteY46" fmla="*/ 266763 h 810958"/>
                  <a:gd name="connsiteX47" fmla="*/ 393692 w 812792"/>
                  <a:gd name="connsiteY47" fmla="*/ 152463 h 810958"/>
                  <a:gd name="connsiteX48" fmla="*/ 279392 w 812792"/>
                  <a:gd name="connsiteY48" fmla="*/ 266763 h 810958"/>
                  <a:gd name="connsiteX49" fmla="*/ 330192 w 812792"/>
                  <a:gd name="connsiteY49" fmla="*/ 361506 h 810958"/>
                  <a:gd name="connsiteX50" fmla="*/ 330192 w 812792"/>
                  <a:gd name="connsiteY50" fmla="*/ 393763 h 810958"/>
                  <a:gd name="connsiteX51" fmla="*/ 317492 w 812792"/>
                  <a:gd name="connsiteY51" fmla="*/ 393763 h 810958"/>
                  <a:gd name="connsiteX52" fmla="*/ 317492 w 812792"/>
                  <a:gd name="connsiteY52" fmla="*/ 419163 h 810958"/>
                  <a:gd name="connsiteX53" fmla="*/ 342892 w 812792"/>
                  <a:gd name="connsiteY53" fmla="*/ 419163 h 810958"/>
                  <a:gd name="connsiteX54" fmla="*/ 342892 w 812792"/>
                  <a:gd name="connsiteY54" fmla="*/ 444563 h 810958"/>
                  <a:gd name="connsiteX55" fmla="*/ 330192 w 812792"/>
                  <a:gd name="connsiteY55" fmla="*/ 444563 h 810958"/>
                  <a:gd name="connsiteX56" fmla="*/ 419092 w 812792"/>
                  <a:gd name="connsiteY56" fmla="*/ 444563 h 810958"/>
                  <a:gd name="connsiteX57" fmla="*/ 368292 w 812792"/>
                  <a:gd name="connsiteY57" fmla="*/ 444563 h 810958"/>
                  <a:gd name="connsiteX58" fmla="*/ 368292 w 812792"/>
                  <a:gd name="connsiteY58" fmla="*/ 419163 h 810958"/>
                  <a:gd name="connsiteX59" fmla="*/ 419092 w 812792"/>
                  <a:gd name="connsiteY59" fmla="*/ 419163 h 810958"/>
                  <a:gd name="connsiteX60" fmla="*/ 419092 w 812792"/>
                  <a:gd name="connsiteY60" fmla="*/ 444563 h 810958"/>
                  <a:gd name="connsiteX61" fmla="*/ 304792 w 812792"/>
                  <a:gd name="connsiteY61" fmla="*/ 266763 h 810958"/>
                  <a:gd name="connsiteX62" fmla="*/ 393692 w 812792"/>
                  <a:gd name="connsiteY62" fmla="*/ 177863 h 810958"/>
                  <a:gd name="connsiteX63" fmla="*/ 482592 w 812792"/>
                  <a:gd name="connsiteY63" fmla="*/ 266763 h 810958"/>
                  <a:gd name="connsiteX64" fmla="*/ 438142 w 812792"/>
                  <a:gd name="connsiteY64" fmla="*/ 343789 h 810958"/>
                  <a:gd name="connsiteX65" fmla="*/ 431792 w 812792"/>
                  <a:gd name="connsiteY65" fmla="*/ 354775 h 810958"/>
                  <a:gd name="connsiteX66" fmla="*/ 431792 w 812792"/>
                  <a:gd name="connsiteY66" fmla="*/ 393763 h 810958"/>
                  <a:gd name="connsiteX67" fmla="*/ 355592 w 812792"/>
                  <a:gd name="connsiteY67" fmla="*/ 393763 h 810958"/>
                  <a:gd name="connsiteX68" fmla="*/ 355592 w 812792"/>
                  <a:gd name="connsiteY68" fmla="*/ 354775 h 810958"/>
                  <a:gd name="connsiteX69" fmla="*/ 349242 w 812792"/>
                  <a:gd name="connsiteY69" fmla="*/ 343789 h 810958"/>
                  <a:gd name="connsiteX70" fmla="*/ 304792 w 812792"/>
                  <a:gd name="connsiteY70" fmla="*/ 266763 h 810958"/>
                  <a:gd name="connsiteX71" fmla="*/ 406392 w 812792"/>
                  <a:gd name="connsiteY71" fmla="*/ 635063 h 810958"/>
                  <a:gd name="connsiteX72" fmla="*/ 406392 w 812792"/>
                  <a:gd name="connsiteY72" fmla="*/ 482663 h 810958"/>
                  <a:gd name="connsiteX73" fmla="*/ 380992 w 812792"/>
                  <a:gd name="connsiteY73" fmla="*/ 482663 h 810958"/>
                  <a:gd name="connsiteX74" fmla="*/ 380992 w 812792"/>
                  <a:gd name="connsiteY74" fmla="*/ 635063 h 810958"/>
                  <a:gd name="connsiteX75" fmla="*/ 444492 w 812792"/>
                  <a:gd name="connsiteY75" fmla="*/ 698563 h 810958"/>
                  <a:gd name="connsiteX76" fmla="*/ 571492 w 812792"/>
                  <a:gd name="connsiteY76" fmla="*/ 698563 h 810958"/>
                  <a:gd name="connsiteX77" fmla="*/ 571492 w 812792"/>
                  <a:gd name="connsiteY77" fmla="*/ 673163 h 810958"/>
                  <a:gd name="connsiteX78" fmla="*/ 444492 w 812792"/>
                  <a:gd name="connsiteY78" fmla="*/ 673163 h 810958"/>
                  <a:gd name="connsiteX79" fmla="*/ 406392 w 812792"/>
                  <a:gd name="connsiteY79" fmla="*/ 635063 h 810958"/>
                  <a:gd name="connsiteX80" fmla="*/ 806823 w 812792"/>
                  <a:gd name="connsiteY80" fmla="*/ 624269 h 810958"/>
                  <a:gd name="connsiteX81" fmla="*/ 705223 w 812792"/>
                  <a:gd name="connsiteY81" fmla="*/ 560769 h 810958"/>
                  <a:gd name="connsiteX82" fmla="*/ 691761 w 812792"/>
                  <a:gd name="connsiteY82" fmla="*/ 560769 h 810958"/>
                  <a:gd name="connsiteX83" fmla="*/ 590161 w 812792"/>
                  <a:gd name="connsiteY83" fmla="*/ 624269 h 810958"/>
                  <a:gd name="connsiteX84" fmla="*/ 584192 w 812792"/>
                  <a:gd name="connsiteY84" fmla="*/ 635063 h 810958"/>
                  <a:gd name="connsiteX85" fmla="*/ 584192 w 812792"/>
                  <a:gd name="connsiteY85" fmla="*/ 736663 h 810958"/>
                  <a:gd name="connsiteX86" fmla="*/ 590161 w 812792"/>
                  <a:gd name="connsiteY86" fmla="*/ 747459 h 810958"/>
                  <a:gd name="connsiteX87" fmla="*/ 691761 w 812792"/>
                  <a:gd name="connsiteY87" fmla="*/ 810959 h 810958"/>
                  <a:gd name="connsiteX88" fmla="*/ 705223 w 812792"/>
                  <a:gd name="connsiteY88" fmla="*/ 810959 h 810958"/>
                  <a:gd name="connsiteX89" fmla="*/ 806823 w 812792"/>
                  <a:gd name="connsiteY89" fmla="*/ 747459 h 810958"/>
                  <a:gd name="connsiteX90" fmla="*/ 812793 w 812792"/>
                  <a:gd name="connsiteY90" fmla="*/ 736663 h 810958"/>
                  <a:gd name="connsiteX91" fmla="*/ 812793 w 812792"/>
                  <a:gd name="connsiteY91" fmla="*/ 635063 h 810958"/>
                  <a:gd name="connsiteX92" fmla="*/ 806823 w 812792"/>
                  <a:gd name="connsiteY92" fmla="*/ 624269 h 810958"/>
                  <a:gd name="connsiteX93" fmla="*/ 685792 w 812792"/>
                  <a:gd name="connsiteY93" fmla="*/ 777240 h 810958"/>
                  <a:gd name="connsiteX94" fmla="*/ 609592 w 812792"/>
                  <a:gd name="connsiteY94" fmla="*/ 729615 h 810958"/>
                  <a:gd name="connsiteX95" fmla="*/ 609592 w 812792"/>
                  <a:gd name="connsiteY95" fmla="*/ 657924 h 810958"/>
                  <a:gd name="connsiteX96" fmla="*/ 685792 w 812792"/>
                  <a:gd name="connsiteY96" fmla="*/ 705549 h 810958"/>
                  <a:gd name="connsiteX97" fmla="*/ 685792 w 812792"/>
                  <a:gd name="connsiteY97" fmla="*/ 777240 h 810958"/>
                  <a:gd name="connsiteX98" fmla="*/ 698492 w 812792"/>
                  <a:gd name="connsiteY98" fmla="*/ 683578 h 810958"/>
                  <a:gd name="connsiteX99" fmla="*/ 620832 w 812792"/>
                  <a:gd name="connsiteY99" fmla="*/ 635063 h 810958"/>
                  <a:gd name="connsiteX100" fmla="*/ 698492 w 812792"/>
                  <a:gd name="connsiteY100" fmla="*/ 586550 h 810958"/>
                  <a:gd name="connsiteX101" fmla="*/ 776153 w 812792"/>
                  <a:gd name="connsiteY101" fmla="*/ 635063 h 810958"/>
                  <a:gd name="connsiteX102" fmla="*/ 698492 w 812792"/>
                  <a:gd name="connsiteY102" fmla="*/ 683578 h 810958"/>
                  <a:gd name="connsiteX103" fmla="*/ 787392 w 812792"/>
                  <a:gd name="connsiteY103" fmla="*/ 729615 h 810958"/>
                  <a:gd name="connsiteX104" fmla="*/ 711192 w 812792"/>
                  <a:gd name="connsiteY104" fmla="*/ 777240 h 810958"/>
                  <a:gd name="connsiteX105" fmla="*/ 711192 w 812792"/>
                  <a:gd name="connsiteY105" fmla="*/ 705549 h 810958"/>
                  <a:gd name="connsiteX106" fmla="*/ 787392 w 812792"/>
                  <a:gd name="connsiteY106" fmla="*/ 657924 h 810958"/>
                  <a:gd name="connsiteX107" fmla="*/ 787392 w 812792"/>
                  <a:gd name="connsiteY107" fmla="*/ 729615 h 810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</a:cxnLst>
                <a:rect l="l" t="t" r="r" b="b"/>
                <a:pathLst>
                  <a:path w="812792" h="810958">
                    <a:moveTo>
                      <a:pt x="139692" y="698563"/>
                    </a:moveTo>
                    <a:cubicBezTo>
                      <a:pt x="108387" y="698563"/>
                      <a:pt x="101592" y="691833"/>
                      <a:pt x="101592" y="660463"/>
                    </a:cubicBezTo>
                    <a:lnTo>
                      <a:pt x="101592" y="546163"/>
                    </a:lnTo>
                    <a:lnTo>
                      <a:pt x="88892" y="533463"/>
                    </a:lnTo>
                    <a:lnTo>
                      <a:pt x="28758" y="533463"/>
                    </a:lnTo>
                    <a:cubicBezTo>
                      <a:pt x="26662" y="533463"/>
                      <a:pt x="26091" y="532575"/>
                      <a:pt x="25900" y="532257"/>
                    </a:cubicBezTo>
                    <a:cubicBezTo>
                      <a:pt x="25202" y="531114"/>
                      <a:pt x="25011" y="528701"/>
                      <a:pt x="26726" y="525463"/>
                    </a:cubicBezTo>
                    <a:cubicBezTo>
                      <a:pt x="31806" y="516191"/>
                      <a:pt x="43172" y="501332"/>
                      <a:pt x="55174" y="485521"/>
                    </a:cubicBezTo>
                    <a:cubicBezTo>
                      <a:pt x="84066" y="447612"/>
                      <a:pt x="101592" y="423418"/>
                      <a:pt x="101592" y="406400"/>
                    </a:cubicBezTo>
                    <a:lnTo>
                      <a:pt x="101592" y="304800"/>
                    </a:lnTo>
                    <a:cubicBezTo>
                      <a:pt x="101592" y="150749"/>
                      <a:pt x="230497" y="25400"/>
                      <a:pt x="388866" y="25400"/>
                    </a:cubicBezTo>
                    <a:cubicBezTo>
                      <a:pt x="547616" y="25400"/>
                      <a:pt x="672457" y="148146"/>
                      <a:pt x="673092" y="304863"/>
                    </a:cubicBezTo>
                    <a:cubicBezTo>
                      <a:pt x="673092" y="304800"/>
                      <a:pt x="673092" y="368300"/>
                      <a:pt x="673092" y="368300"/>
                    </a:cubicBezTo>
                    <a:lnTo>
                      <a:pt x="698492" y="368300"/>
                    </a:lnTo>
                    <a:lnTo>
                      <a:pt x="698492" y="304800"/>
                    </a:lnTo>
                    <a:cubicBezTo>
                      <a:pt x="697794" y="133858"/>
                      <a:pt x="561840" y="0"/>
                      <a:pt x="388866" y="0"/>
                    </a:cubicBezTo>
                    <a:cubicBezTo>
                      <a:pt x="216464" y="0"/>
                      <a:pt x="76192" y="136716"/>
                      <a:pt x="76192" y="304800"/>
                    </a:cubicBezTo>
                    <a:lnTo>
                      <a:pt x="76192" y="406400"/>
                    </a:lnTo>
                    <a:cubicBezTo>
                      <a:pt x="76192" y="416052"/>
                      <a:pt x="49395" y="451168"/>
                      <a:pt x="34981" y="470091"/>
                    </a:cubicBezTo>
                    <a:cubicBezTo>
                      <a:pt x="22344" y="486664"/>
                      <a:pt x="10406" y="502285"/>
                      <a:pt x="4310" y="513397"/>
                    </a:cubicBezTo>
                    <a:cubicBezTo>
                      <a:pt x="-1405" y="524256"/>
                      <a:pt x="-1405" y="536067"/>
                      <a:pt x="4120" y="545338"/>
                    </a:cubicBezTo>
                    <a:cubicBezTo>
                      <a:pt x="9200" y="553784"/>
                      <a:pt x="18407" y="558800"/>
                      <a:pt x="28694" y="558800"/>
                    </a:cubicBezTo>
                    <a:lnTo>
                      <a:pt x="76129" y="558800"/>
                    </a:lnTo>
                    <a:lnTo>
                      <a:pt x="76129" y="660400"/>
                    </a:lnTo>
                    <a:cubicBezTo>
                      <a:pt x="76129" y="705485"/>
                      <a:pt x="94544" y="723900"/>
                      <a:pt x="139629" y="723900"/>
                    </a:cubicBezTo>
                    <a:lnTo>
                      <a:pt x="282821" y="723900"/>
                    </a:lnTo>
                    <a:lnTo>
                      <a:pt x="242880" y="793813"/>
                    </a:lnTo>
                    <a:lnTo>
                      <a:pt x="264914" y="806387"/>
                    </a:lnTo>
                    <a:lnTo>
                      <a:pt x="315714" y="717487"/>
                    </a:lnTo>
                    <a:lnTo>
                      <a:pt x="304665" y="698500"/>
                    </a:lnTo>
                    <a:lnTo>
                      <a:pt x="139692" y="698500"/>
                    </a:lnTo>
                    <a:close/>
                    <a:moveTo>
                      <a:pt x="406392" y="292163"/>
                    </a:moveTo>
                    <a:lnTo>
                      <a:pt x="380992" y="292163"/>
                    </a:lnTo>
                    <a:lnTo>
                      <a:pt x="380992" y="368363"/>
                    </a:lnTo>
                    <a:lnTo>
                      <a:pt x="406392" y="368363"/>
                    </a:lnTo>
                    <a:lnTo>
                      <a:pt x="406392" y="292163"/>
                    </a:lnTo>
                    <a:close/>
                    <a:moveTo>
                      <a:pt x="330192" y="444563"/>
                    </a:moveTo>
                    <a:lnTo>
                      <a:pt x="330192" y="469963"/>
                    </a:lnTo>
                    <a:lnTo>
                      <a:pt x="457192" y="469963"/>
                    </a:lnTo>
                    <a:lnTo>
                      <a:pt x="457192" y="444563"/>
                    </a:lnTo>
                    <a:lnTo>
                      <a:pt x="444492" y="444563"/>
                    </a:lnTo>
                    <a:lnTo>
                      <a:pt x="444492" y="419163"/>
                    </a:lnTo>
                    <a:lnTo>
                      <a:pt x="469892" y="419163"/>
                    </a:lnTo>
                    <a:lnTo>
                      <a:pt x="469892" y="393763"/>
                    </a:lnTo>
                    <a:lnTo>
                      <a:pt x="457192" y="393763"/>
                    </a:lnTo>
                    <a:lnTo>
                      <a:pt x="457192" y="361506"/>
                    </a:lnTo>
                    <a:cubicBezTo>
                      <a:pt x="488625" y="340360"/>
                      <a:pt x="507992" y="304863"/>
                      <a:pt x="507992" y="266763"/>
                    </a:cubicBezTo>
                    <a:cubicBezTo>
                      <a:pt x="507992" y="203708"/>
                      <a:pt x="456748" y="152463"/>
                      <a:pt x="393692" y="152463"/>
                    </a:cubicBezTo>
                    <a:cubicBezTo>
                      <a:pt x="330637" y="152463"/>
                      <a:pt x="279392" y="203708"/>
                      <a:pt x="279392" y="266763"/>
                    </a:cubicBezTo>
                    <a:cubicBezTo>
                      <a:pt x="279392" y="304863"/>
                      <a:pt x="298760" y="340360"/>
                      <a:pt x="330192" y="361506"/>
                    </a:cubicBezTo>
                    <a:lnTo>
                      <a:pt x="330192" y="393763"/>
                    </a:lnTo>
                    <a:lnTo>
                      <a:pt x="317492" y="393763"/>
                    </a:lnTo>
                    <a:lnTo>
                      <a:pt x="317492" y="419163"/>
                    </a:lnTo>
                    <a:lnTo>
                      <a:pt x="342892" y="419163"/>
                    </a:lnTo>
                    <a:lnTo>
                      <a:pt x="342892" y="444563"/>
                    </a:lnTo>
                    <a:lnTo>
                      <a:pt x="330192" y="444563"/>
                    </a:lnTo>
                    <a:close/>
                    <a:moveTo>
                      <a:pt x="419092" y="444563"/>
                    </a:moveTo>
                    <a:lnTo>
                      <a:pt x="368292" y="444563"/>
                    </a:lnTo>
                    <a:lnTo>
                      <a:pt x="368292" y="419163"/>
                    </a:lnTo>
                    <a:lnTo>
                      <a:pt x="419092" y="419163"/>
                    </a:lnTo>
                    <a:lnTo>
                      <a:pt x="419092" y="444563"/>
                    </a:lnTo>
                    <a:close/>
                    <a:moveTo>
                      <a:pt x="304792" y="266763"/>
                    </a:moveTo>
                    <a:cubicBezTo>
                      <a:pt x="304792" y="217741"/>
                      <a:pt x="344670" y="177863"/>
                      <a:pt x="393692" y="177863"/>
                    </a:cubicBezTo>
                    <a:cubicBezTo>
                      <a:pt x="442714" y="177863"/>
                      <a:pt x="482592" y="217741"/>
                      <a:pt x="482592" y="266763"/>
                    </a:cubicBezTo>
                    <a:cubicBezTo>
                      <a:pt x="482592" y="298387"/>
                      <a:pt x="465574" y="327914"/>
                      <a:pt x="438142" y="343789"/>
                    </a:cubicBezTo>
                    <a:lnTo>
                      <a:pt x="431792" y="354775"/>
                    </a:lnTo>
                    <a:lnTo>
                      <a:pt x="431792" y="393763"/>
                    </a:lnTo>
                    <a:lnTo>
                      <a:pt x="355592" y="393763"/>
                    </a:lnTo>
                    <a:lnTo>
                      <a:pt x="355592" y="354775"/>
                    </a:lnTo>
                    <a:lnTo>
                      <a:pt x="349242" y="343789"/>
                    </a:lnTo>
                    <a:cubicBezTo>
                      <a:pt x="321874" y="327850"/>
                      <a:pt x="304792" y="298387"/>
                      <a:pt x="304792" y="266763"/>
                    </a:cubicBezTo>
                    <a:close/>
                    <a:moveTo>
                      <a:pt x="406392" y="635063"/>
                    </a:moveTo>
                    <a:lnTo>
                      <a:pt x="406392" y="482663"/>
                    </a:lnTo>
                    <a:lnTo>
                      <a:pt x="380992" y="482663"/>
                    </a:lnTo>
                    <a:lnTo>
                      <a:pt x="380992" y="635063"/>
                    </a:lnTo>
                    <a:cubicBezTo>
                      <a:pt x="380992" y="670052"/>
                      <a:pt x="409504" y="698563"/>
                      <a:pt x="444492" y="698563"/>
                    </a:cubicBezTo>
                    <a:lnTo>
                      <a:pt x="571492" y="698563"/>
                    </a:lnTo>
                    <a:lnTo>
                      <a:pt x="571492" y="673163"/>
                    </a:lnTo>
                    <a:lnTo>
                      <a:pt x="444492" y="673163"/>
                    </a:lnTo>
                    <a:cubicBezTo>
                      <a:pt x="423474" y="673163"/>
                      <a:pt x="406392" y="656082"/>
                      <a:pt x="406392" y="635063"/>
                    </a:cubicBezTo>
                    <a:close/>
                    <a:moveTo>
                      <a:pt x="806823" y="624269"/>
                    </a:moveTo>
                    <a:lnTo>
                      <a:pt x="705223" y="560769"/>
                    </a:lnTo>
                    <a:lnTo>
                      <a:pt x="691761" y="560769"/>
                    </a:lnTo>
                    <a:lnTo>
                      <a:pt x="590161" y="624269"/>
                    </a:lnTo>
                    <a:lnTo>
                      <a:pt x="584192" y="635063"/>
                    </a:lnTo>
                    <a:lnTo>
                      <a:pt x="584192" y="736663"/>
                    </a:lnTo>
                    <a:lnTo>
                      <a:pt x="590161" y="747459"/>
                    </a:lnTo>
                    <a:lnTo>
                      <a:pt x="691761" y="810959"/>
                    </a:lnTo>
                    <a:lnTo>
                      <a:pt x="705223" y="810959"/>
                    </a:lnTo>
                    <a:lnTo>
                      <a:pt x="806823" y="747459"/>
                    </a:lnTo>
                    <a:lnTo>
                      <a:pt x="812793" y="736663"/>
                    </a:lnTo>
                    <a:lnTo>
                      <a:pt x="812793" y="635063"/>
                    </a:lnTo>
                    <a:lnTo>
                      <a:pt x="806823" y="624269"/>
                    </a:lnTo>
                    <a:close/>
                    <a:moveTo>
                      <a:pt x="685792" y="777240"/>
                    </a:moveTo>
                    <a:lnTo>
                      <a:pt x="609592" y="729615"/>
                    </a:lnTo>
                    <a:lnTo>
                      <a:pt x="609592" y="657924"/>
                    </a:lnTo>
                    <a:lnTo>
                      <a:pt x="685792" y="705549"/>
                    </a:lnTo>
                    <a:lnTo>
                      <a:pt x="685792" y="777240"/>
                    </a:lnTo>
                    <a:close/>
                    <a:moveTo>
                      <a:pt x="698492" y="683578"/>
                    </a:moveTo>
                    <a:lnTo>
                      <a:pt x="620832" y="635063"/>
                    </a:lnTo>
                    <a:lnTo>
                      <a:pt x="698492" y="586550"/>
                    </a:lnTo>
                    <a:lnTo>
                      <a:pt x="776153" y="635063"/>
                    </a:lnTo>
                    <a:lnTo>
                      <a:pt x="698492" y="683578"/>
                    </a:lnTo>
                    <a:close/>
                    <a:moveTo>
                      <a:pt x="787392" y="729615"/>
                    </a:moveTo>
                    <a:lnTo>
                      <a:pt x="711192" y="777240"/>
                    </a:lnTo>
                    <a:lnTo>
                      <a:pt x="711192" y="705549"/>
                    </a:lnTo>
                    <a:lnTo>
                      <a:pt x="787392" y="657924"/>
                    </a:lnTo>
                    <a:lnTo>
                      <a:pt x="787392" y="729615"/>
                    </a:lnTo>
                    <a:close/>
                  </a:path>
                </a:pathLst>
              </a:custGeom>
              <a:solidFill>
                <a:srgbClr val="2C3030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/>
                <a:endParaRPr lang="en-IN" sz="1350">
                  <a:latin typeface="Abadi" panose="020B0604020104020204" pitchFamily="34" charset="0"/>
                </a:endParaRPr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xmlns="" id="{7DC36582-2CF4-4F0B-AF31-D020B40183D1}"/>
                  </a:ext>
                </a:extLst>
              </p:cNvPr>
              <p:cNvSpPr/>
              <p:nvPr/>
            </p:nvSpPr>
            <p:spPr>
              <a:xfrm>
                <a:off x="7122175" y="1826240"/>
                <a:ext cx="609599" cy="609647"/>
              </a:xfrm>
              <a:custGeom>
                <a:avLst/>
                <a:gdLst>
                  <a:gd name="connsiteX0" fmla="*/ 808609 w 812799"/>
                  <a:gd name="connsiteY0" fmla="*/ 513651 h 812863"/>
                  <a:gd name="connsiteX1" fmla="*/ 777875 w 812799"/>
                  <a:gd name="connsiteY1" fmla="*/ 470091 h 812863"/>
                  <a:gd name="connsiteX2" fmla="*/ 736664 w 812799"/>
                  <a:gd name="connsiteY2" fmla="*/ 406400 h 812863"/>
                  <a:gd name="connsiteX3" fmla="*/ 736664 w 812799"/>
                  <a:gd name="connsiteY3" fmla="*/ 304800 h 812863"/>
                  <a:gd name="connsiteX4" fmla="*/ 423990 w 812799"/>
                  <a:gd name="connsiteY4" fmla="*/ 0 h 812863"/>
                  <a:gd name="connsiteX5" fmla="*/ 114364 w 812799"/>
                  <a:gd name="connsiteY5" fmla="*/ 304736 h 812863"/>
                  <a:gd name="connsiteX6" fmla="*/ 114364 w 812799"/>
                  <a:gd name="connsiteY6" fmla="*/ 355600 h 812863"/>
                  <a:gd name="connsiteX7" fmla="*/ 139764 w 812799"/>
                  <a:gd name="connsiteY7" fmla="*/ 355600 h 812863"/>
                  <a:gd name="connsiteX8" fmla="*/ 139764 w 812799"/>
                  <a:gd name="connsiteY8" fmla="*/ 304800 h 812863"/>
                  <a:gd name="connsiteX9" fmla="*/ 423990 w 812799"/>
                  <a:gd name="connsiteY9" fmla="*/ 25400 h 812863"/>
                  <a:gd name="connsiteX10" fmla="*/ 711264 w 812799"/>
                  <a:gd name="connsiteY10" fmla="*/ 304800 h 812863"/>
                  <a:gd name="connsiteX11" fmla="*/ 711264 w 812799"/>
                  <a:gd name="connsiteY11" fmla="*/ 406400 h 812863"/>
                  <a:gd name="connsiteX12" fmla="*/ 757682 w 812799"/>
                  <a:gd name="connsiteY12" fmla="*/ 485457 h 812863"/>
                  <a:gd name="connsiteX13" fmla="*/ 786257 w 812799"/>
                  <a:gd name="connsiteY13" fmla="*/ 525589 h 812863"/>
                  <a:gd name="connsiteX14" fmla="*/ 786956 w 812799"/>
                  <a:gd name="connsiteY14" fmla="*/ 532194 h 812863"/>
                  <a:gd name="connsiteX15" fmla="*/ 784098 w 812799"/>
                  <a:gd name="connsiteY15" fmla="*/ 533400 h 812863"/>
                  <a:gd name="connsiteX16" fmla="*/ 723964 w 812799"/>
                  <a:gd name="connsiteY16" fmla="*/ 533400 h 812863"/>
                  <a:gd name="connsiteX17" fmla="*/ 711264 w 812799"/>
                  <a:gd name="connsiteY17" fmla="*/ 546100 h 812863"/>
                  <a:gd name="connsiteX18" fmla="*/ 711264 w 812799"/>
                  <a:gd name="connsiteY18" fmla="*/ 660400 h 812863"/>
                  <a:gd name="connsiteX19" fmla="*/ 673164 w 812799"/>
                  <a:gd name="connsiteY19" fmla="*/ 698500 h 812863"/>
                  <a:gd name="connsiteX20" fmla="*/ 520764 w 812799"/>
                  <a:gd name="connsiteY20" fmla="*/ 698500 h 812863"/>
                  <a:gd name="connsiteX21" fmla="*/ 509715 w 812799"/>
                  <a:gd name="connsiteY21" fmla="*/ 717486 h 812863"/>
                  <a:gd name="connsiteX22" fmla="*/ 560515 w 812799"/>
                  <a:gd name="connsiteY22" fmla="*/ 806386 h 812863"/>
                  <a:gd name="connsiteX23" fmla="*/ 582549 w 812799"/>
                  <a:gd name="connsiteY23" fmla="*/ 793814 h 812863"/>
                  <a:gd name="connsiteX24" fmla="*/ 542607 w 812799"/>
                  <a:gd name="connsiteY24" fmla="*/ 723900 h 812863"/>
                  <a:gd name="connsiteX25" fmla="*/ 673100 w 812799"/>
                  <a:gd name="connsiteY25" fmla="*/ 723900 h 812863"/>
                  <a:gd name="connsiteX26" fmla="*/ 736600 w 812799"/>
                  <a:gd name="connsiteY26" fmla="*/ 660400 h 812863"/>
                  <a:gd name="connsiteX27" fmla="*/ 736600 w 812799"/>
                  <a:gd name="connsiteY27" fmla="*/ 558800 h 812863"/>
                  <a:gd name="connsiteX28" fmla="*/ 784034 w 812799"/>
                  <a:gd name="connsiteY28" fmla="*/ 558800 h 812863"/>
                  <a:gd name="connsiteX29" fmla="*/ 808609 w 812799"/>
                  <a:gd name="connsiteY29" fmla="*/ 545338 h 812863"/>
                  <a:gd name="connsiteX30" fmla="*/ 808609 w 812799"/>
                  <a:gd name="connsiteY30" fmla="*/ 513651 h 812863"/>
                  <a:gd name="connsiteX31" fmla="*/ 609600 w 812799"/>
                  <a:gd name="connsiteY31" fmla="*/ 355664 h 812863"/>
                  <a:gd name="connsiteX32" fmla="*/ 609600 w 812799"/>
                  <a:gd name="connsiteY32" fmla="*/ 381064 h 812863"/>
                  <a:gd name="connsiteX33" fmla="*/ 635000 w 812799"/>
                  <a:gd name="connsiteY33" fmla="*/ 381064 h 812863"/>
                  <a:gd name="connsiteX34" fmla="*/ 635000 w 812799"/>
                  <a:gd name="connsiteY34" fmla="*/ 355664 h 812863"/>
                  <a:gd name="connsiteX35" fmla="*/ 609600 w 812799"/>
                  <a:gd name="connsiteY35" fmla="*/ 355664 h 812863"/>
                  <a:gd name="connsiteX36" fmla="*/ 254000 w 812799"/>
                  <a:gd name="connsiteY36" fmla="*/ 812864 h 812863"/>
                  <a:gd name="connsiteX37" fmla="*/ 279400 w 812799"/>
                  <a:gd name="connsiteY37" fmla="*/ 812864 h 812863"/>
                  <a:gd name="connsiteX38" fmla="*/ 279400 w 812799"/>
                  <a:gd name="connsiteY38" fmla="*/ 673164 h 812863"/>
                  <a:gd name="connsiteX39" fmla="*/ 254000 w 812799"/>
                  <a:gd name="connsiteY39" fmla="*/ 673164 h 812863"/>
                  <a:gd name="connsiteX40" fmla="*/ 254000 w 812799"/>
                  <a:gd name="connsiteY40" fmla="*/ 812864 h 812863"/>
                  <a:gd name="connsiteX41" fmla="*/ 351917 w 812799"/>
                  <a:gd name="connsiteY41" fmla="*/ 460946 h 812863"/>
                  <a:gd name="connsiteX42" fmla="*/ 342964 w 812799"/>
                  <a:gd name="connsiteY42" fmla="*/ 457200 h 812863"/>
                  <a:gd name="connsiteX43" fmla="*/ 300038 w 812799"/>
                  <a:gd name="connsiteY43" fmla="*/ 457200 h 812863"/>
                  <a:gd name="connsiteX44" fmla="*/ 317564 w 812799"/>
                  <a:gd name="connsiteY44" fmla="*/ 419100 h 812863"/>
                  <a:gd name="connsiteX45" fmla="*/ 266764 w 812799"/>
                  <a:gd name="connsiteY45" fmla="*/ 368300 h 812863"/>
                  <a:gd name="connsiteX46" fmla="*/ 215964 w 812799"/>
                  <a:gd name="connsiteY46" fmla="*/ 419100 h 812863"/>
                  <a:gd name="connsiteX47" fmla="*/ 233490 w 812799"/>
                  <a:gd name="connsiteY47" fmla="*/ 457200 h 812863"/>
                  <a:gd name="connsiteX48" fmla="*/ 190564 w 812799"/>
                  <a:gd name="connsiteY48" fmla="*/ 457200 h 812863"/>
                  <a:gd name="connsiteX49" fmla="*/ 181610 w 812799"/>
                  <a:gd name="connsiteY49" fmla="*/ 460946 h 812863"/>
                  <a:gd name="connsiteX50" fmla="*/ 156210 w 812799"/>
                  <a:gd name="connsiteY50" fmla="*/ 486346 h 812863"/>
                  <a:gd name="connsiteX51" fmla="*/ 152464 w 812799"/>
                  <a:gd name="connsiteY51" fmla="*/ 495300 h 812863"/>
                  <a:gd name="connsiteX52" fmla="*/ 152464 w 812799"/>
                  <a:gd name="connsiteY52" fmla="*/ 635000 h 812863"/>
                  <a:gd name="connsiteX53" fmla="*/ 165164 w 812799"/>
                  <a:gd name="connsiteY53" fmla="*/ 647700 h 812863"/>
                  <a:gd name="connsiteX54" fmla="*/ 203264 w 812799"/>
                  <a:gd name="connsiteY54" fmla="*/ 647700 h 812863"/>
                  <a:gd name="connsiteX55" fmla="*/ 203264 w 812799"/>
                  <a:gd name="connsiteY55" fmla="*/ 812800 h 812863"/>
                  <a:gd name="connsiteX56" fmla="*/ 228664 w 812799"/>
                  <a:gd name="connsiteY56" fmla="*/ 812800 h 812863"/>
                  <a:gd name="connsiteX57" fmla="*/ 228664 w 812799"/>
                  <a:gd name="connsiteY57" fmla="*/ 520700 h 812863"/>
                  <a:gd name="connsiteX58" fmla="*/ 203264 w 812799"/>
                  <a:gd name="connsiteY58" fmla="*/ 520700 h 812863"/>
                  <a:gd name="connsiteX59" fmla="*/ 203264 w 812799"/>
                  <a:gd name="connsiteY59" fmla="*/ 622300 h 812863"/>
                  <a:gd name="connsiteX60" fmla="*/ 177864 w 812799"/>
                  <a:gd name="connsiteY60" fmla="*/ 622300 h 812863"/>
                  <a:gd name="connsiteX61" fmla="*/ 177864 w 812799"/>
                  <a:gd name="connsiteY61" fmla="*/ 500570 h 812863"/>
                  <a:gd name="connsiteX62" fmla="*/ 195834 w 812799"/>
                  <a:gd name="connsiteY62" fmla="*/ 482600 h 812863"/>
                  <a:gd name="connsiteX63" fmla="*/ 337693 w 812799"/>
                  <a:gd name="connsiteY63" fmla="*/ 482600 h 812863"/>
                  <a:gd name="connsiteX64" fmla="*/ 355664 w 812799"/>
                  <a:gd name="connsiteY64" fmla="*/ 500570 h 812863"/>
                  <a:gd name="connsiteX65" fmla="*/ 355664 w 812799"/>
                  <a:gd name="connsiteY65" fmla="*/ 622300 h 812863"/>
                  <a:gd name="connsiteX66" fmla="*/ 330264 w 812799"/>
                  <a:gd name="connsiteY66" fmla="*/ 622300 h 812863"/>
                  <a:gd name="connsiteX67" fmla="*/ 330264 w 812799"/>
                  <a:gd name="connsiteY67" fmla="*/ 520700 h 812863"/>
                  <a:gd name="connsiteX68" fmla="*/ 304864 w 812799"/>
                  <a:gd name="connsiteY68" fmla="*/ 520700 h 812863"/>
                  <a:gd name="connsiteX69" fmla="*/ 304864 w 812799"/>
                  <a:gd name="connsiteY69" fmla="*/ 812800 h 812863"/>
                  <a:gd name="connsiteX70" fmla="*/ 330264 w 812799"/>
                  <a:gd name="connsiteY70" fmla="*/ 812800 h 812863"/>
                  <a:gd name="connsiteX71" fmla="*/ 330264 w 812799"/>
                  <a:gd name="connsiteY71" fmla="*/ 647700 h 812863"/>
                  <a:gd name="connsiteX72" fmla="*/ 368364 w 812799"/>
                  <a:gd name="connsiteY72" fmla="*/ 647700 h 812863"/>
                  <a:gd name="connsiteX73" fmla="*/ 381064 w 812799"/>
                  <a:gd name="connsiteY73" fmla="*/ 635000 h 812863"/>
                  <a:gd name="connsiteX74" fmla="*/ 381064 w 812799"/>
                  <a:gd name="connsiteY74" fmla="*/ 495300 h 812863"/>
                  <a:gd name="connsiteX75" fmla="*/ 377317 w 812799"/>
                  <a:gd name="connsiteY75" fmla="*/ 486346 h 812863"/>
                  <a:gd name="connsiteX76" fmla="*/ 351917 w 812799"/>
                  <a:gd name="connsiteY76" fmla="*/ 460946 h 812863"/>
                  <a:gd name="connsiteX77" fmla="*/ 266700 w 812799"/>
                  <a:gd name="connsiteY77" fmla="*/ 444564 h 812863"/>
                  <a:gd name="connsiteX78" fmla="*/ 241300 w 812799"/>
                  <a:gd name="connsiteY78" fmla="*/ 419164 h 812863"/>
                  <a:gd name="connsiteX79" fmla="*/ 266700 w 812799"/>
                  <a:gd name="connsiteY79" fmla="*/ 393764 h 812863"/>
                  <a:gd name="connsiteX80" fmla="*/ 292100 w 812799"/>
                  <a:gd name="connsiteY80" fmla="*/ 419164 h 812863"/>
                  <a:gd name="connsiteX81" fmla="*/ 266700 w 812799"/>
                  <a:gd name="connsiteY81" fmla="*/ 444564 h 812863"/>
                  <a:gd name="connsiteX82" fmla="*/ 114300 w 812799"/>
                  <a:gd name="connsiteY82" fmla="*/ 368364 h 812863"/>
                  <a:gd name="connsiteX83" fmla="*/ 63500 w 812799"/>
                  <a:gd name="connsiteY83" fmla="*/ 419164 h 812863"/>
                  <a:gd name="connsiteX84" fmla="*/ 81026 w 812799"/>
                  <a:gd name="connsiteY84" fmla="*/ 457264 h 812863"/>
                  <a:gd name="connsiteX85" fmla="*/ 38100 w 812799"/>
                  <a:gd name="connsiteY85" fmla="*/ 457264 h 812863"/>
                  <a:gd name="connsiteX86" fmla="*/ 29146 w 812799"/>
                  <a:gd name="connsiteY86" fmla="*/ 461010 h 812863"/>
                  <a:gd name="connsiteX87" fmla="*/ 3746 w 812799"/>
                  <a:gd name="connsiteY87" fmla="*/ 486410 h 812863"/>
                  <a:gd name="connsiteX88" fmla="*/ 0 w 812799"/>
                  <a:gd name="connsiteY88" fmla="*/ 495364 h 812863"/>
                  <a:gd name="connsiteX89" fmla="*/ 0 w 812799"/>
                  <a:gd name="connsiteY89" fmla="*/ 635064 h 812863"/>
                  <a:gd name="connsiteX90" fmla="*/ 12700 w 812799"/>
                  <a:gd name="connsiteY90" fmla="*/ 647764 h 812863"/>
                  <a:gd name="connsiteX91" fmla="*/ 50800 w 812799"/>
                  <a:gd name="connsiteY91" fmla="*/ 647764 h 812863"/>
                  <a:gd name="connsiteX92" fmla="*/ 50800 w 812799"/>
                  <a:gd name="connsiteY92" fmla="*/ 812864 h 812863"/>
                  <a:gd name="connsiteX93" fmla="*/ 76200 w 812799"/>
                  <a:gd name="connsiteY93" fmla="*/ 812864 h 812863"/>
                  <a:gd name="connsiteX94" fmla="*/ 76200 w 812799"/>
                  <a:gd name="connsiteY94" fmla="*/ 520764 h 812863"/>
                  <a:gd name="connsiteX95" fmla="*/ 50800 w 812799"/>
                  <a:gd name="connsiteY95" fmla="*/ 520764 h 812863"/>
                  <a:gd name="connsiteX96" fmla="*/ 50800 w 812799"/>
                  <a:gd name="connsiteY96" fmla="*/ 622364 h 812863"/>
                  <a:gd name="connsiteX97" fmla="*/ 25400 w 812799"/>
                  <a:gd name="connsiteY97" fmla="*/ 622364 h 812863"/>
                  <a:gd name="connsiteX98" fmla="*/ 25400 w 812799"/>
                  <a:gd name="connsiteY98" fmla="*/ 500634 h 812863"/>
                  <a:gd name="connsiteX99" fmla="*/ 43370 w 812799"/>
                  <a:gd name="connsiteY99" fmla="*/ 482664 h 812863"/>
                  <a:gd name="connsiteX100" fmla="*/ 139700 w 812799"/>
                  <a:gd name="connsiteY100" fmla="*/ 482664 h 812863"/>
                  <a:gd name="connsiteX101" fmla="*/ 139700 w 812799"/>
                  <a:gd name="connsiteY101" fmla="*/ 462915 h 812863"/>
                  <a:gd name="connsiteX102" fmla="*/ 165100 w 812799"/>
                  <a:gd name="connsiteY102" fmla="*/ 419164 h 812863"/>
                  <a:gd name="connsiteX103" fmla="*/ 114300 w 812799"/>
                  <a:gd name="connsiteY103" fmla="*/ 368364 h 812863"/>
                  <a:gd name="connsiteX104" fmla="*/ 114300 w 812799"/>
                  <a:gd name="connsiteY104" fmla="*/ 444564 h 812863"/>
                  <a:gd name="connsiteX105" fmla="*/ 88900 w 812799"/>
                  <a:gd name="connsiteY105" fmla="*/ 419164 h 812863"/>
                  <a:gd name="connsiteX106" fmla="*/ 114300 w 812799"/>
                  <a:gd name="connsiteY106" fmla="*/ 393764 h 812863"/>
                  <a:gd name="connsiteX107" fmla="*/ 139700 w 812799"/>
                  <a:gd name="connsiteY107" fmla="*/ 419164 h 812863"/>
                  <a:gd name="connsiteX108" fmla="*/ 114300 w 812799"/>
                  <a:gd name="connsiteY108" fmla="*/ 444564 h 812863"/>
                  <a:gd name="connsiteX109" fmla="*/ 101600 w 812799"/>
                  <a:gd name="connsiteY109" fmla="*/ 812864 h 812863"/>
                  <a:gd name="connsiteX110" fmla="*/ 127000 w 812799"/>
                  <a:gd name="connsiteY110" fmla="*/ 812864 h 812863"/>
                  <a:gd name="connsiteX111" fmla="*/ 127000 w 812799"/>
                  <a:gd name="connsiteY111" fmla="*/ 673164 h 812863"/>
                  <a:gd name="connsiteX112" fmla="*/ 101600 w 812799"/>
                  <a:gd name="connsiteY112" fmla="*/ 673164 h 812863"/>
                  <a:gd name="connsiteX113" fmla="*/ 101600 w 812799"/>
                  <a:gd name="connsiteY113" fmla="*/ 812864 h 812863"/>
                  <a:gd name="connsiteX114" fmla="*/ 533400 w 812799"/>
                  <a:gd name="connsiteY114" fmla="*/ 635064 h 812863"/>
                  <a:gd name="connsiteX115" fmla="*/ 533400 w 812799"/>
                  <a:gd name="connsiteY115" fmla="*/ 495364 h 812863"/>
                  <a:gd name="connsiteX116" fmla="*/ 529654 w 812799"/>
                  <a:gd name="connsiteY116" fmla="*/ 486410 h 812863"/>
                  <a:gd name="connsiteX117" fmla="*/ 504254 w 812799"/>
                  <a:gd name="connsiteY117" fmla="*/ 461010 h 812863"/>
                  <a:gd name="connsiteX118" fmla="*/ 495300 w 812799"/>
                  <a:gd name="connsiteY118" fmla="*/ 457264 h 812863"/>
                  <a:gd name="connsiteX119" fmla="*/ 452374 w 812799"/>
                  <a:gd name="connsiteY119" fmla="*/ 457264 h 812863"/>
                  <a:gd name="connsiteX120" fmla="*/ 469900 w 812799"/>
                  <a:gd name="connsiteY120" fmla="*/ 419164 h 812863"/>
                  <a:gd name="connsiteX121" fmla="*/ 419100 w 812799"/>
                  <a:gd name="connsiteY121" fmla="*/ 368364 h 812863"/>
                  <a:gd name="connsiteX122" fmla="*/ 368300 w 812799"/>
                  <a:gd name="connsiteY122" fmla="*/ 419164 h 812863"/>
                  <a:gd name="connsiteX123" fmla="*/ 393700 w 812799"/>
                  <a:gd name="connsiteY123" fmla="*/ 462915 h 812863"/>
                  <a:gd name="connsiteX124" fmla="*/ 393700 w 812799"/>
                  <a:gd name="connsiteY124" fmla="*/ 482664 h 812863"/>
                  <a:gd name="connsiteX125" fmla="*/ 490030 w 812799"/>
                  <a:gd name="connsiteY125" fmla="*/ 482664 h 812863"/>
                  <a:gd name="connsiteX126" fmla="*/ 508000 w 812799"/>
                  <a:gd name="connsiteY126" fmla="*/ 500634 h 812863"/>
                  <a:gd name="connsiteX127" fmla="*/ 508000 w 812799"/>
                  <a:gd name="connsiteY127" fmla="*/ 622364 h 812863"/>
                  <a:gd name="connsiteX128" fmla="*/ 482600 w 812799"/>
                  <a:gd name="connsiteY128" fmla="*/ 622364 h 812863"/>
                  <a:gd name="connsiteX129" fmla="*/ 482600 w 812799"/>
                  <a:gd name="connsiteY129" fmla="*/ 520764 h 812863"/>
                  <a:gd name="connsiteX130" fmla="*/ 457200 w 812799"/>
                  <a:gd name="connsiteY130" fmla="*/ 520764 h 812863"/>
                  <a:gd name="connsiteX131" fmla="*/ 457200 w 812799"/>
                  <a:gd name="connsiteY131" fmla="*/ 812864 h 812863"/>
                  <a:gd name="connsiteX132" fmla="*/ 482600 w 812799"/>
                  <a:gd name="connsiteY132" fmla="*/ 812864 h 812863"/>
                  <a:gd name="connsiteX133" fmla="*/ 482600 w 812799"/>
                  <a:gd name="connsiteY133" fmla="*/ 647764 h 812863"/>
                  <a:gd name="connsiteX134" fmla="*/ 520700 w 812799"/>
                  <a:gd name="connsiteY134" fmla="*/ 647764 h 812863"/>
                  <a:gd name="connsiteX135" fmla="*/ 533400 w 812799"/>
                  <a:gd name="connsiteY135" fmla="*/ 635064 h 812863"/>
                  <a:gd name="connsiteX136" fmla="*/ 419100 w 812799"/>
                  <a:gd name="connsiteY136" fmla="*/ 444564 h 812863"/>
                  <a:gd name="connsiteX137" fmla="*/ 393700 w 812799"/>
                  <a:gd name="connsiteY137" fmla="*/ 419164 h 812863"/>
                  <a:gd name="connsiteX138" fmla="*/ 419100 w 812799"/>
                  <a:gd name="connsiteY138" fmla="*/ 393764 h 812863"/>
                  <a:gd name="connsiteX139" fmla="*/ 444500 w 812799"/>
                  <a:gd name="connsiteY139" fmla="*/ 419164 h 812863"/>
                  <a:gd name="connsiteX140" fmla="*/ 419100 w 812799"/>
                  <a:gd name="connsiteY140" fmla="*/ 444564 h 812863"/>
                  <a:gd name="connsiteX141" fmla="*/ 406400 w 812799"/>
                  <a:gd name="connsiteY141" fmla="*/ 812864 h 812863"/>
                  <a:gd name="connsiteX142" fmla="*/ 431800 w 812799"/>
                  <a:gd name="connsiteY142" fmla="*/ 812864 h 812863"/>
                  <a:gd name="connsiteX143" fmla="*/ 431800 w 812799"/>
                  <a:gd name="connsiteY143" fmla="*/ 673164 h 812863"/>
                  <a:gd name="connsiteX144" fmla="*/ 406400 w 812799"/>
                  <a:gd name="connsiteY144" fmla="*/ 673164 h 812863"/>
                  <a:gd name="connsiteX145" fmla="*/ 406400 w 812799"/>
                  <a:gd name="connsiteY145" fmla="*/ 812864 h 812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</a:cxnLst>
                <a:rect l="l" t="t" r="r" b="b"/>
                <a:pathLst>
                  <a:path w="812799" h="812863">
                    <a:moveTo>
                      <a:pt x="808609" y="513651"/>
                    </a:moveTo>
                    <a:cubicBezTo>
                      <a:pt x="802450" y="502348"/>
                      <a:pt x="790448" y="486664"/>
                      <a:pt x="777875" y="470091"/>
                    </a:cubicBezTo>
                    <a:cubicBezTo>
                      <a:pt x="763460" y="451231"/>
                      <a:pt x="736664" y="416052"/>
                      <a:pt x="736664" y="406400"/>
                    </a:cubicBezTo>
                    <a:lnTo>
                      <a:pt x="736664" y="304800"/>
                    </a:lnTo>
                    <a:cubicBezTo>
                      <a:pt x="736664" y="136716"/>
                      <a:pt x="596392" y="0"/>
                      <a:pt x="423990" y="0"/>
                    </a:cubicBezTo>
                    <a:cubicBezTo>
                      <a:pt x="251079" y="0"/>
                      <a:pt x="115062" y="133858"/>
                      <a:pt x="114364" y="304736"/>
                    </a:cubicBezTo>
                    <a:cubicBezTo>
                      <a:pt x="114364" y="304800"/>
                      <a:pt x="114364" y="355600"/>
                      <a:pt x="114364" y="355600"/>
                    </a:cubicBezTo>
                    <a:lnTo>
                      <a:pt x="139764" y="355600"/>
                    </a:lnTo>
                    <a:lnTo>
                      <a:pt x="139764" y="304800"/>
                    </a:lnTo>
                    <a:cubicBezTo>
                      <a:pt x="140398" y="148145"/>
                      <a:pt x="265240" y="25400"/>
                      <a:pt x="423990" y="25400"/>
                    </a:cubicBezTo>
                    <a:cubicBezTo>
                      <a:pt x="582422" y="25400"/>
                      <a:pt x="711264" y="150749"/>
                      <a:pt x="711264" y="304800"/>
                    </a:cubicBezTo>
                    <a:lnTo>
                      <a:pt x="711264" y="406400"/>
                    </a:lnTo>
                    <a:cubicBezTo>
                      <a:pt x="711264" y="423354"/>
                      <a:pt x="728790" y="447611"/>
                      <a:pt x="757682" y="485457"/>
                    </a:cubicBezTo>
                    <a:cubicBezTo>
                      <a:pt x="769747" y="501205"/>
                      <a:pt x="781114" y="516128"/>
                      <a:pt x="786257" y="525589"/>
                    </a:cubicBezTo>
                    <a:cubicBezTo>
                      <a:pt x="787845" y="528574"/>
                      <a:pt x="787654" y="531051"/>
                      <a:pt x="786956" y="532194"/>
                    </a:cubicBezTo>
                    <a:cubicBezTo>
                      <a:pt x="786765" y="532511"/>
                      <a:pt x="786257" y="533400"/>
                      <a:pt x="784098" y="533400"/>
                    </a:cubicBezTo>
                    <a:lnTo>
                      <a:pt x="723964" y="533400"/>
                    </a:lnTo>
                    <a:lnTo>
                      <a:pt x="711264" y="546100"/>
                    </a:lnTo>
                    <a:lnTo>
                      <a:pt x="711264" y="660400"/>
                    </a:lnTo>
                    <a:cubicBezTo>
                      <a:pt x="711264" y="691769"/>
                      <a:pt x="704469" y="698500"/>
                      <a:pt x="673164" y="698500"/>
                    </a:cubicBezTo>
                    <a:lnTo>
                      <a:pt x="520764" y="698500"/>
                    </a:lnTo>
                    <a:lnTo>
                      <a:pt x="509715" y="717486"/>
                    </a:lnTo>
                    <a:lnTo>
                      <a:pt x="560515" y="806386"/>
                    </a:lnTo>
                    <a:lnTo>
                      <a:pt x="582549" y="793814"/>
                    </a:lnTo>
                    <a:lnTo>
                      <a:pt x="542607" y="723900"/>
                    </a:lnTo>
                    <a:lnTo>
                      <a:pt x="673100" y="723900"/>
                    </a:lnTo>
                    <a:cubicBezTo>
                      <a:pt x="718185" y="723900"/>
                      <a:pt x="736600" y="705485"/>
                      <a:pt x="736600" y="660400"/>
                    </a:cubicBezTo>
                    <a:lnTo>
                      <a:pt x="736600" y="558800"/>
                    </a:lnTo>
                    <a:lnTo>
                      <a:pt x="784034" y="558800"/>
                    </a:lnTo>
                    <a:cubicBezTo>
                      <a:pt x="794321" y="558800"/>
                      <a:pt x="803529" y="553783"/>
                      <a:pt x="808609" y="545338"/>
                    </a:cubicBezTo>
                    <a:cubicBezTo>
                      <a:pt x="814197" y="536130"/>
                      <a:pt x="814197" y="524256"/>
                      <a:pt x="808609" y="513651"/>
                    </a:cubicBezTo>
                    <a:close/>
                    <a:moveTo>
                      <a:pt x="609600" y="355664"/>
                    </a:moveTo>
                    <a:lnTo>
                      <a:pt x="609600" y="381064"/>
                    </a:lnTo>
                    <a:lnTo>
                      <a:pt x="635000" y="381064"/>
                    </a:lnTo>
                    <a:lnTo>
                      <a:pt x="635000" y="355664"/>
                    </a:lnTo>
                    <a:lnTo>
                      <a:pt x="609600" y="355664"/>
                    </a:lnTo>
                    <a:close/>
                    <a:moveTo>
                      <a:pt x="254000" y="812864"/>
                    </a:moveTo>
                    <a:lnTo>
                      <a:pt x="279400" y="812864"/>
                    </a:lnTo>
                    <a:lnTo>
                      <a:pt x="279400" y="673164"/>
                    </a:lnTo>
                    <a:lnTo>
                      <a:pt x="254000" y="673164"/>
                    </a:lnTo>
                    <a:lnTo>
                      <a:pt x="254000" y="812864"/>
                    </a:lnTo>
                    <a:close/>
                    <a:moveTo>
                      <a:pt x="351917" y="460946"/>
                    </a:moveTo>
                    <a:lnTo>
                      <a:pt x="342964" y="457200"/>
                    </a:lnTo>
                    <a:lnTo>
                      <a:pt x="300038" y="457200"/>
                    </a:lnTo>
                    <a:cubicBezTo>
                      <a:pt x="310706" y="447866"/>
                      <a:pt x="317564" y="434340"/>
                      <a:pt x="317564" y="419100"/>
                    </a:cubicBezTo>
                    <a:cubicBezTo>
                      <a:pt x="317564" y="391096"/>
                      <a:pt x="294767" y="368300"/>
                      <a:pt x="266764" y="368300"/>
                    </a:cubicBezTo>
                    <a:cubicBezTo>
                      <a:pt x="238760" y="368300"/>
                      <a:pt x="215964" y="391096"/>
                      <a:pt x="215964" y="419100"/>
                    </a:cubicBezTo>
                    <a:cubicBezTo>
                      <a:pt x="215964" y="434340"/>
                      <a:pt x="222821" y="447866"/>
                      <a:pt x="233490" y="457200"/>
                    </a:cubicBezTo>
                    <a:lnTo>
                      <a:pt x="190564" y="457200"/>
                    </a:lnTo>
                    <a:lnTo>
                      <a:pt x="181610" y="460946"/>
                    </a:lnTo>
                    <a:lnTo>
                      <a:pt x="156210" y="486346"/>
                    </a:lnTo>
                    <a:lnTo>
                      <a:pt x="152464" y="495300"/>
                    </a:lnTo>
                    <a:lnTo>
                      <a:pt x="152464" y="635000"/>
                    </a:lnTo>
                    <a:lnTo>
                      <a:pt x="165164" y="647700"/>
                    </a:lnTo>
                    <a:lnTo>
                      <a:pt x="203264" y="647700"/>
                    </a:lnTo>
                    <a:lnTo>
                      <a:pt x="203264" y="812800"/>
                    </a:lnTo>
                    <a:lnTo>
                      <a:pt x="228664" y="812800"/>
                    </a:lnTo>
                    <a:lnTo>
                      <a:pt x="228664" y="520700"/>
                    </a:lnTo>
                    <a:lnTo>
                      <a:pt x="203264" y="520700"/>
                    </a:lnTo>
                    <a:lnTo>
                      <a:pt x="203264" y="622300"/>
                    </a:lnTo>
                    <a:lnTo>
                      <a:pt x="177864" y="622300"/>
                    </a:lnTo>
                    <a:lnTo>
                      <a:pt x="177864" y="500570"/>
                    </a:lnTo>
                    <a:lnTo>
                      <a:pt x="195834" y="482600"/>
                    </a:lnTo>
                    <a:lnTo>
                      <a:pt x="337693" y="482600"/>
                    </a:lnTo>
                    <a:lnTo>
                      <a:pt x="355664" y="500570"/>
                    </a:lnTo>
                    <a:lnTo>
                      <a:pt x="355664" y="622300"/>
                    </a:lnTo>
                    <a:lnTo>
                      <a:pt x="330264" y="622300"/>
                    </a:lnTo>
                    <a:lnTo>
                      <a:pt x="330264" y="520700"/>
                    </a:lnTo>
                    <a:lnTo>
                      <a:pt x="304864" y="520700"/>
                    </a:lnTo>
                    <a:lnTo>
                      <a:pt x="304864" y="812800"/>
                    </a:lnTo>
                    <a:lnTo>
                      <a:pt x="330264" y="812800"/>
                    </a:lnTo>
                    <a:lnTo>
                      <a:pt x="330264" y="647700"/>
                    </a:lnTo>
                    <a:lnTo>
                      <a:pt x="368364" y="647700"/>
                    </a:lnTo>
                    <a:lnTo>
                      <a:pt x="381064" y="635000"/>
                    </a:lnTo>
                    <a:lnTo>
                      <a:pt x="381064" y="495300"/>
                    </a:lnTo>
                    <a:lnTo>
                      <a:pt x="377317" y="486346"/>
                    </a:lnTo>
                    <a:lnTo>
                      <a:pt x="351917" y="460946"/>
                    </a:lnTo>
                    <a:close/>
                    <a:moveTo>
                      <a:pt x="266700" y="444564"/>
                    </a:moveTo>
                    <a:cubicBezTo>
                      <a:pt x="252667" y="444564"/>
                      <a:pt x="241300" y="433133"/>
                      <a:pt x="241300" y="419164"/>
                    </a:cubicBezTo>
                    <a:cubicBezTo>
                      <a:pt x="241300" y="405130"/>
                      <a:pt x="252667" y="393764"/>
                      <a:pt x="266700" y="393764"/>
                    </a:cubicBezTo>
                    <a:cubicBezTo>
                      <a:pt x="280733" y="393764"/>
                      <a:pt x="292100" y="405130"/>
                      <a:pt x="292100" y="419164"/>
                    </a:cubicBezTo>
                    <a:cubicBezTo>
                      <a:pt x="292100" y="433133"/>
                      <a:pt x="280733" y="444564"/>
                      <a:pt x="266700" y="444564"/>
                    </a:cubicBezTo>
                    <a:close/>
                    <a:moveTo>
                      <a:pt x="114300" y="368364"/>
                    </a:moveTo>
                    <a:cubicBezTo>
                      <a:pt x="86296" y="368364"/>
                      <a:pt x="63500" y="391160"/>
                      <a:pt x="63500" y="419164"/>
                    </a:cubicBezTo>
                    <a:cubicBezTo>
                      <a:pt x="63500" y="434404"/>
                      <a:pt x="70358" y="447929"/>
                      <a:pt x="81026" y="457264"/>
                    </a:cubicBezTo>
                    <a:lnTo>
                      <a:pt x="38100" y="457264"/>
                    </a:lnTo>
                    <a:lnTo>
                      <a:pt x="29146" y="461010"/>
                    </a:lnTo>
                    <a:lnTo>
                      <a:pt x="3746" y="486410"/>
                    </a:lnTo>
                    <a:lnTo>
                      <a:pt x="0" y="495364"/>
                    </a:lnTo>
                    <a:lnTo>
                      <a:pt x="0" y="635064"/>
                    </a:lnTo>
                    <a:lnTo>
                      <a:pt x="12700" y="647764"/>
                    </a:lnTo>
                    <a:lnTo>
                      <a:pt x="50800" y="647764"/>
                    </a:lnTo>
                    <a:lnTo>
                      <a:pt x="50800" y="812864"/>
                    </a:lnTo>
                    <a:lnTo>
                      <a:pt x="76200" y="812864"/>
                    </a:lnTo>
                    <a:lnTo>
                      <a:pt x="76200" y="520764"/>
                    </a:lnTo>
                    <a:lnTo>
                      <a:pt x="50800" y="520764"/>
                    </a:lnTo>
                    <a:lnTo>
                      <a:pt x="50800" y="622364"/>
                    </a:lnTo>
                    <a:lnTo>
                      <a:pt x="25400" y="622364"/>
                    </a:lnTo>
                    <a:lnTo>
                      <a:pt x="25400" y="500634"/>
                    </a:lnTo>
                    <a:lnTo>
                      <a:pt x="43370" y="482664"/>
                    </a:lnTo>
                    <a:lnTo>
                      <a:pt x="139700" y="482664"/>
                    </a:lnTo>
                    <a:lnTo>
                      <a:pt x="139700" y="462915"/>
                    </a:lnTo>
                    <a:cubicBezTo>
                      <a:pt x="154813" y="454089"/>
                      <a:pt x="165100" y="437896"/>
                      <a:pt x="165100" y="419164"/>
                    </a:cubicBezTo>
                    <a:cubicBezTo>
                      <a:pt x="165100" y="391160"/>
                      <a:pt x="142367" y="368364"/>
                      <a:pt x="114300" y="368364"/>
                    </a:cubicBezTo>
                    <a:close/>
                    <a:moveTo>
                      <a:pt x="114300" y="444564"/>
                    </a:moveTo>
                    <a:cubicBezTo>
                      <a:pt x="100267" y="444564"/>
                      <a:pt x="88900" y="433133"/>
                      <a:pt x="88900" y="419164"/>
                    </a:cubicBezTo>
                    <a:cubicBezTo>
                      <a:pt x="88900" y="405130"/>
                      <a:pt x="100267" y="393764"/>
                      <a:pt x="114300" y="393764"/>
                    </a:cubicBezTo>
                    <a:cubicBezTo>
                      <a:pt x="128333" y="393764"/>
                      <a:pt x="139700" y="405130"/>
                      <a:pt x="139700" y="419164"/>
                    </a:cubicBezTo>
                    <a:cubicBezTo>
                      <a:pt x="139700" y="433133"/>
                      <a:pt x="128333" y="444564"/>
                      <a:pt x="114300" y="444564"/>
                    </a:cubicBezTo>
                    <a:close/>
                    <a:moveTo>
                      <a:pt x="101600" y="812864"/>
                    </a:moveTo>
                    <a:lnTo>
                      <a:pt x="127000" y="812864"/>
                    </a:lnTo>
                    <a:lnTo>
                      <a:pt x="127000" y="673164"/>
                    </a:lnTo>
                    <a:lnTo>
                      <a:pt x="101600" y="673164"/>
                    </a:lnTo>
                    <a:lnTo>
                      <a:pt x="101600" y="812864"/>
                    </a:lnTo>
                    <a:close/>
                    <a:moveTo>
                      <a:pt x="533400" y="635064"/>
                    </a:moveTo>
                    <a:lnTo>
                      <a:pt x="533400" y="495364"/>
                    </a:lnTo>
                    <a:lnTo>
                      <a:pt x="529654" y="486410"/>
                    </a:lnTo>
                    <a:lnTo>
                      <a:pt x="504254" y="461010"/>
                    </a:lnTo>
                    <a:lnTo>
                      <a:pt x="495300" y="457264"/>
                    </a:lnTo>
                    <a:lnTo>
                      <a:pt x="452374" y="457264"/>
                    </a:lnTo>
                    <a:cubicBezTo>
                      <a:pt x="463042" y="447929"/>
                      <a:pt x="469900" y="434404"/>
                      <a:pt x="469900" y="419164"/>
                    </a:cubicBezTo>
                    <a:cubicBezTo>
                      <a:pt x="469900" y="391160"/>
                      <a:pt x="447104" y="368364"/>
                      <a:pt x="419100" y="368364"/>
                    </a:cubicBezTo>
                    <a:cubicBezTo>
                      <a:pt x="391096" y="368364"/>
                      <a:pt x="368300" y="391160"/>
                      <a:pt x="368300" y="419164"/>
                    </a:cubicBezTo>
                    <a:cubicBezTo>
                      <a:pt x="368300" y="437896"/>
                      <a:pt x="378587" y="454089"/>
                      <a:pt x="393700" y="462915"/>
                    </a:cubicBezTo>
                    <a:lnTo>
                      <a:pt x="393700" y="482664"/>
                    </a:lnTo>
                    <a:lnTo>
                      <a:pt x="490030" y="482664"/>
                    </a:lnTo>
                    <a:lnTo>
                      <a:pt x="508000" y="500634"/>
                    </a:lnTo>
                    <a:lnTo>
                      <a:pt x="508000" y="622364"/>
                    </a:lnTo>
                    <a:lnTo>
                      <a:pt x="482600" y="622364"/>
                    </a:lnTo>
                    <a:lnTo>
                      <a:pt x="482600" y="520764"/>
                    </a:lnTo>
                    <a:lnTo>
                      <a:pt x="457200" y="520764"/>
                    </a:lnTo>
                    <a:lnTo>
                      <a:pt x="457200" y="812864"/>
                    </a:lnTo>
                    <a:lnTo>
                      <a:pt x="482600" y="812864"/>
                    </a:lnTo>
                    <a:lnTo>
                      <a:pt x="482600" y="647764"/>
                    </a:lnTo>
                    <a:lnTo>
                      <a:pt x="520700" y="647764"/>
                    </a:lnTo>
                    <a:lnTo>
                      <a:pt x="533400" y="635064"/>
                    </a:lnTo>
                    <a:close/>
                    <a:moveTo>
                      <a:pt x="419100" y="444564"/>
                    </a:moveTo>
                    <a:cubicBezTo>
                      <a:pt x="405067" y="444564"/>
                      <a:pt x="393700" y="433133"/>
                      <a:pt x="393700" y="419164"/>
                    </a:cubicBezTo>
                    <a:cubicBezTo>
                      <a:pt x="393700" y="405130"/>
                      <a:pt x="405067" y="393764"/>
                      <a:pt x="419100" y="393764"/>
                    </a:cubicBezTo>
                    <a:cubicBezTo>
                      <a:pt x="433133" y="393764"/>
                      <a:pt x="444500" y="405130"/>
                      <a:pt x="444500" y="419164"/>
                    </a:cubicBezTo>
                    <a:cubicBezTo>
                      <a:pt x="444500" y="433133"/>
                      <a:pt x="433133" y="444564"/>
                      <a:pt x="419100" y="444564"/>
                    </a:cubicBezTo>
                    <a:close/>
                    <a:moveTo>
                      <a:pt x="406400" y="812864"/>
                    </a:moveTo>
                    <a:lnTo>
                      <a:pt x="431800" y="812864"/>
                    </a:lnTo>
                    <a:lnTo>
                      <a:pt x="431800" y="673164"/>
                    </a:lnTo>
                    <a:lnTo>
                      <a:pt x="406400" y="673164"/>
                    </a:lnTo>
                    <a:lnTo>
                      <a:pt x="406400" y="812864"/>
                    </a:lnTo>
                    <a:close/>
                  </a:path>
                </a:pathLst>
              </a:custGeom>
              <a:solidFill>
                <a:srgbClr val="2C3030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/>
                <a:endParaRPr lang="en-IN" sz="1350">
                  <a:latin typeface="Abadi" panose="020B0604020104020204" pitchFamily="34" charset="0"/>
                </a:endParaRPr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xmlns="" id="{CD7ADDC2-CE62-4B5C-BD8F-A24FF04A27D7}"/>
                  </a:ext>
                </a:extLst>
              </p:cNvPr>
              <p:cNvSpPr/>
              <p:nvPr/>
            </p:nvSpPr>
            <p:spPr>
              <a:xfrm>
                <a:off x="2563320" y="1826287"/>
                <a:ext cx="609600" cy="609600"/>
              </a:xfrm>
              <a:custGeom>
                <a:avLst/>
                <a:gdLst>
                  <a:gd name="connsiteX0" fmla="*/ 393700 w 812800"/>
                  <a:gd name="connsiteY0" fmla="*/ 711200 h 812800"/>
                  <a:gd name="connsiteX1" fmla="*/ 419100 w 812800"/>
                  <a:gd name="connsiteY1" fmla="*/ 711200 h 812800"/>
                  <a:gd name="connsiteX2" fmla="*/ 419100 w 812800"/>
                  <a:gd name="connsiteY2" fmla="*/ 660400 h 812800"/>
                  <a:gd name="connsiteX3" fmla="*/ 393700 w 812800"/>
                  <a:gd name="connsiteY3" fmla="*/ 660400 h 812800"/>
                  <a:gd name="connsiteX4" fmla="*/ 393700 w 812800"/>
                  <a:gd name="connsiteY4" fmla="*/ 711200 h 812800"/>
                  <a:gd name="connsiteX5" fmla="*/ 419100 w 812800"/>
                  <a:gd name="connsiteY5" fmla="*/ 101600 h 812800"/>
                  <a:gd name="connsiteX6" fmla="*/ 393700 w 812800"/>
                  <a:gd name="connsiteY6" fmla="*/ 101600 h 812800"/>
                  <a:gd name="connsiteX7" fmla="*/ 393700 w 812800"/>
                  <a:gd name="connsiteY7" fmla="*/ 152400 h 812800"/>
                  <a:gd name="connsiteX8" fmla="*/ 419100 w 812800"/>
                  <a:gd name="connsiteY8" fmla="*/ 152400 h 812800"/>
                  <a:gd name="connsiteX9" fmla="*/ 419100 w 812800"/>
                  <a:gd name="connsiteY9" fmla="*/ 101600 h 812800"/>
                  <a:gd name="connsiteX10" fmla="*/ 152400 w 812800"/>
                  <a:gd name="connsiteY10" fmla="*/ 393700 h 812800"/>
                  <a:gd name="connsiteX11" fmla="*/ 101600 w 812800"/>
                  <a:gd name="connsiteY11" fmla="*/ 393700 h 812800"/>
                  <a:gd name="connsiteX12" fmla="*/ 101600 w 812800"/>
                  <a:gd name="connsiteY12" fmla="*/ 419100 h 812800"/>
                  <a:gd name="connsiteX13" fmla="*/ 152400 w 812800"/>
                  <a:gd name="connsiteY13" fmla="*/ 419100 h 812800"/>
                  <a:gd name="connsiteX14" fmla="*/ 152400 w 812800"/>
                  <a:gd name="connsiteY14" fmla="*/ 393700 h 812800"/>
                  <a:gd name="connsiteX15" fmla="*/ 136080 w 812800"/>
                  <a:gd name="connsiteY15" fmla="*/ 547815 h 812800"/>
                  <a:gd name="connsiteX16" fmla="*/ 148780 w 812800"/>
                  <a:gd name="connsiteY16" fmla="*/ 569786 h 812800"/>
                  <a:gd name="connsiteX17" fmla="*/ 170752 w 812800"/>
                  <a:gd name="connsiteY17" fmla="*/ 557086 h 812800"/>
                  <a:gd name="connsiteX18" fmla="*/ 158052 w 812800"/>
                  <a:gd name="connsiteY18" fmla="*/ 535115 h 812800"/>
                  <a:gd name="connsiteX19" fmla="*/ 136080 w 812800"/>
                  <a:gd name="connsiteY19" fmla="*/ 547815 h 812800"/>
                  <a:gd name="connsiteX20" fmla="*/ 243015 w 812800"/>
                  <a:gd name="connsiteY20" fmla="*/ 664019 h 812800"/>
                  <a:gd name="connsiteX21" fmla="*/ 264985 w 812800"/>
                  <a:gd name="connsiteY21" fmla="*/ 676719 h 812800"/>
                  <a:gd name="connsiteX22" fmla="*/ 277685 w 812800"/>
                  <a:gd name="connsiteY22" fmla="*/ 654749 h 812800"/>
                  <a:gd name="connsiteX23" fmla="*/ 255715 w 812800"/>
                  <a:gd name="connsiteY23" fmla="*/ 642049 h 812800"/>
                  <a:gd name="connsiteX24" fmla="*/ 243015 w 812800"/>
                  <a:gd name="connsiteY24" fmla="*/ 664019 h 812800"/>
                  <a:gd name="connsiteX25" fmla="*/ 277685 w 812800"/>
                  <a:gd name="connsiteY25" fmla="*/ 158052 h 812800"/>
                  <a:gd name="connsiteX26" fmla="*/ 264985 w 812800"/>
                  <a:gd name="connsiteY26" fmla="*/ 136081 h 812800"/>
                  <a:gd name="connsiteX27" fmla="*/ 243015 w 812800"/>
                  <a:gd name="connsiteY27" fmla="*/ 148781 h 812800"/>
                  <a:gd name="connsiteX28" fmla="*/ 255715 w 812800"/>
                  <a:gd name="connsiteY28" fmla="*/ 170752 h 812800"/>
                  <a:gd name="connsiteX29" fmla="*/ 277685 w 812800"/>
                  <a:gd name="connsiteY29" fmla="*/ 158052 h 812800"/>
                  <a:gd name="connsiteX30" fmla="*/ 676720 w 812800"/>
                  <a:gd name="connsiteY30" fmla="*/ 264985 h 812800"/>
                  <a:gd name="connsiteX31" fmla="*/ 664020 w 812800"/>
                  <a:gd name="connsiteY31" fmla="*/ 243015 h 812800"/>
                  <a:gd name="connsiteX32" fmla="*/ 641985 w 812800"/>
                  <a:gd name="connsiteY32" fmla="*/ 255715 h 812800"/>
                  <a:gd name="connsiteX33" fmla="*/ 654685 w 812800"/>
                  <a:gd name="connsiteY33" fmla="*/ 277685 h 812800"/>
                  <a:gd name="connsiteX34" fmla="*/ 676720 w 812800"/>
                  <a:gd name="connsiteY34" fmla="*/ 264985 h 812800"/>
                  <a:gd name="connsiteX35" fmla="*/ 660400 w 812800"/>
                  <a:gd name="connsiteY35" fmla="*/ 393700 h 812800"/>
                  <a:gd name="connsiteX36" fmla="*/ 660400 w 812800"/>
                  <a:gd name="connsiteY36" fmla="*/ 419100 h 812800"/>
                  <a:gd name="connsiteX37" fmla="*/ 711200 w 812800"/>
                  <a:gd name="connsiteY37" fmla="*/ 419100 h 812800"/>
                  <a:gd name="connsiteX38" fmla="*/ 711200 w 812800"/>
                  <a:gd name="connsiteY38" fmla="*/ 393700 h 812800"/>
                  <a:gd name="connsiteX39" fmla="*/ 660400 w 812800"/>
                  <a:gd name="connsiteY39" fmla="*/ 393700 h 812800"/>
                  <a:gd name="connsiteX40" fmla="*/ 535115 w 812800"/>
                  <a:gd name="connsiteY40" fmla="*/ 654685 h 812800"/>
                  <a:gd name="connsiteX41" fmla="*/ 547815 w 812800"/>
                  <a:gd name="connsiteY41" fmla="*/ 676656 h 812800"/>
                  <a:gd name="connsiteX42" fmla="*/ 569785 w 812800"/>
                  <a:gd name="connsiteY42" fmla="*/ 663956 h 812800"/>
                  <a:gd name="connsiteX43" fmla="*/ 557085 w 812800"/>
                  <a:gd name="connsiteY43" fmla="*/ 641985 h 812800"/>
                  <a:gd name="connsiteX44" fmla="*/ 535115 w 812800"/>
                  <a:gd name="connsiteY44" fmla="*/ 654685 h 812800"/>
                  <a:gd name="connsiteX45" fmla="*/ 642048 w 812800"/>
                  <a:gd name="connsiteY45" fmla="*/ 557086 h 812800"/>
                  <a:gd name="connsiteX46" fmla="*/ 664020 w 812800"/>
                  <a:gd name="connsiteY46" fmla="*/ 569786 h 812800"/>
                  <a:gd name="connsiteX47" fmla="*/ 676720 w 812800"/>
                  <a:gd name="connsiteY47" fmla="*/ 547815 h 812800"/>
                  <a:gd name="connsiteX48" fmla="*/ 654748 w 812800"/>
                  <a:gd name="connsiteY48" fmla="*/ 535115 h 812800"/>
                  <a:gd name="connsiteX49" fmla="*/ 642048 w 812800"/>
                  <a:gd name="connsiteY49" fmla="*/ 557086 h 812800"/>
                  <a:gd name="connsiteX50" fmla="*/ 170752 w 812800"/>
                  <a:gd name="connsiteY50" fmla="*/ 255715 h 812800"/>
                  <a:gd name="connsiteX51" fmla="*/ 148780 w 812800"/>
                  <a:gd name="connsiteY51" fmla="*/ 243015 h 812800"/>
                  <a:gd name="connsiteX52" fmla="*/ 136080 w 812800"/>
                  <a:gd name="connsiteY52" fmla="*/ 264985 h 812800"/>
                  <a:gd name="connsiteX53" fmla="*/ 158052 w 812800"/>
                  <a:gd name="connsiteY53" fmla="*/ 277685 h 812800"/>
                  <a:gd name="connsiteX54" fmla="*/ 170752 w 812800"/>
                  <a:gd name="connsiteY54" fmla="*/ 255715 h 812800"/>
                  <a:gd name="connsiteX55" fmla="*/ 535115 w 812800"/>
                  <a:gd name="connsiteY55" fmla="*/ 158052 h 812800"/>
                  <a:gd name="connsiteX56" fmla="*/ 557085 w 812800"/>
                  <a:gd name="connsiteY56" fmla="*/ 170752 h 812800"/>
                  <a:gd name="connsiteX57" fmla="*/ 569785 w 812800"/>
                  <a:gd name="connsiteY57" fmla="*/ 148781 h 812800"/>
                  <a:gd name="connsiteX58" fmla="*/ 547815 w 812800"/>
                  <a:gd name="connsiteY58" fmla="*/ 136081 h 812800"/>
                  <a:gd name="connsiteX59" fmla="*/ 535115 w 812800"/>
                  <a:gd name="connsiteY59" fmla="*/ 158052 h 812800"/>
                  <a:gd name="connsiteX60" fmla="*/ 389065 w 812800"/>
                  <a:gd name="connsiteY60" fmla="*/ 411035 h 812800"/>
                  <a:gd name="connsiteX61" fmla="*/ 382715 w 812800"/>
                  <a:gd name="connsiteY61" fmla="*/ 422021 h 812800"/>
                  <a:gd name="connsiteX62" fmla="*/ 404685 w 812800"/>
                  <a:gd name="connsiteY62" fmla="*/ 434721 h 812800"/>
                  <a:gd name="connsiteX63" fmla="*/ 417385 w 812800"/>
                  <a:gd name="connsiteY63" fmla="*/ 412750 h 812800"/>
                  <a:gd name="connsiteX64" fmla="*/ 544385 w 812800"/>
                  <a:gd name="connsiteY64" fmla="*/ 192786 h 812800"/>
                  <a:gd name="connsiteX65" fmla="*/ 522415 w 812800"/>
                  <a:gd name="connsiteY65" fmla="*/ 180086 h 812800"/>
                  <a:gd name="connsiteX66" fmla="*/ 401765 w 812800"/>
                  <a:gd name="connsiteY66" fmla="*/ 389065 h 812800"/>
                  <a:gd name="connsiteX67" fmla="*/ 280797 w 812800"/>
                  <a:gd name="connsiteY67" fmla="*/ 319215 h 812800"/>
                  <a:gd name="connsiteX68" fmla="*/ 268097 w 812800"/>
                  <a:gd name="connsiteY68" fmla="*/ 341185 h 812800"/>
                  <a:gd name="connsiteX69" fmla="*/ 389065 w 812800"/>
                  <a:gd name="connsiteY69" fmla="*/ 411035 h 812800"/>
                  <a:gd name="connsiteX70" fmla="*/ 406400 w 812800"/>
                  <a:gd name="connsiteY70" fmla="*/ 0 h 812800"/>
                  <a:gd name="connsiteX71" fmla="*/ 0 w 812800"/>
                  <a:gd name="connsiteY71" fmla="*/ 406400 h 812800"/>
                  <a:gd name="connsiteX72" fmla="*/ 406400 w 812800"/>
                  <a:gd name="connsiteY72" fmla="*/ 812800 h 812800"/>
                  <a:gd name="connsiteX73" fmla="*/ 693738 w 812800"/>
                  <a:gd name="connsiteY73" fmla="*/ 693738 h 812800"/>
                  <a:gd name="connsiteX74" fmla="*/ 812800 w 812800"/>
                  <a:gd name="connsiteY74" fmla="*/ 406400 h 812800"/>
                  <a:gd name="connsiteX75" fmla="*/ 406400 w 812800"/>
                  <a:gd name="connsiteY75" fmla="*/ 0 h 812800"/>
                  <a:gd name="connsiteX76" fmla="*/ 675830 w 812800"/>
                  <a:gd name="connsiteY76" fmla="*/ 675767 h 812800"/>
                  <a:gd name="connsiteX77" fmla="*/ 406400 w 812800"/>
                  <a:gd name="connsiteY77" fmla="*/ 787337 h 812800"/>
                  <a:gd name="connsiteX78" fmla="*/ 25400 w 812800"/>
                  <a:gd name="connsiteY78" fmla="*/ 406337 h 812800"/>
                  <a:gd name="connsiteX79" fmla="*/ 406400 w 812800"/>
                  <a:gd name="connsiteY79" fmla="*/ 25337 h 812800"/>
                  <a:gd name="connsiteX80" fmla="*/ 787400 w 812800"/>
                  <a:gd name="connsiteY80" fmla="*/ 406337 h 812800"/>
                  <a:gd name="connsiteX81" fmla="*/ 675830 w 812800"/>
                  <a:gd name="connsiteY81" fmla="*/ 675767 h 812800"/>
                  <a:gd name="connsiteX82" fmla="*/ 406400 w 812800"/>
                  <a:gd name="connsiteY82" fmla="*/ 50800 h 812800"/>
                  <a:gd name="connsiteX83" fmla="*/ 50800 w 812800"/>
                  <a:gd name="connsiteY83" fmla="*/ 406400 h 812800"/>
                  <a:gd name="connsiteX84" fmla="*/ 406400 w 812800"/>
                  <a:gd name="connsiteY84" fmla="*/ 762000 h 812800"/>
                  <a:gd name="connsiteX85" fmla="*/ 762000 w 812800"/>
                  <a:gd name="connsiteY85" fmla="*/ 406400 h 812800"/>
                  <a:gd name="connsiteX86" fmla="*/ 406400 w 812800"/>
                  <a:gd name="connsiteY86" fmla="*/ 50800 h 812800"/>
                  <a:gd name="connsiteX87" fmla="*/ 406400 w 812800"/>
                  <a:gd name="connsiteY87" fmla="*/ 736600 h 812800"/>
                  <a:gd name="connsiteX88" fmla="*/ 76200 w 812800"/>
                  <a:gd name="connsiteY88" fmla="*/ 406400 h 812800"/>
                  <a:gd name="connsiteX89" fmla="*/ 406400 w 812800"/>
                  <a:gd name="connsiteY89" fmla="*/ 76200 h 812800"/>
                  <a:gd name="connsiteX90" fmla="*/ 736600 w 812800"/>
                  <a:gd name="connsiteY90" fmla="*/ 406400 h 812800"/>
                  <a:gd name="connsiteX91" fmla="*/ 406400 w 812800"/>
                  <a:gd name="connsiteY91" fmla="*/ 736600 h 812800"/>
                  <a:gd name="connsiteX92" fmla="*/ 306515 w 812800"/>
                  <a:gd name="connsiteY92" fmla="*/ 554038 h 812800"/>
                  <a:gd name="connsiteX93" fmla="*/ 328485 w 812800"/>
                  <a:gd name="connsiteY93" fmla="*/ 566738 h 812800"/>
                  <a:gd name="connsiteX94" fmla="*/ 341185 w 812800"/>
                  <a:gd name="connsiteY94" fmla="*/ 544766 h 812800"/>
                  <a:gd name="connsiteX95" fmla="*/ 319215 w 812800"/>
                  <a:gd name="connsiteY95" fmla="*/ 532066 h 812800"/>
                  <a:gd name="connsiteX96" fmla="*/ 306515 w 812800"/>
                  <a:gd name="connsiteY96" fmla="*/ 554038 h 812800"/>
                  <a:gd name="connsiteX97" fmla="*/ 331915 w 812800"/>
                  <a:gd name="connsiteY97" fmla="*/ 510032 h 812800"/>
                  <a:gd name="connsiteX98" fmla="*/ 353885 w 812800"/>
                  <a:gd name="connsiteY98" fmla="*/ 522732 h 812800"/>
                  <a:gd name="connsiteX99" fmla="*/ 366585 w 812800"/>
                  <a:gd name="connsiteY99" fmla="*/ 500761 h 812800"/>
                  <a:gd name="connsiteX100" fmla="*/ 344615 w 812800"/>
                  <a:gd name="connsiteY100" fmla="*/ 488061 h 812800"/>
                  <a:gd name="connsiteX101" fmla="*/ 331915 w 812800"/>
                  <a:gd name="connsiteY101" fmla="*/ 510032 h 812800"/>
                  <a:gd name="connsiteX102" fmla="*/ 357315 w 812800"/>
                  <a:gd name="connsiteY102" fmla="*/ 466027 h 812800"/>
                  <a:gd name="connsiteX103" fmla="*/ 379285 w 812800"/>
                  <a:gd name="connsiteY103" fmla="*/ 478727 h 812800"/>
                  <a:gd name="connsiteX104" fmla="*/ 391985 w 812800"/>
                  <a:gd name="connsiteY104" fmla="*/ 456756 h 812800"/>
                  <a:gd name="connsiteX105" fmla="*/ 370015 w 812800"/>
                  <a:gd name="connsiteY105" fmla="*/ 444056 h 812800"/>
                  <a:gd name="connsiteX106" fmla="*/ 357315 w 812800"/>
                  <a:gd name="connsiteY106" fmla="*/ 466027 h 812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</a:cxnLst>
                <a:rect l="l" t="t" r="r" b="b"/>
                <a:pathLst>
                  <a:path w="812800" h="812800">
                    <a:moveTo>
                      <a:pt x="393700" y="711200"/>
                    </a:moveTo>
                    <a:lnTo>
                      <a:pt x="419100" y="711200"/>
                    </a:lnTo>
                    <a:lnTo>
                      <a:pt x="419100" y="660400"/>
                    </a:lnTo>
                    <a:lnTo>
                      <a:pt x="393700" y="660400"/>
                    </a:lnTo>
                    <a:lnTo>
                      <a:pt x="393700" y="711200"/>
                    </a:lnTo>
                    <a:close/>
                    <a:moveTo>
                      <a:pt x="419100" y="101600"/>
                    </a:moveTo>
                    <a:lnTo>
                      <a:pt x="393700" y="101600"/>
                    </a:lnTo>
                    <a:lnTo>
                      <a:pt x="393700" y="152400"/>
                    </a:lnTo>
                    <a:lnTo>
                      <a:pt x="419100" y="152400"/>
                    </a:lnTo>
                    <a:lnTo>
                      <a:pt x="419100" y="101600"/>
                    </a:lnTo>
                    <a:close/>
                    <a:moveTo>
                      <a:pt x="152400" y="393700"/>
                    </a:moveTo>
                    <a:lnTo>
                      <a:pt x="101600" y="393700"/>
                    </a:lnTo>
                    <a:lnTo>
                      <a:pt x="101600" y="419100"/>
                    </a:lnTo>
                    <a:lnTo>
                      <a:pt x="152400" y="419100"/>
                    </a:lnTo>
                    <a:lnTo>
                      <a:pt x="152400" y="393700"/>
                    </a:lnTo>
                    <a:close/>
                    <a:moveTo>
                      <a:pt x="136080" y="547815"/>
                    </a:moveTo>
                    <a:lnTo>
                      <a:pt x="148780" y="569786"/>
                    </a:lnTo>
                    <a:lnTo>
                      <a:pt x="170752" y="557086"/>
                    </a:lnTo>
                    <a:lnTo>
                      <a:pt x="158052" y="535115"/>
                    </a:lnTo>
                    <a:lnTo>
                      <a:pt x="136080" y="547815"/>
                    </a:lnTo>
                    <a:close/>
                    <a:moveTo>
                      <a:pt x="243015" y="664019"/>
                    </a:moveTo>
                    <a:lnTo>
                      <a:pt x="264985" y="676719"/>
                    </a:lnTo>
                    <a:lnTo>
                      <a:pt x="277685" y="654749"/>
                    </a:lnTo>
                    <a:lnTo>
                      <a:pt x="255715" y="642049"/>
                    </a:lnTo>
                    <a:lnTo>
                      <a:pt x="243015" y="664019"/>
                    </a:lnTo>
                    <a:close/>
                    <a:moveTo>
                      <a:pt x="277685" y="158052"/>
                    </a:moveTo>
                    <a:lnTo>
                      <a:pt x="264985" y="136081"/>
                    </a:lnTo>
                    <a:lnTo>
                      <a:pt x="243015" y="148781"/>
                    </a:lnTo>
                    <a:lnTo>
                      <a:pt x="255715" y="170752"/>
                    </a:lnTo>
                    <a:lnTo>
                      <a:pt x="277685" y="158052"/>
                    </a:lnTo>
                    <a:close/>
                    <a:moveTo>
                      <a:pt x="676720" y="264985"/>
                    </a:moveTo>
                    <a:lnTo>
                      <a:pt x="664020" y="243015"/>
                    </a:lnTo>
                    <a:lnTo>
                      <a:pt x="641985" y="255715"/>
                    </a:lnTo>
                    <a:lnTo>
                      <a:pt x="654685" y="277685"/>
                    </a:lnTo>
                    <a:lnTo>
                      <a:pt x="676720" y="264985"/>
                    </a:lnTo>
                    <a:close/>
                    <a:moveTo>
                      <a:pt x="660400" y="393700"/>
                    </a:moveTo>
                    <a:lnTo>
                      <a:pt x="660400" y="419100"/>
                    </a:lnTo>
                    <a:lnTo>
                      <a:pt x="711200" y="419100"/>
                    </a:lnTo>
                    <a:lnTo>
                      <a:pt x="711200" y="393700"/>
                    </a:lnTo>
                    <a:lnTo>
                      <a:pt x="660400" y="393700"/>
                    </a:lnTo>
                    <a:close/>
                    <a:moveTo>
                      <a:pt x="535115" y="654685"/>
                    </a:moveTo>
                    <a:lnTo>
                      <a:pt x="547815" y="676656"/>
                    </a:lnTo>
                    <a:lnTo>
                      <a:pt x="569785" y="663956"/>
                    </a:lnTo>
                    <a:lnTo>
                      <a:pt x="557085" y="641985"/>
                    </a:lnTo>
                    <a:lnTo>
                      <a:pt x="535115" y="654685"/>
                    </a:lnTo>
                    <a:close/>
                    <a:moveTo>
                      <a:pt x="642048" y="557086"/>
                    </a:moveTo>
                    <a:lnTo>
                      <a:pt x="664020" y="569786"/>
                    </a:lnTo>
                    <a:lnTo>
                      <a:pt x="676720" y="547815"/>
                    </a:lnTo>
                    <a:lnTo>
                      <a:pt x="654748" y="535115"/>
                    </a:lnTo>
                    <a:lnTo>
                      <a:pt x="642048" y="557086"/>
                    </a:lnTo>
                    <a:close/>
                    <a:moveTo>
                      <a:pt x="170752" y="255715"/>
                    </a:moveTo>
                    <a:lnTo>
                      <a:pt x="148780" y="243015"/>
                    </a:lnTo>
                    <a:lnTo>
                      <a:pt x="136080" y="264985"/>
                    </a:lnTo>
                    <a:lnTo>
                      <a:pt x="158052" y="277685"/>
                    </a:lnTo>
                    <a:lnTo>
                      <a:pt x="170752" y="255715"/>
                    </a:lnTo>
                    <a:close/>
                    <a:moveTo>
                      <a:pt x="535115" y="158052"/>
                    </a:moveTo>
                    <a:lnTo>
                      <a:pt x="557085" y="170752"/>
                    </a:lnTo>
                    <a:lnTo>
                      <a:pt x="569785" y="148781"/>
                    </a:lnTo>
                    <a:lnTo>
                      <a:pt x="547815" y="136081"/>
                    </a:lnTo>
                    <a:lnTo>
                      <a:pt x="535115" y="158052"/>
                    </a:lnTo>
                    <a:close/>
                    <a:moveTo>
                      <a:pt x="389065" y="411035"/>
                    </a:moveTo>
                    <a:lnTo>
                      <a:pt x="382715" y="422021"/>
                    </a:lnTo>
                    <a:lnTo>
                      <a:pt x="404685" y="434721"/>
                    </a:lnTo>
                    <a:lnTo>
                      <a:pt x="417385" y="412750"/>
                    </a:lnTo>
                    <a:lnTo>
                      <a:pt x="544385" y="192786"/>
                    </a:lnTo>
                    <a:lnTo>
                      <a:pt x="522415" y="180086"/>
                    </a:lnTo>
                    <a:lnTo>
                      <a:pt x="401765" y="389065"/>
                    </a:lnTo>
                    <a:lnTo>
                      <a:pt x="280797" y="319215"/>
                    </a:lnTo>
                    <a:lnTo>
                      <a:pt x="268097" y="341185"/>
                    </a:lnTo>
                    <a:lnTo>
                      <a:pt x="389065" y="411035"/>
                    </a:lnTo>
                    <a:close/>
                    <a:moveTo>
                      <a:pt x="406400" y="0"/>
                    </a:moveTo>
                    <a:cubicBezTo>
                      <a:pt x="182309" y="0"/>
                      <a:pt x="0" y="182309"/>
                      <a:pt x="0" y="406400"/>
                    </a:cubicBezTo>
                    <a:cubicBezTo>
                      <a:pt x="0" y="630491"/>
                      <a:pt x="182309" y="812800"/>
                      <a:pt x="406400" y="812800"/>
                    </a:cubicBezTo>
                    <a:cubicBezTo>
                      <a:pt x="514922" y="812800"/>
                      <a:pt x="616966" y="770509"/>
                      <a:pt x="693738" y="693738"/>
                    </a:cubicBezTo>
                    <a:cubicBezTo>
                      <a:pt x="770509" y="616966"/>
                      <a:pt x="812800" y="514922"/>
                      <a:pt x="812800" y="406400"/>
                    </a:cubicBezTo>
                    <a:cubicBezTo>
                      <a:pt x="812800" y="182309"/>
                      <a:pt x="630491" y="0"/>
                      <a:pt x="406400" y="0"/>
                    </a:cubicBezTo>
                    <a:close/>
                    <a:moveTo>
                      <a:pt x="675830" y="675767"/>
                    </a:moveTo>
                    <a:cubicBezTo>
                      <a:pt x="603885" y="747713"/>
                      <a:pt x="508191" y="787337"/>
                      <a:pt x="406400" y="787337"/>
                    </a:cubicBezTo>
                    <a:cubicBezTo>
                      <a:pt x="196342" y="787337"/>
                      <a:pt x="25400" y="616394"/>
                      <a:pt x="25400" y="406337"/>
                    </a:cubicBezTo>
                    <a:cubicBezTo>
                      <a:pt x="25400" y="196278"/>
                      <a:pt x="196342" y="25337"/>
                      <a:pt x="406400" y="25337"/>
                    </a:cubicBezTo>
                    <a:cubicBezTo>
                      <a:pt x="616458" y="25337"/>
                      <a:pt x="787400" y="196278"/>
                      <a:pt x="787400" y="406337"/>
                    </a:cubicBezTo>
                    <a:cubicBezTo>
                      <a:pt x="787400" y="508127"/>
                      <a:pt x="747776" y="603822"/>
                      <a:pt x="675830" y="675767"/>
                    </a:cubicBezTo>
                    <a:close/>
                    <a:moveTo>
                      <a:pt x="406400" y="50800"/>
                    </a:moveTo>
                    <a:cubicBezTo>
                      <a:pt x="210312" y="50800"/>
                      <a:pt x="50800" y="210312"/>
                      <a:pt x="50800" y="406400"/>
                    </a:cubicBezTo>
                    <a:cubicBezTo>
                      <a:pt x="50800" y="602488"/>
                      <a:pt x="210312" y="762000"/>
                      <a:pt x="406400" y="762000"/>
                    </a:cubicBezTo>
                    <a:cubicBezTo>
                      <a:pt x="602488" y="762000"/>
                      <a:pt x="762000" y="602488"/>
                      <a:pt x="762000" y="406400"/>
                    </a:cubicBezTo>
                    <a:cubicBezTo>
                      <a:pt x="762000" y="210312"/>
                      <a:pt x="602488" y="50800"/>
                      <a:pt x="406400" y="50800"/>
                    </a:cubicBezTo>
                    <a:close/>
                    <a:moveTo>
                      <a:pt x="406400" y="736600"/>
                    </a:moveTo>
                    <a:cubicBezTo>
                      <a:pt x="224346" y="736600"/>
                      <a:pt x="76200" y="588455"/>
                      <a:pt x="76200" y="406400"/>
                    </a:cubicBezTo>
                    <a:cubicBezTo>
                      <a:pt x="76200" y="224346"/>
                      <a:pt x="224346" y="76200"/>
                      <a:pt x="406400" y="76200"/>
                    </a:cubicBezTo>
                    <a:cubicBezTo>
                      <a:pt x="588454" y="76200"/>
                      <a:pt x="736600" y="224346"/>
                      <a:pt x="736600" y="406400"/>
                    </a:cubicBezTo>
                    <a:cubicBezTo>
                      <a:pt x="736600" y="588455"/>
                      <a:pt x="588454" y="736600"/>
                      <a:pt x="406400" y="736600"/>
                    </a:cubicBezTo>
                    <a:close/>
                    <a:moveTo>
                      <a:pt x="306515" y="554038"/>
                    </a:moveTo>
                    <a:lnTo>
                      <a:pt x="328485" y="566738"/>
                    </a:lnTo>
                    <a:lnTo>
                      <a:pt x="341185" y="544766"/>
                    </a:lnTo>
                    <a:lnTo>
                      <a:pt x="319215" y="532066"/>
                    </a:lnTo>
                    <a:lnTo>
                      <a:pt x="306515" y="554038"/>
                    </a:lnTo>
                    <a:close/>
                    <a:moveTo>
                      <a:pt x="331915" y="510032"/>
                    </a:moveTo>
                    <a:lnTo>
                      <a:pt x="353885" y="522732"/>
                    </a:lnTo>
                    <a:lnTo>
                      <a:pt x="366585" y="500761"/>
                    </a:lnTo>
                    <a:lnTo>
                      <a:pt x="344615" y="488061"/>
                    </a:lnTo>
                    <a:lnTo>
                      <a:pt x="331915" y="510032"/>
                    </a:lnTo>
                    <a:close/>
                    <a:moveTo>
                      <a:pt x="357315" y="466027"/>
                    </a:moveTo>
                    <a:lnTo>
                      <a:pt x="379285" y="478727"/>
                    </a:lnTo>
                    <a:lnTo>
                      <a:pt x="391985" y="456756"/>
                    </a:lnTo>
                    <a:lnTo>
                      <a:pt x="370015" y="444056"/>
                    </a:lnTo>
                    <a:lnTo>
                      <a:pt x="357315" y="466027"/>
                    </a:lnTo>
                    <a:close/>
                  </a:path>
                </a:pathLst>
              </a:custGeom>
              <a:solidFill>
                <a:srgbClr val="2C3030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/>
                <a:endParaRPr lang="en-IN" sz="1350">
                  <a:latin typeface="Abadi" panose="020B0604020104020204" pitchFamily="34" charset="0"/>
                </a:endParaRPr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xmlns="" id="{F4CF5CE2-E1AE-4545-BBB6-F18BB1C5C893}"/>
                  </a:ext>
                </a:extLst>
              </p:cNvPr>
              <p:cNvSpPr/>
              <p:nvPr/>
            </p:nvSpPr>
            <p:spPr>
              <a:xfrm>
                <a:off x="5611320" y="1826288"/>
                <a:ext cx="609600" cy="609647"/>
              </a:xfrm>
              <a:custGeom>
                <a:avLst/>
                <a:gdLst>
                  <a:gd name="connsiteX0" fmla="*/ 419100 w 812800"/>
                  <a:gd name="connsiteY0" fmla="*/ 584200 h 812863"/>
                  <a:gd name="connsiteX1" fmla="*/ 292100 w 812800"/>
                  <a:gd name="connsiteY1" fmla="*/ 584200 h 812863"/>
                  <a:gd name="connsiteX2" fmla="*/ 254000 w 812800"/>
                  <a:gd name="connsiteY2" fmla="*/ 546100 h 812863"/>
                  <a:gd name="connsiteX3" fmla="*/ 254000 w 812800"/>
                  <a:gd name="connsiteY3" fmla="*/ 495300 h 812863"/>
                  <a:gd name="connsiteX4" fmla="*/ 215900 w 812800"/>
                  <a:gd name="connsiteY4" fmla="*/ 457200 h 812863"/>
                  <a:gd name="connsiteX5" fmla="*/ 190500 w 812800"/>
                  <a:gd name="connsiteY5" fmla="*/ 457200 h 812863"/>
                  <a:gd name="connsiteX6" fmla="*/ 177800 w 812800"/>
                  <a:gd name="connsiteY6" fmla="*/ 469900 h 812863"/>
                  <a:gd name="connsiteX7" fmla="*/ 177800 w 812800"/>
                  <a:gd name="connsiteY7" fmla="*/ 520700 h 812863"/>
                  <a:gd name="connsiteX8" fmla="*/ 166942 w 812800"/>
                  <a:gd name="connsiteY8" fmla="*/ 552831 h 812863"/>
                  <a:gd name="connsiteX9" fmla="*/ 152400 w 812800"/>
                  <a:gd name="connsiteY9" fmla="*/ 558800 h 812863"/>
                  <a:gd name="connsiteX10" fmla="*/ 125476 w 812800"/>
                  <a:gd name="connsiteY10" fmla="*/ 569976 h 812863"/>
                  <a:gd name="connsiteX11" fmla="*/ 116649 w 812800"/>
                  <a:gd name="connsiteY11" fmla="*/ 584200 h 812863"/>
                  <a:gd name="connsiteX12" fmla="*/ 63500 w 812800"/>
                  <a:gd name="connsiteY12" fmla="*/ 584200 h 812863"/>
                  <a:gd name="connsiteX13" fmla="*/ 63500 w 812800"/>
                  <a:gd name="connsiteY13" fmla="*/ 609600 h 812863"/>
                  <a:gd name="connsiteX14" fmla="*/ 127000 w 812800"/>
                  <a:gd name="connsiteY14" fmla="*/ 609600 h 812863"/>
                  <a:gd name="connsiteX15" fmla="*/ 139700 w 812800"/>
                  <a:gd name="connsiteY15" fmla="*/ 596900 h 812863"/>
                  <a:gd name="connsiteX16" fmla="*/ 143446 w 812800"/>
                  <a:gd name="connsiteY16" fmla="*/ 587947 h 812863"/>
                  <a:gd name="connsiteX17" fmla="*/ 152400 w 812800"/>
                  <a:gd name="connsiteY17" fmla="*/ 584263 h 812863"/>
                  <a:gd name="connsiteX18" fmla="*/ 184912 w 812800"/>
                  <a:gd name="connsiteY18" fmla="*/ 570865 h 812863"/>
                  <a:gd name="connsiteX19" fmla="*/ 203200 w 812800"/>
                  <a:gd name="connsiteY19" fmla="*/ 520763 h 812863"/>
                  <a:gd name="connsiteX20" fmla="*/ 203200 w 812800"/>
                  <a:gd name="connsiteY20" fmla="*/ 482663 h 812863"/>
                  <a:gd name="connsiteX21" fmla="*/ 215900 w 812800"/>
                  <a:gd name="connsiteY21" fmla="*/ 482663 h 812863"/>
                  <a:gd name="connsiteX22" fmla="*/ 228600 w 812800"/>
                  <a:gd name="connsiteY22" fmla="*/ 495363 h 812863"/>
                  <a:gd name="connsiteX23" fmla="*/ 228600 w 812800"/>
                  <a:gd name="connsiteY23" fmla="*/ 546163 h 812863"/>
                  <a:gd name="connsiteX24" fmla="*/ 292100 w 812800"/>
                  <a:gd name="connsiteY24" fmla="*/ 609663 h 812863"/>
                  <a:gd name="connsiteX25" fmla="*/ 419100 w 812800"/>
                  <a:gd name="connsiteY25" fmla="*/ 609663 h 812863"/>
                  <a:gd name="connsiteX26" fmla="*/ 431800 w 812800"/>
                  <a:gd name="connsiteY26" fmla="*/ 622363 h 812863"/>
                  <a:gd name="connsiteX27" fmla="*/ 419100 w 812800"/>
                  <a:gd name="connsiteY27" fmla="*/ 635063 h 812863"/>
                  <a:gd name="connsiteX28" fmla="*/ 292100 w 812800"/>
                  <a:gd name="connsiteY28" fmla="*/ 635063 h 812863"/>
                  <a:gd name="connsiteX29" fmla="*/ 292100 w 812800"/>
                  <a:gd name="connsiteY29" fmla="*/ 660463 h 812863"/>
                  <a:gd name="connsiteX30" fmla="*/ 317500 w 812800"/>
                  <a:gd name="connsiteY30" fmla="*/ 660463 h 812863"/>
                  <a:gd name="connsiteX31" fmla="*/ 330200 w 812800"/>
                  <a:gd name="connsiteY31" fmla="*/ 673163 h 812863"/>
                  <a:gd name="connsiteX32" fmla="*/ 317500 w 812800"/>
                  <a:gd name="connsiteY32" fmla="*/ 685863 h 812863"/>
                  <a:gd name="connsiteX33" fmla="*/ 292100 w 812800"/>
                  <a:gd name="connsiteY33" fmla="*/ 685863 h 812863"/>
                  <a:gd name="connsiteX34" fmla="*/ 292100 w 812800"/>
                  <a:gd name="connsiteY34" fmla="*/ 711263 h 812863"/>
                  <a:gd name="connsiteX35" fmla="*/ 317500 w 812800"/>
                  <a:gd name="connsiteY35" fmla="*/ 711263 h 812863"/>
                  <a:gd name="connsiteX36" fmla="*/ 330200 w 812800"/>
                  <a:gd name="connsiteY36" fmla="*/ 723963 h 812863"/>
                  <a:gd name="connsiteX37" fmla="*/ 317500 w 812800"/>
                  <a:gd name="connsiteY37" fmla="*/ 736663 h 812863"/>
                  <a:gd name="connsiteX38" fmla="*/ 292100 w 812800"/>
                  <a:gd name="connsiteY38" fmla="*/ 736663 h 812863"/>
                  <a:gd name="connsiteX39" fmla="*/ 292100 w 812800"/>
                  <a:gd name="connsiteY39" fmla="*/ 762063 h 812863"/>
                  <a:gd name="connsiteX40" fmla="*/ 317500 w 812800"/>
                  <a:gd name="connsiteY40" fmla="*/ 762063 h 812863"/>
                  <a:gd name="connsiteX41" fmla="*/ 330200 w 812800"/>
                  <a:gd name="connsiteY41" fmla="*/ 774763 h 812863"/>
                  <a:gd name="connsiteX42" fmla="*/ 317500 w 812800"/>
                  <a:gd name="connsiteY42" fmla="*/ 787463 h 812863"/>
                  <a:gd name="connsiteX43" fmla="*/ 165100 w 812800"/>
                  <a:gd name="connsiteY43" fmla="*/ 787463 h 812863"/>
                  <a:gd name="connsiteX44" fmla="*/ 152400 w 812800"/>
                  <a:gd name="connsiteY44" fmla="*/ 774763 h 812863"/>
                  <a:gd name="connsiteX45" fmla="*/ 139700 w 812800"/>
                  <a:gd name="connsiteY45" fmla="*/ 762063 h 812863"/>
                  <a:gd name="connsiteX46" fmla="*/ 63500 w 812800"/>
                  <a:gd name="connsiteY46" fmla="*/ 762063 h 812863"/>
                  <a:gd name="connsiteX47" fmla="*/ 63500 w 812800"/>
                  <a:gd name="connsiteY47" fmla="*/ 787463 h 812863"/>
                  <a:gd name="connsiteX48" fmla="*/ 129349 w 812800"/>
                  <a:gd name="connsiteY48" fmla="*/ 787463 h 812863"/>
                  <a:gd name="connsiteX49" fmla="*/ 165100 w 812800"/>
                  <a:gd name="connsiteY49" fmla="*/ 812863 h 812863"/>
                  <a:gd name="connsiteX50" fmla="*/ 317500 w 812800"/>
                  <a:gd name="connsiteY50" fmla="*/ 812863 h 812863"/>
                  <a:gd name="connsiteX51" fmla="*/ 355600 w 812800"/>
                  <a:gd name="connsiteY51" fmla="*/ 774763 h 812863"/>
                  <a:gd name="connsiteX52" fmla="*/ 345694 w 812800"/>
                  <a:gd name="connsiteY52" fmla="*/ 749363 h 812863"/>
                  <a:gd name="connsiteX53" fmla="*/ 355600 w 812800"/>
                  <a:gd name="connsiteY53" fmla="*/ 723963 h 812863"/>
                  <a:gd name="connsiteX54" fmla="*/ 345694 w 812800"/>
                  <a:gd name="connsiteY54" fmla="*/ 698563 h 812863"/>
                  <a:gd name="connsiteX55" fmla="*/ 355600 w 812800"/>
                  <a:gd name="connsiteY55" fmla="*/ 673163 h 812863"/>
                  <a:gd name="connsiteX56" fmla="*/ 353251 w 812800"/>
                  <a:gd name="connsiteY56" fmla="*/ 660463 h 812863"/>
                  <a:gd name="connsiteX57" fmla="*/ 419100 w 812800"/>
                  <a:gd name="connsiteY57" fmla="*/ 660463 h 812863"/>
                  <a:gd name="connsiteX58" fmla="*/ 457200 w 812800"/>
                  <a:gd name="connsiteY58" fmla="*/ 622363 h 812863"/>
                  <a:gd name="connsiteX59" fmla="*/ 419100 w 812800"/>
                  <a:gd name="connsiteY59" fmla="*/ 584200 h 812863"/>
                  <a:gd name="connsiteX60" fmla="*/ 0 w 812800"/>
                  <a:gd name="connsiteY60" fmla="*/ 584200 h 812863"/>
                  <a:gd name="connsiteX61" fmla="*/ 0 w 812800"/>
                  <a:gd name="connsiteY61" fmla="*/ 609600 h 812863"/>
                  <a:gd name="connsiteX62" fmla="*/ 25400 w 812800"/>
                  <a:gd name="connsiteY62" fmla="*/ 609600 h 812863"/>
                  <a:gd name="connsiteX63" fmla="*/ 25400 w 812800"/>
                  <a:gd name="connsiteY63" fmla="*/ 762000 h 812863"/>
                  <a:gd name="connsiteX64" fmla="*/ 0 w 812800"/>
                  <a:gd name="connsiteY64" fmla="*/ 762000 h 812863"/>
                  <a:gd name="connsiteX65" fmla="*/ 0 w 812800"/>
                  <a:gd name="connsiteY65" fmla="*/ 787400 h 812863"/>
                  <a:gd name="connsiteX66" fmla="*/ 38100 w 812800"/>
                  <a:gd name="connsiteY66" fmla="*/ 787400 h 812863"/>
                  <a:gd name="connsiteX67" fmla="*/ 50800 w 812800"/>
                  <a:gd name="connsiteY67" fmla="*/ 774700 h 812863"/>
                  <a:gd name="connsiteX68" fmla="*/ 50800 w 812800"/>
                  <a:gd name="connsiteY68" fmla="*/ 596900 h 812863"/>
                  <a:gd name="connsiteX69" fmla="*/ 38100 w 812800"/>
                  <a:gd name="connsiteY69" fmla="*/ 584200 h 812863"/>
                  <a:gd name="connsiteX70" fmla="*/ 0 w 812800"/>
                  <a:gd name="connsiteY70" fmla="*/ 584200 h 812863"/>
                  <a:gd name="connsiteX71" fmla="*/ 812800 w 812800"/>
                  <a:gd name="connsiteY71" fmla="*/ 50800 h 812863"/>
                  <a:gd name="connsiteX72" fmla="*/ 812800 w 812800"/>
                  <a:gd name="connsiteY72" fmla="*/ 25400 h 812863"/>
                  <a:gd name="connsiteX73" fmla="*/ 774700 w 812800"/>
                  <a:gd name="connsiteY73" fmla="*/ 25400 h 812863"/>
                  <a:gd name="connsiteX74" fmla="*/ 762000 w 812800"/>
                  <a:gd name="connsiteY74" fmla="*/ 38100 h 812863"/>
                  <a:gd name="connsiteX75" fmla="*/ 762000 w 812800"/>
                  <a:gd name="connsiteY75" fmla="*/ 215900 h 812863"/>
                  <a:gd name="connsiteX76" fmla="*/ 774700 w 812800"/>
                  <a:gd name="connsiteY76" fmla="*/ 228600 h 812863"/>
                  <a:gd name="connsiteX77" fmla="*/ 812800 w 812800"/>
                  <a:gd name="connsiteY77" fmla="*/ 228600 h 812863"/>
                  <a:gd name="connsiteX78" fmla="*/ 812800 w 812800"/>
                  <a:gd name="connsiteY78" fmla="*/ 203200 h 812863"/>
                  <a:gd name="connsiteX79" fmla="*/ 787400 w 812800"/>
                  <a:gd name="connsiteY79" fmla="*/ 203200 h 812863"/>
                  <a:gd name="connsiteX80" fmla="*/ 787400 w 812800"/>
                  <a:gd name="connsiteY80" fmla="*/ 50800 h 812863"/>
                  <a:gd name="connsiteX81" fmla="*/ 812800 w 812800"/>
                  <a:gd name="connsiteY81" fmla="*/ 50800 h 812863"/>
                  <a:gd name="connsiteX82" fmla="*/ 647700 w 812800"/>
                  <a:gd name="connsiteY82" fmla="*/ 0 h 812863"/>
                  <a:gd name="connsiteX83" fmla="*/ 495300 w 812800"/>
                  <a:gd name="connsiteY83" fmla="*/ 0 h 812863"/>
                  <a:gd name="connsiteX84" fmla="*/ 457200 w 812800"/>
                  <a:gd name="connsiteY84" fmla="*/ 38100 h 812863"/>
                  <a:gd name="connsiteX85" fmla="*/ 467106 w 812800"/>
                  <a:gd name="connsiteY85" fmla="*/ 63500 h 812863"/>
                  <a:gd name="connsiteX86" fmla="*/ 457200 w 812800"/>
                  <a:gd name="connsiteY86" fmla="*/ 88900 h 812863"/>
                  <a:gd name="connsiteX87" fmla="*/ 467106 w 812800"/>
                  <a:gd name="connsiteY87" fmla="*/ 114300 h 812863"/>
                  <a:gd name="connsiteX88" fmla="*/ 457200 w 812800"/>
                  <a:gd name="connsiteY88" fmla="*/ 139700 h 812863"/>
                  <a:gd name="connsiteX89" fmla="*/ 459549 w 812800"/>
                  <a:gd name="connsiteY89" fmla="*/ 152400 h 812863"/>
                  <a:gd name="connsiteX90" fmla="*/ 393700 w 812800"/>
                  <a:gd name="connsiteY90" fmla="*/ 152400 h 812863"/>
                  <a:gd name="connsiteX91" fmla="*/ 355600 w 812800"/>
                  <a:gd name="connsiteY91" fmla="*/ 190500 h 812863"/>
                  <a:gd name="connsiteX92" fmla="*/ 393700 w 812800"/>
                  <a:gd name="connsiteY92" fmla="*/ 228600 h 812863"/>
                  <a:gd name="connsiteX93" fmla="*/ 520700 w 812800"/>
                  <a:gd name="connsiteY93" fmla="*/ 228600 h 812863"/>
                  <a:gd name="connsiteX94" fmla="*/ 558800 w 812800"/>
                  <a:gd name="connsiteY94" fmla="*/ 266700 h 812863"/>
                  <a:gd name="connsiteX95" fmla="*/ 558800 w 812800"/>
                  <a:gd name="connsiteY95" fmla="*/ 317500 h 812863"/>
                  <a:gd name="connsiteX96" fmla="*/ 596900 w 812800"/>
                  <a:gd name="connsiteY96" fmla="*/ 355600 h 812863"/>
                  <a:gd name="connsiteX97" fmla="*/ 622300 w 812800"/>
                  <a:gd name="connsiteY97" fmla="*/ 355600 h 812863"/>
                  <a:gd name="connsiteX98" fmla="*/ 635000 w 812800"/>
                  <a:gd name="connsiteY98" fmla="*/ 342900 h 812863"/>
                  <a:gd name="connsiteX99" fmla="*/ 635000 w 812800"/>
                  <a:gd name="connsiteY99" fmla="*/ 292100 h 812863"/>
                  <a:gd name="connsiteX100" fmla="*/ 645858 w 812800"/>
                  <a:gd name="connsiteY100" fmla="*/ 259969 h 812863"/>
                  <a:gd name="connsiteX101" fmla="*/ 660400 w 812800"/>
                  <a:gd name="connsiteY101" fmla="*/ 254000 h 812863"/>
                  <a:gd name="connsiteX102" fmla="*/ 687324 w 812800"/>
                  <a:gd name="connsiteY102" fmla="*/ 242824 h 812863"/>
                  <a:gd name="connsiteX103" fmla="*/ 696151 w 812800"/>
                  <a:gd name="connsiteY103" fmla="*/ 228600 h 812863"/>
                  <a:gd name="connsiteX104" fmla="*/ 749236 w 812800"/>
                  <a:gd name="connsiteY104" fmla="*/ 228600 h 812863"/>
                  <a:gd name="connsiteX105" fmla="*/ 749236 w 812800"/>
                  <a:gd name="connsiteY105" fmla="*/ 203200 h 812863"/>
                  <a:gd name="connsiteX106" fmla="*/ 685736 w 812800"/>
                  <a:gd name="connsiteY106" fmla="*/ 203200 h 812863"/>
                  <a:gd name="connsiteX107" fmla="*/ 673036 w 812800"/>
                  <a:gd name="connsiteY107" fmla="*/ 215900 h 812863"/>
                  <a:gd name="connsiteX108" fmla="*/ 669290 w 812800"/>
                  <a:gd name="connsiteY108" fmla="*/ 224853 h 812863"/>
                  <a:gd name="connsiteX109" fmla="*/ 660336 w 812800"/>
                  <a:gd name="connsiteY109" fmla="*/ 228537 h 812863"/>
                  <a:gd name="connsiteX110" fmla="*/ 627825 w 812800"/>
                  <a:gd name="connsiteY110" fmla="*/ 241935 h 812863"/>
                  <a:gd name="connsiteX111" fmla="*/ 609536 w 812800"/>
                  <a:gd name="connsiteY111" fmla="*/ 292037 h 812863"/>
                  <a:gd name="connsiteX112" fmla="*/ 609536 w 812800"/>
                  <a:gd name="connsiteY112" fmla="*/ 330137 h 812863"/>
                  <a:gd name="connsiteX113" fmla="*/ 596836 w 812800"/>
                  <a:gd name="connsiteY113" fmla="*/ 330137 h 812863"/>
                  <a:gd name="connsiteX114" fmla="*/ 584136 w 812800"/>
                  <a:gd name="connsiteY114" fmla="*/ 317437 h 812863"/>
                  <a:gd name="connsiteX115" fmla="*/ 584136 w 812800"/>
                  <a:gd name="connsiteY115" fmla="*/ 266637 h 812863"/>
                  <a:gd name="connsiteX116" fmla="*/ 520636 w 812800"/>
                  <a:gd name="connsiteY116" fmla="*/ 203137 h 812863"/>
                  <a:gd name="connsiteX117" fmla="*/ 393636 w 812800"/>
                  <a:gd name="connsiteY117" fmla="*/ 203137 h 812863"/>
                  <a:gd name="connsiteX118" fmla="*/ 380936 w 812800"/>
                  <a:gd name="connsiteY118" fmla="*/ 190437 h 812863"/>
                  <a:gd name="connsiteX119" fmla="*/ 393636 w 812800"/>
                  <a:gd name="connsiteY119" fmla="*/ 177737 h 812863"/>
                  <a:gd name="connsiteX120" fmla="*/ 520636 w 812800"/>
                  <a:gd name="connsiteY120" fmla="*/ 177737 h 812863"/>
                  <a:gd name="connsiteX121" fmla="*/ 520636 w 812800"/>
                  <a:gd name="connsiteY121" fmla="*/ 152337 h 812863"/>
                  <a:gd name="connsiteX122" fmla="*/ 495236 w 812800"/>
                  <a:gd name="connsiteY122" fmla="*/ 152337 h 812863"/>
                  <a:gd name="connsiteX123" fmla="*/ 482536 w 812800"/>
                  <a:gd name="connsiteY123" fmla="*/ 139637 h 812863"/>
                  <a:gd name="connsiteX124" fmla="*/ 495236 w 812800"/>
                  <a:gd name="connsiteY124" fmla="*/ 126937 h 812863"/>
                  <a:gd name="connsiteX125" fmla="*/ 520636 w 812800"/>
                  <a:gd name="connsiteY125" fmla="*/ 126937 h 812863"/>
                  <a:gd name="connsiteX126" fmla="*/ 520636 w 812800"/>
                  <a:gd name="connsiteY126" fmla="*/ 101537 h 812863"/>
                  <a:gd name="connsiteX127" fmla="*/ 495236 w 812800"/>
                  <a:gd name="connsiteY127" fmla="*/ 101537 h 812863"/>
                  <a:gd name="connsiteX128" fmla="*/ 482536 w 812800"/>
                  <a:gd name="connsiteY128" fmla="*/ 88837 h 812863"/>
                  <a:gd name="connsiteX129" fmla="*/ 495236 w 812800"/>
                  <a:gd name="connsiteY129" fmla="*/ 76137 h 812863"/>
                  <a:gd name="connsiteX130" fmla="*/ 520636 w 812800"/>
                  <a:gd name="connsiteY130" fmla="*/ 76137 h 812863"/>
                  <a:gd name="connsiteX131" fmla="*/ 520636 w 812800"/>
                  <a:gd name="connsiteY131" fmla="*/ 50737 h 812863"/>
                  <a:gd name="connsiteX132" fmla="*/ 495236 w 812800"/>
                  <a:gd name="connsiteY132" fmla="*/ 50737 h 812863"/>
                  <a:gd name="connsiteX133" fmla="*/ 482536 w 812800"/>
                  <a:gd name="connsiteY133" fmla="*/ 38037 h 812863"/>
                  <a:gd name="connsiteX134" fmla="*/ 495236 w 812800"/>
                  <a:gd name="connsiteY134" fmla="*/ 25337 h 812863"/>
                  <a:gd name="connsiteX135" fmla="*/ 647636 w 812800"/>
                  <a:gd name="connsiteY135" fmla="*/ 25337 h 812863"/>
                  <a:gd name="connsiteX136" fmla="*/ 660336 w 812800"/>
                  <a:gd name="connsiteY136" fmla="*/ 38037 h 812863"/>
                  <a:gd name="connsiteX137" fmla="*/ 673036 w 812800"/>
                  <a:gd name="connsiteY137" fmla="*/ 50737 h 812863"/>
                  <a:gd name="connsiteX138" fmla="*/ 749236 w 812800"/>
                  <a:gd name="connsiteY138" fmla="*/ 50737 h 812863"/>
                  <a:gd name="connsiteX139" fmla="*/ 749236 w 812800"/>
                  <a:gd name="connsiteY139" fmla="*/ 25337 h 812863"/>
                  <a:gd name="connsiteX140" fmla="*/ 683387 w 812800"/>
                  <a:gd name="connsiteY140" fmla="*/ 25337 h 812863"/>
                  <a:gd name="connsiteX141" fmla="*/ 647700 w 812800"/>
                  <a:gd name="connsiteY141" fmla="*/ 0 h 812863"/>
                  <a:gd name="connsiteX142" fmla="*/ 413131 w 812800"/>
                  <a:gd name="connsiteY142" fmla="*/ 281305 h 812863"/>
                  <a:gd name="connsiteX143" fmla="*/ 399669 w 812800"/>
                  <a:gd name="connsiteY143" fmla="*/ 281305 h 812863"/>
                  <a:gd name="connsiteX144" fmla="*/ 298069 w 812800"/>
                  <a:gd name="connsiteY144" fmla="*/ 344805 h 812863"/>
                  <a:gd name="connsiteX145" fmla="*/ 292100 w 812800"/>
                  <a:gd name="connsiteY145" fmla="*/ 355600 h 812863"/>
                  <a:gd name="connsiteX146" fmla="*/ 292100 w 812800"/>
                  <a:gd name="connsiteY146" fmla="*/ 457200 h 812863"/>
                  <a:gd name="connsiteX147" fmla="*/ 298069 w 812800"/>
                  <a:gd name="connsiteY147" fmla="*/ 467995 h 812863"/>
                  <a:gd name="connsiteX148" fmla="*/ 399669 w 812800"/>
                  <a:gd name="connsiteY148" fmla="*/ 531495 h 812863"/>
                  <a:gd name="connsiteX149" fmla="*/ 413131 w 812800"/>
                  <a:gd name="connsiteY149" fmla="*/ 531495 h 812863"/>
                  <a:gd name="connsiteX150" fmla="*/ 514731 w 812800"/>
                  <a:gd name="connsiteY150" fmla="*/ 467995 h 812863"/>
                  <a:gd name="connsiteX151" fmla="*/ 520700 w 812800"/>
                  <a:gd name="connsiteY151" fmla="*/ 457200 h 812863"/>
                  <a:gd name="connsiteX152" fmla="*/ 520700 w 812800"/>
                  <a:gd name="connsiteY152" fmla="*/ 355600 h 812863"/>
                  <a:gd name="connsiteX153" fmla="*/ 514731 w 812800"/>
                  <a:gd name="connsiteY153" fmla="*/ 344805 h 812863"/>
                  <a:gd name="connsiteX154" fmla="*/ 413131 w 812800"/>
                  <a:gd name="connsiteY154" fmla="*/ 281305 h 812863"/>
                  <a:gd name="connsiteX155" fmla="*/ 393700 w 812800"/>
                  <a:gd name="connsiteY155" fmla="*/ 497777 h 812863"/>
                  <a:gd name="connsiteX156" fmla="*/ 317500 w 812800"/>
                  <a:gd name="connsiteY156" fmla="*/ 450152 h 812863"/>
                  <a:gd name="connsiteX157" fmla="*/ 317500 w 812800"/>
                  <a:gd name="connsiteY157" fmla="*/ 378524 h 812863"/>
                  <a:gd name="connsiteX158" fmla="*/ 393700 w 812800"/>
                  <a:gd name="connsiteY158" fmla="*/ 426149 h 812863"/>
                  <a:gd name="connsiteX159" fmla="*/ 393700 w 812800"/>
                  <a:gd name="connsiteY159" fmla="*/ 497777 h 812863"/>
                  <a:gd name="connsiteX160" fmla="*/ 406400 w 812800"/>
                  <a:gd name="connsiteY160" fmla="*/ 404114 h 812863"/>
                  <a:gd name="connsiteX161" fmla="*/ 328803 w 812800"/>
                  <a:gd name="connsiteY161" fmla="*/ 355600 h 812863"/>
                  <a:gd name="connsiteX162" fmla="*/ 406400 w 812800"/>
                  <a:gd name="connsiteY162" fmla="*/ 307086 h 812863"/>
                  <a:gd name="connsiteX163" fmla="*/ 483997 w 812800"/>
                  <a:gd name="connsiteY163" fmla="*/ 355600 h 812863"/>
                  <a:gd name="connsiteX164" fmla="*/ 406400 w 812800"/>
                  <a:gd name="connsiteY164" fmla="*/ 404114 h 812863"/>
                  <a:gd name="connsiteX165" fmla="*/ 495300 w 812800"/>
                  <a:gd name="connsiteY165" fmla="*/ 450152 h 812863"/>
                  <a:gd name="connsiteX166" fmla="*/ 419100 w 812800"/>
                  <a:gd name="connsiteY166" fmla="*/ 497777 h 812863"/>
                  <a:gd name="connsiteX167" fmla="*/ 419100 w 812800"/>
                  <a:gd name="connsiteY167" fmla="*/ 426149 h 812863"/>
                  <a:gd name="connsiteX168" fmla="*/ 495300 w 812800"/>
                  <a:gd name="connsiteY168" fmla="*/ 378524 h 812863"/>
                  <a:gd name="connsiteX169" fmla="*/ 495300 w 812800"/>
                  <a:gd name="connsiteY169" fmla="*/ 450152 h 812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</a:cxnLst>
                <a:rect l="l" t="t" r="r" b="b"/>
                <a:pathLst>
                  <a:path w="812800" h="812863">
                    <a:moveTo>
                      <a:pt x="419100" y="584200"/>
                    </a:moveTo>
                    <a:lnTo>
                      <a:pt x="292100" y="584200"/>
                    </a:lnTo>
                    <a:cubicBezTo>
                      <a:pt x="271081" y="584200"/>
                      <a:pt x="254000" y="567119"/>
                      <a:pt x="254000" y="546100"/>
                    </a:cubicBezTo>
                    <a:lnTo>
                      <a:pt x="254000" y="495300"/>
                    </a:lnTo>
                    <a:cubicBezTo>
                      <a:pt x="254000" y="474281"/>
                      <a:pt x="236919" y="457200"/>
                      <a:pt x="215900" y="457200"/>
                    </a:cubicBezTo>
                    <a:lnTo>
                      <a:pt x="190500" y="457200"/>
                    </a:lnTo>
                    <a:lnTo>
                      <a:pt x="177800" y="469900"/>
                    </a:lnTo>
                    <a:lnTo>
                      <a:pt x="177800" y="520700"/>
                    </a:lnTo>
                    <a:cubicBezTo>
                      <a:pt x="177800" y="534035"/>
                      <a:pt x="173736" y="546037"/>
                      <a:pt x="166942" y="552831"/>
                    </a:cubicBezTo>
                    <a:cubicBezTo>
                      <a:pt x="162941" y="556831"/>
                      <a:pt x="158179" y="558800"/>
                      <a:pt x="152400" y="558800"/>
                    </a:cubicBezTo>
                    <a:cubicBezTo>
                      <a:pt x="142240" y="558800"/>
                      <a:pt x="132652" y="562737"/>
                      <a:pt x="125476" y="569976"/>
                    </a:cubicBezTo>
                    <a:cubicBezTo>
                      <a:pt x="121412" y="574040"/>
                      <a:pt x="118491" y="578930"/>
                      <a:pt x="116649" y="584200"/>
                    </a:cubicBezTo>
                    <a:lnTo>
                      <a:pt x="63500" y="584200"/>
                    </a:lnTo>
                    <a:lnTo>
                      <a:pt x="63500" y="609600"/>
                    </a:lnTo>
                    <a:lnTo>
                      <a:pt x="127000" y="609600"/>
                    </a:lnTo>
                    <a:lnTo>
                      <a:pt x="139700" y="596900"/>
                    </a:lnTo>
                    <a:cubicBezTo>
                      <a:pt x="139700" y="593534"/>
                      <a:pt x="141033" y="590296"/>
                      <a:pt x="143446" y="587947"/>
                    </a:cubicBezTo>
                    <a:cubicBezTo>
                      <a:pt x="145859" y="585534"/>
                      <a:pt x="149034" y="584263"/>
                      <a:pt x="152400" y="584263"/>
                    </a:cubicBezTo>
                    <a:cubicBezTo>
                      <a:pt x="164909" y="584263"/>
                      <a:pt x="176149" y="579628"/>
                      <a:pt x="184912" y="570865"/>
                    </a:cubicBezTo>
                    <a:cubicBezTo>
                      <a:pt x="196532" y="559244"/>
                      <a:pt x="203200" y="541020"/>
                      <a:pt x="203200" y="520763"/>
                    </a:cubicBezTo>
                    <a:lnTo>
                      <a:pt x="203200" y="482663"/>
                    </a:lnTo>
                    <a:lnTo>
                      <a:pt x="215900" y="482663"/>
                    </a:lnTo>
                    <a:cubicBezTo>
                      <a:pt x="222885" y="482663"/>
                      <a:pt x="228600" y="488378"/>
                      <a:pt x="228600" y="495363"/>
                    </a:cubicBezTo>
                    <a:lnTo>
                      <a:pt x="228600" y="546163"/>
                    </a:lnTo>
                    <a:cubicBezTo>
                      <a:pt x="228600" y="581152"/>
                      <a:pt x="257111" y="609663"/>
                      <a:pt x="292100" y="609663"/>
                    </a:cubicBezTo>
                    <a:lnTo>
                      <a:pt x="419100" y="609663"/>
                    </a:lnTo>
                    <a:cubicBezTo>
                      <a:pt x="426085" y="609663"/>
                      <a:pt x="431800" y="615378"/>
                      <a:pt x="431800" y="622363"/>
                    </a:cubicBezTo>
                    <a:cubicBezTo>
                      <a:pt x="431800" y="629349"/>
                      <a:pt x="426085" y="635063"/>
                      <a:pt x="419100" y="635063"/>
                    </a:cubicBezTo>
                    <a:lnTo>
                      <a:pt x="292100" y="635063"/>
                    </a:lnTo>
                    <a:lnTo>
                      <a:pt x="292100" y="660463"/>
                    </a:lnTo>
                    <a:lnTo>
                      <a:pt x="317500" y="660463"/>
                    </a:lnTo>
                    <a:cubicBezTo>
                      <a:pt x="324485" y="660463"/>
                      <a:pt x="330200" y="666178"/>
                      <a:pt x="330200" y="673163"/>
                    </a:cubicBezTo>
                    <a:cubicBezTo>
                      <a:pt x="330200" y="680149"/>
                      <a:pt x="324485" y="685863"/>
                      <a:pt x="317500" y="685863"/>
                    </a:cubicBezTo>
                    <a:lnTo>
                      <a:pt x="292100" y="685863"/>
                    </a:lnTo>
                    <a:lnTo>
                      <a:pt x="292100" y="711263"/>
                    </a:lnTo>
                    <a:lnTo>
                      <a:pt x="317500" y="711263"/>
                    </a:lnTo>
                    <a:cubicBezTo>
                      <a:pt x="324485" y="711263"/>
                      <a:pt x="330200" y="716978"/>
                      <a:pt x="330200" y="723963"/>
                    </a:cubicBezTo>
                    <a:cubicBezTo>
                      <a:pt x="330200" y="730949"/>
                      <a:pt x="324485" y="736663"/>
                      <a:pt x="317500" y="736663"/>
                    </a:cubicBezTo>
                    <a:lnTo>
                      <a:pt x="292100" y="736663"/>
                    </a:lnTo>
                    <a:lnTo>
                      <a:pt x="292100" y="762063"/>
                    </a:lnTo>
                    <a:lnTo>
                      <a:pt x="317500" y="762063"/>
                    </a:lnTo>
                    <a:cubicBezTo>
                      <a:pt x="324485" y="762063"/>
                      <a:pt x="330200" y="767778"/>
                      <a:pt x="330200" y="774763"/>
                    </a:cubicBezTo>
                    <a:cubicBezTo>
                      <a:pt x="330200" y="781749"/>
                      <a:pt x="324485" y="787463"/>
                      <a:pt x="317500" y="787463"/>
                    </a:cubicBezTo>
                    <a:lnTo>
                      <a:pt x="165100" y="787463"/>
                    </a:lnTo>
                    <a:cubicBezTo>
                      <a:pt x="158115" y="787463"/>
                      <a:pt x="152400" y="781749"/>
                      <a:pt x="152400" y="774763"/>
                    </a:cubicBezTo>
                    <a:lnTo>
                      <a:pt x="139700" y="762063"/>
                    </a:lnTo>
                    <a:lnTo>
                      <a:pt x="63500" y="762063"/>
                    </a:lnTo>
                    <a:lnTo>
                      <a:pt x="63500" y="787463"/>
                    </a:lnTo>
                    <a:lnTo>
                      <a:pt x="129349" y="787463"/>
                    </a:lnTo>
                    <a:cubicBezTo>
                      <a:pt x="134620" y="802196"/>
                      <a:pt x="148590" y="812863"/>
                      <a:pt x="165100" y="812863"/>
                    </a:cubicBezTo>
                    <a:lnTo>
                      <a:pt x="317500" y="812863"/>
                    </a:lnTo>
                    <a:cubicBezTo>
                      <a:pt x="338519" y="812863"/>
                      <a:pt x="355600" y="795782"/>
                      <a:pt x="355600" y="774763"/>
                    </a:cubicBezTo>
                    <a:cubicBezTo>
                      <a:pt x="355600" y="764984"/>
                      <a:pt x="351790" y="756094"/>
                      <a:pt x="345694" y="749363"/>
                    </a:cubicBezTo>
                    <a:cubicBezTo>
                      <a:pt x="351790" y="742633"/>
                      <a:pt x="355600" y="733743"/>
                      <a:pt x="355600" y="723963"/>
                    </a:cubicBezTo>
                    <a:cubicBezTo>
                      <a:pt x="355600" y="714184"/>
                      <a:pt x="351790" y="705294"/>
                      <a:pt x="345694" y="698563"/>
                    </a:cubicBezTo>
                    <a:cubicBezTo>
                      <a:pt x="351790" y="691833"/>
                      <a:pt x="355600" y="682943"/>
                      <a:pt x="355600" y="673163"/>
                    </a:cubicBezTo>
                    <a:cubicBezTo>
                      <a:pt x="355600" y="668655"/>
                      <a:pt x="354711" y="664464"/>
                      <a:pt x="353251" y="660463"/>
                    </a:cubicBezTo>
                    <a:lnTo>
                      <a:pt x="419100" y="660463"/>
                    </a:lnTo>
                    <a:cubicBezTo>
                      <a:pt x="440119" y="660463"/>
                      <a:pt x="457200" y="643382"/>
                      <a:pt x="457200" y="622363"/>
                    </a:cubicBezTo>
                    <a:cubicBezTo>
                      <a:pt x="457200" y="601281"/>
                      <a:pt x="440119" y="584200"/>
                      <a:pt x="419100" y="584200"/>
                    </a:cubicBezTo>
                    <a:close/>
                    <a:moveTo>
                      <a:pt x="0" y="584200"/>
                    </a:moveTo>
                    <a:lnTo>
                      <a:pt x="0" y="609600"/>
                    </a:lnTo>
                    <a:lnTo>
                      <a:pt x="25400" y="609600"/>
                    </a:lnTo>
                    <a:lnTo>
                      <a:pt x="25400" y="762000"/>
                    </a:lnTo>
                    <a:lnTo>
                      <a:pt x="0" y="762000"/>
                    </a:lnTo>
                    <a:lnTo>
                      <a:pt x="0" y="787400"/>
                    </a:lnTo>
                    <a:lnTo>
                      <a:pt x="38100" y="787400"/>
                    </a:lnTo>
                    <a:lnTo>
                      <a:pt x="50800" y="774700"/>
                    </a:lnTo>
                    <a:lnTo>
                      <a:pt x="50800" y="596900"/>
                    </a:lnTo>
                    <a:lnTo>
                      <a:pt x="38100" y="584200"/>
                    </a:lnTo>
                    <a:lnTo>
                      <a:pt x="0" y="584200"/>
                    </a:lnTo>
                    <a:close/>
                    <a:moveTo>
                      <a:pt x="812800" y="50800"/>
                    </a:moveTo>
                    <a:lnTo>
                      <a:pt x="812800" y="25400"/>
                    </a:lnTo>
                    <a:lnTo>
                      <a:pt x="774700" y="25400"/>
                    </a:lnTo>
                    <a:lnTo>
                      <a:pt x="762000" y="38100"/>
                    </a:lnTo>
                    <a:lnTo>
                      <a:pt x="762000" y="215900"/>
                    </a:lnTo>
                    <a:lnTo>
                      <a:pt x="774700" y="228600"/>
                    </a:lnTo>
                    <a:lnTo>
                      <a:pt x="812800" y="228600"/>
                    </a:lnTo>
                    <a:lnTo>
                      <a:pt x="812800" y="203200"/>
                    </a:lnTo>
                    <a:lnTo>
                      <a:pt x="787400" y="203200"/>
                    </a:lnTo>
                    <a:lnTo>
                      <a:pt x="787400" y="50800"/>
                    </a:lnTo>
                    <a:lnTo>
                      <a:pt x="812800" y="50800"/>
                    </a:lnTo>
                    <a:close/>
                    <a:moveTo>
                      <a:pt x="647700" y="0"/>
                    </a:moveTo>
                    <a:lnTo>
                      <a:pt x="495300" y="0"/>
                    </a:lnTo>
                    <a:cubicBezTo>
                      <a:pt x="474281" y="0"/>
                      <a:pt x="457200" y="17082"/>
                      <a:pt x="457200" y="38100"/>
                    </a:cubicBezTo>
                    <a:cubicBezTo>
                      <a:pt x="457200" y="47879"/>
                      <a:pt x="461010" y="56769"/>
                      <a:pt x="467106" y="63500"/>
                    </a:cubicBezTo>
                    <a:cubicBezTo>
                      <a:pt x="461010" y="70231"/>
                      <a:pt x="457200" y="79121"/>
                      <a:pt x="457200" y="88900"/>
                    </a:cubicBezTo>
                    <a:cubicBezTo>
                      <a:pt x="457200" y="98679"/>
                      <a:pt x="461010" y="107569"/>
                      <a:pt x="467106" y="114300"/>
                    </a:cubicBezTo>
                    <a:cubicBezTo>
                      <a:pt x="461010" y="121031"/>
                      <a:pt x="457200" y="129921"/>
                      <a:pt x="457200" y="139700"/>
                    </a:cubicBezTo>
                    <a:cubicBezTo>
                      <a:pt x="457200" y="144145"/>
                      <a:pt x="458089" y="148400"/>
                      <a:pt x="459549" y="152400"/>
                    </a:cubicBezTo>
                    <a:lnTo>
                      <a:pt x="393700" y="152400"/>
                    </a:lnTo>
                    <a:cubicBezTo>
                      <a:pt x="372681" y="152400"/>
                      <a:pt x="355600" y="169481"/>
                      <a:pt x="355600" y="190500"/>
                    </a:cubicBezTo>
                    <a:cubicBezTo>
                      <a:pt x="355600" y="211519"/>
                      <a:pt x="372681" y="228600"/>
                      <a:pt x="393700" y="228600"/>
                    </a:cubicBezTo>
                    <a:lnTo>
                      <a:pt x="520700" y="228600"/>
                    </a:lnTo>
                    <a:cubicBezTo>
                      <a:pt x="541719" y="228600"/>
                      <a:pt x="558800" y="245681"/>
                      <a:pt x="558800" y="266700"/>
                    </a:cubicBezTo>
                    <a:lnTo>
                      <a:pt x="558800" y="317500"/>
                    </a:lnTo>
                    <a:cubicBezTo>
                      <a:pt x="558800" y="338519"/>
                      <a:pt x="575881" y="355600"/>
                      <a:pt x="596900" y="355600"/>
                    </a:cubicBezTo>
                    <a:lnTo>
                      <a:pt x="622300" y="355600"/>
                    </a:lnTo>
                    <a:lnTo>
                      <a:pt x="635000" y="342900"/>
                    </a:lnTo>
                    <a:lnTo>
                      <a:pt x="635000" y="292100"/>
                    </a:lnTo>
                    <a:cubicBezTo>
                      <a:pt x="635000" y="278765"/>
                      <a:pt x="639064" y="266763"/>
                      <a:pt x="645858" y="259969"/>
                    </a:cubicBezTo>
                    <a:cubicBezTo>
                      <a:pt x="649859" y="255969"/>
                      <a:pt x="654621" y="254000"/>
                      <a:pt x="660400" y="254000"/>
                    </a:cubicBezTo>
                    <a:cubicBezTo>
                      <a:pt x="670560" y="254000"/>
                      <a:pt x="680148" y="250063"/>
                      <a:pt x="687324" y="242824"/>
                    </a:cubicBezTo>
                    <a:cubicBezTo>
                      <a:pt x="691388" y="238760"/>
                      <a:pt x="694309" y="233871"/>
                      <a:pt x="696151" y="228600"/>
                    </a:cubicBezTo>
                    <a:lnTo>
                      <a:pt x="749236" y="228600"/>
                    </a:lnTo>
                    <a:lnTo>
                      <a:pt x="749236" y="203200"/>
                    </a:lnTo>
                    <a:lnTo>
                      <a:pt x="685736" y="203200"/>
                    </a:lnTo>
                    <a:lnTo>
                      <a:pt x="673036" y="215900"/>
                    </a:lnTo>
                    <a:cubicBezTo>
                      <a:pt x="673036" y="219266"/>
                      <a:pt x="671703" y="222504"/>
                      <a:pt x="669290" y="224853"/>
                    </a:cubicBezTo>
                    <a:cubicBezTo>
                      <a:pt x="666877" y="227266"/>
                      <a:pt x="663702" y="228537"/>
                      <a:pt x="660336" y="228537"/>
                    </a:cubicBezTo>
                    <a:cubicBezTo>
                      <a:pt x="647827" y="228537"/>
                      <a:pt x="636588" y="233172"/>
                      <a:pt x="627825" y="241935"/>
                    </a:cubicBezTo>
                    <a:cubicBezTo>
                      <a:pt x="616204" y="253556"/>
                      <a:pt x="609536" y="271780"/>
                      <a:pt x="609536" y="292037"/>
                    </a:cubicBezTo>
                    <a:lnTo>
                      <a:pt x="609536" y="330137"/>
                    </a:lnTo>
                    <a:lnTo>
                      <a:pt x="596836" y="330137"/>
                    </a:lnTo>
                    <a:cubicBezTo>
                      <a:pt x="589852" y="330137"/>
                      <a:pt x="584136" y="324422"/>
                      <a:pt x="584136" y="317437"/>
                    </a:cubicBezTo>
                    <a:lnTo>
                      <a:pt x="584136" y="266637"/>
                    </a:lnTo>
                    <a:cubicBezTo>
                      <a:pt x="584136" y="231648"/>
                      <a:pt x="555625" y="203137"/>
                      <a:pt x="520636" y="203137"/>
                    </a:cubicBezTo>
                    <a:lnTo>
                      <a:pt x="393636" y="203137"/>
                    </a:lnTo>
                    <a:cubicBezTo>
                      <a:pt x="386652" y="203137"/>
                      <a:pt x="380936" y="197422"/>
                      <a:pt x="380936" y="190437"/>
                    </a:cubicBezTo>
                    <a:cubicBezTo>
                      <a:pt x="380936" y="183452"/>
                      <a:pt x="386652" y="177737"/>
                      <a:pt x="393636" y="177737"/>
                    </a:cubicBezTo>
                    <a:lnTo>
                      <a:pt x="520636" y="177737"/>
                    </a:lnTo>
                    <a:lnTo>
                      <a:pt x="520636" y="152337"/>
                    </a:lnTo>
                    <a:lnTo>
                      <a:pt x="495236" y="152337"/>
                    </a:lnTo>
                    <a:cubicBezTo>
                      <a:pt x="488252" y="152337"/>
                      <a:pt x="482536" y="146622"/>
                      <a:pt x="482536" y="139637"/>
                    </a:cubicBezTo>
                    <a:cubicBezTo>
                      <a:pt x="482536" y="132652"/>
                      <a:pt x="488252" y="126937"/>
                      <a:pt x="495236" y="126937"/>
                    </a:cubicBezTo>
                    <a:lnTo>
                      <a:pt x="520636" y="126937"/>
                    </a:lnTo>
                    <a:lnTo>
                      <a:pt x="520636" y="101537"/>
                    </a:lnTo>
                    <a:lnTo>
                      <a:pt x="495236" y="101537"/>
                    </a:lnTo>
                    <a:cubicBezTo>
                      <a:pt x="488252" y="101537"/>
                      <a:pt x="482536" y="95822"/>
                      <a:pt x="482536" y="88837"/>
                    </a:cubicBezTo>
                    <a:cubicBezTo>
                      <a:pt x="482536" y="81852"/>
                      <a:pt x="488252" y="76137"/>
                      <a:pt x="495236" y="76137"/>
                    </a:cubicBezTo>
                    <a:lnTo>
                      <a:pt x="520636" y="76137"/>
                    </a:lnTo>
                    <a:lnTo>
                      <a:pt x="520636" y="50737"/>
                    </a:lnTo>
                    <a:lnTo>
                      <a:pt x="495236" y="50737"/>
                    </a:lnTo>
                    <a:cubicBezTo>
                      <a:pt x="488252" y="50737"/>
                      <a:pt x="482536" y="45021"/>
                      <a:pt x="482536" y="38037"/>
                    </a:cubicBezTo>
                    <a:cubicBezTo>
                      <a:pt x="482536" y="31051"/>
                      <a:pt x="488252" y="25337"/>
                      <a:pt x="495236" y="25337"/>
                    </a:cubicBezTo>
                    <a:lnTo>
                      <a:pt x="647636" y="25337"/>
                    </a:lnTo>
                    <a:cubicBezTo>
                      <a:pt x="654621" y="25337"/>
                      <a:pt x="660336" y="31051"/>
                      <a:pt x="660336" y="38037"/>
                    </a:cubicBezTo>
                    <a:lnTo>
                      <a:pt x="673036" y="50737"/>
                    </a:lnTo>
                    <a:lnTo>
                      <a:pt x="749236" y="50737"/>
                    </a:lnTo>
                    <a:lnTo>
                      <a:pt x="749236" y="25337"/>
                    </a:lnTo>
                    <a:lnTo>
                      <a:pt x="683387" y="25337"/>
                    </a:lnTo>
                    <a:cubicBezTo>
                      <a:pt x="678180" y="10668"/>
                      <a:pt x="664210" y="0"/>
                      <a:pt x="647700" y="0"/>
                    </a:cubicBezTo>
                    <a:close/>
                    <a:moveTo>
                      <a:pt x="413131" y="281305"/>
                    </a:moveTo>
                    <a:lnTo>
                      <a:pt x="399669" y="281305"/>
                    </a:lnTo>
                    <a:lnTo>
                      <a:pt x="298069" y="344805"/>
                    </a:lnTo>
                    <a:lnTo>
                      <a:pt x="292100" y="355600"/>
                    </a:lnTo>
                    <a:lnTo>
                      <a:pt x="292100" y="457200"/>
                    </a:lnTo>
                    <a:lnTo>
                      <a:pt x="298069" y="467995"/>
                    </a:lnTo>
                    <a:lnTo>
                      <a:pt x="399669" y="531495"/>
                    </a:lnTo>
                    <a:lnTo>
                      <a:pt x="413131" y="531495"/>
                    </a:lnTo>
                    <a:lnTo>
                      <a:pt x="514731" y="467995"/>
                    </a:lnTo>
                    <a:lnTo>
                      <a:pt x="520700" y="457200"/>
                    </a:lnTo>
                    <a:lnTo>
                      <a:pt x="520700" y="355600"/>
                    </a:lnTo>
                    <a:lnTo>
                      <a:pt x="514731" y="344805"/>
                    </a:lnTo>
                    <a:lnTo>
                      <a:pt x="413131" y="281305"/>
                    </a:lnTo>
                    <a:close/>
                    <a:moveTo>
                      <a:pt x="393700" y="497777"/>
                    </a:moveTo>
                    <a:lnTo>
                      <a:pt x="317500" y="450152"/>
                    </a:lnTo>
                    <a:lnTo>
                      <a:pt x="317500" y="378524"/>
                    </a:lnTo>
                    <a:lnTo>
                      <a:pt x="393700" y="426149"/>
                    </a:lnTo>
                    <a:lnTo>
                      <a:pt x="393700" y="497777"/>
                    </a:lnTo>
                    <a:close/>
                    <a:moveTo>
                      <a:pt x="406400" y="404114"/>
                    </a:moveTo>
                    <a:lnTo>
                      <a:pt x="328803" y="355600"/>
                    </a:lnTo>
                    <a:lnTo>
                      <a:pt x="406400" y="307086"/>
                    </a:lnTo>
                    <a:lnTo>
                      <a:pt x="483997" y="355600"/>
                    </a:lnTo>
                    <a:lnTo>
                      <a:pt x="406400" y="404114"/>
                    </a:lnTo>
                    <a:close/>
                    <a:moveTo>
                      <a:pt x="495300" y="450152"/>
                    </a:moveTo>
                    <a:lnTo>
                      <a:pt x="419100" y="497777"/>
                    </a:lnTo>
                    <a:lnTo>
                      <a:pt x="419100" y="426149"/>
                    </a:lnTo>
                    <a:lnTo>
                      <a:pt x="495300" y="378524"/>
                    </a:lnTo>
                    <a:lnTo>
                      <a:pt x="495300" y="450152"/>
                    </a:lnTo>
                    <a:close/>
                  </a:path>
                </a:pathLst>
              </a:custGeom>
              <a:solidFill>
                <a:srgbClr val="2C3030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/>
                <a:endParaRPr lang="en-IN" sz="1350">
                  <a:latin typeface="Abadi" panose="020B0604020104020204" pitchFamily="34" charset="0"/>
                </a:endParaRPr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xmlns="" id="{69B8EBDA-78C9-4257-9EA4-6D45FC9927C3}"/>
                  </a:ext>
                </a:extLst>
              </p:cNvPr>
              <p:cNvSpPr/>
              <p:nvPr/>
            </p:nvSpPr>
            <p:spPr>
              <a:xfrm>
                <a:off x="1039320" y="1826334"/>
                <a:ext cx="609600" cy="609552"/>
              </a:xfrm>
              <a:custGeom>
                <a:avLst/>
                <a:gdLst>
                  <a:gd name="connsiteX0" fmla="*/ 215900 w 812800"/>
                  <a:gd name="connsiteY0" fmla="*/ 330137 h 812736"/>
                  <a:gd name="connsiteX1" fmla="*/ 215900 w 812800"/>
                  <a:gd name="connsiteY1" fmla="*/ 368237 h 812736"/>
                  <a:gd name="connsiteX2" fmla="*/ 271717 w 812800"/>
                  <a:gd name="connsiteY2" fmla="*/ 502920 h 812736"/>
                  <a:gd name="connsiteX3" fmla="*/ 406400 w 812800"/>
                  <a:gd name="connsiteY3" fmla="*/ 558737 h 812736"/>
                  <a:gd name="connsiteX4" fmla="*/ 541083 w 812800"/>
                  <a:gd name="connsiteY4" fmla="*/ 502920 h 812736"/>
                  <a:gd name="connsiteX5" fmla="*/ 596900 w 812800"/>
                  <a:gd name="connsiteY5" fmla="*/ 368237 h 812736"/>
                  <a:gd name="connsiteX6" fmla="*/ 596900 w 812800"/>
                  <a:gd name="connsiteY6" fmla="*/ 330137 h 812736"/>
                  <a:gd name="connsiteX7" fmla="*/ 609600 w 812800"/>
                  <a:gd name="connsiteY7" fmla="*/ 330137 h 812736"/>
                  <a:gd name="connsiteX8" fmla="*/ 622300 w 812800"/>
                  <a:gd name="connsiteY8" fmla="*/ 317437 h 812736"/>
                  <a:gd name="connsiteX9" fmla="*/ 622300 w 812800"/>
                  <a:gd name="connsiteY9" fmla="*/ 241237 h 812736"/>
                  <a:gd name="connsiteX10" fmla="*/ 609600 w 812800"/>
                  <a:gd name="connsiteY10" fmla="*/ 228537 h 812736"/>
                  <a:gd name="connsiteX11" fmla="*/ 596900 w 812800"/>
                  <a:gd name="connsiteY11" fmla="*/ 228537 h 812736"/>
                  <a:gd name="connsiteX12" fmla="*/ 596900 w 812800"/>
                  <a:gd name="connsiteY12" fmla="*/ 165037 h 812736"/>
                  <a:gd name="connsiteX13" fmla="*/ 571500 w 812800"/>
                  <a:gd name="connsiteY13" fmla="*/ 165037 h 812736"/>
                  <a:gd name="connsiteX14" fmla="*/ 571500 w 812800"/>
                  <a:gd name="connsiteY14" fmla="*/ 241237 h 812736"/>
                  <a:gd name="connsiteX15" fmla="*/ 584200 w 812800"/>
                  <a:gd name="connsiteY15" fmla="*/ 253937 h 812736"/>
                  <a:gd name="connsiteX16" fmla="*/ 596900 w 812800"/>
                  <a:gd name="connsiteY16" fmla="*/ 253937 h 812736"/>
                  <a:gd name="connsiteX17" fmla="*/ 596900 w 812800"/>
                  <a:gd name="connsiteY17" fmla="*/ 304737 h 812736"/>
                  <a:gd name="connsiteX18" fmla="*/ 584200 w 812800"/>
                  <a:gd name="connsiteY18" fmla="*/ 304737 h 812736"/>
                  <a:gd name="connsiteX19" fmla="*/ 571500 w 812800"/>
                  <a:gd name="connsiteY19" fmla="*/ 317437 h 812736"/>
                  <a:gd name="connsiteX20" fmla="*/ 571500 w 812800"/>
                  <a:gd name="connsiteY20" fmla="*/ 368237 h 812736"/>
                  <a:gd name="connsiteX21" fmla="*/ 523113 w 812800"/>
                  <a:gd name="connsiteY21" fmla="*/ 484949 h 812736"/>
                  <a:gd name="connsiteX22" fmla="*/ 406400 w 812800"/>
                  <a:gd name="connsiteY22" fmla="*/ 533337 h 812736"/>
                  <a:gd name="connsiteX23" fmla="*/ 289687 w 812800"/>
                  <a:gd name="connsiteY23" fmla="*/ 484949 h 812736"/>
                  <a:gd name="connsiteX24" fmla="*/ 241300 w 812800"/>
                  <a:gd name="connsiteY24" fmla="*/ 368237 h 812736"/>
                  <a:gd name="connsiteX25" fmla="*/ 241300 w 812800"/>
                  <a:gd name="connsiteY25" fmla="*/ 317437 h 812736"/>
                  <a:gd name="connsiteX26" fmla="*/ 228600 w 812800"/>
                  <a:gd name="connsiteY26" fmla="*/ 304737 h 812736"/>
                  <a:gd name="connsiteX27" fmla="*/ 215900 w 812800"/>
                  <a:gd name="connsiteY27" fmla="*/ 304737 h 812736"/>
                  <a:gd name="connsiteX28" fmla="*/ 215900 w 812800"/>
                  <a:gd name="connsiteY28" fmla="*/ 253937 h 812736"/>
                  <a:gd name="connsiteX29" fmla="*/ 228600 w 812800"/>
                  <a:gd name="connsiteY29" fmla="*/ 253937 h 812736"/>
                  <a:gd name="connsiteX30" fmla="*/ 241300 w 812800"/>
                  <a:gd name="connsiteY30" fmla="*/ 241237 h 812736"/>
                  <a:gd name="connsiteX31" fmla="*/ 241300 w 812800"/>
                  <a:gd name="connsiteY31" fmla="*/ 126937 h 812736"/>
                  <a:gd name="connsiteX32" fmla="*/ 342900 w 812800"/>
                  <a:gd name="connsiteY32" fmla="*/ 25337 h 812736"/>
                  <a:gd name="connsiteX33" fmla="*/ 584200 w 812800"/>
                  <a:gd name="connsiteY33" fmla="*/ 25337 h 812736"/>
                  <a:gd name="connsiteX34" fmla="*/ 584200 w 812800"/>
                  <a:gd name="connsiteY34" fmla="*/ 88837 h 812736"/>
                  <a:gd name="connsiteX35" fmla="*/ 546100 w 812800"/>
                  <a:gd name="connsiteY35" fmla="*/ 126937 h 812736"/>
                  <a:gd name="connsiteX36" fmla="*/ 368300 w 812800"/>
                  <a:gd name="connsiteY36" fmla="*/ 126937 h 812736"/>
                  <a:gd name="connsiteX37" fmla="*/ 268033 w 812800"/>
                  <a:gd name="connsiteY37" fmla="*/ 184785 h 812736"/>
                  <a:gd name="connsiteX38" fmla="*/ 290767 w 812800"/>
                  <a:gd name="connsiteY38" fmla="*/ 196152 h 812736"/>
                  <a:gd name="connsiteX39" fmla="*/ 368300 w 812800"/>
                  <a:gd name="connsiteY39" fmla="*/ 152400 h 812736"/>
                  <a:gd name="connsiteX40" fmla="*/ 546100 w 812800"/>
                  <a:gd name="connsiteY40" fmla="*/ 152400 h 812736"/>
                  <a:gd name="connsiteX41" fmla="*/ 609600 w 812800"/>
                  <a:gd name="connsiteY41" fmla="*/ 88900 h 812736"/>
                  <a:gd name="connsiteX42" fmla="*/ 609600 w 812800"/>
                  <a:gd name="connsiteY42" fmla="*/ 12700 h 812736"/>
                  <a:gd name="connsiteX43" fmla="*/ 596900 w 812800"/>
                  <a:gd name="connsiteY43" fmla="*/ 0 h 812736"/>
                  <a:gd name="connsiteX44" fmla="*/ 342900 w 812800"/>
                  <a:gd name="connsiteY44" fmla="*/ 0 h 812736"/>
                  <a:gd name="connsiteX45" fmla="*/ 215900 w 812800"/>
                  <a:gd name="connsiteY45" fmla="*/ 127000 h 812736"/>
                  <a:gd name="connsiteX46" fmla="*/ 215900 w 812800"/>
                  <a:gd name="connsiteY46" fmla="*/ 228600 h 812736"/>
                  <a:gd name="connsiteX47" fmla="*/ 203200 w 812800"/>
                  <a:gd name="connsiteY47" fmla="*/ 228600 h 812736"/>
                  <a:gd name="connsiteX48" fmla="*/ 190500 w 812800"/>
                  <a:gd name="connsiteY48" fmla="*/ 241300 h 812736"/>
                  <a:gd name="connsiteX49" fmla="*/ 190500 w 812800"/>
                  <a:gd name="connsiteY49" fmla="*/ 317500 h 812736"/>
                  <a:gd name="connsiteX50" fmla="*/ 203200 w 812800"/>
                  <a:gd name="connsiteY50" fmla="*/ 330200 h 812736"/>
                  <a:gd name="connsiteX51" fmla="*/ 215900 w 812800"/>
                  <a:gd name="connsiteY51" fmla="*/ 330200 h 812736"/>
                  <a:gd name="connsiteX52" fmla="*/ 152400 w 812800"/>
                  <a:gd name="connsiteY52" fmla="*/ 812737 h 812736"/>
                  <a:gd name="connsiteX53" fmla="*/ 177800 w 812800"/>
                  <a:gd name="connsiteY53" fmla="*/ 812737 h 812736"/>
                  <a:gd name="connsiteX54" fmla="*/ 177800 w 812800"/>
                  <a:gd name="connsiteY54" fmla="*/ 723837 h 812736"/>
                  <a:gd name="connsiteX55" fmla="*/ 152400 w 812800"/>
                  <a:gd name="connsiteY55" fmla="*/ 723837 h 812736"/>
                  <a:gd name="connsiteX56" fmla="*/ 152400 w 812800"/>
                  <a:gd name="connsiteY56" fmla="*/ 812737 h 812736"/>
                  <a:gd name="connsiteX57" fmla="*/ 714248 w 812800"/>
                  <a:gd name="connsiteY57" fmla="*/ 584518 h 812736"/>
                  <a:gd name="connsiteX58" fmla="*/ 546100 w 812800"/>
                  <a:gd name="connsiteY58" fmla="*/ 560007 h 812736"/>
                  <a:gd name="connsiteX59" fmla="*/ 546100 w 812800"/>
                  <a:gd name="connsiteY59" fmla="*/ 533337 h 812736"/>
                  <a:gd name="connsiteX60" fmla="*/ 520700 w 812800"/>
                  <a:gd name="connsiteY60" fmla="*/ 533337 h 812736"/>
                  <a:gd name="connsiteX61" fmla="*/ 520700 w 812800"/>
                  <a:gd name="connsiteY61" fmla="*/ 564579 h 812736"/>
                  <a:gd name="connsiteX62" fmla="*/ 406400 w 812800"/>
                  <a:gd name="connsiteY62" fmla="*/ 596837 h 812736"/>
                  <a:gd name="connsiteX63" fmla="*/ 292100 w 812800"/>
                  <a:gd name="connsiteY63" fmla="*/ 564579 h 812736"/>
                  <a:gd name="connsiteX64" fmla="*/ 292100 w 812800"/>
                  <a:gd name="connsiteY64" fmla="*/ 533337 h 812736"/>
                  <a:gd name="connsiteX65" fmla="*/ 266700 w 812800"/>
                  <a:gd name="connsiteY65" fmla="*/ 533337 h 812736"/>
                  <a:gd name="connsiteX66" fmla="*/ 266700 w 812800"/>
                  <a:gd name="connsiteY66" fmla="*/ 560007 h 812736"/>
                  <a:gd name="connsiteX67" fmla="*/ 98552 w 812800"/>
                  <a:gd name="connsiteY67" fmla="*/ 584518 h 812736"/>
                  <a:gd name="connsiteX68" fmla="*/ 0 w 812800"/>
                  <a:gd name="connsiteY68" fmla="*/ 673037 h 812736"/>
                  <a:gd name="connsiteX69" fmla="*/ 0 w 812800"/>
                  <a:gd name="connsiteY69" fmla="*/ 812737 h 812736"/>
                  <a:gd name="connsiteX70" fmla="*/ 25400 w 812800"/>
                  <a:gd name="connsiteY70" fmla="*/ 812737 h 812736"/>
                  <a:gd name="connsiteX71" fmla="*/ 25400 w 812800"/>
                  <a:gd name="connsiteY71" fmla="*/ 673037 h 812736"/>
                  <a:gd name="connsiteX72" fmla="*/ 104648 w 812800"/>
                  <a:gd name="connsiteY72" fmla="*/ 609155 h 812736"/>
                  <a:gd name="connsiteX73" fmla="*/ 276161 w 812800"/>
                  <a:gd name="connsiteY73" fmla="*/ 584518 h 812736"/>
                  <a:gd name="connsiteX74" fmla="*/ 342900 w 812800"/>
                  <a:gd name="connsiteY74" fmla="*/ 615887 h 812736"/>
                  <a:gd name="connsiteX75" fmla="*/ 342900 w 812800"/>
                  <a:gd name="connsiteY75" fmla="*/ 647637 h 812736"/>
                  <a:gd name="connsiteX76" fmla="*/ 343789 w 812800"/>
                  <a:gd name="connsiteY76" fmla="*/ 652336 h 812736"/>
                  <a:gd name="connsiteX77" fmla="*/ 367602 w 812800"/>
                  <a:gd name="connsiteY77" fmla="*/ 711835 h 812736"/>
                  <a:gd name="connsiteX78" fmla="*/ 343408 w 812800"/>
                  <a:gd name="connsiteY78" fmla="*/ 796544 h 812736"/>
                  <a:gd name="connsiteX79" fmla="*/ 342900 w 812800"/>
                  <a:gd name="connsiteY79" fmla="*/ 800037 h 812736"/>
                  <a:gd name="connsiteX80" fmla="*/ 342900 w 812800"/>
                  <a:gd name="connsiteY80" fmla="*/ 812737 h 812736"/>
                  <a:gd name="connsiteX81" fmla="*/ 368300 w 812800"/>
                  <a:gd name="connsiteY81" fmla="*/ 812737 h 812736"/>
                  <a:gd name="connsiteX82" fmla="*/ 368300 w 812800"/>
                  <a:gd name="connsiteY82" fmla="*/ 801815 h 812736"/>
                  <a:gd name="connsiteX83" fmla="*/ 390589 w 812800"/>
                  <a:gd name="connsiteY83" fmla="*/ 723837 h 812736"/>
                  <a:gd name="connsiteX84" fmla="*/ 422211 w 812800"/>
                  <a:gd name="connsiteY84" fmla="*/ 723837 h 812736"/>
                  <a:gd name="connsiteX85" fmla="*/ 444500 w 812800"/>
                  <a:gd name="connsiteY85" fmla="*/ 801815 h 812736"/>
                  <a:gd name="connsiteX86" fmla="*/ 444500 w 812800"/>
                  <a:gd name="connsiteY86" fmla="*/ 812737 h 812736"/>
                  <a:gd name="connsiteX87" fmla="*/ 469900 w 812800"/>
                  <a:gd name="connsiteY87" fmla="*/ 812737 h 812736"/>
                  <a:gd name="connsiteX88" fmla="*/ 469900 w 812800"/>
                  <a:gd name="connsiteY88" fmla="*/ 800037 h 812736"/>
                  <a:gd name="connsiteX89" fmla="*/ 469392 w 812800"/>
                  <a:gd name="connsiteY89" fmla="*/ 796544 h 812736"/>
                  <a:gd name="connsiteX90" fmla="*/ 445198 w 812800"/>
                  <a:gd name="connsiteY90" fmla="*/ 711835 h 812736"/>
                  <a:gd name="connsiteX91" fmla="*/ 469011 w 812800"/>
                  <a:gd name="connsiteY91" fmla="*/ 652336 h 812736"/>
                  <a:gd name="connsiteX92" fmla="*/ 469900 w 812800"/>
                  <a:gd name="connsiteY92" fmla="*/ 647637 h 812736"/>
                  <a:gd name="connsiteX93" fmla="*/ 469900 w 812800"/>
                  <a:gd name="connsiteY93" fmla="*/ 615887 h 812736"/>
                  <a:gd name="connsiteX94" fmla="*/ 536639 w 812800"/>
                  <a:gd name="connsiteY94" fmla="*/ 584518 h 812736"/>
                  <a:gd name="connsiteX95" fmla="*/ 708152 w 812800"/>
                  <a:gd name="connsiteY95" fmla="*/ 609155 h 812736"/>
                  <a:gd name="connsiteX96" fmla="*/ 787400 w 812800"/>
                  <a:gd name="connsiteY96" fmla="*/ 673037 h 812736"/>
                  <a:gd name="connsiteX97" fmla="*/ 787400 w 812800"/>
                  <a:gd name="connsiteY97" fmla="*/ 812737 h 812736"/>
                  <a:gd name="connsiteX98" fmla="*/ 812800 w 812800"/>
                  <a:gd name="connsiteY98" fmla="*/ 812737 h 812736"/>
                  <a:gd name="connsiteX99" fmla="*/ 812800 w 812800"/>
                  <a:gd name="connsiteY99" fmla="*/ 673037 h 812736"/>
                  <a:gd name="connsiteX100" fmla="*/ 714248 w 812800"/>
                  <a:gd name="connsiteY100" fmla="*/ 584518 h 812736"/>
                  <a:gd name="connsiteX101" fmla="*/ 444500 w 812800"/>
                  <a:gd name="connsiteY101" fmla="*/ 645160 h 812736"/>
                  <a:gd name="connsiteX102" fmla="*/ 423164 w 812800"/>
                  <a:gd name="connsiteY102" fmla="*/ 698437 h 812736"/>
                  <a:gd name="connsiteX103" fmla="*/ 389573 w 812800"/>
                  <a:gd name="connsiteY103" fmla="*/ 698437 h 812736"/>
                  <a:gd name="connsiteX104" fmla="*/ 368300 w 812800"/>
                  <a:gd name="connsiteY104" fmla="*/ 645160 h 812736"/>
                  <a:gd name="connsiteX105" fmla="*/ 368300 w 812800"/>
                  <a:gd name="connsiteY105" fmla="*/ 620268 h 812736"/>
                  <a:gd name="connsiteX106" fmla="*/ 406400 w 812800"/>
                  <a:gd name="connsiteY106" fmla="*/ 622237 h 812736"/>
                  <a:gd name="connsiteX107" fmla="*/ 444500 w 812800"/>
                  <a:gd name="connsiteY107" fmla="*/ 620268 h 812736"/>
                  <a:gd name="connsiteX108" fmla="*/ 444500 w 812800"/>
                  <a:gd name="connsiteY108" fmla="*/ 645160 h 812736"/>
                  <a:gd name="connsiteX109" fmla="*/ 635000 w 812800"/>
                  <a:gd name="connsiteY109" fmla="*/ 812737 h 812736"/>
                  <a:gd name="connsiteX110" fmla="*/ 660400 w 812800"/>
                  <a:gd name="connsiteY110" fmla="*/ 812737 h 812736"/>
                  <a:gd name="connsiteX111" fmla="*/ 660400 w 812800"/>
                  <a:gd name="connsiteY111" fmla="*/ 723837 h 812736"/>
                  <a:gd name="connsiteX112" fmla="*/ 635000 w 812800"/>
                  <a:gd name="connsiteY112" fmla="*/ 723837 h 812736"/>
                  <a:gd name="connsiteX113" fmla="*/ 635000 w 812800"/>
                  <a:gd name="connsiteY113" fmla="*/ 812737 h 812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</a:cxnLst>
                <a:rect l="l" t="t" r="r" b="b"/>
                <a:pathLst>
                  <a:path w="812800" h="812736">
                    <a:moveTo>
                      <a:pt x="215900" y="330137"/>
                    </a:moveTo>
                    <a:lnTo>
                      <a:pt x="215900" y="368237"/>
                    </a:lnTo>
                    <a:cubicBezTo>
                      <a:pt x="215900" y="419100"/>
                      <a:pt x="235712" y="466979"/>
                      <a:pt x="271717" y="502920"/>
                    </a:cubicBezTo>
                    <a:cubicBezTo>
                      <a:pt x="307721" y="538925"/>
                      <a:pt x="355536" y="558737"/>
                      <a:pt x="406400" y="558737"/>
                    </a:cubicBezTo>
                    <a:cubicBezTo>
                      <a:pt x="457264" y="558737"/>
                      <a:pt x="505142" y="538925"/>
                      <a:pt x="541083" y="502920"/>
                    </a:cubicBezTo>
                    <a:cubicBezTo>
                      <a:pt x="577088" y="466916"/>
                      <a:pt x="596900" y="419100"/>
                      <a:pt x="596900" y="368237"/>
                    </a:cubicBezTo>
                    <a:lnTo>
                      <a:pt x="596900" y="330137"/>
                    </a:lnTo>
                    <a:lnTo>
                      <a:pt x="609600" y="330137"/>
                    </a:lnTo>
                    <a:lnTo>
                      <a:pt x="622300" y="317437"/>
                    </a:lnTo>
                    <a:lnTo>
                      <a:pt x="622300" y="241237"/>
                    </a:lnTo>
                    <a:lnTo>
                      <a:pt x="609600" y="228537"/>
                    </a:lnTo>
                    <a:lnTo>
                      <a:pt x="596900" y="228537"/>
                    </a:lnTo>
                    <a:lnTo>
                      <a:pt x="596900" y="165037"/>
                    </a:lnTo>
                    <a:lnTo>
                      <a:pt x="571500" y="165037"/>
                    </a:lnTo>
                    <a:lnTo>
                      <a:pt x="571500" y="241237"/>
                    </a:lnTo>
                    <a:lnTo>
                      <a:pt x="584200" y="253937"/>
                    </a:lnTo>
                    <a:lnTo>
                      <a:pt x="596900" y="253937"/>
                    </a:lnTo>
                    <a:lnTo>
                      <a:pt x="596900" y="304737"/>
                    </a:lnTo>
                    <a:lnTo>
                      <a:pt x="584200" y="304737"/>
                    </a:lnTo>
                    <a:lnTo>
                      <a:pt x="571500" y="317437"/>
                    </a:lnTo>
                    <a:lnTo>
                      <a:pt x="571500" y="368237"/>
                    </a:lnTo>
                    <a:cubicBezTo>
                      <a:pt x="571500" y="412369"/>
                      <a:pt x="554355" y="453771"/>
                      <a:pt x="523113" y="484949"/>
                    </a:cubicBezTo>
                    <a:cubicBezTo>
                      <a:pt x="491935" y="516128"/>
                      <a:pt x="450469" y="533337"/>
                      <a:pt x="406400" y="533337"/>
                    </a:cubicBezTo>
                    <a:cubicBezTo>
                      <a:pt x="362331" y="533337"/>
                      <a:pt x="320866" y="516192"/>
                      <a:pt x="289687" y="484949"/>
                    </a:cubicBezTo>
                    <a:cubicBezTo>
                      <a:pt x="258508" y="453771"/>
                      <a:pt x="241300" y="412305"/>
                      <a:pt x="241300" y="368237"/>
                    </a:cubicBezTo>
                    <a:lnTo>
                      <a:pt x="241300" y="317437"/>
                    </a:lnTo>
                    <a:lnTo>
                      <a:pt x="228600" y="304737"/>
                    </a:lnTo>
                    <a:lnTo>
                      <a:pt x="215900" y="304737"/>
                    </a:lnTo>
                    <a:lnTo>
                      <a:pt x="215900" y="253937"/>
                    </a:lnTo>
                    <a:lnTo>
                      <a:pt x="228600" y="253937"/>
                    </a:lnTo>
                    <a:lnTo>
                      <a:pt x="241300" y="241237"/>
                    </a:lnTo>
                    <a:lnTo>
                      <a:pt x="241300" y="126937"/>
                    </a:lnTo>
                    <a:cubicBezTo>
                      <a:pt x="241300" y="57595"/>
                      <a:pt x="273558" y="25337"/>
                      <a:pt x="342900" y="25337"/>
                    </a:cubicBezTo>
                    <a:lnTo>
                      <a:pt x="584200" y="25337"/>
                    </a:lnTo>
                    <a:lnTo>
                      <a:pt x="584200" y="88837"/>
                    </a:lnTo>
                    <a:cubicBezTo>
                      <a:pt x="584200" y="109855"/>
                      <a:pt x="567119" y="126937"/>
                      <a:pt x="546100" y="126937"/>
                    </a:cubicBezTo>
                    <a:lnTo>
                      <a:pt x="368300" y="126937"/>
                    </a:lnTo>
                    <a:cubicBezTo>
                      <a:pt x="309308" y="126937"/>
                      <a:pt x="281242" y="158369"/>
                      <a:pt x="268033" y="184785"/>
                    </a:cubicBezTo>
                    <a:lnTo>
                      <a:pt x="290767" y="196152"/>
                    </a:lnTo>
                    <a:cubicBezTo>
                      <a:pt x="305308" y="167068"/>
                      <a:pt x="331343" y="152400"/>
                      <a:pt x="368300" y="152400"/>
                    </a:cubicBezTo>
                    <a:lnTo>
                      <a:pt x="546100" y="152400"/>
                    </a:lnTo>
                    <a:cubicBezTo>
                      <a:pt x="581089" y="152400"/>
                      <a:pt x="609600" y="123889"/>
                      <a:pt x="609600" y="88900"/>
                    </a:cubicBezTo>
                    <a:lnTo>
                      <a:pt x="609600" y="12700"/>
                    </a:lnTo>
                    <a:lnTo>
                      <a:pt x="596900" y="0"/>
                    </a:lnTo>
                    <a:lnTo>
                      <a:pt x="342900" y="0"/>
                    </a:lnTo>
                    <a:cubicBezTo>
                      <a:pt x="259842" y="0"/>
                      <a:pt x="215900" y="43942"/>
                      <a:pt x="215900" y="127000"/>
                    </a:cubicBezTo>
                    <a:lnTo>
                      <a:pt x="215900" y="228600"/>
                    </a:lnTo>
                    <a:lnTo>
                      <a:pt x="203200" y="228600"/>
                    </a:lnTo>
                    <a:lnTo>
                      <a:pt x="190500" y="241300"/>
                    </a:lnTo>
                    <a:lnTo>
                      <a:pt x="190500" y="317500"/>
                    </a:lnTo>
                    <a:lnTo>
                      <a:pt x="203200" y="330200"/>
                    </a:lnTo>
                    <a:lnTo>
                      <a:pt x="215900" y="330200"/>
                    </a:lnTo>
                    <a:close/>
                    <a:moveTo>
                      <a:pt x="152400" y="812737"/>
                    </a:moveTo>
                    <a:lnTo>
                      <a:pt x="177800" y="812737"/>
                    </a:lnTo>
                    <a:lnTo>
                      <a:pt x="177800" y="723837"/>
                    </a:lnTo>
                    <a:lnTo>
                      <a:pt x="152400" y="723837"/>
                    </a:lnTo>
                    <a:lnTo>
                      <a:pt x="152400" y="812737"/>
                    </a:lnTo>
                    <a:close/>
                    <a:moveTo>
                      <a:pt x="714248" y="584518"/>
                    </a:moveTo>
                    <a:cubicBezTo>
                      <a:pt x="671513" y="573850"/>
                      <a:pt x="578485" y="563436"/>
                      <a:pt x="546100" y="560007"/>
                    </a:cubicBezTo>
                    <a:lnTo>
                      <a:pt x="546100" y="533337"/>
                    </a:lnTo>
                    <a:lnTo>
                      <a:pt x="520700" y="533337"/>
                    </a:lnTo>
                    <a:lnTo>
                      <a:pt x="520700" y="564579"/>
                    </a:lnTo>
                    <a:cubicBezTo>
                      <a:pt x="486410" y="586930"/>
                      <a:pt x="463105" y="596837"/>
                      <a:pt x="406400" y="596837"/>
                    </a:cubicBezTo>
                    <a:cubicBezTo>
                      <a:pt x="349695" y="596837"/>
                      <a:pt x="326390" y="586930"/>
                      <a:pt x="292100" y="564579"/>
                    </a:cubicBezTo>
                    <a:lnTo>
                      <a:pt x="292100" y="533337"/>
                    </a:lnTo>
                    <a:lnTo>
                      <a:pt x="266700" y="533337"/>
                    </a:lnTo>
                    <a:lnTo>
                      <a:pt x="266700" y="560007"/>
                    </a:lnTo>
                    <a:cubicBezTo>
                      <a:pt x="234315" y="563436"/>
                      <a:pt x="141288" y="573850"/>
                      <a:pt x="98552" y="584518"/>
                    </a:cubicBezTo>
                    <a:cubicBezTo>
                      <a:pt x="54673" y="595503"/>
                      <a:pt x="0" y="609155"/>
                      <a:pt x="0" y="673037"/>
                    </a:cubicBezTo>
                    <a:lnTo>
                      <a:pt x="0" y="812737"/>
                    </a:lnTo>
                    <a:lnTo>
                      <a:pt x="25400" y="812737"/>
                    </a:lnTo>
                    <a:lnTo>
                      <a:pt x="25400" y="673037"/>
                    </a:lnTo>
                    <a:cubicBezTo>
                      <a:pt x="25400" y="635127"/>
                      <a:pt x="48768" y="623126"/>
                      <a:pt x="104648" y="609155"/>
                    </a:cubicBezTo>
                    <a:cubicBezTo>
                      <a:pt x="148717" y="598170"/>
                      <a:pt x="253429" y="586867"/>
                      <a:pt x="276161" y="584518"/>
                    </a:cubicBezTo>
                    <a:cubicBezTo>
                      <a:pt x="297752" y="598742"/>
                      <a:pt x="316674" y="609600"/>
                      <a:pt x="342900" y="615887"/>
                    </a:cubicBezTo>
                    <a:lnTo>
                      <a:pt x="342900" y="647637"/>
                    </a:lnTo>
                    <a:lnTo>
                      <a:pt x="343789" y="652336"/>
                    </a:lnTo>
                    <a:lnTo>
                      <a:pt x="367602" y="711835"/>
                    </a:lnTo>
                    <a:lnTo>
                      <a:pt x="343408" y="796544"/>
                    </a:lnTo>
                    <a:lnTo>
                      <a:pt x="342900" y="800037"/>
                    </a:lnTo>
                    <a:lnTo>
                      <a:pt x="342900" y="812737"/>
                    </a:lnTo>
                    <a:lnTo>
                      <a:pt x="368300" y="812737"/>
                    </a:lnTo>
                    <a:lnTo>
                      <a:pt x="368300" y="801815"/>
                    </a:lnTo>
                    <a:lnTo>
                      <a:pt x="390589" y="723837"/>
                    </a:lnTo>
                    <a:lnTo>
                      <a:pt x="422211" y="723837"/>
                    </a:lnTo>
                    <a:lnTo>
                      <a:pt x="444500" y="801815"/>
                    </a:lnTo>
                    <a:lnTo>
                      <a:pt x="444500" y="812737"/>
                    </a:lnTo>
                    <a:lnTo>
                      <a:pt x="469900" y="812737"/>
                    </a:lnTo>
                    <a:lnTo>
                      <a:pt x="469900" y="800037"/>
                    </a:lnTo>
                    <a:lnTo>
                      <a:pt x="469392" y="796544"/>
                    </a:lnTo>
                    <a:lnTo>
                      <a:pt x="445198" y="711835"/>
                    </a:lnTo>
                    <a:lnTo>
                      <a:pt x="469011" y="652336"/>
                    </a:lnTo>
                    <a:lnTo>
                      <a:pt x="469900" y="647637"/>
                    </a:lnTo>
                    <a:lnTo>
                      <a:pt x="469900" y="615887"/>
                    </a:lnTo>
                    <a:cubicBezTo>
                      <a:pt x="496126" y="609537"/>
                      <a:pt x="515048" y="598742"/>
                      <a:pt x="536639" y="584518"/>
                    </a:cubicBezTo>
                    <a:cubicBezTo>
                      <a:pt x="559372" y="586867"/>
                      <a:pt x="664083" y="598107"/>
                      <a:pt x="708152" y="609155"/>
                    </a:cubicBezTo>
                    <a:cubicBezTo>
                      <a:pt x="764032" y="623126"/>
                      <a:pt x="787400" y="635064"/>
                      <a:pt x="787400" y="673037"/>
                    </a:cubicBezTo>
                    <a:lnTo>
                      <a:pt x="787400" y="812737"/>
                    </a:lnTo>
                    <a:lnTo>
                      <a:pt x="812800" y="812737"/>
                    </a:lnTo>
                    <a:lnTo>
                      <a:pt x="812800" y="673037"/>
                    </a:lnTo>
                    <a:cubicBezTo>
                      <a:pt x="812800" y="609155"/>
                      <a:pt x="758190" y="595503"/>
                      <a:pt x="714248" y="584518"/>
                    </a:cubicBezTo>
                    <a:close/>
                    <a:moveTo>
                      <a:pt x="444500" y="645160"/>
                    </a:moveTo>
                    <a:lnTo>
                      <a:pt x="423164" y="698437"/>
                    </a:lnTo>
                    <a:lnTo>
                      <a:pt x="389573" y="698437"/>
                    </a:lnTo>
                    <a:lnTo>
                      <a:pt x="368300" y="645160"/>
                    </a:lnTo>
                    <a:lnTo>
                      <a:pt x="368300" y="620268"/>
                    </a:lnTo>
                    <a:cubicBezTo>
                      <a:pt x="379539" y="621538"/>
                      <a:pt x="392049" y="622237"/>
                      <a:pt x="406400" y="622237"/>
                    </a:cubicBezTo>
                    <a:cubicBezTo>
                      <a:pt x="420751" y="622237"/>
                      <a:pt x="433261" y="621538"/>
                      <a:pt x="444500" y="620268"/>
                    </a:cubicBezTo>
                    <a:lnTo>
                      <a:pt x="444500" y="645160"/>
                    </a:lnTo>
                    <a:close/>
                    <a:moveTo>
                      <a:pt x="635000" y="812737"/>
                    </a:moveTo>
                    <a:lnTo>
                      <a:pt x="660400" y="812737"/>
                    </a:lnTo>
                    <a:lnTo>
                      <a:pt x="660400" y="723837"/>
                    </a:lnTo>
                    <a:lnTo>
                      <a:pt x="635000" y="723837"/>
                    </a:lnTo>
                    <a:lnTo>
                      <a:pt x="635000" y="812737"/>
                    </a:lnTo>
                    <a:close/>
                  </a:path>
                </a:pathLst>
              </a:custGeom>
              <a:solidFill>
                <a:srgbClr val="2C3030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/>
                <a:endParaRPr lang="en-IN" sz="1350">
                  <a:latin typeface="Abadi" panose="020B0604020104020204" pitchFamily="34" charset="0"/>
                </a:endParaRPr>
              </a:p>
            </p:txBody>
          </p:sp>
        </p:grpSp>
        <p:sp>
          <p:nvSpPr>
            <p:cNvPr id="5" name="Arrow: Pentagon 4">
              <a:extLst>
                <a:ext uri="{FF2B5EF4-FFF2-40B4-BE49-F238E27FC236}">
                  <a16:creationId xmlns:a16="http://schemas.microsoft.com/office/drawing/2014/main" xmlns="" id="{C53C9065-F122-46B4-BEA6-0DD98A312113}"/>
                </a:ext>
              </a:extLst>
            </p:cNvPr>
            <p:cNvSpPr/>
            <p:nvPr/>
          </p:nvSpPr>
          <p:spPr>
            <a:xfrm>
              <a:off x="5168238" y="3877151"/>
              <a:ext cx="34289" cy="34289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ZA" sz="1350">
                <a:solidFill>
                  <a:schemeClr val="tx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D70857A4-8A6B-4607-919E-0784DBD72EFC}"/>
                </a:ext>
              </a:extLst>
            </p:cNvPr>
            <p:cNvSpPr txBox="1"/>
            <p:nvPr/>
          </p:nvSpPr>
          <p:spPr>
            <a:xfrm flipH="1">
              <a:off x="49791" y="5212830"/>
              <a:ext cx="8787294" cy="124019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ZA" sz="1750" b="1" dirty="0">
                  <a:latin typeface="Abadi" panose="020B0604020104020204" pitchFamily="34" charset="0"/>
                  <a:cs typeface="Aharoni" panose="02010803020104030203" pitchFamily="2" charset="-79"/>
                </a:rPr>
                <a:t>NSG has  signed MoU with CBE  and the draft MoU with  IIASA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ZA" sz="1750" b="1" dirty="0">
                  <a:latin typeface="Abadi" panose="020B0604020104020204" pitchFamily="34" charset="0"/>
                  <a:cs typeface="Aharoni" panose="02010803020104030203" pitchFamily="2" charset="-79"/>
                </a:rPr>
                <a:t>DPSA is working towards setting guidelines and standards for professional registration of targeted functions within the public service.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ZA" sz="1750" b="1" dirty="0">
                  <a:latin typeface="Abadi" panose="020B0604020104020204" pitchFamily="34" charset="0"/>
                  <a:cs typeface="Aharoni" panose="02010803020104030203" pitchFamily="2" charset="-79"/>
                </a:rPr>
                <a:t>Planned to sign  additional MOUs with the other professional bodies/councils by 2023/2024</a:t>
              </a:r>
            </a:p>
          </p:txBody>
        </p:sp>
        <p:grpSp>
          <p:nvGrpSpPr>
            <p:cNvPr id="58" name="Graphic 2">
              <a:extLst>
                <a:ext uri="{FF2B5EF4-FFF2-40B4-BE49-F238E27FC236}">
                  <a16:creationId xmlns:a16="http://schemas.microsoft.com/office/drawing/2014/main" xmlns="" id="{715509F5-4C8E-44F4-888D-24ABCE624926}"/>
                </a:ext>
              </a:extLst>
            </p:cNvPr>
            <p:cNvGrpSpPr/>
            <p:nvPr/>
          </p:nvGrpSpPr>
          <p:grpSpPr>
            <a:xfrm>
              <a:off x="5738873" y="2057588"/>
              <a:ext cx="1638991" cy="3095085"/>
              <a:chOff x="7548246" y="3203639"/>
              <a:chExt cx="1431286" cy="3428290"/>
            </a:xfrm>
            <a:solidFill>
              <a:schemeClr val="accent2"/>
            </a:solidFill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xmlns="" id="{1FA278D4-E0F4-4FE2-9749-864A4FC15E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79482" y="4069630"/>
                <a:ext cx="400050" cy="2489200"/>
              </a:xfrm>
              <a:custGeom>
                <a:avLst/>
                <a:gdLst>
                  <a:gd name="connsiteX0" fmla="*/ 1353 w 400050"/>
                  <a:gd name="connsiteY0" fmla="*/ 688 h 2489200"/>
                  <a:gd name="connsiteX1" fmla="*/ 401403 w 400050"/>
                  <a:gd name="connsiteY1" fmla="*/ 688 h 2489200"/>
                  <a:gd name="connsiteX2" fmla="*/ 401403 w 400050"/>
                  <a:gd name="connsiteY2" fmla="*/ 2489888 h 2489200"/>
                  <a:gd name="connsiteX3" fmla="*/ 1353 w 400050"/>
                  <a:gd name="connsiteY3" fmla="*/ 2489888 h 2489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0050" h="2489200">
                    <a:moveTo>
                      <a:pt x="1353" y="688"/>
                    </a:moveTo>
                    <a:lnTo>
                      <a:pt x="401403" y="688"/>
                    </a:lnTo>
                    <a:lnTo>
                      <a:pt x="401403" y="2489888"/>
                    </a:lnTo>
                    <a:lnTo>
                      <a:pt x="1353" y="2489888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</p:pic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xmlns="" id="{AAB7098F-424A-4EC7-A88B-697D183C2CE8}"/>
                  </a:ext>
                </a:extLst>
              </p:cNvPr>
              <p:cNvSpPr/>
              <p:nvPr/>
            </p:nvSpPr>
            <p:spPr>
              <a:xfrm>
                <a:off x="7548246" y="4086156"/>
                <a:ext cx="927100" cy="2545773"/>
              </a:xfrm>
              <a:custGeom>
                <a:avLst/>
                <a:gdLst>
                  <a:gd name="connsiteX0" fmla="*/ 463550 w 927100"/>
                  <a:gd name="connsiteY0" fmla="*/ 0 h 2952750"/>
                  <a:gd name="connsiteX1" fmla="*/ 0 w 927100"/>
                  <a:gd name="connsiteY1" fmla="*/ 463550 h 2952750"/>
                  <a:gd name="connsiteX2" fmla="*/ 0 w 927100"/>
                  <a:gd name="connsiteY2" fmla="*/ 2952750 h 2952750"/>
                  <a:gd name="connsiteX3" fmla="*/ 927100 w 927100"/>
                  <a:gd name="connsiteY3" fmla="*/ 2952750 h 2952750"/>
                  <a:gd name="connsiteX4" fmla="*/ 927100 w 927100"/>
                  <a:gd name="connsiteY4" fmla="*/ 463550 h 295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7100" h="2952750">
                    <a:moveTo>
                      <a:pt x="463550" y="0"/>
                    </a:moveTo>
                    <a:lnTo>
                      <a:pt x="0" y="463550"/>
                    </a:lnTo>
                    <a:lnTo>
                      <a:pt x="0" y="2952750"/>
                    </a:lnTo>
                    <a:lnTo>
                      <a:pt x="927100" y="2952750"/>
                    </a:lnTo>
                    <a:lnTo>
                      <a:pt x="927100" y="46355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defTabSz="685800"/>
                <a:endParaRPr lang="en-IN" sz="1350">
                  <a:latin typeface="Abadi" panose="020B0604020104020204" pitchFamily="34" charset="0"/>
                </a:endParaRPr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xmlns="" id="{42EC0580-F245-4D94-9B02-E910E4F5BE23}"/>
                  </a:ext>
                </a:extLst>
              </p:cNvPr>
              <p:cNvSpPr/>
              <p:nvPr/>
            </p:nvSpPr>
            <p:spPr>
              <a:xfrm>
                <a:off x="7947956" y="3203639"/>
                <a:ext cx="355600" cy="355600"/>
              </a:xfrm>
              <a:custGeom>
                <a:avLst/>
                <a:gdLst>
                  <a:gd name="connsiteX0" fmla="*/ 177800 w 355600"/>
                  <a:gd name="connsiteY0" fmla="*/ 0 h 355600"/>
                  <a:gd name="connsiteX1" fmla="*/ 0 w 355600"/>
                  <a:gd name="connsiteY1" fmla="*/ 177800 h 355600"/>
                  <a:gd name="connsiteX2" fmla="*/ 177800 w 355600"/>
                  <a:gd name="connsiteY2" fmla="*/ 355600 h 355600"/>
                  <a:gd name="connsiteX3" fmla="*/ 355600 w 355600"/>
                  <a:gd name="connsiteY3" fmla="*/ 177800 h 355600"/>
                  <a:gd name="connsiteX4" fmla="*/ 177800 w 355600"/>
                  <a:gd name="connsiteY4" fmla="*/ 0 h 355600"/>
                  <a:gd name="connsiteX5" fmla="*/ 177800 w 355600"/>
                  <a:gd name="connsiteY5" fmla="*/ 247650 h 355600"/>
                  <a:gd name="connsiteX6" fmla="*/ 107950 w 355600"/>
                  <a:gd name="connsiteY6" fmla="*/ 177800 h 355600"/>
                  <a:gd name="connsiteX7" fmla="*/ 177800 w 355600"/>
                  <a:gd name="connsiteY7" fmla="*/ 107950 h 355600"/>
                  <a:gd name="connsiteX8" fmla="*/ 247650 w 355600"/>
                  <a:gd name="connsiteY8" fmla="*/ 177800 h 355600"/>
                  <a:gd name="connsiteX9" fmla="*/ 177800 w 355600"/>
                  <a:gd name="connsiteY9" fmla="*/ 247650 h 35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5600" h="355600">
                    <a:moveTo>
                      <a:pt x="177800" y="0"/>
                    </a:moveTo>
                    <a:cubicBezTo>
                      <a:pt x="79629" y="0"/>
                      <a:pt x="0" y="79629"/>
                      <a:pt x="0" y="177800"/>
                    </a:cubicBezTo>
                    <a:cubicBezTo>
                      <a:pt x="0" y="275971"/>
                      <a:pt x="79629" y="355600"/>
                      <a:pt x="177800" y="355600"/>
                    </a:cubicBezTo>
                    <a:cubicBezTo>
                      <a:pt x="275971" y="355600"/>
                      <a:pt x="355600" y="275971"/>
                      <a:pt x="355600" y="177800"/>
                    </a:cubicBezTo>
                    <a:cubicBezTo>
                      <a:pt x="355600" y="79629"/>
                      <a:pt x="275971" y="0"/>
                      <a:pt x="177800" y="0"/>
                    </a:cubicBezTo>
                    <a:close/>
                    <a:moveTo>
                      <a:pt x="177800" y="247650"/>
                    </a:moveTo>
                    <a:cubicBezTo>
                      <a:pt x="139192" y="247650"/>
                      <a:pt x="107950" y="216408"/>
                      <a:pt x="107950" y="177800"/>
                    </a:cubicBezTo>
                    <a:cubicBezTo>
                      <a:pt x="107950" y="139192"/>
                      <a:pt x="139192" y="107950"/>
                      <a:pt x="177800" y="107950"/>
                    </a:cubicBezTo>
                    <a:cubicBezTo>
                      <a:pt x="216408" y="107950"/>
                      <a:pt x="247650" y="139192"/>
                      <a:pt x="247650" y="177800"/>
                    </a:cubicBezTo>
                    <a:cubicBezTo>
                      <a:pt x="247650" y="216408"/>
                      <a:pt x="216408" y="247650"/>
                      <a:pt x="177800" y="247650"/>
                    </a:cubicBez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defTabSz="685800"/>
                <a:endParaRPr lang="en-IN" sz="1350">
                  <a:latin typeface="Abadi" panose="020B0604020104020204" pitchFamily="34" charset="0"/>
                </a:endParaRPr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xmlns="" id="{1DEAC517-6E26-470D-80EA-45ED1F5BB93C}"/>
                </a:ext>
              </a:extLst>
            </p:cNvPr>
            <p:cNvSpPr txBox="1"/>
            <p:nvPr/>
          </p:nvSpPr>
          <p:spPr>
            <a:xfrm>
              <a:off x="6044164" y="3126856"/>
              <a:ext cx="773360" cy="158788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defTabSz="685800"/>
              <a:r>
                <a:rPr lang="en-IN" sz="2000" b="1" dirty="0">
                  <a:solidFill>
                    <a:sysClr val="windowText" lastClr="000000"/>
                  </a:solidFill>
                  <a:cs typeface="Arial"/>
                  <a:sym typeface="Arial"/>
                </a:rPr>
                <a:t>AUDIT &amp; RISK PROFESSION </a:t>
              </a: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xmlns="" id="{4905C68D-7682-42AA-B46F-BFF9C7C105D6}"/>
                </a:ext>
              </a:extLst>
            </p:cNvPr>
            <p:cNvGrpSpPr/>
            <p:nvPr/>
          </p:nvGrpSpPr>
          <p:grpSpPr>
            <a:xfrm>
              <a:off x="119868" y="1584022"/>
              <a:ext cx="8263529" cy="480286"/>
              <a:chOff x="104374" y="2677765"/>
              <a:chExt cx="8263529" cy="480286"/>
            </a:xfrm>
          </p:grpSpPr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xmlns="" id="{F89B21D9-2C12-4210-8494-6D89E8D97B0A}"/>
                  </a:ext>
                </a:extLst>
              </p:cNvPr>
              <p:cNvSpPr txBox="1"/>
              <p:nvPr/>
            </p:nvSpPr>
            <p:spPr>
              <a:xfrm>
                <a:off x="1527377" y="2696386"/>
                <a:ext cx="14653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/>
                <a:r>
                  <a:rPr lang="en-IN" sz="1200" b="1" dirty="0">
                    <a:latin typeface="Abadi" panose="020B0604020104020204" pitchFamily="34" charset="0"/>
                    <a:cs typeface="Arial"/>
                    <a:sym typeface="Arial"/>
                  </a:rPr>
                  <a:t>NATIONAL</a:t>
                </a:r>
              </a:p>
              <a:p>
                <a:pPr algn="ctr" defTabSz="685800"/>
                <a:r>
                  <a:rPr lang="en-IN" sz="1200" b="1" dirty="0">
                    <a:latin typeface="Abadi" panose="020B0604020104020204" pitchFamily="34" charset="0"/>
                    <a:cs typeface="Arial"/>
                    <a:sym typeface="Arial"/>
                  </a:rPr>
                  <a:t> TREASURY </a:t>
                </a:r>
              </a:p>
            </p:txBody>
          </p: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xmlns="" id="{71AFA4C8-6434-40BC-9BC5-EADA0B0E7430}"/>
                  </a:ext>
                </a:extLst>
              </p:cNvPr>
              <p:cNvGrpSpPr/>
              <p:nvPr/>
            </p:nvGrpSpPr>
            <p:grpSpPr>
              <a:xfrm>
                <a:off x="104374" y="2677765"/>
                <a:ext cx="8263529" cy="461665"/>
                <a:chOff x="89384" y="2632795"/>
                <a:chExt cx="8263529" cy="461665"/>
              </a:xfrm>
            </p:grpSpPr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xmlns="" id="{DD18F552-B2D0-42E3-918B-D2A5D66A4CF9}"/>
                    </a:ext>
                  </a:extLst>
                </p:cNvPr>
                <p:cNvSpPr txBox="1"/>
                <p:nvPr/>
              </p:nvSpPr>
              <p:spPr>
                <a:xfrm>
                  <a:off x="89384" y="2632795"/>
                  <a:ext cx="149538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685800"/>
                  <a:r>
                    <a:rPr lang="en-IN" sz="1200" b="1" dirty="0">
                      <a:latin typeface="Abadi" panose="020B0604020104020204" pitchFamily="34" charset="0"/>
                      <a:cs typeface="Arial"/>
                      <a:sym typeface="Arial"/>
                    </a:rPr>
                    <a:t>DPSA &amp; </a:t>
                  </a:r>
                </a:p>
                <a:p>
                  <a:pPr algn="ctr" defTabSz="685800"/>
                  <a:r>
                    <a:rPr lang="en-IN" sz="1200" b="1" dirty="0">
                      <a:latin typeface="Abadi" panose="020B0604020104020204" pitchFamily="34" charset="0"/>
                      <a:cs typeface="Arial"/>
                      <a:sym typeface="Arial"/>
                    </a:rPr>
                    <a:t>DCOGTA</a:t>
                  </a:r>
                </a:p>
              </p:txBody>
            </p:sp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xmlns="" id="{13C1F0AE-1990-4802-AC1D-6854177DDD64}"/>
                    </a:ext>
                  </a:extLst>
                </p:cNvPr>
                <p:cNvSpPr txBox="1"/>
                <p:nvPr/>
              </p:nvSpPr>
              <p:spPr>
                <a:xfrm>
                  <a:off x="2996662" y="2725128"/>
                  <a:ext cx="123570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685800"/>
                  <a:r>
                    <a:rPr lang="en-IN" sz="1200" b="1" dirty="0">
                      <a:latin typeface="Abadi" panose="020B0604020104020204" pitchFamily="34" charset="0"/>
                      <a:cs typeface="Arial"/>
                      <a:sym typeface="Arial"/>
                    </a:rPr>
                    <a:t>DPME </a:t>
                  </a:r>
                </a:p>
              </p:txBody>
            </p:sp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xmlns="" id="{8F7681E9-2EB5-457C-A2F4-5CA456539691}"/>
                    </a:ext>
                  </a:extLst>
                </p:cNvPr>
                <p:cNvSpPr txBox="1"/>
                <p:nvPr/>
              </p:nvSpPr>
              <p:spPr>
                <a:xfrm>
                  <a:off x="4166304" y="2709976"/>
                  <a:ext cx="152072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685800"/>
                  <a:r>
                    <a:rPr lang="en-IN" sz="1200" b="1" dirty="0">
                      <a:latin typeface="Abadi" panose="020B0604020104020204" pitchFamily="34" charset="0"/>
                      <a:cs typeface="Arial"/>
                      <a:sym typeface="Arial"/>
                    </a:rPr>
                    <a:t>DoJ &amp;CD</a:t>
                  </a:r>
                </a:p>
              </p:txBody>
            </p:sp>
            <p:sp>
              <p:nvSpPr>
                <p:cNvPr id="155" name="TextBox 154">
                  <a:extLst>
                    <a:ext uri="{FF2B5EF4-FFF2-40B4-BE49-F238E27FC236}">
                      <a16:creationId xmlns:a16="http://schemas.microsoft.com/office/drawing/2014/main" xmlns="" id="{348B0B27-5EE0-4BBC-AFE4-F0A1BCC8EDFC}"/>
                    </a:ext>
                  </a:extLst>
                </p:cNvPr>
                <p:cNvSpPr txBox="1"/>
                <p:nvPr/>
              </p:nvSpPr>
              <p:spPr>
                <a:xfrm>
                  <a:off x="7269218" y="2725128"/>
                  <a:ext cx="108369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685800"/>
                  <a:r>
                    <a:rPr lang="en-IN" sz="1200" b="1" dirty="0">
                      <a:latin typeface="Abadi" panose="020B0604020104020204" pitchFamily="34" charset="0"/>
                      <a:cs typeface="Arial"/>
                      <a:sym typeface="Arial"/>
                    </a:rPr>
                    <a:t>DPW &amp; CBE </a:t>
                  </a:r>
                </a:p>
              </p:txBody>
            </p:sp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xmlns="" id="{F8ADCD6E-01C7-4988-A3B5-9629C8D4EED0}"/>
                    </a:ext>
                  </a:extLst>
                </p:cNvPr>
                <p:cNvSpPr txBox="1"/>
                <p:nvPr/>
              </p:nvSpPr>
              <p:spPr>
                <a:xfrm>
                  <a:off x="5718828" y="2740255"/>
                  <a:ext cx="114734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685800"/>
                  <a:r>
                    <a:rPr lang="en-IN" sz="1200" b="1" dirty="0">
                      <a:latin typeface="Abadi" panose="020B0604020104020204" pitchFamily="34" charset="0"/>
                      <a:cs typeface="Arial"/>
                      <a:sym typeface="Arial"/>
                    </a:rPr>
                    <a:t>AGSA</a:t>
                  </a:r>
                </a:p>
              </p:txBody>
            </p:sp>
          </p:grpSp>
        </p:grpSp>
        <p:grpSp>
          <p:nvGrpSpPr>
            <p:cNvPr id="22" name="Graphic 2">
              <a:extLst>
                <a:ext uri="{FF2B5EF4-FFF2-40B4-BE49-F238E27FC236}">
                  <a16:creationId xmlns:a16="http://schemas.microsoft.com/office/drawing/2014/main" xmlns="" id="{0D5E5F1E-BB33-47D6-B8A4-78C5893031B7}"/>
                </a:ext>
              </a:extLst>
            </p:cNvPr>
            <p:cNvGrpSpPr/>
            <p:nvPr/>
          </p:nvGrpSpPr>
          <p:grpSpPr>
            <a:xfrm>
              <a:off x="7161165" y="2024036"/>
              <a:ext cx="1656104" cy="3313038"/>
              <a:chOff x="9657954" y="3168999"/>
              <a:chExt cx="1303336" cy="3689001"/>
            </a:xfrm>
            <a:solidFill>
              <a:schemeClr val="bg1">
                <a:lumMod val="85000"/>
              </a:schemeClr>
            </a:solidFill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xmlns="" id="{A08C4262-4E30-4206-B33D-D6EC5F8394E0}"/>
                  </a:ext>
                </a:extLst>
              </p:cNvPr>
              <p:cNvSpPr/>
              <p:nvPr/>
            </p:nvSpPr>
            <p:spPr>
              <a:xfrm>
                <a:off x="9982200" y="3168999"/>
                <a:ext cx="241831" cy="357469"/>
              </a:xfrm>
              <a:custGeom>
                <a:avLst/>
                <a:gdLst>
                  <a:gd name="connsiteX0" fmla="*/ 177800 w 355600"/>
                  <a:gd name="connsiteY0" fmla="*/ 0 h 355600"/>
                  <a:gd name="connsiteX1" fmla="*/ 0 w 355600"/>
                  <a:gd name="connsiteY1" fmla="*/ 177800 h 355600"/>
                  <a:gd name="connsiteX2" fmla="*/ 177800 w 355600"/>
                  <a:gd name="connsiteY2" fmla="*/ 355600 h 355600"/>
                  <a:gd name="connsiteX3" fmla="*/ 355600 w 355600"/>
                  <a:gd name="connsiteY3" fmla="*/ 177800 h 355600"/>
                  <a:gd name="connsiteX4" fmla="*/ 177800 w 355600"/>
                  <a:gd name="connsiteY4" fmla="*/ 0 h 355600"/>
                  <a:gd name="connsiteX5" fmla="*/ 177800 w 355600"/>
                  <a:gd name="connsiteY5" fmla="*/ 247650 h 355600"/>
                  <a:gd name="connsiteX6" fmla="*/ 107950 w 355600"/>
                  <a:gd name="connsiteY6" fmla="*/ 177800 h 355600"/>
                  <a:gd name="connsiteX7" fmla="*/ 177800 w 355600"/>
                  <a:gd name="connsiteY7" fmla="*/ 107950 h 355600"/>
                  <a:gd name="connsiteX8" fmla="*/ 247650 w 355600"/>
                  <a:gd name="connsiteY8" fmla="*/ 177800 h 355600"/>
                  <a:gd name="connsiteX9" fmla="*/ 177800 w 355600"/>
                  <a:gd name="connsiteY9" fmla="*/ 247650 h 35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5600" h="355600">
                    <a:moveTo>
                      <a:pt x="177800" y="0"/>
                    </a:moveTo>
                    <a:cubicBezTo>
                      <a:pt x="79629" y="0"/>
                      <a:pt x="0" y="79629"/>
                      <a:pt x="0" y="177800"/>
                    </a:cubicBezTo>
                    <a:cubicBezTo>
                      <a:pt x="0" y="275971"/>
                      <a:pt x="79629" y="355600"/>
                      <a:pt x="177800" y="355600"/>
                    </a:cubicBezTo>
                    <a:cubicBezTo>
                      <a:pt x="275971" y="355600"/>
                      <a:pt x="355600" y="275971"/>
                      <a:pt x="355600" y="177800"/>
                    </a:cubicBezTo>
                    <a:cubicBezTo>
                      <a:pt x="355600" y="79629"/>
                      <a:pt x="275971" y="0"/>
                      <a:pt x="177800" y="0"/>
                    </a:cubicBezTo>
                    <a:close/>
                    <a:moveTo>
                      <a:pt x="177800" y="247650"/>
                    </a:moveTo>
                    <a:cubicBezTo>
                      <a:pt x="139192" y="247650"/>
                      <a:pt x="107950" y="216408"/>
                      <a:pt x="107950" y="177800"/>
                    </a:cubicBezTo>
                    <a:cubicBezTo>
                      <a:pt x="107950" y="139192"/>
                      <a:pt x="139192" y="107950"/>
                      <a:pt x="177800" y="107950"/>
                    </a:cubicBezTo>
                    <a:cubicBezTo>
                      <a:pt x="216408" y="107950"/>
                      <a:pt x="247650" y="139192"/>
                      <a:pt x="247650" y="177800"/>
                    </a:cubicBezTo>
                    <a:cubicBezTo>
                      <a:pt x="247650" y="216408"/>
                      <a:pt x="216408" y="247650"/>
                      <a:pt x="177800" y="247650"/>
                    </a:cubicBez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defTabSz="685800"/>
                <a:endParaRPr lang="en-IN" sz="1350">
                  <a:latin typeface="Abadi" panose="020B0604020104020204" pitchFamily="34" charset="0"/>
                </a:endParaRPr>
              </a:p>
            </p:txBody>
          </p:sp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xmlns="" id="{416B8FE9-B964-4807-BC01-F1DD9991CD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675691" y="4368800"/>
                <a:ext cx="285599" cy="2489200"/>
              </a:xfrm>
              <a:custGeom>
                <a:avLst/>
                <a:gdLst>
                  <a:gd name="connsiteX0" fmla="*/ 1673 w 400050"/>
                  <a:gd name="connsiteY0" fmla="*/ 688 h 2489200"/>
                  <a:gd name="connsiteX1" fmla="*/ 401723 w 400050"/>
                  <a:gd name="connsiteY1" fmla="*/ 688 h 2489200"/>
                  <a:gd name="connsiteX2" fmla="*/ 401723 w 400050"/>
                  <a:gd name="connsiteY2" fmla="*/ 2489888 h 2489200"/>
                  <a:gd name="connsiteX3" fmla="*/ 1673 w 400050"/>
                  <a:gd name="connsiteY3" fmla="*/ 2489888 h 2489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0050" h="2489200">
                    <a:moveTo>
                      <a:pt x="1673" y="688"/>
                    </a:moveTo>
                    <a:lnTo>
                      <a:pt x="401723" y="688"/>
                    </a:lnTo>
                    <a:lnTo>
                      <a:pt x="401723" y="2489888"/>
                    </a:lnTo>
                    <a:lnTo>
                      <a:pt x="1673" y="2489888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</p:pic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xmlns="" id="{9CEA7DB8-53B1-4ADD-822F-390C1744AE81}"/>
                  </a:ext>
                </a:extLst>
              </p:cNvPr>
              <p:cNvSpPr/>
              <p:nvPr/>
            </p:nvSpPr>
            <p:spPr>
              <a:xfrm>
                <a:off x="9657954" y="3686268"/>
                <a:ext cx="927100" cy="2952750"/>
              </a:xfrm>
              <a:custGeom>
                <a:avLst/>
                <a:gdLst>
                  <a:gd name="connsiteX0" fmla="*/ 463550 w 927100"/>
                  <a:gd name="connsiteY0" fmla="*/ 0 h 2952750"/>
                  <a:gd name="connsiteX1" fmla="*/ 0 w 927100"/>
                  <a:gd name="connsiteY1" fmla="*/ 463550 h 2952750"/>
                  <a:gd name="connsiteX2" fmla="*/ 0 w 927100"/>
                  <a:gd name="connsiteY2" fmla="*/ 2952750 h 2952750"/>
                  <a:gd name="connsiteX3" fmla="*/ 927100 w 927100"/>
                  <a:gd name="connsiteY3" fmla="*/ 2952750 h 2952750"/>
                  <a:gd name="connsiteX4" fmla="*/ 927100 w 927100"/>
                  <a:gd name="connsiteY4" fmla="*/ 463550 h 295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7100" h="2952750">
                    <a:moveTo>
                      <a:pt x="463550" y="0"/>
                    </a:moveTo>
                    <a:lnTo>
                      <a:pt x="0" y="463550"/>
                    </a:lnTo>
                    <a:lnTo>
                      <a:pt x="0" y="2952750"/>
                    </a:lnTo>
                    <a:lnTo>
                      <a:pt x="927100" y="2952750"/>
                    </a:lnTo>
                    <a:lnTo>
                      <a:pt x="927100" y="46355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defTabSz="685800"/>
                <a:endParaRPr lang="en-IN" sz="1350">
                  <a:latin typeface="Abadi" panose="020B0604020104020204" pitchFamily="34" charset="0"/>
                </a:endParaRPr>
              </a:p>
            </p:txBody>
          </p:sp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0DCA3D8C-7E2D-4205-9939-10C045CFDA1C}"/>
                </a:ext>
              </a:extLst>
            </p:cNvPr>
            <p:cNvSpPr/>
            <p:nvPr/>
          </p:nvSpPr>
          <p:spPr>
            <a:xfrm>
              <a:off x="7454020" y="2479440"/>
              <a:ext cx="773360" cy="2401205"/>
            </a:xfrm>
            <a:prstGeom prst="rect">
              <a:avLst/>
            </a:prstGeom>
          </p:spPr>
          <p:txBody>
            <a:bodyPr vert="vert270" wrap="square">
              <a:spAutoFit/>
            </a:bodyPr>
            <a:lstStyle/>
            <a:p>
              <a:pPr defTabSz="685800"/>
              <a:r>
                <a:rPr lang="en-IN" sz="2000" b="1" dirty="0">
                  <a:solidFill>
                    <a:sysClr val="windowText" lastClr="000000"/>
                  </a:solidFill>
                  <a:cs typeface="Arial"/>
                  <a:sym typeface="Arial"/>
                </a:rPr>
                <a:t>Professionalise </a:t>
              </a:r>
            </a:p>
            <a:p>
              <a:pPr defTabSz="685800"/>
              <a:r>
                <a:rPr lang="en-IN" sz="2000" b="1" dirty="0">
                  <a:solidFill>
                    <a:sysClr val="windowText" lastClr="000000"/>
                  </a:solidFill>
                  <a:cs typeface="Arial"/>
                  <a:sym typeface="Arial"/>
                </a:rPr>
                <a:t>BUILD ENVRIOMENT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xmlns="" id="{EA5FD78B-26C0-4143-8C89-612717DF02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44801" y="933962"/>
              <a:ext cx="675928" cy="675928"/>
            </a:xfrm>
            <a:prstGeom prst="rect">
              <a:avLst/>
            </a:prstGeom>
          </p:spPr>
        </p:pic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xmlns="" id="{987229D1-8590-4A92-907E-81BBA69B7F8E}"/>
                </a:ext>
              </a:extLst>
            </p:cNvPr>
            <p:cNvSpPr txBox="1"/>
            <p:nvPr/>
          </p:nvSpPr>
          <p:spPr>
            <a:xfrm flipH="1">
              <a:off x="175756" y="2457992"/>
              <a:ext cx="8661330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ZA" dirty="0">
                  <a:latin typeface="Aharoni" panose="02010803020104030203" pitchFamily="2" charset="-79"/>
                  <a:cs typeface="Aharoni" panose="02010803020104030203" pitchFamily="2" charset="-79"/>
                </a:rPr>
                <a:t>to professionalise</a:t>
              </a:r>
            </a:p>
          </p:txBody>
        </p:sp>
      </p:grp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xmlns="" id="{E6A28898-13CB-46BD-9E4F-7D99DBFC857E}"/>
              </a:ext>
            </a:extLst>
          </p:cNvPr>
          <p:cNvCxnSpPr/>
          <p:nvPr/>
        </p:nvCxnSpPr>
        <p:spPr>
          <a:xfrm>
            <a:off x="166355" y="805543"/>
            <a:ext cx="8775700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92412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5201"/>
            <a:ext cx="9144000" cy="792088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Abadi" panose="020B0604020104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NSG:</a:t>
            </a:r>
            <a:br>
              <a:rPr lang="en-US" sz="2800" b="1" dirty="0">
                <a:solidFill>
                  <a:srgbClr val="008000"/>
                </a:solidFill>
                <a:latin typeface="Abadi" panose="020B0604020104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rgbClr val="008000"/>
                </a:solidFill>
                <a:latin typeface="Abadi" panose="020B0604020104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Pillar 5:  Career Progression &amp; Career Incidents 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Abadi" panose="020B0604020104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E6738C-8955-4CF1-A256-1C49941BBB03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srgbClr val="AAAAA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94D67F3-F478-9295-00F8-EA6137919FBD}"/>
              </a:ext>
            </a:extLst>
          </p:cNvPr>
          <p:cNvGrpSpPr/>
          <p:nvPr/>
        </p:nvGrpSpPr>
        <p:grpSpPr>
          <a:xfrm>
            <a:off x="385593" y="2255056"/>
            <a:ext cx="6917670" cy="4118859"/>
            <a:chOff x="362748" y="33943"/>
            <a:chExt cx="6917670" cy="4118859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xmlns="" id="{631F0821-8039-ACF7-C380-3BE86CC26B0D}"/>
                </a:ext>
              </a:extLst>
            </p:cNvPr>
            <p:cNvSpPr/>
            <p:nvPr/>
          </p:nvSpPr>
          <p:spPr>
            <a:xfrm>
              <a:off x="362748" y="33943"/>
              <a:ext cx="4865117" cy="1184459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ysClr val="windowText" lastClr="000000"/>
                  </a:solidFill>
                  <a:latin typeface="Abadi" panose="020B0604020104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The DPSA is developing RPL Policy</a:t>
              </a:r>
              <a:r>
                <a:rPr lang="en-GB" sz="2000" dirty="0">
                  <a:solidFill>
                    <a:sysClr val="windowText" lastClr="000000"/>
                  </a:solidFill>
                  <a:latin typeface="Abadi" panose="020B0604020104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for the Public Service 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xmlns="" id="{3224C1D9-45BB-A18F-D5F8-6BE5BB8170D1}"/>
                </a:ext>
              </a:extLst>
            </p:cNvPr>
            <p:cNvSpPr/>
            <p:nvPr/>
          </p:nvSpPr>
          <p:spPr>
            <a:xfrm>
              <a:off x="3175312" y="3019661"/>
              <a:ext cx="4105106" cy="1133141"/>
            </a:xfrm>
            <a:prstGeom prst="roundRect">
              <a:avLst>
                <a:gd name="adj" fmla="val 16667"/>
              </a:avLst>
            </a:prstGeom>
            <a:solidFill>
              <a:srgbClr val="FFC1C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GB" sz="1800" dirty="0">
                  <a:solidFill>
                    <a:sysClr val="windowText" lastClr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NSG nominated staff to participate in the  </a:t>
              </a:r>
              <a:r>
                <a:rPr lang="en-GB" b="1" dirty="0">
                  <a:solidFill>
                    <a:sysClr val="windowText" lastClr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RPL Steering Committee</a:t>
              </a:r>
            </a:p>
          </p:txBody>
        </p:sp>
        <p:sp>
          <p:nvSpPr>
            <p:cNvPr id="8" name="Explosion: 14 Points 7">
              <a:extLst>
                <a:ext uri="{FF2B5EF4-FFF2-40B4-BE49-F238E27FC236}">
                  <a16:creationId xmlns:a16="http://schemas.microsoft.com/office/drawing/2014/main" xmlns="" id="{C55BF077-BFB7-79C0-C343-0E5BAAC98E49}"/>
                </a:ext>
              </a:extLst>
            </p:cNvPr>
            <p:cNvSpPr/>
            <p:nvPr/>
          </p:nvSpPr>
          <p:spPr>
            <a:xfrm>
              <a:off x="459467" y="971434"/>
              <a:ext cx="6011460" cy="2214397"/>
            </a:xfrm>
            <a:prstGeom prst="irregularSeal2">
              <a:avLst/>
            </a:prstGeom>
            <a:solidFill>
              <a:schemeClr val="bg2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600" b="1" dirty="0">
                  <a:solidFill>
                    <a:sysClr val="windowText" lastClr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Review RPL Policy for optimal use in recruitment in the public service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8A12BC7-0167-3BDB-69A5-B3A0D40E8007}"/>
              </a:ext>
            </a:extLst>
          </p:cNvPr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737"/>
          <a:stretch/>
        </p:blipFill>
        <p:spPr bwMode="auto">
          <a:xfrm>
            <a:off x="217313" y="967289"/>
            <a:ext cx="2124965" cy="11331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563DF2E8-5C69-90E5-532C-6ADA8741687C}"/>
              </a:ext>
            </a:extLst>
          </p:cNvPr>
          <p:cNvSpPr/>
          <p:nvPr/>
        </p:nvSpPr>
        <p:spPr>
          <a:xfrm>
            <a:off x="6924183" y="2514778"/>
            <a:ext cx="2219817" cy="256158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b="1" dirty="0">
                <a:solidFill>
                  <a:sysClr val="windowText" lastClr="000000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Accreditation of </a:t>
            </a:r>
            <a:br>
              <a:rPr lang="en-GB" b="1" dirty="0">
                <a:solidFill>
                  <a:sysClr val="windowText" lastClr="000000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b="1" dirty="0">
                <a:solidFill>
                  <a:sysClr val="windowText" lastClr="000000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learning programmes against OQSF qualifications at NQF Levels 5-8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123DC0AC-789B-1381-5775-B57B2874E820}"/>
              </a:ext>
            </a:extLst>
          </p:cNvPr>
          <p:cNvSpPr/>
          <p:nvPr/>
        </p:nvSpPr>
        <p:spPr>
          <a:xfrm>
            <a:off x="3273759" y="1113271"/>
            <a:ext cx="5634720" cy="111230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800" dirty="0">
                <a:solidFill>
                  <a:sysClr val="windowText" lastClr="000000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Engaged the Minister of HEST  </a:t>
            </a:r>
          </a:p>
          <a:p>
            <a:pPr lvl="0" algn="ctr"/>
            <a:r>
              <a:rPr lang="en-GB" sz="1800" dirty="0">
                <a:solidFill>
                  <a:sysClr val="windowText" lastClr="000000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</a:t>
            </a:r>
            <a:r>
              <a:rPr lang="en-GB" sz="1800" b="1" dirty="0">
                <a:solidFill>
                  <a:sysClr val="windowText" lastClr="000000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declare NSG as an organ of state to offer Higher Education qualifications. </a:t>
            </a:r>
          </a:p>
        </p:txBody>
      </p:sp>
    </p:spTree>
    <p:extLst>
      <p:ext uri="{BB962C8B-B14F-4D97-AF65-F5344CB8AC3E}">
        <p14:creationId xmlns:p14="http://schemas.microsoft.com/office/powerpoint/2010/main" xmlns="" val="3049232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">
            <a:extLst>
              <a:ext uri="{FF2B5EF4-FFF2-40B4-BE49-F238E27FC236}">
                <a16:creationId xmlns:a16="http://schemas.microsoft.com/office/drawing/2014/main" xmlns="" id="{07DF084D-9BEE-495A-85BA-54BF188282E9}"/>
              </a:ext>
            </a:extLst>
          </p:cNvPr>
          <p:cNvSpPr/>
          <p:nvPr/>
        </p:nvSpPr>
        <p:spPr>
          <a:xfrm rot="10800000" flipH="1">
            <a:off x="6131851" y="1192695"/>
            <a:ext cx="2305051" cy="469804"/>
          </a:xfrm>
          <a:prstGeom prst="rect">
            <a:avLst/>
          </a:prstGeom>
          <a:solidFill>
            <a:srgbClr val="F2F2F2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595959"/>
                </a:solidFill>
              </a:defRPr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Rectangle">
            <a:extLst>
              <a:ext uri="{FF2B5EF4-FFF2-40B4-BE49-F238E27FC236}">
                <a16:creationId xmlns:a16="http://schemas.microsoft.com/office/drawing/2014/main" xmlns="" id="{A1D2F871-B786-446C-B583-464A3B806AFD}"/>
              </a:ext>
            </a:extLst>
          </p:cNvPr>
          <p:cNvSpPr/>
          <p:nvPr/>
        </p:nvSpPr>
        <p:spPr>
          <a:xfrm rot="10800000" flipH="1">
            <a:off x="3447780" y="1192695"/>
            <a:ext cx="2296738" cy="442733"/>
          </a:xfrm>
          <a:prstGeom prst="rect">
            <a:avLst/>
          </a:prstGeom>
          <a:solidFill>
            <a:srgbClr val="F2F2F2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595959"/>
                </a:solidFill>
              </a:defRPr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9" name="Group">
            <a:extLst>
              <a:ext uri="{FF2B5EF4-FFF2-40B4-BE49-F238E27FC236}">
                <a16:creationId xmlns:a16="http://schemas.microsoft.com/office/drawing/2014/main" xmlns="" id="{0B3D64FE-4BF9-4A68-B844-14A5CB03CE78}"/>
              </a:ext>
            </a:extLst>
          </p:cNvPr>
          <p:cNvGrpSpPr/>
          <p:nvPr/>
        </p:nvGrpSpPr>
        <p:grpSpPr>
          <a:xfrm>
            <a:off x="5511679" y="1229991"/>
            <a:ext cx="905630" cy="203200"/>
            <a:chOff x="0" y="0"/>
            <a:chExt cx="905629" cy="203199"/>
          </a:xfrm>
        </p:grpSpPr>
        <p:sp>
          <p:nvSpPr>
            <p:cNvPr id="90" name="Circle">
              <a:extLst>
                <a:ext uri="{FF2B5EF4-FFF2-40B4-BE49-F238E27FC236}">
                  <a16:creationId xmlns:a16="http://schemas.microsoft.com/office/drawing/2014/main" xmlns="" id="{843566A1-3639-4788-B624-FBD6485E5C2E}"/>
                </a:ext>
              </a:extLst>
            </p:cNvPr>
            <p:cNvSpPr/>
            <p:nvPr/>
          </p:nvSpPr>
          <p:spPr>
            <a:xfrm>
              <a:off x="-1" y="3847"/>
              <a:ext cx="199353" cy="199353"/>
            </a:xfrm>
            <a:prstGeom prst="ellipse">
              <a:avLst/>
            </a:prstGeom>
            <a:solidFill>
              <a:srgbClr val="2626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Circle">
              <a:extLst>
                <a:ext uri="{FF2B5EF4-FFF2-40B4-BE49-F238E27FC236}">
                  <a16:creationId xmlns:a16="http://schemas.microsoft.com/office/drawing/2014/main" xmlns="" id="{B45E87DC-E0FD-4310-934F-CEDE0111B695}"/>
                </a:ext>
              </a:extLst>
            </p:cNvPr>
            <p:cNvSpPr/>
            <p:nvPr/>
          </p:nvSpPr>
          <p:spPr>
            <a:xfrm>
              <a:off x="706277" y="0"/>
              <a:ext cx="199353" cy="199352"/>
            </a:xfrm>
            <a:prstGeom prst="ellipse">
              <a:avLst/>
            </a:prstGeom>
            <a:solidFill>
              <a:srgbClr val="2626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Rounded Rectangle">
              <a:extLst>
                <a:ext uri="{FF2B5EF4-FFF2-40B4-BE49-F238E27FC236}">
                  <a16:creationId xmlns:a16="http://schemas.microsoft.com/office/drawing/2014/main" xmlns="" id="{FD5ABC84-1ED2-43A6-AABF-D0770AED9A00}"/>
                </a:ext>
              </a:extLst>
            </p:cNvPr>
            <p:cNvSpPr/>
            <p:nvPr/>
          </p:nvSpPr>
          <p:spPr>
            <a:xfrm>
              <a:off x="41767" y="51382"/>
              <a:ext cx="822096" cy="10428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FFFFFF"/>
                </a:gs>
                <a:gs pos="25000">
                  <a:srgbClr val="FBFBFB"/>
                </a:gs>
                <a:gs pos="37000">
                  <a:srgbClr val="F8F8F8"/>
                </a:gs>
                <a:gs pos="78000">
                  <a:srgbClr val="E7E7E7"/>
                </a:gs>
                <a:gs pos="89000">
                  <a:srgbClr val="D9D9D9"/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>
              <a:outerShdw blurRad="88900" rotWithShape="0">
                <a:srgbClr val="000000">
                  <a:alpha val="3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Rounded Rectangle">
              <a:extLst>
                <a:ext uri="{FF2B5EF4-FFF2-40B4-BE49-F238E27FC236}">
                  <a16:creationId xmlns:a16="http://schemas.microsoft.com/office/drawing/2014/main" xmlns="" id="{821CC5EE-6A26-45C1-BDA2-04ADB5E1B9FD}"/>
                </a:ext>
              </a:extLst>
            </p:cNvPr>
            <p:cNvSpPr/>
            <p:nvPr/>
          </p:nvSpPr>
          <p:spPr>
            <a:xfrm>
              <a:off x="41767" y="51382"/>
              <a:ext cx="822096" cy="10428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29000">
                  <a:srgbClr val="000000">
                    <a:alpha val="2000"/>
                  </a:srgbClr>
                </a:gs>
                <a:gs pos="100000">
                  <a:srgbClr val="000000">
                    <a:alpha val="1300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>
              <a:outerShdw blurRad="635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2" name="Rectangle">
            <a:extLst>
              <a:ext uri="{FF2B5EF4-FFF2-40B4-BE49-F238E27FC236}">
                <a16:creationId xmlns:a16="http://schemas.microsoft.com/office/drawing/2014/main" xmlns="" id="{76D92265-AE9C-42C9-88D6-69017C4BD761}"/>
              </a:ext>
            </a:extLst>
          </p:cNvPr>
          <p:cNvSpPr/>
          <p:nvPr/>
        </p:nvSpPr>
        <p:spPr>
          <a:xfrm rot="10800000" flipH="1">
            <a:off x="731789" y="1192696"/>
            <a:ext cx="2344215" cy="481514"/>
          </a:xfrm>
          <a:prstGeom prst="rect">
            <a:avLst/>
          </a:prstGeom>
          <a:solidFill>
            <a:srgbClr val="F2F2F2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595959"/>
                </a:solidFill>
              </a:defRPr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3" name="Group">
            <a:extLst>
              <a:ext uri="{FF2B5EF4-FFF2-40B4-BE49-F238E27FC236}">
                <a16:creationId xmlns:a16="http://schemas.microsoft.com/office/drawing/2014/main" xmlns="" id="{87F3EB65-0BC6-4DA9-80FD-0D85BA210367}"/>
              </a:ext>
            </a:extLst>
          </p:cNvPr>
          <p:cNvGrpSpPr/>
          <p:nvPr/>
        </p:nvGrpSpPr>
        <p:grpSpPr>
          <a:xfrm>
            <a:off x="2794496" y="1281583"/>
            <a:ext cx="905630" cy="203201"/>
            <a:chOff x="0" y="0"/>
            <a:chExt cx="905629" cy="203199"/>
          </a:xfrm>
        </p:grpSpPr>
        <p:sp>
          <p:nvSpPr>
            <p:cNvPr id="84" name="Circle">
              <a:extLst>
                <a:ext uri="{FF2B5EF4-FFF2-40B4-BE49-F238E27FC236}">
                  <a16:creationId xmlns:a16="http://schemas.microsoft.com/office/drawing/2014/main" xmlns="" id="{ACBB5344-E9DE-44A9-8241-667C3AA99ABE}"/>
                </a:ext>
              </a:extLst>
            </p:cNvPr>
            <p:cNvSpPr/>
            <p:nvPr/>
          </p:nvSpPr>
          <p:spPr>
            <a:xfrm>
              <a:off x="-1" y="3847"/>
              <a:ext cx="199353" cy="199353"/>
            </a:xfrm>
            <a:prstGeom prst="ellipse">
              <a:avLst/>
            </a:prstGeom>
            <a:solidFill>
              <a:srgbClr val="2626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Circle">
              <a:extLst>
                <a:ext uri="{FF2B5EF4-FFF2-40B4-BE49-F238E27FC236}">
                  <a16:creationId xmlns:a16="http://schemas.microsoft.com/office/drawing/2014/main" xmlns="" id="{F80ADDB1-F867-41F8-8031-2091F6F87378}"/>
                </a:ext>
              </a:extLst>
            </p:cNvPr>
            <p:cNvSpPr/>
            <p:nvPr/>
          </p:nvSpPr>
          <p:spPr>
            <a:xfrm>
              <a:off x="706277" y="0"/>
              <a:ext cx="199353" cy="199352"/>
            </a:xfrm>
            <a:prstGeom prst="ellipse">
              <a:avLst/>
            </a:prstGeom>
            <a:solidFill>
              <a:srgbClr val="2626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Rounded Rectangle">
              <a:extLst>
                <a:ext uri="{FF2B5EF4-FFF2-40B4-BE49-F238E27FC236}">
                  <a16:creationId xmlns:a16="http://schemas.microsoft.com/office/drawing/2014/main" xmlns="" id="{7D6085CB-B7F7-4D13-B823-FA82540B46D1}"/>
                </a:ext>
              </a:extLst>
            </p:cNvPr>
            <p:cNvSpPr/>
            <p:nvPr/>
          </p:nvSpPr>
          <p:spPr>
            <a:xfrm>
              <a:off x="41767" y="51382"/>
              <a:ext cx="822096" cy="10428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FFFFFF"/>
                </a:gs>
                <a:gs pos="25000">
                  <a:srgbClr val="FBFBFB"/>
                </a:gs>
                <a:gs pos="37000">
                  <a:srgbClr val="F8F8F8"/>
                </a:gs>
                <a:gs pos="78000">
                  <a:srgbClr val="E7E7E7"/>
                </a:gs>
                <a:gs pos="89000">
                  <a:srgbClr val="D9D9D9"/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>
              <a:outerShdw blurRad="88900" rotWithShape="0">
                <a:srgbClr val="000000">
                  <a:alpha val="3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Rounded Rectangle">
              <a:extLst>
                <a:ext uri="{FF2B5EF4-FFF2-40B4-BE49-F238E27FC236}">
                  <a16:creationId xmlns:a16="http://schemas.microsoft.com/office/drawing/2014/main" xmlns="" id="{09C332BB-3526-4435-A6F5-F98AC994ACE7}"/>
                </a:ext>
              </a:extLst>
            </p:cNvPr>
            <p:cNvSpPr/>
            <p:nvPr/>
          </p:nvSpPr>
          <p:spPr>
            <a:xfrm>
              <a:off x="41767" y="51381"/>
              <a:ext cx="822096" cy="10428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29000">
                  <a:srgbClr val="000000">
                    <a:alpha val="2000"/>
                  </a:srgbClr>
                </a:gs>
                <a:gs pos="100000">
                  <a:srgbClr val="000000">
                    <a:alpha val="1300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>
              <a:outerShdw blurRad="635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xmlns="" id="{566BFAE9-F5F8-4100-AA23-7A684F8F0AB8}"/>
              </a:ext>
            </a:extLst>
          </p:cNvPr>
          <p:cNvGrpSpPr/>
          <p:nvPr/>
        </p:nvGrpSpPr>
        <p:grpSpPr>
          <a:xfrm>
            <a:off x="758004" y="1628801"/>
            <a:ext cx="2305055" cy="4095748"/>
            <a:chOff x="1371596" y="1657350"/>
            <a:chExt cx="2305054" cy="409574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xmlns="" id="{67C7DA47-7F46-429E-9931-84C755CE2E0F}"/>
                </a:ext>
              </a:extLst>
            </p:cNvPr>
            <p:cNvSpPr/>
            <p:nvPr/>
          </p:nvSpPr>
          <p:spPr>
            <a:xfrm>
              <a:off x="1371600" y="1657350"/>
              <a:ext cx="2305050" cy="152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dirty="0">
                <a:solidFill>
                  <a:schemeClr val="tx1"/>
                </a:solidFill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xmlns="" id="{A8B1B38A-8483-46B1-9455-E66260A5B27F}"/>
                </a:ext>
              </a:extLst>
            </p:cNvPr>
            <p:cNvSpPr/>
            <p:nvPr/>
          </p:nvSpPr>
          <p:spPr>
            <a:xfrm>
              <a:off x="1371600" y="1885949"/>
              <a:ext cx="2305050" cy="291619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dirty="0">
                <a:solidFill>
                  <a:schemeClr val="tx1"/>
                </a:solidFill>
              </a:endParaRPr>
            </a:p>
          </p:txBody>
        </p:sp>
        <p:sp>
          <p:nvSpPr>
            <p:cNvPr id="107" name="Trapezoid 106">
              <a:extLst>
                <a:ext uri="{FF2B5EF4-FFF2-40B4-BE49-F238E27FC236}">
                  <a16:creationId xmlns:a16="http://schemas.microsoft.com/office/drawing/2014/main" xmlns="" id="{74A50D26-6742-41F5-A92E-337873F7549E}"/>
                </a:ext>
              </a:extLst>
            </p:cNvPr>
            <p:cNvSpPr/>
            <p:nvPr/>
          </p:nvSpPr>
          <p:spPr>
            <a:xfrm flipH="1" flipV="1">
              <a:off x="1371596" y="4964196"/>
              <a:ext cx="2305050" cy="788901"/>
            </a:xfrm>
            <a:prstGeom prst="trapezoi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FD268A21-3ABD-4D44-B5BB-58BA2BDE8C3E}"/>
              </a:ext>
            </a:extLst>
          </p:cNvPr>
          <p:cNvGrpSpPr/>
          <p:nvPr/>
        </p:nvGrpSpPr>
        <p:grpSpPr>
          <a:xfrm>
            <a:off x="758004" y="1628800"/>
            <a:ext cx="2305055" cy="4095748"/>
            <a:chOff x="1371596" y="1657350"/>
            <a:chExt cx="2305054" cy="4095747"/>
          </a:xfrm>
          <a:solidFill>
            <a:schemeClr val="tx2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0BB4DE5-52E9-45DC-A004-DC1CFB89CC2F}"/>
                </a:ext>
              </a:extLst>
            </p:cNvPr>
            <p:cNvSpPr/>
            <p:nvPr/>
          </p:nvSpPr>
          <p:spPr>
            <a:xfrm>
              <a:off x="1371600" y="1657350"/>
              <a:ext cx="2305050" cy="152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F0713A92-0539-41EA-86FC-BF7416768AD6}"/>
                </a:ext>
              </a:extLst>
            </p:cNvPr>
            <p:cNvSpPr/>
            <p:nvPr/>
          </p:nvSpPr>
          <p:spPr>
            <a:xfrm>
              <a:off x="1371600" y="1885949"/>
              <a:ext cx="2305050" cy="29161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dirty="0">
                <a:solidFill>
                  <a:schemeClr val="tx1"/>
                </a:solidFill>
              </a:endParaRPr>
            </a:p>
          </p:txBody>
        </p:sp>
        <p:sp>
          <p:nvSpPr>
            <p:cNvPr id="14" name="Trapezoid 13">
              <a:extLst>
                <a:ext uri="{FF2B5EF4-FFF2-40B4-BE49-F238E27FC236}">
                  <a16:creationId xmlns:a16="http://schemas.microsoft.com/office/drawing/2014/main" xmlns="" id="{1742F06A-C1D3-422C-9132-410FBD0EA433}"/>
                </a:ext>
              </a:extLst>
            </p:cNvPr>
            <p:cNvSpPr/>
            <p:nvPr/>
          </p:nvSpPr>
          <p:spPr>
            <a:xfrm flipH="1" flipV="1">
              <a:off x="1371596" y="4964196"/>
              <a:ext cx="2305050" cy="788901"/>
            </a:xfrm>
            <a:prstGeom prst="trapezoi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008984EC-6B3B-4616-813F-13624F4E8726}"/>
              </a:ext>
            </a:extLst>
          </p:cNvPr>
          <p:cNvGrpSpPr/>
          <p:nvPr/>
        </p:nvGrpSpPr>
        <p:grpSpPr>
          <a:xfrm>
            <a:off x="3450280" y="1628800"/>
            <a:ext cx="2305052" cy="4095751"/>
            <a:chOff x="1371599" y="1657350"/>
            <a:chExt cx="2305051" cy="4095750"/>
          </a:xfrm>
          <a:solidFill>
            <a:schemeClr val="accent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0D3DA9D6-8B31-4E66-8375-BCFF13BB877A}"/>
                </a:ext>
              </a:extLst>
            </p:cNvPr>
            <p:cNvSpPr/>
            <p:nvPr/>
          </p:nvSpPr>
          <p:spPr>
            <a:xfrm>
              <a:off x="1371600" y="1657350"/>
              <a:ext cx="2305050" cy="152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3A08BF2E-EC13-4F1B-A32A-96E16DA3638F}"/>
                </a:ext>
              </a:extLst>
            </p:cNvPr>
            <p:cNvSpPr/>
            <p:nvPr/>
          </p:nvSpPr>
          <p:spPr>
            <a:xfrm>
              <a:off x="1371600" y="1885949"/>
              <a:ext cx="2305050" cy="29161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dirty="0">
                <a:solidFill>
                  <a:schemeClr val="tx1"/>
                </a:solidFill>
              </a:endParaRPr>
            </a:p>
          </p:txBody>
        </p:sp>
        <p:sp>
          <p:nvSpPr>
            <p:cNvPr id="18" name="Trapezoid 17">
              <a:extLst>
                <a:ext uri="{FF2B5EF4-FFF2-40B4-BE49-F238E27FC236}">
                  <a16:creationId xmlns:a16="http://schemas.microsoft.com/office/drawing/2014/main" xmlns="" id="{C54E5AEA-C8C9-4BA9-8C1B-C9B06AAE8094}"/>
                </a:ext>
              </a:extLst>
            </p:cNvPr>
            <p:cNvSpPr/>
            <p:nvPr/>
          </p:nvSpPr>
          <p:spPr>
            <a:xfrm flipH="1" flipV="1">
              <a:off x="1371599" y="4964196"/>
              <a:ext cx="2305050" cy="788904"/>
            </a:xfrm>
            <a:prstGeom prst="trapezoi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AC5EEE57-7AED-43CA-96ED-C96C15A4F88A}"/>
              </a:ext>
            </a:extLst>
          </p:cNvPr>
          <p:cNvGrpSpPr/>
          <p:nvPr/>
        </p:nvGrpSpPr>
        <p:grpSpPr>
          <a:xfrm>
            <a:off x="6257288" y="1646050"/>
            <a:ext cx="2305053" cy="4095749"/>
            <a:chOff x="1371598" y="1657350"/>
            <a:chExt cx="2305052" cy="4095748"/>
          </a:xfrm>
          <a:solidFill>
            <a:schemeClr val="accent2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7EF626CC-2E21-417E-BDF6-9D58BBE638B7}"/>
                </a:ext>
              </a:extLst>
            </p:cNvPr>
            <p:cNvSpPr/>
            <p:nvPr/>
          </p:nvSpPr>
          <p:spPr>
            <a:xfrm>
              <a:off x="1371600" y="1657350"/>
              <a:ext cx="2305050" cy="152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79B0FB7D-B092-42C8-9EDD-F868B1CE0EB7}"/>
                </a:ext>
              </a:extLst>
            </p:cNvPr>
            <p:cNvSpPr/>
            <p:nvPr/>
          </p:nvSpPr>
          <p:spPr>
            <a:xfrm>
              <a:off x="1371600" y="1885949"/>
              <a:ext cx="2305050" cy="28914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dirty="0">
                <a:solidFill>
                  <a:schemeClr val="tx1"/>
                </a:solidFill>
              </a:endParaRPr>
            </a:p>
          </p:txBody>
        </p:sp>
        <p:sp>
          <p:nvSpPr>
            <p:cNvPr id="22" name="Trapezoid 21">
              <a:extLst>
                <a:ext uri="{FF2B5EF4-FFF2-40B4-BE49-F238E27FC236}">
                  <a16:creationId xmlns:a16="http://schemas.microsoft.com/office/drawing/2014/main" xmlns="" id="{B03F4E28-68AC-4A13-A81C-272839A5ECEE}"/>
                </a:ext>
              </a:extLst>
            </p:cNvPr>
            <p:cNvSpPr/>
            <p:nvPr/>
          </p:nvSpPr>
          <p:spPr>
            <a:xfrm flipH="1" flipV="1">
              <a:off x="1371598" y="4964193"/>
              <a:ext cx="2305050" cy="788905"/>
            </a:xfrm>
            <a:prstGeom prst="trapezoi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dirty="0">
                <a:solidFill>
                  <a:schemeClr val="tx1"/>
                </a:solidFill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08DA4202-EB05-49C5-8DD9-117D7CADC201}"/>
              </a:ext>
            </a:extLst>
          </p:cNvPr>
          <p:cNvSpPr txBox="1"/>
          <p:nvPr/>
        </p:nvSpPr>
        <p:spPr>
          <a:xfrm>
            <a:off x="914708" y="1196752"/>
            <a:ext cx="19207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spc="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CAPABLE STATE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E7510EE2-B829-44B4-A479-D3089CCB1025}"/>
              </a:ext>
            </a:extLst>
          </p:cNvPr>
          <p:cNvSpPr txBox="1"/>
          <p:nvPr/>
        </p:nvSpPr>
        <p:spPr>
          <a:xfrm>
            <a:off x="3663881" y="1196752"/>
            <a:ext cx="18934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spc="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ETHICAL STATE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5CB6212E-EEF6-4A32-8714-E541B4A304C8}"/>
              </a:ext>
            </a:extLst>
          </p:cNvPr>
          <p:cNvSpPr txBox="1"/>
          <p:nvPr/>
        </p:nvSpPr>
        <p:spPr>
          <a:xfrm>
            <a:off x="6349245" y="1196752"/>
            <a:ext cx="21259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spc="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DEVELOPMENTAL </a:t>
            </a:r>
          </a:p>
          <a:p>
            <a:pPr algn="ctr"/>
            <a:r>
              <a:rPr lang="en-US" sz="1200" b="1" spc="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D925C33B-571E-4AD1-B9F5-27E344EEBA9A}"/>
              </a:ext>
            </a:extLst>
          </p:cNvPr>
          <p:cNvSpPr/>
          <p:nvPr/>
        </p:nvSpPr>
        <p:spPr>
          <a:xfrm>
            <a:off x="755576" y="1947388"/>
            <a:ext cx="226695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capable state has the</a:t>
            </a:r>
          </a:p>
          <a:p>
            <a:pPr lvl="0" algn="ctr">
              <a:defRPr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required 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human capabilities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lvl="0" algn="ctr">
              <a:defRPr/>
            </a:pP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institutional capacity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service processes and technological platforms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72B34195-C1B3-4B0A-B0B1-B23B142CFABC}"/>
              </a:ext>
            </a:extLst>
          </p:cNvPr>
          <p:cNvSpPr/>
          <p:nvPr/>
        </p:nvSpPr>
        <p:spPr>
          <a:xfrm>
            <a:off x="3393188" y="1831037"/>
            <a:ext cx="2362144" cy="3104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ethical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state is driven by the constitutional values and principles of public administration and the rule of law, focused on the progressive </a:t>
            </a: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realisation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socio-economic rights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social justice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outlined in the Bill of Rights.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B6362FE0-9582-43BC-8393-61B7CEDEBA22}"/>
              </a:ext>
            </a:extLst>
          </p:cNvPr>
          <p:cNvSpPr/>
          <p:nvPr/>
        </p:nvSpPr>
        <p:spPr>
          <a:xfrm>
            <a:off x="6221237" y="1880491"/>
            <a:ext cx="23971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Meet people’s needs through 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interventionist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developmental, participatory public administration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87C8E760-5F17-4F4B-9405-A7ECB21D9714}"/>
              </a:ext>
            </a:extLst>
          </p:cNvPr>
          <p:cNvSpPr txBox="1"/>
          <p:nvPr/>
        </p:nvSpPr>
        <p:spPr>
          <a:xfrm>
            <a:off x="137638" y="266347"/>
            <a:ext cx="8917021" cy="584757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Tx/>
              <a:buNone/>
              <a:tabLst/>
              <a:defRPr/>
            </a:pPr>
            <a:r>
              <a:rPr kumimoji="0" lang="en-ZA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badi" panose="020B0604020104020204" pitchFamily="34" charset="0"/>
                <a:ea typeface="Tahoma" panose="020B0604030504040204" pitchFamily="34" charset="0"/>
                <a:cs typeface="Aharoni" panose="02010803020104030203" pitchFamily="2" charset="-79"/>
              </a:rPr>
              <a:t>Overview: </a:t>
            </a:r>
            <a:r>
              <a:rPr lang="en-US" sz="3200" b="1" dirty="0">
                <a:solidFill>
                  <a:srgbClr val="008000"/>
                </a:solidFill>
                <a:latin typeface="Abadi" panose="020B0604020104020204" pitchFamily="34" charset="0"/>
                <a:ea typeface="Tahoma" panose="020B0604030504040204" pitchFamily="34" charset="0"/>
                <a:cs typeface="Aharoni" panose="02010803020104030203" pitchFamily="2" charset="-79"/>
              </a:rPr>
              <a:t>Priority 1 of the 6</a:t>
            </a:r>
            <a:r>
              <a:rPr lang="en-US" sz="3200" b="1" baseline="30000" dirty="0">
                <a:solidFill>
                  <a:srgbClr val="008000"/>
                </a:solidFill>
                <a:latin typeface="Abadi" panose="020B0604020104020204" pitchFamily="34" charset="0"/>
                <a:ea typeface="Tahoma" panose="020B0604030504040204" pitchFamily="34" charset="0"/>
                <a:cs typeface="Aharoni" panose="02010803020104030203" pitchFamily="2" charset="-79"/>
              </a:rPr>
              <a:t>th</a:t>
            </a:r>
            <a:r>
              <a:rPr lang="en-US" sz="3200" b="1" dirty="0">
                <a:solidFill>
                  <a:srgbClr val="008000"/>
                </a:solidFill>
                <a:latin typeface="Abadi" panose="020B0604020104020204" pitchFamily="34" charset="0"/>
                <a:ea typeface="Tahoma" panose="020B0604030504040204" pitchFamily="34" charset="0"/>
                <a:cs typeface="Aharoni" panose="02010803020104030203" pitchFamily="2" charset="-79"/>
              </a:rPr>
              <a:t> Administration</a:t>
            </a:r>
          </a:p>
        </p:txBody>
      </p:sp>
      <p:pic>
        <p:nvPicPr>
          <p:cNvPr id="54" name="Graphic 53">
            <a:extLst>
              <a:ext uri="{FF2B5EF4-FFF2-40B4-BE49-F238E27FC236}">
                <a16:creationId xmlns:a16="http://schemas.microsoft.com/office/drawing/2014/main" xmlns="" id="{A8075DC6-0BEE-4E86-A080-10601B0FCD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82391" y="4947903"/>
            <a:ext cx="785353" cy="785353"/>
          </a:xfrm>
          <a:prstGeom prst="rect">
            <a:avLst/>
          </a:prstGeom>
        </p:spPr>
      </p:pic>
      <p:grpSp>
        <p:nvGrpSpPr>
          <p:cNvPr id="74" name="Group 73">
            <a:extLst>
              <a:ext uri="{FF2B5EF4-FFF2-40B4-BE49-F238E27FC236}">
                <a16:creationId xmlns:a16="http://schemas.microsoft.com/office/drawing/2014/main" xmlns="" id="{B98FA0EF-B6A4-45AE-AC6C-3ECFE16F4DFD}"/>
              </a:ext>
            </a:extLst>
          </p:cNvPr>
          <p:cNvGrpSpPr/>
          <p:nvPr/>
        </p:nvGrpSpPr>
        <p:grpSpPr>
          <a:xfrm>
            <a:off x="7020272" y="5067792"/>
            <a:ext cx="717604" cy="593456"/>
            <a:chOff x="5418160" y="4568831"/>
            <a:chExt cx="568327" cy="508006"/>
          </a:xfrm>
          <a:solidFill>
            <a:schemeClr val="bg1"/>
          </a:solidFill>
        </p:grpSpPr>
        <p:sp>
          <p:nvSpPr>
            <p:cNvPr id="75" name="Freeform 5">
              <a:extLst>
                <a:ext uri="{FF2B5EF4-FFF2-40B4-BE49-F238E27FC236}">
                  <a16:creationId xmlns:a16="http://schemas.microsoft.com/office/drawing/2014/main" xmlns="" id="{859861C2-FA26-4B74-AF01-5D2B2CE4D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5984" y="4730753"/>
              <a:ext cx="128588" cy="346075"/>
            </a:xfrm>
            <a:custGeom>
              <a:avLst/>
              <a:gdLst>
                <a:gd name="T0" fmla="*/ 40 w 40"/>
                <a:gd name="T1" fmla="*/ 0 h 107"/>
                <a:gd name="T2" fmla="*/ 40 w 40"/>
                <a:gd name="T3" fmla="*/ 107 h 107"/>
                <a:gd name="T4" fmla="*/ 0 w 40"/>
                <a:gd name="T5" fmla="*/ 107 h 107"/>
                <a:gd name="T6" fmla="*/ 0 w 40"/>
                <a:gd name="T7" fmla="*/ 103 h 107"/>
                <a:gd name="T8" fmla="*/ 0 w 40"/>
                <a:gd name="T9" fmla="*/ 41 h 107"/>
                <a:gd name="T10" fmla="*/ 3 w 40"/>
                <a:gd name="T11" fmla="*/ 35 h 107"/>
                <a:gd name="T12" fmla="*/ 40 w 40"/>
                <a:gd name="T13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07">
                  <a:moveTo>
                    <a:pt x="40" y="0"/>
                  </a:moveTo>
                  <a:cubicBezTo>
                    <a:pt x="40" y="107"/>
                    <a:pt x="40" y="107"/>
                    <a:pt x="40" y="107"/>
                  </a:cubicBezTo>
                  <a:cubicBezTo>
                    <a:pt x="40" y="107"/>
                    <a:pt x="14" y="107"/>
                    <a:pt x="0" y="107"/>
                  </a:cubicBezTo>
                  <a:cubicBezTo>
                    <a:pt x="0" y="106"/>
                    <a:pt x="0" y="104"/>
                    <a:pt x="0" y="103"/>
                  </a:cubicBezTo>
                  <a:cubicBezTo>
                    <a:pt x="0" y="82"/>
                    <a:pt x="0" y="62"/>
                    <a:pt x="0" y="41"/>
                  </a:cubicBezTo>
                  <a:cubicBezTo>
                    <a:pt x="0" y="39"/>
                    <a:pt x="1" y="36"/>
                    <a:pt x="3" y="35"/>
                  </a:cubicBezTo>
                  <a:cubicBezTo>
                    <a:pt x="14" y="24"/>
                    <a:pt x="40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76" name="Freeform 6">
              <a:extLst>
                <a:ext uri="{FF2B5EF4-FFF2-40B4-BE49-F238E27FC236}">
                  <a16:creationId xmlns:a16="http://schemas.microsoft.com/office/drawing/2014/main" xmlns="" id="{081C7FF6-21E5-4A57-8C21-52D3144C79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8160" y="4568831"/>
              <a:ext cx="568327" cy="323850"/>
            </a:xfrm>
            <a:custGeom>
              <a:avLst/>
              <a:gdLst>
                <a:gd name="T0" fmla="*/ 81 w 176"/>
                <a:gd name="T1" fmla="*/ 80 h 100"/>
                <a:gd name="T2" fmla="*/ 143 w 176"/>
                <a:gd name="T3" fmla="*/ 22 h 100"/>
                <a:gd name="T4" fmla="*/ 139 w 176"/>
                <a:gd name="T5" fmla="*/ 17 h 100"/>
                <a:gd name="T6" fmla="*/ 141 w 176"/>
                <a:gd name="T7" fmla="*/ 8 h 100"/>
                <a:gd name="T8" fmla="*/ 168 w 176"/>
                <a:gd name="T9" fmla="*/ 1 h 100"/>
                <a:gd name="T10" fmla="*/ 175 w 176"/>
                <a:gd name="T11" fmla="*/ 9 h 100"/>
                <a:gd name="T12" fmla="*/ 168 w 176"/>
                <a:gd name="T13" fmla="*/ 34 h 100"/>
                <a:gd name="T14" fmla="*/ 158 w 176"/>
                <a:gd name="T15" fmla="*/ 37 h 100"/>
                <a:gd name="T16" fmla="*/ 154 w 176"/>
                <a:gd name="T17" fmla="*/ 31 h 100"/>
                <a:gd name="T18" fmla="*/ 134 w 176"/>
                <a:gd name="T19" fmla="*/ 49 h 100"/>
                <a:gd name="T20" fmla="*/ 84 w 176"/>
                <a:gd name="T21" fmla="*/ 96 h 100"/>
                <a:gd name="T22" fmla="*/ 77 w 176"/>
                <a:gd name="T23" fmla="*/ 96 h 100"/>
                <a:gd name="T24" fmla="*/ 51 w 176"/>
                <a:gd name="T25" fmla="*/ 70 h 100"/>
                <a:gd name="T26" fmla="*/ 44 w 176"/>
                <a:gd name="T27" fmla="*/ 69 h 100"/>
                <a:gd name="T28" fmla="*/ 10 w 176"/>
                <a:gd name="T29" fmla="*/ 100 h 100"/>
                <a:gd name="T30" fmla="*/ 9 w 176"/>
                <a:gd name="T31" fmla="*/ 100 h 100"/>
                <a:gd name="T32" fmla="*/ 10 w 176"/>
                <a:gd name="T33" fmla="*/ 82 h 100"/>
                <a:gd name="T34" fmla="*/ 45 w 176"/>
                <a:gd name="T35" fmla="*/ 50 h 100"/>
                <a:gd name="T36" fmla="*/ 51 w 176"/>
                <a:gd name="T37" fmla="*/ 50 h 100"/>
                <a:gd name="T38" fmla="*/ 79 w 176"/>
                <a:gd name="T39" fmla="*/ 78 h 100"/>
                <a:gd name="T40" fmla="*/ 81 w 176"/>
                <a:gd name="T41" fmla="*/ 8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6" h="100">
                  <a:moveTo>
                    <a:pt x="81" y="80"/>
                  </a:moveTo>
                  <a:cubicBezTo>
                    <a:pt x="102" y="60"/>
                    <a:pt x="122" y="41"/>
                    <a:pt x="143" y="22"/>
                  </a:cubicBezTo>
                  <a:cubicBezTo>
                    <a:pt x="141" y="20"/>
                    <a:pt x="140" y="19"/>
                    <a:pt x="139" y="17"/>
                  </a:cubicBezTo>
                  <a:cubicBezTo>
                    <a:pt x="135" y="14"/>
                    <a:pt x="136" y="10"/>
                    <a:pt x="141" y="8"/>
                  </a:cubicBezTo>
                  <a:cubicBezTo>
                    <a:pt x="150" y="6"/>
                    <a:pt x="159" y="3"/>
                    <a:pt x="168" y="1"/>
                  </a:cubicBezTo>
                  <a:cubicBezTo>
                    <a:pt x="173" y="0"/>
                    <a:pt x="176" y="3"/>
                    <a:pt x="175" y="9"/>
                  </a:cubicBezTo>
                  <a:cubicBezTo>
                    <a:pt x="173" y="17"/>
                    <a:pt x="170" y="26"/>
                    <a:pt x="168" y="34"/>
                  </a:cubicBezTo>
                  <a:cubicBezTo>
                    <a:pt x="166" y="40"/>
                    <a:pt x="163" y="41"/>
                    <a:pt x="158" y="37"/>
                  </a:cubicBezTo>
                  <a:cubicBezTo>
                    <a:pt x="157" y="35"/>
                    <a:pt x="155" y="33"/>
                    <a:pt x="154" y="31"/>
                  </a:cubicBezTo>
                  <a:cubicBezTo>
                    <a:pt x="147" y="38"/>
                    <a:pt x="140" y="44"/>
                    <a:pt x="134" y="49"/>
                  </a:cubicBezTo>
                  <a:cubicBezTo>
                    <a:pt x="117" y="65"/>
                    <a:pt x="100" y="80"/>
                    <a:pt x="84" y="96"/>
                  </a:cubicBezTo>
                  <a:cubicBezTo>
                    <a:pt x="81" y="99"/>
                    <a:pt x="79" y="98"/>
                    <a:pt x="77" y="96"/>
                  </a:cubicBezTo>
                  <a:cubicBezTo>
                    <a:pt x="68" y="87"/>
                    <a:pt x="59" y="78"/>
                    <a:pt x="51" y="70"/>
                  </a:cubicBezTo>
                  <a:cubicBezTo>
                    <a:pt x="48" y="67"/>
                    <a:pt x="47" y="67"/>
                    <a:pt x="44" y="69"/>
                  </a:cubicBezTo>
                  <a:cubicBezTo>
                    <a:pt x="33" y="80"/>
                    <a:pt x="21" y="90"/>
                    <a:pt x="10" y="100"/>
                  </a:cubicBezTo>
                  <a:cubicBezTo>
                    <a:pt x="9" y="100"/>
                    <a:pt x="9" y="100"/>
                    <a:pt x="9" y="100"/>
                  </a:cubicBezTo>
                  <a:cubicBezTo>
                    <a:pt x="0" y="90"/>
                    <a:pt x="0" y="90"/>
                    <a:pt x="10" y="82"/>
                  </a:cubicBezTo>
                  <a:cubicBezTo>
                    <a:pt x="21" y="71"/>
                    <a:pt x="33" y="61"/>
                    <a:pt x="45" y="50"/>
                  </a:cubicBezTo>
                  <a:cubicBezTo>
                    <a:pt x="47" y="48"/>
                    <a:pt x="49" y="48"/>
                    <a:pt x="51" y="50"/>
                  </a:cubicBezTo>
                  <a:cubicBezTo>
                    <a:pt x="60" y="60"/>
                    <a:pt x="70" y="69"/>
                    <a:pt x="79" y="78"/>
                  </a:cubicBezTo>
                  <a:cubicBezTo>
                    <a:pt x="80" y="79"/>
                    <a:pt x="80" y="79"/>
                    <a:pt x="81" y="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77" name="Freeform 7">
              <a:extLst>
                <a:ext uri="{FF2B5EF4-FFF2-40B4-BE49-F238E27FC236}">
                  <a16:creationId xmlns:a16="http://schemas.microsoft.com/office/drawing/2014/main" xmlns="" id="{CCA67117-4844-4873-862C-C0B4E0FA64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9907" y="4856174"/>
              <a:ext cx="130176" cy="220663"/>
            </a:xfrm>
            <a:custGeom>
              <a:avLst/>
              <a:gdLst>
                <a:gd name="T0" fmla="*/ 37 w 40"/>
                <a:gd name="T1" fmla="*/ 0 h 68"/>
                <a:gd name="T2" fmla="*/ 40 w 40"/>
                <a:gd name="T3" fmla="*/ 2 h 68"/>
                <a:gd name="T4" fmla="*/ 40 w 40"/>
                <a:gd name="T5" fmla="*/ 67 h 68"/>
                <a:gd name="T6" fmla="*/ 40 w 40"/>
                <a:gd name="T7" fmla="*/ 68 h 68"/>
                <a:gd name="T8" fmla="*/ 0 w 40"/>
                <a:gd name="T9" fmla="*/ 68 h 68"/>
                <a:gd name="T10" fmla="*/ 0 w 40"/>
                <a:gd name="T11" fmla="*/ 34 h 68"/>
                <a:gd name="T12" fmla="*/ 1 w 40"/>
                <a:gd name="T13" fmla="*/ 32 h 68"/>
                <a:gd name="T14" fmla="*/ 37 w 40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68">
                  <a:moveTo>
                    <a:pt x="37" y="0"/>
                  </a:moveTo>
                  <a:cubicBezTo>
                    <a:pt x="40" y="2"/>
                    <a:pt x="40" y="2"/>
                    <a:pt x="40" y="2"/>
                  </a:cubicBezTo>
                  <a:cubicBezTo>
                    <a:pt x="40" y="24"/>
                    <a:pt x="40" y="46"/>
                    <a:pt x="40" y="67"/>
                  </a:cubicBezTo>
                  <a:cubicBezTo>
                    <a:pt x="40" y="67"/>
                    <a:pt x="40" y="68"/>
                    <a:pt x="40" y="68"/>
                  </a:cubicBezTo>
                  <a:cubicBezTo>
                    <a:pt x="27" y="68"/>
                    <a:pt x="14" y="68"/>
                    <a:pt x="0" y="68"/>
                  </a:cubicBezTo>
                  <a:cubicBezTo>
                    <a:pt x="0" y="57"/>
                    <a:pt x="0" y="45"/>
                    <a:pt x="0" y="34"/>
                  </a:cubicBezTo>
                  <a:cubicBezTo>
                    <a:pt x="0" y="33"/>
                    <a:pt x="1" y="32"/>
                    <a:pt x="1" y="32"/>
                  </a:cubicBezTo>
                  <a:cubicBezTo>
                    <a:pt x="13" y="21"/>
                    <a:pt x="37" y="0"/>
                    <a:pt x="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78" name="Freeform 8">
              <a:extLst>
                <a:ext uri="{FF2B5EF4-FFF2-40B4-BE49-F238E27FC236}">
                  <a16:creationId xmlns:a16="http://schemas.microsoft.com/office/drawing/2014/main" xmlns="" id="{63DD0CC7-D5F6-442B-875A-CC9CC4EA7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1338" y="4895850"/>
              <a:ext cx="128588" cy="180975"/>
            </a:xfrm>
            <a:custGeom>
              <a:avLst/>
              <a:gdLst>
                <a:gd name="T0" fmla="*/ 40 w 40"/>
                <a:gd name="T1" fmla="*/ 0 h 56"/>
                <a:gd name="T2" fmla="*/ 40 w 40"/>
                <a:gd name="T3" fmla="*/ 56 h 56"/>
                <a:gd name="T4" fmla="*/ 0 w 40"/>
                <a:gd name="T5" fmla="*/ 56 h 56"/>
                <a:gd name="T6" fmla="*/ 0 w 40"/>
                <a:gd name="T7" fmla="*/ 2 h 56"/>
                <a:gd name="T8" fmla="*/ 14 w 40"/>
                <a:gd name="T9" fmla="*/ 17 h 56"/>
                <a:gd name="T10" fmla="*/ 21 w 40"/>
                <a:gd name="T11" fmla="*/ 17 h 56"/>
                <a:gd name="T12" fmla="*/ 40 w 40"/>
                <a:gd name="T1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56">
                  <a:moveTo>
                    <a:pt x="40" y="0"/>
                  </a:moveTo>
                  <a:cubicBezTo>
                    <a:pt x="40" y="19"/>
                    <a:pt x="40" y="37"/>
                    <a:pt x="40" y="56"/>
                  </a:cubicBezTo>
                  <a:cubicBezTo>
                    <a:pt x="27" y="56"/>
                    <a:pt x="14" y="56"/>
                    <a:pt x="0" y="56"/>
                  </a:cubicBezTo>
                  <a:cubicBezTo>
                    <a:pt x="0" y="39"/>
                    <a:pt x="0" y="2"/>
                    <a:pt x="0" y="2"/>
                  </a:cubicBezTo>
                  <a:cubicBezTo>
                    <a:pt x="0" y="2"/>
                    <a:pt x="10" y="12"/>
                    <a:pt x="14" y="17"/>
                  </a:cubicBezTo>
                  <a:cubicBezTo>
                    <a:pt x="16" y="19"/>
                    <a:pt x="18" y="20"/>
                    <a:pt x="21" y="17"/>
                  </a:cubicBezTo>
                  <a:cubicBezTo>
                    <a:pt x="27" y="11"/>
                    <a:pt x="33" y="6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</p:grpSp>
      <p:pic>
        <p:nvPicPr>
          <p:cNvPr id="95" name="Shadow">
            <a:extLst>
              <a:ext uri="{FF2B5EF4-FFF2-40B4-BE49-F238E27FC236}">
                <a16:creationId xmlns:a16="http://schemas.microsoft.com/office/drawing/2014/main" xmlns="" id="{B9094B8F-D06F-4BD5-A836-7813B44EF7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H="1">
            <a:off x="1751413" y="2908560"/>
            <a:ext cx="3172672" cy="557389"/>
          </a:xfrm>
          <a:prstGeom prst="rect">
            <a:avLst/>
          </a:prstGeom>
        </p:spPr>
      </p:pic>
      <p:pic>
        <p:nvPicPr>
          <p:cNvPr id="96" name="Shadow">
            <a:extLst>
              <a:ext uri="{FF2B5EF4-FFF2-40B4-BE49-F238E27FC236}">
                <a16:creationId xmlns:a16="http://schemas.microsoft.com/office/drawing/2014/main" xmlns="" id="{A82305B1-187E-401C-8D0B-80E41A0178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H="1">
            <a:off x="4424875" y="2916950"/>
            <a:ext cx="3155896" cy="557389"/>
          </a:xfrm>
          <a:prstGeom prst="rect">
            <a:avLst/>
          </a:prstGeom>
        </p:spPr>
      </p:pic>
      <p:pic>
        <p:nvPicPr>
          <p:cNvPr id="97" name="Shadow">
            <a:extLst>
              <a:ext uri="{FF2B5EF4-FFF2-40B4-BE49-F238E27FC236}">
                <a16:creationId xmlns:a16="http://schemas.microsoft.com/office/drawing/2014/main" xmlns="" id="{510D51D3-52ED-4CBB-B813-48A0D3BC8A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H="1">
            <a:off x="7267934" y="2977422"/>
            <a:ext cx="3100358" cy="399419"/>
          </a:xfrm>
          <a:prstGeom prst="rect">
            <a:avLst/>
          </a:prstGeom>
        </p:spPr>
      </p:pic>
      <p:pic>
        <p:nvPicPr>
          <p:cNvPr id="101" name="Shadow">
            <a:extLst>
              <a:ext uri="{FF2B5EF4-FFF2-40B4-BE49-F238E27FC236}">
                <a16:creationId xmlns:a16="http://schemas.microsoft.com/office/drawing/2014/main" xmlns="" id="{5088C045-A6CE-47F5-AD30-2A13CFC4CF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53419" y="4787732"/>
            <a:ext cx="2302401" cy="336575"/>
          </a:xfrm>
          <a:prstGeom prst="rect">
            <a:avLst/>
          </a:prstGeom>
        </p:spPr>
      </p:pic>
      <p:pic>
        <p:nvPicPr>
          <p:cNvPr id="102" name="Shadow">
            <a:extLst>
              <a:ext uri="{FF2B5EF4-FFF2-40B4-BE49-F238E27FC236}">
                <a16:creationId xmlns:a16="http://schemas.microsoft.com/office/drawing/2014/main" xmlns="" id="{FA69752D-CA75-4D88-B3D8-0931EE2483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3462564" y="4763161"/>
            <a:ext cx="2302400" cy="336575"/>
          </a:xfrm>
          <a:prstGeom prst="rect">
            <a:avLst/>
          </a:prstGeom>
        </p:spPr>
      </p:pic>
      <p:pic>
        <p:nvPicPr>
          <p:cNvPr id="103" name="Shadow">
            <a:extLst>
              <a:ext uri="{FF2B5EF4-FFF2-40B4-BE49-F238E27FC236}">
                <a16:creationId xmlns:a16="http://schemas.microsoft.com/office/drawing/2014/main" xmlns="" id="{39D85EA3-0718-4AF0-A9FF-11A1971941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176442" y="4727307"/>
            <a:ext cx="2316522" cy="336575"/>
          </a:xfrm>
          <a:prstGeom prst="rect">
            <a:avLst/>
          </a:prstGeom>
        </p:spPr>
      </p:pic>
      <p:pic>
        <p:nvPicPr>
          <p:cNvPr id="131" name="Shadow">
            <a:extLst>
              <a:ext uri="{FF2B5EF4-FFF2-40B4-BE49-F238E27FC236}">
                <a16:creationId xmlns:a16="http://schemas.microsoft.com/office/drawing/2014/main" xmlns="" id="{E4EDA4D2-7972-46EB-BBD9-43DBB82B1E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53419" y="4787733"/>
            <a:ext cx="2302401" cy="336575"/>
          </a:xfrm>
          <a:prstGeom prst="rect">
            <a:avLst/>
          </a:prstGeom>
        </p:spPr>
      </p:pic>
      <p:pic>
        <p:nvPicPr>
          <p:cNvPr id="132" name="Shadow">
            <a:extLst>
              <a:ext uri="{FF2B5EF4-FFF2-40B4-BE49-F238E27FC236}">
                <a16:creationId xmlns:a16="http://schemas.microsoft.com/office/drawing/2014/main" xmlns="" id="{66BD8A7D-EC6C-406C-94E4-7FD89B9D23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3462564" y="4763162"/>
            <a:ext cx="2302400" cy="336575"/>
          </a:xfrm>
          <a:prstGeom prst="rect">
            <a:avLst/>
          </a:prstGeom>
        </p:spPr>
      </p:pic>
      <p:pic>
        <p:nvPicPr>
          <p:cNvPr id="133" name="Shadow">
            <a:extLst>
              <a:ext uri="{FF2B5EF4-FFF2-40B4-BE49-F238E27FC236}">
                <a16:creationId xmlns:a16="http://schemas.microsoft.com/office/drawing/2014/main" xmlns="" id="{F978C017-B2F8-4087-9DF5-940517F0CF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176442" y="4727308"/>
            <a:ext cx="2316522" cy="336575"/>
          </a:xfrm>
          <a:prstGeom prst="rect">
            <a:avLst/>
          </a:prstGeom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AEF0D9E8-3432-4BEE-8C3A-CD8BB46D3143}"/>
              </a:ext>
            </a:extLst>
          </p:cNvPr>
          <p:cNvGrpSpPr/>
          <p:nvPr/>
        </p:nvGrpSpPr>
        <p:grpSpPr>
          <a:xfrm>
            <a:off x="4309777" y="5013176"/>
            <a:ext cx="625387" cy="622628"/>
            <a:chOff x="3546476" y="1795463"/>
            <a:chExt cx="5097463" cy="4394200"/>
          </a:xfrm>
          <a:solidFill>
            <a:schemeClr val="bg1"/>
          </a:solidFill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xmlns="" id="{6E25475F-91CD-4A4A-926E-933069A9A6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6476" y="5830888"/>
              <a:ext cx="5097463" cy="3587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13" dirty="0"/>
            </a:p>
          </p:txBody>
        </p:sp>
        <p:sp>
          <p:nvSpPr>
            <p:cNvPr id="58" name="Freeform 7">
              <a:extLst>
                <a:ext uri="{FF2B5EF4-FFF2-40B4-BE49-F238E27FC236}">
                  <a16:creationId xmlns:a16="http://schemas.microsoft.com/office/drawing/2014/main" xmlns="" id="{5D3148F1-278A-4C55-A2D9-1400ABEF34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9163" y="2781300"/>
              <a:ext cx="287338" cy="436563"/>
            </a:xfrm>
            <a:custGeom>
              <a:avLst/>
              <a:gdLst>
                <a:gd name="T0" fmla="*/ 150 w 152"/>
                <a:gd name="T1" fmla="*/ 11 h 231"/>
                <a:gd name="T2" fmla="*/ 152 w 152"/>
                <a:gd name="T3" fmla="*/ 0 h 231"/>
                <a:gd name="T4" fmla="*/ 0 w 152"/>
                <a:gd name="T5" fmla="*/ 0 h 231"/>
                <a:gd name="T6" fmla="*/ 150 w 152"/>
                <a:gd name="T7" fmla="*/ 231 h 231"/>
                <a:gd name="T8" fmla="*/ 150 w 152"/>
                <a:gd name="T9" fmla="*/ 1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31">
                  <a:moveTo>
                    <a:pt x="150" y="11"/>
                  </a:moveTo>
                  <a:cubicBezTo>
                    <a:pt x="150" y="6"/>
                    <a:pt x="151" y="2"/>
                    <a:pt x="15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0" y="231"/>
                    <a:pt x="150" y="231"/>
                    <a:pt x="150" y="231"/>
                  </a:cubicBezTo>
                  <a:cubicBezTo>
                    <a:pt x="150" y="158"/>
                    <a:pt x="150" y="84"/>
                    <a:pt x="15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13" dirty="0"/>
            </a:p>
          </p:txBody>
        </p:sp>
        <p:sp>
          <p:nvSpPr>
            <p:cNvPr id="59" name="Freeform 8">
              <a:extLst>
                <a:ext uri="{FF2B5EF4-FFF2-40B4-BE49-F238E27FC236}">
                  <a16:creationId xmlns:a16="http://schemas.microsoft.com/office/drawing/2014/main" xmlns="" id="{7B93E288-4CD9-45F3-AE43-93A8AC677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9163" y="4067175"/>
              <a:ext cx="284163" cy="1025525"/>
            </a:xfrm>
            <a:custGeom>
              <a:avLst/>
              <a:gdLst>
                <a:gd name="T0" fmla="*/ 150 w 150"/>
                <a:gd name="T1" fmla="*/ 146 h 542"/>
                <a:gd name="T2" fmla="*/ 0 w 150"/>
                <a:gd name="T3" fmla="*/ 0 h 542"/>
                <a:gd name="T4" fmla="*/ 0 w 150"/>
                <a:gd name="T5" fmla="*/ 542 h 542"/>
                <a:gd name="T6" fmla="*/ 3 w 150"/>
                <a:gd name="T7" fmla="*/ 542 h 542"/>
                <a:gd name="T8" fmla="*/ 150 w 150"/>
                <a:gd name="T9" fmla="*/ 385 h 542"/>
                <a:gd name="T10" fmla="*/ 150 w 150"/>
                <a:gd name="T11" fmla="*/ 146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0" h="542">
                  <a:moveTo>
                    <a:pt x="150" y="146"/>
                  </a:moveTo>
                  <a:cubicBezTo>
                    <a:pt x="101" y="97"/>
                    <a:pt x="44" y="42"/>
                    <a:pt x="0" y="0"/>
                  </a:cubicBezTo>
                  <a:cubicBezTo>
                    <a:pt x="0" y="181"/>
                    <a:pt x="0" y="362"/>
                    <a:pt x="0" y="542"/>
                  </a:cubicBezTo>
                  <a:cubicBezTo>
                    <a:pt x="3" y="542"/>
                    <a:pt x="3" y="542"/>
                    <a:pt x="3" y="542"/>
                  </a:cubicBezTo>
                  <a:cubicBezTo>
                    <a:pt x="20" y="525"/>
                    <a:pt x="88" y="452"/>
                    <a:pt x="150" y="385"/>
                  </a:cubicBezTo>
                  <a:cubicBezTo>
                    <a:pt x="150" y="306"/>
                    <a:pt x="150" y="226"/>
                    <a:pt x="150" y="1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13" dirty="0"/>
            </a:p>
          </p:txBody>
        </p:sp>
        <p:sp>
          <p:nvSpPr>
            <p:cNvPr id="60" name="Freeform 9">
              <a:extLst>
                <a:ext uri="{FF2B5EF4-FFF2-40B4-BE49-F238E27FC236}">
                  <a16:creationId xmlns:a16="http://schemas.microsoft.com/office/drawing/2014/main" xmlns="" id="{9E7BF55A-5BBD-4EA5-B2BC-E23C98031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9163" y="2781300"/>
              <a:ext cx="284163" cy="1009650"/>
            </a:xfrm>
            <a:custGeom>
              <a:avLst/>
              <a:gdLst>
                <a:gd name="T0" fmla="*/ 150 w 150"/>
                <a:gd name="T1" fmla="*/ 231 h 534"/>
                <a:gd name="T2" fmla="*/ 0 w 150"/>
                <a:gd name="T3" fmla="*/ 0 h 534"/>
                <a:gd name="T4" fmla="*/ 0 w 150"/>
                <a:gd name="T5" fmla="*/ 534 h 534"/>
                <a:gd name="T6" fmla="*/ 150 w 150"/>
                <a:gd name="T7" fmla="*/ 373 h 534"/>
                <a:gd name="T8" fmla="*/ 150 w 150"/>
                <a:gd name="T9" fmla="*/ 231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534">
                  <a:moveTo>
                    <a:pt x="150" y="23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78"/>
                    <a:pt x="0" y="356"/>
                    <a:pt x="0" y="534"/>
                  </a:cubicBezTo>
                  <a:cubicBezTo>
                    <a:pt x="150" y="373"/>
                    <a:pt x="150" y="373"/>
                    <a:pt x="150" y="373"/>
                  </a:cubicBezTo>
                  <a:cubicBezTo>
                    <a:pt x="150" y="326"/>
                    <a:pt x="150" y="279"/>
                    <a:pt x="150" y="2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13" dirty="0"/>
            </a:p>
          </p:txBody>
        </p:sp>
        <p:sp>
          <p:nvSpPr>
            <p:cNvPr id="61" name="Freeform 10">
              <a:extLst>
                <a:ext uri="{FF2B5EF4-FFF2-40B4-BE49-F238E27FC236}">
                  <a16:creationId xmlns:a16="http://schemas.microsoft.com/office/drawing/2014/main" xmlns="" id="{59592353-0A0C-42C0-9134-EC1B3678F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5513" y="4795838"/>
              <a:ext cx="277813" cy="296863"/>
            </a:xfrm>
            <a:custGeom>
              <a:avLst/>
              <a:gdLst>
                <a:gd name="T0" fmla="*/ 0 w 147"/>
                <a:gd name="T1" fmla="*/ 157 h 157"/>
                <a:gd name="T2" fmla="*/ 147 w 147"/>
                <a:gd name="T3" fmla="*/ 157 h 157"/>
                <a:gd name="T4" fmla="*/ 147 w 147"/>
                <a:gd name="T5" fmla="*/ 149 h 157"/>
                <a:gd name="T6" fmla="*/ 147 w 147"/>
                <a:gd name="T7" fmla="*/ 0 h 157"/>
                <a:gd name="T8" fmla="*/ 0 w 147"/>
                <a:gd name="T9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57">
                  <a:moveTo>
                    <a:pt x="0" y="157"/>
                  </a:moveTo>
                  <a:cubicBezTo>
                    <a:pt x="147" y="157"/>
                    <a:pt x="147" y="157"/>
                    <a:pt x="147" y="157"/>
                  </a:cubicBezTo>
                  <a:cubicBezTo>
                    <a:pt x="147" y="155"/>
                    <a:pt x="147" y="152"/>
                    <a:pt x="147" y="149"/>
                  </a:cubicBezTo>
                  <a:cubicBezTo>
                    <a:pt x="147" y="100"/>
                    <a:pt x="147" y="50"/>
                    <a:pt x="147" y="0"/>
                  </a:cubicBezTo>
                  <a:cubicBezTo>
                    <a:pt x="85" y="67"/>
                    <a:pt x="17" y="140"/>
                    <a:pt x="0" y="1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13" dirty="0"/>
            </a:p>
          </p:txBody>
        </p:sp>
        <p:sp>
          <p:nvSpPr>
            <p:cNvPr id="62" name="Freeform 11">
              <a:extLst>
                <a:ext uri="{FF2B5EF4-FFF2-40B4-BE49-F238E27FC236}">
                  <a16:creationId xmlns:a16="http://schemas.microsoft.com/office/drawing/2014/main" xmlns="" id="{4EFB350C-DB8C-4DB1-B415-9ECCD1C30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9163" y="3486150"/>
              <a:ext cx="284163" cy="857250"/>
            </a:xfrm>
            <a:custGeom>
              <a:avLst/>
              <a:gdLst>
                <a:gd name="T0" fmla="*/ 150 w 150"/>
                <a:gd name="T1" fmla="*/ 0 h 453"/>
                <a:gd name="T2" fmla="*/ 0 w 150"/>
                <a:gd name="T3" fmla="*/ 161 h 453"/>
                <a:gd name="T4" fmla="*/ 0 w 150"/>
                <a:gd name="T5" fmla="*/ 307 h 453"/>
                <a:gd name="T6" fmla="*/ 150 w 150"/>
                <a:gd name="T7" fmla="*/ 453 h 453"/>
                <a:gd name="T8" fmla="*/ 150 w 150"/>
                <a:gd name="T9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453">
                  <a:moveTo>
                    <a:pt x="150" y="0"/>
                  </a:moveTo>
                  <a:cubicBezTo>
                    <a:pt x="0" y="161"/>
                    <a:pt x="0" y="161"/>
                    <a:pt x="0" y="161"/>
                  </a:cubicBezTo>
                  <a:cubicBezTo>
                    <a:pt x="0" y="210"/>
                    <a:pt x="0" y="258"/>
                    <a:pt x="0" y="307"/>
                  </a:cubicBezTo>
                  <a:cubicBezTo>
                    <a:pt x="44" y="349"/>
                    <a:pt x="101" y="404"/>
                    <a:pt x="150" y="453"/>
                  </a:cubicBezTo>
                  <a:cubicBezTo>
                    <a:pt x="150" y="302"/>
                    <a:pt x="150" y="151"/>
                    <a:pt x="15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13" dirty="0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xmlns="" id="{01EA81D5-9D83-4DC5-94B5-7B04790916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3601" y="2168525"/>
              <a:ext cx="396875" cy="3968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13" dirty="0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xmlns="" id="{9FA9EEC5-B6C3-400B-844D-5BE2C4E3E1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9613" y="2316163"/>
              <a:ext cx="146050" cy="1460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13" dirty="0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xmlns="" id="{64CFBD8C-E922-4CC9-A765-EC47011B9D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6826" y="2316163"/>
              <a:ext cx="146050" cy="1460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13" dirty="0"/>
            </a:p>
          </p:txBody>
        </p:sp>
        <p:sp>
          <p:nvSpPr>
            <p:cNvPr id="66" name="Freeform 15">
              <a:extLst>
                <a:ext uri="{FF2B5EF4-FFF2-40B4-BE49-F238E27FC236}">
                  <a16:creationId xmlns:a16="http://schemas.microsoft.com/office/drawing/2014/main" xmlns="" id="{BBCB403F-6537-4DF7-BDE6-1B5ED99B88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9113" y="5805488"/>
              <a:ext cx="133350" cy="0"/>
            </a:xfrm>
            <a:custGeom>
              <a:avLst/>
              <a:gdLst>
                <a:gd name="T0" fmla="*/ 0 w 70"/>
                <a:gd name="T1" fmla="*/ 70 w 70"/>
                <a:gd name="T2" fmla="*/ 0 w 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0">
                  <a:moveTo>
                    <a:pt x="0" y="0"/>
                  </a:moveTo>
                  <a:cubicBezTo>
                    <a:pt x="70" y="0"/>
                    <a:pt x="70" y="0"/>
                    <a:pt x="70" y="0"/>
                  </a:cubicBezTo>
                  <a:cubicBezTo>
                    <a:pt x="46" y="0"/>
                    <a:pt x="23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13" dirty="0"/>
            </a:p>
          </p:txBody>
        </p:sp>
        <p:sp>
          <p:nvSpPr>
            <p:cNvPr id="67" name="Freeform 16">
              <a:extLst>
                <a:ext uri="{FF2B5EF4-FFF2-40B4-BE49-F238E27FC236}">
                  <a16:creationId xmlns:a16="http://schemas.microsoft.com/office/drawing/2014/main" xmlns="" id="{87EC2D72-3178-4C23-8CC5-83BCF280D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2901" y="5092700"/>
              <a:ext cx="1436688" cy="712788"/>
            </a:xfrm>
            <a:custGeom>
              <a:avLst/>
              <a:gdLst>
                <a:gd name="T0" fmla="*/ 455 w 760"/>
                <a:gd name="T1" fmla="*/ 4 h 377"/>
                <a:gd name="T2" fmla="*/ 455 w 760"/>
                <a:gd name="T3" fmla="*/ 0 h 377"/>
                <a:gd name="T4" fmla="*/ 305 w 760"/>
                <a:gd name="T5" fmla="*/ 0 h 377"/>
                <a:gd name="T6" fmla="*/ 305 w 760"/>
                <a:gd name="T7" fmla="*/ 4 h 377"/>
                <a:gd name="T8" fmla="*/ 0 w 760"/>
                <a:gd name="T9" fmla="*/ 377 h 377"/>
                <a:gd name="T10" fmla="*/ 760 w 760"/>
                <a:gd name="T11" fmla="*/ 377 h 377"/>
                <a:gd name="T12" fmla="*/ 455 w 760"/>
                <a:gd name="T13" fmla="*/ 4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0" h="377">
                  <a:moveTo>
                    <a:pt x="455" y="4"/>
                  </a:moveTo>
                  <a:cubicBezTo>
                    <a:pt x="455" y="3"/>
                    <a:pt x="455" y="2"/>
                    <a:pt x="455" y="0"/>
                  </a:cubicBezTo>
                  <a:cubicBezTo>
                    <a:pt x="305" y="0"/>
                    <a:pt x="305" y="0"/>
                    <a:pt x="305" y="0"/>
                  </a:cubicBezTo>
                  <a:cubicBezTo>
                    <a:pt x="305" y="2"/>
                    <a:pt x="305" y="3"/>
                    <a:pt x="305" y="4"/>
                  </a:cubicBezTo>
                  <a:cubicBezTo>
                    <a:pt x="278" y="212"/>
                    <a:pt x="176" y="335"/>
                    <a:pt x="0" y="377"/>
                  </a:cubicBezTo>
                  <a:cubicBezTo>
                    <a:pt x="760" y="377"/>
                    <a:pt x="760" y="377"/>
                    <a:pt x="760" y="377"/>
                  </a:cubicBezTo>
                  <a:cubicBezTo>
                    <a:pt x="549" y="340"/>
                    <a:pt x="480" y="191"/>
                    <a:pt x="45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13" dirty="0"/>
            </a:p>
          </p:txBody>
        </p:sp>
        <p:sp>
          <p:nvSpPr>
            <p:cNvPr id="68" name="Freeform 17">
              <a:extLst>
                <a:ext uri="{FF2B5EF4-FFF2-40B4-BE49-F238E27FC236}">
                  <a16:creationId xmlns:a16="http://schemas.microsoft.com/office/drawing/2014/main" xmlns="" id="{46EFAD97-7241-43DC-802B-4C225FB7C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3638" y="5805488"/>
              <a:ext cx="2244725" cy="204788"/>
            </a:xfrm>
            <a:custGeom>
              <a:avLst/>
              <a:gdLst>
                <a:gd name="T0" fmla="*/ 0 w 1414"/>
                <a:gd name="T1" fmla="*/ 0 h 129"/>
                <a:gd name="T2" fmla="*/ 74 w 1414"/>
                <a:gd name="T3" fmla="*/ 92 h 129"/>
                <a:gd name="T4" fmla="*/ 74 w 1414"/>
                <a:gd name="T5" fmla="*/ 129 h 129"/>
                <a:gd name="T6" fmla="*/ 1343 w 1414"/>
                <a:gd name="T7" fmla="*/ 129 h 129"/>
                <a:gd name="T8" fmla="*/ 1343 w 1414"/>
                <a:gd name="T9" fmla="*/ 92 h 129"/>
                <a:gd name="T10" fmla="*/ 1414 w 1414"/>
                <a:gd name="T11" fmla="*/ 0 h 129"/>
                <a:gd name="T12" fmla="*/ 0 w 1414"/>
                <a:gd name="T1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14" h="129">
                  <a:moveTo>
                    <a:pt x="0" y="0"/>
                  </a:moveTo>
                  <a:lnTo>
                    <a:pt x="74" y="92"/>
                  </a:lnTo>
                  <a:lnTo>
                    <a:pt x="74" y="129"/>
                  </a:lnTo>
                  <a:lnTo>
                    <a:pt x="1343" y="129"/>
                  </a:lnTo>
                  <a:lnTo>
                    <a:pt x="1343" y="92"/>
                  </a:lnTo>
                  <a:lnTo>
                    <a:pt x="141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13" dirty="0"/>
            </a:p>
          </p:txBody>
        </p:sp>
        <p:sp>
          <p:nvSpPr>
            <p:cNvPr id="57" name="Freeform 6">
              <a:extLst>
                <a:ext uri="{FF2B5EF4-FFF2-40B4-BE49-F238E27FC236}">
                  <a16:creationId xmlns:a16="http://schemas.microsoft.com/office/drawing/2014/main" xmlns="" id="{419E27A8-18DB-4698-9F74-4CE7371E46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95701" y="1795463"/>
              <a:ext cx="4891088" cy="2811463"/>
            </a:xfrm>
            <a:custGeom>
              <a:avLst/>
              <a:gdLst>
                <a:gd name="T0" fmla="*/ 2477 w 2586"/>
                <a:gd name="T1" fmla="*/ 1189 h 1486"/>
                <a:gd name="T2" fmla="*/ 2140 w 2586"/>
                <a:gd name="T3" fmla="*/ 379 h 1486"/>
                <a:gd name="T4" fmla="*/ 2184 w 2586"/>
                <a:gd name="T5" fmla="*/ 297 h 1486"/>
                <a:gd name="T6" fmla="*/ 2054 w 2586"/>
                <a:gd name="T7" fmla="*/ 262 h 1486"/>
                <a:gd name="T8" fmla="*/ 1525 w 2586"/>
                <a:gd name="T9" fmla="*/ 271 h 1486"/>
                <a:gd name="T10" fmla="*/ 1499 w 2586"/>
                <a:gd name="T11" fmla="*/ 230 h 1486"/>
                <a:gd name="T12" fmla="*/ 1365 w 2586"/>
                <a:gd name="T13" fmla="*/ 88 h 1486"/>
                <a:gd name="T14" fmla="*/ 1303 w 2586"/>
                <a:gd name="T15" fmla="*/ 0 h 1486"/>
                <a:gd name="T16" fmla="*/ 1220 w 2586"/>
                <a:gd name="T17" fmla="*/ 88 h 1486"/>
                <a:gd name="T18" fmla="*/ 1072 w 2586"/>
                <a:gd name="T19" fmla="*/ 263 h 1486"/>
                <a:gd name="T20" fmla="*/ 1057 w 2586"/>
                <a:gd name="T21" fmla="*/ 271 h 1486"/>
                <a:gd name="T22" fmla="*/ 532 w 2586"/>
                <a:gd name="T23" fmla="*/ 262 h 1486"/>
                <a:gd name="T24" fmla="*/ 402 w 2586"/>
                <a:gd name="T25" fmla="*/ 296 h 1486"/>
                <a:gd name="T26" fmla="*/ 446 w 2586"/>
                <a:gd name="T27" fmla="*/ 378 h 1486"/>
                <a:gd name="T28" fmla="*/ 108 w 2586"/>
                <a:gd name="T29" fmla="*/ 1191 h 1486"/>
                <a:gd name="T30" fmla="*/ 0 w 2586"/>
                <a:gd name="T31" fmla="*/ 1202 h 1486"/>
                <a:gd name="T32" fmla="*/ 9 w 2586"/>
                <a:gd name="T33" fmla="*/ 1217 h 1486"/>
                <a:gd name="T34" fmla="*/ 941 w 2586"/>
                <a:gd name="T35" fmla="*/ 1216 h 1486"/>
                <a:gd name="T36" fmla="*/ 863 w 2586"/>
                <a:gd name="T37" fmla="*/ 1202 h 1486"/>
                <a:gd name="T38" fmla="*/ 531 w 2586"/>
                <a:gd name="T39" fmla="*/ 444 h 1486"/>
                <a:gd name="T40" fmla="*/ 537 w 2586"/>
                <a:gd name="T41" fmla="*/ 349 h 1486"/>
                <a:gd name="T42" fmla="*/ 1066 w 2586"/>
                <a:gd name="T43" fmla="*/ 346 h 1486"/>
                <a:gd name="T44" fmla="*/ 1218 w 2586"/>
                <a:gd name="T45" fmla="*/ 521 h 1486"/>
                <a:gd name="T46" fmla="*/ 1380 w 2586"/>
                <a:gd name="T47" fmla="*/ 513 h 1486"/>
                <a:gd name="T48" fmla="*/ 1525 w 2586"/>
                <a:gd name="T49" fmla="*/ 346 h 1486"/>
                <a:gd name="T50" fmla="*/ 2054 w 2586"/>
                <a:gd name="T51" fmla="*/ 355 h 1486"/>
                <a:gd name="T52" fmla="*/ 2045 w 2586"/>
                <a:gd name="T53" fmla="*/ 469 h 1486"/>
                <a:gd name="T54" fmla="*/ 1724 w 2586"/>
                <a:gd name="T55" fmla="*/ 1202 h 1486"/>
                <a:gd name="T56" fmla="*/ 1645 w 2586"/>
                <a:gd name="T57" fmla="*/ 1216 h 1486"/>
                <a:gd name="T58" fmla="*/ 2577 w 2586"/>
                <a:gd name="T59" fmla="*/ 1216 h 1486"/>
                <a:gd name="T60" fmla="*/ 2586 w 2586"/>
                <a:gd name="T61" fmla="*/ 1202 h 1486"/>
                <a:gd name="T62" fmla="*/ 818 w 2586"/>
                <a:gd name="T63" fmla="*/ 1189 h 1486"/>
                <a:gd name="T64" fmla="*/ 126 w 2586"/>
                <a:gd name="T65" fmla="*/ 1202 h 1486"/>
                <a:gd name="T66" fmla="*/ 462 w 2586"/>
                <a:gd name="T67" fmla="*/ 395 h 1486"/>
                <a:gd name="T68" fmla="*/ 487 w 2586"/>
                <a:gd name="T69" fmla="*/ 394 h 1486"/>
                <a:gd name="T70" fmla="*/ 1763 w 2586"/>
                <a:gd name="T71" fmla="*/ 1201 h 1486"/>
                <a:gd name="T72" fmla="*/ 2099 w 2586"/>
                <a:gd name="T73" fmla="*/ 394 h 1486"/>
                <a:gd name="T74" fmla="*/ 2124 w 2586"/>
                <a:gd name="T75" fmla="*/ 395 h 1486"/>
                <a:gd name="T76" fmla="*/ 2454 w 2586"/>
                <a:gd name="T77" fmla="*/ 1187 h 1486"/>
                <a:gd name="T78" fmla="*/ 1763 w 2586"/>
                <a:gd name="T79" fmla="*/ 1201 h 1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86" h="1486">
                  <a:moveTo>
                    <a:pt x="2498" y="1202"/>
                  </a:moveTo>
                  <a:cubicBezTo>
                    <a:pt x="2487" y="1202"/>
                    <a:pt x="2481" y="1199"/>
                    <a:pt x="2477" y="1189"/>
                  </a:cubicBezTo>
                  <a:cubicBezTo>
                    <a:pt x="2397" y="996"/>
                    <a:pt x="2317" y="803"/>
                    <a:pt x="2237" y="611"/>
                  </a:cubicBezTo>
                  <a:cubicBezTo>
                    <a:pt x="2205" y="534"/>
                    <a:pt x="2173" y="457"/>
                    <a:pt x="2140" y="379"/>
                  </a:cubicBezTo>
                  <a:cubicBezTo>
                    <a:pt x="2144" y="376"/>
                    <a:pt x="2148" y="374"/>
                    <a:pt x="2151" y="372"/>
                  </a:cubicBezTo>
                  <a:cubicBezTo>
                    <a:pt x="2178" y="354"/>
                    <a:pt x="2189" y="329"/>
                    <a:pt x="2184" y="297"/>
                  </a:cubicBezTo>
                  <a:cubicBezTo>
                    <a:pt x="2180" y="267"/>
                    <a:pt x="2162" y="246"/>
                    <a:pt x="2132" y="238"/>
                  </a:cubicBezTo>
                  <a:cubicBezTo>
                    <a:pt x="2101" y="229"/>
                    <a:pt x="2075" y="238"/>
                    <a:pt x="2054" y="262"/>
                  </a:cubicBezTo>
                  <a:cubicBezTo>
                    <a:pt x="2048" y="269"/>
                    <a:pt x="2043" y="272"/>
                    <a:pt x="2034" y="272"/>
                  </a:cubicBezTo>
                  <a:cubicBezTo>
                    <a:pt x="1864" y="271"/>
                    <a:pt x="1694" y="271"/>
                    <a:pt x="1525" y="271"/>
                  </a:cubicBezTo>
                  <a:cubicBezTo>
                    <a:pt x="1520" y="271"/>
                    <a:pt x="1516" y="271"/>
                    <a:pt x="1512" y="271"/>
                  </a:cubicBezTo>
                  <a:cubicBezTo>
                    <a:pt x="1508" y="257"/>
                    <a:pt x="1504" y="243"/>
                    <a:pt x="1499" y="230"/>
                  </a:cubicBezTo>
                  <a:cubicBezTo>
                    <a:pt x="1476" y="171"/>
                    <a:pt x="1436" y="129"/>
                    <a:pt x="1377" y="104"/>
                  </a:cubicBezTo>
                  <a:cubicBezTo>
                    <a:pt x="1370" y="100"/>
                    <a:pt x="1367" y="96"/>
                    <a:pt x="1365" y="88"/>
                  </a:cubicBezTo>
                  <a:cubicBezTo>
                    <a:pt x="1361" y="71"/>
                    <a:pt x="1356" y="55"/>
                    <a:pt x="1349" y="39"/>
                  </a:cubicBezTo>
                  <a:cubicBezTo>
                    <a:pt x="1340" y="20"/>
                    <a:pt x="1323" y="8"/>
                    <a:pt x="1303" y="0"/>
                  </a:cubicBezTo>
                  <a:cubicBezTo>
                    <a:pt x="1296" y="0"/>
                    <a:pt x="1290" y="0"/>
                    <a:pt x="1283" y="0"/>
                  </a:cubicBezTo>
                  <a:cubicBezTo>
                    <a:pt x="1243" y="16"/>
                    <a:pt x="1227" y="49"/>
                    <a:pt x="1220" y="88"/>
                  </a:cubicBezTo>
                  <a:cubicBezTo>
                    <a:pt x="1219" y="92"/>
                    <a:pt x="1215" y="99"/>
                    <a:pt x="1211" y="100"/>
                  </a:cubicBezTo>
                  <a:cubicBezTo>
                    <a:pt x="1137" y="131"/>
                    <a:pt x="1091" y="185"/>
                    <a:pt x="1072" y="263"/>
                  </a:cubicBezTo>
                  <a:cubicBezTo>
                    <a:pt x="1072" y="265"/>
                    <a:pt x="1071" y="268"/>
                    <a:pt x="1070" y="271"/>
                  </a:cubicBezTo>
                  <a:cubicBezTo>
                    <a:pt x="1066" y="271"/>
                    <a:pt x="1062" y="271"/>
                    <a:pt x="1057" y="271"/>
                  </a:cubicBezTo>
                  <a:cubicBezTo>
                    <a:pt x="889" y="271"/>
                    <a:pt x="721" y="271"/>
                    <a:pt x="552" y="272"/>
                  </a:cubicBezTo>
                  <a:cubicBezTo>
                    <a:pt x="543" y="272"/>
                    <a:pt x="538" y="269"/>
                    <a:pt x="532" y="262"/>
                  </a:cubicBezTo>
                  <a:cubicBezTo>
                    <a:pt x="512" y="238"/>
                    <a:pt x="486" y="229"/>
                    <a:pt x="455" y="238"/>
                  </a:cubicBezTo>
                  <a:cubicBezTo>
                    <a:pt x="426" y="246"/>
                    <a:pt x="407" y="266"/>
                    <a:pt x="402" y="296"/>
                  </a:cubicBezTo>
                  <a:cubicBezTo>
                    <a:pt x="396" y="327"/>
                    <a:pt x="408" y="353"/>
                    <a:pt x="434" y="371"/>
                  </a:cubicBezTo>
                  <a:cubicBezTo>
                    <a:pt x="437" y="374"/>
                    <a:pt x="441" y="376"/>
                    <a:pt x="446" y="378"/>
                  </a:cubicBezTo>
                  <a:cubicBezTo>
                    <a:pt x="441" y="390"/>
                    <a:pt x="436" y="401"/>
                    <a:pt x="432" y="413"/>
                  </a:cubicBezTo>
                  <a:cubicBezTo>
                    <a:pt x="324" y="672"/>
                    <a:pt x="215" y="931"/>
                    <a:pt x="108" y="1191"/>
                  </a:cubicBezTo>
                  <a:cubicBezTo>
                    <a:pt x="104" y="1199"/>
                    <a:pt x="100" y="1202"/>
                    <a:pt x="91" y="1202"/>
                  </a:cubicBezTo>
                  <a:cubicBezTo>
                    <a:pt x="61" y="1201"/>
                    <a:pt x="31" y="1202"/>
                    <a:pt x="0" y="1202"/>
                  </a:cubicBezTo>
                  <a:cubicBezTo>
                    <a:pt x="0" y="1203"/>
                    <a:pt x="0" y="1204"/>
                    <a:pt x="0" y="1205"/>
                  </a:cubicBezTo>
                  <a:cubicBezTo>
                    <a:pt x="3" y="1209"/>
                    <a:pt x="7" y="1213"/>
                    <a:pt x="9" y="1217"/>
                  </a:cubicBezTo>
                  <a:cubicBezTo>
                    <a:pt x="123" y="1390"/>
                    <a:pt x="284" y="1480"/>
                    <a:pt x="491" y="1474"/>
                  </a:cubicBezTo>
                  <a:cubicBezTo>
                    <a:pt x="685" y="1469"/>
                    <a:pt x="835" y="1378"/>
                    <a:pt x="941" y="1216"/>
                  </a:cubicBezTo>
                  <a:cubicBezTo>
                    <a:pt x="943" y="1212"/>
                    <a:pt x="945" y="1208"/>
                    <a:pt x="948" y="1202"/>
                  </a:cubicBezTo>
                  <a:cubicBezTo>
                    <a:pt x="919" y="1202"/>
                    <a:pt x="891" y="1201"/>
                    <a:pt x="863" y="1202"/>
                  </a:cubicBezTo>
                  <a:cubicBezTo>
                    <a:pt x="851" y="1203"/>
                    <a:pt x="845" y="1199"/>
                    <a:pt x="840" y="1188"/>
                  </a:cubicBezTo>
                  <a:cubicBezTo>
                    <a:pt x="737" y="940"/>
                    <a:pt x="634" y="692"/>
                    <a:pt x="531" y="444"/>
                  </a:cubicBezTo>
                  <a:cubicBezTo>
                    <a:pt x="522" y="422"/>
                    <a:pt x="513" y="401"/>
                    <a:pt x="505" y="381"/>
                  </a:cubicBezTo>
                  <a:cubicBezTo>
                    <a:pt x="516" y="370"/>
                    <a:pt x="527" y="359"/>
                    <a:pt x="537" y="349"/>
                  </a:cubicBezTo>
                  <a:cubicBezTo>
                    <a:pt x="540" y="347"/>
                    <a:pt x="544" y="346"/>
                    <a:pt x="547" y="346"/>
                  </a:cubicBezTo>
                  <a:cubicBezTo>
                    <a:pt x="720" y="346"/>
                    <a:pt x="893" y="346"/>
                    <a:pt x="1066" y="346"/>
                  </a:cubicBezTo>
                  <a:cubicBezTo>
                    <a:pt x="1067" y="346"/>
                    <a:pt x="1069" y="347"/>
                    <a:pt x="1070" y="347"/>
                  </a:cubicBezTo>
                  <a:cubicBezTo>
                    <a:pt x="1088" y="431"/>
                    <a:pt x="1137" y="489"/>
                    <a:pt x="1218" y="521"/>
                  </a:cubicBezTo>
                  <a:cubicBezTo>
                    <a:pt x="1370" y="521"/>
                    <a:pt x="1370" y="521"/>
                    <a:pt x="1370" y="521"/>
                  </a:cubicBezTo>
                  <a:cubicBezTo>
                    <a:pt x="1372" y="518"/>
                    <a:pt x="1376" y="515"/>
                    <a:pt x="1380" y="513"/>
                  </a:cubicBezTo>
                  <a:cubicBezTo>
                    <a:pt x="1452" y="481"/>
                    <a:pt x="1495" y="425"/>
                    <a:pt x="1511" y="346"/>
                  </a:cubicBezTo>
                  <a:cubicBezTo>
                    <a:pt x="1516" y="346"/>
                    <a:pt x="1520" y="346"/>
                    <a:pt x="1525" y="346"/>
                  </a:cubicBezTo>
                  <a:cubicBezTo>
                    <a:pt x="1695" y="346"/>
                    <a:pt x="1864" y="346"/>
                    <a:pt x="2034" y="346"/>
                  </a:cubicBezTo>
                  <a:cubicBezTo>
                    <a:pt x="2043" y="346"/>
                    <a:pt x="2048" y="348"/>
                    <a:pt x="2054" y="355"/>
                  </a:cubicBezTo>
                  <a:cubicBezTo>
                    <a:pt x="2061" y="364"/>
                    <a:pt x="2071" y="371"/>
                    <a:pt x="2082" y="380"/>
                  </a:cubicBezTo>
                  <a:cubicBezTo>
                    <a:pt x="2070" y="409"/>
                    <a:pt x="2057" y="439"/>
                    <a:pt x="2045" y="469"/>
                  </a:cubicBezTo>
                  <a:cubicBezTo>
                    <a:pt x="1945" y="709"/>
                    <a:pt x="1845" y="949"/>
                    <a:pt x="1745" y="1189"/>
                  </a:cubicBezTo>
                  <a:cubicBezTo>
                    <a:pt x="1741" y="1199"/>
                    <a:pt x="1736" y="1202"/>
                    <a:pt x="1724" y="1202"/>
                  </a:cubicBezTo>
                  <a:cubicBezTo>
                    <a:pt x="1696" y="1201"/>
                    <a:pt x="1668" y="1202"/>
                    <a:pt x="1638" y="1202"/>
                  </a:cubicBezTo>
                  <a:cubicBezTo>
                    <a:pt x="1641" y="1208"/>
                    <a:pt x="1643" y="1212"/>
                    <a:pt x="1645" y="1216"/>
                  </a:cubicBezTo>
                  <a:cubicBezTo>
                    <a:pt x="1747" y="1371"/>
                    <a:pt x="1889" y="1462"/>
                    <a:pt x="2075" y="1473"/>
                  </a:cubicBezTo>
                  <a:cubicBezTo>
                    <a:pt x="2291" y="1486"/>
                    <a:pt x="2458" y="1396"/>
                    <a:pt x="2577" y="1216"/>
                  </a:cubicBezTo>
                  <a:cubicBezTo>
                    <a:pt x="2580" y="1212"/>
                    <a:pt x="2583" y="1208"/>
                    <a:pt x="2586" y="1205"/>
                  </a:cubicBezTo>
                  <a:cubicBezTo>
                    <a:pt x="2586" y="1204"/>
                    <a:pt x="2586" y="1203"/>
                    <a:pt x="2586" y="1202"/>
                  </a:cubicBezTo>
                  <a:cubicBezTo>
                    <a:pt x="2556" y="1202"/>
                    <a:pt x="2527" y="1201"/>
                    <a:pt x="2498" y="1202"/>
                  </a:cubicBezTo>
                  <a:close/>
                  <a:moveTo>
                    <a:pt x="818" y="1189"/>
                  </a:moveTo>
                  <a:cubicBezTo>
                    <a:pt x="819" y="1193"/>
                    <a:pt x="821" y="1196"/>
                    <a:pt x="823" y="1202"/>
                  </a:cubicBezTo>
                  <a:cubicBezTo>
                    <a:pt x="590" y="1260"/>
                    <a:pt x="359" y="1260"/>
                    <a:pt x="126" y="1202"/>
                  </a:cubicBezTo>
                  <a:cubicBezTo>
                    <a:pt x="128" y="1197"/>
                    <a:pt x="129" y="1193"/>
                    <a:pt x="131" y="1190"/>
                  </a:cubicBezTo>
                  <a:cubicBezTo>
                    <a:pt x="241" y="925"/>
                    <a:pt x="351" y="660"/>
                    <a:pt x="462" y="395"/>
                  </a:cubicBezTo>
                  <a:cubicBezTo>
                    <a:pt x="464" y="389"/>
                    <a:pt x="465" y="383"/>
                    <a:pt x="474" y="383"/>
                  </a:cubicBezTo>
                  <a:cubicBezTo>
                    <a:pt x="483" y="383"/>
                    <a:pt x="485" y="388"/>
                    <a:pt x="487" y="394"/>
                  </a:cubicBezTo>
                  <a:cubicBezTo>
                    <a:pt x="597" y="659"/>
                    <a:pt x="708" y="924"/>
                    <a:pt x="818" y="1189"/>
                  </a:cubicBezTo>
                  <a:close/>
                  <a:moveTo>
                    <a:pt x="1763" y="1201"/>
                  </a:moveTo>
                  <a:cubicBezTo>
                    <a:pt x="1765" y="1196"/>
                    <a:pt x="1767" y="1191"/>
                    <a:pt x="1769" y="1186"/>
                  </a:cubicBezTo>
                  <a:cubicBezTo>
                    <a:pt x="1879" y="922"/>
                    <a:pt x="1989" y="658"/>
                    <a:pt x="2099" y="394"/>
                  </a:cubicBezTo>
                  <a:cubicBezTo>
                    <a:pt x="2101" y="388"/>
                    <a:pt x="2104" y="380"/>
                    <a:pt x="2113" y="384"/>
                  </a:cubicBezTo>
                  <a:cubicBezTo>
                    <a:pt x="2117" y="385"/>
                    <a:pt x="2122" y="390"/>
                    <a:pt x="2124" y="395"/>
                  </a:cubicBezTo>
                  <a:cubicBezTo>
                    <a:pt x="2181" y="530"/>
                    <a:pt x="2237" y="666"/>
                    <a:pt x="2293" y="801"/>
                  </a:cubicBezTo>
                  <a:cubicBezTo>
                    <a:pt x="2347" y="930"/>
                    <a:pt x="2401" y="1058"/>
                    <a:pt x="2454" y="1187"/>
                  </a:cubicBezTo>
                  <a:cubicBezTo>
                    <a:pt x="2456" y="1191"/>
                    <a:pt x="2458" y="1196"/>
                    <a:pt x="2460" y="1201"/>
                  </a:cubicBezTo>
                  <a:cubicBezTo>
                    <a:pt x="2227" y="1260"/>
                    <a:pt x="1996" y="1260"/>
                    <a:pt x="1763" y="12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13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3570022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5201"/>
            <a:ext cx="9144000" cy="792088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Abadi" panose="020B0604020104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DPSA:</a:t>
            </a:r>
            <a:br>
              <a:rPr lang="en-US" sz="2800" b="1" dirty="0">
                <a:solidFill>
                  <a:srgbClr val="008000"/>
                </a:solidFill>
                <a:latin typeface="Abadi" panose="020B0604020104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rgbClr val="008000"/>
                </a:solidFill>
                <a:latin typeface="Abadi" panose="020B0604020104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Pillar 5: Career Progression &amp; Career Incidents 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Abadi" panose="020B0604020104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E6738C-8955-4CF1-A256-1C49941BBB03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srgbClr val="AAAAA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94D67F3-F478-9295-00F8-EA6137919FBD}"/>
              </a:ext>
            </a:extLst>
          </p:cNvPr>
          <p:cNvGrpSpPr/>
          <p:nvPr/>
        </p:nvGrpSpPr>
        <p:grpSpPr>
          <a:xfrm>
            <a:off x="119743" y="2362200"/>
            <a:ext cx="5287616" cy="3382529"/>
            <a:chOff x="-79115" y="-148505"/>
            <a:chExt cx="5686614" cy="3485779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xmlns="" id="{3224C1D9-45BB-A18F-D5F8-6BE5BB8170D1}"/>
                </a:ext>
              </a:extLst>
            </p:cNvPr>
            <p:cNvSpPr/>
            <p:nvPr/>
          </p:nvSpPr>
          <p:spPr>
            <a:xfrm>
              <a:off x="715944" y="2413080"/>
              <a:ext cx="4659085" cy="924194"/>
            </a:xfrm>
            <a:prstGeom prst="roundRect">
              <a:avLst>
                <a:gd name="adj" fmla="val 16667"/>
              </a:avLst>
            </a:prstGeom>
            <a:solidFill>
              <a:srgbClr val="FFC1C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GB" b="1" dirty="0">
                  <a:solidFill>
                    <a:sysClr val="windowText" lastClr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Tenure of </a:t>
              </a:r>
              <a:r>
                <a:rPr lang="en-GB" b="1" dirty="0" err="1">
                  <a:solidFill>
                    <a:sysClr val="windowText" lastClr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HoDs</a:t>
              </a:r>
              <a:r>
                <a:rPr lang="en-GB" b="1" dirty="0">
                  <a:solidFill>
                    <a:sysClr val="windowText" lastClr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&amp; DDGs</a:t>
              </a:r>
            </a:p>
          </p:txBody>
        </p:sp>
        <p:sp>
          <p:nvSpPr>
            <p:cNvPr id="8" name="Explosion: 14 Points 7">
              <a:extLst>
                <a:ext uri="{FF2B5EF4-FFF2-40B4-BE49-F238E27FC236}">
                  <a16:creationId xmlns:a16="http://schemas.microsoft.com/office/drawing/2014/main" xmlns="" id="{C55BF077-BFB7-79C0-C343-0E5BAAC98E49}"/>
                </a:ext>
              </a:extLst>
            </p:cNvPr>
            <p:cNvSpPr/>
            <p:nvPr/>
          </p:nvSpPr>
          <p:spPr>
            <a:xfrm>
              <a:off x="-79115" y="-148505"/>
              <a:ext cx="5686614" cy="2561585"/>
            </a:xfrm>
            <a:prstGeom prst="irregularSeal2">
              <a:avLst/>
            </a:prstGeom>
            <a:solidFill>
              <a:schemeClr val="bg2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600" b="1" dirty="0">
                  <a:solidFill>
                    <a:sysClr val="windowText" lastClr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Political Administrative Interface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8A12BC7-0167-3BDB-69A5-B3A0D40E8007}"/>
              </a:ext>
            </a:extLst>
          </p:cNvPr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737"/>
          <a:stretch/>
        </p:blipFill>
        <p:spPr bwMode="auto">
          <a:xfrm>
            <a:off x="235521" y="967289"/>
            <a:ext cx="2124965" cy="11331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563DF2E8-5C69-90E5-532C-6ADA8741687C}"/>
              </a:ext>
            </a:extLst>
          </p:cNvPr>
          <p:cNvSpPr/>
          <p:nvPr/>
        </p:nvSpPr>
        <p:spPr>
          <a:xfrm>
            <a:off x="5555585" y="2830286"/>
            <a:ext cx="3664616" cy="280851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b="1" dirty="0">
                <a:solidFill>
                  <a:sysClr val="windowText" lastClr="000000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Review the Revolving Door Policy </a:t>
            </a:r>
          </a:p>
          <a:p>
            <a:pPr lvl="0" algn="ctr"/>
            <a:r>
              <a:rPr lang="en-GB" dirty="0">
                <a:solidFill>
                  <a:sysClr val="windowText" lastClr="000000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enable exchange of skills and knowledge between the public sector and other sectors like academia, private sector, civil society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123DC0AC-789B-1381-5775-B57B2874E820}"/>
              </a:ext>
            </a:extLst>
          </p:cNvPr>
          <p:cNvSpPr/>
          <p:nvPr/>
        </p:nvSpPr>
        <p:spPr>
          <a:xfrm>
            <a:off x="2503714" y="1113271"/>
            <a:ext cx="6716487" cy="135778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tx1"/>
                </a:solidFill>
                <a:latin typeface="Abadi" panose="020B0604020104020204" pitchFamily="34" charset="0"/>
              </a:rPr>
              <a:t>A strategy for Discipline Management is being finalized in the 2022/2023 FY and will be implemented in the 2023/2024, which will include a review of the relevant disciplinary codes and the tracking of criminal offences by public servants for consequence management</a:t>
            </a:r>
            <a:endParaRPr lang="en-GB" b="1" dirty="0">
              <a:solidFill>
                <a:schemeClr val="tx1"/>
              </a:solidFill>
              <a:latin typeface="Abadi" panose="020B0604020104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52047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201"/>
            <a:ext cx="8229600" cy="792088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8000"/>
                </a:solidFill>
                <a:latin typeface="Abadi" panose="020B0604020104020204" pitchFamily="34" charset="0"/>
                <a:ea typeface="Tahoma" panose="020B0604030504040204" pitchFamily="34" charset="0"/>
                <a:cs typeface="Aharoni" panose="02010803020104030203" pitchFamily="2" charset="-79"/>
              </a:rPr>
              <a:t>Conclusion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Abadi" panose="020B0604020104020204" pitchFamily="34" charset="0"/>
                <a:ea typeface="Tahoma" panose="020B0604030504040204" pitchFamily="34" charset="0"/>
                <a:cs typeface="Aharoni" panose="02010803020104030203" pitchFamily="2" charset="-79"/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E6738C-8955-4CF1-A256-1C49941BBB03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srgbClr val="AAAAA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92BCA9DD-8B8E-4FC0-8AA5-22F172F5562A}"/>
              </a:ext>
            </a:extLst>
          </p:cNvPr>
          <p:cNvSpPr txBox="1">
            <a:spLocks/>
          </p:cNvSpPr>
          <p:nvPr/>
        </p:nvSpPr>
        <p:spPr>
          <a:xfrm>
            <a:off x="141513" y="1099457"/>
            <a:ext cx="8927297" cy="4811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B61918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2400" dirty="0">
                <a:latin typeface="Abadi" panose="020B0604020104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SALGA adopted the framework after several engagements  with the NSG</a:t>
            </a:r>
          </a:p>
          <a:p>
            <a:pPr algn="just">
              <a:buClr>
                <a:srgbClr val="B61918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2400" dirty="0">
                <a:latin typeface="Abadi" panose="020B0604020104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NSG &amp; HSRC- Skills Audit project plan </a:t>
            </a:r>
            <a:r>
              <a:rPr lang="en-US" sz="2400" dirty="0" err="1">
                <a:latin typeface="Abadi" panose="020B0604020104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finalised</a:t>
            </a:r>
            <a:r>
              <a:rPr lang="en-US" sz="2400" dirty="0">
                <a:latin typeface="Abadi" panose="020B0604020104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and implementation in progress</a:t>
            </a:r>
          </a:p>
          <a:p>
            <a:pPr algn="just">
              <a:buClr>
                <a:srgbClr val="B61918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2400" dirty="0">
                <a:latin typeface="Abadi" panose="020B0604020104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badi" panose="020B0604020104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NSG will provide continued support to: </a:t>
            </a:r>
          </a:p>
          <a:p>
            <a:pPr algn="just">
              <a:buClr>
                <a:srgbClr val="B61918"/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sz="2400" dirty="0">
                <a:latin typeface="Abadi" panose="020B0604020104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SALGA in the development and implementation of its plan for </a:t>
            </a:r>
            <a:r>
              <a:rPr lang="en-US" sz="2400" dirty="0" err="1">
                <a:latin typeface="Abadi" panose="020B0604020104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professionalising</a:t>
            </a:r>
            <a:r>
              <a:rPr lang="en-US" sz="2400" dirty="0">
                <a:latin typeface="Abadi" panose="020B0604020104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the local government;</a:t>
            </a:r>
          </a:p>
          <a:p>
            <a:pPr algn="just">
              <a:buClr>
                <a:srgbClr val="B61918"/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sz="2400" dirty="0">
                <a:latin typeface="Abadi" panose="020B0604020104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DPE and other shareholder departments to adopt and implement the framework for SOEs;</a:t>
            </a:r>
          </a:p>
          <a:p>
            <a:pPr algn="just">
              <a:buClr>
                <a:srgbClr val="B61918"/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sz="2400" dirty="0">
                <a:latin typeface="Abadi" panose="020B0604020104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National Treasury in the professionalisation of SCM  &amp; Finance occupation.</a:t>
            </a:r>
          </a:p>
        </p:txBody>
      </p:sp>
    </p:spTree>
    <p:extLst>
      <p:ext uri="{BB962C8B-B14F-4D97-AF65-F5344CB8AC3E}">
        <p14:creationId xmlns:p14="http://schemas.microsoft.com/office/powerpoint/2010/main" xmlns="" val="30412375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7FE8C1-1724-1190-9A15-64AF7B4B4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008000"/>
                </a:solidFill>
                <a:latin typeface="Abadi" panose="020B0604020104020204" pitchFamily="34" charset="0"/>
                <a:ea typeface="Tahoma" panose="020B0604030504040204" pitchFamily="34" charset="0"/>
                <a:cs typeface="Aharoni" panose="02010803020104030203" pitchFamily="2" charset="-79"/>
              </a:rPr>
              <a:t>Conclusion</a:t>
            </a:r>
            <a:r>
              <a:rPr lang="en-US" sz="4400" b="1" dirty="0">
                <a:solidFill>
                  <a:schemeClr val="accent3">
                    <a:lumMod val="50000"/>
                  </a:schemeClr>
                </a:solidFill>
                <a:latin typeface="Abadi" panose="020B0604020104020204" pitchFamily="34" charset="0"/>
                <a:ea typeface="Tahoma" panose="020B0604030504040204" pitchFamily="34" charset="0"/>
                <a:cs typeface="Aharoni" panose="02010803020104030203" pitchFamily="2" charset="-79"/>
              </a:rPr>
              <a:t> </a:t>
            </a:r>
            <a:endParaRPr lang="en-ZA" dirty="0">
              <a:latin typeface="Abadi" panose="020B06040201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9C55F0C-3350-617E-B7A7-2B6F6180EF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buClr>
                <a:srgbClr val="B61918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252525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following role players will ensure successful implementation of the framework: </a:t>
            </a:r>
          </a:p>
          <a:p>
            <a:pPr algn="just">
              <a:buClr>
                <a:srgbClr val="B61918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252525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DPSA -  lead the implementation of the framework &amp; issue directives for implementation. </a:t>
            </a:r>
            <a:r>
              <a:rPr lang="en-US" sz="3200" dirty="0"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Co-ordinate and support departments for implementation. Work with partners to develop professionalisation standards for HR and ICT </a:t>
            </a:r>
            <a:r>
              <a:rPr lang="en-US" dirty="0"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professions in Public Service.</a:t>
            </a:r>
            <a:r>
              <a:rPr lang="en-US" sz="3200" dirty="0"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3200" dirty="0">
              <a:latin typeface="Abadi" panose="020B0604020104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buClr>
                <a:srgbClr val="B61918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252525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NSG   - provide advocacy to the public sector &amp; lead the skills audit project.</a:t>
            </a:r>
            <a:r>
              <a:rPr lang="en-US" sz="3200" dirty="0">
                <a:solidFill>
                  <a:srgbClr val="FF0000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DPSA has developed a Skills Audit Methodology in partnership with PSETA and is rolling </a:t>
            </a:r>
            <a:r>
              <a:rPr lang="en-US" dirty="0"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 implementation. The Minister has tasked the DPSA to immediately pilot the rollout of this Skills Audit Methodology within the portfolio.  </a:t>
            </a:r>
            <a:endParaRPr lang="en-US" sz="3200" dirty="0">
              <a:latin typeface="Abadi" panose="020B0604020104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buClr>
                <a:srgbClr val="B61918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252525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OPSC  -  coordinate the key leading departments in the implementation of the framework.</a:t>
            </a:r>
            <a:r>
              <a:rPr lang="en-US" sz="3200" dirty="0">
                <a:solidFill>
                  <a:srgbClr val="FF0000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3200" dirty="0">
              <a:solidFill>
                <a:srgbClr val="252525"/>
              </a:solidFill>
              <a:latin typeface="Abadi" panose="020B0604020104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buClr>
                <a:srgbClr val="B61918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252525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DPME - planning, monitoring and reporting on the implementation. </a:t>
            </a:r>
          </a:p>
          <a:p>
            <a:pPr algn="just">
              <a:buClr>
                <a:srgbClr val="B61918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252525"/>
                </a:solidFill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AGSA -  audit the implementation and compliance.</a:t>
            </a:r>
          </a:p>
          <a:p>
            <a:pPr marL="0" indent="0">
              <a:buNone/>
            </a:pPr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7198C79-F812-D8FB-B5C3-FD3F01195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6738C-8955-4CF1-A256-1C49941BBB03}" type="slidenum">
              <a:rPr lang="en-ZA" smtClean="0"/>
              <a:pPr/>
              <a:t>22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9957147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b="1" dirty="0">
                <a:solidFill>
                  <a:srgbClr val="00B050"/>
                </a:solidFill>
                <a:latin typeface="Abadi" panose="020B0604020104020204" pitchFamily="34" charset="0"/>
                <a:cs typeface="Tahoma" panose="020B0604030504040204" pitchFamily="34" charset="0"/>
              </a:rPr>
              <a:t>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Clr>
                <a:srgbClr val="C00000"/>
              </a:buClr>
              <a:buSzPct val="80000"/>
              <a:buNone/>
            </a:pPr>
            <a:endParaRPr lang="en-ZA" dirty="0">
              <a:solidFill>
                <a:srgbClr val="0066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Clr>
                <a:srgbClr val="C00000"/>
              </a:buClr>
              <a:buSzPct val="80000"/>
              <a:buNone/>
            </a:pPr>
            <a:endParaRPr lang="en-ZA" dirty="0">
              <a:solidFill>
                <a:srgbClr val="00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Clr>
                <a:srgbClr val="C00000"/>
              </a:buClr>
              <a:buSzPct val="80000"/>
              <a:buNone/>
            </a:pPr>
            <a:endParaRPr lang="en-ZA" dirty="0">
              <a:solidFill>
                <a:srgbClr val="00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6738C-8955-4CF1-A256-1C49941BBB03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26" y="3339375"/>
            <a:ext cx="9153780" cy="2446824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600" b="1" i="1" dirty="0">
                <a:solidFill>
                  <a:prstClr val="black"/>
                </a:solidFill>
              </a:rPr>
              <a:t>The NSG: </a:t>
            </a:r>
            <a:endParaRPr lang="en-ZA" sz="1600" dirty="0">
              <a:solidFill>
                <a:prstClr val="black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GB" b="1" dirty="0">
                <a:solidFill>
                  <a:srgbClr val="FF0000"/>
                </a:solidFill>
              </a:rPr>
              <a:t>Learn</a:t>
            </a:r>
            <a:r>
              <a:rPr lang="en-GB" dirty="0">
                <a:solidFill>
                  <a:srgbClr val="FF0000"/>
                </a:solidFill>
              </a:rPr>
              <a:t>: expanding learning opportunities for public servants to master state craft</a:t>
            </a:r>
            <a:endParaRPr lang="en-ZA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GB" b="1" dirty="0">
                <a:solidFill>
                  <a:prstClr val="black"/>
                </a:solidFill>
              </a:rPr>
              <a:t>Serve</a:t>
            </a:r>
            <a:r>
              <a:rPr lang="en-GB" dirty="0">
                <a:solidFill>
                  <a:prstClr val="black"/>
                </a:solidFill>
              </a:rPr>
              <a:t>: </a:t>
            </a:r>
            <a:r>
              <a:rPr lang="en-GB" dirty="0">
                <a:solidFill>
                  <a:srgbClr val="00B050"/>
                </a:solidFill>
              </a:rPr>
              <a:t>building the capacity (and culture) of public servants to serve society effectively</a:t>
            </a:r>
            <a:endParaRPr lang="en-ZA" dirty="0">
              <a:solidFill>
                <a:srgbClr val="00B05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GB" b="1" dirty="0">
                <a:solidFill>
                  <a:prstClr val="black"/>
                </a:solidFill>
              </a:rPr>
              <a:t>Grow</a:t>
            </a:r>
            <a:r>
              <a:rPr lang="en-GB" dirty="0">
                <a:solidFill>
                  <a:prstClr val="black"/>
                </a:solidFill>
              </a:rPr>
              <a:t>: 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helping public servants to combine learning &amp; service (experience) to grow professionally  </a:t>
            </a:r>
            <a:endParaRPr lang="en-ZA" dirty="0">
              <a:solidFill>
                <a:schemeClr val="bg1">
                  <a:lumMod val="6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endParaRPr lang="en-ZA" sz="1600" dirty="0">
              <a:solidFill>
                <a:prstClr val="black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ZA" sz="1600" i="1" dirty="0">
                <a:solidFill>
                  <a:prstClr val="black"/>
                </a:solidFill>
              </a:rPr>
              <a:t>Busani Ngcaweni, Principal, The National School of Government 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1143" y="1340768"/>
            <a:ext cx="2814713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C00000"/>
              </a:buClr>
              <a:buSzPct val="80000"/>
              <a:buFont typeface="Arial" pitchFamily="34" charset="0"/>
              <a:buNone/>
            </a:pPr>
            <a:r>
              <a:rPr lang="en-ZA" dirty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Ke a leboha</a:t>
            </a:r>
          </a:p>
          <a:p>
            <a:pPr marL="0" indent="0" algn="ctr">
              <a:buClr>
                <a:srgbClr val="C00000"/>
              </a:buClr>
              <a:buSzPct val="80000"/>
              <a:buFont typeface="Arial" pitchFamily="34" charset="0"/>
              <a:buNone/>
            </a:pPr>
            <a:r>
              <a:rPr lang="en-ZA" dirty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Ke a leboga</a:t>
            </a:r>
          </a:p>
          <a:p>
            <a:pPr marL="0" indent="0" algn="ctr">
              <a:buClr>
                <a:srgbClr val="C00000"/>
              </a:buClr>
              <a:buSzPct val="80000"/>
              <a:buFont typeface="Arial" pitchFamily="34" charset="0"/>
              <a:buNone/>
            </a:pPr>
            <a:r>
              <a:rPr lang="en-ZA" dirty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Ngiyabonga</a:t>
            </a:r>
          </a:p>
          <a:p>
            <a:pPr marL="0" indent="0" algn="ctr">
              <a:buClr>
                <a:srgbClr val="C00000"/>
              </a:buClr>
              <a:buSzPct val="80000"/>
              <a:buFont typeface="Arial" pitchFamily="34" charset="0"/>
              <a:buNone/>
            </a:pPr>
            <a:r>
              <a:rPr lang="en-ZA" dirty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Ndzi khense ngopfu</a:t>
            </a:r>
          </a:p>
          <a:p>
            <a:pPr marL="0" indent="0" algn="ctr">
              <a:buClr>
                <a:srgbClr val="C00000"/>
              </a:buClr>
              <a:buSzPct val="80000"/>
              <a:buFont typeface="Arial" pitchFamily="34" charset="0"/>
              <a:buNone/>
            </a:pPr>
            <a:endParaRPr lang="en-ZA" dirty="0">
              <a:solidFill>
                <a:srgbClr val="0066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717727" y="1268760"/>
            <a:ext cx="2814713" cy="1499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C00000"/>
              </a:buClr>
              <a:buSzPct val="80000"/>
              <a:buFont typeface="Arial" pitchFamily="34" charset="0"/>
              <a:buNone/>
            </a:pPr>
            <a:r>
              <a:rPr lang="en-ZA" dirty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Ngiyathokoza</a:t>
            </a:r>
          </a:p>
          <a:p>
            <a:pPr marL="0" indent="0" algn="ctr">
              <a:buClr>
                <a:srgbClr val="C00000"/>
              </a:buClr>
              <a:buSzPct val="80000"/>
              <a:buFont typeface="Arial" pitchFamily="34" charset="0"/>
              <a:buNone/>
            </a:pPr>
            <a:r>
              <a:rPr lang="en-ZA" dirty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Ngiyabonga</a:t>
            </a:r>
          </a:p>
          <a:p>
            <a:pPr marL="0" indent="0" algn="ctr">
              <a:buClr>
                <a:srgbClr val="C00000"/>
              </a:buClr>
              <a:buSzPct val="80000"/>
              <a:buFont typeface="Arial" pitchFamily="34" charset="0"/>
              <a:buNone/>
            </a:pPr>
            <a:r>
              <a:rPr lang="en-ZA" dirty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Baie dankie</a:t>
            </a:r>
          </a:p>
          <a:p>
            <a:pPr marL="0" indent="0" algn="ctr">
              <a:buClr>
                <a:srgbClr val="C00000"/>
              </a:buClr>
              <a:buSzPct val="80000"/>
              <a:buFont typeface="Arial" pitchFamily="34" charset="0"/>
              <a:buNone/>
            </a:pPr>
            <a:r>
              <a:rPr lang="en-ZA" dirty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Ndi a livhuwa</a:t>
            </a:r>
          </a:p>
          <a:p>
            <a:pPr marL="0" indent="0" algn="ctr">
              <a:buClr>
                <a:srgbClr val="C00000"/>
              </a:buClr>
              <a:buSzPct val="80000"/>
              <a:buFont typeface="Arial" pitchFamily="34" charset="0"/>
              <a:buNone/>
            </a:pPr>
            <a:endParaRPr lang="en-ZA" dirty="0">
              <a:solidFill>
                <a:srgbClr val="0066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Clr>
                <a:srgbClr val="C00000"/>
              </a:buClr>
              <a:buSzPct val="80000"/>
              <a:buFont typeface="Arial" pitchFamily="34" charset="0"/>
              <a:buNone/>
            </a:pPr>
            <a:endParaRPr lang="en-ZA" dirty="0">
              <a:solidFill>
                <a:srgbClr val="0066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24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11960" y="6151498"/>
            <a:ext cx="432048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E6738C-8955-4CF1-A256-1C49941BBB03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39BEE967-DDE7-45B8-9337-CEB06DA014A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9200" y="1224000"/>
          <a:ext cx="9064800" cy="462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xmlns="" id="{44C03864-1C43-4DEC-B90F-023644E099EC}"/>
              </a:ext>
            </a:extLst>
          </p:cNvPr>
          <p:cNvSpPr txBox="1">
            <a:spLocks/>
          </p:cNvSpPr>
          <p:nvPr/>
        </p:nvSpPr>
        <p:spPr>
          <a:xfrm>
            <a:off x="457200" y="341378"/>
            <a:ext cx="8229600" cy="775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200" dirty="0">
                <a:solidFill>
                  <a:srgbClr val="008000"/>
                </a:solidFill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Overview of the framework</a:t>
            </a:r>
          </a:p>
        </p:txBody>
      </p:sp>
    </p:spTree>
    <p:extLst>
      <p:ext uri="{BB962C8B-B14F-4D97-AF65-F5344CB8AC3E}">
        <p14:creationId xmlns:p14="http://schemas.microsoft.com/office/powerpoint/2010/main" xmlns="" val="910568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72DA3BA2-5867-42A8-A0DD-3A2311329939}"/>
              </a:ext>
            </a:extLst>
          </p:cNvPr>
          <p:cNvSpPr/>
          <p:nvPr/>
        </p:nvSpPr>
        <p:spPr>
          <a:xfrm>
            <a:off x="6827362" y="1040412"/>
            <a:ext cx="2320477" cy="421001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079C42A0-D313-4E69-AAA8-BB95B8AFD4E5}"/>
              </a:ext>
            </a:extLst>
          </p:cNvPr>
          <p:cNvSpPr/>
          <p:nvPr/>
        </p:nvSpPr>
        <p:spPr>
          <a:xfrm>
            <a:off x="4568207" y="1040412"/>
            <a:ext cx="2231668" cy="4210014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B0DFEAA-8C5E-4CCB-A32D-DD3AA6838E20}"/>
              </a:ext>
            </a:extLst>
          </p:cNvPr>
          <p:cNvSpPr/>
          <p:nvPr/>
        </p:nvSpPr>
        <p:spPr>
          <a:xfrm>
            <a:off x="2233157" y="1040412"/>
            <a:ext cx="2307563" cy="4210014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7E0FD4A-E22E-49DE-A9C9-A8F1225E0898}"/>
              </a:ext>
            </a:extLst>
          </p:cNvPr>
          <p:cNvSpPr/>
          <p:nvPr/>
        </p:nvSpPr>
        <p:spPr>
          <a:xfrm>
            <a:off x="-2465" y="1040412"/>
            <a:ext cx="2373378" cy="4210014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65" y="175201"/>
            <a:ext cx="9123978" cy="792088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ZA" sz="2800" dirty="0">
                <a:solidFill>
                  <a:schemeClr val="accent3">
                    <a:lumMod val="50000"/>
                  </a:schemeClr>
                </a:solidFill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 </a:t>
            </a:r>
            <a:r>
              <a:rPr lang="en-ZA" sz="3200" b="1" dirty="0">
                <a:solidFill>
                  <a:srgbClr val="008000"/>
                </a:solidFill>
                <a:latin typeface="Abadi" panose="020B0604020104020204" pitchFamily="34" charset="0"/>
                <a:ea typeface="Tahoma" panose="020B0604030504040204" pitchFamily="34" charset="0"/>
                <a:cs typeface="Aharoni" panose="02010803020104030203" pitchFamily="2" charset="-79"/>
              </a:rPr>
              <a:t>Responsibilities of the Lead Departments </a:t>
            </a:r>
            <a:endParaRPr lang="en-US" sz="3200" b="1" dirty="0">
              <a:solidFill>
                <a:srgbClr val="008000"/>
              </a:solidFill>
              <a:latin typeface="Abadi" panose="020B0604020104020204" pitchFamily="34" charset="0"/>
              <a:ea typeface="Tahoma" panose="020B060403050404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978" y="2771760"/>
            <a:ext cx="2270233" cy="2551789"/>
          </a:xfrm>
        </p:spPr>
        <p:txBody>
          <a:bodyPr>
            <a:noAutofit/>
          </a:bodyPr>
          <a:lstStyle/>
          <a:p>
            <a:pPr marL="0" indent="0" algn="ctr">
              <a:lnSpc>
                <a:spcPct val="107000"/>
              </a:lnSpc>
              <a:buClr>
                <a:srgbClr val="C00000"/>
              </a:buClr>
              <a:buSzPct val="70000"/>
              <a:buNone/>
            </a:pPr>
            <a:r>
              <a:rPr lang="en-US" sz="1800" b="1" dirty="0">
                <a:effectLst/>
                <a:latin typeface="Abadi" panose="020B0604020104020204" pitchFamily="34" charset="0"/>
                <a:ea typeface="Tahoma" panose="020B0604030504040204" pitchFamily="34" charset="0"/>
                <a:cs typeface="Aharoni" panose="02010803020104030203" pitchFamily="2" charset="-79"/>
              </a:rPr>
              <a:t>LEAD DEPARTMENTS &amp; INSTITUTIONS </a:t>
            </a:r>
          </a:p>
          <a:p>
            <a:pPr marL="0" indent="0" algn="ctr">
              <a:lnSpc>
                <a:spcPct val="107000"/>
              </a:lnSpc>
              <a:buClr>
                <a:srgbClr val="C00000"/>
              </a:buClr>
              <a:buSzPct val="70000"/>
              <a:buNone/>
            </a:pPr>
            <a:r>
              <a:rPr lang="en-US" sz="1600" dirty="0">
                <a:latin typeface="Abadi" panose="020B0604020104020204" pitchFamily="34" charset="0"/>
                <a:ea typeface="Tahoma" panose="020B0604030504040204" pitchFamily="34" charset="0"/>
                <a:cs typeface="Aharoni" panose="02010803020104030203" pitchFamily="2" charset="-79"/>
              </a:rPr>
              <a:t>S</a:t>
            </a:r>
            <a:r>
              <a:rPr lang="en-US" sz="1600" dirty="0">
                <a:effectLst/>
                <a:latin typeface="Abadi" panose="020B0604020104020204" pitchFamily="34" charset="0"/>
                <a:ea typeface="Tahoma" panose="020B0604030504040204" pitchFamily="34" charset="0"/>
                <a:cs typeface="Aharoni" panose="02010803020104030203" pitchFamily="2" charset="-79"/>
              </a:rPr>
              <a:t>hould develop the implementation plans:</a:t>
            </a:r>
          </a:p>
          <a:p>
            <a:pPr marL="0" indent="0" algn="ctr">
              <a:lnSpc>
                <a:spcPct val="107000"/>
              </a:lnSpc>
              <a:buClr>
                <a:srgbClr val="C00000"/>
              </a:buClr>
              <a:buSzPct val="70000"/>
              <a:buNone/>
            </a:pPr>
            <a:r>
              <a:rPr lang="en-US" sz="1600" dirty="0">
                <a:latin typeface="Abadi" panose="020B0604020104020204" pitchFamily="34" charset="0"/>
                <a:ea typeface="Tahoma" panose="020B0604030504040204" pitchFamily="34" charset="0"/>
                <a:cs typeface="Aharoni" panose="02010803020104030203" pitchFamily="2" charset="-79"/>
              </a:rPr>
              <a:t>NSG, DPSA, PSC, National Treasury, DPME, AG</a:t>
            </a:r>
            <a:endParaRPr lang="en-US" sz="1600" dirty="0">
              <a:solidFill>
                <a:srgbClr val="FF0000"/>
              </a:solidFill>
              <a:latin typeface="Abadi" panose="020B0604020104020204" pitchFamily="34" charset="0"/>
              <a:ea typeface="Tahoma" panose="020B0604030504040204" pitchFamily="34" charset="0"/>
              <a:cs typeface="Aharoni" panose="02010803020104030203" pitchFamily="2" charset="-79"/>
            </a:endParaRPr>
          </a:p>
          <a:p>
            <a:pPr marL="0" indent="0" algn="ctr">
              <a:lnSpc>
                <a:spcPct val="107000"/>
              </a:lnSpc>
              <a:buClr>
                <a:srgbClr val="C00000"/>
              </a:buClr>
              <a:buSzPct val="70000"/>
              <a:buNone/>
            </a:pPr>
            <a:r>
              <a:rPr lang="en-US" sz="1600" dirty="0">
                <a:latin typeface="Abadi" panose="020B0604020104020204" pitchFamily="34" charset="0"/>
                <a:ea typeface="Tahoma" panose="020B0604030504040204" pitchFamily="34" charset="0"/>
                <a:cs typeface="Aharoni" panose="02010803020104030203" pitchFamily="2" charset="-79"/>
              </a:rPr>
              <a:t>  </a:t>
            </a:r>
            <a:endParaRPr lang="en-US" sz="1600" dirty="0">
              <a:effectLst/>
              <a:latin typeface="Abadi" panose="020B0604020104020204" pitchFamily="34" charset="0"/>
              <a:ea typeface="Tahoma" panose="020B0604030504040204" pitchFamily="34" charset="0"/>
              <a:cs typeface="Aharoni" panose="02010803020104030203" pitchFamily="2" charset="-79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E6738C-8955-4CF1-A256-1C49941BBB03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srgbClr val="AAAAA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749DE6C-45EC-4A4D-9661-0C881A081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264" y="1350924"/>
            <a:ext cx="1257925" cy="1257925"/>
          </a:xfrm>
          <a:prstGeom prst="rect">
            <a:avLst/>
          </a:prstGeom>
          <a:ln w="28575">
            <a:solidFill>
              <a:schemeClr val="bg1">
                <a:lumMod val="75000"/>
              </a:schemeClr>
            </a:solidFill>
          </a:ln>
        </p:spPr>
      </p:pic>
      <p:pic>
        <p:nvPicPr>
          <p:cNvPr id="1028" name="Picture 4" descr="SALGA">
            <a:extLst>
              <a:ext uri="{FF2B5EF4-FFF2-40B4-BE49-F238E27FC236}">
                <a16:creationId xmlns:a16="http://schemas.microsoft.com/office/drawing/2014/main" xmlns="" id="{6FC15A57-9433-44C7-8BB8-16D5155F3A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5731"/>
          <a:stretch/>
        </p:blipFill>
        <p:spPr bwMode="auto">
          <a:xfrm>
            <a:off x="2557051" y="1380003"/>
            <a:ext cx="1797530" cy="914180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0255829-4D5C-4EC7-A44A-0CF8B05956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818" t="29187" r="54004" b="29187"/>
          <a:stretch/>
        </p:blipFill>
        <p:spPr>
          <a:xfrm>
            <a:off x="4972485" y="1418176"/>
            <a:ext cx="1257925" cy="1123420"/>
          </a:xfrm>
          <a:prstGeom prst="rect">
            <a:avLst/>
          </a:prstGeom>
          <a:ln w="38100">
            <a:solidFill>
              <a:schemeClr val="bg1">
                <a:lumMod val="75000"/>
              </a:schemeClr>
            </a:solidFill>
          </a:ln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20EE6C77-4BE9-400C-9E26-8D9253890CFA}"/>
              </a:ext>
            </a:extLst>
          </p:cNvPr>
          <p:cNvSpPr txBox="1">
            <a:spLocks/>
          </p:cNvSpPr>
          <p:nvPr/>
        </p:nvSpPr>
        <p:spPr>
          <a:xfrm>
            <a:off x="2491450" y="2294183"/>
            <a:ext cx="2111131" cy="31838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buClr>
                <a:srgbClr val="C00000"/>
              </a:buClr>
              <a:buSzPct val="70000"/>
              <a:buNone/>
            </a:pPr>
            <a:r>
              <a:rPr lang="en-US" sz="1800" b="1" dirty="0">
                <a:latin typeface="Abadi" panose="020B0604020104020204" pitchFamily="34" charset="0"/>
                <a:ea typeface="Tahoma" panose="020B0604030504040204" pitchFamily="34" charset="0"/>
                <a:cs typeface="Aharoni" panose="02010803020104030203" pitchFamily="2" charset="-79"/>
              </a:rPr>
              <a:t>SALGA </a:t>
            </a:r>
          </a:p>
          <a:p>
            <a:pPr marL="0" indent="0" algn="ctr">
              <a:lnSpc>
                <a:spcPct val="107000"/>
              </a:lnSpc>
              <a:buClr>
                <a:srgbClr val="C00000"/>
              </a:buClr>
              <a:buSzPct val="70000"/>
              <a:buNone/>
            </a:pPr>
            <a:r>
              <a:rPr lang="en-US" sz="1800" dirty="0">
                <a:latin typeface="Abadi" panose="020B0604020104020204" pitchFamily="34" charset="0"/>
                <a:ea typeface="Tahoma" panose="020B0604030504040204" pitchFamily="34" charset="0"/>
                <a:cs typeface="Aharoni" panose="02010803020104030203" pitchFamily="2" charset="-79"/>
              </a:rPr>
              <a:t>Adopted the framework for implementation in local government &amp; should develop an implementation plan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2E5A2C81-E6A8-48D0-A9C8-DE259FB3B684}"/>
              </a:ext>
            </a:extLst>
          </p:cNvPr>
          <p:cNvSpPr txBox="1">
            <a:spLocks/>
          </p:cNvSpPr>
          <p:nvPr/>
        </p:nvSpPr>
        <p:spPr>
          <a:xfrm>
            <a:off x="4688744" y="2771760"/>
            <a:ext cx="1947155" cy="2235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buClr>
                <a:srgbClr val="C00000"/>
              </a:buClr>
              <a:buSzPct val="70000"/>
              <a:buNone/>
            </a:pPr>
            <a:r>
              <a:rPr lang="en-US" sz="1800" b="1" dirty="0"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LEGISLATIVE SECTOR</a:t>
            </a:r>
            <a:br>
              <a:rPr lang="en-US" sz="1800" b="1" dirty="0"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Should adopt the framework for implementation by all 10 legislatures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B8B2E3A4-4D28-430A-A519-FB8192F3448D}"/>
              </a:ext>
            </a:extLst>
          </p:cNvPr>
          <p:cNvSpPr txBox="1">
            <a:spLocks/>
          </p:cNvSpPr>
          <p:nvPr/>
        </p:nvSpPr>
        <p:spPr>
          <a:xfrm>
            <a:off x="6799875" y="2425177"/>
            <a:ext cx="2316638" cy="25554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buClr>
                <a:srgbClr val="C00000"/>
              </a:buClr>
              <a:buSzPct val="70000"/>
              <a:buNone/>
            </a:pPr>
            <a:r>
              <a:rPr lang="en-US" sz="1800" b="1" dirty="0"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STATE OWNED ENTITIES</a:t>
            </a:r>
          </a:p>
          <a:p>
            <a:pPr marL="0" indent="0" algn="ctr">
              <a:lnSpc>
                <a:spcPct val="107000"/>
              </a:lnSpc>
              <a:buClr>
                <a:srgbClr val="C00000"/>
              </a:buClr>
              <a:buSzPct val="70000"/>
              <a:buNone/>
            </a:pPr>
            <a:r>
              <a:rPr lang="en-US" sz="1800" dirty="0">
                <a:latin typeface="Abadi" panose="020B06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 shareholder ministers, must adopt the framework for implementation through shareholder compacts</a:t>
            </a:r>
          </a:p>
          <a:p>
            <a:pPr marL="0" indent="0" algn="ctr">
              <a:lnSpc>
                <a:spcPct val="107000"/>
              </a:lnSpc>
              <a:buClr>
                <a:srgbClr val="C00000"/>
              </a:buClr>
              <a:buSzPct val="70000"/>
              <a:buNone/>
            </a:pPr>
            <a:endParaRPr lang="en-US" sz="1800" dirty="0">
              <a:latin typeface="Abadi" panose="020B0604020104020204" pitchFamily="34" charset="0"/>
              <a:ea typeface="Tahoma" panose="020B0604030504040204" pitchFamily="34" charset="0"/>
              <a:cs typeface="Aharoni" panose="02010803020104030203" pitchFamily="2" charset="-79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A02E715F-2738-49C3-B0D1-1A0A6B6AE8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0701" y="1398739"/>
            <a:ext cx="1729960" cy="914180"/>
          </a:xfrm>
          <a:prstGeom prst="rect">
            <a:avLst/>
          </a:prstGeom>
          <a:ln w="28575">
            <a:solidFill>
              <a:schemeClr val="bg1">
                <a:lumMod val="75000"/>
              </a:schemeClr>
            </a:solidFill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4041A05-8AF2-4259-A5E8-511F86F264A1}"/>
              </a:ext>
            </a:extLst>
          </p:cNvPr>
          <p:cNvSpPr txBox="1"/>
          <p:nvPr/>
        </p:nvSpPr>
        <p:spPr>
          <a:xfrm flipH="1">
            <a:off x="40591" y="5019718"/>
            <a:ext cx="9123979" cy="184665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ZA" dirty="0">
                <a:latin typeface="Abadi" panose="020B0604020104020204" pitchFamily="34" charset="0"/>
                <a:cs typeface="Aharoni" panose="02010803020104030203" pitchFamily="2" charset="-79"/>
              </a:rPr>
              <a:t>NOTE: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1600" dirty="0">
                <a:latin typeface="Abadi" panose="020B0604020104020204" pitchFamily="34" charset="0"/>
                <a:cs typeface="Aharoni" panose="02010803020104030203" pitchFamily="2" charset="-79"/>
              </a:rPr>
              <a:t>Implementation Plans must indicate short term, medium term &amp; long term goals.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1600" dirty="0">
                <a:latin typeface="Abadi" panose="020B0604020104020204" pitchFamily="34" charset="0"/>
                <a:cs typeface="Aharoni" panose="02010803020104030203" pitchFamily="2" charset="-79"/>
              </a:rPr>
              <a:t>Various departments are expected to develop their implementation plans.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1600" dirty="0">
                <a:latin typeface="Abadi" panose="020B0604020104020204" pitchFamily="34" charset="0"/>
                <a:cs typeface="Aharoni" panose="02010803020104030203" pitchFamily="2" charset="-79"/>
              </a:rPr>
              <a:t>The DPME will monitor and report on the implementation  - DPSA will set norms and standard expressed through regulations, policy directives etc. DPSA will co-ordinate and monitor implementation as part of its mandate.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1600" dirty="0">
                <a:latin typeface="Abadi" panose="020B0604020104020204" pitchFamily="34" charset="0"/>
                <a:cs typeface="Aharoni" panose="02010803020104030203" pitchFamily="2" charset="-79"/>
              </a:rPr>
              <a:t>AG – will audit the implementation &amp; report about its findings</a:t>
            </a:r>
          </a:p>
        </p:txBody>
      </p:sp>
    </p:spTree>
    <p:extLst>
      <p:ext uri="{BB962C8B-B14F-4D97-AF65-F5344CB8AC3E}">
        <p14:creationId xmlns:p14="http://schemas.microsoft.com/office/powerpoint/2010/main" xmlns="" val="3609498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AF3C70-3F06-4597-AE16-5F5EF8F327DE}" type="slidenum">
              <a:rPr lang="en-ZA" sz="675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5</a:t>
            </a:fld>
            <a:endParaRPr lang="en-ZA" sz="675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Title 4"/>
          <p:cNvSpPr txBox="1">
            <a:spLocks noGrp="1"/>
          </p:cNvSpPr>
          <p:nvPr>
            <p:ph type="title"/>
          </p:nvPr>
        </p:nvSpPr>
        <p:spPr>
          <a:xfrm>
            <a:off x="345281" y="152711"/>
            <a:ext cx="80408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-19" dirty="0">
                <a:solidFill>
                  <a:srgbClr val="008000"/>
                </a:solidFill>
                <a:latin typeface="Abadi" panose="020B0604020104020204" pitchFamily="34" charset="0"/>
              </a:rPr>
              <a:t>Public Service Commission:</a:t>
            </a:r>
            <a:br>
              <a:rPr lang="en-US" sz="2800" b="1" spc="-19" dirty="0">
                <a:solidFill>
                  <a:srgbClr val="008000"/>
                </a:solidFill>
                <a:latin typeface="Abadi" panose="020B0604020104020204" pitchFamily="34" charset="0"/>
              </a:rPr>
            </a:br>
            <a:r>
              <a:rPr lang="en-US" sz="2400" b="1" spc="-19" dirty="0">
                <a:solidFill>
                  <a:srgbClr val="008000"/>
                </a:solidFill>
                <a:latin typeface="Abadi" panose="020B0604020104020204" pitchFamily="34" charset="0"/>
              </a:rPr>
              <a:t>Developments on Legislative Mandate &amp; Policy Mandates</a:t>
            </a:r>
          </a:p>
        </p:txBody>
      </p:sp>
      <p:sp>
        <p:nvSpPr>
          <p:cNvPr id="2" name="AutoShape 2" descr="https://www.slideteam.net/media/catalog/product/cache/1280x720/v/i/vision_and_mission_powerpoint_presentation_slides_Slide06.jpg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ZA" sz="1350"/>
          </a:p>
        </p:txBody>
      </p:sp>
      <p:sp>
        <p:nvSpPr>
          <p:cNvPr id="3" name="Rectangle 2"/>
          <p:cNvSpPr/>
          <p:nvPr/>
        </p:nvSpPr>
        <p:spPr>
          <a:xfrm>
            <a:off x="0" y="1502238"/>
            <a:ext cx="6187109" cy="4493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 Service Commission Bill:</a:t>
            </a:r>
            <a:endParaRPr lang="en-ZA" sz="2400" dirty="0"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4313" indent="-214313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ZA" sz="24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Significant progress on the review of the Public Service Commission Act of 1997 has been made. </a:t>
            </a:r>
          </a:p>
          <a:p>
            <a:pPr algn="just">
              <a:lnSpc>
                <a:spcPct val="120000"/>
              </a:lnSpc>
            </a:pPr>
            <a:r>
              <a:rPr lang="en-ZA" sz="2400" b="1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primary objectives of the PSC Bill are to:</a:t>
            </a:r>
          </a:p>
          <a:p>
            <a:pPr marL="214313" indent="-214313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ZA" sz="24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Facilitate the establishment of the PSC as a Secretariat to replace the OPSC. This is to ensure that the PSC executes its mandate fully as an independent and impartial constitutional entity.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23630" y="1379604"/>
            <a:ext cx="8796131" cy="0"/>
          </a:xfrm>
          <a:prstGeom prst="line">
            <a:avLst/>
          </a:prstGeom>
          <a:ln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109" y="1781706"/>
            <a:ext cx="2670519" cy="20147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7282" y="4049459"/>
            <a:ext cx="2520346" cy="16771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739839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AF3C70-3F06-4597-AE16-5F5EF8F327DE}" type="slidenum">
              <a:rPr lang="en-ZA" sz="675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6</a:t>
            </a:fld>
            <a:endParaRPr lang="en-ZA" sz="675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Title 4"/>
          <p:cNvSpPr txBox="1">
            <a:spLocks noGrp="1"/>
          </p:cNvSpPr>
          <p:nvPr>
            <p:ph type="title"/>
          </p:nvPr>
        </p:nvSpPr>
        <p:spPr>
          <a:xfrm>
            <a:off x="345281" y="368154"/>
            <a:ext cx="8040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-19" dirty="0">
                <a:solidFill>
                  <a:srgbClr val="008000"/>
                </a:solidFill>
                <a:latin typeface="Abadi" panose="020B0604020104020204" pitchFamily="34" charset="0"/>
              </a:rPr>
              <a:t>Developments on Legislative Mandate &amp; Policy Mandates</a:t>
            </a:r>
          </a:p>
        </p:txBody>
      </p:sp>
      <p:sp>
        <p:nvSpPr>
          <p:cNvPr id="2" name="AutoShape 2" descr="https://www.slideteam.net/media/catalog/product/cache/1280x720/v/i/vision_and_mission_powerpoint_presentation_slides_Slide06.jpg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ZA" sz="1350"/>
          </a:p>
        </p:txBody>
      </p:sp>
      <p:sp>
        <p:nvSpPr>
          <p:cNvPr id="3" name="Rectangle 2"/>
          <p:cNvSpPr/>
          <p:nvPr/>
        </p:nvSpPr>
        <p:spPr>
          <a:xfrm>
            <a:off x="116681" y="977504"/>
            <a:ext cx="6220601" cy="5159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ZA" sz="2300" b="1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primary objectives of the PSC Bill  continued</a:t>
            </a:r>
          </a:p>
          <a:p>
            <a:pPr marL="214313" indent="-214313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ZA" sz="225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Convert the OPSC from a government department in terms of the Public Service Act of 1994, onto a function shift to the PSC as a Secretariat established in terms of the Public Service Commission Act.</a:t>
            </a:r>
          </a:p>
          <a:p>
            <a:pPr marL="214313" indent="-214313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ZA" sz="225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Reinforce the PSC mandate in terms of local government and public entities in line with section 196(2) of the Constitution.</a:t>
            </a:r>
          </a:p>
          <a:p>
            <a:pPr marL="214313" indent="-214313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ZA" sz="225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envisaged that the current PSC Act of 1997 will be repealed and replaced by a new Act.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109" y="1781706"/>
            <a:ext cx="2670519" cy="20147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7282" y="4049459"/>
            <a:ext cx="2520346" cy="16771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756999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AF3C70-3F06-4597-AE16-5F5EF8F327DE}" type="slidenum">
              <a:rPr lang="en-ZA" sz="675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7</a:t>
            </a:fld>
            <a:endParaRPr lang="en-ZA" sz="675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Title 4"/>
          <p:cNvSpPr txBox="1">
            <a:spLocks noGrp="1"/>
          </p:cNvSpPr>
          <p:nvPr>
            <p:ph type="title"/>
          </p:nvPr>
        </p:nvSpPr>
        <p:spPr>
          <a:xfrm>
            <a:off x="598714" y="547569"/>
            <a:ext cx="7668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-19" dirty="0">
                <a:solidFill>
                  <a:srgbClr val="008000"/>
                </a:solidFill>
                <a:latin typeface="Abadi" panose="020B0604020104020204" pitchFamily="34" charset="0"/>
              </a:rPr>
              <a:t>Developments on Legislative Mandate &amp; Policy Mandates</a:t>
            </a:r>
          </a:p>
        </p:txBody>
      </p:sp>
      <p:sp>
        <p:nvSpPr>
          <p:cNvPr id="2" name="AutoShape 2" descr="https://www.slideteam.net/media/catalog/product/cache/1280x720/v/i/vision_and_mission_powerpoint_presentation_slides_Slide06.jpg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ZA" sz="1350"/>
          </a:p>
        </p:txBody>
      </p:sp>
      <p:sp>
        <p:nvSpPr>
          <p:cNvPr id="3" name="Rectangle 2"/>
          <p:cNvSpPr/>
          <p:nvPr/>
        </p:nvSpPr>
        <p:spPr>
          <a:xfrm>
            <a:off x="245297" y="977504"/>
            <a:ext cx="5041727" cy="5110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endParaRPr lang="en-US" sz="135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000000"/>
                </a:solidFill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terms of the State of the Nation Address – </a:t>
            </a:r>
          </a:p>
          <a:p>
            <a:pPr marL="214313" indent="-21431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PSC is </a:t>
            </a:r>
            <a:r>
              <a:rPr lang="en-ZA" dirty="0">
                <a:solidFill>
                  <a:srgbClr val="000000"/>
                </a:solidFill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amending legislation to strengthen the role of the Public Service Commission to ensure that qualified people are appointed to senior management positions; </a:t>
            </a:r>
          </a:p>
          <a:p>
            <a:pPr marL="214313" indent="-21431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PSC is working with the NSG and DPSA to oversee the implementation of the National Framework for Professionalisation of the Public Sector</a:t>
            </a:r>
            <a:r>
              <a:rPr lang="en-ZA" dirty="0">
                <a:solidFill>
                  <a:srgbClr val="000000"/>
                </a:solidFill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and </a:t>
            </a:r>
          </a:p>
          <a:p>
            <a:pPr marL="214313" indent="-21431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ZA" dirty="0">
                <a:solidFill>
                  <a:srgbClr val="000000"/>
                </a:solidFill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move towards creating a single, harmonised public service is a key priority for 2023/24</a:t>
            </a:r>
          </a:p>
          <a:p>
            <a:pPr marL="214313" indent="-214313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endParaRPr lang="en-ZA" sz="135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C:\Users\SiviweM\OneDrive - opsc.gov.za\Desktop\FORMAL PHOTOS\MEETING WITH AGSA\IMG_181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489"/>
          <a:stretch/>
        </p:blipFill>
        <p:spPr bwMode="auto">
          <a:xfrm>
            <a:off x="5415640" y="1647410"/>
            <a:ext cx="3507215" cy="383098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223630" y="1379604"/>
            <a:ext cx="8796131" cy="0"/>
          </a:xfrm>
          <a:prstGeom prst="line">
            <a:avLst/>
          </a:prstGeom>
          <a:ln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81937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: Shape 41">
            <a:extLst>
              <a:ext uri="{FF2B5EF4-FFF2-40B4-BE49-F238E27FC236}">
                <a16:creationId xmlns:a16="http://schemas.microsoft.com/office/drawing/2014/main" xmlns="" id="{80171B8E-6399-4A7B-8762-6FEE4B2E852F}"/>
              </a:ext>
            </a:extLst>
          </p:cNvPr>
          <p:cNvSpPr/>
          <p:nvPr/>
        </p:nvSpPr>
        <p:spPr>
          <a:xfrm>
            <a:off x="1291707" y="4608213"/>
            <a:ext cx="3466588" cy="957094"/>
          </a:xfrm>
          <a:custGeom>
            <a:avLst/>
            <a:gdLst>
              <a:gd name="connsiteX0" fmla="*/ 3912565 w 3939998"/>
              <a:gd name="connsiteY0" fmla="*/ 393497 h 903427"/>
              <a:gd name="connsiteX1" fmla="*/ 3455823 w 3939998"/>
              <a:gd name="connsiteY1" fmla="*/ 17221 h 903427"/>
              <a:gd name="connsiteX2" fmla="*/ 3407817 w 3939998"/>
              <a:gd name="connsiteY2" fmla="*/ 0 h 903427"/>
              <a:gd name="connsiteX3" fmla="*/ 903427 w 3939998"/>
              <a:gd name="connsiteY3" fmla="*/ 0 h 903427"/>
              <a:gd name="connsiteX4" fmla="*/ 451714 w 3939998"/>
              <a:gd name="connsiteY4" fmla="*/ 451714 h 903427"/>
              <a:gd name="connsiteX5" fmla="*/ 451714 w 3939998"/>
              <a:gd name="connsiteY5" fmla="*/ 451714 h 903427"/>
              <a:gd name="connsiteX6" fmla="*/ 0 w 3939998"/>
              <a:gd name="connsiteY6" fmla="*/ 903427 h 903427"/>
              <a:gd name="connsiteX7" fmla="*/ 3407817 w 3939998"/>
              <a:gd name="connsiteY7" fmla="*/ 903427 h 903427"/>
              <a:gd name="connsiteX8" fmla="*/ 3455823 w 3939998"/>
              <a:gd name="connsiteY8" fmla="*/ 886206 h 903427"/>
              <a:gd name="connsiteX9" fmla="*/ 3912565 w 3939998"/>
              <a:gd name="connsiteY9" fmla="*/ 510083 h 903427"/>
              <a:gd name="connsiteX10" fmla="*/ 3939997 w 3939998"/>
              <a:gd name="connsiteY10" fmla="*/ 451866 h 903427"/>
              <a:gd name="connsiteX11" fmla="*/ 3912565 w 3939998"/>
              <a:gd name="connsiteY11" fmla="*/ 393497 h 903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39998" h="903427">
                <a:moveTo>
                  <a:pt x="3912565" y="393497"/>
                </a:moveTo>
                <a:lnTo>
                  <a:pt x="3455823" y="17221"/>
                </a:lnTo>
                <a:cubicBezTo>
                  <a:pt x="3442259" y="6096"/>
                  <a:pt x="3425343" y="0"/>
                  <a:pt x="3407817" y="0"/>
                </a:cubicBezTo>
                <a:lnTo>
                  <a:pt x="903427" y="0"/>
                </a:lnTo>
                <a:lnTo>
                  <a:pt x="451714" y="451714"/>
                </a:lnTo>
                <a:lnTo>
                  <a:pt x="451714" y="451714"/>
                </a:lnTo>
                <a:lnTo>
                  <a:pt x="0" y="903427"/>
                </a:lnTo>
                <a:lnTo>
                  <a:pt x="3407817" y="903427"/>
                </a:lnTo>
                <a:cubicBezTo>
                  <a:pt x="3425343" y="903427"/>
                  <a:pt x="3442259" y="897331"/>
                  <a:pt x="3455823" y="886206"/>
                </a:cubicBezTo>
                <a:lnTo>
                  <a:pt x="3912565" y="510083"/>
                </a:lnTo>
                <a:cubicBezTo>
                  <a:pt x="3930854" y="494995"/>
                  <a:pt x="3939997" y="473354"/>
                  <a:pt x="3939997" y="451866"/>
                </a:cubicBezTo>
                <a:cubicBezTo>
                  <a:pt x="3940150" y="430225"/>
                  <a:pt x="3930854" y="408584"/>
                  <a:pt x="3912565" y="393497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 w="15240" cap="flat">
            <a:noFill/>
            <a:prstDash val="solid"/>
            <a:miter/>
          </a:ln>
        </p:spPr>
        <p:txBody>
          <a:bodyPr rtlCol="0" anchor="ctr"/>
          <a:lstStyle/>
          <a:p>
            <a:endParaRPr lang="en-IN" sz="1400">
              <a:latin typeface="Abadi" panose="020B0604020104020204" pitchFamily="34" charset="0"/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xmlns="" id="{C6AE6D4D-FD79-45BC-80AC-E71D905CFE46}"/>
              </a:ext>
            </a:extLst>
          </p:cNvPr>
          <p:cNvSpPr/>
          <p:nvPr/>
        </p:nvSpPr>
        <p:spPr>
          <a:xfrm>
            <a:off x="1189541" y="5176939"/>
            <a:ext cx="3508794" cy="400411"/>
          </a:xfrm>
          <a:custGeom>
            <a:avLst/>
            <a:gdLst>
              <a:gd name="connsiteX0" fmla="*/ 451714 w 3939997"/>
              <a:gd name="connsiteY0" fmla="*/ 0 h 451713"/>
              <a:gd name="connsiteX1" fmla="*/ 451714 w 3939997"/>
              <a:gd name="connsiteY1" fmla="*/ 0 h 451713"/>
              <a:gd name="connsiteX2" fmla="*/ 0 w 3939997"/>
              <a:gd name="connsiteY2" fmla="*/ 451713 h 451713"/>
              <a:gd name="connsiteX3" fmla="*/ 3407817 w 3939997"/>
              <a:gd name="connsiteY3" fmla="*/ 451713 h 451713"/>
              <a:gd name="connsiteX4" fmla="*/ 3455823 w 3939997"/>
              <a:gd name="connsiteY4" fmla="*/ 434492 h 451713"/>
              <a:gd name="connsiteX5" fmla="*/ 3912565 w 3939997"/>
              <a:gd name="connsiteY5" fmla="*/ 58369 h 451713"/>
              <a:gd name="connsiteX6" fmla="*/ 3939997 w 3939997"/>
              <a:gd name="connsiteY6" fmla="*/ 152 h 451713"/>
              <a:gd name="connsiteX7" fmla="*/ 451714 w 3939997"/>
              <a:gd name="connsiteY7" fmla="*/ 152 h 451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39997" h="451713">
                <a:moveTo>
                  <a:pt x="451714" y="0"/>
                </a:moveTo>
                <a:lnTo>
                  <a:pt x="451714" y="0"/>
                </a:lnTo>
                <a:lnTo>
                  <a:pt x="0" y="451713"/>
                </a:lnTo>
                <a:lnTo>
                  <a:pt x="3407817" y="451713"/>
                </a:lnTo>
                <a:cubicBezTo>
                  <a:pt x="3425343" y="451713"/>
                  <a:pt x="3442259" y="445617"/>
                  <a:pt x="3455823" y="434492"/>
                </a:cubicBezTo>
                <a:lnTo>
                  <a:pt x="3912565" y="58369"/>
                </a:lnTo>
                <a:cubicBezTo>
                  <a:pt x="3930854" y="43282"/>
                  <a:pt x="3939997" y="21641"/>
                  <a:pt x="3939997" y="152"/>
                </a:cubicBezTo>
                <a:lnTo>
                  <a:pt x="451714" y="152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5240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IN" sz="1400" b="1" dirty="0">
                <a:latin typeface="Abadi" panose="020B0604020104020204" pitchFamily="34" charset="0"/>
              </a:rPr>
              <a:t>      </a:t>
            </a:r>
            <a:r>
              <a:rPr lang="en-IN" b="1" dirty="0">
                <a:latin typeface="Abadi" panose="020B0604020104020204" pitchFamily="34" charset="0"/>
              </a:rPr>
              <a:t>Key leading Departments </a:t>
            </a:r>
          </a:p>
        </p:txBody>
      </p:sp>
      <p:grpSp>
        <p:nvGrpSpPr>
          <p:cNvPr id="80" name="Graphic 2">
            <a:extLst>
              <a:ext uri="{FF2B5EF4-FFF2-40B4-BE49-F238E27FC236}">
                <a16:creationId xmlns:a16="http://schemas.microsoft.com/office/drawing/2014/main" xmlns="" id="{0BA9EE90-A01C-420C-B7CD-D765D5E3C35E}"/>
              </a:ext>
            </a:extLst>
          </p:cNvPr>
          <p:cNvGrpSpPr/>
          <p:nvPr/>
        </p:nvGrpSpPr>
        <p:grpSpPr>
          <a:xfrm>
            <a:off x="2055922" y="3833868"/>
            <a:ext cx="3466688" cy="771847"/>
            <a:chOff x="2493111" y="3963466"/>
            <a:chExt cx="3940111" cy="903427"/>
          </a:xfrm>
        </p:grpSpPr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680F4C03-5F00-4028-B124-959747ADC711}"/>
                </a:ext>
              </a:extLst>
            </p:cNvPr>
            <p:cNvSpPr/>
            <p:nvPr/>
          </p:nvSpPr>
          <p:spPr>
            <a:xfrm>
              <a:off x="2493111" y="3963466"/>
              <a:ext cx="3939999" cy="903427"/>
            </a:xfrm>
            <a:custGeom>
              <a:avLst/>
              <a:gdLst>
                <a:gd name="connsiteX0" fmla="*/ 3912565 w 3939999"/>
                <a:gd name="connsiteY0" fmla="*/ 393497 h 903427"/>
                <a:gd name="connsiteX1" fmla="*/ 3455823 w 3939999"/>
                <a:gd name="connsiteY1" fmla="*/ 17221 h 903427"/>
                <a:gd name="connsiteX2" fmla="*/ 3407817 w 3939999"/>
                <a:gd name="connsiteY2" fmla="*/ 0 h 903427"/>
                <a:gd name="connsiteX3" fmla="*/ 903427 w 3939999"/>
                <a:gd name="connsiteY3" fmla="*/ 0 h 903427"/>
                <a:gd name="connsiteX4" fmla="*/ 451714 w 3939999"/>
                <a:gd name="connsiteY4" fmla="*/ 451713 h 903427"/>
                <a:gd name="connsiteX5" fmla="*/ 451714 w 3939999"/>
                <a:gd name="connsiteY5" fmla="*/ 451713 h 903427"/>
                <a:gd name="connsiteX6" fmla="*/ 0 w 3939999"/>
                <a:gd name="connsiteY6" fmla="*/ 903427 h 903427"/>
                <a:gd name="connsiteX7" fmla="*/ 3407817 w 3939999"/>
                <a:gd name="connsiteY7" fmla="*/ 903427 h 903427"/>
                <a:gd name="connsiteX8" fmla="*/ 3455823 w 3939999"/>
                <a:gd name="connsiteY8" fmla="*/ 886206 h 903427"/>
                <a:gd name="connsiteX9" fmla="*/ 3912565 w 3939999"/>
                <a:gd name="connsiteY9" fmla="*/ 510083 h 903427"/>
                <a:gd name="connsiteX10" fmla="*/ 3939997 w 3939999"/>
                <a:gd name="connsiteY10" fmla="*/ 451866 h 903427"/>
                <a:gd name="connsiteX11" fmla="*/ 3912565 w 3939999"/>
                <a:gd name="connsiteY11" fmla="*/ 393497 h 903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39999" h="903427">
                  <a:moveTo>
                    <a:pt x="3912565" y="393497"/>
                  </a:moveTo>
                  <a:lnTo>
                    <a:pt x="3455823" y="17221"/>
                  </a:lnTo>
                  <a:cubicBezTo>
                    <a:pt x="3442259" y="6096"/>
                    <a:pt x="3425343" y="0"/>
                    <a:pt x="3407817" y="0"/>
                  </a:cubicBezTo>
                  <a:lnTo>
                    <a:pt x="903427" y="0"/>
                  </a:lnTo>
                  <a:lnTo>
                    <a:pt x="451714" y="451713"/>
                  </a:lnTo>
                  <a:lnTo>
                    <a:pt x="451714" y="451713"/>
                  </a:lnTo>
                  <a:lnTo>
                    <a:pt x="0" y="903427"/>
                  </a:lnTo>
                  <a:lnTo>
                    <a:pt x="3407817" y="903427"/>
                  </a:lnTo>
                  <a:cubicBezTo>
                    <a:pt x="3425343" y="903427"/>
                    <a:pt x="3442259" y="897331"/>
                    <a:pt x="3455823" y="886206"/>
                  </a:cubicBezTo>
                  <a:lnTo>
                    <a:pt x="3912565" y="510083"/>
                  </a:lnTo>
                  <a:cubicBezTo>
                    <a:pt x="3930853" y="494995"/>
                    <a:pt x="3939997" y="473354"/>
                    <a:pt x="3939997" y="451866"/>
                  </a:cubicBezTo>
                  <a:cubicBezTo>
                    <a:pt x="3940150" y="430073"/>
                    <a:pt x="3930853" y="408584"/>
                    <a:pt x="3912565" y="393497"/>
                  </a:cubicBezTo>
                  <a:close/>
                </a:path>
              </a:pathLst>
            </a:custGeom>
            <a:solidFill>
              <a:srgbClr val="FFC000"/>
            </a:solidFill>
            <a:ln w="15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sz="1400">
                <a:latin typeface="Abadi" panose="020B0604020104020204" pitchFamily="34" charset="0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B6C26BE0-EC1B-4B58-99F9-D4F32D769D96}"/>
                </a:ext>
              </a:extLst>
            </p:cNvPr>
            <p:cNvSpPr/>
            <p:nvPr/>
          </p:nvSpPr>
          <p:spPr>
            <a:xfrm>
              <a:off x="2493111" y="4354525"/>
              <a:ext cx="3939997" cy="512216"/>
            </a:xfrm>
            <a:custGeom>
              <a:avLst/>
              <a:gdLst>
                <a:gd name="connsiteX0" fmla="*/ 3924910 w 3939997"/>
                <a:gd name="connsiteY0" fmla="*/ 45567 h 512216"/>
                <a:gd name="connsiteX1" fmla="*/ 3897478 w 3939997"/>
                <a:gd name="connsiteY1" fmla="*/ 103784 h 512216"/>
                <a:gd name="connsiteX2" fmla="*/ 3440735 w 3939997"/>
                <a:gd name="connsiteY2" fmla="*/ 479907 h 512216"/>
                <a:gd name="connsiteX3" fmla="*/ 3392729 w 3939997"/>
                <a:gd name="connsiteY3" fmla="*/ 497129 h 512216"/>
                <a:gd name="connsiteX4" fmla="*/ 15088 w 3939997"/>
                <a:gd name="connsiteY4" fmla="*/ 497129 h 512216"/>
                <a:gd name="connsiteX5" fmla="*/ 0 w 3939997"/>
                <a:gd name="connsiteY5" fmla="*/ 512216 h 512216"/>
                <a:gd name="connsiteX6" fmla="*/ 3407817 w 3939997"/>
                <a:gd name="connsiteY6" fmla="*/ 512216 h 512216"/>
                <a:gd name="connsiteX7" fmla="*/ 3455823 w 3939997"/>
                <a:gd name="connsiteY7" fmla="*/ 494995 h 512216"/>
                <a:gd name="connsiteX8" fmla="*/ 3912565 w 3939997"/>
                <a:gd name="connsiteY8" fmla="*/ 118872 h 512216"/>
                <a:gd name="connsiteX9" fmla="*/ 3939997 w 3939997"/>
                <a:gd name="connsiteY9" fmla="*/ 60655 h 512216"/>
                <a:gd name="connsiteX10" fmla="*/ 3912565 w 3939997"/>
                <a:gd name="connsiteY10" fmla="*/ 2438 h 512216"/>
                <a:gd name="connsiteX11" fmla="*/ 3909670 w 3939997"/>
                <a:gd name="connsiteY11" fmla="*/ 0 h 512216"/>
                <a:gd name="connsiteX12" fmla="*/ 3924910 w 3939997"/>
                <a:gd name="connsiteY12" fmla="*/ 45567 h 51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39997" h="512216">
                  <a:moveTo>
                    <a:pt x="3924910" y="45567"/>
                  </a:moveTo>
                  <a:cubicBezTo>
                    <a:pt x="3924910" y="67208"/>
                    <a:pt x="3915766" y="88696"/>
                    <a:pt x="3897478" y="103784"/>
                  </a:cubicBezTo>
                  <a:lnTo>
                    <a:pt x="3440735" y="479907"/>
                  </a:lnTo>
                  <a:cubicBezTo>
                    <a:pt x="3427171" y="491033"/>
                    <a:pt x="3410255" y="497129"/>
                    <a:pt x="3392729" y="497129"/>
                  </a:cubicBezTo>
                  <a:lnTo>
                    <a:pt x="15088" y="497129"/>
                  </a:lnTo>
                  <a:lnTo>
                    <a:pt x="0" y="512216"/>
                  </a:lnTo>
                  <a:lnTo>
                    <a:pt x="3407817" y="512216"/>
                  </a:lnTo>
                  <a:cubicBezTo>
                    <a:pt x="3425343" y="512216"/>
                    <a:pt x="3442259" y="506120"/>
                    <a:pt x="3455823" y="494995"/>
                  </a:cubicBezTo>
                  <a:lnTo>
                    <a:pt x="3912565" y="118872"/>
                  </a:lnTo>
                  <a:cubicBezTo>
                    <a:pt x="3930853" y="103784"/>
                    <a:pt x="3939997" y="82143"/>
                    <a:pt x="3939997" y="60655"/>
                  </a:cubicBezTo>
                  <a:cubicBezTo>
                    <a:pt x="3939997" y="39014"/>
                    <a:pt x="3930853" y="17526"/>
                    <a:pt x="3912565" y="2438"/>
                  </a:cubicBezTo>
                  <a:lnTo>
                    <a:pt x="3909670" y="0"/>
                  </a:lnTo>
                  <a:cubicBezTo>
                    <a:pt x="3919880" y="13411"/>
                    <a:pt x="3924910" y="29413"/>
                    <a:pt x="3924910" y="45567"/>
                  </a:cubicBezTo>
                  <a:close/>
                </a:path>
              </a:pathLst>
            </a:custGeom>
            <a:solidFill>
              <a:srgbClr val="03A9F4"/>
            </a:solidFill>
            <a:ln w="15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sz="1400">
                <a:latin typeface="Abadi" panose="020B0604020104020204" pitchFamily="34" charset="0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3BB92697-1EBB-40DE-AA00-4E79347AE3B1}"/>
                </a:ext>
              </a:extLst>
            </p:cNvPr>
            <p:cNvSpPr/>
            <p:nvPr/>
          </p:nvSpPr>
          <p:spPr>
            <a:xfrm>
              <a:off x="2493111" y="4415180"/>
              <a:ext cx="3939997" cy="451713"/>
            </a:xfrm>
            <a:custGeom>
              <a:avLst/>
              <a:gdLst>
                <a:gd name="connsiteX0" fmla="*/ 451714 w 3939997"/>
                <a:gd name="connsiteY0" fmla="*/ 0 h 451713"/>
                <a:gd name="connsiteX1" fmla="*/ 451714 w 3939997"/>
                <a:gd name="connsiteY1" fmla="*/ 0 h 451713"/>
                <a:gd name="connsiteX2" fmla="*/ 0 w 3939997"/>
                <a:gd name="connsiteY2" fmla="*/ 451714 h 451713"/>
                <a:gd name="connsiteX3" fmla="*/ 3407817 w 3939997"/>
                <a:gd name="connsiteY3" fmla="*/ 451714 h 451713"/>
                <a:gd name="connsiteX4" fmla="*/ 3455823 w 3939997"/>
                <a:gd name="connsiteY4" fmla="*/ 434493 h 451713"/>
                <a:gd name="connsiteX5" fmla="*/ 3912565 w 3939997"/>
                <a:gd name="connsiteY5" fmla="*/ 58369 h 451713"/>
                <a:gd name="connsiteX6" fmla="*/ 3939997 w 3939997"/>
                <a:gd name="connsiteY6" fmla="*/ 153 h 451713"/>
                <a:gd name="connsiteX7" fmla="*/ 451714 w 3939997"/>
                <a:gd name="connsiteY7" fmla="*/ 153 h 451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39997" h="451713">
                  <a:moveTo>
                    <a:pt x="451714" y="0"/>
                  </a:moveTo>
                  <a:lnTo>
                    <a:pt x="451714" y="0"/>
                  </a:lnTo>
                  <a:lnTo>
                    <a:pt x="0" y="451714"/>
                  </a:lnTo>
                  <a:lnTo>
                    <a:pt x="3407817" y="451714"/>
                  </a:lnTo>
                  <a:cubicBezTo>
                    <a:pt x="3425343" y="451714"/>
                    <a:pt x="3442259" y="445618"/>
                    <a:pt x="3455823" y="434493"/>
                  </a:cubicBezTo>
                  <a:lnTo>
                    <a:pt x="3912565" y="58369"/>
                  </a:lnTo>
                  <a:cubicBezTo>
                    <a:pt x="3930853" y="43282"/>
                    <a:pt x="3939997" y="21641"/>
                    <a:pt x="3939997" y="153"/>
                  </a:cubicBezTo>
                  <a:lnTo>
                    <a:pt x="451714" y="153"/>
                  </a:lnTo>
                  <a:close/>
                </a:path>
              </a:pathLst>
            </a:custGeom>
            <a:solidFill>
              <a:srgbClr val="FF7B00"/>
            </a:solidFill>
            <a:ln w="15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sz="1400">
                <a:latin typeface="Abadi" panose="020B0604020104020204" pitchFamily="34" charset="0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FB99DFEC-64CF-476D-B63A-C76879A50984}"/>
                </a:ext>
              </a:extLst>
            </p:cNvPr>
            <p:cNvSpPr/>
            <p:nvPr/>
          </p:nvSpPr>
          <p:spPr>
            <a:xfrm>
              <a:off x="3381451" y="3963466"/>
              <a:ext cx="3051771" cy="512368"/>
            </a:xfrm>
            <a:custGeom>
              <a:avLst/>
              <a:gdLst>
                <a:gd name="connsiteX0" fmla="*/ 3024226 w 3051771"/>
                <a:gd name="connsiteY0" fmla="*/ 393497 h 512368"/>
                <a:gd name="connsiteX1" fmla="*/ 2567483 w 3051771"/>
                <a:gd name="connsiteY1" fmla="*/ 17221 h 512368"/>
                <a:gd name="connsiteX2" fmla="*/ 2519477 w 3051771"/>
                <a:gd name="connsiteY2" fmla="*/ 0 h 512368"/>
                <a:gd name="connsiteX3" fmla="*/ 15087 w 3051771"/>
                <a:gd name="connsiteY3" fmla="*/ 0 h 512368"/>
                <a:gd name="connsiteX4" fmla="*/ 0 w 3051771"/>
                <a:gd name="connsiteY4" fmla="*/ 15087 h 512368"/>
                <a:gd name="connsiteX5" fmla="*/ 2504389 w 3051771"/>
                <a:gd name="connsiteY5" fmla="*/ 15087 h 512368"/>
                <a:gd name="connsiteX6" fmla="*/ 2552395 w 3051771"/>
                <a:gd name="connsiteY6" fmla="*/ 32309 h 512368"/>
                <a:gd name="connsiteX7" fmla="*/ 3009138 w 3051771"/>
                <a:gd name="connsiteY7" fmla="*/ 408584 h 512368"/>
                <a:gd name="connsiteX8" fmla="*/ 3021330 w 3051771"/>
                <a:gd name="connsiteY8" fmla="*/ 512369 h 512368"/>
                <a:gd name="connsiteX9" fmla="*/ 3024226 w 3051771"/>
                <a:gd name="connsiteY9" fmla="*/ 509930 h 512368"/>
                <a:gd name="connsiteX10" fmla="*/ 3024226 w 3051771"/>
                <a:gd name="connsiteY10" fmla="*/ 393497 h 512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51771" h="512368">
                  <a:moveTo>
                    <a:pt x="3024226" y="393497"/>
                  </a:moveTo>
                  <a:lnTo>
                    <a:pt x="2567483" y="17221"/>
                  </a:lnTo>
                  <a:cubicBezTo>
                    <a:pt x="2553919" y="6096"/>
                    <a:pt x="2537003" y="0"/>
                    <a:pt x="2519477" y="0"/>
                  </a:cubicBezTo>
                  <a:lnTo>
                    <a:pt x="15087" y="0"/>
                  </a:lnTo>
                  <a:lnTo>
                    <a:pt x="0" y="15087"/>
                  </a:lnTo>
                  <a:lnTo>
                    <a:pt x="2504389" y="15087"/>
                  </a:lnTo>
                  <a:cubicBezTo>
                    <a:pt x="2521915" y="15087"/>
                    <a:pt x="2538832" y="21183"/>
                    <a:pt x="2552395" y="32309"/>
                  </a:cubicBezTo>
                  <a:lnTo>
                    <a:pt x="3009138" y="408584"/>
                  </a:lnTo>
                  <a:cubicBezTo>
                    <a:pt x="3041142" y="434949"/>
                    <a:pt x="3045104" y="480974"/>
                    <a:pt x="3021330" y="512369"/>
                  </a:cubicBezTo>
                  <a:lnTo>
                    <a:pt x="3024226" y="509930"/>
                  </a:lnTo>
                  <a:cubicBezTo>
                    <a:pt x="3060954" y="479755"/>
                    <a:pt x="3060954" y="423672"/>
                    <a:pt x="3024226" y="393497"/>
                  </a:cubicBezTo>
                  <a:close/>
                </a:path>
              </a:pathLst>
            </a:custGeom>
            <a:solidFill>
              <a:srgbClr val="03A9F4"/>
            </a:solidFill>
            <a:ln w="15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sz="1400">
                <a:latin typeface="Abadi" panose="020B0604020104020204" pitchFamily="34" charset="0"/>
              </a:endParaRPr>
            </a:p>
          </p:txBody>
        </p:sp>
      </p:grpSp>
      <p:sp>
        <p:nvSpPr>
          <p:cNvPr id="121" name="Freeform: Shape 120">
            <a:extLst>
              <a:ext uri="{FF2B5EF4-FFF2-40B4-BE49-F238E27FC236}">
                <a16:creationId xmlns:a16="http://schemas.microsoft.com/office/drawing/2014/main" xmlns="" id="{F8C8DF4C-A000-42B0-83CF-0B75704CEA7E}"/>
              </a:ext>
            </a:extLst>
          </p:cNvPr>
          <p:cNvSpPr/>
          <p:nvPr/>
        </p:nvSpPr>
        <p:spPr>
          <a:xfrm>
            <a:off x="4447554" y="1495007"/>
            <a:ext cx="3186154" cy="771851"/>
          </a:xfrm>
          <a:custGeom>
            <a:avLst/>
            <a:gdLst>
              <a:gd name="connsiteX0" fmla="*/ 3883914 w 3911347"/>
              <a:gd name="connsiteY0" fmla="*/ 393497 h 903427"/>
              <a:gd name="connsiteX1" fmla="*/ 3427171 w 3911347"/>
              <a:gd name="connsiteY1" fmla="*/ 17221 h 903427"/>
              <a:gd name="connsiteX2" fmla="*/ 3379165 w 3911347"/>
              <a:gd name="connsiteY2" fmla="*/ 0 h 903427"/>
              <a:gd name="connsiteX3" fmla="*/ 877976 w 3911347"/>
              <a:gd name="connsiteY3" fmla="*/ 9144 h 903427"/>
              <a:gd name="connsiteX4" fmla="*/ 0 w 3911347"/>
              <a:gd name="connsiteY4" fmla="*/ 893369 h 903427"/>
              <a:gd name="connsiteX5" fmla="*/ 3379165 w 3911347"/>
              <a:gd name="connsiteY5" fmla="*/ 903427 h 903427"/>
              <a:gd name="connsiteX6" fmla="*/ 3427171 w 3911347"/>
              <a:gd name="connsiteY6" fmla="*/ 886206 h 903427"/>
              <a:gd name="connsiteX7" fmla="*/ 3883914 w 3911347"/>
              <a:gd name="connsiteY7" fmla="*/ 510083 h 903427"/>
              <a:gd name="connsiteX8" fmla="*/ 3911346 w 3911347"/>
              <a:gd name="connsiteY8" fmla="*/ 451866 h 903427"/>
              <a:gd name="connsiteX9" fmla="*/ 3883914 w 3911347"/>
              <a:gd name="connsiteY9" fmla="*/ 393497 h 903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11347" h="903427">
                <a:moveTo>
                  <a:pt x="3883914" y="393497"/>
                </a:moveTo>
                <a:lnTo>
                  <a:pt x="3427171" y="17221"/>
                </a:lnTo>
                <a:cubicBezTo>
                  <a:pt x="3413608" y="6096"/>
                  <a:pt x="3396691" y="0"/>
                  <a:pt x="3379165" y="0"/>
                </a:cubicBezTo>
                <a:lnTo>
                  <a:pt x="877976" y="9144"/>
                </a:lnTo>
                <a:lnTo>
                  <a:pt x="0" y="893369"/>
                </a:lnTo>
                <a:lnTo>
                  <a:pt x="3379165" y="903427"/>
                </a:lnTo>
                <a:cubicBezTo>
                  <a:pt x="3396691" y="903427"/>
                  <a:pt x="3413608" y="897331"/>
                  <a:pt x="3427171" y="886206"/>
                </a:cubicBezTo>
                <a:lnTo>
                  <a:pt x="3883914" y="510083"/>
                </a:lnTo>
                <a:cubicBezTo>
                  <a:pt x="3902202" y="494995"/>
                  <a:pt x="3911346" y="473354"/>
                  <a:pt x="3911346" y="451866"/>
                </a:cubicBezTo>
                <a:cubicBezTo>
                  <a:pt x="3911498" y="430225"/>
                  <a:pt x="3902354" y="408584"/>
                  <a:pt x="3883914" y="39349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5240" cap="flat">
            <a:noFill/>
            <a:prstDash val="solid"/>
            <a:miter/>
          </a:ln>
        </p:spPr>
        <p:txBody>
          <a:bodyPr rtlCol="0" anchor="ctr"/>
          <a:lstStyle/>
          <a:p>
            <a:endParaRPr lang="en-IN" sz="1400" dirty="0">
              <a:highlight>
                <a:srgbClr val="9966FF"/>
              </a:highlight>
              <a:latin typeface="Abadi" panose="020B0604020104020204" pitchFamily="34" charset="0"/>
            </a:endParaRPr>
          </a:p>
        </p:txBody>
      </p:sp>
      <p:grpSp>
        <p:nvGrpSpPr>
          <p:cNvPr id="161" name="Graphic 2">
            <a:extLst>
              <a:ext uri="{FF2B5EF4-FFF2-40B4-BE49-F238E27FC236}">
                <a16:creationId xmlns:a16="http://schemas.microsoft.com/office/drawing/2014/main" xmlns="" id="{0BA9EE90-A01C-420C-B7CD-D765D5E3C35E}"/>
              </a:ext>
            </a:extLst>
          </p:cNvPr>
          <p:cNvGrpSpPr/>
          <p:nvPr/>
        </p:nvGrpSpPr>
        <p:grpSpPr>
          <a:xfrm>
            <a:off x="2834641" y="3028950"/>
            <a:ext cx="3510602" cy="834140"/>
            <a:chOff x="3394557" y="3056839"/>
            <a:chExt cx="3940111" cy="903426"/>
          </a:xfrm>
          <a:solidFill>
            <a:schemeClr val="accent3">
              <a:lumMod val="75000"/>
            </a:schemeClr>
          </a:solidFill>
        </p:grpSpPr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xmlns="" id="{2DCD4CA9-65E0-47DF-9FCD-FD853E4D2A5A}"/>
                </a:ext>
              </a:extLst>
            </p:cNvPr>
            <p:cNvSpPr/>
            <p:nvPr/>
          </p:nvSpPr>
          <p:spPr>
            <a:xfrm>
              <a:off x="3394557" y="3056839"/>
              <a:ext cx="3939998" cy="903426"/>
            </a:xfrm>
            <a:custGeom>
              <a:avLst/>
              <a:gdLst>
                <a:gd name="connsiteX0" fmla="*/ 3912565 w 3939998"/>
                <a:gd name="connsiteY0" fmla="*/ 393497 h 903426"/>
                <a:gd name="connsiteX1" fmla="*/ 3455822 w 3939998"/>
                <a:gd name="connsiteY1" fmla="*/ 17221 h 903426"/>
                <a:gd name="connsiteX2" fmla="*/ 3407817 w 3939998"/>
                <a:gd name="connsiteY2" fmla="*/ 0 h 903426"/>
                <a:gd name="connsiteX3" fmla="*/ 903427 w 3939998"/>
                <a:gd name="connsiteY3" fmla="*/ 0 h 903426"/>
                <a:gd name="connsiteX4" fmla="*/ 451714 w 3939998"/>
                <a:gd name="connsiteY4" fmla="*/ 451714 h 903426"/>
                <a:gd name="connsiteX5" fmla="*/ 451714 w 3939998"/>
                <a:gd name="connsiteY5" fmla="*/ 451714 h 903426"/>
                <a:gd name="connsiteX6" fmla="*/ 0 w 3939998"/>
                <a:gd name="connsiteY6" fmla="*/ 903427 h 903426"/>
                <a:gd name="connsiteX7" fmla="*/ 3407817 w 3939998"/>
                <a:gd name="connsiteY7" fmla="*/ 903427 h 903426"/>
                <a:gd name="connsiteX8" fmla="*/ 3455822 w 3939998"/>
                <a:gd name="connsiteY8" fmla="*/ 886206 h 903426"/>
                <a:gd name="connsiteX9" fmla="*/ 3912565 w 3939998"/>
                <a:gd name="connsiteY9" fmla="*/ 510083 h 903426"/>
                <a:gd name="connsiteX10" fmla="*/ 3939997 w 3939998"/>
                <a:gd name="connsiteY10" fmla="*/ 451866 h 903426"/>
                <a:gd name="connsiteX11" fmla="*/ 3912565 w 3939998"/>
                <a:gd name="connsiteY11" fmla="*/ 393497 h 903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39998" h="903426">
                  <a:moveTo>
                    <a:pt x="3912565" y="393497"/>
                  </a:moveTo>
                  <a:lnTo>
                    <a:pt x="3455822" y="17221"/>
                  </a:lnTo>
                  <a:cubicBezTo>
                    <a:pt x="3442259" y="6096"/>
                    <a:pt x="3425342" y="0"/>
                    <a:pt x="3407817" y="0"/>
                  </a:cubicBezTo>
                  <a:lnTo>
                    <a:pt x="903427" y="0"/>
                  </a:lnTo>
                  <a:lnTo>
                    <a:pt x="451714" y="451714"/>
                  </a:lnTo>
                  <a:lnTo>
                    <a:pt x="451714" y="451714"/>
                  </a:lnTo>
                  <a:lnTo>
                    <a:pt x="0" y="903427"/>
                  </a:lnTo>
                  <a:lnTo>
                    <a:pt x="3407817" y="903427"/>
                  </a:lnTo>
                  <a:cubicBezTo>
                    <a:pt x="3425342" y="903427"/>
                    <a:pt x="3442259" y="897331"/>
                    <a:pt x="3455822" y="886206"/>
                  </a:cubicBezTo>
                  <a:lnTo>
                    <a:pt x="3912565" y="510083"/>
                  </a:lnTo>
                  <a:cubicBezTo>
                    <a:pt x="3930853" y="494995"/>
                    <a:pt x="3939997" y="473354"/>
                    <a:pt x="3939997" y="451866"/>
                  </a:cubicBezTo>
                  <a:cubicBezTo>
                    <a:pt x="3940150" y="430073"/>
                    <a:pt x="3931006" y="408584"/>
                    <a:pt x="3912565" y="393497"/>
                  </a:cubicBezTo>
                  <a:close/>
                </a:path>
              </a:pathLst>
            </a:custGeom>
            <a:grpFill/>
            <a:ln w="15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sz="1400">
                <a:latin typeface="Abadi" panose="020B0604020104020204" pitchFamily="34" charset="0"/>
              </a:endParaRPr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xmlns="" id="{E96DEF13-E190-4274-81B5-D39AF5CC0302}"/>
                </a:ext>
              </a:extLst>
            </p:cNvPr>
            <p:cNvSpPr/>
            <p:nvPr/>
          </p:nvSpPr>
          <p:spPr>
            <a:xfrm>
              <a:off x="3394557" y="3447897"/>
              <a:ext cx="3939996" cy="512216"/>
            </a:xfrm>
            <a:custGeom>
              <a:avLst/>
              <a:gdLst>
                <a:gd name="connsiteX0" fmla="*/ 3925062 w 3939996"/>
                <a:gd name="connsiteY0" fmla="*/ 45567 h 512216"/>
                <a:gd name="connsiteX1" fmla="*/ 3897630 w 3939996"/>
                <a:gd name="connsiteY1" fmla="*/ 103784 h 512216"/>
                <a:gd name="connsiteX2" fmla="*/ 3440887 w 3939996"/>
                <a:gd name="connsiteY2" fmla="*/ 479908 h 512216"/>
                <a:gd name="connsiteX3" fmla="*/ 3392881 w 3939996"/>
                <a:gd name="connsiteY3" fmla="*/ 497129 h 512216"/>
                <a:gd name="connsiteX4" fmla="*/ 15087 w 3939996"/>
                <a:gd name="connsiteY4" fmla="*/ 497129 h 512216"/>
                <a:gd name="connsiteX5" fmla="*/ 0 w 3939996"/>
                <a:gd name="connsiteY5" fmla="*/ 512216 h 512216"/>
                <a:gd name="connsiteX6" fmla="*/ 3407817 w 3939996"/>
                <a:gd name="connsiteY6" fmla="*/ 512216 h 512216"/>
                <a:gd name="connsiteX7" fmla="*/ 3455822 w 3939996"/>
                <a:gd name="connsiteY7" fmla="*/ 494995 h 512216"/>
                <a:gd name="connsiteX8" fmla="*/ 3912565 w 3939996"/>
                <a:gd name="connsiteY8" fmla="*/ 118872 h 512216"/>
                <a:gd name="connsiteX9" fmla="*/ 3939997 w 3939996"/>
                <a:gd name="connsiteY9" fmla="*/ 60655 h 512216"/>
                <a:gd name="connsiteX10" fmla="*/ 3912565 w 3939996"/>
                <a:gd name="connsiteY10" fmla="*/ 2438 h 512216"/>
                <a:gd name="connsiteX11" fmla="*/ 3909670 w 3939996"/>
                <a:gd name="connsiteY11" fmla="*/ 0 h 512216"/>
                <a:gd name="connsiteX12" fmla="*/ 3925062 w 3939996"/>
                <a:gd name="connsiteY12" fmla="*/ 45567 h 51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39996" h="512216">
                  <a:moveTo>
                    <a:pt x="3925062" y="45567"/>
                  </a:moveTo>
                  <a:cubicBezTo>
                    <a:pt x="3925062" y="67208"/>
                    <a:pt x="3915918" y="88697"/>
                    <a:pt x="3897630" y="103784"/>
                  </a:cubicBezTo>
                  <a:lnTo>
                    <a:pt x="3440887" y="479908"/>
                  </a:lnTo>
                  <a:cubicBezTo>
                    <a:pt x="3427324" y="491033"/>
                    <a:pt x="3410407" y="497129"/>
                    <a:pt x="3392881" y="497129"/>
                  </a:cubicBezTo>
                  <a:lnTo>
                    <a:pt x="15087" y="497129"/>
                  </a:lnTo>
                  <a:lnTo>
                    <a:pt x="0" y="512216"/>
                  </a:lnTo>
                  <a:lnTo>
                    <a:pt x="3407817" y="512216"/>
                  </a:lnTo>
                  <a:cubicBezTo>
                    <a:pt x="3425342" y="512216"/>
                    <a:pt x="3442259" y="506121"/>
                    <a:pt x="3455822" y="494995"/>
                  </a:cubicBezTo>
                  <a:lnTo>
                    <a:pt x="3912565" y="118872"/>
                  </a:lnTo>
                  <a:cubicBezTo>
                    <a:pt x="3930853" y="103784"/>
                    <a:pt x="3939997" y="82144"/>
                    <a:pt x="3939997" y="60655"/>
                  </a:cubicBezTo>
                  <a:cubicBezTo>
                    <a:pt x="3939997" y="39014"/>
                    <a:pt x="3930853" y="17526"/>
                    <a:pt x="3912565" y="2438"/>
                  </a:cubicBezTo>
                  <a:lnTo>
                    <a:pt x="3909670" y="0"/>
                  </a:lnTo>
                  <a:cubicBezTo>
                    <a:pt x="3919881" y="13411"/>
                    <a:pt x="3925062" y="29413"/>
                    <a:pt x="3925062" y="45567"/>
                  </a:cubicBezTo>
                  <a:close/>
                </a:path>
              </a:pathLst>
            </a:custGeom>
            <a:grpFill/>
            <a:ln w="15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sz="1400">
                <a:latin typeface="Abadi" panose="020B0604020104020204" pitchFamily="34" charset="0"/>
              </a:endParaRPr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xmlns="" id="{3A6173C8-7866-44DE-A963-AF0AA02E68D5}"/>
                </a:ext>
              </a:extLst>
            </p:cNvPr>
            <p:cNvSpPr/>
            <p:nvPr/>
          </p:nvSpPr>
          <p:spPr>
            <a:xfrm>
              <a:off x="3394557" y="3508552"/>
              <a:ext cx="3939996" cy="451713"/>
            </a:xfrm>
            <a:custGeom>
              <a:avLst/>
              <a:gdLst>
                <a:gd name="connsiteX0" fmla="*/ 451714 w 3939996"/>
                <a:gd name="connsiteY0" fmla="*/ 0 h 451713"/>
                <a:gd name="connsiteX1" fmla="*/ 451714 w 3939996"/>
                <a:gd name="connsiteY1" fmla="*/ 0 h 451713"/>
                <a:gd name="connsiteX2" fmla="*/ 0 w 3939996"/>
                <a:gd name="connsiteY2" fmla="*/ 451713 h 451713"/>
                <a:gd name="connsiteX3" fmla="*/ 3407817 w 3939996"/>
                <a:gd name="connsiteY3" fmla="*/ 451713 h 451713"/>
                <a:gd name="connsiteX4" fmla="*/ 3455822 w 3939996"/>
                <a:gd name="connsiteY4" fmla="*/ 434493 h 451713"/>
                <a:gd name="connsiteX5" fmla="*/ 3912565 w 3939996"/>
                <a:gd name="connsiteY5" fmla="*/ 58369 h 451713"/>
                <a:gd name="connsiteX6" fmla="*/ 3939997 w 3939996"/>
                <a:gd name="connsiteY6" fmla="*/ 152 h 451713"/>
                <a:gd name="connsiteX7" fmla="*/ 451714 w 3939996"/>
                <a:gd name="connsiteY7" fmla="*/ 152 h 451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39996" h="451713">
                  <a:moveTo>
                    <a:pt x="451714" y="0"/>
                  </a:moveTo>
                  <a:lnTo>
                    <a:pt x="451714" y="0"/>
                  </a:lnTo>
                  <a:lnTo>
                    <a:pt x="0" y="451713"/>
                  </a:lnTo>
                  <a:lnTo>
                    <a:pt x="3407817" y="451713"/>
                  </a:lnTo>
                  <a:cubicBezTo>
                    <a:pt x="3425342" y="451713"/>
                    <a:pt x="3442259" y="445617"/>
                    <a:pt x="3455822" y="434493"/>
                  </a:cubicBezTo>
                  <a:lnTo>
                    <a:pt x="3912565" y="58369"/>
                  </a:lnTo>
                  <a:cubicBezTo>
                    <a:pt x="3930853" y="43282"/>
                    <a:pt x="3939997" y="21641"/>
                    <a:pt x="3939997" y="152"/>
                  </a:cubicBezTo>
                  <a:lnTo>
                    <a:pt x="451714" y="152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5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sz="1400">
                <a:latin typeface="Abadi" panose="020B0604020104020204" pitchFamily="34" charset="0"/>
              </a:endParaRPr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xmlns="" id="{1FB2CC34-62E2-4B50-93EC-3A89142C93AD}"/>
                </a:ext>
              </a:extLst>
            </p:cNvPr>
            <p:cNvSpPr/>
            <p:nvPr/>
          </p:nvSpPr>
          <p:spPr>
            <a:xfrm>
              <a:off x="4282897" y="3056839"/>
              <a:ext cx="3051771" cy="512368"/>
            </a:xfrm>
            <a:custGeom>
              <a:avLst/>
              <a:gdLst>
                <a:gd name="connsiteX0" fmla="*/ 3024226 w 3051771"/>
                <a:gd name="connsiteY0" fmla="*/ 393497 h 512368"/>
                <a:gd name="connsiteX1" fmla="*/ 2567483 w 3051771"/>
                <a:gd name="connsiteY1" fmla="*/ 17221 h 512368"/>
                <a:gd name="connsiteX2" fmla="*/ 2519477 w 3051771"/>
                <a:gd name="connsiteY2" fmla="*/ 0 h 512368"/>
                <a:gd name="connsiteX3" fmla="*/ 15087 w 3051771"/>
                <a:gd name="connsiteY3" fmla="*/ 0 h 512368"/>
                <a:gd name="connsiteX4" fmla="*/ 0 w 3051771"/>
                <a:gd name="connsiteY4" fmla="*/ 15088 h 512368"/>
                <a:gd name="connsiteX5" fmla="*/ 2504389 w 3051771"/>
                <a:gd name="connsiteY5" fmla="*/ 15088 h 512368"/>
                <a:gd name="connsiteX6" fmla="*/ 2552395 w 3051771"/>
                <a:gd name="connsiteY6" fmla="*/ 32309 h 512368"/>
                <a:gd name="connsiteX7" fmla="*/ 3009138 w 3051771"/>
                <a:gd name="connsiteY7" fmla="*/ 408584 h 512368"/>
                <a:gd name="connsiteX8" fmla="*/ 3021330 w 3051771"/>
                <a:gd name="connsiteY8" fmla="*/ 512369 h 512368"/>
                <a:gd name="connsiteX9" fmla="*/ 3024226 w 3051771"/>
                <a:gd name="connsiteY9" fmla="*/ 509930 h 512368"/>
                <a:gd name="connsiteX10" fmla="*/ 3024226 w 3051771"/>
                <a:gd name="connsiteY10" fmla="*/ 393497 h 512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51771" h="512368">
                  <a:moveTo>
                    <a:pt x="3024226" y="393497"/>
                  </a:moveTo>
                  <a:lnTo>
                    <a:pt x="2567483" y="17221"/>
                  </a:lnTo>
                  <a:cubicBezTo>
                    <a:pt x="2553919" y="6096"/>
                    <a:pt x="2537003" y="0"/>
                    <a:pt x="2519477" y="0"/>
                  </a:cubicBezTo>
                  <a:lnTo>
                    <a:pt x="15087" y="0"/>
                  </a:lnTo>
                  <a:lnTo>
                    <a:pt x="0" y="15088"/>
                  </a:lnTo>
                  <a:lnTo>
                    <a:pt x="2504389" y="15088"/>
                  </a:lnTo>
                  <a:cubicBezTo>
                    <a:pt x="2521915" y="15088"/>
                    <a:pt x="2538832" y="21184"/>
                    <a:pt x="2552395" y="32309"/>
                  </a:cubicBezTo>
                  <a:lnTo>
                    <a:pt x="3009138" y="408584"/>
                  </a:lnTo>
                  <a:cubicBezTo>
                    <a:pt x="3041142" y="434950"/>
                    <a:pt x="3045104" y="480974"/>
                    <a:pt x="3021330" y="512369"/>
                  </a:cubicBezTo>
                  <a:lnTo>
                    <a:pt x="3024226" y="509930"/>
                  </a:lnTo>
                  <a:cubicBezTo>
                    <a:pt x="3060954" y="479755"/>
                    <a:pt x="3060954" y="423672"/>
                    <a:pt x="3024226" y="393497"/>
                  </a:cubicBezTo>
                  <a:close/>
                </a:path>
              </a:pathLst>
            </a:custGeom>
            <a:grpFill/>
            <a:ln w="15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sz="1400">
                <a:latin typeface="Abadi" panose="020B0604020104020204" pitchFamily="34" charset="0"/>
              </a:endParaRPr>
            </a:p>
          </p:txBody>
        </p:sp>
      </p:grpSp>
      <p:grpSp>
        <p:nvGrpSpPr>
          <p:cNvPr id="201" name="Graphic 2">
            <a:extLst>
              <a:ext uri="{FF2B5EF4-FFF2-40B4-BE49-F238E27FC236}">
                <a16:creationId xmlns:a16="http://schemas.microsoft.com/office/drawing/2014/main" xmlns="" id="{0BA9EE90-A01C-420C-B7CD-D765D5E3C35E}"/>
              </a:ext>
            </a:extLst>
          </p:cNvPr>
          <p:cNvGrpSpPr/>
          <p:nvPr/>
        </p:nvGrpSpPr>
        <p:grpSpPr>
          <a:xfrm>
            <a:off x="3644522" y="2254563"/>
            <a:ext cx="3466721" cy="771977"/>
            <a:chOff x="4293412" y="2150059"/>
            <a:chExt cx="3940149" cy="903579"/>
          </a:xfrm>
          <a:solidFill>
            <a:srgbClr val="009999"/>
          </a:solidFill>
        </p:grpSpPr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xmlns="" id="{0D77929F-DD5A-43B6-9F2E-07A748E44F92}"/>
                </a:ext>
              </a:extLst>
            </p:cNvPr>
            <p:cNvSpPr/>
            <p:nvPr/>
          </p:nvSpPr>
          <p:spPr>
            <a:xfrm>
              <a:off x="4293412" y="2150059"/>
              <a:ext cx="3939999" cy="903427"/>
            </a:xfrm>
            <a:custGeom>
              <a:avLst/>
              <a:gdLst>
                <a:gd name="connsiteX0" fmla="*/ 3912718 w 3939999"/>
                <a:gd name="connsiteY0" fmla="*/ 393497 h 903427"/>
                <a:gd name="connsiteX1" fmla="*/ 3455975 w 3939999"/>
                <a:gd name="connsiteY1" fmla="*/ 17221 h 903427"/>
                <a:gd name="connsiteX2" fmla="*/ 3407969 w 3939999"/>
                <a:gd name="connsiteY2" fmla="*/ 0 h 903427"/>
                <a:gd name="connsiteX3" fmla="*/ 903427 w 3939999"/>
                <a:gd name="connsiteY3" fmla="*/ 0 h 903427"/>
                <a:gd name="connsiteX4" fmla="*/ 451713 w 3939999"/>
                <a:gd name="connsiteY4" fmla="*/ 451714 h 903427"/>
                <a:gd name="connsiteX5" fmla="*/ 451713 w 3939999"/>
                <a:gd name="connsiteY5" fmla="*/ 451714 h 903427"/>
                <a:gd name="connsiteX6" fmla="*/ 0 w 3939999"/>
                <a:gd name="connsiteY6" fmla="*/ 903427 h 903427"/>
                <a:gd name="connsiteX7" fmla="*/ 3407816 w 3939999"/>
                <a:gd name="connsiteY7" fmla="*/ 903427 h 903427"/>
                <a:gd name="connsiteX8" fmla="*/ 3455823 w 3939999"/>
                <a:gd name="connsiteY8" fmla="*/ 886206 h 903427"/>
                <a:gd name="connsiteX9" fmla="*/ 3912565 w 3939999"/>
                <a:gd name="connsiteY9" fmla="*/ 510083 h 903427"/>
                <a:gd name="connsiteX10" fmla="*/ 3939997 w 3939999"/>
                <a:gd name="connsiteY10" fmla="*/ 451866 h 903427"/>
                <a:gd name="connsiteX11" fmla="*/ 3912718 w 3939999"/>
                <a:gd name="connsiteY11" fmla="*/ 393497 h 903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39999" h="903427">
                  <a:moveTo>
                    <a:pt x="3912718" y="393497"/>
                  </a:moveTo>
                  <a:lnTo>
                    <a:pt x="3455975" y="17221"/>
                  </a:lnTo>
                  <a:cubicBezTo>
                    <a:pt x="3442411" y="6096"/>
                    <a:pt x="3425495" y="0"/>
                    <a:pt x="3407969" y="0"/>
                  </a:cubicBezTo>
                  <a:lnTo>
                    <a:pt x="903427" y="0"/>
                  </a:lnTo>
                  <a:lnTo>
                    <a:pt x="451713" y="451714"/>
                  </a:lnTo>
                  <a:lnTo>
                    <a:pt x="451713" y="451714"/>
                  </a:lnTo>
                  <a:lnTo>
                    <a:pt x="0" y="903427"/>
                  </a:lnTo>
                  <a:lnTo>
                    <a:pt x="3407816" y="903427"/>
                  </a:lnTo>
                  <a:cubicBezTo>
                    <a:pt x="3425343" y="903427"/>
                    <a:pt x="3442259" y="897331"/>
                    <a:pt x="3455823" y="886206"/>
                  </a:cubicBezTo>
                  <a:lnTo>
                    <a:pt x="3912565" y="510083"/>
                  </a:lnTo>
                  <a:cubicBezTo>
                    <a:pt x="3930854" y="494995"/>
                    <a:pt x="3939997" y="473354"/>
                    <a:pt x="3939997" y="451866"/>
                  </a:cubicBezTo>
                  <a:cubicBezTo>
                    <a:pt x="3940150" y="430225"/>
                    <a:pt x="3931005" y="408737"/>
                    <a:pt x="3912718" y="393497"/>
                  </a:cubicBezTo>
                  <a:close/>
                </a:path>
              </a:pathLst>
            </a:custGeom>
            <a:grpFill/>
            <a:ln w="15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sz="1400">
                <a:latin typeface="Abadi" panose="020B0604020104020204" pitchFamily="34" charset="0"/>
              </a:endParaRPr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xmlns="" id="{252F8B87-9B03-46C4-9DA9-826980C17636}"/>
                </a:ext>
              </a:extLst>
            </p:cNvPr>
            <p:cNvSpPr/>
            <p:nvPr/>
          </p:nvSpPr>
          <p:spPr>
            <a:xfrm>
              <a:off x="4293565" y="2541270"/>
              <a:ext cx="3939997" cy="512216"/>
            </a:xfrm>
            <a:custGeom>
              <a:avLst/>
              <a:gdLst>
                <a:gd name="connsiteX0" fmla="*/ 3924910 w 3939997"/>
                <a:gd name="connsiteY0" fmla="*/ 45568 h 512216"/>
                <a:gd name="connsiteX1" fmla="*/ 3897477 w 3939997"/>
                <a:gd name="connsiteY1" fmla="*/ 103784 h 512216"/>
                <a:gd name="connsiteX2" fmla="*/ 3440735 w 3939997"/>
                <a:gd name="connsiteY2" fmla="*/ 479908 h 512216"/>
                <a:gd name="connsiteX3" fmla="*/ 3392729 w 3939997"/>
                <a:gd name="connsiteY3" fmla="*/ 497129 h 512216"/>
                <a:gd name="connsiteX4" fmla="*/ 15087 w 3939997"/>
                <a:gd name="connsiteY4" fmla="*/ 497129 h 512216"/>
                <a:gd name="connsiteX5" fmla="*/ 0 w 3939997"/>
                <a:gd name="connsiteY5" fmla="*/ 512216 h 512216"/>
                <a:gd name="connsiteX6" fmla="*/ 3407816 w 3939997"/>
                <a:gd name="connsiteY6" fmla="*/ 512216 h 512216"/>
                <a:gd name="connsiteX7" fmla="*/ 3455822 w 3939997"/>
                <a:gd name="connsiteY7" fmla="*/ 494995 h 512216"/>
                <a:gd name="connsiteX8" fmla="*/ 3912565 w 3939997"/>
                <a:gd name="connsiteY8" fmla="*/ 118872 h 512216"/>
                <a:gd name="connsiteX9" fmla="*/ 3939997 w 3939997"/>
                <a:gd name="connsiteY9" fmla="*/ 60655 h 512216"/>
                <a:gd name="connsiteX10" fmla="*/ 3912565 w 3939997"/>
                <a:gd name="connsiteY10" fmla="*/ 2438 h 512216"/>
                <a:gd name="connsiteX11" fmla="*/ 3909670 w 3939997"/>
                <a:gd name="connsiteY11" fmla="*/ 0 h 512216"/>
                <a:gd name="connsiteX12" fmla="*/ 3924910 w 3939997"/>
                <a:gd name="connsiteY12" fmla="*/ 45568 h 51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39997" h="512216">
                  <a:moveTo>
                    <a:pt x="3924910" y="45568"/>
                  </a:moveTo>
                  <a:cubicBezTo>
                    <a:pt x="3924910" y="67208"/>
                    <a:pt x="3915765" y="88697"/>
                    <a:pt x="3897477" y="103784"/>
                  </a:cubicBezTo>
                  <a:lnTo>
                    <a:pt x="3440735" y="479908"/>
                  </a:lnTo>
                  <a:cubicBezTo>
                    <a:pt x="3427171" y="491033"/>
                    <a:pt x="3410255" y="497129"/>
                    <a:pt x="3392729" y="497129"/>
                  </a:cubicBezTo>
                  <a:lnTo>
                    <a:pt x="15087" y="497129"/>
                  </a:lnTo>
                  <a:lnTo>
                    <a:pt x="0" y="512216"/>
                  </a:lnTo>
                  <a:lnTo>
                    <a:pt x="3407816" y="512216"/>
                  </a:lnTo>
                  <a:cubicBezTo>
                    <a:pt x="3425342" y="512216"/>
                    <a:pt x="3442259" y="506121"/>
                    <a:pt x="3455822" y="494995"/>
                  </a:cubicBezTo>
                  <a:lnTo>
                    <a:pt x="3912565" y="118872"/>
                  </a:lnTo>
                  <a:cubicBezTo>
                    <a:pt x="3930853" y="103784"/>
                    <a:pt x="3939997" y="82144"/>
                    <a:pt x="3939997" y="60655"/>
                  </a:cubicBezTo>
                  <a:cubicBezTo>
                    <a:pt x="3939997" y="39014"/>
                    <a:pt x="3930853" y="17526"/>
                    <a:pt x="3912565" y="2438"/>
                  </a:cubicBezTo>
                  <a:lnTo>
                    <a:pt x="3909670" y="0"/>
                  </a:lnTo>
                  <a:cubicBezTo>
                    <a:pt x="3919880" y="13411"/>
                    <a:pt x="3924910" y="29413"/>
                    <a:pt x="3924910" y="45568"/>
                  </a:cubicBezTo>
                  <a:close/>
                </a:path>
              </a:pathLst>
            </a:custGeom>
            <a:grpFill/>
            <a:ln w="15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sz="1400">
                <a:latin typeface="Abadi" panose="020B0604020104020204" pitchFamily="34" charset="0"/>
              </a:endParaRPr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xmlns="" id="{12E77160-1682-49BD-8B71-969E6184F37D}"/>
                </a:ext>
              </a:extLst>
            </p:cNvPr>
            <p:cNvSpPr/>
            <p:nvPr/>
          </p:nvSpPr>
          <p:spPr>
            <a:xfrm>
              <a:off x="4293565" y="2601925"/>
              <a:ext cx="3939997" cy="451713"/>
            </a:xfrm>
            <a:custGeom>
              <a:avLst/>
              <a:gdLst>
                <a:gd name="connsiteX0" fmla="*/ 451713 w 3939997"/>
                <a:gd name="connsiteY0" fmla="*/ 0 h 451713"/>
                <a:gd name="connsiteX1" fmla="*/ 451713 w 3939997"/>
                <a:gd name="connsiteY1" fmla="*/ 0 h 451713"/>
                <a:gd name="connsiteX2" fmla="*/ 0 w 3939997"/>
                <a:gd name="connsiteY2" fmla="*/ 451714 h 451713"/>
                <a:gd name="connsiteX3" fmla="*/ 3407816 w 3939997"/>
                <a:gd name="connsiteY3" fmla="*/ 451714 h 451713"/>
                <a:gd name="connsiteX4" fmla="*/ 3455822 w 3939997"/>
                <a:gd name="connsiteY4" fmla="*/ 434493 h 451713"/>
                <a:gd name="connsiteX5" fmla="*/ 3912565 w 3939997"/>
                <a:gd name="connsiteY5" fmla="*/ 58369 h 451713"/>
                <a:gd name="connsiteX6" fmla="*/ 3939997 w 3939997"/>
                <a:gd name="connsiteY6" fmla="*/ 153 h 451713"/>
                <a:gd name="connsiteX7" fmla="*/ 451713 w 3939997"/>
                <a:gd name="connsiteY7" fmla="*/ 153 h 451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39997" h="451713">
                  <a:moveTo>
                    <a:pt x="451713" y="0"/>
                  </a:moveTo>
                  <a:lnTo>
                    <a:pt x="451713" y="0"/>
                  </a:lnTo>
                  <a:lnTo>
                    <a:pt x="0" y="451714"/>
                  </a:lnTo>
                  <a:lnTo>
                    <a:pt x="3407816" y="451714"/>
                  </a:lnTo>
                  <a:cubicBezTo>
                    <a:pt x="3425342" y="451714"/>
                    <a:pt x="3442259" y="445618"/>
                    <a:pt x="3455822" y="434493"/>
                  </a:cubicBezTo>
                  <a:lnTo>
                    <a:pt x="3912565" y="58369"/>
                  </a:lnTo>
                  <a:cubicBezTo>
                    <a:pt x="3930853" y="43282"/>
                    <a:pt x="3939997" y="21641"/>
                    <a:pt x="3939997" y="153"/>
                  </a:cubicBezTo>
                  <a:lnTo>
                    <a:pt x="451713" y="153"/>
                  </a:lnTo>
                  <a:close/>
                </a:path>
              </a:pathLst>
            </a:custGeom>
            <a:grpFill/>
            <a:ln w="15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sz="1400">
                <a:latin typeface="Abadi" panose="020B0604020104020204" pitchFamily="34" charset="0"/>
              </a:endParaRPr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xmlns="" id="{58C59518-B258-4311-8F63-AAAF00640177}"/>
                </a:ext>
              </a:extLst>
            </p:cNvPr>
            <p:cNvSpPr/>
            <p:nvPr/>
          </p:nvSpPr>
          <p:spPr>
            <a:xfrm>
              <a:off x="5181752" y="2150059"/>
              <a:ext cx="3051790" cy="512368"/>
            </a:xfrm>
            <a:custGeom>
              <a:avLst/>
              <a:gdLst>
                <a:gd name="connsiteX0" fmla="*/ 3024378 w 3051790"/>
                <a:gd name="connsiteY0" fmla="*/ 393497 h 512368"/>
                <a:gd name="connsiteX1" fmla="*/ 2567635 w 3051790"/>
                <a:gd name="connsiteY1" fmla="*/ 17221 h 512368"/>
                <a:gd name="connsiteX2" fmla="*/ 2519629 w 3051790"/>
                <a:gd name="connsiteY2" fmla="*/ 0 h 512368"/>
                <a:gd name="connsiteX3" fmla="*/ 15087 w 3051790"/>
                <a:gd name="connsiteY3" fmla="*/ 0 h 512368"/>
                <a:gd name="connsiteX4" fmla="*/ 0 w 3051790"/>
                <a:gd name="connsiteY4" fmla="*/ 15088 h 512368"/>
                <a:gd name="connsiteX5" fmla="*/ 2504389 w 3051790"/>
                <a:gd name="connsiteY5" fmla="*/ 15088 h 512368"/>
                <a:gd name="connsiteX6" fmla="*/ 2552395 w 3051790"/>
                <a:gd name="connsiteY6" fmla="*/ 32309 h 512368"/>
                <a:gd name="connsiteX7" fmla="*/ 3009138 w 3051790"/>
                <a:gd name="connsiteY7" fmla="*/ 408584 h 512368"/>
                <a:gd name="connsiteX8" fmla="*/ 3021330 w 3051790"/>
                <a:gd name="connsiteY8" fmla="*/ 512369 h 512368"/>
                <a:gd name="connsiteX9" fmla="*/ 3024226 w 3051790"/>
                <a:gd name="connsiteY9" fmla="*/ 509930 h 512368"/>
                <a:gd name="connsiteX10" fmla="*/ 3024378 w 3051790"/>
                <a:gd name="connsiteY10" fmla="*/ 393497 h 512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51790" h="512368">
                  <a:moveTo>
                    <a:pt x="3024378" y="393497"/>
                  </a:moveTo>
                  <a:lnTo>
                    <a:pt x="2567635" y="17221"/>
                  </a:lnTo>
                  <a:cubicBezTo>
                    <a:pt x="2554072" y="6096"/>
                    <a:pt x="2537155" y="0"/>
                    <a:pt x="2519629" y="0"/>
                  </a:cubicBezTo>
                  <a:lnTo>
                    <a:pt x="15087" y="0"/>
                  </a:lnTo>
                  <a:lnTo>
                    <a:pt x="0" y="15088"/>
                  </a:lnTo>
                  <a:lnTo>
                    <a:pt x="2504389" y="15088"/>
                  </a:lnTo>
                  <a:cubicBezTo>
                    <a:pt x="2521915" y="15088"/>
                    <a:pt x="2538832" y="21184"/>
                    <a:pt x="2552395" y="32309"/>
                  </a:cubicBezTo>
                  <a:lnTo>
                    <a:pt x="3009138" y="408584"/>
                  </a:lnTo>
                  <a:cubicBezTo>
                    <a:pt x="3041142" y="434950"/>
                    <a:pt x="3045104" y="480974"/>
                    <a:pt x="3021330" y="512369"/>
                  </a:cubicBezTo>
                  <a:lnTo>
                    <a:pt x="3024226" y="509930"/>
                  </a:lnTo>
                  <a:cubicBezTo>
                    <a:pt x="3060954" y="479908"/>
                    <a:pt x="3060954" y="423824"/>
                    <a:pt x="3024378" y="393497"/>
                  </a:cubicBezTo>
                  <a:close/>
                </a:path>
              </a:pathLst>
            </a:custGeom>
            <a:grpFill/>
            <a:ln w="15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sz="1400">
                <a:latin typeface="Abadi" panose="020B0604020104020204" pitchFamily="34" charset="0"/>
              </a:endParaRPr>
            </a:p>
          </p:txBody>
        </p:sp>
      </p:grpSp>
      <p:sp>
        <p:nvSpPr>
          <p:cNvPr id="208" name="Freeform: Shape 207">
            <a:extLst>
              <a:ext uri="{FF2B5EF4-FFF2-40B4-BE49-F238E27FC236}">
                <a16:creationId xmlns:a16="http://schemas.microsoft.com/office/drawing/2014/main" xmlns="" id="{37BBCDDD-50E4-43D3-B1D6-EC8D4AF2DAF4}"/>
              </a:ext>
            </a:extLst>
          </p:cNvPr>
          <p:cNvSpPr/>
          <p:nvPr/>
        </p:nvSpPr>
        <p:spPr>
          <a:xfrm>
            <a:off x="1673905" y="4038119"/>
            <a:ext cx="426133" cy="392603"/>
          </a:xfrm>
          <a:custGeom>
            <a:avLst/>
            <a:gdLst>
              <a:gd name="connsiteX0" fmla="*/ 179527 w 484327"/>
              <a:gd name="connsiteY0" fmla="*/ 8427 h 459531"/>
              <a:gd name="connsiteX1" fmla="*/ 424586 w 484327"/>
              <a:gd name="connsiteY1" fmla="*/ 158389 h 459531"/>
              <a:gd name="connsiteX2" fmla="*/ 484327 w 484327"/>
              <a:gd name="connsiteY2" fmla="*/ 278937 h 459531"/>
              <a:gd name="connsiteX3" fmla="*/ 433883 w 484327"/>
              <a:gd name="connsiteY3" fmla="*/ 278937 h 459531"/>
              <a:gd name="connsiteX4" fmla="*/ 433883 w 484327"/>
              <a:gd name="connsiteY4" fmla="*/ 362605 h 459531"/>
              <a:gd name="connsiteX5" fmla="*/ 407670 w 484327"/>
              <a:gd name="connsiteY5" fmla="*/ 388817 h 459531"/>
              <a:gd name="connsiteX6" fmla="*/ 352196 w 484327"/>
              <a:gd name="connsiteY6" fmla="*/ 388817 h 459531"/>
              <a:gd name="connsiteX7" fmla="*/ 352196 w 484327"/>
              <a:gd name="connsiteY7" fmla="*/ 459531 h 459531"/>
              <a:gd name="connsiteX8" fmla="*/ 129997 w 484327"/>
              <a:gd name="connsiteY8" fmla="*/ 459531 h 459531"/>
              <a:gd name="connsiteX9" fmla="*/ 129997 w 484327"/>
              <a:gd name="connsiteY9" fmla="*/ 386074 h 459531"/>
              <a:gd name="connsiteX10" fmla="*/ 105918 w 484327"/>
              <a:gd name="connsiteY10" fmla="*/ 335173 h 459531"/>
              <a:gd name="connsiteX11" fmla="*/ 270815 w 484327"/>
              <a:gd name="connsiteY11" fmla="*/ 183992 h 459531"/>
              <a:gd name="connsiteX12" fmla="*/ 270815 w 484327"/>
              <a:gd name="connsiteY12" fmla="*/ 150007 h 459531"/>
              <a:gd name="connsiteX13" fmla="*/ 232105 w 484327"/>
              <a:gd name="connsiteY13" fmla="*/ 134767 h 459531"/>
              <a:gd name="connsiteX14" fmla="*/ 226619 w 484327"/>
              <a:gd name="connsiteY14" fmla="*/ 121356 h 459531"/>
              <a:gd name="connsiteX15" fmla="*/ 243230 w 484327"/>
              <a:gd name="connsiteY15" fmla="*/ 83256 h 459531"/>
              <a:gd name="connsiteX16" fmla="*/ 219151 w 484327"/>
              <a:gd name="connsiteY16" fmla="*/ 59177 h 459531"/>
              <a:gd name="connsiteX17" fmla="*/ 181051 w 484327"/>
              <a:gd name="connsiteY17" fmla="*/ 75788 h 459531"/>
              <a:gd name="connsiteX18" fmla="*/ 167640 w 484327"/>
              <a:gd name="connsiteY18" fmla="*/ 70301 h 459531"/>
              <a:gd name="connsiteX19" fmla="*/ 152400 w 484327"/>
              <a:gd name="connsiteY19" fmla="*/ 31592 h 459531"/>
              <a:gd name="connsiteX20" fmla="*/ 118415 w 484327"/>
              <a:gd name="connsiteY20" fmla="*/ 31592 h 459531"/>
              <a:gd name="connsiteX21" fmla="*/ 103175 w 484327"/>
              <a:gd name="connsiteY21" fmla="*/ 70301 h 459531"/>
              <a:gd name="connsiteX22" fmla="*/ 89764 w 484327"/>
              <a:gd name="connsiteY22" fmla="*/ 75788 h 459531"/>
              <a:gd name="connsiteX23" fmla="*/ 51664 w 484327"/>
              <a:gd name="connsiteY23" fmla="*/ 59177 h 459531"/>
              <a:gd name="connsiteX24" fmla="*/ 27584 w 484327"/>
              <a:gd name="connsiteY24" fmla="*/ 83256 h 459531"/>
              <a:gd name="connsiteX25" fmla="*/ 44196 w 484327"/>
              <a:gd name="connsiteY25" fmla="*/ 121356 h 459531"/>
              <a:gd name="connsiteX26" fmla="*/ 38709 w 484327"/>
              <a:gd name="connsiteY26" fmla="*/ 134767 h 459531"/>
              <a:gd name="connsiteX27" fmla="*/ 0 w 484327"/>
              <a:gd name="connsiteY27" fmla="*/ 150007 h 459531"/>
              <a:gd name="connsiteX28" fmla="*/ 0 w 484327"/>
              <a:gd name="connsiteY28" fmla="*/ 183992 h 459531"/>
              <a:gd name="connsiteX29" fmla="*/ 38709 w 484327"/>
              <a:gd name="connsiteY29" fmla="*/ 199232 h 459531"/>
              <a:gd name="connsiteX30" fmla="*/ 44196 w 484327"/>
              <a:gd name="connsiteY30" fmla="*/ 212643 h 459531"/>
              <a:gd name="connsiteX31" fmla="*/ 27584 w 484327"/>
              <a:gd name="connsiteY31" fmla="*/ 250743 h 459531"/>
              <a:gd name="connsiteX32" fmla="*/ 51664 w 484327"/>
              <a:gd name="connsiteY32" fmla="*/ 274822 h 459531"/>
              <a:gd name="connsiteX33" fmla="*/ 89764 w 484327"/>
              <a:gd name="connsiteY33" fmla="*/ 258211 h 459531"/>
              <a:gd name="connsiteX34" fmla="*/ 103175 w 484327"/>
              <a:gd name="connsiteY34" fmla="*/ 263697 h 459531"/>
              <a:gd name="connsiteX35" fmla="*/ 118415 w 484327"/>
              <a:gd name="connsiteY35" fmla="*/ 302407 h 459531"/>
              <a:gd name="connsiteX36" fmla="*/ 152400 w 484327"/>
              <a:gd name="connsiteY36" fmla="*/ 302407 h 459531"/>
              <a:gd name="connsiteX37" fmla="*/ 167640 w 484327"/>
              <a:gd name="connsiteY37" fmla="*/ 263697 h 459531"/>
              <a:gd name="connsiteX38" fmla="*/ 181051 w 484327"/>
              <a:gd name="connsiteY38" fmla="*/ 258211 h 459531"/>
              <a:gd name="connsiteX39" fmla="*/ 219151 w 484327"/>
              <a:gd name="connsiteY39" fmla="*/ 274822 h 459531"/>
              <a:gd name="connsiteX40" fmla="*/ 243230 w 484327"/>
              <a:gd name="connsiteY40" fmla="*/ 250743 h 459531"/>
              <a:gd name="connsiteX41" fmla="*/ 226619 w 484327"/>
              <a:gd name="connsiteY41" fmla="*/ 212643 h 459531"/>
              <a:gd name="connsiteX42" fmla="*/ 232105 w 484327"/>
              <a:gd name="connsiteY42" fmla="*/ 199232 h 459531"/>
              <a:gd name="connsiteX43" fmla="*/ 270815 w 484327"/>
              <a:gd name="connsiteY43" fmla="*/ 183992 h 459531"/>
              <a:gd name="connsiteX44" fmla="*/ 135484 w 484327"/>
              <a:gd name="connsiteY44" fmla="*/ 110078 h 459531"/>
              <a:gd name="connsiteX45" fmla="*/ 78486 w 484327"/>
              <a:gd name="connsiteY45" fmla="*/ 167076 h 459531"/>
              <a:gd name="connsiteX46" fmla="*/ 135484 w 484327"/>
              <a:gd name="connsiteY46" fmla="*/ 224073 h 459531"/>
              <a:gd name="connsiteX47" fmla="*/ 192481 w 484327"/>
              <a:gd name="connsiteY47" fmla="*/ 167076 h 459531"/>
              <a:gd name="connsiteX48" fmla="*/ 135484 w 484327"/>
              <a:gd name="connsiteY48" fmla="*/ 110078 h 459531"/>
              <a:gd name="connsiteX49" fmla="*/ 352349 w 484327"/>
              <a:gd name="connsiteY49" fmla="*/ 388817 h 459531"/>
              <a:gd name="connsiteX50" fmla="*/ 321259 w 484327"/>
              <a:gd name="connsiteY50" fmla="*/ 388817 h 459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484327" h="459531">
                <a:moveTo>
                  <a:pt x="179527" y="8427"/>
                </a:moveTo>
                <a:cubicBezTo>
                  <a:pt x="449427" y="-43084"/>
                  <a:pt x="424586" y="158389"/>
                  <a:pt x="424586" y="158389"/>
                </a:cubicBezTo>
                <a:lnTo>
                  <a:pt x="484327" y="278937"/>
                </a:lnTo>
                <a:lnTo>
                  <a:pt x="433883" y="278937"/>
                </a:lnTo>
                <a:lnTo>
                  <a:pt x="433883" y="362605"/>
                </a:lnTo>
                <a:cubicBezTo>
                  <a:pt x="433883" y="377083"/>
                  <a:pt x="422148" y="388817"/>
                  <a:pt x="407670" y="388817"/>
                </a:cubicBezTo>
                <a:lnTo>
                  <a:pt x="352196" y="388817"/>
                </a:lnTo>
                <a:lnTo>
                  <a:pt x="352196" y="459531"/>
                </a:lnTo>
                <a:moveTo>
                  <a:pt x="129997" y="459531"/>
                </a:moveTo>
                <a:lnTo>
                  <a:pt x="129997" y="386074"/>
                </a:lnTo>
                <a:lnTo>
                  <a:pt x="105918" y="335173"/>
                </a:lnTo>
                <a:moveTo>
                  <a:pt x="270815" y="183992"/>
                </a:moveTo>
                <a:lnTo>
                  <a:pt x="270815" y="150007"/>
                </a:lnTo>
                <a:lnTo>
                  <a:pt x="232105" y="134767"/>
                </a:lnTo>
                <a:cubicBezTo>
                  <a:pt x="230581" y="130042"/>
                  <a:pt x="228752" y="125623"/>
                  <a:pt x="226619" y="121356"/>
                </a:cubicBezTo>
                <a:lnTo>
                  <a:pt x="243230" y="83256"/>
                </a:lnTo>
                <a:lnTo>
                  <a:pt x="219151" y="59177"/>
                </a:lnTo>
                <a:lnTo>
                  <a:pt x="181051" y="75788"/>
                </a:lnTo>
                <a:cubicBezTo>
                  <a:pt x="176784" y="73654"/>
                  <a:pt x="172212" y="71826"/>
                  <a:pt x="167640" y="70301"/>
                </a:cubicBezTo>
                <a:lnTo>
                  <a:pt x="152400" y="31592"/>
                </a:lnTo>
                <a:lnTo>
                  <a:pt x="118415" y="31592"/>
                </a:lnTo>
                <a:lnTo>
                  <a:pt x="103175" y="70301"/>
                </a:lnTo>
                <a:cubicBezTo>
                  <a:pt x="98450" y="71826"/>
                  <a:pt x="94031" y="73654"/>
                  <a:pt x="89764" y="75788"/>
                </a:cubicBezTo>
                <a:lnTo>
                  <a:pt x="51664" y="59177"/>
                </a:lnTo>
                <a:lnTo>
                  <a:pt x="27584" y="83256"/>
                </a:lnTo>
                <a:lnTo>
                  <a:pt x="44196" y="121356"/>
                </a:lnTo>
                <a:cubicBezTo>
                  <a:pt x="42062" y="125623"/>
                  <a:pt x="40234" y="130195"/>
                  <a:pt x="38709" y="134767"/>
                </a:cubicBezTo>
                <a:lnTo>
                  <a:pt x="0" y="150007"/>
                </a:lnTo>
                <a:lnTo>
                  <a:pt x="0" y="183992"/>
                </a:lnTo>
                <a:lnTo>
                  <a:pt x="38709" y="199232"/>
                </a:lnTo>
                <a:cubicBezTo>
                  <a:pt x="40234" y="203957"/>
                  <a:pt x="42062" y="208376"/>
                  <a:pt x="44196" y="212643"/>
                </a:cubicBezTo>
                <a:lnTo>
                  <a:pt x="27584" y="250743"/>
                </a:lnTo>
                <a:lnTo>
                  <a:pt x="51664" y="274822"/>
                </a:lnTo>
                <a:lnTo>
                  <a:pt x="89764" y="258211"/>
                </a:lnTo>
                <a:cubicBezTo>
                  <a:pt x="94031" y="260344"/>
                  <a:pt x="98603" y="262173"/>
                  <a:pt x="103175" y="263697"/>
                </a:cubicBezTo>
                <a:lnTo>
                  <a:pt x="118415" y="302407"/>
                </a:lnTo>
                <a:lnTo>
                  <a:pt x="152400" y="302407"/>
                </a:lnTo>
                <a:lnTo>
                  <a:pt x="167640" y="263697"/>
                </a:lnTo>
                <a:cubicBezTo>
                  <a:pt x="172364" y="262173"/>
                  <a:pt x="176784" y="260344"/>
                  <a:pt x="181051" y="258211"/>
                </a:cubicBezTo>
                <a:lnTo>
                  <a:pt x="219151" y="274822"/>
                </a:lnTo>
                <a:lnTo>
                  <a:pt x="243230" y="250743"/>
                </a:lnTo>
                <a:lnTo>
                  <a:pt x="226619" y="212643"/>
                </a:lnTo>
                <a:cubicBezTo>
                  <a:pt x="228752" y="208376"/>
                  <a:pt x="230581" y="203804"/>
                  <a:pt x="232105" y="199232"/>
                </a:cubicBezTo>
                <a:lnTo>
                  <a:pt x="270815" y="183992"/>
                </a:lnTo>
                <a:close/>
                <a:moveTo>
                  <a:pt x="135484" y="110078"/>
                </a:moveTo>
                <a:cubicBezTo>
                  <a:pt x="103937" y="110078"/>
                  <a:pt x="78486" y="135529"/>
                  <a:pt x="78486" y="167076"/>
                </a:cubicBezTo>
                <a:cubicBezTo>
                  <a:pt x="78486" y="198622"/>
                  <a:pt x="103937" y="224073"/>
                  <a:pt x="135484" y="224073"/>
                </a:cubicBezTo>
                <a:cubicBezTo>
                  <a:pt x="167030" y="224073"/>
                  <a:pt x="192481" y="198622"/>
                  <a:pt x="192481" y="167076"/>
                </a:cubicBezTo>
                <a:cubicBezTo>
                  <a:pt x="192481" y="135529"/>
                  <a:pt x="167030" y="110078"/>
                  <a:pt x="135484" y="110078"/>
                </a:cubicBezTo>
                <a:close/>
                <a:moveTo>
                  <a:pt x="352349" y="388817"/>
                </a:moveTo>
                <a:lnTo>
                  <a:pt x="321259" y="388817"/>
                </a:lnTo>
              </a:path>
            </a:pathLst>
          </a:custGeom>
          <a:noFill/>
          <a:ln w="15240" cap="rnd">
            <a:solidFill>
              <a:srgbClr val="4D4D4D"/>
            </a:solidFill>
            <a:prstDash val="solid"/>
            <a:round/>
          </a:ln>
        </p:spPr>
        <p:txBody>
          <a:bodyPr rtlCol="0" anchor="ctr"/>
          <a:lstStyle/>
          <a:p>
            <a:endParaRPr lang="en-IN" sz="1400">
              <a:latin typeface="Abadi" panose="020B0604020104020204" pitchFamily="34" charset="0"/>
            </a:endParaRPr>
          </a:p>
        </p:txBody>
      </p:sp>
      <p:sp>
        <p:nvSpPr>
          <p:cNvPr id="209" name="Freeform: Shape 208">
            <a:extLst>
              <a:ext uri="{FF2B5EF4-FFF2-40B4-BE49-F238E27FC236}">
                <a16:creationId xmlns:a16="http://schemas.microsoft.com/office/drawing/2014/main" xmlns="" id="{6E561BFD-6E69-4634-8E5C-D9FA3179B591}"/>
              </a:ext>
            </a:extLst>
          </p:cNvPr>
          <p:cNvSpPr/>
          <p:nvPr/>
        </p:nvSpPr>
        <p:spPr>
          <a:xfrm>
            <a:off x="3121925" y="2508004"/>
            <a:ext cx="595218" cy="325055"/>
          </a:xfrm>
          <a:custGeom>
            <a:avLst/>
            <a:gdLst>
              <a:gd name="connsiteX0" fmla="*/ 175565 w 676503"/>
              <a:gd name="connsiteY0" fmla="*/ 315620 h 380468"/>
              <a:gd name="connsiteX1" fmla="*/ 159106 w 676503"/>
              <a:gd name="connsiteY1" fmla="*/ 310591 h 380468"/>
              <a:gd name="connsiteX2" fmla="*/ 152400 w 676503"/>
              <a:gd name="connsiteY2" fmla="*/ 296570 h 380468"/>
              <a:gd name="connsiteX3" fmla="*/ 157582 w 676503"/>
              <a:gd name="connsiteY3" fmla="*/ 281940 h 380468"/>
              <a:gd name="connsiteX4" fmla="*/ 183947 w 676503"/>
              <a:gd name="connsiteY4" fmla="*/ 252679 h 380468"/>
              <a:gd name="connsiteX5" fmla="*/ 195986 w 676503"/>
              <a:gd name="connsiteY5" fmla="*/ 246126 h 380468"/>
              <a:gd name="connsiteX6" fmla="*/ 212446 w 676503"/>
              <a:gd name="connsiteY6" fmla="*/ 251155 h 380468"/>
              <a:gd name="connsiteX7" fmla="*/ 219151 w 676503"/>
              <a:gd name="connsiteY7" fmla="*/ 265176 h 380468"/>
              <a:gd name="connsiteX8" fmla="*/ 213970 w 676503"/>
              <a:gd name="connsiteY8" fmla="*/ 279806 h 380468"/>
              <a:gd name="connsiteX9" fmla="*/ 187604 w 676503"/>
              <a:gd name="connsiteY9" fmla="*/ 309067 h 380468"/>
              <a:gd name="connsiteX10" fmla="*/ 175565 w 676503"/>
              <a:gd name="connsiteY10" fmla="*/ 315620 h 380468"/>
              <a:gd name="connsiteX11" fmla="*/ 410718 w 676503"/>
              <a:gd name="connsiteY11" fmla="*/ 275996 h 380468"/>
              <a:gd name="connsiteX12" fmla="*/ 473354 w 676503"/>
              <a:gd name="connsiteY12" fmla="*/ 318516 h 380468"/>
              <a:gd name="connsiteX13" fmla="*/ 492709 w 676503"/>
              <a:gd name="connsiteY13" fmla="*/ 311810 h 380468"/>
              <a:gd name="connsiteX14" fmla="*/ 501701 w 676503"/>
              <a:gd name="connsiteY14" fmla="*/ 290779 h 380468"/>
              <a:gd name="connsiteX15" fmla="*/ 496672 w 676503"/>
              <a:gd name="connsiteY15" fmla="*/ 276149 h 380468"/>
              <a:gd name="connsiteX16" fmla="*/ 371094 w 676503"/>
              <a:gd name="connsiteY16" fmla="*/ 302209 h 380468"/>
              <a:gd name="connsiteX17" fmla="*/ 413309 w 676503"/>
              <a:gd name="connsiteY17" fmla="*/ 338633 h 380468"/>
              <a:gd name="connsiteX18" fmla="*/ 431749 w 676503"/>
              <a:gd name="connsiteY18" fmla="*/ 347624 h 380468"/>
              <a:gd name="connsiteX19" fmla="*/ 451104 w 676503"/>
              <a:gd name="connsiteY19" fmla="*/ 340919 h 380468"/>
              <a:gd name="connsiteX20" fmla="*/ 460096 w 676503"/>
              <a:gd name="connsiteY20" fmla="*/ 319887 h 380468"/>
              <a:gd name="connsiteX21" fmla="*/ 458572 w 676503"/>
              <a:gd name="connsiteY21" fmla="*/ 311505 h 380468"/>
              <a:gd name="connsiteX22" fmla="*/ 347777 w 676503"/>
              <a:gd name="connsiteY22" fmla="*/ 346405 h 380468"/>
              <a:gd name="connsiteX23" fmla="*/ 367894 w 676503"/>
              <a:gd name="connsiteY23" fmla="*/ 365303 h 380468"/>
              <a:gd name="connsiteX24" fmla="*/ 386334 w 676503"/>
              <a:gd name="connsiteY24" fmla="*/ 374294 h 380468"/>
              <a:gd name="connsiteX25" fmla="*/ 405689 w 676503"/>
              <a:gd name="connsiteY25" fmla="*/ 367589 h 380468"/>
              <a:gd name="connsiteX26" fmla="*/ 414680 w 676503"/>
              <a:gd name="connsiteY26" fmla="*/ 346557 h 380468"/>
              <a:gd name="connsiteX27" fmla="*/ 413461 w 676503"/>
              <a:gd name="connsiteY27" fmla="*/ 339242 h 380468"/>
              <a:gd name="connsiteX28" fmla="*/ 301447 w 676503"/>
              <a:gd name="connsiteY28" fmla="*/ 364541 h 380468"/>
              <a:gd name="connsiteX29" fmla="*/ 316077 w 676503"/>
              <a:gd name="connsiteY29" fmla="*/ 372465 h 380468"/>
              <a:gd name="connsiteX30" fmla="*/ 340157 w 676503"/>
              <a:gd name="connsiteY30" fmla="*/ 375666 h 380468"/>
              <a:gd name="connsiteX31" fmla="*/ 359512 w 676503"/>
              <a:gd name="connsiteY31" fmla="*/ 368960 h 380468"/>
              <a:gd name="connsiteX32" fmla="*/ 364998 w 676503"/>
              <a:gd name="connsiteY32" fmla="*/ 362255 h 380468"/>
              <a:gd name="connsiteX33" fmla="*/ 214732 w 676503"/>
              <a:gd name="connsiteY33" fmla="*/ 339700 h 380468"/>
              <a:gd name="connsiteX34" fmla="*/ 261061 w 676503"/>
              <a:gd name="connsiteY34" fmla="*/ 288188 h 380468"/>
              <a:gd name="connsiteX35" fmla="*/ 259537 w 676503"/>
              <a:gd name="connsiteY35" fmla="*/ 259385 h 380468"/>
              <a:gd name="connsiteX36" fmla="*/ 243078 w 676503"/>
              <a:gd name="connsiteY36" fmla="*/ 254355 h 380468"/>
              <a:gd name="connsiteX37" fmla="*/ 231038 w 676503"/>
              <a:gd name="connsiteY37" fmla="*/ 260909 h 380468"/>
              <a:gd name="connsiteX38" fmla="*/ 184709 w 676503"/>
              <a:gd name="connsiteY38" fmla="*/ 312420 h 380468"/>
              <a:gd name="connsiteX39" fmla="*/ 186233 w 676503"/>
              <a:gd name="connsiteY39" fmla="*/ 341224 h 380468"/>
              <a:gd name="connsiteX40" fmla="*/ 202692 w 676503"/>
              <a:gd name="connsiteY40" fmla="*/ 346253 h 380468"/>
              <a:gd name="connsiteX41" fmla="*/ 214732 w 676503"/>
              <a:gd name="connsiteY41" fmla="*/ 339700 h 380468"/>
              <a:gd name="connsiteX42" fmla="*/ 253137 w 676503"/>
              <a:gd name="connsiteY42" fmla="*/ 357835 h 380468"/>
              <a:gd name="connsiteX43" fmla="*/ 295808 w 676503"/>
              <a:gd name="connsiteY43" fmla="*/ 310439 h 380468"/>
              <a:gd name="connsiteX44" fmla="*/ 294284 w 676503"/>
              <a:gd name="connsiteY44" fmla="*/ 281787 h 380468"/>
              <a:gd name="connsiteX45" fmla="*/ 277825 w 676503"/>
              <a:gd name="connsiteY45" fmla="*/ 276758 h 380468"/>
              <a:gd name="connsiteX46" fmla="*/ 265786 w 676503"/>
              <a:gd name="connsiteY46" fmla="*/ 283312 h 380468"/>
              <a:gd name="connsiteX47" fmla="*/ 223114 w 676503"/>
              <a:gd name="connsiteY47" fmla="*/ 330708 h 380468"/>
              <a:gd name="connsiteX48" fmla="*/ 224485 w 676503"/>
              <a:gd name="connsiteY48" fmla="*/ 359512 h 380468"/>
              <a:gd name="connsiteX49" fmla="*/ 240944 w 676503"/>
              <a:gd name="connsiteY49" fmla="*/ 364541 h 380468"/>
              <a:gd name="connsiteX50" fmla="*/ 253137 w 676503"/>
              <a:gd name="connsiteY50" fmla="*/ 357835 h 380468"/>
              <a:gd name="connsiteX51" fmla="*/ 311963 w 676503"/>
              <a:gd name="connsiteY51" fmla="*/ 352806 h 380468"/>
              <a:gd name="connsiteX52" fmla="*/ 317754 w 676503"/>
              <a:gd name="connsiteY52" fmla="*/ 346405 h 380468"/>
              <a:gd name="connsiteX53" fmla="*/ 316383 w 676503"/>
              <a:gd name="connsiteY53" fmla="*/ 317602 h 380468"/>
              <a:gd name="connsiteX54" fmla="*/ 299923 w 676503"/>
              <a:gd name="connsiteY54" fmla="*/ 312572 h 380468"/>
              <a:gd name="connsiteX55" fmla="*/ 287884 w 676503"/>
              <a:gd name="connsiteY55" fmla="*/ 319125 h 380468"/>
              <a:gd name="connsiteX56" fmla="*/ 263195 w 676503"/>
              <a:gd name="connsiteY56" fmla="*/ 346557 h 380468"/>
              <a:gd name="connsiteX57" fmla="*/ 264567 w 676503"/>
              <a:gd name="connsiteY57" fmla="*/ 375209 h 380468"/>
              <a:gd name="connsiteX58" fmla="*/ 281026 w 676503"/>
              <a:gd name="connsiteY58" fmla="*/ 380238 h 380468"/>
              <a:gd name="connsiteX59" fmla="*/ 293065 w 676503"/>
              <a:gd name="connsiteY59" fmla="*/ 373685 h 380468"/>
              <a:gd name="connsiteX60" fmla="*/ 311963 w 676503"/>
              <a:gd name="connsiteY60" fmla="*/ 352806 h 380468"/>
              <a:gd name="connsiteX61" fmla="*/ 580034 w 676503"/>
              <a:gd name="connsiteY61" fmla="*/ 1676 h 380468"/>
              <a:gd name="connsiteX62" fmla="*/ 464820 w 676503"/>
              <a:gd name="connsiteY62" fmla="*/ 63246 h 380468"/>
              <a:gd name="connsiteX63" fmla="*/ 561594 w 676503"/>
              <a:gd name="connsiteY63" fmla="*/ 227685 h 380468"/>
              <a:gd name="connsiteX64" fmla="*/ 567690 w 676503"/>
              <a:gd name="connsiteY64" fmla="*/ 238201 h 380468"/>
              <a:gd name="connsiteX65" fmla="*/ 676504 w 676503"/>
              <a:gd name="connsiteY65" fmla="*/ 180746 h 380468"/>
              <a:gd name="connsiteX66" fmla="*/ 479298 w 676503"/>
              <a:gd name="connsiteY66" fmla="*/ 87173 h 380468"/>
              <a:gd name="connsiteX67" fmla="*/ 365150 w 676503"/>
              <a:gd name="connsiteY67" fmla="*/ 97841 h 380468"/>
              <a:gd name="connsiteX68" fmla="*/ 334518 w 676503"/>
              <a:gd name="connsiteY68" fmla="*/ 99365 h 380468"/>
              <a:gd name="connsiteX69" fmla="*/ 332689 w 676503"/>
              <a:gd name="connsiteY69" fmla="*/ 99212 h 380468"/>
              <a:gd name="connsiteX70" fmla="*/ 323850 w 676503"/>
              <a:gd name="connsiteY70" fmla="*/ 101346 h 380468"/>
              <a:gd name="connsiteX71" fmla="*/ 232563 w 676503"/>
              <a:gd name="connsiteY71" fmla="*/ 147523 h 380468"/>
              <a:gd name="connsiteX72" fmla="*/ 246126 w 676503"/>
              <a:gd name="connsiteY72" fmla="*/ 198730 h 380468"/>
              <a:gd name="connsiteX73" fmla="*/ 321107 w 676503"/>
              <a:gd name="connsiteY73" fmla="*/ 170840 h 380468"/>
              <a:gd name="connsiteX74" fmla="*/ 365303 w 676503"/>
              <a:gd name="connsiteY74" fmla="*/ 176327 h 380468"/>
              <a:gd name="connsiteX75" fmla="*/ 496672 w 676503"/>
              <a:gd name="connsiteY75" fmla="*/ 275996 h 380468"/>
              <a:gd name="connsiteX76" fmla="*/ 556260 w 676503"/>
              <a:gd name="connsiteY76" fmla="*/ 218694 h 380468"/>
              <a:gd name="connsiteX77" fmla="*/ 525627 w 676503"/>
              <a:gd name="connsiteY77" fmla="*/ 238354 h 380468"/>
              <a:gd name="connsiteX78" fmla="*/ 516788 w 676503"/>
              <a:gd name="connsiteY78" fmla="*/ 251003 h 380468"/>
              <a:gd name="connsiteX79" fmla="*/ 496519 w 676503"/>
              <a:gd name="connsiteY79" fmla="*/ 276149 h 380468"/>
              <a:gd name="connsiteX80" fmla="*/ 0 w 676503"/>
              <a:gd name="connsiteY80" fmla="*/ 171755 h 380468"/>
              <a:gd name="connsiteX81" fmla="*/ 97688 w 676503"/>
              <a:gd name="connsiteY81" fmla="*/ 251917 h 380468"/>
              <a:gd name="connsiteX82" fmla="*/ 235001 w 676503"/>
              <a:gd name="connsiteY82" fmla="*/ 78486 h 380468"/>
              <a:gd name="connsiteX83" fmla="*/ 139294 w 676503"/>
              <a:gd name="connsiteY83" fmla="*/ 0 h 380468"/>
              <a:gd name="connsiteX84" fmla="*/ 107594 w 676503"/>
              <a:gd name="connsiteY84" fmla="*/ 239268 h 380468"/>
              <a:gd name="connsiteX85" fmla="*/ 162763 w 676503"/>
              <a:gd name="connsiteY85" fmla="*/ 276454 h 380468"/>
              <a:gd name="connsiteX86" fmla="*/ 290322 w 676503"/>
              <a:gd name="connsiteY86" fmla="*/ 118262 h 380468"/>
              <a:gd name="connsiteX87" fmla="*/ 223723 w 676503"/>
              <a:gd name="connsiteY87" fmla="*/ 92812 h 380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676503" h="380468">
                <a:moveTo>
                  <a:pt x="175565" y="315620"/>
                </a:moveTo>
                <a:cubicBezTo>
                  <a:pt x="169621" y="316535"/>
                  <a:pt x="163525" y="314706"/>
                  <a:pt x="159106" y="310591"/>
                </a:cubicBezTo>
                <a:cubicBezTo>
                  <a:pt x="155143" y="306934"/>
                  <a:pt x="152705" y="301904"/>
                  <a:pt x="152400" y="296570"/>
                </a:cubicBezTo>
                <a:cubicBezTo>
                  <a:pt x="152095" y="291084"/>
                  <a:pt x="153924" y="285902"/>
                  <a:pt x="157582" y="281940"/>
                </a:cubicBezTo>
                <a:lnTo>
                  <a:pt x="183947" y="252679"/>
                </a:lnTo>
                <a:cubicBezTo>
                  <a:pt x="187147" y="249174"/>
                  <a:pt x="191414" y="246888"/>
                  <a:pt x="195986" y="246126"/>
                </a:cubicBezTo>
                <a:cubicBezTo>
                  <a:pt x="201930" y="245212"/>
                  <a:pt x="208026" y="247040"/>
                  <a:pt x="212446" y="251155"/>
                </a:cubicBezTo>
                <a:cubicBezTo>
                  <a:pt x="216408" y="254813"/>
                  <a:pt x="218847" y="259842"/>
                  <a:pt x="219151" y="265176"/>
                </a:cubicBezTo>
                <a:cubicBezTo>
                  <a:pt x="219456" y="270662"/>
                  <a:pt x="217627" y="275844"/>
                  <a:pt x="213970" y="279806"/>
                </a:cubicBezTo>
                <a:lnTo>
                  <a:pt x="187604" y="309067"/>
                </a:lnTo>
                <a:cubicBezTo>
                  <a:pt x="184556" y="312725"/>
                  <a:pt x="180289" y="315011"/>
                  <a:pt x="175565" y="315620"/>
                </a:cubicBezTo>
                <a:close/>
                <a:moveTo>
                  <a:pt x="410718" y="275996"/>
                </a:moveTo>
                <a:cubicBezTo>
                  <a:pt x="410718" y="275996"/>
                  <a:pt x="459943" y="316535"/>
                  <a:pt x="473354" y="318516"/>
                </a:cubicBezTo>
                <a:cubicBezTo>
                  <a:pt x="483717" y="320040"/>
                  <a:pt x="487375" y="316535"/>
                  <a:pt x="492709" y="311810"/>
                </a:cubicBezTo>
                <a:cubicBezTo>
                  <a:pt x="498653" y="306476"/>
                  <a:pt x="502006" y="298856"/>
                  <a:pt x="501701" y="290779"/>
                </a:cubicBezTo>
                <a:cubicBezTo>
                  <a:pt x="501548" y="285445"/>
                  <a:pt x="499720" y="280416"/>
                  <a:pt x="496672" y="276149"/>
                </a:cubicBezTo>
                <a:moveTo>
                  <a:pt x="371094" y="302209"/>
                </a:moveTo>
                <a:lnTo>
                  <a:pt x="413309" y="338633"/>
                </a:lnTo>
                <a:cubicBezTo>
                  <a:pt x="418033" y="343967"/>
                  <a:pt x="424587" y="347167"/>
                  <a:pt x="431749" y="347624"/>
                </a:cubicBezTo>
                <a:cubicBezTo>
                  <a:pt x="438912" y="348082"/>
                  <a:pt x="445770" y="345643"/>
                  <a:pt x="451104" y="340919"/>
                </a:cubicBezTo>
                <a:cubicBezTo>
                  <a:pt x="457047" y="335585"/>
                  <a:pt x="460400" y="327965"/>
                  <a:pt x="460096" y="319887"/>
                </a:cubicBezTo>
                <a:cubicBezTo>
                  <a:pt x="459943" y="317602"/>
                  <a:pt x="459181" y="313639"/>
                  <a:pt x="458572" y="311505"/>
                </a:cubicBezTo>
                <a:moveTo>
                  <a:pt x="347777" y="346405"/>
                </a:moveTo>
                <a:lnTo>
                  <a:pt x="367894" y="365303"/>
                </a:lnTo>
                <a:cubicBezTo>
                  <a:pt x="372618" y="370637"/>
                  <a:pt x="379171" y="373837"/>
                  <a:pt x="386334" y="374294"/>
                </a:cubicBezTo>
                <a:cubicBezTo>
                  <a:pt x="393497" y="374752"/>
                  <a:pt x="400355" y="372313"/>
                  <a:pt x="405689" y="367589"/>
                </a:cubicBezTo>
                <a:cubicBezTo>
                  <a:pt x="411633" y="362255"/>
                  <a:pt x="414985" y="354635"/>
                  <a:pt x="414680" y="346557"/>
                </a:cubicBezTo>
                <a:cubicBezTo>
                  <a:pt x="414528" y="344119"/>
                  <a:pt x="414223" y="341681"/>
                  <a:pt x="413461" y="339242"/>
                </a:cubicBezTo>
                <a:moveTo>
                  <a:pt x="301447" y="364541"/>
                </a:moveTo>
                <a:lnTo>
                  <a:pt x="316077" y="372465"/>
                </a:lnTo>
                <a:cubicBezTo>
                  <a:pt x="319278" y="374599"/>
                  <a:pt x="328727" y="377037"/>
                  <a:pt x="340157" y="375666"/>
                </a:cubicBezTo>
                <a:cubicBezTo>
                  <a:pt x="347320" y="374904"/>
                  <a:pt x="354177" y="373685"/>
                  <a:pt x="359512" y="368960"/>
                </a:cubicBezTo>
                <a:cubicBezTo>
                  <a:pt x="361645" y="366979"/>
                  <a:pt x="363474" y="364693"/>
                  <a:pt x="364998" y="362255"/>
                </a:cubicBezTo>
                <a:moveTo>
                  <a:pt x="214732" y="339700"/>
                </a:moveTo>
                <a:lnTo>
                  <a:pt x="261061" y="288188"/>
                </a:lnTo>
                <a:cubicBezTo>
                  <a:pt x="268529" y="279959"/>
                  <a:pt x="267919" y="267005"/>
                  <a:pt x="259537" y="259385"/>
                </a:cubicBezTo>
                <a:cubicBezTo>
                  <a:pt x="254965" y="255270"/>
                  <a:pt x="249022" y="253441"/>
                  <a:pt x="243078" y="254355"/>
                </a:cubicBezTo>
                <a:cubicBezTo>
                  <a:pt x="238506" y="254965"/>
                  <a:pt x="234087" y="257404"/>
                  <a:pt x="231038" y="260909"/>
                </a:cubicBezTo>
                <a:lnTo>
                  <a:pt x="184709" y="312420"/>
                </a:lnTo>
                <a:cubicBezTo>
                  <a:pt x="177241" y="320802"/>
                  <a:pt x="177851" y="333604"/>
                  <a:pt x="186233" y="341224"/>
                </a:cubicBezTo>
                <a:cubicBezTo>
                  <a:pt x="190653" y="345338"/>
                  <a:pt x="196748" y="347167"/>
                  <a:pt x="202692" y="346253"/>
                </a:cubicBezTo>
                <a:cubicBezTo>
                  <a:pt x="207417" y="345491"/>
                  <a:pt x="211684" y="343205"/>
                  <a:pt x="214732" y="339700"/>
                </a:cubicBezTo>
                <a:close/>
                <a:moveTo>
                  <a:pt x="253137" y="357835"/>
                </a:moveTo>
                <a:lnTo>
                  <a:pt x="295808" y="310439"/>
                </a:lnTo>
                <a:cubicBezTo>
                  <a:pt x="303276" y="302209"/>
                  <a:pt x="302667" y="289255"/>
                  <a:pt x="294284" y="281787"/>
                </a:cubicBezTo>
                <a:cubicBezTo>
                  <a:pt x="289713" y="277673"/>
                  <a:pt x="283769" y="275844"/>
                  <a:pt x="277825" y="276758"/>
                </a:cubicBezTo>
                <a:cubicBezTo>
                  <a:pt x="273253" y="277368"/>
                  <a:pt x="268834" y="279806"/>
                  <a:pt x="265786" y="283312"/>
                </a:cubicBezTo>
                <a:lnTo>
                  <a:pt x="223114" y="330708"/>
                </a:lnTo>
                <a:cubicBezTo>
                  <a:pt x="215646" y="339090"/>
                  <a:pt x="216256" y="351892"/>
                  <a:pt x="224485" y="359512"/>
                </a:cubicBezTo>
                <a:cubicBezTo>
                  <a:pt x="229057" y="363626"/>
                  <a:pt x="235001" y="365455"/>
                  <a:pt x="240944" y="364541"/>
                </a:cubicBezTo>
                <a:cubicBezTo>
                  <a:pt x="245669" y="363626"/>
                  <a:pt x="249936" y="361340"/>
                  <a:pt x="253137" y="357835"/>
                </a:cubicBezTo>
                <a:close/>
                <a:moveTo>
                  <a:pt x="311963" y="352806"/>
                </a:moveTo>
                <a:lnTo>
                  <a:pt x="317754" y="346405"/>
                </a:lnTo>
                <a:cubicBezTo>
                  <a:pt x="325222" y="338023"/>
                  <a:pt x="324612" y="325222"/>
                  <a:pt x="316383" y="317602"/>
                </a:cubicBezTo>
                <a:cubicBezTo>
                  <a:pt x="311963" y="313487"/>
                  <a:pt x="305867" y="311658"/>
                  <a:pt x="299923" y="312572"/>
                </a:cubicBezTo>
                <a:cubicBezTo>
                  <a:pt x="295351" y="313182"/>
                  <a:pt x="290932" y="315620"/>
                  <a:pt x="287884" y="319125"/>
                </a:cubicBezTo>
                <a:lnTo>
                  <a:pt x="263195" y="346557"/>
                </a:lnTo>
                <a:cubicBezTo>
                  <a:pt x="255727" y="354787"/>
                  <a:pt x="256337" y="367741"/>
                  <a:pt x="264567" y="375209"/>
                </a:cubicBezTo>
                <a:cubicBezTo>
                  <a:pt x="268986" y="379324"/>
                  <a:pt x="275082" y="381152"/>
                  <a:pt x="281026" y="380238"/>
                </a:cubicBezTo>
                <a:cubicBezTo>
                  <a:pt x="285597" y="379628"/>
                  <a:pt x="289865" y="377190"/>
                  <a:pt x="293065" y="373685"/>
                </a:cubicBezTo>
                <a:lnTo>
                  <a:pt x="311963" y="352806"/>
                </a:lnTo>
                <a:close/>
                <a:moveTo>
                  <a:pt x="580034" y="1676"/>
                </a:moveTo>
                <a:cubicBezTo>
                  <a:pt x="537210" y="24384"/>
                  <a:pt x="475640" y="57150"/>
                  <a:pt x="464820" y="63246"/>
                </a:cubicBezTo>
                <a:cubicBezTo>
                  <a:pt x="473659" y="77724"/>
                  <a:pt x="513131" y="143713"/>
                  <a:pt x="561594" y="227685"/>
                </a:cubicBezTo>
                <a:lnTo>
                  <a:pt x="567690" y="238201"/>
                </a:lnTo>
                <a:lnTo>
                  <a:pt x="676504" y="180746"/>
                </a:lnTo>
                <a:moveTo>
                  <a:pt x="479298" y="87173"/>
                </a:moveTo>
                <a:cubicBezTo>
                  <a:pt x="425044" y="66142"/>
                  <a:pt x="397307" y="97841"/>
                  <a:pt x="365150" y="97841"/>
                </a:cubicBezTo>
                <a:cubicBezTo>
                  <a:pt x="351434" y="97841"/>
                  <a:pt x="341071" y="98603"/>
                  <a:pt x="334518" y="99365"/>
                </a:cubicBezTo>
                <a:cubicBezTo>
                  <a:pt x="333908" y="99365"/>
                  <a:pt x="333299" y="99212"/>
                  <a:pt x="332689" y="99212"/>
                </a:cubicBezTo>
                <a:cubicBezTo>
                  <a:pt x="329641" y="99212"/>
                  <a:pt x="326593" y="99974"/>
                  <a:pt x="323850" y="101346"/>
                </a:cubicBezTo>
                <a:lnTo>
                  <a:pt x="232563" y="147523"/>
                </a:lnTo>
                <a:cubicBezTo>
                  <a:pt x="190653" y="169926"/>
                  <a:pt x="232715" y="201930"/>
                  <a:pt x="246126" y="198730"/>
                </a:cubicBezTo>
                <a:cubicBezTo>
                  <a:pt x="261061" y="195224"/>
                  <a:pt x="297027" y="180746"/>
                  <a:pt x="321107" y="170840"/>
                </a:cubicBezTo>
                <a:cubicBezTo>
                  <a:pt x="335737" y="164744"/>
                  <a:pt x="352501" y="166878"/>
                  <a:pt x="365303" y="176327"/>
                </a:cubicBezTo>
                <a:cubicBezTo>
                  <a:pt x="405384" y="206045"/>
                  <a:pt x="490271" y="269291"/>
                  <a:pt x="496672" y="275996"/>
                </a:cubicBezTo>
                <a:moveTo>
                  <a:pt x="556260" y="218694"/>
                </a:moveTo>
                <a:cubicBezTo>
                  <a:pt x="549402" y="222656"/>
                  <a:pt x="530657" y="233629"/>
                  <a:pt x="525627" y="238354"/>
                </a:cubicBezTo>
                <a:cubicBezTo>
                  <a:pt x="523342" y="240487"/>
                  <a:pt x="520294" y="245364"/>
                  <a:pt x="516788" y="251003"/>
                </a:cubicBezTo>
                <a:cubicBezTo>
                  <a:pt x="510997" y="260147"/>
                  <a:pt x="503073" y="272644"/>
                  <a:pt x="496519" y="276149"/>
                </a:cubicBezTo>
                <a:moveTo>
                  <a:pt x="0" y="171755"/>
                </a:moveTo>
                <a:lnTo>
                  <a:pt x="97688" y="251917"/>
                </a:lnTo>
                <a:lnTo>
                  <a:pt x="235001" y="78486"/>
                </a:lnTo>
                <a:lnTo>
                  <a:pt x="139294" y="0"/>
                </a:lnTo>
                <a:moveTo>
                  <a:pt x="107594" y="239268"/>
                </a:moveTo>
                <a:cubicBezTo>
                  <a:pt x="134874" y="260604"/>
                  <a:pt x="162763" y="276454"/>
                  <a:pt x="162763" y="276454"/>
                </a:cubicBezTo>
                <a:moveTo>
                  <a:pt x="290322" y="118262"/>
                </a:moveTo>
                <a:cubicBezTo>
                  <a:pt x="278283" y="111709"/>
                  <a:pt x="249022" y="99670"/>
                  <a:pt x="223723" y="92812"/>
                </a:cubicBezTo>
              </a:path>
            </a:pathLst>
          </a:custGeom>
          <a:noFill/>
          <a:ln w="15240" cap="rnd">
            <a:solidFill>
              <a:srgbClr val="4D4D4D"/>
            </a:solidFill>
            <a:prstDash val="solid"/>
            <a:round/>
          </a:ln>
        </p:spPr>
        <p:txBody>
          <a:bodyPr rtlCol="0" anchor="ctr"/>
          <a:lstStyle/>
          <a:p>
            <a:endParaRPr lang="en-IN" sz="1400">
              <a:latin typeface="Abadi" panose="020B0604020104020204" pitchFamily="34" charset="0"/>
            </a:endParaRPr>
          </a:p>
        </p:txBody>
      </p:sp>
      <p:sp>
        <p:nvSpPr>
          <p:cNvPr id="210" name="Freeform: Shape 209">
            <a:extLst>
              <a:ext uri="{FF2B5EF4-FFF2-40B4-BE49-F238E27FC236}">
                <a16:creationId xmlns:a16="http://schemas.microsoft.com/office/drawing/2014/main" xmlns="" id="{6984EF39-0BA5-4515-BD6E-A82831B789A4}"/>
              </a:ext>
            </a:extLst>
          </p:cNvPr>
          <p:cNvSpPr/>
          <p:nvPr/>
        </p:nvSpPr>
        <p:spPr>
          <a:xfrm>
            <a:off x="2410452" y="3280503"/>
            <a:ext cx="427072" cy="331759"/>
          </a:xfrm>
          <a:custGeom>
            <a:avLst/>
            <a:gdLst>
              <a:gd name="connsiteX0" fmla="*/ 485394 w 485394"/>
              <a:gd name="connsiteY0" fmla="*/ 388315 h 388315"/>
              <a:gd name="connsiteX1" fmla="*/ 0 w 485394"/>
              <a:gd name="connsiteY1" fmla="*/ 388315 h 388315"/>
              <a:gd name="connsiteX2" fmla="*/ 117958 w 485394"/>
              <a:gd name="connsiteY2" fmla="*/ 284226 h 388315"/>
              <a:gd name="connsiteX3" fmla="*/ 51359 w 485394"/>
              <a:gd name="connsiteY3" fmla="*/ 284226 h 388315"/>
              <a:gd name="connsiteX4" fmla="*/ 51359 w 485394"/>
              <a:gd name="connsiteY4" fmla="*/ 388315 h 388315"/>
              <a:gd name="connsiteX5" fmla="*/ 117958 w 485394"/>
              <a:gd name="connsiteY5" fmla="*/ 388315 h 388315"/>
              <a:gd name="connsiteX6" fmla="*/ 117958 w 485394"/>
              <a:gd name="connsiteY6" fmla="*/ 284226 h 388315"/>
              <a:gd name="connsiteX7" fmla="*/ 222656 w 485394"/>
              <a:gd name="connsiteY7" fmla="*/ 180746 h 388315"/>
              <a:gd name="connsiteX8" fmla="*/ 156058 w 485394"/>
              <a:gd name="connsiteY8" fmla="*/ 180746 h 388315"/>
              <a:gd name="connsiteX9" fmla="*/ 156058 w 485394"/>
              <a:gd name="connsiteY9" fmla="*/ 388315 h 388315"/>
              <a:gd name="connsiteX10" fmla="*/ 222656 w 485394"/>
              <a:gd name="connsiteY10" fmla="*/ 388315 h 388315"/>
              <a:gd name="connsiteX11" fmla="*/ 222656 w 485394"/>
              <a:gd name="connsiteY11" fmla="*/ 180746 h 388315"/>
              <a:gd name="connsiteX12" fmla="*/ 327203 w 485394"/>
              <a:gd name="connsiteY12" fmla="*/ 225400 h 388315"/>
              <a:gd name="connsiteX13" fmla="*/ 260604 w 485394"/>
              <a:gd name="connsiteY13" fmla="*/ 225400 h 388315"/>
              <a:gd name="connsiteX14" fmla="*/ 260604 w 485394"/>
              <a:gd name="connsiteY14" fmla="*/ 388315 h 388315"/>
              <a:gd name="connsiteX15" fmla="*/ 327203 w 485394"/>
              <a:gd name="connsiteY15" fmla="*/ 388315 h 388315"/>
              <a:gd name="connsiteX16" fmla="*/ 327203 w 485394"/>
              <a:gd name="connsiteY16" fmla="*/ 225400 h 388315"/>
              <a:gd name="connsiteX17" fmla="*/ 431902 w 485394"/>
              <a:gd name="connsiteY17" fmla="*/ 119329 h 388315"/>
              <a:gd name="connsiteX18" fmla="*/ 365303 w 485394"/>
              <a:gd name="connsiteY18" fmla="*/ 119329 h 388315"/>
              <a:gd name="connsiteX19" fmla="*/ 365303 w 485394"/>
              <a:gd name="connsiteY19" fmla="*/ 388163 h 388315"/>
              <a:gd name="connsiteX20" fmla="*/ 431902 w 485394"/>
              <a:gd name="connsiteY20" fmla="*/ 388163 h 388315"/>
              <a:gd name="connsiteX21" fmla="*/ 431902 w 485394"/>
              <a:gd name="connsiteY21" fmla="*/ 119329 h 388315"/>
              <a:gd name="connsiteX22" fmla="*/ 84734 w 485394"/>
              <a:gd name="connsiteY22" fmla="*/ 169012 h 388315"/>
              <a:gd name="connsiteX23" fmla="*/ 65684 w 485394"/>
              <a:gd name="connsiteY23" fmla="*/ 188062 h 388315"/>
              <a:gd name="connsiteX24" fmla="*/ 84734 w 485394"/>
              <a:gd name="connsiteY24" fmla="*/ 207112 h 388315"/>
              <a:gd name="connsiteX25" fmla="*/ 103784 w 485394"/>
              <a:gd name="connsiteY25" fmla="*/ 188062 h 388315"/>
              <a:gd name="connsiteX26" fmla="*/ 84734 w 485394"/>
              <a:gd name="connsiteY26" fmla="*/ 169012 h 388315"/>
              <a:gd name="connsiteX27" fmla="*/ 189281 w 485394"/>
              <a:gd name="connsiteY27" fmla="*/ 69342 h 388315"/>
              <a:gd name="connsiteX28" fmla="*/ 170231 w 485394"/>
              <a:gd name="connsiteY28" fmla="*/ 88392 h 388315"/>
              <a:gd name="connsiteX29" fmla="*/ 189281 w 485394"/>
              <a:gd name="connsiteY29" fmla="*/ 107442 h 388315"/>
              <a:gd name="connsiteX30" fmla="*/ 208331 w 485394"/>
              <a:gd name="connsiteY30" fmla="*/ 88392 h 388315"/>
              <a:gd name="connsiteX31" fmla="*/ 189281 w 485394"/>
              <a:gd name="connsiteY31" fmla="*/ 69342 h 388315"/>
              <a:gd name="connsiteX32" fmla="*/ 293980 w 485394"/>
              <a:gd name="connsiteY32" fmla="*/ 119329 h 388315"/>
              <a:gd name="connsiteX33" fmla="*/ 274930 w 485394"/>
              <a:gd name="connsiteY33" fmla="*/ 138379 h 388315"/>
              <a:gd name="connsiteX34" fmla="*/ 293980 w 485394"/>
              <a:gd name="connsiteY34" fmla="*/ 157429 h 388315"/>
              <a:gd name="connsiteX35" fmla="*/ 313030 w 485394"/>
              <a:gd name="connsiteY35" fmla="*/ 138379 h 388315"/>
              <a:gd name="connsiteX36" fmla="*/ 293980 w 485394"/>
              <a:gd name="connsiteY36" fmla="*/ 119329 h 388315"/>
              <a:gd name="connsiteX37" fmla="*/ 398526 w 485394"/>
              <a:gd name="connsiteY37" fmla="*/ 0 h 388315"/>
              <a:gd name="connsiteX38" fmla="*/ 379476 w 485394"/>
              <a:gd name="connsiteY38" fmla="*/ 19050 h 388315"/>
              <a:gd name="connsiteX39" fmla="*/ 398526 w 485394"/>
              <a:gd name="connsiteY39" fmla="*/ 38100 h 388315"/>
              <a:gd name="connsiteX40" fmla="*/ 417576 w 485394"/>
              <a:gd name="connsiteY40" fmla="*/ 19050 h 388315"/>
              <a:gd name="connsiteX41" fmla="*/ 398526 w 485394"/>
              <a:gd name="connsiteY41" fmla="*/ 0 h 388315"/>
              <a:gd name="connsiteX42" fmla="*/ 306476 w 485394"/>
              <a:gd name="connsiteY42" fmla="*/ 124206 h 388315"/>
              <a:gd name="connsiteX43" fmla="*/ 385877 w 485394"/>
              <a:gd name="connsiteY43" fmla="*/ 33528 h 388315"/>
              <a:gd name="connsiteX44" fmla="*/ 206502 w 485394"/>
              <a:gd name="connsiteY44" fmla="*/ 96774 h 388315"/>
              <a:gd name="connsiteX45" fmla="*/ 276758 w 485394"/>
              <a:gd name="connsiteY45" fmla="*/ 130302 h 388315"/>
              <a:gd name="connsiteX46" fmla="*/ 175412 w 485394"/>
              <a:gd name="connsiteY46" fmla="*/ 101651 h 388315"/>
              <a:gd name="connsiteX47" fmla="*/ 98451 w 485394"/>
              <a:gd name="connsiteY47" fmla="*/ 174955 h 388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85394" h="388315">
                <a:moveTo>
                  <a:pt x="485394" y="388315"/>
                </a:moveTo>
                <a:lnTo>
                  <a:pt x="0" y="388315"/>
                </a:lnTo>
                <a:moveTo>
                  <a:pt x="117958" y="284226"/>
                </a:moveTo>
                <a:lnTo>
                  <a:pt x="51359" y="284226"/>
                </a:lnTo>
                <a:lnTo>
                  <a:pt x="51359" y="388315"/>
                </a:lnTo>
                <a:lnTo>
                  <a:pt x="117958" y="388315"/>
                </a:lnTo>
                <a:lnTo>
                  <a:pt x="117958" y="284226"/>
                </a:lnTo>
                <a:close/>
                <a:moveTo>
                  <a:pt x="222656" y="180746"/>
                </a:moveTo>
                <a:lnTo>
                  <a:pt x="156058" y="180746"/>
                </a:lnTo>
                <a:lnTo>
                  <a:pt x="156058" y="388315"/>
                </a:lnTo>
                <a:lnTo>
                  <a:pt x="222656" y="388315"/>
                </a:lnTo>
                <a:lnTo>
                  <a:pt x="222656" y="180746"/>
                </a:lnTo>
                <a:close/>
                <a:moveTo>
                  <a:pt x="327203" y="225400"/>
                </a:moveTo>
                <a:lnTo>
                  <a:pt x="260604" y="225400"/>
                </a:lnTo>
                <a:lnTo>
                  <a:pt x="260604" y="388315"/>
                </a:lnTo>
                <a:lnTo>
                  <a:pt x="327203" y="388315"/>
                </a:lnTo>
                <a:lnTo>
                  <a:pt x="327203" y="225400"/>
                </a:lnTo>
                <a:close/>
                <a:moveTo>
                  <a:pt x="431902" y="119329"/>
                </a:moveTo>
                <a:lnTo>
                  <a:pt x="365303" y="119329"/>
                </a:lnTo>
                <a:lnTo>
                  <a:pt x="365303" y="388163"/>
                </a:lnTo>
                <a:lnTo>
                  <a:pt x="431902" y="388163"/>
                </a:lnTo>
                <a:lnTo>
                  <a:pt x="431902" y="119329"/>
                </a:lnTo>
                <a:close/>
                <a:moveTo>
                  <a:pt x="84734" y="169012"/>
                </a:moveTo>
                <a:cubicBezTo>
                  <a:pt x="74219" y="169012"/>
                  <a:pt x="65684" y="177546"/>
                  <a:pt x="65684" y="188062"/>
                </a:cubicBezTo>
                <a:cubicBezTo>
                  <a:pt x="65684" y="198577"/>
                  <a:pt x="74219" y="207112"/>
                  <a:pt x="84734" y="207112"/>
                </a:cubicBezTo>
                <a:cubicBezTo>
                  <a:pt x="95250" y="207112"/>
                  <a:pt x="103784" y="198577"/>
                  <a:pt x="103784" y="188062"/>
                </a:cubicBezTo>
                <a:cubicBezTo>
                  <a:pt x="103784" y="177546"/>
                  <a:pt x="95250" y="169012"/>
                  <a:pt x="84734" y="169012"/>
                </a:cubicBezTo>
                <a:close/>
                <a:moveTo>
                  <a:pt x="189281" y="69342"/>
                </a:moveTo>
                <a:cubicBezTo>
                  <a:pt x="178765" y="69342"/>
                  <a:pt x="170231" y="77876"/>
                  <a:pt x="170231" y="88392"/>
                </a:cubicBezTo>
                <a:cubicBezTo>
                  <a:pt x="170231" y="98907"/>
                  <a:pt x="178765" y="107442"/>
                  <a:pt x="189281" y="107442"/>
                </a:cubicBezTo>
                <a:cubicBezTo>
                  <a:pt x="199796" y="107442"/>
                  <a:pt x="208331" y="98907"/>
                  <a:pt x="208331" y="88392"/>
                </a:cubicBezTo>
                <a:cubicBezTo>
                  <a:pt x="208483" y="77876"/>
                  <a:pt x="199949" y="69342"/>
                  <a:pt x="189281" y="69342"/>
                </a:cubicBezTo>
                <a:close/>
                <a:moveTo>
                  <a:pt x="293980" y="119329"/>
                </a:moveTo>
                <a:cubicBezTo>
                  <a:pt x="283464" y="119329"/>
                  <a:pt x="274930" y="127864"/>
                  <a:pt x="274930" y="138379"/>
                </a:cubicBezTo>
                <a:cubicBezTo>
                  <a:pt x="274930" y="148895"/>
                  <a:pt x="283464" y="157429"/>
                  <a:pt x="293980" y="157429"/>
                </a:cubicBezTo>
                <a:cubicBezTo>
                  <a:pt x="304495" y="157429"/>
                  <a:pt x="313030" y="148895"/>
                  <a:pt x="313030" y="138379"/>
                </a:cubicBezTo>
                <a:cubicBezTo>
                  <a:pt x="313030" y="128016"/>
                  <a:pt x="304495" y="119329"/>
                  <a:pt x="293980" y="119329"/>
                </a:cubicBezTo>
                <a:close/>
                <a:moveTo>
                  <a:pt x="398526" y="0"/>
                </a:moveTo>
                <a:cubicBezTo>
                  <a:pt x="388011" y="0"/>
                  <a:pt x="379476" y="8534"/>
                  <a:pt x="379476" y="19050"/>
                </a:cubicBezTo>
                <a:cubicBezTo>
                  <a:pt x="379476" y="29565"/>
                  <a:pt x="388011" y="38100"/>
                  <a:pt x="398526" y="38100"/>
                </a:cubicBezTo>
                <a:cubicBezTo>
                  <a:pt x="409042" y="38100"/>
                  <a:pt x="417576" y="29565"/>
                  <a:pt x="417576" y="19050"/>
                </a:cubicBezTo>
                <a:cubicBezTo>
                  <a:pt x="417728" y="8534"/>
                  <a:pt x="409194" y="0"/>
                  <a:pt x="398526" y="0"/>
                </a:cubicBezTo>
                <a:close/>
                <a:moveTo>
                  <a:pt x="306476" y="124206"/>
                </a:moveTo>
                <a:lnTo>
                  <a:pt x="385877" y="33528"/>
                </a:lnTo>
                <a:moveTo>
                  <a:pt x="206502" y="96774"/>
                </a:moveTo>
                <a:lnTo>
                  <a:pt x="276758" y="130302"/>
                </a:lnTo>
                <a:moveTo>
                  <a:pt x="175412" y="101651"/>
                </a:moveTo>
                <a:lnTo>
                  <a:pt x="98451" y="174955"/>
                </a:lnTo>
              </a:path>
            </a:pathLst>
          </a:custGeom>
          <a:noFill/>
          <a:ln w="15240" cap="rnd">
            <a:solidFill>
              <a:srgbClr val="4D4D4D"/>
            </a:solidFill>
            <a:prstDash val="solid"/>
            <a:round/>
          </a:ln>
        </p:spPr>
        <p:txBody>
          <a:bodyPr rtlCol="0" anchor="ctr"/>
          <a:lstStyle/>
          <a:p>
            <a:endParaRPr lang="en-IN" sz="1400">
              <a:latin typeface="Abadi" panose="020B0604020104020204" pitchFamily="34" charset="0"/>
            </a:endParaRPr>
          </a:p>
        </p:txBody>
      </p:sp>
      <p:sp>
        <p:nvSpPr>
          <p:cNvPr id="211" name="Freeform: Shape 210">
            <a:extLst>
              <a:ext uri="{FF2B5EF4-FFF2-40B4-BE49-F238E27FC236}">
                <a16:creationId xmlns:a16="http://schemas.microsoft.com/office/drawing/2014/main" xmlns="" id="{04FAC2DC-873D-4F0D-82AA-68B978301978}"/>
              </a:ext>
            </a:extLst>
          </p:cNvPr>
          <p:cNvSpPr/>
          <p:nvPr/>
        </p:nvSpPr>
        <p:spPr>
          <a:xfrm>
            <a:off x="887073" y="4785527"/>
            <a:ext cx="329589" cy="375897"/>
          </a:xfrm>
          <a:custGeom>
            <a:avLst/>
            <a:gdLst>
              <a:gd name="connsiteX0" fmla="*/ 374599 w 374599"/>
              <a:gd name="connsiteY0" fmla="*/ 180746 h 439978"/>
              <a:gd name="connsiteX1" fmla="*/ 374599 w 374599"/>
              <a:gd name="connsiteY1" fmla="*/ 439979 h 439978"/>
              <a:gd name="connsiteX2" fmla="*/ 152 w 374599"/>
              <a:gd name="connsiteY2" fmla="*/ 439979 h 439978"/>
              <a:gd name="connsiteX3" fmla="*/ 152 w 374599"/>
              <a:gd name="connsiteY3" fmla="*/ 180746 h 439978"/>
              <a:gd name="connsiteX4" fmla="*/ 374599 w 374599"/>
              <a:gd name="connsiteY4" fmla="*/ 439979 h 439978"/>
              <a:gd name="connsiteX5" fmla="*/ 187300 w 374599"/>
              <a:gd name="connsiteY5" fmla="*/ 310439 h 439978"/>
              <a:gd name="connsiteX6" fmla="*/ 0 w 374599"/>
              <a:gd name="connsiteY6" fmla="*/ 439979 h 439978"/>
              <a:gd name="connsiteX7" fmla="*/ 374599 w 374599"/>
              <a:gd name="connsiteY7" fmla="*/ 180746 h 439978"/>
              <a:gd name="connsiteX8" fmla="*/ 248412 w 374599"/>
              <a:gd name="connsiteY8" fmla="*/ 312267 h 439978"/>
              <a:gd name="connsiteX9" fmla="*/ 152 w 374599"/>
              <a:gd name="connsiteY9" fmla="*/ 180746 h 439978"/>
              <a:gd name="connsiteX10" fmla="*/ 126797 w 374599"/>
              <a:gd name="connsiteY10" fmla="*/ 312267 h 439978"/>
              <a:gd name="connsiteX11" fmla="*/ 328574 w 374599"/>
              <a:gd name="connsiteY11" fmla="*/ 172669 h 439978"/>
              <a:gd name="connsiteX12" fmla="*/ 328574 w 374599"/>
              <a:gd name="connsiteY12" fmla="*/ 81686 h 439978"/>
              <a:gd name="connsiteX13" fmla="*/ 247193 w 374599"/>
              <a:gd name="connsiteY13" fmla="*/ 0 h 439978"/>
              <a:gd name="connsiteX14" fmla="*/ 46177 w 374599"/>
              <a:gd name="connsiteY14" fmla="*/ 0 h 439978"/>
              <a:gd name="connsiteX15" fmla="*/ 46177 w 374599"/>
              <a:gd name="connsiteY15" fmla="*/ 172822 h 439978"/>
              <a:gd name="connsiteX16" fmla="*/ 328422 w 374599"/>
              <a:gd name="connsiteY16" fmla="*/ 81686 h 439978"/>
              <a:gd name="connsiteX17" fmla="*/ 247193 w 374599"/>
              <a:gd name="connsiteY17" fmla="*/ 0 h 439978"/>
              <a:gd name="connsiteX18" fmla="*/ 247193 w 374599"/>
              <a:gd name="connsiteY18" fmla="*/ 81686 h 439978"/>
              <a:gd name="connsiteX19" fmla="*/ 328422 w 374599"/>
              <a:gd name="connsiteY19" fmla="*/ 81686 h 439978"/>
              <a:gd name="connsiteX20" fmla="*/ 125425 w 374599"/>
              <a:gd name="connsiteY20" fmla="*/ 128321 h 439978"/>
              <a:gd name="connsiteX21" fmla="*/ 86258 w 374599"/>
              <a:gd name="connsiteY21" fmla="*/ 128321 h 439978"/>
              <a:gd name="connsiteX22" fmla="*/ 277520 w 374599"/>
              <a:gd name="connsiteY22" fmla="*/ 128321 h 439978"/>
              <a:gd name="connsiteX23" fmla="*/ 164744 w 374599"/>
              <a:gd name="connsiteY23" fmla="*/ 128321 h 439978"/>
              <a:gd name="connsiteX24" fmla="*/ 86258 w 374599"/>
              <a:gd name="connsiteY24" fmla="*/ 169316 h 439978"/>
              <a:gd name="connsiteX25" fmla="*/ 193091 w 374599"/>
              <a:gd name="connsiteY25" fmla="*/ 169316 h 439978"/>
              <a:gd name="connsiteX26" fmla="*/ 277520 w 374599"/>
              <a:gd name="connsiteY26" fmla="*/ 169316 h 439978"/>
              <a:gd name="connsiteX27" fmla="*/ 236068 w 374599"/>
              <a:gd name="connsiteY27" fmla="*/ 169316 h 439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74599" h="439978">
                <a:moveTo>
                  <a:pt x="374599" y="180746"/>
                </a:moveTo>
                <a:lnTo>
                  <a:pt x="374599" y="439979"/>
                </a:lnTo>
                <a:lnTo>
                  <a:pt x="152" y="439979"/>
                </a:lnTo>
                <a:lnTo>
                  <a:pt x="152" y="180746"/>
                </a:lnTo>
                <a:moveTo>
                  <a:pt x="374599" y="439979"/>
                </a:moveTo>
                <a:lnTo>
                  <a:pt x="187300" y="310439"/>
                </a:lnTo>
                <a:lnTo>
                  <a:pt x="0" y="439979"/>
                </a:lnTo>
                <a:moveTo>
                  <a:pt x="374599" y="180746"/>
                </a:moveTo>
                <a:lnTo>
                  <a:pt x="248412" y="312267"/>
                </a:lnTo>
                <a:moveTo>
                  <a:pt x="152" y="180746"/>
                </a:moveTo>
                <a:lnTo>
                  <a:pt x="126797" y="312267"/>
                </a:lnTo>
                <a:moveTo>
                  <a:pt x="328574" y="172669"/>
                </a:moveTo>
                <a:lnTo>
                  <a:pt x="328574" y="81686"/>
                </a:lnTo>
                <a:moveTo>
                  <a:pt x="247193" y="0"/>
                </a:moveTo>
                <a:lnTo>
                  <a:pt x="46177" y="0"/>
                </a:lnTo>
                <a:lnTo>
                  <a:pt x="46177" y="172822"/>
                </a:lnTo>
                <a:moveTo>
                  <a:pt x="328422" y="81686"/>
                </a:moveTo>
                <a:lnTo>
                  <a:pt x="247193" y="0"/>
                </a:lnTo>
                <a:lnTo>
                  <a:pt x="247193" y="81686"/>
                </a:lnTo>
                <a:lnTo>
                  <a:pt x="328422" y="81686"/>
                </a:lnTo>
                <a:close/>
                <a:moveTo>
                  <a:pt x="125425" y="128321"/>
                </a:moveTo>
                <a:lnTo>
                  <a:pt x="86258" y="128321"/>
                </a:lnTo>
                <a:moveTo>
                  <a:pt x="277520" y="128321"/>
                </a:moveTo>
                <a:lnTo>
                  <a:pt x="164744" y="128321"/>
                </a:lnTo>
                <a:moveTo>
                  <a:pt x="86258" y="169316"/>
                </a:moveTo>
                <a:lnTo>
                  <a:pt x="193091" y="169316"/>
                </a:lnTo>
                <a:moveTo>
                  <a:pt x="277520" y="169316"/>
                </a:moveTo>
                <a:lnTo>
                  <a:pt x="236068" y="169316"/>
                </a:lnTo>
              </a:path>
            </a:pathLst>
          </a:custGeom>
          <a:noFill/>
          <a:ln w="15240" cap="rnd">
            <a:solidFill>
              <a:srgbClr val="4D4D4D"/>
            </a:solidFill>
            <a:prstDash val="solid"/>
            <a:round/>
          </a:ln>
        </p:spPr>
        <p:txBody>
          <a:bodyPr rtlCol="0" anchor="ctr"/>
          <a:lstStyle/>
          <a:p>
            <a:endParaRPr lang="en-IN" sz="1400">
              <a:latin typeface="Abadi" panose="020B0604020104020204" pitchFamily="34" charset="0"/>
            </a:endParaRPr>
          </a:p>
        </p:txBody>
      </p:sp>
      <p:sp>
        <p:nvSpPr>
          <p:cNvPr id="212" name="Freeform: Shape 211">
            <a:extLst>
              <a:ext uri="{FF2B5EF4-FFF2-40B4-BE49-F238E27FC236}">
                <a16:creationId xmlns:a16="http://schemas.microsoft.com/office/drawing/2014/main" xmlns="" id="{E20AB8AD-15D4-4226-87DF-4EAF1624C408}"/>
              </a:ext>
            </a:extLst>
          </p:cNvPr>
          <p:cNvSpPr/>
          <p:nvPr/>
        </p:nvSpPr>
        <p:spPr>
          <a:xfrm>
            <a:off x="4034665" y="1688763"/>
            <a:ext cx="397974" cy="387225"/>
          </a:xfrm>
          <a:custGeom>
            <a:avLst/>
            <a:gdLst>
              <a:gd name="connsiteX0" fmla="*/ 387858 w 452323"/>
              <a:gd name="connsiteY0" fmla="*/ 123901 h 453237"/>
              <a:gd name="connsiteX1" fmla="*/ 422757 w 452323"/>
              <a:gd name="connsiteY1" fmla="*/ 240792 h 453237"/>
              <a:gd name="connsiteX2" fmla="*/ 211379 w 452323"/>
              <a:gd name="connsiteY2" fmla="*/ 453238 h 453237"/>
              <a:gd name="connsiteX3" fmla="*/ 0 w 452323"/>
              <a:gd name="connsiteY3" fmla="*/ 240792 h 453237"/>
              <a:gd name="connsiteX4" fmla="*/ 211379 w 452323"/>
              <a:gd name="connsiteY4" fmla="*/ 28346 h 453237"/>
              <a:gd name="connsiteX5" fmla="*/ 327507 w 452323"/>
              <a:gd name="connsiteY5" fmla="*/ 63246 h 453237"/>
              <a:gd name="connsiteX6" fmla="*/ 292608 w 452323"/>
              <a:gd name="connsiteY6" fmla="*/ 102870 h 453237"/>
              <a:gd name="connsiteX7" fmla="*/ 211226 w 452323"/>
              <a:gd name="connsiteY7" fmla="*/ 80467 h 453237"/>
              <a:gd name="connsiteX8" fmla="*/ 51816 w 452323"/>
              <a:gd name="connsiteY8" fmla="*/ 240792 h 453237"/>
              <a:gd name="connsiteX9" fmla="*/ 211226 w 452323"/>
              <a:gd name="connsiteY9" fmla="*/ 401117 h 453237"/>
              <a:gd name="connsiteX10" fmla="*/ 370637 w 452323"/>
              <a:gd name="connsiteY10" fmla="*/ 240792 h 453237"/>
              <a:gd name="connsiteX11" fmla="*/ 348843 w 452323"/>
              <a:gd name="connsiteY11" fmla="*/ 159715 h 453237"/>
              <a:gd name="connsiteX12" fmla="*/ 250393 w 452323"/>
              <a:gd name="connsiteY12" fmla="*/ 143866 h 453237"/>
              <a:gd name="connsiteX13" fmla="*/ 211226 w 452323"/>
              <a:gd name="connsiteY13" fmla="*/ 136246 h 453237"/>
              <a:gd name="connsiteX14" fmla="*/ 107137 w 452323"/>
              <a:gd name="connsiteY14" fmla="*/ 240944 h 453237"/>
              <a:gd name="connsiteX15" fmla="*/ 211226 w 452323"/>
              <a:gd name="connsiteY15" fmla="*/ 345643 h 453237"/>
              <a:gd name="connsiteX16" fmla="*/ 315316 w 452323"/>
              <a:gd name="connsiteY16" fmla="*/ 240944 h 453237"/>
              <a:gd name="connsiteX17" fmla="*/ 304647 w 452323"/>
              <a:gd name="connsiteY17" fmla="*/ 194767 h 453237"/>
              <a:gd name="connsiteX18" fmla="*/ 211379 w 452323"/>
              <a:gd name="connsiteY18" fmla="*/ 240792 h 453237"/>
              <a:gd name="connsiteX19" fmla="*/ 440436 w 452323"/>
              <a:gd name="connsiteY19" fmla="*/ 11735 h 453237"/>
              <a:gd name="connsiteX20" fmla="*/ 385724 w 452323"/>
              <a:gd name="connsiteY20" fmla="*/ 0 h 453237"/>
              <a:gd name="connsiteX21" fmla="*/ 385724 w 452323"/>
              <a:gd name="connsiteY21" fmla="*/ 66904 h 453237"/>
              <a:gd name="connsiteX22" fmla="*/ 452323 w 452323"/>
              <a:gd name="connsiteY22" fmla="*/ 66904 h 453237"/>
              <a:gd name="connsiteX23" fmla="*/ 35204 w 452323"/>
              <a:gd name="connsiteY23" fmla="*/ 453238 h 453237"/>
              <a:gd name="connsiteX24" fmla="*/ 77724 w 452323"/>
              <a:gd name="connsiteY24" fmla="*/ 405536 h 453237"/>
              <a:gd name="connsiteX25" fmla="*/ 344881 w 452323"/>
              <a:gd name="connsiteY25" fmla="*/ 405536 h 453237"/>
              <a:gd name="connsiteX26" fmla="*/ 387401 w 452323"/>
              <a:gd name="connsiteY26" fmla="*/ 453238 h 453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52323" h="453237">
                <a:moveTo>
                  <a:pt x="387858" y="123901"/>
                </a:moveTo>
                <a:cubicBezTo>
                  <a:pt x="409956" y="157429"/>
                  <a:pt x="422757" y="197663"/>
                  <a:pt x="422757" y="240792"/>
                </a:cubicBezTo>
                <a:cubicBezTo>
                  <a:pt x="422757" y="358140"/>
                  <a:pt x="328117" y="453238"/>
                  <a:pt x="211379" y="453238"/>
                </a:cubicBezTo>
                <a:cubicBezTo>
                  <a:pt x="94640" y="453238"/>
                  <a:pt x="0" y="358140"/>
                  <a:pt x="0" y="240792"/>
                </a:cubicBezTo>
                <a:cubicBezTo>
                  <a:pt x="0" y="123444"/>
                  <a:pt x="94640" y="28346"/>
                  <a:pt x="211379" y="28346"/>
                </a:cubicBezTo>
                <a:cubicBezTo>
                  <a:pt x="254356" y="28346"/>
                  <a:pt x="294284" y="41148"/>
                  <a:pt x="327507" y="63246"/>
                </a:cubicBezTo>
                <a:moveTo>
                  <a:pt x="292608" y="102870"/>
                </a:moveTo>
                <a:cubicBezTo>
                  <a:pt x="268833" y="88697"/>
                  <a:pt x="240944" y="80467"/>
                  <a:pt x="211226" y="80467"/>
                </a:cubicBezTo>
                <a:cubicBezTo>
                  <a:pt x="123139" y="80467"/>
                  <a:pt x="51816" y="152248"/>
                  <a:pt x="51816" y="240792"/>
                </a:cubicBezTo>
                <a:cubicBezTo>
                  <a:pt x="51816" y="329336"/>
                  <a:pt x="123139" y="401117"/>
                  <a:pt x="211226" y="401117"/>
                </a:cubicBezTo>
                <a:cubicBezTo>
                  <a:pt x="299313" y="401117"/>
                  <a:pt x="370637" y="329336"/>
                  <a:pt x="370637" y="240792"/>
                </a:cubicBezTo>
                <a:cubicBezTo>
                  <a:pt x="370637" y="211226"/>
                  <a:pt x="362712" y="183490"/>
                  <a:pt x="348843" y="159715"/>
                </a:cubicBezTo>
                <a:moveTo>
                  <a:pt x="250393" y="143866"/>
                </a:moveTo>
                <a:cubicBezTo>
                  <a:pt x="238353" y="138989"/>
                  <a:pt x="225095" y="136246"/>
                  <a:pt x="211226" y="136246"/>
                </a:cubicBezTo>
                <a:cubicBezTo>
                  <a:pt x="153772" y="136246"/>
                  <a:pt x="107137" y="183032"/>
                  <a:pt x="107137" y="240944"/>
                </a:cubicBezTo>
                <a:cubicBezTo>
                  <a:pt x="107137" y="298704"/>
                  <a:pt x="153772" y="345643"/>
                  <a:pt x="211226" y="345643"/>
                </a:cubicBezTo>
                <a:cubicBezTo>
                  <a:pt x="268681" y="345643"/>
                  <a:pt x="315316" y="298856"/>
                  <a:pt x="315316" y="240944"/>
                </a:cubicBezTo>
                <a:cubicBezTo>
                  <a:pt x="315316" y="224333"/>
                  <a:pt x="311506" y="208636"/>
                  <a:pt x="304647" y="194767"/>
                </a:cubicBezTo>
                <a:moveTo>
                  <a:pt x="211379" y="240792"/>
                </a:moveTo>
                <a:lnTo>
                  <a:pt x="440436" y="11735"/>
                </a:lnTo>
                <a:moveTo>
                  <a:pt x="385724" y="0"/>
                </a:moveTo>
                <a:lnTo>
                  <a:pt x="385724" y="66904"/>
                </a:lnTo>
                <a:lnTo>
                  <a:pt x="452323" y="66904"/>
                </a:lnTo>
                <a:moveTo>
                  <a:pt x="35204" y="453238"/>
                </a:moveTo>
                <a:lnTo>
                  <a:pt x="77724" y="405536"/>
                </a:lnTo>
                <a:moveTo>
                  <a:pt x="344881" y="405536"/>
                </a:moveTo>
                <a:lnTo>
                  <a:pt x="387401" y="453238"/>
                </a:lnTo>
              </a:path>
            </a:pathLst>
          </a:custGeom>
          <a:noFill/>
          <a:ln w="15240" cap="rnd">
            <a:solidFill>
              <a:srgbClr val="4D4D4D"/>
            </a:solidFill>
            <a:prstDash val="solid"/>
            <a:round/>
          </a:ln>
        </p:spPr>
        <p:txBody>
          <a:bodyPr rtlCol="0" anchor="ctr"/>
          <a:lstStyle/>
          <a:p>
            <a:endParaRPr lang="en-IN" sz="1400">
              <a:latin typeface="Abadi" panose="020B0604020104020204" pitchFamily="34" charset="0"/>
            </a:endParaRP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xmlns="" id="{6FB5647A-6C39-4A2C-A424-C4D8C102347C}"/>
              </a:ext>
            </a:extLst>
          </p:cNvPr>
          <p:cNvSpPr txBox="1"/>
          <p:nvPr/>
        </p:nvSpPr>
        <p:spPr>
          <a:xfrm>
            <a:off x="5250929" y="1711256"/>
            <a:ext cx="15215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1600" b="1" dirty="0">
                <a:latin typeface="Abadi" panose="020B0604020104020204" pitchFamily="34" charset="0"/>
                <a:cs typeface="Arial"/>
                <a:sym typeface="Arial"/>
              </a:rPr>
              <a:t>10 Legislatures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xmlns="" id="{3533ACBB-C006-47F9-9BFC-9410126996A2}"/>
              </a:ext>
            </a:extLst>
          </p:cNvPr>
          <p:cNvSpPr txBox="1"/>
          <p:nvPr/>
        </p:nvSpPr>
        <p:spPr>
          <a:xfrm>
            <a:off x="4104554" y="2379743"/>
            <a:ext cx="2731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N" sz="1600" b="1" dirty="0">
                <a:latin typeface="Abadi" panose="020B0604020104020204" pitchFamily="34" charset="0"/>
                <a:cs typeface="Arial"/>
                <a:sym typeface="Arial"/>
              </a:rPr>
              <a:t>Higher Education Institutions</a:t>
            </a:r>
          </a:p>
          <a:p>
            <a:pPr algn="l"/>
            <a:r>
              <a:rPr lang="en-IN" sz="1600" b="1" dirty="0">
                <a:latin typeface="Abadi" panose="020B0604020104020204" pitchFamily="34" charset="0"/>
                <a:cs typeface="Arial"/>
                <a:sym typeface="Arial"/>
              </a:rPr>
              <a:t> Quality Councils &amp; SAQA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xmlns="" id="{3DC28FF0-3DD6-4C05-8033-D9C306220DA7}"/>
              </a:ext>
            </a:extLst>
          </p:cNvPr>
          <p:cNvSpPr txBox="1"/>
          <p:nvPr/>
        </p:nvSpPr>
        <p:spPr>
          <a:xfrm>
            <a:off x="3461656" y="3047946"/>
            <a:ext cx="28448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>
                <a:latin typeface="Abadi" panose="020B0604020104020204" pitchFamily="34" charset="0"/>
                <a:cs typeface="Arial"/>
                <a:sym typeface="Arial"/>
              </a:rPr>
              <a:t>Premiers Offices: All Provinces</a:t>
            </a:r>
            <a:r>
              <a:rPr lang="en-IN" sz="1600" dirty="0">
                <a:latin typeface="Abadi" panose="020B0604020104020204" pitchFamily="34" charset="0"/>
                <a:cs typeface="Arial"/>
                <a:sym typeface="Arial"/>
              </a:rPr>
              <a:t>)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xmlns="" id="{3935F4E6-6EDD-4230-9298-05BA678E527A}"/>
              </a:ext>
            </a:extLst>
          </p:cNvPr>
          <p:cNvSpPr txBox="1"/>
          <p:nvPr/>
        </p:nvSpPr>
        <p:spPr>
          <a:xfrm>
            <a:off x="2881640" y="3906932"/>
            <a:ext cx="24758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N" sz="1600" b="1" dirty="0">
                <a:latin typeface="Abadi" panose="020B0604020104020204" pitchFamily="34" charset="0"/>
                <a:cs typeface="Arial"/>
                <a:sym typeface="Arial"/>
              </a:rPr>
              <a:t>Civil Society</a:t>
            </a: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xmlns="" id="{7B439C7F-F05C-486B-87BB-48D71335F322}"/>
              </a:ext>
            </a:extLst>
          </p:cNvPr>
          <p:cNvSpPr txBox="1"/>
          <p:nvPr/>
        </p:nvSpPr>
        <p:spPr>
          <a:xfrm>
            <a:off x="1876690" y="4638461"/>
            <a:ext cx="3007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N" sz="1600" b="1" dirty="0">
                <a:latin typeface="Abadi" panose="020B0604020104020204" pitchFamily="34" charset="0"/>
                <a:cs typeface="Arial"/>
                <a:sym typeface="Arial"/>
              </a:rPr>
              <a:t>SOEs through DPE &amp; Shareholder Departments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E52AF5F-9459-6441-A1E7-128C358095A8}"/>
              </a:ext>
            </a:extLst>
          </p:cNvPr>
          <p:cNvSpPr txBox="1"/>
          <p:nvPr/>
        </p:nvSpPr>
        <p:spPr>
          <a:xfrm>
            <a:off x="3121924" y="3405041"/>
            <a:ext cx="3552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400" b="1" dirty="0">
                <a:latin typeface="Abadi" panose="020B0604020104020204" pitchFamily="34" charset="0"/>
                <a:ea typeface="Calibri" panose="020F0502020204030204" pitchFamily="34" charset="0"/>
              </a:rPr>
              <a:t>SAQA - Professional Bodies &amp; Key </a:t>
            </a:r>
          </a:p>
          <a:p>
            <a:pPr algn="ctr"/>
            <a:r>
              <a:rPr lang="en-ZA" sz="1400" b="1" dirty="0">
                <a:latin typeface="Abadi" panose="020B0604020104020204" pitchFamily="34" charset="0"/>
                <a:ea typeface="Calibri" panose="020F0502020204030204" pitchFamily="34" charset="0"/>
              </a:rPr>
              <a:t>Departments  </a:t>
            </a:r>
            <a:endParaRPr lang="en-IN" sz="1400" b="1" dirty="0">
              <a:latin typeface="Abadi" panose="020B0604020104020204" pitchFamily="34" charset="0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6AC69F7-8BB8-02CE-2A3C-55E1AA05236A}"/>
              </a:ext>
            </a:extLst>
          </p:cNvPr>
          <p:cNvSpPr txBox="1"/>
          <p:nvPr/>
        </p:nvSpPr>
        <p:spPr>
          <a:xfrm>
            <a:off x="2427408" y="4215617"/>
            <a:ext cx="23143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N" sz="1600" b="1" dirty="0">
                <a:latin typeface="Abadi" panose="020B0604020104020204" pitchFamily="34" charset="0"/>
                <a:cs typeface="Arial"/>
                <a:sym typeface="Arial"/>
              </a:rPr>
              <a:t>National Departments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2D4CC2FD-117C-BC51-1CDE-76A6F7CFA86F}"/>
              </a:ext>
            </a:extLst>
          </p:cNvPr>
          <p:cNvSpPr txBox="1">
            <a:spLocks/>
          </p:cNvSpPr>
          <p:nvPr/>
        </p:nvSpPr>
        <p:spPr>
          <a:xfrm>
            <a:off x="0" y="33648"/>
            <a:ext cx="9116063" cy="9570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2400" b="1" dirty="0">
                <a:solidFill>
                  <a:srgbClr val="008000"/>
                </a:solidFill>
                <a:latin typeface="Abadi" panose="020B0604020104020204" pitchFamily="34" charset="0"/>
                <a:ea typeface="Tahoma" panose="020B0604030504040204" pitchFamily="34" charset="0"/>
                <a:cs typeface="Aharoni" panose="02010803020104030203" pitchFamily="2" charset="-79"/>
              </a:rPr>
              <a:t>National School of Government:</a:t>
            </a:r>
          </a:p>
          <a:p>
            <a:r>
              <a:rPr lang="en-ZA" sz="2400" b="1" dirty="0">
                <a:solidFill>
                  <a:srgbClr val="008000"/>
                </a:solidFill>
                <a:latin typeface="Abadi" panose="020B0604020104020204" pitchFamily="34" charset="0"/>
                <a:ea typeface="Tahoma" panose="020B0604030504040204" pitchFamily="34" charset="0"/>
                <a:cs typeface="Aharoni" panose="02010803020104030203" pitchFamily="2" charset="-79"/>
              </a:rPr>
              <a:t>Advocacy &amp; Support to other Departments:</a:t>
            </a:r>
          </a:p>
          <a:p>
            <a:r>
              <a:rPr lang="en-ZA" sz="2400" b="1" dirty="0">
                <a:solidFill>
                  <a:srgbClr val="008000"/>
                </a:solidFill>
                <a:latin typeface="Abadi" panose="020B0604020104020204" pitchFamily="34" charset="0"/>
                <a:ea typeface="Tahoma" panose="020B0604030504040204" pitchFamily="34" charset="0"/>
                <a:cs typeface="Aharoni" panose="02010803020104030203" pitchFamily="2" charset="-79"/>
              </a:rPr>
              <a:t>Advocacy </a:t>
            </a:r>
          </a:p>
        </p:txBody>
      </p:sp>
    </p:spTree>
    <p:extLst>
      <p:ext uri="{BB962C8B-B14F-4D97-AF65-F5344CB8AC3E}">
        <p14:creationId xmlns:p14="http://schemas.microsoft.com/office/powerpoint/2010/main" xmlns="" val="778417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6631130-928D-00AD-F894-6BF738EBFA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6738C-8955-4CF1-A256-1C49941BBB03}" type="slidenum">
              <a:rPr lang="en-ZA" smtClean="0"/>
              <a:pPr/>
              <a:t>9</a:t>
            </a:fld>
            <a:endParaRPr lang="en-Z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946B2C3-6425-9F35-B89C-150FC20A6EBC}"/>
              </a:ext>
            </a:extLst>
          </p:cNvPr>
          <p:cNvSpPr txBox="1"/>
          <p:nvPr/>
        </p:nvSpPr>
        <p:spPr>
          <a:xfrm>
            <a:off x="143590" y="1295364"/>
            <a:ext cx="4518350" cy="4585871"/>
          </a:xfrm>
          <a:prstGeom prst="rect">
            <a:avLst/>
          </a:prstGeom>
          <a:noFill/>
          <a:ln w="57150">
            <a:solidFill>
              <a:srgbClr val="45642F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ZA" dirty="0">
                <a:solidFill>
                  <a:srgbClr val="322A20"/>
                </a:solidFill>
                <a:latin typeface="Abadi" panose="020B0604020104020204" pitchFamily="34" charset="0"/>
              </a:rPr>
              <a:t>NSG Implementation &amp;  Advocacy Plan developed: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ZA" dirty="0">
                <a:solidFill>
                  <a:srgbClr val="322A20"/>
                </a:solidFill>
                <a:latin typeface="Abadi" panose="020B0604020104020204" pitchFamily="34" charset="0"/>
              </a:rPr>
              <a:t>NSG/SAAPAM Webinars: CPUT, UP, UNISA &amp; TUT 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ZA" dirty="0">
                <a:solidFill>
                  <a:srgbClr val="322A20"/>
                </a:solidFill>
                <a:latin typeface="Abadi" panose="020B0604020104020204" pitchFamily="34" charset="0"/>
              </a:rPr>
              <a:t>SAAPAM/DPSA/NSG HoDs of Public  Admin  Dept HEI 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ZA" dirty="0" err="1">
                <a:solidFill>
                  <a:srgbClr val="322A20"/>
                </a:solidFill>
                <a:latin typeface="Abadi" panose="020B0604020104020204" pitchFamily="34" charset="0"/>
              </a:rPr>
              <a:t>DPE</a:t>
            </a:r>
            <a:r>
              <a:rPr lang="en-ZA" dirty="0">
                <a:solidFill>
                  <a:srgbClr val="322A20"/>
                </a:solidFill>
                <a:latin typeface="Abadi" panose="020B0604020104020204" pitchFamily="34" charset="0"/>
              </a:rPr>
              <a:t> (2 engagements)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ZA" dirty="0" err="1">
                <a:solidFill>
                  <a:srgbClr val="322A20"/>
                </a:solidFill>
                <a:latin typeface="Abadi" panose="020B0604020104020204" pitchFamily="34" charset="0"/>
              </a:rPr>
              <a:t>DPME</a:t>
            </a:r>
            <a:r>
              <a:rPr lang="en-ZA" dirty="0">
                <a:solidFill>
                  <a:srgbClr val="322A20"/>
                </a:solidFill>
                <a:latin typeface="Abadi" panose="020B0604020104020204" pitchFamily="34" charset="0"/>
              </a:rPr>
              <a:t> (2 engagements) 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ZA" dirty="0">
                <a:solidFill>
                  <a:srgbClr val="322A20"/>
                </a:solidFill>
                <a:latin typeface="Abadi" panose="020B0604020104020204" pitchFamily="34" charset="0"/>
              </a:rPr>
              <a:t>National Treasury (2 engagements and  a very successful webinar on 4/5/2023)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ZA" dirty="0">
                <a:solidFill>
                  <a:srgbClr val="322A20"/>
                </a:solidFill>
                <a:latin typeface="Abadi" panose="020B0604020104020204" pitchFamily="34" charset="0"/>
              </a:rPr>
              <a:t>Limpopo Office of the Premier (11/5/2023)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dirty="0">
                <a:solidFill>
                  <a:srgbClr val="322A20"/>
                </a:solidFill>
                <a:latin typeface="Abadi" panose="020B0604020104020204" pitchFamily="34" charset="0"/>
              </a:rPr>
              <a:t>KZN HRDC (1 meeting) per quarter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ZA" b="1" dirty="0">
              <a:latin typeface="Abadi" panose="020B0604020104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60C2FCD6-53AC-D599-D65C-EE4AB69BDD9E}"/>
              </a:ext>
            </a:extLst>
          </p:cNvPr>
          <p:cNvSpPr txBox="1">
            <a:spLocks/>
          </p:cNvSpPr>
          <p:nvPr/>
        </p:nvSpPr>
        <p:spPr>
          <a:xfrm>
            <a:off x="0" y="152540"/>
            <a:ext cx="9115743" cy="838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2800" b="1" dirty="0">
                <a:solidFill>
                  <a:srgbClr val="008000"/>
                </a:solidFill>
                <a:latin typeface="Abadi" panose="020B0604020104020204" pitchFamily="34" charset="0"/>
                <a:ea typeface="Tahoma" panose="020B0604030504040204" pitchFamily="34" charset="0"/>
                <a:cs typeface="Aharoni" panose="02010803020104030203" pitchFamily="2" charset="-79"/>
              </a:rPr>
              <a:t>Advocacy &amp; Support to other Departments:</a:t>
            </a:r>
          </a:p>
          <a:p>
            <a:r>
              <a:rPr lang="en-ZA" sz="2800" b="1" dirty="0">
                <a:solidFill>
                  <a:srgbClr val="008000"/>
                </a:solidFill>
                <a:latin typeface="Abadi" panose="020B0604020104020204" pitchFamily="34" charset="0"/>
                <a:ea typeface="Tahoma" panose="020B0604030504040204" pitchFamily="34" charset="0"/>
                <a:cs typeface="Aharoni" panose="02010803020104030203" pitchFamily="2" charset="-79"/>
              </a:rPr>
              <a:t>Progress 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40939C-3B69-A83A-D4B8-08866A2D94A9}"/>
              </a:ext>
            </a:extLst>
          </p:cNvPr>
          <p:cNvSpPr txBox="1"/>
          <p:nvPr/>
        </p:nvSpPr>
        <p:spPr>
          <a:xfrm>
            <a:off x="4377128" y="5670071"/>
            <a:ext cx="471322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dirty="0"/>
              <a:t>Image: https://www.thecampaignworkshop.com/effective-advocacy-campaign-tips</a:t>
            </a:r>
          </a:p>
        </p:txBody>
      </p:sp>
      <p:pic>
        <p:nvPicPr>
          <p:cNvPr id="1028" name="Picture 4" descr="Effective Advocacy Campaign Tips | The Campaign Workshop">
            <a:extLst>
              <a:ext uri="{FF2B5EF4-FFF2-40B4-BE49-F238E27FC236}">
                <a16:creationId xmlns:a16="http://schemas.microsoft.com/office/drawing/2014/main" xmlns="" id="{9B3E67C7-09C4-D4CD-9F62-819F15E9D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6834" y="1325344"/>
            <a:ext cx="4112584" cy="4256203"/>
          </a:xfrm>
          <a:prstGeom prst="rect">
            <a:avLst/>
          </a:prstGeom>
          <a:noFill/>
          <a:ln w="57150">
            <a:solidFill>
              <a:srgbClr val="44652F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92910450"/>
      </p:ext>
    </p:extLst>
  </p:cSld>
  <p:clrMapOvr>
    <a:masterClrMapping/>
  </p:clrMapOvr>
</p:sld>
</file>

<file path=ppt/theme/theme1.xml><?xml version="1.0" encoding="utf-8"?>
<a:theme xmlns:a="http://schemas.openxmlformats.org/drawingml/2006/main" name="4_Presentation to National HRD Managers (22 November 2013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ation to National HRD Managers (22 November 2013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2621</TotalTime>
  <Words>1873</Words>
  <Application>Microsoft Office PowerPoint</Application>
  <PresentationFormat>On-screen Show (4:3)</PresentationFormat>
  <Paragraphs>264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4_Presentation to National HRD Managers (22 November 2013)</vt:lpstr>
      <vt:lpstr>Presentation to National HRD Managers (22 November 2013)</vt:lpstr>
      <vt:lpstr>Office Theme</vt:lpstr>
      <vt:lpstr>Slide 1</vt:lpstr>
      <vt:lpstr>Slide 2</vt:lpstr>
      <vt:lpstr>Slide 3</vt:lpstr>
      <vt:lpstr> Responsibilities of the Lead Departments </vt:lpstr>
      <vt:lpstr>Public Service Commission: Developments on Legislative Mandate &amp; Policy Mandates</vt:lpstr>
      <vt:lpstr>Developments on Legislative Mandate &amp; Policy Mandates</vt:lpstr>
      <vt:lpstr>Developments on Legislative Mandate &amp; Policy Mandates</vt:lpstr>
      <vt:lpstr>Slide 8</vt:lpstr>
      <vt:lpstr>Slide 9</vt:lpstr>
      <vt:lpstr>Skills Audit Project </vt:lpstr>
      <vt:lpstr>5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NSG: Pillar 5:  Career Progression &amp; Career Incidents </vt:lpstr>
      <vt:lpstr>DPSA: Pillar 5: Career Progression &amp; Career Incidents </vt:lpstr>
      <vt:lpstr>Conclusion </vt:lpstr>
      <vt:lpstr>Conclusion 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Marisa Labuschagne</dc:creator>
  <cp:lastModifiedBy>USER</cp:lastModifiedBy>
  <cp:revision>127</cp:revision>
  <cp:lastPrinted>2023-03-03T05:32:00Z</cp:lastPrinted>
  <dcterms:created xsi:type="dcterms:W3CDTF">2022-09-07T09:53:30Z</dcterms:created>
  <dcterms:modified xsi:type="dcterms:W3CDTF">2023-05-18T08:26:29Z</dcterms:modified>
</cp:coreProperties>
</file>