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6"/>
  </p:notesMasterIdLst>
  <p:sldIdLst>
    <p:sldId id="256" r:id="rId2"/>
    <p:sldId id="1215" r:id="rId3"/>
    <p:sldId id="1217" r:id="rId4"/>
    <p:sldId id="1219" r:id="rId5"/>
    <p:sldId id="1160" r:id="rId6"/>
    <p:sldId id="1157" r:id="rId7"/>
    <p:sldId id="1158" r:id="rId8"/>
    <p:sldId id="1159" r:id="rId9"/>
    <p:sldId id="1161" r:id="rId10"/>
    <p:sldId id="1210" r:id="rId11"/>
    <p:sldId id="1213" r:id="rId12"/>
    <p:sldId id="1214" r:id="rId13"/>
    <p:sldId id="1207" r:id="rId14"/>
    <p:sldId id="32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CB7166-2937-298C-163C-2999FF674A28}" name="Letsepa Pakkies" initials="LP" userId="S::Letsepa.Pakkies@Treasury.gov.za::48149dfc-4a77-4286-ac51-c5cb3143be41" providerId="AD"/>
  <p188:author id="{B676DD8E-1A47-E03B-2276-A8845AE19590}" name="Olorato Tlhoaele" initials="OT" userId="S::Olorato.Tlhoaele@Treasury.gov.za::59bc2c6f-5116-45f1-8acd-cac925a7e1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8" autoAdjust="0"/>
    <p:restoredTop sz="94650"/>
  </p:normalViewPr>
  <p:slideViewPr>
    <p:cSldViewPr snapToGrid="0" snapToObjects="1">
      <p:cViewPr varScale="1">
        <p:scale>
          <a:sx n="73" d="100"/>
          <a:sy n="73" d="100"/>
        </p:scale>
        <p:origin x="-1062" y="-102"/>
      </p:cViewPr>
      <p:guideLst>
        <p:guide orient="horz" pos="1049"/>
        <p:guide orient="horz" pos="777"/>
        <p:guide orient="horz" pos="157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5/17/2023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0E784-2655-D944-8273-D13A0E562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8026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0E784-2655-D944-8273-D13A0E562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1176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D4313E-D776-4E99-AE3B-41E564F29BB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638243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BC98657-56FD-481B-A8CE-21B79978079B}"/>
              </a:ext>
            </a:extLst>
          </p:cNvPr>
          <p:cNvPicPr>
            <a:picLocks noChangeAspect="1"/>
          </p:cNvPicPr>
          <p:nvPr userDrawn="1"/>
        </p:nvPicPr>
        <p:blipFill>
          <a:blip r:embed="rId2"/>
          <a:srcRect/>
          <a:stretch/>
        </p:blipFill>
        <p:spPr>
          <a:xfrm>
            <a:off x="8621" y="-3804"/>
            <a:ext cx="912547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2023/05/17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2023/05/17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2023/05/17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24204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2023/05/17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pic>
        <p:nvPicPr>
          <p:cNvPr id="7" name="Picture 6">
            <a:extLst>
              <a:ext uri="{FF2B5EF4-FFF2-40B4-BE49-F238E27FC236}">
                <a16:creationId xmlns:a16="http://schemas.microsoft.com/office/drawing/2014/main" xmlns="" id="{76048793-A9B0-4323-BD17-F5F4550ED8A6}"/>
              </a:ext>
            </a:extLst>
          </p:cNvPr>
          <p:cNvPicPr>
            <a:picLocks noChangeAspect="1"/>
          </p:cNvPicPr>
          <p:nvPr userDrawn="1"/>
        </p:nvPicPr>
        <p:blipFill>
          <a:blip r:embed="rId2"/>
          <a:srcRect/>
          <a:stretch/>
        </p:blipFill>
        <p:spPr>
          <a:xfrm>
            <a:off x="0" y="0"/>
            <a:ext cx="9125474"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2023/05/17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2023/05/17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2023/05/17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2023/05/17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2023/05/17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2023/05/17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2023/05/17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municipalmoney.gov.z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vulekamali.gov.za/"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38827" y="819150"/>
            <a:ext cx="5263512" cy="1611275"/>
          </a:xfrm>
        </p:spPr>
        <p:txBody>
          <a:bodyPr lIns="0" tIns="0" anchor="b">
            <a:normAutofit/>
          </a:bodyPr>
          <a:lstStyle/>
          <a:p>
            <a:pPr algn="ctr"/>
            <a:r>
              <a:rPr lang="en-US" sz="2400" b="1" cap="all" dirty="0">
                <a:solidFill>
                  <a:schemeClr val="bg1"/>
                </a:solidFill>
                <a:latin typeface="+mn-lt"/>
              </a:rPr>
              <a:t>POLICY OF RE-ALLOCATION OF FUNDS FROM POOR Performing PROVINCES AND METROPOLITAN MUNICIPALITIES TO THE PERFORMING ONES</a:t>
            </a:r>
          </a:p>
        </p:txBody>
      </p:sp>
      <p:sp>
        <p:nvSpPr>
          <p:cNvPr id="6" name="TextBox 5"/>
          <p:cNvSpPr txBox="1"/>
          <p:nvPr/>
        </p:nvSpPr>
        <p:spPr>
          <a:xfrm>
            <a:off x="6569901" y="1135366"/>
            <a:ext cx="1935272" cy="161127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National Treasury</a:t>
            </a:r>
          </a:p>
          <a:p>
            <a:pPr>
              <a:lnSpc>
                <a:spcPts val="1720"/>
              </a:lnSpc>
            </a:pPr>
            <a:endParaRPr lang="en-US" sz="1400" b="1" dirty="0">
              <a:solidFill>
                <a:schemeClr val="bg1"/>
              </a:solidFill>
            </a:endParaRPr>
          </a:p>
          <a:p>
            <a:pPr>
              <a:lnSpc>
                <a:spcPts val="1720"/>
              </a:lnSpc>
            </a:pPr>
            <a:r>
              <a:rPr lang="en-US" sz="1400" i="1" dirty="0">
                <a:solidFill>
                  <a:schemeClr val="bg1"/>
                </a:solidFill>
              </a:rPr>
              <a:t>Division: IGR</a:t>
            </a:r>
          </a:p>
          <a:p>
            <a:pPr>
              <a:lnSpc>
                <a:spcPts val="1720"/>
              </a:lnSpc>
            </a:pPr>
            <a:endParaRPr lang="en-US" sz="1400" b="1" dirty="0">
              <a:solidFill>
                <a:schemeClr val="bg1"/>
              </a:solidFill>
            </a:endParaRPr>
          </a:p>
          <a:p>
            <a:pPr>
              <a:lnSpc>
                <a:spcPts val="1720"/>
              </a:lnSpc>
            </a:pPr>
            <a:r>
              <a:rPr lang="en-US" sz="1400" b="1" dirty="0">
                <a:solidFill>
                  <a:schemeClr val="bg1"/>
                </a:solidFill>
              </a:rPr>
              <a:t>Date: 17 May 2023</a:t>
            </a:r>
          </a:p>
        </p:txBody>
      </p:sp>
      <p:sp>
        <p:nvSpPr>
          <p:cNvPr id="3" name="TextBox 2">
            <a:extLst>
              <a:ext uri="{FF2B5EF4-FFF2-40B4-BE49-F238E27FC236}">
                <a16:creationId xmlns:a16="http://schemas.microsoft.com/office/drawing/2014/main" xmlns="" id="{A4209376-D794-9835-10FB-E7A900D29D73}"/>
              </a:ext>
            </a:extLst>
          </p:cNvPr>
          <p:cNvSpPr txBox="1"/>
          <p:nvPr/>
        </p:nvSpPr>
        <p:spPr>
          <a:xfrm>
            <a:off x="1075843" y="3011791"/>
            <a:ext cx="5095875" cy="759567"/>
          </a:xfrm>
          <a:prstGeom prst="rect">
            <a:avLst/>
          </a:prstGeom>
          <a:noFill/>
        </p:spPr>
        <p:txBody>
          <a:bodyPr wrap="square" rtlCol="0">
            <a:spAutoFit/>
          </a:bodyPr>
          <a:lstStyle/>
          <a:p>
            <a:pPr algn="ctr">
              <a:lnSpc>
                <a:spcPts val="1720"/>
              </a:lnSpc>
            </a:pPr>
            <a:endParaRPr lang="en-US" sz="2000" b="1" dirty="0">
              <a:solidFill>
                <a:schemeClr val="bg1"/>
              </a:solidFill>
            </a:endParaRPr>
          </a:p>
          <a:p>
            <a:pPr algn="ctr">
              <a:lnSpc>
                <a:spcPts val="1720"/>
              </a:lnSpc>
            </a:pPr>
            <a:r>
              <a:rPr lang="en-US" sz="2000" b="1" dirty="0">
                <a:solidFill>
                  <a:schemeClr val="bg1"/>
                </a:solidFill>
              </a:rPr>
              <a:t>Portfolio Committee on Human Settlement</a:t>
            </a:r>
          </a:p>
          <a:p>
            <a:pPr algn="ctr">
              <a:lnSpc>
                <a:spcPts val="1720"/>
              </a:lnSpc>
            </a:pPr>
            <a:endParaRPr lang="en-US" sz="2000" b="1" dirty="0">
              <a:solidFill>
                <a:schemeClr val="bg1"/>
              </a:solidFill>
            </a:endParaRP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05575-B12E-FD6F-3DD7-39C137D10850}"/>
              </a:ext>
            </a:extLst>
          </p:cNvPr>
          <p:cNvSpPr>
            <a:spLocks noGrp="1"/>
          </p:cNvSpPr>
          <p:nvPr>
            <p:ph type="title"/>
          </p:nvPr>
        </p:nvSpPr>
        <p:spPr>
          <a:xfrm>
            <a:off x="439838" y="446417"/>
            <a:ext cx="7905509" cy="763137"/>
          </a:xfrm>
        </p:spPr>
        <p:txBody>
          <a:bodyPr>
            <a:normAutofit fontScale="90000"/>
          </a:bodyPr>
          <a:lstStyle/>
          <a:p>
            <a:r>
              <a:rPr lang="en-GB" dirty="0"/>
              <a:t>NT process for stopping of funds -  Metros</a:t>
            </a:r>
            <a:endParaRPr lang="en-ZA" dirty="0"/>
          </a:p>
        </p:txBody>
      </p:sp>
      <p:sp>
        <p:nvSpPr>
          <p:cNvPr id="3" name="Content Placeholder 2">
            <a:extLst>
              <a:ext uri="{FF2B5EF4-FFF2-40B4-BE49-F238E27FC236}">
                <a16:creationId xmlns:a16="http://schemas.microsoft.com/office/drawing/2014/main" xmlns="" id="{0F3F30E8-1C87-995F-DFFC-A6A0335391CD}"/>
              </a:ext>
            </a:extLst>
          </p:cNvPr>
          <p:cNvSpPr>
            <a:spLocks noGrp="1"/>
          </p:cNvSpPr>
          <p:nvPr>
            <p:ph idx="1"/>
          </p:nvPr>
        </p:nvSpPr>
        <p:spPr>
          <a:xfrm>
            <a:off x="0" y="1134319"/>
            <a:ext cx="9143999" cy="5723681"/>
          </a:xfrm>
        </p:spPr>
        <p:txBody>
          <a:bodyPr>
            <a:normAutofit fontScale="77500" lnSpcReduction="20000"/>
          </a:bodyPr>
          <a:lstStyle/>
          <a:p>
            <a:pPr algn="just"/>
            <a:r>
              <a:rPr lang="en-GB" dirty="0"/>
              <a:t>Before stopping any funds in terms of section 18 of DoRA, around the end of January each year, NT sends communication to all TOs to make a submission and details of their intentions to adjust the allocations to their respective municipalities in terms of sections 18 and 19 of </a:t>
            </a:r>
            <a:r>
              <a:rPr lang="en-GB" dirty="0" err="1"/>
              <a:t>DoRA</a:t>
            </a:r>
            <a:endParaRPr lang="en-GB" dirty="0"/>
          </a:p>
          <a:p>
            <a:pPr algn="just"/>
            <a:r>
              <a:rPr lang="en-GB" dirty="0"/>
              <a:t>Following this, NT then writes to all municipalities that are spending less than 40 per cent of their allocations (municipalities with allocations less than R100 million), as well as municipalities spending less than 45 per cent of their allocation (municipalities with allocations above R100 million</a:t>
            </a:r>
          </a:p>
          <a:p>
            <a:pPr algn="just"/>
            <a:r>
              <a:rPr lang="en-GB" dirty="0"/>
              <a:t>Municipalities are given ito section 38 of MFMA seven days to make representations as to why their allocations should not be stopped, including representations on the following:</a:t>
            </a:r>
          </a:p>
          <a:p>
            <a:pPr marL="622300" indent="-268288" algn="just">
              <a:buNone/>
            </a:pPr>
            <a:r>
              <a:rPr lang="en-GB" dirty="0"/>
              <a:t>•	Why expenditure reported as at 31 December 2022 is below 40 per cent</a:t>
            </a:r>
          </a:p>
          <a:p>
            <a:pPr marL="622300" indent="-268288" algn="just">
              <a:buNone/>
            </a:pPr>
            <a:r>
              <a:rPr lang="en-GB" dirty="0"/>
              <a:t>•	Progress report against approved projects (provide list/names of approved projects)</a:t>
            </a:r>
          </a:p>
          <a:p>
            <a:pPr marL="622300" indent="-268288" algn="just">
              <a:buNone/>
            </a:pPr>
            <a:r>
              <a:rPr lang="en-GB" dirty="0"/>
              <a:t>•	Representation on the cash coverage for grants transferred (Liquidity ratio)</a:t>
            </a:r>
          </a:p>
          <a:p>
            <a:pPr marL="622300" indent="-268288" algn="just">
              <a:buNone/>
            </a:pPr>
            <a:r>
              <a:rPr lang="en-GB" dirty="0"/>
              <a:t>•	Representation on the initial cash flow projections against actual performance</a:t>
            </a:r>
          </a:p>
          <a:p>
            <a:pPr marL="622300" indent="-268288" algn="just">
              <a:buNone/>
            </a:pPr>
            <a:r>
              <a:rPr lang="en-GB" dirty="0"/>
              <a:t>•	Progress report on any approved rolled over for 2021/22 financial year</a:t>
            </a:r>
          </a:p>
          <a:p>
            <a:pPr marL="622300" indent="-268288" algn="just">
              <a:buNone/>
            </a:pPr>
            <a:r>
              <a:rPr lang="en-GB" dirty="0"/>
              <a:t>•	Commitment that the allocated funds are committed and that they will be fully spent by the end of the financial year, 30 June 2023, i.e., Commitment that the municipality will not request rollover against the proposed stopped funds</a:t>
            </a:r>
          </a:p>
          <a:p>
            <a:pPr marL="622300" indent="-268288" algn="just">
              <a:buNone/>
            </a:pPr>
            <a:r>
              <a:rPr lang="en-GB" dirty="0"/>
              <a:t>•	Representation on all projects awarded after the second quarter of the municipal financial year as at 31 December 2022</a:t>
            </a:r>
          </a:p>
          <a:p>
            <a:pPr marL="622300" indent="-268288" algn="just">
              <a:buNone/>
            </a:pPr>
            <a:r>
              <a:rPr lang="en-GB" dirty="0"/>
              <a:t>•	Representation on any commitments made against Supply Chain Management Regulation 32 projects in terms of the Supply Chain Management policy and chapter 11 of the MFMA and progress made against these projects</a:t>
            </a:r>
          </a:p>
          <a:p>
            <a:pPr marL="622300" indent="-268288" algn="just">
              <a:buNone/>
            </a:pPr>
            <a:r>
              <a:rPr lang="en-GB" dirty="0"/>
              <a:t>•	Declaration by the municipality on the amount that should be stopped by National Treasury; and</a:t>
            </a:r>
          </a:p>
          <a:p>
            <a:pPr marL="622300" indent="-268288" algn="just">
              <a:buNone/>
            </a:pPr>
            <a:r>
              <a:rPr lang="en-GB" dirty="0"/>
              <a:t>•	An acceleration plan against the 2022/23 approved implementation plan</a:t>
            </a:r>
          </a:p>
          <a:p>
            <a:pPr algn="just"/>
            <a:r>
              <a:rPr lang="en-GB" dirty="0"/>
              <a:t>Thereafter, NT reviews the representations and makes a recommendation on whether funds should be stopped or not based on the municipal representations and supporting information</a:t>
            </a:r>
            <a:endParaRPr lang="en-ZA" dirty="0"/>
          </a:p>
        </p:txBody>
      </p:sp>
    </p:spTree>
    <p:extLst>
      <p:ext uri="{BB962C8B-B14F-4D97-AF65-F5344CB8AC3E}">
        <p14:creationId xmlns:p14="http://schemas.microsoft.com/office/powerpoint/2010/main" xmlns="" val="21104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32" y="399327"/>
            <a:ext cx="7879465" cy="798653"/>
          </a:xfrm>
        </p:spPr>
        <p:txBody>
          <a:bodyPr/>
          <a:lstStyle/>
          <a:p>
            <a:r>
              <a:rPr lang="en-GB" dirty="0"/>
              <a:t>Urban Settlement Development Grant</a:t>
            </a:r>
            <a:endParaRPr lang="en-ZA" dirty="0"/>
          </a:p>
        </p:txBody>
      </p:sp>
      <p:sp>
        <p:nvSpPr>
          <p:cNvPr id="4" name="Content Placeholder 3"/>
          <p:cNvSpPr>
            <a:spLocks noGrp="1"/>
          </p:cNvSpPr>
          <p:nvPr>
            <p:ph idx="1"/>
          </p:nvPr>
        </p:nvSpPr>
        <p:spPr>
          <a:xfrm>
            <a:off x="0" y="3634452"/>
            <a:ext cx="9143999" cy="3223548"/>
          </a:xfrm>
        </p:spPr>
        <p:txBody>
          <a:bodyPr>
            <a:normAutofit fontScale="77500" lnSpcReduction="20000"/>
          </a:bodyPr>
          <a:lstStyle/>
          <a:p>
            <a:pPr algn="just"/>
            <a:r>
              <a:rPr lang="en-ZA" dirty="0"/>
              <a:t>A total of R1.6 billion was proposed for stopping from the 6 metros</a:t>
            </a:r>
          </a:p>
          <a:p>
            <a:pPr algn="just"/>
            <a:r>
              <a:rPr lang="en-ZA" dirty="0"/>
              <a:t>Following responses from the metros only R200 million was stopped from 2 metros</a:t>
            </a:r>
          </a:p>
          <a:p>
            <a:pPr algn="just"/>
            <a:r>
              <a:rPr lang="en-ZA" dirty="0"/>
              <a:t>NMB in response indicated non reporting as the reason for zero expenditure and reported 33 per cent spending</a:t>
            </a:r>
          </a:p>
          <a:p>
            <a:pPr algn="just"/>
            <a:r>
              <a:rPr lang="en-GB" dirty="0"/>
              <a:t>Buffalo City - the projections reflect expenditure as per the agreement with the department </a:t>
            </a:r>
          </a:p>
          <a:p>
            <a:pPr algn="just"/>
            <a:r>
              <a:rPr lang="en-ZA" dirty="0"/>
              <a:t>City of Tshwane also indicated non reporting and reflected 50 per cent spending as per their response</a:t>
            </a:r>
          </a:p>
          <a:p>
            <a:pPr algn="just"/>
            <a:r>
              <a:rPr lang="en-ZA" dirty="0"/>
              <a:t>Reasons for stopping for the 2 metros:</a:t>
            </a:r>
          </a:p>
          <a:p>
            <a:pPr lvl="1" algn="just"/>
            <a:r>
              <a:rPr lang="en-ZA" sz="2300" dirty="0"/>
              <a:t>Ekurhuleni - </a:t>
            </a:r>
            <a:r>
              <a:rPr lang="en-GB" sz="2300" dirty="0"/>
              <a:t>The municipality did not provide detailed information as requested by the NT letter for stopping and the stopping was recommended by DHS</a:t>
            </a:r>
            <a:endParaRPr lang="en-ZA" sz="2300" dirty="0"/>
          </a:p>
          <a:p>
            <a:pPr lvl="1" algn="just"/>
            <a:r>
              <a:rPr lang="en-ZA" sz="2300" dirty="0"/>
              <a:t>eThekwini – slow performance against the allocation at 19 per cent, unrealistic cash flow and as per the recommendation from DHS</a:t>
            </a:r>
            <a:endParaRPr lang="en-ZA" dirty="0"/>
          </a:p>
          <a:p>
            <a:pPr algn="just"/>
            <a:r>
              <a:rPr lang="en-ZA" sz="2400" dirty="0"/>
              <a:t>Reallocation was done as per the recommendation from DHS and funds available for stopping</a:t>
            </a:r>
          </a:p>
          <a:p>
            <a:pPr lvl="1"/>
            <a:endParaRPr lang="en-ZA" dirty="0"/>
          </a:p>
          <a:p>
            <a:pPr lvl="1"/>
            <a:endParaRPr lang="en-ZA" dirty="0"/>
          </a:p>
          <a:p>
            <a:pPr lvl="1"/>
            <a:endParaRPr lang="en-ZA" sz="2100" dirty="0"/>
          </a:p>
        </p:txBody>
      </p:sp>
      <p:pic>
        <p:nvPicPr>
          <p:cNvPr id="5" name="Picture 4">
            <a:extLst>
              <a:ext uri="{FF2B5EF4-FFF2-40B4-BE49-F238E27FC236}">
                <a16:creationId xmlns:a16="http://schemas.microsoft.com/office/drawing/2014/main" xmlns="" id="{1778D2A2-A79D-8919-D374-39BE5700F558}"/>
              </a:ext>
            </a:extLst>
          </p:cNvPr>
          <p:cNvPicPr>
            <a:picLocks noChangeAspect="1"/>
          </p:cNvPicPr>
          <p:nvPr/>
        </p:nvPicPr>
        <p:blipFill>
          <a:blip r:embed="rId2"/>
          <a:stretch>
            <a:fillRect/>
          </a:stretch>
        </p:blipFill>
        <p:spPr>
          <a:xfrm>
            <a:off x="319414" y="974638"/>
            <a:ext cx="8505172" cy="2475382"/>
          </a:xfrm>
          <a:prstGeom prst="rect">
            <a:avLst/>
          </a:prstGeom>
        </p:spPr>
      </p:pic>
    </p:spTree>
    <p:extLst>
      <p:ext uri="{BB962C8B-B14F-4D97-AF65-F5344CB8AC3E}">
        <p14:creationId xmlns:p14="http://schemas.microsoft.com/office/powerpoint/2010/main" xmlns="" val="34271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913BF-442B-4850-95C4-A1046D3E5D8C}"/>
              </a:ext>
            </a:extLst>
          </p:cNvPr>
          <p:cNvSpPr>
            <a:spLocks noGrp="1"/>
          </p:cNvSpPr>
          <p:nvPr>
            <p:ph type="title"/>
          </p:nvPr>
        </p:nvSpPr>
        <p:spPr>
          <a:xfrm>
            <a:off x="434793" y="567158"/>
            <a:ext cx="7901874" cy="622141"/>
          </a:xfrm>
        </p:spPr>
        <p:txBody>
          <a:bodyPr>
            <a:normAutofit fontScale="90000"/>
          </a:bodyPr>
          <a:lstStyle/>
          <a:p>
            <a:r>
              <a:rPr lang="en-GB" sz="3600" dirty="0"/>
              <a:t>Informal Settlements Upgrading Partnership Grant</a:t>
            </a:r>
            <a:endParaRPr lang="en-ZA" sz="3600" dirty="0"/>
          </a:p>
        </p:txBody>
      </p:sp>
      <p:sp>
        <p:nvSpPr>
          <p:cNvPr id="11" name="Content Placeholder 2">
            <a:extLst>
              <a:ext uri="{FF2B5EF4-FFF2-40B4-BE49-F238E27FC236}">
                <a16:creationId xmlns:a16="http://schemas.microsoft.com/office/drawing/2014/main" xmlns="" id="{47D7D632-C22C-4747-8C68-E197ABFD04F0}"/>
              </a:ext>
            </a:extLst>
          </p:cNvPr>
          <p:cNvSpPr txBox="1">
            <a:spLocks/>
          </p:cNvSpPr>
          <p:nvPr/>
        </p:nvSpPr>
        <p:spPr>
          <a:xfrm>
            <a:off x="0" y="4045526"/>
            <a:ext cx="9143999" cy="2812473"/>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marR="0" lvl="0" indent="-171450" algn="just" defTabSz="685800" rtl="0" eaLnBrk="1" fontAlgn="auto" latinLnBrk="0" hangingPunct="1">
              <a:lnSpc>
                <a:spcPct val="107000"/>
              </a:lnSpc>
              <a:spcBef>
                <a:spcPts val="750"/>
              </a:spcBef>
              <a:spcAft>
                <a:spcPts val="80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Poor planning</a:t>
            </a:r>
          </a:p>
          <a:p>
            <a:pPr marL="171450" marR="0" lvl="0" indent="-171450" algn="just" defTabSz="685800" rtl="0" eaLnBrk="1" fontAlgn="auto" latinLnBrk="0" hangingPunct="1">
              <a:lnSpc>
                <a:spcPct val="107000"/>
              </a:lnSpc>
              <a:spcBef>
                <a:spcPts val="750"/>
              </a:spcBef>
              <a:spcAft>
                <a:spcPts val="80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Slow progress on implementations of projects and spending of funds</a:t>
            </a:r>
          </a:p>
          <a:p>
            <a:pPr marL="171450" marR="0" lvl="0" indent="-171450" algn="just" defTabSz="685800" rtl="0" eaLnBrk="1" fontAlgn="auto" latinLnBrk="0" hangingPunct="1">
              <a:lnSpc>
                <a:spcPct val="107000"/>
              </a:lnSpc>
              <a:spcBef>
                <a:spcPts val="750"/>
              </a:spcBef>
              <a:spcAft>
                <a:spcPts val="80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Non appointment and late appointment of contractors/service providers</a:t>
            </a:r>
          </a:p>
          <a:p>
            <a:pPr marL="171450" marR="0" lvl="0" indent="-171450" algn="just" defTabSz="685800" rtl="0" eaLnBrk="1" fontAlgn="auto" latinLnBrk="0" hangingPunct="1">
              <a:lnSpc>
                <a:spcPct val="107000"/>
              </a:lnSpc>
              <a:spcBef>
                <a:spcPts val="750"/>
              </a:spcBef>
              <a:spcAft>
                <a:spcPts val="800"/>
              </a:spcAft>
              <a:buClrTx/>
              <a:buSzTx/>
              <a:buFont typeface="Arial"/>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SCM challenges leading to non performance/late appointment of contractors/service providers</a:t>
            </a:r>
          </a:p>
          <a:p>
            <a:pPr marL="171450" marR="0" lvl="0" indent="-171450" algn="just" defTabSz="685800" rtl="0" eaLnBrk="1" fontAlgn="auto" latinLnBrk="0" hangingPunct="1">
              <a:lnSpc>
                <a:spcPct val="107000"/>
              </a:lnSpc>
              <a:spcBef>
                <a:spcPts val="750"/>
              </a:spcBef>
              <a:spcAft>
                <a:spcPts val="800"/>
              </a:spcAft>
              <a:buClrTx/>
              <a:buSzTx/>
              <a:buFont typeface="Arial"/>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Delays in implementation of projects due to poor performance by contractors</a:t>
            </a:r>
          </a:p>
          <a:p>
            <a:pPr marL="171450" marR="0" lvl="0" indent="-171450" algn="just" defTabSz="685800" rtl="0" eaLnBrk="1" fontAlgn="auto" latinLnBrk="0" hangingPunct="1">
              <a:lnSpc>
                <a:spcPct val="107000"/>
              </a:lnSpc>
              <a:spcBef>
                <a:spcPts val="750"/>
              </a:spcBef>
              <a:spcAft>
                <a:spcPts val="800"/>
              </a:spcAft>
              <a:buClrTx/>
              <a:buSzTx/>
              <a:buFont typeface="Arial"/>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Mangaung Metro surrendered funds to be stopped due to state of readiness</a:t>
            </a:r>
          </a:p>
          <a:p>
            <a:pPr marL="171450" marR="0" lvl="0" indent="-171450" algn="just" defTabSz="685800" rtl="0" eaLnBrk="1" fontAlgn="auto" latinLnBrk="0" hangingPunct="1">
              <a:lnSpc>
                <a:spcPct val="107000"/>
              </a:lnSpc>
              <a:spcBef>
                <a:spcPts val="750"/>
              </a:spcBef>
              <a:spcAft>
                <a:spcPts val="800"/>
              </a:spcAft>
              <a:buClrTx/>
              <a:buSzTx/>
              <a:buFont typeface="Arial"/>
              <a:buChar char="•"/>
              <a:tabLst/>
              <a:defRPr/>
            </a:pPr>
            <a:r>
              <a:rPr lang="en-ZA" sz="1800" dirty="0">
                <a:solidFill>
                  <a:prstClr val="black"/>
                </a:solidFill>
                <a:latin typeface="Calibri" panose="020F0502020204030204"/>
              </a:rPr>
              <a:t>Reallocation recommended by DHS based on the available stopped funds</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685800" rtl="0" eaLnBrk="1" fontAlgn="auto" latinLnBrk="0" hangingPunct="1">
              <a:lnSpc>
                <a:spcPct val="107000"/>
              </a:lnSpc>
              <a:spcBef>
                <a:spcPts val="750"/>
              </a:spcBef>
              <a:spcAft>
                <a:spcPts val="800"/>
              </a:spcAft>
              <a:buClrTx/>
              <a:buSzTx/>
              <a:buFont typeface="Arial"/>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a:buChar char="•"/>
              <a:tabLst/>
              <a:defRPr/>
            </a:pPr>
            <a:endParaRPr kumimoji="0" lang="en-ZW"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xmlns="" id="{9EDBA679-2D82-48D5-8784-C8B36601BB50}"/>
              </a:ext>
            </a:extLst>
          </p:cNvPr>
          <p:cNvSpPr txBox="1">
            <a:spLocks/>
          </p:cNvSpPr>
          <p:nvPr/>
        </p:nvSpPr>
        <p:spPr>
          <a:xfrm>
            <a:off x="5243826" y="4426304"/>
            <a:ext cx="4132588" cy="33240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a:buChar char="•"/>
              <a:tabLst/>
              <a:defRPr/>
            </a:pPr>
            <a:endParaRPr kumimoji="0" lang="en-ZW"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Content Placeholder 2">
            <a:extLst>
              <a:ext uri="{FF2B5EF4-FFF2-40B4-BE49-F238E27FC236}">
                <a16:creationId xmlns:a16="http://schemas.microsoft.com/office/drawing/2014/main" xmlns="" id="{6EF8CA12-A33D-4DE5-8F5D-984F03714EBB}"/>
              </a:ext>
            </a:extLst>
          </p:cNvPr>
          <p:cNvSpPr txBox="1">
            <a:spLocks/>
          </p:cNvSpPr>
          <p:nvPr/>
        </p:nvSpPr>
        <p:spPr>
          <a:xfrm>
            <a:off x="85732" y="5583187"/>
            <a:ext cx="3683627" cy="18961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a:buChar char="•"/>
              <a:tabLst/>
              <a:defRPr/>
            </a:pPr>
            <a:endParaRPr kumimoji="0" lang="en-ZW"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86327" y="1246909"/>
            <a:ext cx="8684952" cy="2798618"/>
          </a:xfrm>
          <a:prstGeom prst="rect">
            <a:avLst/>
          </a:prstGeom>
        </p:spPr>
      </p:pic>
    </p:spTree>
    <p:extLst>
      <p:ext uri="{BB962C8B-B14F-4D97-AF65-F5344CB8AC3E}">
        <p14:creationId xmlns:p14="http://schemas.microsoft.com/office/powerpoint/2010/main" xmlns="" val="348145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B58AF-2B53-BB15-71F2-00CC1E9592A1}"/>
              </a:ext>
            </a:extLst>
          </p:cNvPr>
          <p:cNvSpPr>
            <a:spLocks noGrp="1"/>
          </p:cNvSpPr>
          <p:nvPr>
            <p:ph type="title"/>
          </p:nvPr>
        </p:nvSpPr>
        <p:spPr>
          <a:xfrm>
            <a:off x="436944" y="578734"/>
            <a:ext cx="7905509" cy="758143"/>
          </a:xfrm>
        </p:spPr>
        <p:txBody>
          <a:bodyPr>
            <a:normAutofit fontScale="90000"/>
          </a:bodyPr>
          <a:lstStyle/>
          <a:p>
            <a:r>
              <a:rPr lang="en-GB" dirty="0"/>
              <a:t/>
            </a:r>
            <a:br>
              <a:rPr lang="en-GB" dirty="0"/>
            </a:br>
            <a:r>
              <a:rPr lang="en-GB" dirty="0"/>
              <a:t>Considerations on how to reallocate conditional grants</a:t>
            </a:r>
            <a:br>
              <a:rPr lang="en-GB" dirty="0"/>
            </a:br>
            <a:endParaRPr lang="en-ZA" dirty="0"/>
          </a:p>
        </p:txBody>
      </p:sp>
      <p:sp>
        <p:nvSpPr>
          <p:cNvPr id="3" name="Content Placeholder 2">
            <a:extLst>
              <a:ext uri="{FF2B5EF4-FFF2-40B4-BE49-F238E27FC236}">
                <a16:creationId xmlns:a16="http://schemas.microsoft.com/office/drawing/2014/main" xmlns="" id="{B64492BA-28D1-43BB-5025-967F248F1F1E}"/>
              </a:ext>
            </a:extLst>
          </p:cNvPr>
          <p:cNvSpPr>
            <a:spLocks noGrp="1"/>
          </p:cNvSpPr>
          <p:nvPr>
            <p:ph idx="1"/>
          </p:nvPr>
        </p:nvSpPr>
        <p:spPr>
          <a:xfrm>
            <a:off x="0" y="1429473"/>
            <a:ext cx="9143999" cy="5399590"/>
          </a:xfrm>
        </p:spPr>
        <p:txBody>
          <a:bodyPr>
            <a:normAutofit/>
          </a:bodyPr>
          <a:lstStyle/>
          <a:p>
            <a:pPr algn="just"/>
            <a:r>
              <a:rPr lang="en-GB" dirty="0"/>
              <a:t>In terms of section 19 of the Act, municipalities reflecting better performance will be considered for reallocations and assist them to fast track their service delivery mandate and bring forward their priority projects.</a:t>
            </a:r>
          </a:p>
          <a:p>
            <a:pPr algn="just"/>
            <a:r>
              <a:rPr lang="en-ZA" dirty="0"/>
              <a:t>The municipalities receiving additional funds have projects that are ready for implementation but without adequate funding &amp; have capacity and capability to absorb the additional allocations and to realise the grant objectives</a:t>
            </a:r>
          </a:p>
          <a:p>
            <a:pPr algn="just"/>
            <a:r>
              <a:rPr lang="en-ZA" dirty="0"/>
              <a:t>Municipalities that were legible for re-allocation must -  </a:t>
            </a:r>
          </a:p>
          <a:p>
            <a:pPr lvl="1" algn="just"/>
            <a:r>
              <a:rPr lang="en-ZA" dirty="0"/>
              <a:t>Reflect 70 per cent expenditure ( best performing metros basically)</a:t>
            </a:r>
          </a:p>
          <a:p>
            <a:pPr lvl="1" algn="just"/>
            <a:r>
              <a:rPr lang="en-ZA" dirty="0"/>
              <a:t>Comply with MFMA section 71 reporting</a:t>
            </a:r>
          </a:p>
          <a:p>
            <a:pPr lvl="1" algn="just"/>
            <a:r>
              <a:rPr lang="en-ZA" dirty="0"/>
              <a:t> </a:t>
            </a:r>
            <a:r>
              <a:rPr lang="en-GB" dirty="0"/>
              <a:t>Governance, institutional and financial stability</a:t>
            </a:r>
          </a:p>
          <a:p>
            <a:pPr lvl="1" algn="just"/>
            <a:r>
              <a:rPr lang="en-GB" sz="1800" dirty="0"/>
              <a:t>Projects that are not ready for implementation in the current year</a:t>
            </a:r>
          </a:p>
          <a:p>
            <a:pPr lvl="1" algn="just"/>
            <a:r>
              <a:rPr lang="en-GB" sz="1800" dirty="0"/>
              <a:t>A request by the transferring national officer</a:t>
            </a:r>
            <a:endParaRPr lang="en-ZA" sz="1800" dirty="0"/>
          </a:p>
          <a:p>
            <a:endParaRPr lang="en-ZA" sz="1800" dirty="0"/>
          </a:p>
          <a:p>
            <a:endParaRPr lang="en-ZA" dirty="0"/>
          </a:p>
        </p:txBody>
      </p:sp>
    </p:spTree>
    <p:extLst>
      <p:ext uri="{BB962C8B-B14F-4D97-AF65-F5344CB8AC3E}">
        <p14:creationId xmlns:p14="http://schemas.microsoft.com/office/powerpoint/2010/main" xmlns="" val="247307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1" descr="Powerpoint Presentation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338" y="0"/>
            <a:ext cx="9177338" cy="882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bwMode="auto">
          <a:xfrm>
            <a:off x="149225" y="2014538"/>
            <a:ext cx="8812213" cy="838200"/>
          </a:xfrm>
          <a:prstGeom prst="rect">
            <a:avLst/>
          </a:prstGeom>
          <a:noFill/>
          <a:ln w="9525">
            <a:noFill/>
            <a:miter lim="800000"/>
            <a:headEnd/>
            <a:tailEnd/>
          </a:ln>
        </p:spPr>
        <p:txBody>
          <a:bodyPr anchor="ct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8000" b="1" i="0" u="none" strike="noStrike" kern="0" cap="none" spc="0" normalizeH="0" baseline="0" noProof="0" dirty="0">
                <a:ln>
                  <a:noFill/>
                </a:ln>
                <a:solidFill>
                  <a:srgbClr val="FFFFFF"/>
                </a:solidFill>
                <a:effectLst/>
                <a:uLnTx/>
                <a:uFillTx/>
                <a:latin typeface="Calibri" panose="020F0502020204030204" pitchFamily="34" charset="0"/>
                <a:ea typeface="Osaka"/>
                <a:cs typeface="Calibri" panose="020F0502020204030204" pitchFamily="34" charset="0"/>
              </a:rPr>
              <a:t>THANK YOU</a:t>
            </a:r>
          </a:p>
        </p:txBody>
      </p:sp>
      <p:pic>
        <p:nvPicPr>
          <p:cNvPr id="37892"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738688" y="3937000"/>
            <a:ext cx="3941762" cy="163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7"/>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39725" y="3933825"/>
            <a:ext cx="4132263" cy="163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4" name="TextBox 10"/>
          <p:cNvSpPr txBox="1">
            <a:spLocks noChangeArrowheads="1"/>
          </p:cNvSpPr>
          <p:nvPr/>
        </p:nvSpPr>
        <p:spPr bwMode="auto">
          <a:xfrm>
            <a:off x="555625" y="5670550"/>
            <a:ext cx="391636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additional information on national and provincial budgets, please visit our new budget data portal: </a:t>
            </a:r>
            <a:r>
              <a:rPr kumimoji="0" lang="en-ZA"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6"/>
              </a:rPr>
              <a:t>https://vulekamali.gov.za</a:t>
            </a:r>
            <a:r>
              <a:rPr kumimoji="0" lang="en-ZA"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37895" name="TextBox 11"/>
          <p:cNvSpPr txBox="1">
            <a:spLocks noChangeArrowheads="1"/>
          </p:cNvSpPr>
          <p:nvPr/>
        </p:nvSpPr>
        <p:spPr bwMode="auto">
          <a:xfrm>
            <a:off x="4759325" y="5665788"/>
            <a:ext cx="39211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information on local government finances, please visit: </a:t>
            </a:r>
            <a:r>
              <a:rPr kumimoji="0" lang="en-ZA"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7"/>
              </a:rPr>
              <a:t>https://municipalmoney.gov.za</a:t>
            </a:r>
            <a:r>
              <a:rPr kumimoji="0" lang="en-ZA"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xmlns="" val="39176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97C6D-41D9-9AC8-4084-DDEBCF2783BA}"/>
              </a:ext>
            </a:extLst>
          </p:cNvPr>
          <p:cNvSpPr>
            <a:spLocks noGrp="1"/>
          </p:cNvSpPr>
          <p:nvPr>
            <p:ph type="title"/>
          </p:nvPr>
        </p:nvSpPr>
        <p:spPr>
          <a:xfrm>
            <a:off x="428264" y="341743"/>
            <a:ext cx="7896828" cy="870705"/>
          </a:xfrm>
        </p:spPr>
        <p:txBody>
          <a:bodyPr>
            <a:normAutofit/>
          </a:bodyPr>
          <a:lstStyle/>
          <a:p>
            <a:r>
              <a:rPr lang="en-GB" sz="2800" dirty="0"/>
              <a:t>P</a:t>
            </a:r>
            <a:r>
              <a:rPr lang="en-ZA" sz="2800" dirty="0"/>
              <a:t>RESENTATION OUTLINE</a:t>
            </a:r>
          </a:p>
        </p:txBody>
      </p:sp>
      <p:sp>
        <p:nvSpPr>
          <p:cNvPr id="3" name="Content Placeholder 2">
            <a:extLst>
              <a:ext uri="{FF2B5EF4-FFF2-40B4-BE49-F238E27FC236}">
                <a16:creationId xmlns:a16="http://schemas.microsoft.com/office/drawing/2014/main" xmlns="" id="{6306932B-2AF8-8107-9615-61B90D351F6D}"/>
              </a:ext>
            </a:extLst>
          </p:cNvPr>
          <p:cNvSpPr>
            <a:spLocks noGrp="1"/>
          </p:cNvSpPr>
          <p:nvPr>
            <p:ph idx="1"/>
          </p:nvPr>
        </p:nvSpPr>
        <p:spPr>
          <a:xfrm>
            <a:off x="0" y="1174830"/>
            <a:ext cx="9143999" cy="5683169"/>
          </a:xfrm>
        </p:spPr>
        <p:txBody>
          <a:bodyPr>
            <a:normAutofit/>
          </a:bodyPr>
          <a:lstStyle/>
          <a:p>
            <a:pPr algn="just"/>
            <a:r>
              <a:rPr lang="en-ZA" sz="2000" dirty="0">
                <a:latin typeface="Arial" panose="020B0604020202020204" pitchFamily="34" charset="0"/>
                <a:ea typeface="Calibri" panose="020F0502020204030204" pitchFamily="34" charset="0"/>
                <a:cs typeface="Arial" panose="020B0604020202020204" pitchFamily="34" charset="0"/>
              </a:rPr>
              <a:t>Legislative background</a:t>
            </a:r>
          </a:p>
          <a:p>
            <a:pPr algn="just"/>
            <a:r>
              <a:rPr lang="en-ZA" sz="2000" dirty="0">
                <a:latin typeface="Arial" panose="020B0604020202020204" pitchFamily="34" charset="0"/>
                <a:ea typeface="Calibri" panose="020F0502020204030204" pitchFamily="34" charset="0"/>
                <a:cs typeface="Arial" panose="020B0604020202020204" pitchFamily="34" charset="0"/>
              </a:rPr>
              <a:t>Stopping and reallocation process for provinces</a:t>
            </a:r>
          </a:p>
          <a:p>
            <a:pPr algn="just"/>
            <a:r>
              <a:rPr lang="en-ZA" sz="2000" dirty="0">
                <a:latin typeface="Arial" panose="020B0604020202020204" pitchFamily="34" charset="0"/>
                <a:ea typeface="Calibri" panose="020F0502020204030204" pitchFamily="34" charset="0"/>
                <a:cs typeface="Arial" panose="020B0604020202020204" pitchFamily="34" charset="0"/>
              </a:rPr>
              <a:t>Results for stopping and reallocation for DHS conditional grants (HSDG and ISUG) - provinces</a:t>
            </a:r>
          </a:p>
          <a:p>
            <a:pPr algn="just"/>
            <a:r>
              <a:rPr lang="en-ZA" sz="2000" dirty="0">
                <a:latin typeface="Arial" panose="020B0604020202020204" pitchFamily="34" charset="0"/>
                <a:ea typeface="Calibri" panose="020F0502020204030204" pitchFamily="34" charset="0"/>
                <a:cs typeface="Arial" panose="020B0604020202020204" pitchFamily="34" charset="0"/>
              </a:rPr>
              <a:t>Stopping and reallocation process for Metropolitan municipalities</a:t>
            </a:r>
          </a:p>
          <a:p>
            <a:pPr algn="just"/>
            <a:r>
              <a:rPr lang="en-ZA" sz="2000" dirty="0">
                <a:latin typeface="Arial" panose="020B0604020202020204" pitchFamily="34" charset="0"/>
                <a:ea typeface="Calibri" panose="020F0502020204030204" pitchFamily="34" charset="0"/>
                <a:cs typeface="Arial" panose="020B0604020202020204" pitchFamily="34" charset="0"/>
              </a:rPr>
              <a:t>Results for stopping and reallocation for DHS conditional grants (USDG and ISUPG) - municipalities</a:t>
            </a:r>
          </a:p>
          <a:p>
            <a:pPr algn="just"/>
            <a:r>
              <a:rPr lang="en-ZA" sz="2000" dirty="0">
                <a:latin typeface="Arial" panose="020B0604020202020204" pitchFamily="34" charset="0"/>
                <a:ea typeface="Calibri" panose="020F0502020204030204" pitchFamily="34" charset="0"/>
                <a:cs typeface="Arial" panose="020B0604020202020204" pitchFamily="34" charset="0"/>
              </a:rPr>
              <a:t>Considerations on how to reallocate the stopped funds (CG)</a:t>
            </a:r>
          </a:p>
          <a:p>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90000"/>
              </a:lnSpc>
              <a:buNone/>
            </a:pPr>
            <a:endParaRPr lang="en-ZA"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333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97C6D-41D9-9AC8-4084-DDEBCF2783BA}"/>
              </a:ext>
            </a:extLst>
          </p:cNvPr>
          <p:cNvSpPr>
            <a:spLocks noGrp="1"/>
          </p:cNvSpPr>
          <p:nvPr>
            <p:ph type="title"/>
          </p:nvPr>
        </p:nvSpPr>
        <p:spPr>
          <a:xfrm>
            <a:off x="410902" y="436944"/>
            <a:ext cx="7937340" cy="850514"/>
          </a:xfrm>
        </p:spPr>
        <p:txBody>
          <a:bodyPr>
            <a:normAutofit fontScale="90000"/>
          </a:bodyPr>
          <a:lstStyle/>
          <a:p>
            <a:r>
              <a:rPr lang="en-GB" sz="2800" dirty="0"/>
              <a:t>Legislative background to stopping and re-allocation of Conditional Grants</a:t>
            </a:r>
            <a:endParaRPr lang="en-ZA" sz="2800" dirty="0"/>
          </a:p>
        </p:txBody>
      </p:sp>
      <p:sp>
        <p:nvSpPr>
          <p:cNvPr id="3" name="Content Placeholder 2">
            <a:extLst>
              <a:ext uri="{FF2B5EF4-FFF2-40B4-BE49-F238E27FC236}">
                <a16:creationId xmlns:a16="http://schemas.microsoft.com/office/drawing/2014/main" xmlns="" id="{6306932B-2AF8-8107-9615-61B90D351F6D}"/>
              </a:ext>
            </a:extLst>
          </p:cNvPr>
          <p:cNvSpPr>
            <a:spLocks noGrp="1"/>
          </p:cNvSpPr>
          <p:nvPr>
            <p:ph idx="1"/>
          </p:nvPr>
        </p:nvSpPr>
        <p:spPr>
          <a:xfrm>
            <a:off x="20256" y="1287458"/>
            <a:ext cx="9123743" cy="5570542"/>
          </a:xfrm>
        </p:spPr>
        <p:txBody>
          <a:bodyPr>
            <a:normAutofit/>
          </a:bodyPr>
          <a:lstStyle/>
          <a:p>
            <a:pPr algn="just"/>
            <a:r>
              <a:rPr lang="en-GB" sz="1800" dirty="0">
                <a:latin typeface="Arial" panose="020B0604020202020204" pitchFamily="34" charset="0"/>
                <a:cs typeface="Arial" panose="020B0604020202020204" pitchFamily="34" charset="0"/>
              </a:rPr>
              <a:t>Section 216 of the Constitution provides for the NT to establish and prescribe measures to ensure both transparency and exp control (stopping)</a:t>
            </a:r>
          </a:p>
          <a:p>
            <a:pPr algn="just"/>
            <a:r>
              <a:rPr lang="en-GB" sz="1800" dirty="0">
                <a:latin typeface="Arial" panose="020B0604020202020204" pitchFamily="34" charset="0"/>
                <a:cs typeface="Arial" panose="020B0604020202020204" pitchFamily="34" charset="0"/>
              </a:rPr>
              <a:t>Section 38 of MFMA for municipalities (and section 216 (2) for provinces) provides that when stopping is contemplated, there must be consultation</a:t>
            </a:r>
            <a:endParaRPr lang="en-ZA" sz="1800" dirty="0">
              <a:latin typeface="Arial" panose="020B0604020202020204" pitchFamily="34" charset="0"/>
              <a:ea typeface="Calibri" panose="020F0502020204030204" pitchFamily="34" charset="0"/>
              <a:cs typeface="Arial" panose="020B0604020202020204" pitchFamily="34" charset="0"/>
            </a:endParaRPr>
          </a:p>
          <a:p>
            <a:pPr algn="just"/>
            <a:r>
              <a:rPr lang="en-ZA" sz="1800" dirty="0">
                <a:latin typeface="Arial" panose="020B0604020202020204" pitchFamily="34" charset="0"/>
                <a:ea typeface="Calibri" panose="020F0502020204030204" pitchFamily="34" charset="0"/>
                <a:cs typeface="Arial" panose="020B0604020202020204" pitchFamily="34" charset="0"/>
              </a:rPr>
              <a:t>Stopping and reallocation are covered in sections 18 and 19 of</a:t>
            </a:r>
            <a:r>
              <a:rPr lang="en-ZA" sz="1800" dirty="0">
                <a:effectLst/>
                <a:latin typeface="Arial" panose="020B0604020202020204" pitchFamily="34" charset="0"/>
                <a:ea typeface="Calibri" panose="020F0502020204030204" pitchFamily="34" charset="0"/>
                <a:cs typeface="Arial" panose="020B0604020202020204" pitchFamily="34" charset="0"/>
              </a:rPr>
              <a:t> the Division of Revenue Act (</a:t>
            </a:r>
            <a:r>
              <a:rPr lang="en-ZA" sz="1800" dirty="0" err="1">
                <a:effectLst/>
                <a:latin typeface="Arial" panose="020B0604020202020204" pitchFamily="34" charset="0"/>
                <a:ea typeface="Calibri" panose="020F0502020204030204" pitchFamily="34" charset="0"/>
                <a:cs typeface="Arial" panose="020B0604020202020204" pitchFamily="34" charset="0"/>
              </a:rPr>
              <a:t>DoRA</a:t>
            </a:r>
            <a:r>
              <a:rPr lang="en-ZA" sz="1800" dirty="0">
                <a:effectLst/>
                <a:latin typeface="Arial" panose="020B0604020202020204" pitchFamily="34" charset="0"/>
                <a:ea typeface="Calibri" panose="020F0502020204030204" pitchFamily="34" charset="0"/>
                <a:cs typeface="Arial" panose="020B0604020202020204" pitchFamily="34" charset="0"/>
              </a:rPr>
              <a:t>) respectively</a:t>
            </a:r>
          </a:p>
          <a:p>
            <a:pPr algn="just"/>
            <a:r>
              <a:rPr lang="en-ZA" sz="1800" dirty="0">
                <a:effectLst/>
                <a:latin typeface="Arial" panose="020B0604020202020204" pitchFamily="34" charset="0"/>
                <a:ea typeface="Calibri" panose="020F0502020204030204" pitchFamily="34" charset="0"/>
                <a:cs typeface="Arial" panose="020B0604020202020204" pitchFamily="34" charset="0"/>
              </a:rPr>
              <a:t>Section 18 states that National Treasury at its discretion or on request from transferring officer or receiving officer may stop transfer of funds allocated in schedule 4 or 5 to a province or a municipality</a:t>
            </a:r>
            <a:r>
              <a:rPr lang="en-ZA" dirty="0">
                <a:effectLst/>
                <a:latin typeface="Arial" panose="020B0604020202020204" pitchFamily="34" charset="0"/>
                <a:ea typeface="Calibri" panose="020F050202020403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The transfers are stopped if:</a:t>
            </a:r>
          </a:p>
          <a:p>
            <a:pPr lvl="1" algn="just"/>
            <a:r>
              <a:rPr lang="en-ZA" dirty="0">
                <a:effectLst/>
                <a:latin typeface="Arial" panose="020B0604020202020204" pitchFamily="34" charset="0"/>
                <a:ea typeface="Calibri" panose="020F0502020204030204" pitchFamily="34" charset="0"/>
                <a:cs typeface="Arial" panose="020B0604020202020204" pitchFamily="34" charset="0"/>
              </a:rPr>
              <a:t>There is a serious or persistent breach of </a:t>
            </a:r>
            <a:r>
              <a:rPr lang="en-ZA" dirty="0" err="1">
                <a:effectLst/>
                <a:latin typeface="Arial" panose="020B0604020202020204" pitchFamily="34" charset="0"/>
                <a:ea typeface="Calibri" panose="020F0502020204030204" pitchFamily="34" charset="0"/>
                <a:cs typeface="Arial" panose="020B0604020202020204" pitchFamily="34" charset="0"/>
              </a:rPr>
              <a:t>DoRA</a:t>
            </a:r>
            <a:r>
              <a:rPr lang="en-ZA" dirty="0">
                <a:effectLst/>
                <a:latin typeface="Arial" panose="020B0604020202020204" pitchFamily="34" charset="0"/>
                <a:ea typeface="Calibri" panose="020F0502020204030204" pitchFamily="34" charset="0"/>
                <a:cs typeface="Arial" panose="020B0604020202020204" pitchFamily="34" charset="0"/>
              </a:rPr>
              <a:t> read with other legislation (Constitution, PFMA </a:t>
            </a:r>
            <a:r>
              <a:rPr lang="en-ZA" dirty="0" err="1">
                <a:effectLst/>
                <a:latin typeface="Arial" panose="020B0604020202020204" pitchFamily="34" charset="0"/>
                <a:ea typeface="Calibri" panose="020F0502020204030204" pitchFamily="34" charset="0"/>
                <a:cs typeface="Arial" panose="020B0604020202020204" pitchFamily="34" charset="0"/>
              </a:rPr>
              <a:t>amd</a:t>
            </a:r>
            <a:r>
              <a:rPr lang="en-ZA" dirty="0">
                <a:effectLst/>
                <a:latin typeface="Arial" panose="020B0604020202020204" pitchFamily="34" charset="0"/>
                <a:ea typeface="Calibri" panose="020F0502020204030204" pitchFamily="34" charset="0"/>
                <a:cs typeface="Arial" panose="020B0604020202020204" pitchFamily="34" charset="0"/>
              </a:rPr>
              <a:t> MFMA)</a:t>
            </a:r>
          </a:p>
          <a:p>
            <a:pPr lvl="1" algn="just"/>
            <a:r>
              <a:rPr lang="en-ZA" dirty="0">
                <a:latin typeface="Arial" panose="020B0604020202020204" pitchFamily="34" charset="0"/>
                <a:ea typeface="Calibri" panose="020F0502020204030204" pitchFamily="34" charset="0"/>
                <a:cs typeface="Arial" panose="020B0604020202020204" pitchFamily="34" charset="0"/>
              </a:rPr>
              <a:t>If National Treasury anticipates substantial underspending</a:t>
            </a:r>
          </a:p>
          <a:p>
            <a:pPr lvl="1" algn="just"/>
            <a:r>
              <a:rPr lang="en-ZA" dirty="0">
                <a:effectLst/>
                <a:latin typeface="Arial" panose="020B0604020202020204" pitchFamily="34" charset="0"/>
                <a:ea typeface="Calibri" panose="020F0502020204030204" pitchFamily="34" charset="0"/>
                <a:cs typeface="Arial" panose="020B0604020202020204" pitchFamily="34" charset="0"/>
              </a:rPr>
              <a:t>For purposes of assigning of a function from a province to a municipality</a:t>
            </a:r>
          </a:p>
          <a:p>
            <a:pPr algn="just"/>
            <a:r>
              <a:rPr lang="en-ZA" sz="1800" dirty="0">
                <a:latin typeface="Arial" panose="020B0604020202020204" pitchFamily="34" charset="0"/>
                <a:ea typeface="Calibri" panose="020F0502020204030204" pitchFamily="34" charset="0"/>
                <a:cs typeface="Arial" panose="020B0604020202020204" pitchFamily="34" charset="0"/>
              </a:rPr>
              <a:t>The intention of funds being stopped is to ensure that funds are used for the intended purpose while ensuring transparency and expenditure controls. If funds are not stopped, they end up being used for unintended purposes and thus service delivery not being provided, and government also ends up borrowing unnecessarily</a:t>
            </a:r>
            <a:endParaRPr lang="en-ZA"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2828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97C6D-41D9-9AC8-4084-DDEBCF2783BA}"/>
              </a:ext>
            </a:extLst>
          </p:cNvPr>
          <p:cNvSpPr>
            <a:spLocks noGrp="1"/>
          </p:cNvSpPr>
          <p:nvPr>
            <p:ph type="title"/>
          </p:nvPr>
        </p:nvSpPr>
        <p:spPr>
          <a:xfrm>
            <a:off x="413795" y="489030"/>
            <a:ext cx="7905509" cy="798428"/>
          </a:xfrm>
        </p:spPr>
        <p:txBody>
          <a:bodyPr>
            <a:normAutofit fontScale="90000"/>
          </a:bodyPr>
          <a:lstStyle/>
          <a:p>
            <a:r>
              <a:rPr lang="en-GB" sz="2800" dirty="0"/>
              <a:t>Legislative background to stopping and re-allocation of Conditional Grants</a:t>
            </a:r>
            <a:endParaRPr lang="en-ZA" sz="2800" dirty="0"/>
          </a:p>
        </p:txBody>
      </p:sp>
      <p:sp>
        <p:nvSpPr>
          <p:cNvPr id="3" name="Content Placeholder 2">
            <a:extLst>
              <a:ext uri="{FF2B5EF4-FFF2-40B4-BE49-F238E27FC236}">
                <a16:creationId xmlns:a16="http://schemas.microsoft.com/office/drawing/2014/main" xmlns="" id="{6306932B-2AF8-8107-9615-61B90D351F6D}"/>
              </a:ext>
            </a:extLst>
          </p:cNvPr>
          <p:cNvSpPr>
            <a:spLocks noGrp="1"/>
          </p:cNvSpPr>
          <p:nvPr>
            <p:ph idx="1"/>
          </p:nvPr>
        </p:nvSpPr>
        <p:spPr>
          <a:xfrm>
            <a:off x="0" y="1365812"/>
            <a:ext cx="9143999" cy="5492187"/>
          </a:xfrm>
        </p:spPr>
        <p:txBody>
          <a:bodyPr>
            <a:normAutofit/>
          </a:bodyPr>
          <a:lstStyle/>
          <a:p>
            <a:pPr algn="just"/>
            <a:r>
              <a:rPr lang="en-ZA" sz="1800" dirty="0">
                <a:effectLst/>
                <a:latin typeface="Arial" panose="020B0604020202020204" pitchFamily="34" charset="0"/>
                <a:ea typeface="Calibri" panose="020F0502020204030204" pitchFamily="34" charset="0"/>
                <a:cs typeface="Arial" panose="020B0604020202020204" pitchFamily="34" charset="0"/>
              </a:rPr>
              <a:t>Section 19 states that when schedule 4 or 5 allocations are stopped, </a:t>
            </a:r>
            <a:r>
              <a:rPr lang="en-ZA" sz="1800" dirty="0">
                <a:latin typeface="Arial" panose="020B0604020202020204" pitchFamily="34" charset="0"/>
                <a:ea typeface="Calibri" panose="020F0502020204030204" pitchFamily="34" charset="0"/>
                <a:cs typeface="Arial" panose="020B0604020202020204" pitchFamily="34" charset="0"/>
              </a:rPr>
              <a:t>National Treasury may after consulting with the transferring officer and the relevant provincial treasury determine the portion of the allocation to be reallocated as the same type of allocation as it was originally, to one or more provinces or municipalities on condition that the allocation must be spent by the end of that financial year</a:t>
            </a:r>
          </a:p>
          <a:p>
            <a:pPr algn="just"/>
            <a:r>
              <a:rPr lang="en-ZA" sz="1800" dirty="0">
                <a:latin typeface="Arial" panose="020B0604020202020204" pitchFamily="34" charset="0"/>
                <a:ea typeface="Calibri" panose="020F0502020204030204" pitchFamily="34" charset="0"/>
                <a:cs typeface="Arial" panose="020B0604020202020204" pitchFamily="34" charset="0"/>
              </a:rPr>
              <a:t>Further Section 19 states that if the transferring officer of a schedule 6 allocation indicates in writing to National Treasury that a portion of the allocation is likely to be underspent, or needs to be reprioritised to meet a priority, the National Treasury may, at the request of the transferring officer determine that portion to be reallocated, as the same type of as it was allocated originally, to a provincial department of another province or to another municipality</a:t>
            </a:r>
          </a:p>
          <a:p>
            <a:pPr algn="just"/>
            <a:r>
              <a:rPr lang="en-ZA" sz="1800" dirty="0">
                <a:latin typeface="Arial" panose="020B0604020202020204" pitchFamily="34" charset="0"/>
                <a:ea typeface="Calibri" panose="020F0502020204030204" pitchFamily="34" charset="0"/>
                <a:cs typeface="Arial" panose="020B0604020202020204" pitchFamily="34" charset="0"/>
              </a:rPr>
              <a:t>If funds that have been reallocated are not spent by the end of the financial, they are eligible for roll-over</a:t>
            </a:r>
          </a:p>
          <a:p>
            <a:pPr algn="just"/>
            <a:r>
              <a:rPr lang="en-ZA" sz="1800" dirty="0">
                <a:latin typeface="Arial" panose="020B0604020202020204" pitchFamily="34" charset="0"/>
                <a:ea typeface="Calibri" panose="020F0502020204030204" pitchFamily="34" charset="0"/>
                <a:cs typeface="Arial" panose="020B0604020202020204" pitchFamily="34" charset="0"/>
              </a:rPr>
              <a:t> The intention of reallocating funds is to ensure that service delivery is provided where funds can be used and that borrowed funds are utilised in the most efficient way</a:t>
            </a:r>
            <a:endParaRPr lang="en-ZA"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1758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92865" y="1628776"/>
            <a:ext cx="5109473" cy="2075124"/>
          </a:xfrm>
        </p:spPr>
        <p:txBody>
          <a:bodyPr lIns="0" tIns="0" anchor="b">
            <a:normAutofit fontScale="90000"/>
          </a:bodyPr>
          <a:lstStyle/>
          <a:p>
            <a:pPr algn="ctr">
              <a:lnSpc>
                <a:spcPts val="3600"/>
              </a:lnSpc>
            </a:pP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Provincial Conditional grant process  </a:t>
            </a:r>
            <a:br>
              <a:rPr lang="en-US" sz="3800" b="1" cap="all" dirty="0">
                <a:solidFill>
                  <a:schemeClr val="bg1"/>
                </a:solidFill>
                <a:latin typeface="+mn-lt"/>
              </a:rPr>
            </a:br>
            <a:r>
              <a:rPr lang="en-US" sz="3100" b="1" cap="all" dirty="0">
                <a:solidFill>
                  <a:schemeClr val="bg1"/>
                </a:solidFill>
                <a:latin typeface="+mn-lt"/>
              </a:rPr>
              <a:t>stopping and reallocation</a:t>
            </a:r>
            <a:r>
              <a:rPr lang="en-US" sz="3800" b="1" dirty="0">
                <a:solidFill>
                  <a:schemeClr val="bg1"/>
                </a:solidFill>
                <a:latin typeface="+mn-lt"/>
              </a:rPr>
              <a:t/>
            </a:r>
            <a:br>
              <a:rPr lang="en-US" sz="3800" b="1" dirty="0">
                <a:solidFill>
                  <a:schemeClr val="bg1"/>
                </a:solidFill>
                <a:latin typeface="+mn-lt"/>
              </a:rPr>
            </a:br>
            <a:r>
              <a:rPr lang="en-US" sz="3800" b="1" dirty="0">
                <a:solidFill>
                  <a:schemeClr val="bg1"/>
                </a:solidFill>
                <a:latin typeface="+mn-lt"/>
              </a:rPr>
              <a:t> </a:t>
            </a:r>
            <a:endParaRPr lang="en-US" sz="3800" b="1" cap="all" dirty="0">
              <a:solidFill>
                <a:schemeClr val="bg1"/>
              </a:solidFill>
              <a:latin typeface="+mn-lt"/>
            </a:endParaRPr>
          </a:p>
        </p:txBody>
      </p:sp>
    </p:spTree>
    <p:extLst>
      <p:ext uri="{BB962C8B-B14F-4D97-AF65-F5344CB8AC3E}">
        <p14:creationId xmlns:p14="http://schemas.microsoft.com/office/powerpoint/2010/main" xmlns="" val="54134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97C6D-41D9-9AC8-4084-DDEBCF2783BA}"/>
              </a:ext>
            </a:extLst>
          </p:cNvPr>
          <p:cNvSpPr>
            <a:spLocks noGrp="1"/>
          </p:cNvSpPr>
          <p:nvPr>
            <p:ph type="title"/>
          </p:nvPr>
        </p:nvSpPr>
        <p:spPr>
          <a:xfrm>
            <a:off x="428264" y="439838"/>
            <a:ext cx="7899722" cy="928868"/>
          </a:xfrm>
        </p:spPr>
        <p:txBody>
          <a:bodyPr>
            <a:normAutofit/>
          </a:bodyPr>
          <a:lstStyle/>
          <a:p>
            <a:r>
              <a:rPr lang="en-ZA" sz="2800" dirty="0"/>
              <a:t>Stopping and reallocation process -  Human Settlements 1 of 2</a:t>
            </a:r>
          </a:p>
        </p:txBody>
      </p:sp>
      <p:sp>
        <p:nvSpPr>
          <p:cNvPr id="3" name="Content Placeholder 2">
            <a:extLst>
              <a:ext uri="{FF2B5EF4-FFF2-40B4-BE49-F238E27FC236}">
                <a16:creationId xmlns:a16="http://schemas.microsoft.com/office/drawing/2014/main" xmlns="" id="{6306932B-2AF8-8107-9615-61B90D351F6D}"/>
              </a:ext>
            </a:extLst>
          </p:cNvPr>
          <p:cNvSpPr>
            <a:spLocks noGrp="1"/>
          </p:cNvSpPr>
          <p:nvPr>
            <p:ph idx="1"/>
          </p:nvPr>
        </p:nvSpPr>
        <p:spPr>
          <a:xfrm>
            <a:off x="0" y="1345557"/>
            <a:ext cx="9143999" cy="5512443"/>
          </a:xfrm>
        </p:spPr>
        <p:txBody>
          <a:bodyPr>
            <a:normAutofit/>
          </a:bodyPr>
          <a:lstStyle/>
          <a:p>
            <a:pPr algn="just"/>
            <a:r>
              <a:rPr lang="en-ZA" sz="1800" dirty="0">
                <a:effectLst/>
                <a:latin typeface="Arial" panose="020B0604020202020204" pitchFamily="34" charset="0"/>
                <a:ea typeface="Calibri" panose="020F0502020204030204" pitchFamily="34" charset="0"/>
                <a:cs typeface="Arial" panose="020B0604020202020204" pitchFamily="34" charset="0"/>
              </a:rPr>
              <a:t>In terms of section 10(5) of the Division of Revenue Act (</a:t>
            </a:r>
            <a:r>
              <a:rPr lang="en-ZA" sz="1800" dirty="0" err="1">
                <a:effectLst/>
                <a:latin typeface="Arial" panose="020B0604020202020204" pitchFamily="34" charset="0"/>
                <a:ea typeface="Calibri" panose="020F0502020204030204" pitchFamily="34" charset="0"/>
                <a:cs typeface="Arial" panose="020B0604020202020204" pitchFamily="34" charset="0"/>
              </a:rPr>
              <a:t>DoRA</a:t>
            </a:r>
            <a:r>
              <a:rPr lang="en-ZA" sz="1800" dirty="0">
                <a:effectLst/>
                <a:latin typeface="Arial" panose="020B0604020202020204" pitchFamily="34" charset="0"/>
                <a:ea typeface="Calibri" panose="020F0502020204030204" pitchFamily="34" charset="0"/>
                <a:cs typeface="Arial" panose="020B0604020202020204" pitchFamily="34" charset="0"/>
              </a:rPr>
              <a:t>), the transferring officer of a schedule 5 grant is responsible for monitoring of financial and non-financial performance of provincial departments</a:t>
            </a:r>
          </a:p>
          <a:p>
            <a:pPr algn="just"/>
            <a:r>
              <a:rPr lang="en-ZA" sz="1800" dirty="0">
                <a:latin typeface="Arial" panose="020B0604020202020204" pitchFamily="34" charset="0"/>
                <a:ea typeface="Calibri" panose="020F0502020204030204" pitchFamily="34" charset="0"/>
                <a:cs typeface="Arial" panose="020B0604020202020204" pitchFamily="34" charset="0"/>
              </a:rPr>
              <a:t>Section 12 requires</a:t>
            </a:r>
            <a:r>
              <a:rPr lang="en-ZA" sz="1800" dirty="0">
                <a:effectLst/>
                <a:latin typeface="Arial" panose="020B0604020202020204" pitchFamily="34" charset="0"/>
                <a:ea typeface="Calibri" panose="020F0502020204030204" pitchFamily="34" charset="0"/>
                <a:cs typeface="Arial" panose="020B0604020202020204" pitchFamily="34" charset="0"/>
              </a:rPr>
              <a:t>, provincial departments  to submit monthly (financial) and quarterly (non-financial) reports to the Department of Human Settlements (DHS), which details progress on implementation</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90000"/>
              </a:lnSpc>
            </a:pPr>
            <a:r>
              <a:rPr lang="en-ZA" sz="1800" dirty="0">
                <a:effectLst/>
                <a:latin typeface="Arial" panose="020B0604020202020204" pitchFamily="34" charset="0"/>
                <a:ea typeface="Calibri" panose="020F0502020204030204" pitchFamily="34" charset="0"/>
                <a:cs typeface="Arial" panose="020B0604020202020204" pitchFamily="34" charset="0"/>
              </a:rPr>
              <a:t>The DHS reviews performance of grants with provinces on at least a quarterly basis with provincial departments to account for their performance against predetermined objectives identified in their approved business plans. The review highlights which provinces are performing and which ones are at risk of underperforming</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n-ZA" sz="1800" dirty="0">
                <a:effectLst/>
                <a:latin typeface="Arial" panose="020B0604020202020204" pitchFamily="34" charset="0"/>
                <a:ea typeface="Calibri" panose="020F0502020204030204" pitchFamily="34" charset="0"/>
                <a:cs typeface="Arial" panose="020B0604020202020204" pitchFamily="34" charset="0"/>
              </a:rPr>
              <a:t>In between reviews, the DHS regularly engages with at-risk provinces to improve their performance, with provinces given an opportunity to demonstrate how their performance can be improved</a:t>
            </a:r>
          </a:p>
          <a:p>
            <a:pPr algn="just"/>
            <a:r>
              <a:rPr lang="en-ZA" sz="1800" dirty="0">
                <a:effectLst/>
                <a:latin typeface="Arial" panose="020B0604020202020204" pitchFamily="34" charset="0"/>
                <a:ea typeface="Calibri" panose="020F0502020204030204" pitchFamily="34" charset="0"/>
                <a:cs typeface="Arial" panose="020B0604020202020204" pitchFamily="34" charset="0"/>
              </a:rPr>
              <a:t> If the DHS is not convinced by the departments plans, they invoke section 17 of the </a:t>
            </a:r>
            <a:r>
              <a:rPr lang="en-ZA" sz="1800" dirty="0" err="1">
                <a:effectLst/>
                <a:latin typeface="Arial" panose="020B0604020202020204" pitchFamily="34" charset="0"/>
                <a:ea typeface="Calibri" panose="020F0502020204030204" pitchFamily="34" charset="0"/>
                <a:cs typeface="Arial" panose="020B0604020202020204" pitchFamily="34" charset="0"/>
              </a:rPr>
              <a:t>DoRA</a:t>
            </a:r>
            <a:r>
              <a:rPr lang="en-ZA" sz="1800" dirty="0">
                <a:effectLst/>
                <a:latin typeface="Arial" panose="020B0604020202020204" pitchFamily="34" charset="0"/>
                <a:ea typeface="Calibri" panose="020F0502020204030204" pitchFamily="34" charset="0"/>
                <a:cs typeface="Arial" panose="020B0604020202020204" pitchFamily="34" charset="0"/>
              </a:rPr>
              <a:t>, which provides for transfers to provinces to be withheld for 30 days. Section 17 also provides for the withholding of funds for more than 30 days but not exceeding 120 days. In the second instance, the DHS requires National Treasury’s approval. In both instances however the National and relevant Provincial Treasuries are notified, of the DHS’s intention</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90000"/>
              </a:lnSpc>
              <a:buNone/>
            </a:pPr>
            <a:endParaRPr lang="en-ZA"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19905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21C7C-C021-8666-8C33-456F6DB51212}"/>
              </a:ext>
            </a:extLst>
          </p:cNvPr>
          <p:cNvSpPr>
            <a:spLocks noGrp="1"/>
          </p:cNvSpPr>
          <p:nvPr>
            <p:ph type="title"/>
          </p:nvPr>
        </p:nvSpPr>
        <p:spPr>
          <a:xfrm>
            <a:off x="408008" y="497712"/>
            <a:ext cx="7966276" cy="774498"/>
          </a:xfrm>
        </p:spPr>
        <p:txBody>
          <a:bodyPr>
            <a:noAutofit/>
          </a:bodyPr>
          <a:lstStyle/>
          <a:p>
            <a:r>
              <a:rPr lang="en-ZA" sz="2800" dirty="0"/>
              <a:t>Stopping and reallocation process -  Human Settlements 2 of 2</a:t>
            </a:r>
          </a:p>
        </p:txBody>
      </p:sp>
      <p:sp>
        <p:nvSpPr>
          <p:cNvPr id="3" name="Content Placeholder 2">
            <a:extLst>
              <a:ext uri="{FF2B5EF4-FFF2-40B4-BE49-F238E27FC236}">
                <a16:creationId xmlns:a16="http://schemas.microsoft.com/office/drawing/2014/main" xmlns="" id="{D576F5F7-E691-2280-BE50-E9CCFC988145}"/>
              </a:ext>
            </a:extLst>
          </p:cNvPr>
          <p:cNvSpPr>
            <a:spLocks noGrp="1"/>
          </p:cNvSpPr>
          <p:nvPr>
            <p:ph idx="1"/>
          </p:nvPr>
        </p:nvSpPr>
        <p:spPr>
          <a:xfrm>
            <a:off x="0" y="1348450"/>
            <a:ext cx="9143999" cy="5509549"/>
          </a:xfrm>
        </p:spPr>
        <p:txBody>
          <a:bodyPr>
            <a:normAutofit fontScale="92500" lnSpcReduction="20000"/>
          </a:bodyPr>
          <a:lstStyle/>
          <a:p>
            <a:pPr algn="just"/>
            <a:r>
              <a:rPr lang="en-ZA" sz="1900" dirty="0">
                <a:effectLst/>
                <a:latin typeface="Arial" panose="020B0604020202020204" pitchFamily="34" charset="0"/>
                <a:ea typeface="Calibri" panose="020F0502020204030204" pitchFamily="34" charset="0"/>
                <a:cs typeface="Arial" panose="020B0604020202020204" pitchFamily="34" charset="0"/>
              </a:rPr>
              <a:t>The DHS must give the provincial department 7 working days to motivate why the funds should not be withheld. If the DHS is not persuaded by the provincial department’s submission, the withholding is effected</a:t>
            </a:r>
          </a:p>
          <a:p>
            <a:pPr algn="just"/>
            <a:r>
              <a:rPr lang="en-ZA" sz="1900" dirty="0">
                <a:effectLst/>
                <a:latin typeface="Arial" panose="020B0604020202020204" pitchFamily="34" charset="0"/>
                <a:ea typeface="Calibri" panose="020F0502020204030204" pitchFamily="34" charset="0"/>
                <a:cs typeface="Arial" panose="020B0604020202020204" pitchFamily="34" charset="0"/>
              </a:rPr>
              <a:t>If the withholding and subsequent engagements do not result in improved performance, the sector then proceeds to the next step where funds can be stopped, in terms of section 18 of </a:t>
            </a:r>
            <a:r>
              <a:rPr lang="en-ZA" sz="1900" dirty="0" err="1">
                <a:effectLst/>
                <a:latin typeface="Arial" panose="020B0604020202020204" pitchFamily="34" charset="0"/>
                <a:ea typeface="Calibri" panose="020F0502020204030204" pitchFamily="34" charset="0"/>
                <a:cs typeface="Arial" panose="020B0604020202020204" pitchFamily="34" charset="0"/>
              </a:rPr>
              <a:t>DoRA</a:t>
            </a:r>
            <a:r>
              <a:rPr lang="en-ZA" sz="1900" dirty="0">
                <a:effectLst/>
                <a:latin typeface="Arial" panose="020B0604020202020204" pitchFamily="34" charset="0"/>
                <a:ea typeface="Calibri" panose="020F0502020204030204" pitchFamily="34" charset="0"/>
                <a:cs typeface="Arial" panose="020B0604020202020204" pitchFamily="34" charset="0"/>
              </a:rPr>
              <a:t>, from the underperforming province</a:t>
            </a:r>
          </a:p>
          <a:p>
            <a:pPr algn="just"/>
            <a:r>
              <a:rPr lang="en-ZA" sz="1900" dirty="0">
                <a:effectLst/>
                <a:latin typeface="Arial" panose="020B0604020202020204" pitchFamily="34" charset="0"/>
                <a:ea typeface="Calibri" panose="020F0502020204030204" pitchFamily="34" charset="0"/>
                <a:cs typeface="Arial" panose="020B0604020202020204" pitchFamily="34" charset="0"/>
              </a:rPr>
              <a:t>In the case of human settlements such decisions are taken at the sector MINMEC where all provinces are represented</a:t>
            </a:r>
          </a:p>
          <a:p>
            <a:pPr algn="just"/>
            <a:r>
              <a:rPr lang="en-ZA" sz="1900" dirty="0">
                <a:effectLst/>
                <a:latin typeface="Arial" panose="020B0604020202020204" pitchFamily="34" charset="0"/>
                <a:ea typeface="Calibri" panose="020F0502020204030204" pitchFamily="34" charset="0"/>
                <a:cs typeface="Arial" panose="020B0604020202020204" pitchFamily="34" charset="0"/>
              </a:rPr>
              <a:t>Section 19 of </a:t>
            </a:r>
            <a:r>
              <a:rPr lang="en-ZA" sz="1900" dirty="0" err="1">
                <a:effectLst/>
                <a:latin typeface="Arial" panose="020B0604020202020204" pitchFamily="34" charset="0"/>
                <a:ea typeface="Calibri" panose="020F0502020204030204" pitchFamily="34" charset="0"/>
                <a:cs typeface="Arial" panose="020B0604020202020204" pitchFamily="34" charset="0"/>
              </a:rPr>
              <a:t>DoRA</a:t>
            </a:r>
            <a:r>
              <a:rPr lang="en-ZA" sz="1900" dirty="0">
                <a:effectLst/>
                <a:latin typeface="Arial" panose="020B0604020202020204" pitchFamily="34" charset="0"/>
                <a:ea typeface="Calibri" panose="020F0502020204030204" pitchFamily="34" charset="0"/>
                <a:cs typeface="Arial" panose="020B0604020202020204" pitchFamily="34" charset="0"/>
              </a:rPr>
              <a:t> makes   further provision for the planned stopped funds to be reallocated to provinces have performed well. These decisions are formally communicated in a request to National Treasury to approve</a:t>
            </a:r>
            <a:endParaRPr lang="en-ZA" sz="1900" dirty="0">
              <a:effectLst/>
              <a:latin typeface="Calibri" panose="020F0502020204030204" pitchFamily="34" charset="0"/>
              <a:ea typeface="Calibri" panose="020F0502020204030204" pitchFamily="34" charset="0"/>
              <a:cs typeface="Arial" panose="020B0604020202020204" pitchFamily="34" charset="0"/>
            </a:endParaRPr>
          </a:p>
          <a:p>
            <a:pPr algn="just"/>
            <a:r>
              <a:rPr lang="en-ZA" sz="1900" dirty="0">
                <a:effectLst/>
                <a:latin typeface="Arial" panose="020B0604020202020204" pitchFamily="34" charset="0"/>
                <a:ea typeface="Calibri" panose="020F0502020204030204" pitchFamily="34" charset="0"/>
                <a:cs typeface="Arial" panose="020B0604020202020204" pitchFamily="34" charset="0"/>
              </a:rPr>
              <a:t>National Treasury checks that </a:t>
            </a:r>
            <a:r>
              <a:rPr lang="en-ZA" sz="1900" dirty="0" err="1">
                <a:effectLst/>
                <a:latin typeface="Arial" panose="020B0604020202020204" pitchFamily="34" charset="0"/>
                <a:ea typeface="Calibri" panose="020F0502020204030204" pitchFamily="34" charset="0"/>
                <a:cs typeface="Arial" panose="020B0604020202020204" pitchFamily="34" charset="0"/>
              </a:rPr>
              <a:t>DoRA</a:t>
            </a:r>
            <a:r>
              <a:rPr lang="en-ZA" sz="1900" dirty="0">
                <a:effectLst/>
                <a:latin typeface="Arial" panose="020B0604020202020204" pitchFamily="34" charset="0"/>
                <a:ea typeface="Calibri" panose="020F0502020204030204" pitchFamily="34" charset="0"/>
                <a:cs typeface="Arial" panose="020B0604020202020204" pitchFamily="34" charset="0"/>
              </a:rPr>
              <a:t> processes, including section 17, have been adhered to. In addition, National Treasury conducts an analysis of the request, considering provinces financial and non-financial performance. Once satisfied that the request is in line with provisions of the Act and will minimise underspending, a recommendation is made to the Minister to approve</a:t>
            </a:r>
          </a:p>
          <a:p>
            <a:pPr algn="just"/>
            <a:r>
              <a:rPr lang="en-ZA" sz="1900" dirty="0">
                <a:effectLst/>
                <a:latin typeface="Arial" panose="020B0604020202020204" pitchFamily="34" charset="0"/>
                <a:ea typeface="Calibri" panose="020F0502020204030204" pitchFamily="34" charset="0"/>
                <a:cs typeface="Arial" panose="020B0604020202020204" pitchFamily="34" charset="0"/>
              </a:rPr>
              <a:t> All relevant provincial treasuries affected by the stopping and reallocation are formally informed of the adjustment of funds</a:t>
            </a:r>
          </a:p>
          <a:p>
            <a:pPr algn="just">
              <a:lnSpc>
                <a:spcPct val="90000"/>
              </a:lnSpc>
            </a:pPr>
            <a:r>
              <a:rPr lang="en-ZA" sz="1900" dirty="0">
                <a:effectLst/>
                <a:latin typeface="Arial" panose="020B0604020202020204" pitchFamily="34" charset="0"/>
                <a:ea typeface="Calibri" panose="020F0502020204030204" pitchFamily="34" charset="0"/>
                <a:cs typeface="Arial" panose="020B0604020202020204" pitchFamily="34" charset="0"/>
              </a:rPr>
              <a:t>Once the Minister has applied his mind and approved the request, the stopping and reallocation is formalised by the publication of a government gazette. Affected provinces must then table an adjustment budget in their provincial legislatures to adjust their appropriation in line with the published gazette; and adjust their business plans</a:t>
            </a:r>
            <a:endParaRPr lang="en-ZA" sz="19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90000"/>
              </a:lnSpc>
            </a:pPr>
            <a:r>
              <a:rPr lang="en-ZA" sz="1900" dirty="0">
                <a:effectLst/>
                <a:latin typeface="Arial" panose="020B0604020202020204" pitchFamily="34" charset="0"/>
                <a:ea typeface="Calibri" panose="020F0502020204030204" pitchFamily="34" charset="0"/>
                <a:cs typeface="Arial" panose="020B0604020202020204" pitchFamily="34" charset="0"/>
              </a:rPr>
              <a:t>The DHS amends the payment schedule to account for the gazette and makes transfers to relevant provinces</a:t>
            </a:r>
            <a:endParaRPr lang="en-ZA" sz="1900" dirty="0">
              <a:effectLst/>
              <a:latin typeface="Calibri" panose="020F0502020204030204" pitchFamily="34" charset="0"/>
              <a:ea typeface="Calibri" panose="020F0502020204030204" pitchFamily="34" charset="0"/>
              <a:cs typeface="Arial" panose="020B0604020202020204" pitchFamily="34" charset="0"/>
            </a:endParaRPr>
          </a:p>
          <a:p>
            <a:endParaRPr lang="en-ZA" sz="1800" dirty="0">
              <a:effectLst/>
              <a:latin typeface="Arial" panose="020B0604020202020204" pitchFamily="34" charset="0"/>
              <a:ea typeface="Calibri" panose="020F0502020204030204" pitchFamily="34" charset="0"/>
              <a:cs typeface="Arial" panose="020B0604020202020204" pitchFamily="34" charset="0"/>
            </a:endParaRPr>
          </a:p>
          <a:p>
            <a:endParaRPr lang="en-ZA" sz="1800" dirty="0">
              <a:effectLst/>
              <a:latin typeface="Calibri" panose="020F0502020204030204" pitchFamily="34" charset="0"/>
              <a:ea typeface="Calibri" panose="020F0502020204030204" pitchFamily="34" charset="0"/>
              <a:cs typeface="Arial" panose="020B0604020202020204" pitchFamily="34" charset="0"/>
            </a:endParaRPr>
          </a:p>
          <a:p>
            <a:endParaRPr lang="en-ZA" sz="1800" dirty="0">
              <a:effectLst/>
              <a:latin typeface="Calibri" panose="020F0502020204030204" pitchFamily="34" charset="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185347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D98108-DA56-C83B-D40E-723FB4C6C50F}"/>
              </a:ext>
            </a:extLst>
          </p:cNvPr>
          <p:cNvSpPr>
            <a:spLocks noGrp="1"/>
          </p:cNvSpPr>
          <p:nvPr>
            <p:ph type="title"/>
          </p:nvPr>
        </p:nvSpPr>
        <p:spPr>
          <a:xfrm>
            <a:off x="408008" y="468963"/>
            <a:ext cx="7931551" cy="598801"/>
          </a:xfrm>
        </p:spPr>
        <p:txBody>
          <a:bodyPr>
            <a:normAutofit fontScale="90000"/>
          </a:bodyPr>
          <a:lstStyle/>
          <a:p>
            <a:r>
              <a:rPr lang="en-ZA" dirty="0"/>
              <a:t>Stopping and reallocation 2018/19 – 2022/23</a:t>
            </a:r>
          </a:p>
        </p:txBody>
      </p:sp>
      <p:pic>
        <p:nvPicPr>
          <p:cNvPr id="6" name="Picture 5">
            <a:extLst>
              <a:ext uri="{FF2B5EF4-FFF2-40B4-BE49-F238E27FC236}">
                <a16:creationId xmlns:a16="http://schemas.microsoft.com/office/drawing/2014/main" xmlns="" id="{A1804AF0-215D-18EE-9CD5-EC8E6371BBC5}"/>
              </a:ext>
            </a:extLst>
          </p:cNvPr>
          <p:cNvPicPr>
            <a:picLocks noChangeAspect="1"/>
          </p:cNvPicPr>
          <p:nvPr/>
        </p:nvPicPr>
        <p:blipFill>
          <a:blip r:embed="rId2"/>
          <a:stretch>
            <a:fillRect/>
          </a:stretch>
        </p:blipFill>
        <p:spPr>
          <a:xfrm>
            <a:off x="723569" y="1192696"/>
            <a:ext cx="7561690" cy="5458733"/>
          </a:xfrm>
          <a:prstGeom prst="rect">
            <a:avLst/>
          </a:prstGeom>
        </p:spPr>
      </p:pic>
    </p:spTree>
    <p:extLst>
      <p:ext uri="{BB962C8B-B14F-4D97-AF65-F5344CB8AC3E}">
        <p14:creationId xmlns:p14="http://schemas.microsoft.com/office/powerpoint/2010/main" xmlns="" val="75057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81291" y="1281897"/>
            <a:ext cx="5121048" cy="2448046"/>
          </a:xfrm>
        </p:spPr>
        <p:txBody>
          <a:bodyPr lIns="0" tIns="0" anchor="b">
            <a:normAutofit fontScale="90000"/>
          </a:bodyPr>
          <a:lstStyle/>
          <a:p>
            <a:pPr algn="ctr">
              <a:lnSpc>
                <a:spcPts val="3600"/>
              </a:lnSpc>
            </a:pP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
            </a:r>
            <a:br>
              <a:rPr lang="en-US" sz="3800" b="1" cap="all" dirty="0">
                <a:solidFill>
                  <a:schemeClr val="bg1"/>
                </a:solidFill>
                <a:latin typeface="+mn-lt"/>
              </a:rPr>
            </a:br>
            <a:r>
              <a:rPr lang="en-US" sz="3800" b="1" cap="all" dirty="0">
                <a:solidFill>
                  <a:schemeClr val="bg1"/>
                </a:solidFill>
                <a:latin typeface="+mn-lt"/>
              </a:rPr>
              <a:t>Municipal (Metros) Conditional grant process  </a:t>
            </a:r>
            <a:br>
              <a:rPr lang="en-US" sz="3800" b="1" cap="all" dirty="0">
                <a:solidFill>
                  <a:schemeClr val="bg1"/>
                </a:solidFill>
                <a:latin typeface="+mn-lt"/>
              </a:rPr>
            </a:br>
            <a:r>
              <a:rPr lang="en-US" sz="3100" b="1" cap="all" dirty="0">
                <a:solidFill>
                  <a:schemeClr val="bg1"/>
                </a:solidFill>
                <a:latin typeface="+mn-lt"/>
              </a:rPr>
              <a:t>stopping and reallocation</a:t>
            </a:r>
            <a:r>
              <a:rPr lang="en-US" sz="3800" b="1" dirty="0">
                <a:solidFill>
                  <a:schemeClr val="bg1"/>
                </a:solidFill>
                <a:latin typeface="+mn-lt"/>
              </a:rPr>
              <a:t/>
            </a:r>
            <a:br>
              <a:rPr lang="en-US" sz="3800" b="1" dirty="0">
                <a:solidFill>
                  <a:schemeClr val="bg1"/>
                </a:solidFill>
                <a:latin typeface="+mn-lt"/>
              </a:rPr>
            </a:br>
            <a:r>
              <a:rPr lang="en-US" sz="3800" b="1" dirty="0">
                <a:solidFill>
                  <a:schemeClr val="bg1"/>
                </a:solidFill>
                <a:latin typeface="+mn-lt"/>
              </a:rPr>
              <a:t> </a:t>
            </a:r>
            <a:endParaRPr lang="en-US" sz="3800" b="1" cap="all" dirty="0">
              <a:solidFill>
                <a:schemeClr val="bg1"/>
              </a:solidFill>
              <a:latin typeface="+mn-lt"/>
            </a:endParaRPr>
          </a:p>
        </p:txBody>
      </p:sp>
    </p:spTree>
    <p:extLst>
      <p:ext uri="{BB962C8B-B14F-4D97-AF65-F5344CB8AC3E}">
        <p14:creationId xmlns:p14="http://schemas.microsoft.com/office/powerpoint/2010/main" xmlns="" val="2429548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4589</TotalTime>
  <Words>1562</Words>
  <Application>Microsoft Office PowerPoint</Application>
  <PresentationFormat>On-screen Show (4:3)</PresentationFormat>
  <Paragraphs>101</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POLICY OF RE-ALLOCATION OF FUNDS FROM POOR Performing PROVINCES AND METROPOLITAN MUNICIPALITIES TO THE PERFORMING ONES</vt:lpstr>
      <vt:lpstr>PRESENTATION OUTLINE</vt:lpstr>
      <vt:lpstr>Legislative background to stopping and re-allocation of Conditional Grants</vt:lpstr>
      <vt:lpstr>Legislative background to stopping and re-allocation of Conditional Grants</vt:lpstr>
      <vt:lpstr>    Provincial Conditional grant process   stopping and reallocation  </vt:lpstr>
      <vt:lpstr>Stopping and reallocation process -  Human Settlements 1 of 2</vt:lpstr>
      <vt:lpstr>Stopping and reallocation process -  Human Settlements 2 of 2</vt:lpstr>
      <vt:lpstr>Stopping and reallocation 2018/19 – 2022/23</vt:lpstr>
      <vt:lpstr>    Municipal (Metros) Conditional grant process   stopping and reallocation  </vt:lpstr>
      <vt:lpstr>NT process for stopping of funds -  Metros</vt:lpstr>
      <vt:lpstr>Urban Settlement Development Grant</vt:lpstr>
      <vt:lpstr>Informal Settlements Upgrading Partnership Grant</vt:lpstr>
      <vt:lpstr> Considerations on how to reallocate conditional grants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139</cp:revision>
  <dcterms:created xsi:type="dcterms:W3CDTF">2017-06-12T08:43:34Z</dcterms:created>
  <dcterms:modified xsi:type="dcterms:W3CDTF">2023-05-17T10:54:45Z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2023-02-20T20:40:03Z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ed6e0002-7dfe-49b2-bffc-59cf500deee7</vt:lpwstr>
  </property>
  <property fmtid="{D5CDD505-2E9C-101B-9397-08002B2CF9AE}" pid="8" name="MSIP_Label_93c4247e-447d-4732-af29-2e529a4288f1_ContentBits">
    <vt:lpwstr>0</vt:lpwstr>
  </property>
</Properties>
</file>