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73" r:id="rId3"/>
    <p:sldId id="414" r:id="rId4"/>
    <p:sldId id="366" r:id="rId5"/>
    <p:sldId id="360" r:id="rId6"/>
    <p:sldId id="361" r:id="rId7"/>
    <p:sldId id="362" r:id="rId8"/>
    <p:sldId id="312" r:id="rId9"/>
    <p:sldId id="310" r:id="rId10"/>
    <p:sldId id="369" r:id="rId11"/>
    <p:sldId id="370" r:id="rId12"/>
    <p:sldId id="371" r:id="rId13"/>
    <p:sldId id="461" r:id="rId14"/>
    <p:sldId id="416" r:id="rId15"/>
    <p:sldId id="315" r:id="rId16"/>
    <p:sldId id="486" r:id="rId17"/>
    <p:sldId id="418" r:id="rId18"/>
    <p:sldId id="419" r:id="rId19"/>
    <p:sldId id="421" r:id="rId20"/>
    <p:sldId id="420" r:id="rId21"/>
    <p:sldId id="417" r:id="rId22"/>
    <p:sldId id="487" r:id="rId23"/>
    <p:sldId id="428" r:id="rId24"/>
    <p:sldId id="463" r:id="rId25"/>
    <p:sldId id="475" r:id="rId26"/>
    <p:sldId id="432" r:id="rId27"/>
    <p:sldId id="433" r:id="rId28"/>
    <p:sldId id="435" r:id="rId29"/>
    <p:sldId id="479" r:id="rId30"/>
    <p:sldId id="488" r:id="rId31"/>
    <p:sldId id="480" r:id="rId32"/>
    <p:sldId id="436" r:id="rId33"/>
    <p:sldId id="478" r:id="rId34"/>
    <p:sldId id="437" r:id="rId35"/>
    <p:sldId id="462" r:id="rId36"/>
    <p:sldId id="464" r:id="rId37"/>
    <p:sldId id="472" r:id="rId38"/>
    <p:sldId id="467" r:id="rId39"/>
    <p:sldId id="470" r:id="rId40"/>
    <p:sldId id="469" r:id="rId41"/>
    <p:sldId id="471" r:id="rId42"/>
    <p:sldId id="466"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6FE183-1494-30BB-81EC-11A75DD647BB}" name="Zama Kubheka" initials="ZK" userId="S::Kubheka.Z@Dhet.gov.za::a78d116f-9491-4a26-8819-e5c380c8dd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1F27"/>
    <a:srgbClr val="2E2E7D"/>
    <a:srgbClr val="000000"/>
    <a:srgbClr val="412050"/>
    <a:srgbClr val="D187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3792" autoAdjust="0"/>
  </p:normalViewPr>
  <p:slideViewPr>
    <p:cSldViewPr snapToGrid="0" snapToObjects="1">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C4D4E-9982-3140-B169-88BB7322BF30}" type="datetimeFigureOut">
              <a:rPr lang="en-US" smtClean="0"/>
              <a:pPr/>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4B837-81DB-E447-9331-42D5F2ABBEB0}" type="slidenum">
              <a:rPr lang="en-US" smtClean="0"/>
              <a:pPr/>
              <a:t>‹#›</a:t>
            </a:fld>
            <a:endParaRPr lang="en-US"/>
          </a:p>
        </p:txBody>
      </p:sp>
    </p:spTree>
    <p:extLst>
      <p:ext uri="{BB962C8B-B14F-4D97-AF65-F5344CB8AC3E}">
        <p14:creationId xmlns:p14="http://schemas.microsoft.com/office/powerpoint/2010/main" xmlns="" val="38387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lines due </a:t>
            </a:r>
          </a:p>
        </p:txBody>
      </p:sp>
      <p:sp>
        <p:nvSpPr>
          <p:cNvPr id="4" name="Slide Number Placeholder 3"/>
          <p:cNvSpPr>
            <a:spLocks noGrp="1"/>
          </p:cNvSpPr>
          <p:nvPr>
            <p:ph type="sldNum" sz="quarter" idx="10"/>
          </p:nvPr>
        </p:nvSpPr>
        <p:spPr/>
        <p:txBody>
          <a:bodyPr/>
          <a:lstStyle/>
          <a:p>
            <a:fld id="{30C4B837-81DB-E447-9331-42D5F2ABBEB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148224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1457642-8BCE-A04E-8EC4-DCEF4745357F}"/>
              </a:ext>
            </a:extLst>
          </p:cNvPr>
          <p:cNvPicPr>
            <a:picLocks noChangeAspect="1"/>
          </p:cNvPicPr>
          <p:nvPr userDrawn="1"/>
        </p:nvPicPr>
        <p:blipFill>
          <a:blip r:embed="rId2" cstate="email">
            <a:extLst>
              <a:ext uri="{28A0092B-C50C-407E-A947-70E740481C1C}">
                <a14:useLocalDpi xmlns:a14="http://schemas.microsoft.com/office/drawing/2010/main" xmlns=""/>
              </a:ext>
            </a:extLst>
          </a:blip>
          <a:srcRect/>
          <a:stretch/>
        </p:blipFill>
        <p:spPr>
          <a:xfrm>
            <a:off x="9939" y="-1545"/>
            <a:ext cx="12192000" cy="6858000"/>
          </a:xfrm>
          <a:prstGeom prst="rect">
            <a:avLst/>
          </a:prstGeom>
        </p:spPr>
      </p:pic>
      <p:sp>
        <p:nvSpPr>
          <p:cNvPr id="2" name="Title 1">
            <a:extLst>
              <a:ext uri="{FF2B5EF4-FFF2-40B4-BE49-F238E27FC236}">
                <a16:creationId xmlns:a16="http://schemas.microsoft.com/office/drawing/2014/main" xmlns="" id="{F3FFE975-D6A7-1D4D-B410-7A0ECDE5E418}"/>
              </a:ext>
            </a:extLst>
          </p:cNvPr>
          <p:cNvSpPr>
            <a:spLocks noGrp="1"/>
          </p:cNvSpPr>
          <p:nvPr>
            <p:ph type="ctrTitle"/>
          </p:nvPr>
        </p:nvSpPr>
        <p:spPr>
          <a:xfrm>
            <a:off x="1225335" y="3918301"/>
            <a:ext cx="4600023" cy="1586190"/>
          </a:xfrm>
        </p:spPr>
        <p:txBody>
          <a:bodyPr anchor="ctr" anchorCtr="0">
            <a:normAutofit/>
          </a:bodyPr>
          <a:lstStyle>
            <a:lvl1pPr algn="l">
              <a:defRPr sz="3200" b="1">
                <a:solidFill>
                  <a:schemeClr val="accent6"/>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36E05AB5-A4CB-9944-9853-35BB3C147492}"/>
              </a:ext>
            </a:extLst>
          </p:cNvPr>
          <p:cNvSpPr>
            <a:spLocks noGrp="1"/>
          </p:cNvSpPr>
          <p:nvPr>
            <p:ph type="subTitle" idx="1"/>
          </p:nvPr>
        </p:nvSpPr>
        <p:spPr>
          <a:xfrm>
            <a:off x="1197312" y="5564660"/>
            <a:ext cx="4628046" cy="9277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3" name="Picture 12" descr="A picture containing light, drawing&#10;&#10;Description automatically generated">
            <a:extLst>
              <a:ext uri="{FF2B5EF4-FFF2-40B4-BE49-F238E27FC236}">
                <a16:creationId xmlns:a16="http://schemas.microsoft.com/office/drawing/2014/main" xmlns="" id="{98E1BBDC-0A65-7049-93F4-121F91747C20}"/>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4816280" y="2230198"/>
            <a:ext cx="2018156" cy="1197257"/>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565926C5-F896-AD46-8636-4FD5E8FF5442}"/>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1191432" y="2266256"/>
            <a:ext cx="3197548" cy="1162744"/>
          </a:xfrm>
          <a:prstGeom prst="rect">
            <a:avLst/>
          </a:prstGeom>
        </p:spPr>
      </p:pic>
    </p:spTree>
    <p:extLst>
      <p:ext uri="{BB962C8B-B14F-4D97-AF65-F5344CB8AC3E}">
        <p14:creationId xmlns:p14="http://schemas.microsoft.com/office/powerpoint/2010/main" xmlns="" val="345467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xmlns="" id="{FD758B7A-121B-874F-B8EC-9751E9CB6D1F}"/>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4" name="Slide Number Placeholder 5">
            <a:extLst>
              <a:ext uri="{FF2B5EF4-FFF2-40B4-BE49-F238E27FC236}">
                <a16:creationId xmlns:a16="http://schemas.microsoft.com/office/drawing/2014/main" xmlns="" id="{CA80101F-D4D6-A94B-A9CC-6D5058ADA5B5}"/>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2E2E7D"/>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xmlns="" id="{A4CFD518-8C69-E140-A043-A7F4FF544EDD}"/>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593487" y="65906"/>
            <a:ext cx="1887072" cy="1119493"/>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AA599652-8580-F54C-8761-E97AB3116A6E}"/>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xmlns="" val="182936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0" name="Picture 9" descr="A picture containing umbrella, kite, drawing&#10;&#10;Description automatically generated">
            <a:extLst>
              <a:ext uri="{FF2B5EF4-FFF2-40B4-BE49-F238E27FC236}">
                <a16:creationId xmlns:a16="http://schemas.microsoft.com/office/drawing/2014/main" xmlns="" id="{856CBD18-340F-6F41-8E2C-F9784DE3ACE7}"/>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3" name="Slide Number Placeholder 5">
            <a:extLst>
              <a:ext uri="{FF2B5EF4-FFF2-40B4-BE49-F238E27FC236}">
                <a16:creationId xmlns:a16="http://schemas.microsoft.com/office/drawing/2014/main" xmlns="" id="{B8AB00AA-757D-3441-AC08-8DB0507E345D}"/>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5" name="Picture 14">
            <a:extLst>
              <a:ext uri="{FF2B5EF4-FFF2-40B4-BE49-F238E27FC236}">
                <a16:creationId xmlns:a16="http://schemas.microsoft.com/office/drawing/2014/main" xmlns="" id="{4DA410A7-017A-4041-B8BD-845DD7AEFB45}"/>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6343" y="3568"/>
            <a:ext cx="12179313" cy="6850864"/>
          </a:xfrm>
          <a:prstGeom prst="rect">
            <a:avLst/>
          </a:prstGeom>
        </p:spPr>
      </p:pic>
    </p:spTree>
    <p:extLst>
      <p:ext uri="{BB962C8B-B14F-4D97-AF65-F5344CB8AC3E}">
        <p14:creationId xmlns:p14="http://schemas.microsoft.com/office/powerpoint/2010/main" xmlns="" val="263869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9" name="Picture 8" descr="A picture containing umbrella, kite, drawing&#10;&#10;Description automatically generated">
            <a:extLst>
              <a:ext uri="{FF2B5EF4-FFF2-40B4-BE49-F238E27FC236}">
                <a16:creationId xmlns:a16="http://schemas.microsoft.com/office/drawing/2014/main" xmlns="" id="{3C8EAD8B-8170-9944-852C-BE805D500C32}"/>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2" name="Slide Number Placeholder 5">
            <a:extLst>
              <a:ext uri="{FF2B5EF4-FFF2-40B4-BE49-F238E27FC236}">
                <a16:creationId xmlns:a16="http://schemas.microsoft.com/office/drawing/2014/main" xmlns="" id="{B8F2323F-FBAD-4842-8F74-4CE06271C8DB}"/>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spTree>
    <p:extLst>
      <p:ext uri="{BB962C8B-B14F-4D97-AF65-F5344CB8AC3E}">
        <p14:creationId xmlns:p14="http://schemas.microsoft.com/office/powerpoint/2010/main" xmlns="" val="1582031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65CCD8-DC91-F848-BD82-4A67940599DC}"/>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
            <a:ext cx="12192000" cy="6858001"/>
          </a:xfrm>
          <a:prstGeom prst="rect">
            <a:avLst/>
          </a:prstGeom>
        </p:spPr>
      </p:pic>
      <p:pic>
        <p:nvPicPr>
          <p:cNvPr id="12" name="Picture 11" descr="A picture containing umbrella, kite, drawing&#10;&#10;Description automatically generated">
            <a:extLst>
              <a:ext uri="{FF2B5EF4-FFF2-40B4-BE49-F238E27FC236}">
                <a16:creationId xmlns:a16="http://schemas.microsoft.com/office/drawing/2014/main" xmlns="" id="{3C6B2DCF-E1CF-6746-9B3C-95B2AB841750}"/>
              </a:ext>
            </a:extLst>
          </p:cNvPr>
          <p:cNvPicPr>
            <a:picLocks noChangeAspect="1"/>
          </p:cNvPicPr>
          <p:nvPr userDrawn="1"/>
        </p:nvPicPr>
        <p:blipFill rotWithShape="1">
          <a:blip r:embed="rId3" cstate="email">
            <a:extLst>
              <a:ext uri="{28A0092B-C50C-407E-A947-70E740481C1C}">
                <a14:useLocalDpi xmlns:a14="http://schemas.microsoft.com/office/drawing/2010/main" xmlns=""/>
              </a:ext>
            </a:extLst>
          </a:blip>
          <a:srcRect t="3260" r="658"/>
          <a:stretch/>
        </p:blipFill>
        <p:spPr>
          <a:xfrm>
            <a:off x="3823218" y="0"/>
            <a:ext cx="8368782" cy="4834686"/>
          </a:xfrm>
          <a:prstGeom prst="rect">
            <a:avLst/>
          </a:prstGeom>
        </p:spPr>
      </p:pic>
      <p:sp>
        <p:nvSpPr>
          <p:cNvPr id="2" name="Title 1">
            <a:extLst>
              <a:ext uri="{FF2B5EF4-FFF2-40B4-BE49-F238E27FC236}">
                <a16:creationId xmlns:a16="http://schemas.microsoft.com/office/drawing/2014/main" xmlns="" id="{A717D2C5-DBF4-B747-8A74-50122021D590}"/>
              </a:ext>
            </a:extLst>
          </p:cNvPr>
          <p:cNvSpPr>
            <a:spLocks noGrp="1"/>
          </p:cNvSpPr>
          <p:nvPr>
            <p:ph type="title" hasCustomPrompt="1"/>
          </p:nvPr>
        </p:nvSpPr>
        <p:spPr>
          <a:xfrm>
            <a:off x="6387580" y="3006145"/>
            <a:ext cx="5674290" cy="1289056"/>
          </a:xfrm>
        </p:spPr>
        <p:txBody>
          <a:bodyPr anchor="ctr">
            <a:noAutofit/>
          </a:bodyPr>
          <a:lstStyle>
            <a:lvl1pPr algn="ctr">
              <a:defRPr sz="4800" b="1">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xmlns="" val="88053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274DEF0-F60C-C24C-B2F6-AEFD808015EF}"/>
              </a:ext>
            </a:extLst>
          </p:cNvPr>
          <p:cNvPicPr>
            <a:picLocks noChangeAspect="1"/>
          </p:cNvPicPr>
          <p:nvPr userDrawn="1"/>
        </p:nvPicPr>
        <p:blipFill>
          <a:blip r:embed="rId2" cstate="email">
            <a:extLst>
              <a:ext uri="{28A0092B-C50C-407E-A947-70E740481C1C}">
                <a14:useLocalDpi xmlns:a14="http://schemas.microsoft.com/office/drawing/2010/main" xmlns=""/>
              </a:ext>
            </a:extLst>
          </a:blip>
          <a:srcRect/>
          <a:stretch/>
        </p:blipFill>
        <p:spPr>
          <a:xfrm>
            <a:off x="6343" y="3568"/>
            <a:ext cx="12179313" cy="6850864"/>
          </a:xfrm>
          <a:prstGeom prst="rect">
            <a:avLst/>
          </a:prstGeom>
        </p:spPr>
      </p:pic>
      <p:sp>
        <p:nvSpPr>
          <p:cNvPr id="2" name="Title 1">
            <a:extLst>
              <a:ext uri="{FF2B5EF4-FFF2-40B4-BE49-F238E27FC236}">
                <a16:creationId xmlns:a16="http://schemas.microsoft.com/office/drawing/2014/main" xmlns="" id="{0C7C41FC-8071-8644-B4A1-9F037E291A23}"/>
              </a:ext>
            </a:extLst>
          </p:cNvPr>
          <p:cNvSpPr>
            <a:spLocks noGrp="1"/>
          </p:cNvSpPr>
          <p:nvPr>
            <p:ph type="title"/>
          </p:nvPr>
        </p:nvSpPr>
        <p:spPr>
          <a:xfrm rot="16200000">
            <a:off x="-1673086" y="3330198"/>
            <a:ext cx="5456990" cy="1325563"/>
          </a:xfrm>
        </p:spPr>
        <p:txBody>
          <a:bodyPr>
            <a:normAutofit/>
          </a:bodyPr>
          <a:lstStyle>
            <a:lvl1pPr>
              <a:defRPr sz="3200" b="1">
                <a:solidFill>
                  <a:schemeClr val="accent6"/>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E8D2E821-AFB7-A44C-94CE-DB339A73F6B7}"/>
              </a:ext>
            </a:extLst>
          </p:cNvPr>
          <p:cNvSpPr>
            <a:spLocks noGrp="1"/>
          </p:cNvSpPr>
          <p:nvPr>
            <p:ph idx="1"/>
          </p:nvPr>
        </p:nvSpPr>
        <p:spPr>
          <a:xfrm>
            <a:off x="1920245" y="1264486"/>
            <a:ext cx="9878077" cy="5456989"/>
          </a:xfrm>
        </p:spPr>
        <p:txBody>
          <a:bodyPr>
            <a:normAutofit/>
          </a:bodyPr>
          <a:lstStyle>
            <a:lvl1pPr>
              <a:defRPr sz="180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sz="1800">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sz="1800">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sz="1800">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sz="1800">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4" name="Straight Connector 13">
            <a:extLst>
              <a:ext uri="{FF2B5EF4-FFF2-40B4-BE49-F238E27FC236}">
                <a16:creationId xmlns:a16="http://schemas.microsoft.com/office/drawing/2014/main" xmlns="" id="{4A3439B4-4359-1140-A7E7-E279C4FF5185}"/>
              </a:ext>
            </a:extLst>
          </p:cNvPr>
          <p:cNvCxnSpPr/>
          <p:nvPr userDrawn="1"/>
        </p:nvCxnSpPr>
        <p:spPr>
          <a:xfrm>
            <a:off x="1839436" y="1264484"/>
            <a:ext cx="0" cy="54569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umbrella, kite, drawing&#10;&#10;Description automatically generated">
            <a:extLst>
              <a:ext uri="{FF2B5EF4-FFF2-40B4-BE49-F238E27FC236}">
                <a16:creationId xmlns:a16="http://schemas.microsoft.com/office/drawing/2014/main" xmlns="" id="{3CEC520B-B782-1443-AA37-A019A3432326}"/>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3" name="Slide Number Placeholder 5">
            <a:extLst>
              <a:ext uri="{FF2B5EF4-FFF2-40B4-BE49-F238E27FC236}">
                <a16:creationId xmlns:a16="http://schemas.microsoft.com/office/drawing/2014/main" xmlns="" id="{2C2F2D98-04A5-F44F-AFD2-E65358D585D2}"/>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22" name="Picture 21" descr="A picture containing light, drawing&#10;&#10;Description automatically generated">
            <a:extLst>
              <a:ext uri="{FF2B5EF4-FFF2-40B4-BE49-F238E27FC236}">
                <a16:creationId xmlns:a16="http://schemas.microsoft.com/office/drawing/2014/main" xmlns="" id="{9BD6AD75-A2A6-D64A-9F8C-4F396E47D4BD}"/>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577623" y="35342"/>
            <a:ext cx="1887072"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229D148E-4CA6-974A-9ACA-9637F2D0608A}"/>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392627" y="136525"/>
            <a:ext cx="2800354" cy="1018310"/>
          </a:xfrm>
          <a:prstGeom prst="rect">
            <a:avLst/>
          </a:prstGeom>
        </p:spPr>
      </p:pic>
    </p:spTree>
    <p:extLst>
      <p:ext uri="{BB962C8B-B14F-4D97-AF65-F5344CB8AC3E}">
        <p14:creationId xmlns:p14="http://schemas.microsoft.com/office/powerpoint/2010/main" xmlns="" val="69282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71D9704-DBFE-7949-863A-72804DA55979}"/>
              </a:ext>
            </a:extLst>
          </p:cNvPr>
          <p:cNvPicPr>
            <a:picLocks noChangeAspect="1"/>
          </p:cNvPicPr>
          <p:nvPr userDrawn="1"/>
        </p:nvPicPr>
        <p:blipFill>
          <a:blip r:embed="rId2" cstate="email">
            <a:extLst>
              <a:ext uri="{28A0092B-C50C-407E-A947-70E740481C1C}">
                <a14:useLocalDpi xmlns:a14="http://schemas.microsoft.com/office/drawing/2010/main" xmlns=""/>
              </a:ext>
            </a:extLst>
          </a:blip>
          <a:srcRect/>
          <a:stretch/>
        </p:blipFill>
        <p:spPr>
          <a:xfrm>
            <a:off x="6343" y="3568"/>
            <a:ext cx="12179313" cy="6850864"/>
          </a:xfrm>
          <a:prstGeom prst="rect">
            <a:avLst/>
          </a:prstGeom>
        </p:spPr>
      </p:pic>
      <p:sp>
        <p:nvSpPr>
          <p:cNvPr id="3" name="Content Placeholder 2">
            <a:extLst>
              <a:ext uri="{FF2B5EF4-FFF2-40B4-BE49-F238E27FC236}">
                <a16:creationId xmlns:a16="http://schemas.microsoft.com/office/drawing/2014/main" xmlns="" id="{5643800F-3AF7-CF4C-BE4E-3DD66BC7EF5B}"/>
              </a:ext>
            </a:extLst>
          </p:cNvPr>
          <p:cNvSpPr>
            <a:spLocks noGrp="1"/>
          </p:cNvSpPr>
          <p:nvPr>
            <p:ph idx="1"/>
          </p:nvPr>
        </p:nvSpPr>
        <p:spPr>
          <a:xfrm>
            <a:off x="451241" y="1627224"/>
            <a:ext cx="11347081" cy="4886309"/>
          </a:xfr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A picture containing umbrella, kite, drawing&#10;&#10;Description automatically generated">
            <a:extLst>
              <a:ext uri="{FF2B5EF4-FFF2-40B4-BE49-F238E27FC236}">
                <a16:creationId xmlns:a16="http://schemas.microsoft.com/office/drawing/2014/main" xmlns="" id="{EBB3BDF6-7C85-9543-AAAA-5EE5CC74FC5B}"/>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7" name="Slide Number Placeholder 5">
            <a:extLst>
              <a:ext uri="{FF2B5EF4-FFF2-40B4-BE49-F238E27FC236}">
                <a16:creationId xmlns:a16="http://schemas.microsoft.com/office/drawing/2014/main" xmlns="" id="{663B0429-61B8-8D4C-A2BF-F6E0D2BB5CF9}"/>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8" name="Picture 7" descr="A picture containing light, drawing&#10;&#10;Description automatically generated">
            <a:extLst>
              <a:ext uri="{FF2B5EF4-FFF2-40B4-BE49-F238E27FC236}">
                <a16:creationId xmlns:a16="http://schemas.microsoft.com/office/drawing/2014/main" xmlns="" id="{4E77CF2C-6AD0-434D-A75A-B847FC9E39D3}"/>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3577623" y="35342"/>
            <a:ext cx="1887072"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C9E9B97D-9F7A-5D4A-B2C4-105A3B47106B}"/>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392627" y="136525"/>
            <a:ext cx="2800354" cy="1018310"/>
          </a:xfrm>
          <a:prstGeom prst="rect">
            <a:avLst/>
          </a:prstGeom>
        </p:spPr>
      </p:pic>
    </p:spTree>
    <p:extLst>
      <p:ext uri="{BB962C8B-B14F-4D97-AF65-F5344CB8AC3E}">
        <p14:creationId xmlns:p14="http://schemas.microsoft.com/office/powerpoint/2010/main" xmlns="" val="116283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C41FC-8071-8644-B4A1-9F037E291A23}"/>
              </a:ext>
            </a:extLst>
          </p:cNvPr>
          <p:cNvSpPr>
            <a:spLocks noGrp="1"/>
          </p:cNvSpPr>
          <p:nvPr>
            <p:ph type="title"/>
          </p:nvPr>
        </p:nvSpPr>
        <p:spPr>
          <a:xfrm rot="16200000">
            <a:off x="-1614471" y="3330198"/>
            <a:ext cx="5456990" cy="1325563"/>
          </a:xfrm>
        </p:spPr>
        <p:txBody>
          <a:bodyPr>
            <a:normAutofit/>
          </a:bodyPr>
          <a:lstStyle>
            <a:lvl1pPr>
              <a:defRPr sz="3200" b="1">
                <a:solidFill>
                  <a:srgbClr val="2E2E7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xmlns="" id="{E8D2E821-AFB7-A44C-94CE-DB339A73F6B7}"/>
              </a:ext>
            </a:extLst>
          </p:cNvPr>
          <p:cNvSpPr>
            <a:spLocks noGrp="1"/>
          </p:cNvSpPr>
          <p:nvPr>
            <p:ph idx="1"/>
          </p:nvPr>
        </p:nvSpPr>
        <p:spPr>
          <a:xfrm>
            <a:off x="1920245" y="1264486"/>
            <a:ext cx="9878077" cy="5456989"/>
          </a:xfrm>
        </p:spPr>
        <p:txBody>
          <a:bodyPr>
            <a:normAutofit/>
          </a:bodyPr>
          <a:lstStyle>
            <a:lvl1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4" name="Straight Connector 13">
            <a:extLst>
              <a:ext uri="{FF2B5EF4-FFF2-40B4-BE49-F238E27FC236}">
                <a16:creationId xmlns:a16="http://schemas.microsoft.com/office/drawing/2014/main" xmlns="" id="{4A3439B4-4359-1140-A7E7-E279C4FF5185}"/>
              </a:ext>
            </a:extLst>
          </p:cNvPr>
          <p:cNvCxnSpPr/>
          <p:nvPr userDrawn="1"/>
        </p:nvCxnSpPr>
        <p:spPr>
          <a:xfrm>
            <a:off x="1839436" y="1264484"/>
            <a:ext cx="0" cy="5456991"/>
          </a:xfrm>
          <a:prstGeom prst="line">
            <a:avLst/>
          </a:prstGeom>
          <a:ln w="28575">
            <a:solidFill>
              <a:srgbClr val="D21F27"/>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umbrella, kite, drawing&#10;&#10;Description automatically generated">
            <a:extLst>
              <a:ext uri="{FF2B5EF4-FFF2-40B4-BE49-F238E27FC236}">
                <a16:creationId xmlns:a16="http://schemas.microsoft.com/office/drawing/2014/main" xmlns="" id="{3487B4A5-11C2-9F40-A585-1FC8716D3B3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6" name="Slide Number Placeholder 5">
            <a:extLst>
              <a:ext uri="{FF2B5EF4-FFF2-40B4-BE49-F238E27FC236}">
                <a16:creationId xmlns:a16="http://schemas.microsoft.com/office/drawing/2014/main" xmlns="" id="{FE6B9331-E37F-344E-B676-13E1DEEBFAB8}"/>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2E2E7D"/>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7" name="Picture 16" descr="A close up of a logo&#10;&#10;Description automatically generated">
            <a:extLst>
              <a:ext uri="{FF2B5EF4-FFF2-40B4-BE49-F238E27FC236}">
                <a16:creationId xmlns:a16="http://schemas.microsoft.com/office/drawing/2014/main" xmlns="" id="{DE3EB7CC-F4ED-5B4F-99F9-1CFDC4D5444A}"/>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593487" y="65906"/>
            <a:ext cx="1887072" cy="1119493"/>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15C1B366-31EF-F443-9B8C-2AD2E574646D}"/>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xmlns="" val="64279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43800F-3AF7-CF4C-BE4E-3DD66BC7EF5B}"/>
              </a:ext>
            </a:extLst>
          </p:cNvPr>
          <p:cNvSpPr>
            <a:spLocks noGrp="1"/>
          </p:cNvSpPr>
          <p:nvPr>
            <p:ph idx="1"/>
          </p:nvPr>
        </p:nvSpPr>
        <p:spPr>
          <a:xfrm>
            <a:off x="451241" y="1627224"/>
            <a:ext cx="11347081" cy="4886309"/>
          </a:xfrm>
        </p:spPr>
        <p:txBody>
          <a:bodyPr>
            <a:normAutofit/>
          </a:bodyPr>
          <a:lstStyle>
            <a:lvl1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A picture containing umbrella, kite, drawing&#10;&#10;Description automatically generated">
            <a:extLst>
              <a:ext uri="{FF2B5EF4-FFF2-40B4-BE49-F238E27FC236}">
                <a16:creationId xmlns:a16="http://schemas.microsoft.com/office/drawing/2014/main" xmlns="" id="{82DC9F20-CC95-954A-83E9-720CE8F6EFAF}"/>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7" name="Slide Number Placeholder 5">
            <a:extLst>
              <a:ext uri="{FF2B5EF4-FFF2-40B4-BE49-F238E27FC236}">
                <a16:creationId xmlns:a16="http://schemas.microsoft.com/office/drawing/2014/main" xmlns="" id="{6B1F609D-375A-4C44-AD1E-F023045B9BAE}"/>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xmlns="" id="{8B09D403-E0B5-1742-913A-72DDA3792459}"/>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593487" y="65906"/>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6C9377C5-F804-3E4C-A805-5DC13B53677E}"/>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xmlns="" val="129365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8C3B30C-3D7B-FB43-82CF-A2B3E489FDD5}"/>
              </a:ext>
            </a:extLst>
          </p:cNvPr>
          <p:cNvPicPr>
            <a:picLocks noChangeAspect="1"/>
          </p:cNvPicPr>
          <p:nvPr userDrawn="1"/>
        </p:nvPicPr>
        <p:blipFill>
          <a:blip r:embed="rId2" cstate="email">
            <a:extLst>
              <a:ext uri="{28A0092B-C50C-407E-A947-70E740481C1C}">
                <a14:useLocalDpi xmlns:a14="http://schemas.microsoft.com/office/drawing/2010/main" xmlns=""/>
              </a:ext>
            </a:extLst>
          </a:blip>
          <a:srcRect/>
          <a:stretch/>
        </p:blipFill>
        <p:spPr>
          <a:xfrm>
            <a:off x="11289" y="6350"/>
            <a:ext cx="12169422" cy="6845299"/>
          </a:xfrm>
          <a:prstGeom prst="rect">
            <a:avLst/>
          </a:prstGeom>
        </p:spPr>
      </p:pic>
      <p:pic>
        <p:nvPicPr>
          <p:cNvPr id="13" name="Picture 12" descr="A picture containing umbrella, kite, drawing&#10;&#10;Description automatically generated">
            <a:extLst>
              <a:ext uri="{FF2B5EF4-FFF2-40B4-BE49-F238E27FC236}">
                <a16:creationId xmlns:a16="http://schemas.microsoft.com/office/drawing/2014/main" xmlns="" id="{82DC9F20-CC95-954A-83E9-720CE8F6EFAF}"/>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6011054" y="-106965"/>
            <a:ext cx="6286453" cy="3729396"/>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31583EF8-AF01-B442-B6F2-F221A6D4A296}"/>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579007" y="65906"/>
            <a:ext cx="1887072"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FE5F0AC1-CFD5-8F48-A90D-259B4B864B77}"/>
              </a:ext>
            </a:extLst>
          </p:cNvPr>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1436761" y="136525"/>
            <a:ext cx="2884405" cy="1048874"/>
          </a:xfrm>
          <a:prstGeom prst="rect">
            <a:avLst/>
          </a:prstGeom>
        </p:spPr>
      </p:pic>
    </p:spTree>
    <p:extLst>
      <p:ext uri="{BB962C8B-B14F-4D97-AF65-F5344CB8AC3E}">
        <p14:creationId xmlns:p14="http://schemas.microsoft.com/office/powerpoint/2010/main" xmlns="" val="235191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82230C6-A343-E94E-8510-4952CDD4EA46}"/>
              </a:ext>
            </a:extLst>
          </p:cNvPr>
          <p:cNvPicPr>
            <a:picLocks noChangeAspect="1"/>
          </p:cNvPicPr>
          <p:nvPr userDrawn="1"/>
        </p:nvPicPr>
        <p:blipFill>
          <a:blip r:embed="rId2" cstate="email">
            <a:extLst>
              <a:ext uri="{28A0092B-C50C-407E-A947-70E740481C1C}">
                <a14:useLocalDpi xmlns:a14="http://schemas.microsoft.com/office/drawing/2010/main" xmlns=""/>
              </a:ext>
            </a:extLst>
          </a:blip>
          <a:srcRect/>
          <a:stretch/>
        </p:blipFill>
        <p:spPr>
          <a:xfrm rot="10800000">
            <a:off x="11289" y="6350"/>
            <a:ext cx="12169422" cy="6845299"/>
          </a:xfrm>
          <a:prstGeom prst="rect">
            <a:avLst/>
          </a:prstGeom>
        </p:spPr>
      </p:pic>
      <p:sp>
        <p:nvSpPr>
          <p:cNvPr id="2" name="Title 1">
            <a:extLst>
              <a:ext uri="{FF2B5EF4-FFF2-40B4-BE49-F238E27FC236}">
                <a16:creationId xmlns:a16="http://schemas.microsoft.com/office/drawing/2014/main" xmlns="" id="{A717D2C5-DBF4-B747-8A74-50122021D590}"/>
              </a:ext>
            </a:extLst>
          </p:cNvPr>
          <p:cNvSpPr>
            <a:spLocks noGrp="1"/>
          </p:cNvSpPr>
          <p:nvPr>
            <p:ph type="title" hasCustomPrompt="1"/>
          </p:nvPr>
        </p:nvSpPr>
        <p:spPr>
          <a:xfrm>
            <a:off x="225468" y="200416"/>
            <a:ext cx="3432132" cy="6526061"/>
          </a:xfrm>
        </p:spPr>
        <p:txBody>
          <a:bodyPr anchor="b">
            <a:noAutofit/>
          </a:bodyPr>
          <a:lstStyle>
            <a:lvl1pPr>
              <a:defRPr sz="4800" b="1">
                <a:solidFill>
                  <a:srgbClr val="D21F27"/>
                </a:solidFill>
              </a:defRPr>
            </a:lvl1pPr>
          </a:lstStyle>
          <a:p>
            <a:r>
              <a:rPr lang="en-GB" dirty="0"/>
              <a:t/>
            </a:r>
            <a:br>
              <a:rPr lang="en-GB" dirty="0"/>
            </a:br>
            <a:r>
              <a:rPr lang="en-GB" dirty="0"/>
              <a:t/>
            </a:r>
            <a:br>
              <a:rPr lang="en-GB" dirty="0"/>
            </a:br>
            <a:r>
              <a:rPr lang="en-GB" dirty="0"/>
              <a:t>01</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Click to edit Master title style</a:t>
            </a:r>
            <a:endParaRPr lang="en-US" dirty="0"/>
          </a:p>
        </p:txBody>
      </p:sp>
    </p:spTree>
    <p:extLst>
      <p:ext uri="{BB962C8B-B14F-4D97-AF65-F5344CB8AC3E}">
        <p14:creationId xmlns:p14="http://schemas.microsoft.com/office/powerpoint/2010/main" xmlns="" val="106312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7D2C5-DBF4-B747-8A74-50122021D590}"/>
              </a:ext>
            </a:extLst>
          </p:cNvPr>
          <p:cNvSpPr>
            <a:spLocks noGrp="1"/>
          </p:cNvSpPr>
          <p:nvPr>
            <p:ph type="title" hasCustomPrompt="1"/>
          </p:nvPr>
        </p:nvSpPr>
        <p:spPr>
          <a:xfrm>
            <a:off x="8605380" y="200416"/>
            <a:ext cx="3432132" cy="6526061"/>
          </a:xfrm>
        </p:spPr>
        <p:txBody>
          <a:bodyPr anchor="b">
            <a:noAutofit/>
          </a:bodyPr>
          <a:lstStyle>
            <a:lvl1pPr>
              <a:defRPr sz="4800" b="1">
                <a:solidFill>
                  <a:schemeClr val="accent6"/>
                </a:solidFill>
              </a:defRPr>
            </a:lvl1pPr>
          </a:lstStyle>
          <a:p>
            <a:r>
              <a:rPr lang="en-GB" dirty="0"/>
              <a:t/>
            </a:r>
            <a:br>
              <a:rPr lang="en-GB" dirty="0"/>
            </a:br>
            <a:r>
              <a:rPr lang="en-GB" dirty="0"/>
              <a:t/>
            </a:r>
            <a:br>
              <a:rPr lang="en-GB" dirty="0"/>
            </a:br>
            <a:r>
              <a:rPr lang="en-GB" dirty="0"/>
              <a:t>02</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Click to edit Master title style</a:t>
            </a:r>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xmlns="" id="{7B54B30D-EF3F-B145-82AD-46D512E5B854}"/>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rot="10800000">
            <a:off x="0" y="3210666"/>
            <a:ext cx="6286453" cy="3729396"/>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74998835-738E-A44D-910D-506F6AB524DF}"/>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593487" y="65906"/>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09074A8D-209A-9D40-9B0D-2C594534E64D}"/>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xmlns="" val="370014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xmlns="" id="{BD5DE451-98C1-7042-B9E5-D26604F51E0F}"/>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332843" y="-13181"/>
            <a:ext cx="3859157" cy="2289419"/>
          </a:xfrm>
          <a:prstGeom prst="rect">
            <a:avLst/>
          </a:prstGeom>
        </p:spPr>
      </p:pic>
      <p:sp>
        <p:nvSpPr>
          <p:cNvPr id="15" name="Slide Number Placeholder 5">
            <a:extLst>
              <a:ext uri="{FF2B5EF4-FFF2-40B4-BE49-F238E27FC236}">
                <a16:creationId xmlns:a16="http://schemas.microsoft.com/office/drawing/2014/main" xmlns="" id="{9034EDBD-1E37-9C48-8689-730B7003704C}"/>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6" name="Picture 15" descr="A picture containing light, drawing&#10;&#10;Description automatically generated">
            <a:extLst>
              <a:ext uri="{FF2B5EF4-FFF2-40B4-BE49-F238E27FC236}">
                <a16:creationId xmlns:a16="http://schemas.microsoft.com/office/drawing/2014/main" xmlns="" id="{2803FFAE-9C0F-DE43-BAEC-263B1E081CC3}"/>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375475" y="35342"/>
            <a:ext cx="1887072" cy="1119493"/>
          </a:xfrm>
          <a:prstGeom prst="rect">
            <a:avLst/>
          </a:prstGeom>
        </p:spPr>
      </p:pic>
      <p:pic>
        <p:nvPicPr>
          <p:cNvPr id="17" name="Picture 16">
            <a:extLst>
              <a:ext uri="{FF2B5EF4-FFF2-40B4-BE49-F238E27FC236}">
                <a16:creationId xmlns:a16="http://schemas.microsoft.com/office/drawing/2014/main" xmlns="" id="{40B3F5EC-A8E0-DA48-8BC3-4D42AB6D44AD}"/>
              </a:ext>
            </a:extLst>
          </p:cNvPr>
          <p:cNvPicPr>
            <a:picLocks noChangeAspect="1"/>
          </p:cNvPicPr>
          <p:nvPr userDrawn="1"/>
        </p:nvPicPr>
        <p:blipFill>
          <a:blip r:embed="rId4" cstate="email">
            <a:extLst>
              <a:ext uri="{28A0092B-C50C-407E-A947-70E740481C1C}">
                <a14:useLocalDpi xmlns:a14="http://schemas.microsoft.com/office/drawing/2010/main" xmlns=""/>
              </a:ext>
            </a:extLst>
          </a:blip>
          <a:srcRect/>
          <a:stretch/>
        </p:blipFill>
        <p:spPr>
          <a:xfrm>
            <a:off x="6343" y="3568"/>
            <a:ext cx="12179313" cy="6850864"/>
          </a:xfrm>
          <a:prstGeom prst="rect">
            <a:avLst/>
          </a:prstGeom>
        </p:spPr>
      </p:pic>
    </p:spTree>
    <p:extLst>
      <p:ext uri="{BB962C8B-B14F-4D97-AF65-F5344CB8AC3E}">
        <p14:creationId xmlns:p14="http://schemas.microsoft.com/office/powerpoint/2010/main" xmlns="" val="53377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B024B5-DBB0-074E-89A5-82D55AB64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97DC366-879C-4946-BBD4-2EAD34094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46502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0" r:id="rId4"/>
    <p:sldLayoutId id="2147483678" r:id="rId5"/>
    <p:sldLayoutId id="2147483680" r:id="rId6"/>
    <p:sldLayoutId id="2147483651" r:id="rId7"/>
    <p:sldLayoutId id="2147483661" r:id="rId8"/>
    <p:sldLayoutId id="2147483654" r:id="rId9"/>
    <p:sldLayoutId id="2147483655" r:id="rId10"/>
    <p:sldLayoutId id="2147483662" r:id="rId11"/>
    <p:sldLayoutId id="2147483679" r:id="rId12"/>
    <p:sldLayoutId id="2147483664" r:id="rId13"/>
  </p:sldLayoutIdLst>
  <p:hf hdr="0" ftr="0" dt="0"/>
  <p:txStyles>
    <p:title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F10CE5-BBFB-1A41-8CDA-19D3336E1799}"/>
              </a:ext>
            </a:extLst>
          </p:cNvPr>
          <p:cNvSpPr>
            <a:spLocks noGrp="1"/>
          </p:cNvSpPr>
          <p:nvPr>
            <p:ph type="ctrTitle"/>
          </p:nvPr>
        </p:nvSpPr>
        <p:spPr>
          <a:xfrm>
            <a:off x="234754" y="3921780"/>
            <a:ext cx="6581121" cy="1586190"/>
          </a:xfrm>
        </p:spPr>
        <p:txBody>
          <a:bodyPr>
            <a:normAutofit fontScale="90000"/>
          </a:bodyPr>
          <a:lstStyle/>
          <a:p>
            <a:r>
              <a:rPr lang="en-ZA" dirty="0">
                <a:solidFill>
                  <a:srgbClr val="92D050"/>
                </a:solidFill>
              </a:rPr>
              <a:t/>
            </a:r>
            <a:br>
              <a:rPr lang="en-ZA" dirty="0">
                <a:solidFill>
                  <a:srgbClr val="92D050"/>
                </a:solidFill>
              </a:rPr>
            </a:br>
            <a:r>
              <a:rPr lang="en-ZA" sz="2700" dirty="0">
                <a:solidFill>
                  <a:srgbClr val="92D050"/>
                </a:solidFill>
                <a:latin typeface="Open Sans"/>
              </a:rPr>
              <a:t>Portfolio Committee on Higher Education, Science and Innovation </a:t>
            </a:r>
            <a:r>
              <a:rPr lang="en-ZA" sz="2700" dirty="0">
                <a:solidFill>
                  <a:srgbClr val="FF0000"/>
                </a:solidFill>
                <a:latin typeface="Open Sans"/>
              </a:rPr>
              <a:t/>
            </a:r>
            <a:br>
              <a:rPr lang="en-ZA" sz="2700" dirty="0">
                <a:solidFill>
                  <a:srgbClr val="FF0000"/>
                </a:solidFill>
                <a:latin typeface="Open Sans"/>
              </a:rPr>
            </a:br>
            <a:r>
              <a:rPr lang="en-ZA" dirty="0">
                <a:solidFill>
                  <a:srgbClr val="FFFF00"/>
                </a:solidFill>
                <a:latin typeface="Open Sans"/>
              </a:rPr>
              <a:t/>
            </a:r>
            <a:br>
              <a:rPr lang="en-ZA" dirty="0">
                <a:solidFill>
                  <a:srgbClr val="FFFF00"/>
                </a:solidFill>
                <a:latin typeface="Open Sans"/>
              </a:rPr>
            </a:br>
            <a:r>
              <a:rPr lang="en-ZA" sz="2700" dirty="0">
                <a:solidFill>
                  <a:srgbClr val="92D050"/>
                </a:solidFill>
                <a:latin typeface="Open Sans"/>
              </a:rPr>
              <a:t>National Skills Fund Revised Strategic Plan 2020-2025 and Annual Performance Plan 2023/24</a:t>
            </a:r>
            <a:br>
              <a:rPr lang="en-ZA" sz="2700" dirty="0">
                <a:solidFill>
                  <a:srgbClr val="92D050"/>
                </a:solidFill>
                <a:latin typeface="Open Sans"/>
              </a:rPr>
            </a:br>
            <a:r>
              <a:rPr lang="en-ZA" sz="2700">
                <a:solidFill>
                  <a:srgbClr val="92D050"/>
                </a:solidFill>
                <a:latin typeface="Open Sans"/>
              </a:rPr>
              <a:t/>
            </a:r>
            <a:br>
              <a:rPr lang="en-ZA" sz="2700">
                <a:solidFill>
                  <a:srgbClr val="92D050"/>
                </a:solidFill>
                <a:latin typeface="Open Sans"/>
              </a:rPr>
            </a:br>
            <a:r>
              <a:rPr lang="en-ZA" sz="2700">
                <a:solidFill>
                  <a:srgbClr val="92D050"/>
                </a:solidFill>
                <a:latin typeface="Open Sans"/>
              </a:rPr>
              <a:t>17 </a:t>
            </a:r>
            <a:r>
              <a:rPr lang="en-ZA" sz="2700" dirty="0">
                <a:solidFill>
                  <a:srgbClr val="92D050"/>
                </a:solidFill>
                <a:latin typeface="Open Sans"/>
              </a:rPr>
              <a:t>May 2023</a:t>
            </a:r>
            <a:endParaRPr lang="en-US" sz="2700" dirty="0">
              <a:solidFill>
                <a:srgbClr val="92D050"/>
              </a:solidFill>
              <a:latin typeface="Open Sans"/>
            </a:endParaRPr>
          </a:p>
        </p:txBody>
      </p:sp>
      <p:pic>
        <p:nvPicPr>
          <p:cNvPr id="6" name="Picture 5"/>
          <p:cNvPicPr/>
          <p:nvPr/>
        </p:nvPicPr>
        <p:blipFill rotWithShape="1">
          <a:blip r:embed="rId2"/>
          <a:srcRect l="39427" t="23284" r="40978" b="26520"/>
          <a:stretch/>
        </p:blipFill>
        <p:spPr bwMode="auto">
          <a:xfrm>
            <a:off x="8684405" y="0"/>
            <a:ext cx="3507595" cy="4714875"/>
          </a:xfrm>
          <a:prstGeom prst="rect">
            <a:avLst/>
          </a:prstGeom>
          <a:ln>
            <a:noFill/>
          </a:ln>
          <a:extLst>
            <a:ext uri="{53640926-AAD7-44D8-BBD7-CCE9431645EC}">
              <a14:shadowObscured xmlns:a14="http://schemas.microsoft.com/office/drawing/2010/main" xmlns=""/>
            </a:ext>
          </a:extLst>
        </p:spPr>
      </p:pic>
      <p:pic>
        <p:nvPicPr>
          <p:cNvPr id="4" name="Picture 3">
            <a:extLst>
              <a:ext uri="{FF2B5EF4-FFF2-40B4-BE49-F238E27FC236}">
                <a16:creationId xmlns:a16="http://schemas.microsoft.com/office/drawing/2014/main" xmlns="" id="{B2E50899-BFEF-205C-264C-A23B07B68155}"/>
              </a:ext>
            </a:extLst>
          </p:cNvPr>
          <p:cNvPicPr>
            <a:picLocks noChangeAspect="1"/>
          </p:cNvPicPr>
          <p:nvPr/>
        </p:nvPicPr>
        <p:blipFill rotWithShape="1">
          <a:blip r:embed="rId3"/>
          <a:srcRect l="24922" t="19722" r="45000" b="5555"/>
          <a:stretch/>
        </p:blipFill>
        <p:spPr>
          <a:xfrm>
            <a:off x="7038974" y="2800350"/>
            <a:ext cx="3076575" cy="4057650"/>
          </a:xfrm>
          <a:prstGeom prst="rect">
            <a:avLst/>
          </a:prstGeom>
        </p:spPr>
      </p:pic>
    </p:spTree>
    <p:extLst>
      <p:ext uri="{BB962C8B-B14F-4D97-AF65-F5344CB8AC3E}">
        <p14:creationId xmlns:p14="http://schemas.microsoft.com/office/powerpoint/2010/main" xmlns="" val="411118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160421" y="1175608"/>
            <a:ext cx="11637902"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10</a:t>
            </a:fld>
            <a:endParaRPr lang="en-US" dirty="0"/>
          </a:p>
        </p:txBody>
      </p:sp>
      <p:sp>
        <p:nvSpPr>
          <p:cNvPr id="4" name="Rectangle 3"/>
          <p:cNvSpPr/>
          <p:nvPr/>
        </p:nvSpPr>
        <p:spPr>
          <a:xfrm>
            <a:off x="5398794" y="329607"/>
            <a:ext cx="5454904" cy="846001"/>
          </a:xfrm>
          <a:prstGeom prst="rect">
            <a:avLst/>
          </a:prstGeom>
        </p:spPr>
        <p:txBody>
          <a:bodyPr wrap="square">
            <a:spAutoFit/>
          </a:bodyPr>
          <a:lstStyle/>
          <a:p>
            <a:pPr algn="ctr">
              <a:lnSpc>
                <a:spcPct val="115000"/>
              </a:lnSpc>
              <a:spcBef>
                <a:spcPts val="300"/>
              </a:spcBef>
            </a:pPr>
            <a:r>
              <a:rPr lang="en-US" sz="22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Summary of the NSF Revised Strategic Plan &amp; APP Planning Priorities</a:t>
            </a:r>
            <a:endParaRPr lang="en-GB" sz="2200" b="1" dirty="0">
              <a:solidFill>
                <a:schemeClr val="accent6">
                  <a:lumMod val="50000"/>
                </a:schemeClr>
              </a:solidFill>
            </a:endParaRPr>
          </a:p>
        </p:txBody>
      </p:sp>
      <p:sp>
        <p:nvSpPr>
          <p:cNvPr id="6" name="Rectangle 5"/>
          <p:cNvSpPr/>
          <p:nvPr/>
        </p:nvSpPr>
        <p:spPr>
          <a:xfrm>
            <a:off x="160421" y="1283006"/>
            <a:ext cx="11545804" cy="5325560"/>
          </a:xfrm>
          <a:prstGeom prst="rect">
            <a:avLst/>
          </a:prstGeom>
        </p:spPr>
        <p:txBody>
          <a:bodyPr wrap="square">
            <a:spAutoFit/>
          </a:bodyPr>
          <a:lstStyle/>
          <a:p>
            <a:pPr lvl="0">
              <a:lnSpc>
                <a:spcPct val="90000"/>
              </a:lnSpc>
              <a:spcBef>
                <a:spcPts val="1000"/>
              </a:spcBef>
            </a:pPr>
            <a:r>
              <a:rPr lang="en-US" b="1"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3. Material changes to the 2020/25 Strategic Plan:  </a:t>
            </a:r>
            <a:endPar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endParaRPr>
          </a:p>
          <a:p>
            <a:pPr lvl="0">
              <a:lnSpc>
                <a:spcPct val="90000"/>
              </a:lnSpc>
              <a:spcBef>
                <a:spcPts val="1000"/>
              </a:spcBef>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It is a significant departure from </a:t>
            </a: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the prior Strategic Plan of the NSF. </a:t>
            </a:r>
          </a:p>
          <a:p>
            <a:pPr lvl="0">
              <a:lnSpc>
                <a:spcPct val="90000"/>
              </a:lnSpc>
              <a:spcBef>
                <a:spcPts val="1000"/>
              </a:spcBef>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new approach was informed by the theory of change. </a:t>
            </a:r>
          </a:p>
          <a:p>
            <a:pPr lvl="0">
              <a:lnSpc>
                <a:spcPct val="90000"/>
              </a:lnSpc>
              <a:spcBef>
                <a:spcPts val="1000"/>
              </a:spcBef>
            </a:pP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a:t>
            </a: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he NSF made the following summary of material amendments to the Strategic Plan </a:t>
            </a: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in </a:t>
            </a: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compliance with the Revised Framework for Strategic Plan and Annual Performance Plan (DPME) to ensure that indicators for key policy interventions and measurement align to outcomes within the same </a:t>
            </a:r>
            <a:r>
              <a:rPr lang="en-US" sz="1600" dirty="0" err="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programme</a:t>
            </a: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Impact Statement was amended to ”</a:t>
            </a:r>
            <a:r>
              <a:rPr lang="en-US" sz="1600" i="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Reduced inequality and poverty among National Skills Fund beneficiaries”;</a:t>
            </a:r>
            <a:endParaRPr lang="en-US" sz="1600"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Programme 1: Administration – (this was previously programme 2: Organizational Sustainability)</a:t>
            </a:r>
            <a:endPar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Programme 2: Skills Development Funding – (this was previously programme 1: Quality Skills Developed)</a:t>
            </a:r>
            <a:endPar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Outcomes – Outcome 2 was changed to </a:t>
            </a: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en-US" sz="1600" i="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 skilled and capable workforce to support inclusive growth path”; </a:t>
            </a:r>
            <a:endParaRPr lang="en-US" sz="1600"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Programme 3: Post-School Education and Training System Improvement Funding </a:t>
            </a:r>
          </a:p>
          <a:p>
            <a:pPr marL="285750" lvl="0" indent="-285750">
              <a:lnSpc>
                <a:spcPct val="90000"/>
              </a:lnSpc>
              <a:spcBef>
                <a:spcPts val="1000"/>
              </a:spcBef>
              <a:buFont typeface="Wingdings" panose="05000000000000000000" pitchFamily="2" charset="2"/>
              <a:buChar char="ü"/>
            </a:pP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Outcome and output alignment, to ensure compliance with the Framework for Managing Programme Performance Information</a:t>
            </a: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to measure and improve performance reporting</a:t>
            </a:r>
            <a:r>
              <a:rPr lang="en-US"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and</a:t>
            </a:r>
          </a:p>
          <a:p>
            <a:pPr marL="285750" lvl="0" indent="-285750">
              <a:lnSpc>
                <a:spcPct val="90000"/>
              </a:lnSpc>
              <a:spcBef>
                <a:spcPts val="1000"/>
              </a:spcBef>
              <a:buFont typeface="Wingdings" panose="05000000000000000000" pitchFamily="2" charset="2"/>
              <a:buChar char="ü"/>
            </a:pPr>
            <a:r>
              <a:rPr lang="en-US" sz="16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Aligning and including new outcome and output indicators to target internal administration outcomes and new indicators related to the ERRP Skills Strategy specifically the indicators on work integrated learning and digital skills development amongst a few. </a:t>
            </a:r>
            <a:endParaRPr lang="en-US" sz="16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
              <a:lnSpc>
                <a:spcPct val="90000"/>
              </a:lnSpc>
              <a:spcBef>
                <a:spcPts val="1000"/>
              </a:spcBef>
              <a:buFont typeface="Arial" panose="020B0604020202020204" pitchFamily="34" charset="0"/>
              <a:buChar char="•"/>
            </a:pPr>
            <a:endParaRPr lang="en-US" sz="1800" dirty="0">
              <a:solidFill>
                <a:srgbClr val="333333"/>
              </a:solidFill>
              <a:effectLst/>
              <a:latin typeface="Open Sans" panose="020B0606030504020204" pitchFamily="34" charset="0"/>
              <a:ea typeface="Times New Roman" panose="02020603050405020304" pitchFamily="18" charset="0"/>
            </a:endParaRPr>
          </a:p>
        </p:txBody>
      </p:sp>
    </p:spTree>
    <p:extLst>
      <p:ext uri="{BB962C8B-B14F-4D97-AF65-F5344CB8AC3E}">
        <p14:creationId xmlns:p14="http://schemas.microsoft.com/office/powerpoint/2010/main" xmlns="" val="197590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160421" y="1025639"/>
            <a:ext cx="11637902"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11</a:t>
            </a:fld>
            <a:endParaRPr lang="en-US" dirty="0"/>
          </a:p>
        </p:txBody>
      </p:sp>
      <p:sp>
        <p:nvSpPr>
          <p:cNvPr id="4" name="Rectangle 3"/>
          <p:cNvSpPr/>
          <p:nvPr/>
        </p:nvSpPr>
        <p:spPr>
          <a:xfrm>
            <a:off x="5398794" y="329607"/>
            <a:ext cx="5454904" cy="846001"/>
          </a:xfrm>
          <a:prstGeom prst="rect">
            <a:avLst/>
          </a:prstGeom>
        </p:spPr>
        <p:txBody>
          <a:bodyPr wrap="square">
            <a:spAutoFit/>
          </a:bodyPr>
          <a:lstStyle/>
          <a:p>
            <a:pPr algn="ctr">
              <a:lnSpc>
                <a:spcPct val="115000"/>
              </a:lnSpc>
              <a:spcBef>
                <a:spcPts val="300"/>
              </a:spcBef>
            </a:pPr>
            <a:r>
              <a:rPr lang="en-US" sz="22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Summary of the NSF Revised Strategic Plan &amp; APP Planning Priorities</a:t>
            </a:r>
            <a:endParaRPr lang="en-GB" sz="2200" b="1" dirty="0">
              <a:solidFill>
                <a:schemeClr val="accent6">
                  <a:lumMod val="50000"/>
                </a:schemeClr>
              </a:solidFill>
            </a:endParaRPr>
          </a:p>
        </p:txBody>
      </p:sp>
      <p:sp>
        <p:nvSpPr>
          <p:cNvPr id="6" name="Rectangle 5"/>
          <p:cNvSpPr/>
          <p:nvPr/>
        </p:nvSpPr>
        <p:spPr>
          <a:xfrm>
            <a:off x="160420" y="1283006"/>
            <a:ext cx="12031579" cy="6100644"/>
          </a:xfrm>
          <a:prstGeom prst="rect">
            <a:avLst/>
          </a:prstGeom>
        </p:spPr>
        <p:txBody>
          <a:bodyPr wrap="square">
            <a:spAutoFit/>
          </a:bodyPr>
          <a:lstStyle/>
          <a:p>
            <a:pPr lvl="0">
              <a:lnSpc>
                <a:spcPct val="90000"/>
              </a:lnSpc>
              <a:spcBef>
                <a:spcPts val="1000"/>
              </a:spcBef>
            </a:pPr>
            <a:endParaRPr lang="en-US" b="1"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Addition of new indicators;</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Definition of key policy areas;</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Technical indicators descriptors to ensure that the scope of evidence to support financial and performance is clearly captured; changes and new standard operating procedures</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Revision of targets based on prior years and evaluation performance and non-performance in prior years – </a:t>
            </a:r>
            <a:r>
              <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all targets where increased to an overall 27% additional beneficiary focus on funding</a:t>
            </a: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Research and contextual insight: Assessment of the NSF business environment (internal and external) in relation to prior years’ performance and identified the following critical drivers that informed the strategic planning period:</a:t>
            </a:r>
          </a:p>
          <a:p>
            <a:pPr marL="685800" lvl="1" indent="-228600">
              <a:lnSpc>
                <a:spcPct val="90000"/>
              </a:lnSpc>
              <a:spcBef>
                <a:spcPts val="1000"/>
              </a:spcBef>
              <a:buFont typeface="Arial" panose="020B0604020202020204" pitchFamily="34" charset="0"/>
              <a:buChar char="•"/>
            </a:pPr>
            <a:r>
              <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Increased focus and investment on PSET Infrastructure, Research, Innovation and Capacity Building; and  </a:t>
            </a:r>
          </a:p>
          <a:p>
            <a:pPr marL="685800" lvl="1" indent="-228600">
              <a:lnSpc>
                <a:spcPct val="90000"/>
              </a:lnSpc>
              <a:spcBef>
                <a:spcPts val="1000"/>
              </a:spcBef>
              <a:buFont typeface="Arial" panose="020B0604020202020204" pitchFamily="34" charset="0"/>
              <a:buChar char="•"/>
            </a:pPr>
            <a:r>
              <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Improved internal controls, responsiveness, service delivery and management across the organization considering that NSF obtained successive disclaimer audit opinions.</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Current risks and mitigation factors based on a comprehensive risk register review and compilation post the tabling of the strategic plan in 2020;</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Defining source documents (Key finding of AG to support documents to inform financial and performance reports);</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Revised NSF budget over the remaining strategic planning period (over the next 3 years).</a:t>
            </a:r>
            <a:endParaRPr lang="en-US" sz="1800"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28600" indent="-228600" algn="just">
              <a:lnSpc>
                <a:spcPct val="90000"/>
              </a:lnSpc>
              <a:spcBef>
                <a:spcPts val="1000"/>
              </a:spcBef>
              <a:buFont typeface="Arial" panose="020B0604020202020204" pitchFamily="34" charset="0"/>
              <a:buChar char="•"/>
            </a:pPr>
            <a:endParaRPr lang="en-US" sz="1800" dirty="0">
              <a:solidFill>
                <a:srgbClr val="333333"/>
              </a:solidFill>
              <a:effectLst/>
              <a:latin typeface="Open Sans" panose="020B0606030504020204" pitchFamily="34" charset="0"/>
              <a:ea typeface="Times New Roman" panose="02020603050405020304" pitchFamily="18" charset="0"/>
            </a:endParaRPr>
          </a:p>
        </p:txBody>
      </p:sp>
    </p:spTree>
    <p:extLst>
      <p:ext uri="{BB962C8B-B14F-4D97-AF65-F5344CB8AC3E}">
        <p14:creationId xmlns:p14="http://schemas.microsoft.com/office/powerpoint/2010/main" xmlns="" val="383714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160421" y="1025639"/>
            <a:ext cx="11637902"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12</a:t>
            </a:fld>
            <a:endParaRPr lang="en-US" dirty="0"/>
          </a:p>
        </p:txBody>
      </p:sp>
      <p:sp>
        <p:nvSpPr>
          <p:cNvPr id="4" name="Rectangle 3"/>
          <p:cNvSpPr/>
          <p:nvPr/>
        </p:nvSpPr>
        <p:spPr>
          <a:xfrm>
            <a:off x="5398794" y="329607"/>
            <a:ext cx="5454904" cy="846001"/>
          </a:xfrm>
          <a:prstGeom prst="rect">
            <a:avLst/>
          </a:prstGeom>
        </p:spPr>
        <p:txBody>
          <a:bodyPr wrap="square">
            <a:spAutoFit/>
          </a:bodyPr>
          <a:lstStyle/>
          <a:p>
            <a:pPr algn="ctr">
              <a:lnSpc>
                <a:spcPct val="115000"/>
              </a:lnSpc>
              <a:spcBef>
                <a:spcPts val="300"/>
              </a:spcBef>
            </a:pPr>
            <a:r>
              <a:rPr lang="en-US" sz="22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Summary of the NSF Revised Strategic Plan &amp; APP Planning Priorities</a:t>
            </a:r>
            <a:endParaRPr lang="en-GB" sz="2200" b="1" dirty="0">
              <a:solidFill>
                <a:schemeClr val="accent6">
                  <a:lumMod val="50000"/>
                </a:schemeClr>
              </a:solidFill>
            </a:endParaRPr>
          </a:p>
        </p:txBody>
      </p:sp>
      <p:sp>
        <p:nvSpPr>
          <p:cNvPr id="6" name="Rectangle 5"/>
          <p:cNvSpPr/>
          <p:nvPr/>
        </p:nvSpPr>
        <p:spPr>
          <a:xfrm>
            <a:off x="160421" y="1283006"/>
            <a:ext cx="11871158" cy="5257145"/>
          </a:xfrm>
          <a:prstGeom prst="rect">
            <a:avLst/>
          </a:prstGeom>
        </p:spPr>
        <p:txBody>
          <a:bodyPr wrap="square">
            <a:spAutoFit/>
          </a:bodyPr>
          <a:lstStyle/>
          <a:p>
            <a:pPr lvl="0">
              <a:lnSpc>
                <a:spcPct val="90000"/>
              </a:lnSpc>
              <a:spcBef>
                <a:spcPts val="1000"/>
              </a:spcBef>
            </a:pPr>
            <a:r>
              <a:rPr lang="en-US" b="1"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4. Other considerations </a:t>
            </a:r>
          </a:p>
          <a:p>
            <a:pPr lvl="0">
              <a:lnSpc>
                <a:spcPct val="90000"/>
              </a:lnSpc>
              <a:spcBef>
                <a:spcPts val="1000"/>
              </a:spcBef>
            </a:pPr>
            <a:endParaRPr lang="en-US"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legislative framework was updated to improve the alignment of the key government strategies and </a:t>
            </a:r>
            <a:r>
              <a:rPr lang="en-US" sz="1800" dirty="0" err="1">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programmes</a:t>
            </a: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Furthermore, the mandates were amended to include Economic Reconstruction and Recovery plan and its coupled skills strategy following the devastation caused by the Covid-19 pandemic. </a:t>
            </a: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outcome indicators were revised to ensure alignment with the Medium-Term Strategic Framework (MTSF) priority 3: Education, Skills and Health and Framework for Managing Programme Performance Information which requires the indicators to be reliable. </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Further, to align the outcomes to which the NSF will contribute in line with its mandate and objectives and objectives of the National Development Plan.</a:t>
            </a: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reviewed budget is updated in the addendum to the Strategic Plan  2020-2025 and 2022-2023 Annual Performance Plan taking into account projections and estimation on levy collections due to shifts in the workforce.</a:t>
            </a:r>
            <a:endParaRPr lang="en-US"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SzPts val="1000"/>
              <a:buFont typeface="Wingdings" panose="05000000000000000000" pitchFamily="2" charset="2"/>
              <a:buChar char="ü"/>
              <a:tabLst>
                <a:tab pos="457200" algn="l"/>
              </a:tabLst>
            </a:pP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Elimination of ambiguities on the Technical Indicator Description (TIDs) which enables the Accounting Officer upon continuous assessment of returns, indicate measures that will be taken to ensure that implementation of the APP  remains on the track. </a:t>
            </a:r>
          </a:p>
        </p:txBody>
      </p:sp>
    </p:spTree>
    <p:extLst>
      <p:ext uri="{BB962C8B-B14F-4D97-AF65-F5344CB8AC3E}">
        <p14:creationId xmlns:p14="http://schemas.microsoft.com/office/powerpoint/2010/main" xmlns="" val="274191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13</a:t>
            </a:fld>
            <a:endParaRPr lang="en-US" dirty="0"/>
          </a:p>
        </p:txBody>
      </p:sp>
      <p:sp>
        <p:nvSpPr>
          <p:cNvPr id="4" name="Rectangle 3"/>
          <p:cNvSpPr/>
          <p:nvPr/>
        </p:nvSpPr>
        <p:spPr>
          <a:xfrm>
            <a:off x="5398794" y="329607"/>
            <a:ext cx="5454904" cy="846001"/>
          </a:xfrm>
          <a:prstGeom prst="rect">
            <a:avLst/>
          </a:prstGeom>
        </p:spPr>
        <p:txBody>
          <a:bodyPr wrap="square">
            <a:spAutoFit/>
          </a:bodyPr>
          <a:lstStyle/>
          <a:p>
            <a:pPr algn="ctr">
              <a:lnSpc>
                <a:spcPct val="115000"/>
              </a:lnSpc>
              <a:spcBef>
                <a:spcPts val="300"/>
              </a:spcBef>
            </a:pPr>
            <a:r>
              <a:rPr lang="en-US" sz="22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Summary of the NSF Revised Strategic Plan &amp; APP Planning Priorities</a:t>
            </a:r>
            <a:endParaRPr lang="en-GB" sz="2200" b="1" dirty="0">
              <a:solidFill>
                <a:schemeClr val="accent6">
                  <a:lumMod val="50000"/>
                </a:schemeClr>
              </a:solidFill>
            </a:endParaRPr>
          </a:p>
        </p:txBody>
      </p:sp>
      <p:sp>
        <p:nvSpPr>
          <p:cNvPr id="6" name="Rectangle 5"/>
          <p:cNvSpPr/>
          <p:nvPr/>
        </p:nvSpPr>
        <p:spPr>
          <a:xfrm>
            <a:off x="160421" y="1283006"/>
            <a:ext cx="11580338" cy="2784865"/>
          </a:xfrm>
          <a:prstGeom prst="rect">
            <a:avLst/>
          </a:prstGeom>
        </p:spPr>
        <p:txBody>
          <a:bodyPr wrap="square">
            <a:spAutoFit/>
          </a:bodyPr>
          <a:lstStyle/>
          <a:p>
            <a:pPr lvl="0" algn="just">
              <a:lnSpc>
                <a:spcPct val="90000"/>
              </a:lnSpc>
              <a:spcBef>
                <a:spcPts val="1000"/>
              </a:spcBef>
            </a:pPr>
            <a:endParaRPr lang="en-US" b="1"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endParaRPr>
          </a:p>
          <a:p>
            <a:pPr marL="228600" lvl="0" indent="-228600" algn="just">
              <a:lnSpc>
                <a:spcPct val="90000"/>
              </a:lnSpc>
              <a:spcBef>
                <a:spcPts val="1000"/>
              </a:spcBef>
              <a:buFont typeface="Arial" panose="020B0604020202020204" pitchFamily="34" charset="0"/>
              <a:buChar char="•"/>
            </a:pPr>
            <a:r>
              <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NSF has set targets as aligned to the DHET PSET institutional targets in consideration of the latest list of  occupations in high demand including the digital and related occupational family groupings.</a:t>
            </a:r>
          </a:p>
          <a:p>
            <a:pPr marL="228600" lvl="0" indent="-228600" algn="just">
              <a:lnSpc>
                <a:spcPct val="90000"/>
              </a:lnSpc>
              <a:spcBef>
                <a:spcPts val="1000"/>
              </a:spcBef>
              <a:buFont typeface="Arial" panose="020B0604020202020204" pitchFamily="34" charset="0"/>
              <a:buChar char="•"/>
            </a:pPr>
            <a:r>
              <a:rPr lang="en-US"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NSF budget revised in consideration of the MTEF and the costing per programme and outcome and outputs. </a:t>
            </a:r>
            <a:r>
              <a:rPr lang="en-US"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The broad NSF budget prioritization is demarcated along three broad strategic streams based on the medium-term budget estimates:</a:t>
            </a:r>
            <a:endParaRPr lang="en-US" dirty="0">
              <a:solidFill>
                <a:schemeClr val="accent5">
                  <a:lumMod val="50000"/>
                </a:schemeClr>
              </a:solidFill>
              <a:highlight>
                <a:srgbClr val="FFFF00"/>
              </a:highlight>
              <a:latin typeface="Arial" panose="020B0604020202020204" pitchFamily="34" charset="0"/>
              <a:ea typeface="Verdana" panose="020B0604030504040204" pitchFamily="34" charset="0"/>
              <a:cs typeface="Arial" panose="020B0604020202020204" pitchFamily="34" charset="0"/>
            </a:endParaRPr>
          </a:p>
          <a:p>
            <a:pPr marL="685800" lvl="1" indent="-228600" algn="just">
              <a:lnSpc>
                <a:spcPct val="90000"/>
              </a:lnSpc>
              <a:spcBef>
                <a:spcPts val="500"/>
              </a:spcBef>
              <a:buFont typeface="Arial" panose="020B0604020202020204"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The administration expenses.</a:t>
            </a:r>
            <a:endParaRPr lang="en-US" dirty="0">
              <a:solidFill>
                <a:schemeClr val="accent5">
                  <a:lumMod val="50000"/>
                </a:schemeClr>
              </a:solidFill>
              <a:highlight>
                <a:srgbClr val="FFFF00"/>
              </a:highlight>
              <a:latin typeface="Arial" panose="020B0604020202020204" pitchFamily="34" charset="0"/>
              <a:ea typeface="Verdana" panose="020B0604030504040204" pitchFamily="34" charset="0"/>
              <a:cs typeface="Arial" panose="020B0604020202020204" pitchFamily="34" charset="0"/>
            </a:endParaRPr>
          </a:p>
          <a:p>
            <a:pPr marL="685800" lvl="1" indent="-228600" algn="just">
              <a:lnSpc>
                <a:spcPct val="90000"/>
              </a:lnSpc>
              <a:spcBef>
                <a:spcPts val="500"/>
              </a:spcBef>
              <a:buFont typeface="Arial" panose="020B0604020202020204"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The budget towards the funding of education and training.</a:t>
            </a:r>
          </a:p>
          <a:p>
            <a:pPr marL="685800" lvl="1" indent="-228600" algn="just">
              <a:lnSpc>
                <a:spcPct val="90000"/>
              </a:lnSpc>
              <a:spcBef>
                <a:spcPts val="500"/>
              </a:spcBef>
              <a:buFont typeface="Arial" panose="020B0604020202020204" pitchFamily="34" charset="0"/>
              <a:buChar char="•"/>
            </a:pPr>
            <a:r>
              <a:rPr lang="en-US" dirty="0">
                <a:solidFill>
                  <a:schemeClr val="accent5">
                    <a:lumMod val="50000"/>
                  </a:schemeClr>
                </a:solidFill>
                <a:latin typeface="Arial" panose="020B0604020202020204" pitchFamily="34" charset="0"/>
                <a:cs typeface="Arial" panose="020B0604020202020204" pitchFamily="34" charset="0"/>
              </a:rPr>
              <a:t>The budget towards PSET system improvement funding. </a:t>
            </a:r>
            <a:endParaRPr lang="en-US" dirty="0">
              <a:solidFill>
                <a:schemeClr val="accent5">
                  <a:lumMod val="50000"/>
                </a:schemeClr>
              </a:solidFill>
              <a:highlight>
                <a:srgbClr val="FFFF00"/>
              </a:highligh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5232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 y="2941592"/>
            <a:ext cx="11940540" cy="207897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pPr algn="ctr"/>
            <a:r>
              <a:rPr lang="en-ZA" altLang="en-US" sz="4000" b="1" dirty="0">
                <a:solidFill>
                  <a:srgbClr val="70AD47"/>
                </a:solidFill>
                <a:latin typeface="Open Sans"/>
                <a:cs typeface="Times New Roman" pitchFamily="18" charset="0"/>
              </a:rPr>
              <a:t>3. Revised Strategic Plan 2020/25 </a:t>
            </a:r>
            <a:endParaRPr lang="en-GB" sz="4000" b="1" dirty="0">
              <a:solidFill>
                <a:schemeClr val="accent6"/>
              </a:solidFill>
              <a:latin typeface="Open Sans"/>
            </a:endParaRPr>
          </a:p>
        </p:txBody>
      </p:sp>
    </p:spTree>
    <p:extLst>
      <p:ext uri="{BB962C8B-B14F-4D97-AF65-F5344CB8AC3E}">
        <p14:creationId xmlns:p14="http://schemas.microsoft.com/office/powerpoint/2010/main" xmlns="" val="95641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4" name="Rectangle 3"/>
          <p:cNvSpPr/>
          <p:nvPr/>
        </p:nvSpPr>
        <p:spPr>
          <a:xfrm>
            <a:off x="5696100" y="329607"/>
            <a:ext cx="5454904" cy="456663"/>
          </a:xfrm>
          <a:prstGeom prst="rect">
            <a:avLst/>
          </a:prstGeom>
        </p:spPr>
        <p:txBody>
          <a:bodyPr wrap="square">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en-US" sz="2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NSF Theory of Change</a:t>
            </a:r>
            <a:endParaRPr kumimoji="0" lang="en-GB" sz="2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 name="Rectangle 5"/>
          <p:cNvSpPr/>
          <p:nvPr/>
        </p:nvSpPr>
        <p:spPr>
          <a:xfrm>
            <a:off x="888999" y="1283006"/>
            <a:ext cx="10262005" cy="341632"/>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xmlns="" id="{CEDBBBC5-8D85-CC4E-9A03-7C1C67B58B72}"/>
              </a:ext>
            </a:extLst>
          </p:cNvPr>
          <p:cNvSpPr txBox="1">
            <a:spLocks/>
          </p:cNvSpPr>
          <p:nvPr/>
        </p:nvSpPr>
        <p:spPr>
          <a:xfrm>
            <a:off x="356617" y="1432974"/>
            <a:ext cx="11201399" cy="4458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2317F"/>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xmlns="" id="{B2EC3FAC-8B61-4DE9-BD9E-B37C9C9FE48E}"/>
              </a:ext>
            </a:extLst>
          </p:cNvPr>
          <p:cNvSpPr/>
          <p:nvPr/>
        </p:nvSpPr>
        <p:spPr>
          <a:xfrm>
            <a:off x="1515830" y="1313479"/>
            <a:ext cx="9635174" cy="460221"/>
          </a:xfrm>
          <a:prstGeom prst="roundRect">
            <a:avLst/>
          </a:prstGeom>
          <a:solidFill>
            <a:srgbClr val="D320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To provide funding for national skills development toward a capable South African citizenry that contributes to improving economic participation and social development.</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8A4D0ABE-1731-485D-8A50-9C750A52CF36}"/>
              </a:ext>
            </a:extLst>
          </p:cNvPr>
          <p:cNvSpPr/>
          <p:nvPr/>
        </p:nvSpPr>
        <p:spPr>
          <a:xfrm>
            <a:off x="1461240" y="1903182"/>
            <a:ext cx="1951609" cy="617943"/>
          </a:xfrm>
          <a:prstGeom prst="roundRect">
            <a:avLst/>
          </a:prstGeom>
          <a:solidFill>
            <a:srgbClr val="2F2E7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Organisational sustainability</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197988DF-3C01-4B91-98A6-3E3966D85BEF}"/>
              </a:ext>
            </a:extLst>
          </p:cNvPr>
          <p:cNvSpPr/>
          <p:nvPr/>
        </p:nvSpPr>
        <p:spPr>
          <a:xfrm>
            <a:off x="3576669" y="1910188"/>
            <a:ext cx="4021503" cy="640815"/>
          </a:xfrm>
          <a:prstGeom prst="roundRect">
            <a:avLst/>
          </a:prstGeom>
          <a:solidFill>
            <a:srgbClr val="2F2E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skilled and capable workforce for an inclusive growth path</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9D452F9D-F030-420B-B934-F47180B17B00}"/>
              </a:ext>
            </a:extLst>
          </p:cNvPr>
          <p:cNvSpPr/>
          <p:nvPr/>
        </p:nvSpPr>
        <p:spPr>
          <a:xfrm>
            <a:off x="7756070" y="1875631"/>
            <a:ext cx="3394934" cy="633311"/>
          </a:xfrm>
          <a:prstGeom prst="roundRect">
            <a:avLst/>
          </a:prstGeom>
          <a:solidFill>
            <a:srgbClr val="2F2E7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Expanded, more effective and integrated PSET system</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xmlns="" id="{9F753AA7-9679-4925-8D0E-C1D77B445AB9}"/>
              </a:ext>
            </a:extLst>
          </p:cNvPr>
          <p:cNvSpPr/>
          <p:nvPr/>
        </p:nvSpPr>
        <p:spPr>
          <a:xfrm>
            <a:off x="1461239" y="2780089"/>
            <a:ext cx="1951610" cy="1680140"/>
          </a:xfrm>
          <a:prstGeom prst="roundRect">
            <a:avLst/>
          </a:prstGeom>
          <a:solidFill>
            <a:srgbClr val="0699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Improved internal business excellence and service delivery</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E7633B58-3B57-46D5-A65F-2CEC22BFE547}"/>
              </a:ext>
            </a:extLst>
          </p:cNvPr>
          <p:cNvSpPr/>
          <p:nvPr/>
        </p:nvSpPr>
        <p:spPr>
          <a:xfrm>
            <a:off x="3576669" y="2754671"/>
            <a:ext cx="4021503" cy="1680140"/>
          </a:xfrm>
          <a:prstGeom prst="roundRect">
            <a:avLst/>
          </a:prstGeom>
          <a:solidFill>
            <a:srgbClr val="0699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Development of skills towards occupations in high demand</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Development of skills in rural areas and for community-based initiatives</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Worker education and constituency-based initiatives</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Development of skills required by SMMEs and cooperatives and individuals through SMMEs and cooperatives</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EE518461-D9A5-4927-B647-F056CDD0B273}"/>
              </a:ext>
            </a:extLst>
          </p:cNvPr>
          <p:cNvSpPr/>
          <p:nvPr/>
        </p:nvSpPr>
        <p:spPr>
          <a:xfrm>
            <a:off x="7756070" y="2755394"/>
            <a:ext cx="3394933" cy="1671149"/>
          </a:xfrm>
          <a:prstGeom prst="roundRect">
            <a:avLst/>
          </a:prstGeom>
          <a:solidFill>
            <a:srgbClr val="069948"/>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Development and capacity building of the PSET system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Skills infrastructure development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Skills development research, innovation and communication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513CB89D-93FD-41C7-8427-A454827759FA}"/>
              </a:ext>
            </a:extLst>
          </p:cNvPr>
          <p:cNvSpPr/>
          <p:nvPr/>
        </p:nvSpPr>
        <p:spPr>
          <a:xfrm>
            <a:off x="1525090" y="4599501"/>
            <a:ext cx="1887759" cy="965137"/>
          </a:xfrm>
          <a:prstGeom prst="roundRect">
            <a:avLst>
              <a:gd name="adj" fmla="val 18182"/>
            </a:avLst>
          </a:prstGeom>
          <a:solidFill>
            <a:srgbClr val="FBEA0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Business management and leadership</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Resource management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BE078AC8-14E4-42FA-820C-DC833F7AF8D3}"/>
              </a:ext>
            </a:extLst>
          </p:cNvPr>
          <p:cNvSpPr/>
          <p:nvPr/>
        </p:nvSpPr>
        <p:spPr>
          <a:xfrm>
            <a:off x="3576669" y="4546228"/>
            <a:ext cx="7574335" cy="1036027"/>
          </a:xfrm>
          <a:prstGeom prst="roundRect">
            <a:avLst/>
          </a:prstGeom>
          <a:solidFill>
            <a:srgbClr val="FBEA0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28600" marR="0" lvl="0" indent="22860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Conduct research</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Plan initiatives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Initiate interventions</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Manage funds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Manage projects 		Evaluate interventions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xmlns="" id="{8B03F847-6691-418A-AFAF-3447337FB2D3}"/>
              </a:ext>
            </a:extLst>
          </p:cNvPr>
          <p:cNvSpPr/>
          <p:nvPr/>
        </p:nvSpPr>
        <p:spPr>
          <a:xfrm>
            <a:off x="1515829" y="5751604"/>
            <a:ext cx="9635174" cy="685212"/>
          </a:xfrm>
          <a:prstGeom prst="roundRect">
            <a:avLst>
              <a:gd name="adj" fmla="val 18182"/>
            </a:avLst>
          </a:prstGeom>
          <a:solidFill>
            <a:schemeClr val="bg1">
              <a:lumMod val="8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Human capital, funds, technology, information and assets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AC0A79E5-DFD5-429D-8BB3-704ECF6C8473}"/>
              </a:ext>
            </a:extLst>
          </p:cNvPr>
          <p:cNvSpPr/>
          <p:nvPr/>
        </p:nvSpPr>
        <p:spPr>
          <a:xfrm>
            <a:off x="116311" y="5879897"/>
            <a:ext cx="1266825" cy="428625"/>
          </a:xfrm>
          <a:prstGeom prst="roundRect">
            <a:avLst>
              <a:gd name="adj" fmla="val 18182"/>
            </a:avLst>
          </a:prstGeom>
          <a:solidFill>
            <a:schemeClr val="bg1">
              <a:lumMod val="8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Inputs</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2912AEDC-3181-457C-BAE2-3AE2E5FAFD3B}"/>
              </a:ext>
            </a:extLst>
          </p:cNvPr>
          <p:cNvSpPr/>
          <p:nvPr/>
        </p:nvSpPr>
        <p:spPr>
          <a:xfrm>
            <a:off x="94445" y="4852316"/>
            <a:ext cx="1266825" cy="428625"/>
          </a:xfrm>
          <a:prstGeom prst="roundRect">
            <a:avLst>
              <a:gd name="adj" fmla="val 18182"/>
            </a:avLst>
          </a:prstGeom>
          <a:solidFill>
            <a:srgbClr val="FBEA0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Activities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3D8EF372-22BD-4944-A877-7F008917D922}"/>
              </a:ext>
            </a:extLst>
          </p:cNvPr>
          <p:cNvSpPr/>
          <p:nvPr/>
        </p:nvSpPr>
        <p:spPr>
          <a:xfrm>
            <a:off x="74261" y="3533383"/>
            <a:ext cx="1266825" cy="428625"/>
          </a:xfrm>
          <a:prstGeom prst="roundRect">
            <a:avLst>
              <a:gd name="adj" fmla="val 18182"/>
            </a:avLst>
          </a:prstGeom>
          <a:solidFill>
            <a:srgbClr val="069948"/>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Outputs</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xmlns="" id="{1FA645C0-9DFA-4126-8334-D5C1627A95BF}"/>
              </a:ext>
            </a:extLst>
          </p:cNvPr>
          <p:cNvSpPr/>
          <p:nvPr/>
        </p:nvSpPr>
        <p:spPr>
          <a:xfrm>
            <a:off x="74261" y="1973082"/>
            <a:ext cx="1266825" cy="428625"/>
          </a:xfrm>
          <a:prstGeom prst="roundRect">
            <a:avLst>
              <a:gd name="adj" fmla="val 18182"/>
            </a:avLst>
          </a:prstGeom>
          <a:solidFill>
            <a:srgbClr val="2F2E7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Outcomes</a:t>
            </a: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4F76708E-130D-487C-827D-A175BFDA2D4E}"/>
              </a:ext>
            </a:extLst>
          </p:cNvPr>
          <p:cNvSpPr/>
          <p:nvPr/>
        </p:nvSpPr>
        <p:spPr>
          <a:xfrm>
            <a:off x="82515" y="1313479"/>
            <a:ext cx="1266825" cy="428625"/>
          </a:xfrm>
          <a:prstGeom prst="roundRect">
            <a:avLst>
              <a:gd name="adj" fmla="val 18182"/>
            </a:avLst>
          </a:prstGeom>
          <a:solidFill>
            <a:srgbClr val="D3202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Impact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1743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4" name="Rectangle 3"/>
          <p:cNvSpPr/>
          <p:nvPr/>
        </p:nvSpPr>
        <p:spPr>
          <a:xfrm>
            <a:off x="5554242" y="329607"/>
            <a:ext cx="545490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a:ea typeface="+mn-ea"/>
                <a:cs typeface="+mn-cs"/>
              </a:rPr>
              <a:t>Macro Organisational Structure</a:t>
            </a:r>
          </a:p>
        </p:txBody>
      </p:sp>
      <p:sp>
        <p:nvSpPr>
          <p:cNvPr id="6" name="Rectangle 5"/>
          <p:cNvSpPr/>
          <p:nvPr/>
        </p:nvSpPr>
        <p:spPr>
          <a:xfrm>
            <a:off x="888999" y="1283006"/>
            <a:ext cx="10262005" cy="341632"/>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10579608" y="1079541"/>
            <a:ext cx="886968" cy="794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p:nvPr/>
        </p:nvPicPr>
        <p:blipFill rotWithShape="1">
          <a:blip r:embed="rId2"/>
          <a:srcRect l="19693" t="31419" r="20522" b="6823"/>
          <a:stretch/>
        </p:blipFill>
        <p:spPr bwMode="auto">
          <a:xfrm>
            <a:off x="667512" y="1283006"/>
            <a:ext cx="10666372" cy="527324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7431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17</a:t>
            </a:fld>
            <a:endParaRPr lang="en-US" dirty="0"/>
          </a:p>
        </p:txBody>
      </p:sp>
      <p:sp>
        <p:nvSpPr>
          <p:cNvPr id="4" name="Rectangle 3"/>
          <p:cNvSpPr/>
          <p:nvPr/>
        </p:nvSpPr>
        <p:spPr>
          <a:xfrm>
            <a:off x="5398794" y="329607"/>
            <a:ext cx="5454904" cy="458844"/>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1: Administration </a:t>
            </a:r>
          </a:p>
        </p:txBody>
      </p:sp>
      <p:graphicFrame>
        <p:nvGraphicFramePr>
          <p:cNvPr id="59" name="Table 58"/>
          <p:cNvGraphicFramePr>
            <a:graphicFrameLocks noGrp="1"/>
          </p:cNvGraphicFramePr>
          <p:nvPr>
            <p:extLst>
              <p:ext uri="{D42A27DB-BD31-4B8C-83A1-F6EECF244321}">
                <p14:modId xmlns:p14="http://schemas.microsoft.com/office/powerpoint/2010/main" xmlns="" val="1737158390"/>
              </p:ext>
            </p:extLst>
          </p:nvPr>
        </p:nvGraphicFramePr>
        <p:xfrm>
          <a:off x="586740" y="1355777"/>
          <a:ext cx="11018519" cy="5330983"/>
        </p:xfrm>
        <a:graphic>
          <a:graphicData uri="http://schemas.openxmlformats.org/drawingml/2006/table">
            <a:tbl>
              <a:tblPr firstRow="1" firstCol="1" lastRow="1" lastCol="1" bandRow="1" bandCol="1">
                <a:tableStyleId>{69CF1AB2-1976-4502-BF36-3FF5EA218861}</a:tableStyleId>
              </a:tblPr>
              <a:tblGrid>
                <a:gridCol w="498380">
                  <a:extLst>
                    <a:ext uri="{9D8B030D-6E8A-4147-A177-3AD203B41FA5}">
                      <a16:colId xmlns:a16="http://schemas.microsoft.com/office/drawing/2014/main" xmlns="" val="20000"/>
                    </a:ext>
                  </a:extLst>
                </a:gridCol>
                <a:gridCol w="1581813">
                  <a:extLst>
                    <a:ext uri="{9D8B030D-6E8A-4147-A177-3AD203B41FA5}">
                      <a16:colId xmlns:a16="http://schemas.microsoft.com/office/drawing/2014/main" xmlns="" val="20001"/>
                    </a:ext>
                  </a:extLst>
                </a:gridCol>
                <a:gridCol w="4597571">
                  <a:extLst>
                    <a:ext uri="{9D8B030D-6E8A-4147-A177-3AD203B41FA5}">
                      <a16:colId xmlns:a16="http://schemas.microsoft.com/office/drawing/2014/main" xmlns="" val="20002"/>
                    </a:ext>
                  </a:extLst>
                </a:gridCol>
                <a:gridCol w="1001455">
                  <a:extLst>
                    <a:ext uri="{9D8B030D-6E8A-4147-A177-3AD203B41FA5}">
                      <a16:colId xmlns:a16="http://schemas.microsoft.com/office/drawing/2014/main" xmlns="" val="20003"/>
                    </a:ext>
                  </a:extLst>
                </a:gridCol>
                <a:gridCol w="1669650">
                  <a:extLst>
                    <a:ext uri="{9D8B030D-6E8A-4147-A177-3AD203B41FA5}">
                      <a16:colId xmlns:a16="http://schemas.microsoft.com/office/drawing/2014/main" xmlns="" val="20004"/>
                    </a:ext>
                  </a:extLst>
                </a:gridCol>
                <a:gridCol w="1669650">
                  <a:extLst>
                    <a:ext uri="{9D8B030D-6E8A-4147-A177-3AD203B41FA5}">
                      <a16:colId xmlns:a16="http://schemas.microsoft.com/office/drawing/2014/main" xmlns="" val="20005"/>
                    </a:ext>
                  </a:extLst>
                </a:gridCol>
              </a:tblGrid>
              <a:tr h="281506">
                <a:tc rowSpan="13">
                  <a:txBody>
                    <a:bodyPr/>
                    <a:lstStyle/>
                    <a:p>
                      <a:pPr>
                        <a:spcBef>
                          <a:spcPts val="50"/>
                        </a:spcBef>
                        <a:spcAft>
                          <a:spcPts val="0"/>
                        </a:spcAft>
                      </a:pPr>
                      <a:r>
                        <a:rPr lang="en-US" sz="1200" dirty="0">
                          <a:effectLst/>
                        </a:rPr>
                        <a:t> </a:t>
                      </a:r>
                    </a:p>
                    <a:p>
                      <a:pPr marL="111125" marR="73025" indent="-28575">
                        <a:lnSpc>
                          <a:spcPct val="171000"/>
                        </a:lnSpc>
                        <a:spcAft>
                          <a:spcPts val="0"/>
                        </a:spcAft>
                      </a:pPr>
                      <a:r>
                        <a:rPr lang="en-US" sz="1200" dirty="0">
                          <a:effectLst/>
                        </a:rPr>
                        <a:t>No</a:t>
                      </a:r>
                      <a:r>
                        <a:rPr lang="en-US" sz="1200" spc="-235" dirty="0">
                          <a:effectLst/>
                        </a:rPr>
                        <a:t> </a:t>
                      </a:r>
                      <a:r>
                        <a:rPr lang="en-US" sz="1200" dirty="0">
                          <a:effectLst/>
                        </a:rPr>
                        <a:t>1.</a:t>
                      </a:r>
                      <a:endParaRPr lang="en-US" sz="1200" dirty="0">
                        <a:effectLst/>
                        <a:latin typeface="Arial" panose="020B0604020202020204" pitchFamily="34" charset="0"/>
                        <a:ea typeface="Arial MT"/>
                        <a:cs typeface="Arial" panose="020B0604020202020204" pitchFamily="34" charset="0"/>
                      </a:endParaRPr>
                    </a:p>
                  </a:txBody>
                  <a:tcPr marL="0" marR="0" marT="0" marB="0"/>
                </a:tc>
                <a:tc rowSpan="13">
                  <a:txBody>
                    <a:bodyPr/>
                    <a:lstStyle/>
                    <a:p>
                      <a:pPr>
                        <a:spcBef>
                          <a:spcPts val="50"/>
                        </a:spcBef>
                        <a:spcAft>
                          <a:spcPts val="0"/>
                        </a:spcAft>
                      </a:pPr>
                      <a:r>
                        <a:rPr lang="en-US" sz="1200" dirty="0">
                          <a:effectLst/>
                        </a:rPr>
                        <a:t> </a:t>
                      </a:r>
                    </a:p>
                    <a:p>
                      <a:pPr marL="68580">
                        <a:spcAft>
                          <a:spcPts val="0"/>
                        </a:spcAft>
                      </a:pPr>
                      <a:r>
                        <a:rPr lang="en-US" sz="1200" dirty="0">
                          <a:effectLst/>
                        </a:rPr>
                        <a:t>Outcome</a:t>
                      </a:r>
                    </a:p>
                    <a:p>
                      <a:pPr marL="68580" marR="119380">
                        <a:lnSpc>
                          <a:spcPct val="115000"/>
                        </a:lnSpc>
                        <a:spcBef>
                          <a:spcPts val="745"/>
                        </a:spcBef>
                        <a:spcAft>
                          <a:spcPts val="0"/>
                        </a:spcAft>
                      </a:pPr>
                      <a:r>
                        <a:rPr lang="en-US" sz="1200" dirty="0">
                          <a:effectLst/>
                        </a:rPr>
                        <a:t>Organisational</a:t>
                      </a:r>
                      <a:r>
                        <a:rPr lang="en-US" sz="1200" spc="-235" dirty="0">
                          <a:effectLst/>
                        </a:rPr>
                        <a:t> </a:t>
                      </a:r>
                      <a:r>
                        <a:rPr lang="en-US" sz="1200" dirty="0">
                          <a:effectLst/>
                        </a:rPr>
                        <a:t>Sustainability</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dirty="0">
                          <a:effectLst/>
                        </a:rPr>
                        <a:t> </a:t>
                      </a:r>
                    </a:p>
                    <a:p>
                      <a:pPr marL="69215">
                        <a:spcAft>
                          <a:spcPts val="0"/>
                        </a:spcAft>
                      </a:pPr>
                      <a:r>
                        <a:rPr lang="en-US" sz="1200" dirty="0">
                          <a:effectLst/>
                        </a:rPr>
                        <a:t>Outcome</a:t>
                      </a:r>
                      <a:r>
                        <a:rPr lang="en-US" sz="1200" spc="2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92405" marR="54610" indent="19050">
                        <a:lnSpc>
                          <a:spcPct val="115000"/>
                        </a:lnSpc>
                        <a:spcBef>
                          <a:spcPts val="345"/>
                        </a:spcBef>
                        <a:spcAft>
                          <a:spcPts val="0"/>
                        </a:spcAft>
                      </a:pPr>
                      <a:r>
                        <a:rPr lang="en-US" sz="1200" spc="-5">
                          <a:effectLst/>
                        </a:rPr>
                        <a:t>Baseline</a:t>
                      </a:r>
                      <a:r>
                        <a:rPr lang="en-US" sz="1200" spc="-235">
                          <a:effectLst/>
                        </a:rPr>
                        <a:t> </a:t>
                      </a:r>
                      <a:r>
                        <a:rPr lang="en-US" sz="1200">
                          <a:effectLst/>
                        </a:rPr>
                        <a:t>(2020/21)</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5"/>
                        </a:spcBef>
                        <a:spcAft>
                          <a:spcPts val="0"/>
                        </a:spcAft>
                      </a:pPr>
                      <a:r>
                        <a:rPr lang="en-US" sz="1200">
                          <a:effectLst/>
                        </a:rPr>
                        <a:t>Five-year</a:t>
                      </a:r>
                    </a:p>
                    <a:p>
                      <a:pPr marR="65405" algn="r">
                        <a:spcBef>
                          <a:spcPts val="165"/>
                        </a:spcBef>
                        <a:spcAft>
                          <a:spcPts val="0"/>
                        </a:spcAft>
                      </a:pPr>
                      <a:r>
                        <a:rPr lang="en-US" sz="1200">
                          <a:effectLst/>
                        </a:rPr>
                        <a:t>target</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a:effectLst/>
                        </a:rPr>
                        <a:t> </a:t>
                      </a:r>
                    </a:p>
                    <a:p>
                      <a:pPr marL="69850">
                        <a:spcAft>
                          <a:spcPts val="0"/>
                        </a:spcAft>
                      </a:pPr>
                      <a:r>
                        <a:rPr lang="en-US" sz="1200">
                          <a:effectLst/>
                        </a:rPr>
                        <a:t>Responsible</a:t>
                      </a:r>
                      <a:r>
                        <a:rPr lang="en-US" sz="1200" spc="-5">
                          <a:effectLst/>
                        </a:rPr>
                        <a:t> </a:t>
                      </a:r>
                      <a:r>
                        <a:rPr lang="en-US" sz="1200">
                          <a:effectLst/>
                        </a:rPr>
                        <a:t>official</a:t>
                      </a:r>
                      <a:endParaRPr lang="en-US" sz="12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166214">
                <a:tc vMerge="1">
                  <a:txBody>
                    <a:bodyPr/>
                    <a:lstStyle/>
                    <a:p>
                      <a:endParaRPr lang="en-US"/>
                    </a:p>
                  </a:txBody>
                  <a:tcPr/>
                </a:tc>
                <a:tc vMerge="1">
                  <a:txBody>
                    <a:bodyPr/>
                    <a:lstStyle/>
                    <a:p>
                      <a:endParaRPr lang="en-US"/>
                    </a:p>
                  </a:txBody>
                  <a:tcPr/>
                </a:tc>
                <a:tc gridSpan="4">
                  <a:txBody>
                    <a:bodyPr/>
                    <a:lstStyle/>
                    <a:p>
                      <a:pPr marL="69215">
                        <a:spcBef>
                          <a:spcPts val="345"/>
                        </a:spcBef>
                        <a:spcAft>
                          <a:spcPts val="0"/>
                        </a:spcAft>
                      </a:pPr>
                      <a:r>
                        <a:rPr lang="en-US" sz="1200" dirty="0">
                          <a:effectLst/>
                        </a:rPr>
                        <a:t>Sub programme</a:t>
                      </a:r>
                      <a:r>
                        <a:rPr lang="en-US" sz="1200" spc="15" dirty="0">
                          <a:effectLst/>
                        </a:rPr>
                        <a:t> </a:t>
                      </a:r>
                      <a:r>
                        <a:rPr lang="en-US" sz="1200" dirty="0">
                          <a:effectLst/>
                        </a:rPr>
                        <a:t>1.1:</a:t>
                      </a:r>
                      <a:r>
                        <a:rPr lang="en-US" sz="1200" spc="15" dirty="0">
                          <a:effectLst/>
                        </a:rPr>
                        <a:t> </a:t>
                      </a:r>
                      <a:r>
                        <a:rPr lang="en-US" sz="1200" dirty="0">
                          <a:effectLst/>
                        </a:rPr>
                        <a:t>Chief</a:t>
                      </a:r>
                      <a:r>
                        <a:rPr lang="en-US" sz="1200" spc="10" dirty="0">
                          <a:effectLst/>
                        </a:rPr>
                        <a:t> </a:t>
                      </a:r>
                      <a:r>
                        <a:rPr lang="en-US" sz="1200" dirty="0">
                          <a:effectLst/>
                        </a:rPr>
                        <a:t>Financial</a:t>
                      </a:r>
                      <a:r>
                        <a:rPr lang="en-US" sz="1200" spc="20" dirty="0">
                          <a:effectLst/>
                        </a:rPr>
                        <a:t> </a:t>
                      </a:r>
                      <a:r>
                        <a:rPr lang="en-US" sz="1200" dirty="0">
                          <a:effectLst/>
                        </a:rPr>
                        <a:t>Officer</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96799">
                <a:tc vMerge="1">
                  <a:txBody>
                    <a:bodyPr/>
                    <a:lstStyle/>
                    <a:p>
                      <a:endParaRPr lang="en-US"/>
                    </a:p>
                  </a:txBody>
                  <a:tcPr/>
                </a:tc>
                <a:tc vMerge="1">
                  <a:txBody>
                    <a:bodyPr/>
                    <a:lstStyle/>
                    <a:p>
                      <a:endParaRPr lang="en-US"/>
                    </a:p>
                  </a:txBody>
                  <a:tcPr/>
                </a:tc>
                <a:tc>
                  <a:txBody>
                    <a:bodyPr/>
                    <a:lstStyle/>
                    <a:p>
                      <a:pPr marL="69215" marR="172720" indent="-635">
                        <a:lnSpc>
                          <a:spcPct val="116000"/>
                        </a:lnSpc>
                        <a:spcBef>
                          <a:spcPts val="360"/>
                        </a:spcBef>
                        <a:spcAft>
                          <a:spcPts val="0"/>
                        </a:spcAft>
                      </a:pPr>
                      <a:r>
                        <a:rPr lang="en-US" sz="1200">
                          <a:effectLst/>
                        </a:rPr>
                        <a:t>1.1.1</a:t>
                      </a:r>
                      <a:r>
                        <a:rPr lang="en-US" sz="1200" spc="60">
                          <a:effectLst/>
                        </a:rPr>
                        <a:t> </a:t>
                      </a:r>
                      <a:r>
                        <a:rPr lang="en-US" sz="1200">
                          <a:effectLst/>
                        </a:rPr>
                        <a:t>Obtain</a:t>
                      </a:r>
                      <a:r>
                        <a:rPr lang="en-US" sz="1200" spc="60">
                          <a:effectLst/>
                        </a:rPr>
                        <a:t> </a:t>
                      </a:r>
                      <a:r>
                        <a:rPr lang="en-US" sz="1200">
                          <a:effectLst/>
                        </a:rPr>
                        <a:t>an</a:t>
                      </a:r>
                      <a:r>
                        <a:rPr lang="en-US" sz="1200" spc="60">
                          <a:effectLst/>
                        </a:rPr>
                        <a:t> </a:t>
                      </a:r>
                      <a:r>
                        <a:rPr lang="en-US" sz="1200">
                          <a:effectLst/>
                        </a:rPr>
                        <a:t>unqualified</a:t>
                      </a:r>
                      <a:r>
                        <a:rPr lang="en-US" sz="1200" spc="65">
                          <a:effectLst/>
                        </a:rPr>
                        <a:t> </a:t>
                      </a:r>
                      <a:r>
                        <a:rPr lang="en-US" sz="1200">
                          <a:effectLst/>
                        </a:rPr>
                        <a:t>audit</a:t>
                      </a:r>
                      <a:r>
                        <a:rPr lang="en-US" sz="1200" spc="5">
                          <a:effectLst/>
                        </a:rPr>
                        <a:t> </a:t>
                      </a:r>
                      <a:r>
                        <a:rPr lang="en-US" sz="1200">
                          <a:effectLst/>
                        </a:rPr>
                        <a:t>opinion</a:t>
                      </a:r>
                      <a:r>
                        <a:rPr lang="en-US" sz="1200" spc="40">
                          <a:effectLst/>
                        </a:rPr>
                        <a:t> </a:t>
                      </a:r>
                      <a:r>
                        <a:rPr lang="en-US" sz="1200">
                          <a:effectLst/>
                        </a:rPr>
                        <a:t>outcome</a:t>
                      </a:r>
                      <a:r>
                        <a:rPr lang="en-US" sz="1200" spc="40">
                          <a:effectLst/>
                        </a:rPr>
                        <a:t> </a:t>
                      </a:r>
                      <a:r>
                        <a:rPr lang="en-US" sz="1200">
                          <a:effectLst/>
                        </a:rPr>
                        <a:t>by</a:t>
                      </a:r>
                      <a:r>
                        <a:rPr lang="en-US" sz="1200" spc="40">
                          <a:effectLst/>
                        </a:rPr>
                        <a:t> </a:t>
                      </a:r>
                      <a:r>
                        <a:rPr lang="en-US" sz="1200">
                          <a:effectLst/>
                        </a:rPr>
                        <a:t>the</a:t>
                      </a:r>
                      <a:r>
                        <a:rPr lang="en-US" sz="1200" spc="45">
                          <a:effectLst/>
                        </a:rPr>
                        <a:t> </a:t>
                      </a:r>
                      <a:r>
                        <a:rPr lang="en-US" sz="1200">
                          <a:effectLst/>
                        </a:rPr>
                        <a:t>end</a:t>
                      </a:r>
                      <a:r>
                        <a:rPr lang="en-US" sz="1200" spc="40">
                          <a:effectLst/>
                        </a:rPr>
                        <a:t> </a:t>
                      </a:r>
                      <a:r>
                        <a:rPr lang="en-US" sz="1200">
                          <a:effectLst/>
                        </a:rPr>
                        <a:t>of</a:t>
                      </a:r>
                      <a:r>
                        <a:rPr lang="en-US" sz="1200" spc="40">
                          <a:effectLst/>
                        </a:rPr>
                        <a:t> </a:t>
                      </a:r>
                      <a:r>
                        <a:rPr lang="en-US" sz="1200">
                          <a:effectLst/>
                        </a:rPr>
                        <a:t>the</a:t>
                      </a:r>
                      <a:r>
                        <a:rPr lang="en-US" sz="1200" spc="-235">
                          <a:effectLst/>
                        </a:rPr>
                        <a:t> </a:t>
                      </a:r>
                      <a:r>
                        <a:rPr lang="en-US" sz="1200">
                          <a:effectLst/>
                        </a:rPr>
                        <a:t>five-year</a:t>
                      </a:r>
                      <a:r>
                        <a:rPr lang="en-US" sz="1200" spc="45">
                          <a:effectLst/>
                        </a:rPr>
                        <a:t> </a:t>
                      </a:r>
                      <a:r>
                        <a:rPr lang="en-US" sz="1200">
                          <a:effectLst/>
                        </a:rPr>
                        <a:t>strategic</a:t>
                      </a:r>
                      <a:r>
                        <a:rPr lang="en-US" sz="1200" spc="45">
                          <a:effectLst/>
                        </a:rPr>
                        <a:t> </a:t>
                      </a:r>
                      <a:r>
                        <a:rPr lang="en-US" sz="1200">
                          <a:effectLst/>
                        </a:rPr>
                        <a:t>period</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5"/>
                        </a:spcBef>
                        <a:spcAft>
                          <a:spcPts val="0"/>
                        </a:spcAft>
                      </a:pPr>
                      <a:r>
                        <a:rPr lang="en-US" sz="1200" dirty="0">
                          <a:effectLst/>
                        </a:rPr>
                        <a:t>Disclaimer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97790" algn="ctr">
                        <a:spcBef>
                          <a:spcPts val="360"/>
                        </a:spcBef>
                        <a:spcAft>
                          <a:spcPts val="0"/>
                        </a:spcAft>
                      </a:pPr>
                      <a:r>
                        <a:rPr lang="en-US" sz="1200" dirty="0">
                          <a:effectLst/>
                        </a:rPr>
                        <a:t>Unqualified</a:t>
                      </a:r>
                    </a:p>
                    <a:p>
                      <a:pPr marL="307340" marR="60325" indent="120650" algn="ctr">
                        <a:lnSpc>
                          <a:spcPct val="115000"/>
                        </a:lnSpc>
                        <a:spcBef>
                          <a:spcPts val="165"/>
                        </a:spcBef>
                        <a:spcAft>
                          <a:spcPts val="0"/>
                        </a:spcAft>
                      </a:pPr>
                      <a:r>
                        <a:rPr lang="en-US" sz="1200" dirty="0">
                          <a:effectLst/>
                        </a:rPr>
                        <a:t>audit</a:t>
                      </a:r>
                      <a:r>
                        <a:rPr lang="en-US" sz="1200" spc="-235" dirty="0">
                          <a:effectLst/>
                        </a:rPr>
                        <a:t>  </a:t>
                      </a:r>
                      <a:r>
                        <a:rPr lang="en-US" sz="1200" dirty="0">
                          <a:effectLst/>
                        </a:rPr>
                        <a:t>opinion</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0485">
                        <a:spcBef>
                          <a:spcPts val="345"/>
                        </a:spcBef>
                        <a:spcAft>
                          <a:spcPts val="0"/>
                        </a:spcAft>
                      </a:pPr>
                      <a:r>
                        <a:rPr lang="en-US" sz="1200">
                          <a:effectLst/>
                        </a:rPr>
                        <a:t>Chief</a:t>
                      </a:r>
                      <a:r>
                        <a:rPr lang="en-US" sz="1200" spc="20">
                          <a:effectLst/>
                        </a:rPr>
                        <a:t> </a:t>
                      </a:r>
                      <a:r>
                        <a:rPr lang="en-US" sz="1200">
                          <a:effectLst/>
                        </a:rPr>
                        <a:t>Financial</a:t>
                      </a:r>
                    </a:p>
                    <a:p>
                      <a:pPr marL="70485">
                        <a:spcBef>
                          <a:spcPts val="180"/>
                        </a:spcBef>
                        <a:spcAft>
                          <a:spcPts val="0"/>
                        </a:spcAft>
                      </a:pPr>
                      <a:r>
                        <a:rPr lang="en-US" sz="1200">
                          <a:effectLst/>
                        </a:rPr>
                        <a:t>Officer</a:t>
                      </a:r>
                      <a:endParaRPr lang="en-US" sz="12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166214">
                <a:tc vMerge="1">
                  <a:txBody>
                    <a:bodyPr/>
                    <a:lstStyle/>
                    <a:p>
                      <a:endParaRPr lang="en-US"/>
                    </a:p>
                  </a:txBody>
                  <a:tcPr/>
                </a:tc>
                <a:tc vMerge="1">
                  <a:txBody>
                    <a:bodyPr/>
                    <a:lstStyle/>
                    <a:p>
                      <a:endParaRPr lang="en-US"/>
                    </a:p>
                  </a:txBody>
                  <a:tcPr/>
                </a:tc>
                <a:tc gridSpan="4">
                  <a:txBody>
                    <a:bodyPr/>
                    <a:lstStyle/>
                    <a:p>
                      <a:pPr marL="69215">
                        <a:spcBef>
                          <a:spcPts val="345"/>
                        </a:spcBef>
                        <a:spcAft>
                          <a:spcPts val="0"/>
                        </a:spcAft>
                      </a:pPr>
                      <a:r>
                        <a:rPr lang="en-US" sz="1200" dirty="0">
                          <a:effectLst/>
                        </a:rPr>
                        <a:t>Sub programme</a:t>
                      </a:r>
                      <a:r>
                        <a:rPr lang="en-US" sz="1200" spc="10" dirty="0">
                          <a:effectLst/>
                        </a:rPr>
                        <a:t> </a:t>
                      </a:r>
                      <a:r>
                        <a:rPr lang="en-US" sz="1200" dirty="0">
                          <a:effectLst/>
                        </a:rPr>
                        <a:t>1.2:</a:t>
                      </a:r>
                      <a:r>
                        <a:rPr lang="en-US" sz="1200" spc="5" dirty="0">
                          <a:effectLst/>
                        </a:rPr>
                        <a:t> </a:t>
                      </a:r>
                      <a:r>
                        <a:rPr lang="en-US" sz="1200" dirty="0">
                          <a:effectLst/>
                        </a:rPr>
                        <a:t>Legal,</a:t>
                      </a:r>
                      <a:r>
                        <a:rPr lang="en-US" sz="1200" spc="15" dirty="0">
                          <a:effectLst/>
                        </a:rPr>
                        <a:t> </a:t>
                      </a:r>
                      <a:r>
                        <a:rPr lang="en-US" sz="1200" dirty="0">
                          <a:effectLst/>
                        </a:rPr>
                        <a:t>Governance,</a:t>
                      </a:r>
                      <a:r>
                        <a:rPr lang="en-US" sz="1200" spc="10" dirty="0">
                          <a:effectLst/>
                        </a:rPr>
                        <a:t> </a:t>
                      </a:r>
                      <a:r>
                        <a:rPr lang="en-US" sz="1200" dirty="0">
                          <a:effectLst/>
                        </a:rPr>
                        <a:t>Risk</a:t>
                      </a:r>
                      <a:r>
                        <a:rPr lang="en-US" sz="1200" spc="15" dirty="0">
                          <a:effectLst/>
                        </a:rPr>
                        <a:t> </a:t>
                      </a:r>
                      <a:r>
                        <a:rPr lang="en-US" sz="1200" dirty="0">
                          <a:effectLst/>
                        </a:rPr>
                        <a:t>and</a:t>
                      </a:r>
                      <a:r>
                        <a:rPr lang="en-US" sz="1200" spc="5" dirty="0">
                          <a:effectLst/>
                        </a:rPr>
                        <a:t> </a:t>
                      </a:r>
                      <a:r>
                        <a:rPr lang="en-US" sz="1200" dirty="0">
                          <a:effectLst/>
                        </a:rPr>
                        <a:t>Compliance</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12092">
                <a:tc vMerge="1">
                  <a:txBody>
                    <a:bodyPr/>
                    <a:lstStyle/>
                    <a:p>
                      <a:endParaRPr lang="en-US"/>
                    </a:p>
                  </a:txBody>
                  <a:tcPr/>
                </a:tc>
                <a:tc vMerge="1">
                  <a:txBody>
                    <a:bodyPr/>
                    <a:lstStyle/>
                    <a:p>
                      <a:endParaRPr lang="en-US"/>
                    </a:p>
                  </a:txBody>
                  <a:tcPr/>
                </a:tc>
                <a:tc>
                  <a:txBody>
                    <a:bodyPr/>
                    <a:lstStyle/>
                    <a:p>
                      <a:pPr marL="69215" marR="32385">
                        <a:lnSpc>
                          <a:spcPct val="115000"/>
                        </a:lnSpc>
                        <a:spcBef>
                          <a:spcPts val="345"/>
                        </a:spcBef>
                        <a:spcAft>
                          <a:spcPts val="0"/>
                        </a:spcAft>
                      </a:pPr>
                      <a:r>
                        <a:rPr lang="en-US" sz="1200" dirty="0">
                          <a:effectLst/>
                        </a:rPr>
                        <a:t>1.2.1</a:t>
                      </a:r>
                      <a:r>
                        <a:rPr lang="en-US" sz="1200" spc="50" dirty="0">
                          <a:effectLst/>
                        </a:rPr>
                        <a:t> </a:t>
                      </a:r>
                      <a:r>
                        <a:rPr lang="en-US" sz="1200" dirty="0">
                          <a:effectLst/>
                        </a:rPr>
                        <a:t>Percentage</a:t>
                      </a:r>
                      <a:r>
                        <a:rPr lang="en-US" sz="1200" spc="50" dirty="0">
                          <a:effectLst/>
                        </a:rPr>
                        <a:t> </a:t>
                      </a:r>
                      <a:r>
                        <a:rPr lang="en-US" sz="1200" dirty="0">
                          <a:effectLst/>
                        </a:rPr>
                        <a:t>of</a:t>
                      </a:r>
                      <a:r>
                        <a:rPr lang="en-US" sz="1200" spc="50" dirty="0">
                          <a:effectLst/>
                        </a:rPr>
                        <a:t> </a:t>
                      </a:r>
                      <a:r>
                        <a:rPr lang="en-US" sz="1200" dirty="0">
                          <a:effectLst/>
                        </a:rPr>
                        <a:t>compliance</a:t>
                      </a:r>
                      <a:r>
                        <a:rPr lang="en-US" sz="1200" spc="50" dirty="0">
                          <a:effectLst/>
                        </a:rPr>
                        <a:t> </a:t>
                      </a:r>
                      <a:r>
                        <a:rPr lang="en-US" sz="1200" dirty="0">
                          <a:effectLst/>
                        </a:rPr>
                        <a:t>to</a:t>
                      </a:r>
                      <a:r>
                        <a:rPr lang="en-US" sz="1200" spc="5" dirty="0">
                          <a:effectLst/>
                        </a:rPr>
                        <a:t> </a:t>
                      </a:r>
                      <a:r>
                        <a:rPr lang="en-US" sz="1200" dirty="0">
                          <a:effectLst/>
                        </a:rPr>
                        <a:t>the</a:t>
                      </a:r>
                      <a:r>
                        <a:rPr lang="en-US" sz="1200" spc="50" dirty="0">
                          <a:effectLst/>
                        </a:rPr>
                        <a:t> </a:t>
                      </a:r>
                      <a:r>
                        <a:rPr lang="en-US" sz="1200" dirty="0">
                          <a:effectLst/>
                        </a:rPr>
                        <a:t>PFMA</a:t>
                      </a:r>
                      <a:r>
                        <a:rPr lang="en-US" sz="1200" spc="50" dirty="0">
                          <a:effectLst/>
                        </a:rPr>
                        <a:t> </a:t>
                      </a:r>
                      <a:r>
                        <a:rPr lang="en-US" sz="1200" dirty="0">
                          <a:effectLst/>
                        </a:rPr>
                        <a:t>and</a:t>
                      </a:r>
                      <a:r>
                        <a:rPr lang="en-US" sz="1200" spc="50" dirty="0">
                          <a:effectLst/>
                        </a:rPr>
                        <a:t> </a:t>
                      </a:r>
                      <a:r>
                        <a:rPr lang="en-US" sz="1200" dirty="0">
                          <a:effectLst/>
                        </a:rPr>
                        <a:t>applicable</a:t>
                      </a:r>
                      <a:r>
                        <a:rPr lang="en-US" sz="1200" spc="50" dirty="0">
                          <a:effectLst/>
                        </a:rPr>
                        <a:t> </a:t>
                      </a:r>
                      <a:r>
                        <a:rPr lang="en-US" sz="1200" dirty="0">
                          <a:effectLst/>
                        </a:rPr>
                        <a:t>regulations</a:t>
                      </a:r>
                      <a:r>
                        <a:rPr lang="en-US" sz="1200" spc="-235" dirty="0">
                          <a:effectLst/>
                        </a:rPr>
                        <a:t> </a:t>
                      </a:r>
                      <a:r>
                        <a:rPr lang="en-US" sz="1200" dirty="0">
                          <a:effectLst/>
                        </a:rPr>
                        <a:t>as</a:t>
                      </a:r>
                      <a:r>
                        <a:rPr lang="en-US" sz="1200" spc="50" dirty="0">
                          <a:effectLst/>
                        </a:rPr>
                        <a:t> </a:t>
                      </a:r>
                      <a:r>
                        <a:rPr lang="en-US" sz="1200" dirty="0">
                          <a:effectLst/>
                        </a:rPr>
                        <a:t>per</a:t>
                      </a:r>
                      <a:r>
                        <a:rPr lang="en-US" sz="1200" spc="50" dirty="0">
                          <a:effectLst/>
                        </a:rPr>
                        <a:t> </a:t>
                      </a:r>
                      <a:r>
                        <a:rPr lang="en-US" sz="1200" dirty="0">
                          <a:effectLst/>
                        </a:rPr>
                        <a:t>compliance</a:t>
                      </a:r>
                      <a:r>
                        <a:rPr lang="en-US" sz="1200" spc="50" dirty="0">
                          <a:effectLst/>
                        </a:rPr>
                        <a:t> </a:t>
                      </a:r>
                      <a:r>
                        <a:rPr lang="en-US" sz="1200" dirty="0">
                          <a:effectLst/>
                        </a:rPr>
                        <a:t>report</a:t>
                      </a:r>
                      <a:r>
                        <a:rPr lang="en-US" sz="1200" spc="50" dirty="0">
                          <a:effectLst/>
                        </a:rPr>
                        <a:t> </a:t>
                      </a:r>
                      <a:r>
                        <a:rPr lang="en-US" sz="1200" dirty="0">
                          <a:effectLst/>
                        </a:rPr>
                        <a:t>over</a:t>
                      </a:r>
                      <a:r>
                        <a:rPr lang="en-US" sz="1200" spc="55" dirty="0">
                          <a:effectLst/>
                        </a:rPr>
                        <a:t> </a:t>
                      </a:r>
                      <a:r>
                        <a:rPr lang="en-US" sz="1200" dirty="0">
                          <a:effectLst/>
                        </a:rPr>
                        <a:t>the</a:t>
                      </a:r>
                      <a:r>
                        <a:rPr lang="en-US" sz="1200" spc="5" dirty="0">
                          <a:effectLst/>
                        </a:rPr>
                        <a:t> </a:t>
                      </a:r>
                      <a:r>
                        <a:rPr lang="en-US" sz="1200" dirty="0">
                          <a:effectLst/>
                        </a:rPr>
                        <a:t>five-year</a:t>
                      </a:r>
                      <a:r>
                        <a:rPr lang="en-US" sz="1200" spc="40" dirty="0">
                          <a:effectLst/>
                        </a:rPr>
                        <a:t> </a:t>
                      </a:r>
                      <a:r>
                        <a:rPr lang="en-US" sz="1200" dirty="0">
                          <a:effectLst/>
                        </a:rPr>
                        <a:t>strategic</a:t>
                      </a:r>
                      <a:r>
                        <a:rPr lang="en-US" sz="1200" spc="4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100%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100%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261620">
                        <a:lnSpc>
                          <a:spcPct val="115000"/>
                        </a:lnSpc>
                        <a:spcBef>
                          <a:spcPts val="340"/>
                        </a:spcBef>
                        <a:spcAft>
                          <a:spcPts val="0"/>
                        </a:spcAft>
                      </a:pPr>
                      <a:r>
                        <a:rPr lang="en-US" sz="1200" dirty="0">
                          <a:effectLst/>
                        </a:rPr>
                        <a:t>Director:</a:t>
                      </a:r>
                      <a:r>
                        <a:rPr lang="en-US" sz="1200" spc="45" dirty="0">
                          <a:effectLst/>
                        </a:rPr>
                        <a:t> </a:t>
                      </a:r>
                      <a:r>
                        <a:rPr lang="en-US" sz="1200" dirty="0">
                          <a:effectLst/>
                        </a:rPr>
                        <a:t>Legal,</a:t>
                      </a:r>
                      <a:r>
                        <a:rPr lang="en-US" sz="1200" spc="5" dirty="0">
                          <a:effectLst/>
                        </a:rPr>
                        <a:t> </a:t>
                      </a:r>
                      <a:r>
                        <a:rPr lang="en-US" sz="1200" dirty="0">
                          <a:effectLst/>
                        </a:rPr>
                        <a:t>Governance, Risk</a:t>
                      </a:r>
                      <a:r>
                        <a:rPr lang="en-US" sz="1200" spc="-235" dirty="0">
                          <a:effectLst/>
                        </a:rPr>
                        <a:t> </a:t>
                      </a:r>
                      <a:r>
                        <a:rPr lang="en-US" sz="1200" dirty="0">
                          <a:effectLst/>
                        </a:rPr>
                        <a:t>and</a:t>
                      </a:r>
                      <a:r>
                        <a:rPr lang="en-US" sz="1200" spc="75" dirty="0">
                          <a:effectLst/>
                        </a:rPr>
                        <a:t> </a:t>
                      </a:r>
                      <a:r>
                        <a:rPr lang="en-US" sz="1200" dirty="0">
                          <a:effectLst/>
                        </a:rPr>
                        <a:t>Compliance</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4"/>
                  </a:ext>
                </a:extLst>
              </a:tr>
              <a:tr h="512092">
                <a:tc vMerge="1">
                  <a:txBody>
                    <a:bodyPr/>
                    <a:lstStyle/>
                    <a:p>
                      <a:endParaRPr lang="en-US"/>
                    </a:p>
                  </a:txBody>
                  <a:tcPr/>
                </a:tc>
                <a:tc vMerge="1">
                  <a:txBody>
                    <a:bodyPr/>
                    <a:lstStyle/>
                    <a:p>
                      <a:endParaRPr lang="en-US"/>
                    </a:p>
                  </a:txBody>
                  <a:tcPr/>
                </a:tc>
                <a:tc>
                  <a:txBody>
                    <a:bodyPr/>
                    <a:lstStyle/>
                    <a:p>
                      <a:pPr marL="69215">
                        <a:lnSpc>
                          <a:spcPct val="115000"/>
                        </a:lnSpc>
                        <a:spcBef>
                          <a:spcPts val="340"/>
                        </a:spcBef>
                        <a:spcAft>
                          <a:spcPts val="0"/>
                        </a:spcAft>
                      </a:pPr>
                      <a:r>
                        <a:rPr lang="en-US" sz="1200" dirty="0">
                          <a:effectLst/>
                        </a:rPr>
                        <a:t>1.2.2</a:t>
                      </a:r>
                      <a:r>
                        <a:rPr lang="en-US" sz="1200" spc="40" dirty="0">
                          <a:effectLst/>
                        </a:rPr>
                        <a:t> </a:t>
                      </a:r>
                      <a:r>
                        <a:rPr lang="en-US" sz="1200" dirty="0">
                          <a:effectLst/>
                        </a:rPr>
                        <a:t>Percentage</a:t>
                      </a:r>
                      <a:r>
                        <a:rPr lang="en-US" sz="1200" spc="40" dirty="0">
                          <a:effectLst/>
                        </a:rPr>
                        <a:t> </a:t>
                      </a:r>
                      <a:r>
                        <a:rPr lang="en-US" sz="1200" dirty="0">
                          <a:effectLst/>
                        </a:rPr>
                        <a:t>of</a:t>
                      </a:r>
                      <a:r>
                        <a:rPr lang="en-US" sz="1200" spc="45" dirty="0">
                          <a:effectLst/>
                        </a:rPr>
                        <a:t> </a:t>
                      </a:r>
                      <a:r>
                        <a:rPr lang="en-US" sz="1200" dirty="0">
                          <a:effectLst/>
                        </a:rPr>
                        <a:t>approved</a:t>
                      </a:r>
                      <a:r>
                        <a:rPr lang="en-US" sz="1200" spc="5" dirty="0">
                          <a:effectLst/>
                        </a:rPr>
                        <a:t> </a:t>
                      </a:r>
                      <a:r>
                        <a:rPr lang="en-US" sz="1200" dirty="0">
                          <a:effectLst/>
                        </a:rPr>
                        <a:t>standard</a:t>
                      </a:r>
                      <a:r>
                        <a:rPr lang="en-US" sz="1200" spc="115" dirty="0">
                          <a:effectLst/>
                        </a:rPr>
                        <a:t> </a:t>
                      </a:r>
                      <a:r>
                        <a:rPr lang="en-US" sz="1200" dirty="0">
                          <a:effectLst/>
                        </a:rPr>
                        <a:t>operating</a:t>
                      </a:r>
                      <a:r>
                        <a:rPr lang="en-US" sz="1200" spc="115" dirty="0">
                          <a:effectLst/>
                        </a:rPr>
                        <a:t> </a:t>
                      </a:r>
                      <a:r>
                        <a:rPr lang="en-US" sz="1200" dirty="0">
                          <a:effectLst/>
                        </a:rPr>
                        <a:t>procedures</a:t>
                      </a:r>
                      <a:r>
                        <a:rPr lang="en-US" sz="1200" spc="120" dirty="0">
                          <a:effectLst/>
                        </a:rPr>
                        <a:t> </a:t>
                      </a:r>
                      <a:r>
                        <a:rPr lang="en-US" sz="1200" dirty="0">
                          <a:effectLst/>
                        </a:rPr>
                        <a:t>and</a:t>
                      </a:r>
                      <a:r>
                        <a:rPr lang="en-US" sz="1200" spc="-235" dirty="0">
                          <a:effectLst/>
                        </a:rPr>
                        <a:t> </a:t>
                      </a:r>
                      <a:r>
                        <a:rPr lang="en-US" sz="1200" dirty="0">
                          <a:effectLst/>
                        </a:rPr>
                        <a:t>policies</a:t>
                      </a:r>
                      <a:r>
                        <a:rPr lang="en-US" sz="1200" spc="40" dirty="0">
                          <a:effectLst/>
                        </a:rPr>
                        <a:t> </a:t>
                      </a:r>
                      <a:r>
                        <a:rPr lang="en-US" sz="1200" dirty="0">
                          <a:effectLst/>
                        </a:rPr>
                        <a:t>implemented</a:t>
                      </a:r>
                      <a:r>
                        <a:rPr lang="en-US" sz="1200" spc="40" dirty="0">
                          <a:effectLst/>
                        </a:rPr>
                        <a:t> </a:t>
                      </a:r>
                      <a:r>
                        <a:rPr lang="en-US" sz="1200" dirty="0">
                          <a:effectLst/>
                        </a:rPr>
                        <a:t>over</a:t>
                      </a:r>
                      <a:r>
                        <a:rPr lang="en-US" sz="1200" spc="45" dirty="0">
                          <a:effectLst/>
                        </a:rPr>
                        <a:t> </a:t>
                      </a:r>
                      <a:r>
                        <a:rPr lang="en-US" sz="1200" dirty="0">
                          <a:effectLst/>
                        </a:rPr>
                        <a:t>the</a:t>
                      </a:r>
                    </a:p>
                    <a:p>
                      <a:pPr marL="69215">
                        <a:spcBef>
                          <a:spcPts val="15"/>
                        </a:spcBef>
                        <a:spcAft>
                          <a:spcPts val="0"/>
                        </a:spcAft>
                      </a:pPr>
                      <a:r>
                        <a:rPr lang="en-US" sz="1200" dirty="0">
                          <a:effectLst/>
                        </a:rPr>
                        <a:t>five-year</a:t>
                      </a:r>
                      <a:r>
                        <a:rPr lang="en-US" sz="1200" spc="90" dirty="0">
                          <a:effectLst/>
                        </a:rPr>
                        <a:t> </a:t>
                      </a:r>
                      <a:r>
                        <a:rPr lang="en-US" sz="1200" dirty="0">
                          <a:effectLst/>
                        </a:rPr>
                        <a:t>strategic</a:t>
                      </a:r>
                      <a:r>
                        <a:rPr lang="en-US" sz="1200" spc="9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50%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100%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261620">
                        <a:lnSpc>
                          <a:spcPct val="115000"/>
                        </a:lnSpc>
                        <a:spcBef>
                          <a:spcPts val="340"/>
                        </a:spcBef>
                        <a:spcAft>
                          <a:spcPts val="0"/>
                        </a:spcAft>
                      </a:pPr>
                      <a:r>
                        <a:rPr lang="en-US" sz="1200" dirty="0">
                          <a:effectLst/>
                        </a:rPr>
                        <a:t>Director:</a:t>
                      </a:r>
                      <a:r>
                        <a:rPr lang="en-US" sz="1200" spc="45" dirty="0">
                          <a:effectLst/>
                        </a:rPr>
                        <a:t> </a:t>
                      </a:r>
                      <a:r>
                        <a:rPr lang="en-US" sz="1200" dirty="0">
                          <a:effectLst/>
                        </a:rPr>
                        <a:t>Legal,</a:t>
                      </a:r>
                      <a:r>
                        <a:rPr lang="en-US" sz="1200" spc="5" dirty="0">
                          <a:effectLst/>
                        </a:rPr>
                        <a:t> </a:t>
                      </a:r>
                      <a:r>
                        <a:rPr lang="en-US" sz="1200" dirty="0">
                          <a:effectLst/>
                        </a:rPr>
                        <a:t>Governance, Risk</a:t>
                      </a:r>
                      <a:r>
                        <a:rPr lang="en-US" sz="1200" spc="-235" dirty="0">
                          <a:effectLst/>
                        </a:rPr>
                        <a:t> </a:t>
                      </a:r>
                      <a:r>
                        <a:rPr lang="en-US" sz="1200" dirty="0">
                          <a:effectLst/>
                        </a:rPr>
                        <a:t>and</a:t>
                      </a:r>
                      <a:r>
                        <a:rPr lang="en-US" sz="1200" spc="75" dirty="0">
                          <a:effectLst/>
                        </a:rPr>
                        <a:t> </a:t>
                      </a:r>
                      <a:r>
                        <a:rPr lang="en-US" sz="1200" dirty="0">
                          <a:effectLst/>
                        </a:rPr>
                        <a:t>Compliance</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5"/>
                  </a:ext>
                </a:extLst>
              </a:tr>
              <a:tr h="512092">
                <a:tc vMerge="1">
                  <a:txBody>
                    <a:bodyPr/>
                    <a:lstStyle/>
                    <a:p>
                      <a:endParaRPr lang="en-US"/>
                    </a:p>
                  </a:txBody>
                  <a:tcPr/>
                </a:tc>
                <a:tc vMerge="1">
                  <a:txBody>
                    <a:bodyPr/>
                    <a:lstStyle/>
                    <a:p>
                      <a:endParaRPr lang="en-US"/>
                    </a:p>
                  </a:txBody>
                  <a:tcPr/>
                </a:tc>
                <a:tc>
                  <a:txBody>
                    <a:bodyPr/>
                    <a:lstStyle/>
                    <a:p>
                      <a:pPr marL="69215">
                        <a:lnSpc>
                          <a:spcPct val="116000"/>
                        </a:lnSpc>
                        <a:spcBef>
                          <a:spcPts val="340"/>
                        </a:spcBef>
                        <a:spcAft>
                          <a:spcPts val="0"/>
                        </a:spcAft>
                      </a:pPr>
                      <a:r>
                        <a:rPr lang="en-US" sz="1200" dirty="0">
                          <a:effectLst/>
                        </a:rPr>
                        <a:t>1.2.3</a:t>
                      </a:r>
                      <a:r>
                        <a:rPr lang="en-US" sz="1200" spc="60" dirty="0">
                          <a:effectLst/>
                        </a:rPr>
                        <a:t> </a:t>
                      </a:r>
                      <a:r>
                        <a:rPr lang="en-US" sz="1200" dirty="0">
                          <a:effectLst/>
                        </a:rPr>
                        <a:t>Percentage</a:t>
                      </a:r>
                      <a:r>
                        <a:rPr lang="en-US" sz="1200" spc="65" dirty="0">
                          <a:effectLst/>
                        </a:rPr>
                        <a:t> </a:t>
                      </a:r>
                      <a:r>
                        <a:rPr lang="en-US" sz="1200" dirty="0">
                          <a:effectLst/>
                        </a:rPr>
                        <a:t>of</a:t>
                      </a:r>
                      <a:r>
                        <a:rPr lang="en-US" sz="1200" spc="60" dirty="0">
                          <a:effectLst/>
                        </a:rPr>
                        <a:t> </a:t>
                      </a:r>
                      <a:r>
                        <a:rPr lang="en-US" sz="1200" dirty="0">
                          <a:effectLst/>
                        </a:rPr>
                        <a:t>planned</a:t>
                      </a:r>
                      <a:r>
                        <a:rPr lang="en-US" sz="1200" spc="65" dirty="0">
                          <a:effectLst/>
                        </a:rPr>
                        <a:t> </a:t>
                      </a:r>
                      <a:r>
                        <a:rPr lang="en-US" sz="1200" dirty="0">
                          <a:effectLst/>
                        </a:rPr>
                        <a:t>policies</a:t>
                      </a:r>
                      <a:r>
                        <a:rPr lang="en-US" sz="1200" spc="-235" dirty="0">
                          <a:effectLst/>
                        </a:rPr>
                        <a:t> </a:t>
                      </a:r>
                      <a:r>
                        <a:rPr lang="en-US" sz="1200" dirty="0">
                          <a:effectLst/>
                        </a:rPr>
                        <a:t>and</a:t>
                      </a:r>
                      <a:r>
                        <a:rPr lang="en-US" sz="1200" spc="60" dirty="0">
                          <a:effectLst/>
                        </a:rPr>
                        <a:t> </a:t>
                      </a:r>
                      <a:r>
                        <a:rPr lang="en-US" sz="1200" dirty="0">
                          <a:effectLst/>
                        </a:rPr>
                        <a:t>procedures</a:t>
                      </a:r>
                      <a:r>
                        <a:rPr lang="en-US" sz="1200" spc="65" dirty="0">
                          <a:effectLst/>
                        </a:rPr>
                        <a:t> </a:t>
                      </a:r>
                      <a:r>
                        <a:rPr lang="en-US" sz="1200" dirty="0">
                          <a:effectLst/>
                        </a:rPr>
                        <a:t>developed</a:t>
                      </a:r>
                      <a:r>
                        <a:rPr lang="en-US" sz="1200" spc="60" dirty="0">
                          <a:effectLst/>
                        </a:rPr>
                        <a:t> </a:t>
                      </a:r>
                      <a:r>
                        <a:rPr lang="en-US" sz="1200" dirty="0">
                          <a:effectLst/>
                        </a:rPr>
                        <a:t>and</a:t>
                      </a:r>
                      <a:r>
                        <a:rPr lang="en-US" sz="1200" spc="5" dirty="0">
                          <a:effectLst/>
                        </a:rPr>
                        <a:t> </a:t>
                      </a:r>
                      <a:r>
                        <a:rPr lang="en-US" sz="1200" dirty="0">
                          <a:effectLst/>
                        </a:rPr>
                        <a:t>revised</a:t>
                      </a:r>
                      <a:r>
                        <a:rPr lang="en-US" sz="1200" spc="50" dirty="0">
                          <a:effectLst/>
                        </a:rPr>
                        <a:t> </a:t>
                      </a:r>
                      <a:r>
                        <a:rPr lang="en-US" sz="1200" dirty="0">
                          <a:effectLst/>
                        </a:rPr>
                        <a:t>over</a:t>
                      </a:r>
                      <a:r>
                        <a:rPr lang="en-US" sz="1200" spc="55" dirty="0">
                          <a:effectLst/>
                        </a:rPr>
                        <a:t> </a:t>
                      </a:r>
                      <a:r>
                        <a:rPr lang="en-US" sz="1200" dirty="0">
                          <a:effectLst/>
                        </a:rPr>
                        <a:t>the</a:t>
                      </a:r>
                      <a:r>
                        <a:rPr lang="en-US" sz="1200" spc="50" dirty="0">
                          <a:effectLst/>
                        </a:rPr>
                        <a:t> </a:t>
                      </a:r>
                      <a:r>
                        <a:rPr lang="en-US" sz="1200" dirty="0">
                          <a:effectLst/>
                        </a:rPr>
                        <a:t>five-year</a:t>
                      </a:r>
                      <a:r>
                        <a:rPr lang="en-US" sz="1200" spc="55" dirty="0">
                          <a:effectLst/>
                        </a:rPr>
                        <a:t> </a:t>
                      </a:r>
                      <a:r>
                        <a:rPr lang="en-US" sz="1200" dirty="0">
                          <a:effectLst/>
                        </a:rPr>
                        <a:t>strategic</a:t>
                      </a:r>
                      <a:r>
                        <a:rPr lang="en-US" sz="1200" spc="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50%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4770" algn="r">
                        <a:spcBef>
                          <a:spcPts val="340"/>
                        </a:spcBef>
                        <a:spcAft>
                          <a:spcPts val="0"/>
                        </a:spcAft>
                      </a:pPr>
                      <a:r>
                        <a:rPr lang="en-US" sz="1200" dirty="0">
                          <a:effectLst/>
                        </a:rPr>
                        <a:t>100%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261620">
                        <a:lnSpc>
                          <a:spcPct val="115000"/>
                        </a:lnSpc>
                        <a:spcBef>
                          <a:spcPts val="340"/>
                        </a:spcBef>
                        <a:spcAft>
                          <a:spcPts val="0"/>
                        </a:spcAft>
                      </a:pPr>
                      <a:r>
                        <a:rPr lang="en-US" sz="1200" dirty="0">
                          <a:effectLst/>
                        </a:rPr>
                        <a:t>Director:</a:t>
                      </a:r>
                      <a:r>
                        <a:rPr lang="en-US" sz="1200" spc="45" dirty="0">
                          <a:effectLst/>
                        </a:rPr>
                        <a:t> </a:t>
                      </a:r>
                      <a:r>
                        <a:rPr lang="en-US" sz="1200" dirty="0">
                          <a:effectLst/>
                        </a:rPr>
                        <a:t>Legal,</a:t>
                      </a:r>
                      <a:r>
                        <a:rPr lang="en-US" sz="1200" spc="5" dirty="0">
                          <a:effectLst/>
                        </a:rPr>
                        <a:t> </a:t>
                      </a:r>
                      <a:r>
                        <a:rPr lang="en-US" sz="1200" dirty="0">
                          <a:effectLst/>
                        </a:rPr>
                        <a:t>Governance, Risk</a:t>
                      </a:r>
                      <a:r>
                        <a:rPr lang="en-US" sz="1200" spc="-235" dirty="0">
                          <a:effectLst/>
                        </a:rPr>
                        <a:t> </a:t>
                      </a:r>
                      <a:r>
                        <a:rPr lang="en-US" sz="1200" dirty="0">
                          <a:effectLst/>
                        </a:rPr>
                        <a:t>and</a:t>
                      </a:r>
                      <a:r>
                        <a:rPr lang="en-US" sz="1200" spc="75" dirty="0">
                          <a:effectLst/>
                        </a:rPr>
                        <a:t> </a:t>
                      </a:r>
                      <a:r>
                        <a:rPr lang="en-US" sz="1200" dirty="0">
                          <a:effectLst/>
                        </a:rPr>
                        <a:t>Compliance</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6"/>
                  </a:ext>
                </a:extLst>
              </a:tr>
              <a:tr h="166214">
                <a:tc vMerge="1">
                  <a:txBody>
                    <a:bodyPr/>
                    <a:lstStyle/>
                    <a:p>
                      <a:endParaRPr lang="en-US"/>
                    </a:p>
                  </a:txBody>
                  <a:tcPr/>
                </a:tc>
                <a:tc vMerge="1">
                  <a:txBody>
                    <a:bodyPr/>
                    <a:lstStyle/>
                    <a:p>
                      <a:endParaRPr lang="en-US"/>
                    </a:p>
                  </a:txBody>
                  <a:tcPr/>
                </a:tc>
                <a:tc gridSpan="4">
                  <a:txBody>
                    <a:bodyPr/>
                    <a:lstStyle/>
                    <a:p>
                      <a:pPr marL="69850">
                        <a:spcBef>
                          <a:spcPts val="340"/>
                        </a:spcBef>
                        <a:spcAft>
                          <a:spcPts val="0"/>
                        </a:spcAft>
                      </a:pPr>
                      <a:r>
                        <a:rPr lang="en-US" sz="1200" dirty="0">
                          <a:effectLst/>
                        </a:rPr>
                        <a:t>Sub programme</a:t>
                      </a:r>
                      <a:r>
                        <a:rPr lang="en-US" sz="1200" spc="10" dirty="0">
                          <a:effectLst/>
                        </a:rPr>
                        <a:t> </a:t>
                      </a:r>
                      <a:r>
                        <a:rPr lang="en-US" sz="1200" dirty="0">
                          <a:effectLst/>
                        </a:rPr>
                        <a:t>1.3:</a:t>
                      </a:r>
                      <a:r>
                        <a:rPr lang="en-US" sz="1200" spc="5" dirty="0">
                          <a:effectLst/>
                        </a:rPr>
                        <a:t> </a:t>
                      </a:r>
                      <a:r>
                        <a:rPr lang="en-US" sz="1200" dirty="0">
                          <a:effectLst/>
                        </a:rPr>
                        <a:t>Human</a:t>
                      </a:r>
                      <a:r>
                        <a:rPr lang="en-US" sz="1200" spc="5" dirty="0">
                          <a:effectLst/>
                        </a:rPr>
                        <a:t> </a:t>
                      </a:r>
                      <a:r>
                        <a:rPr lang="en-US" sz="1200" dirty="0">
                          <a:effectLst/>
                        </a:rPr>
                        <a:t>Resource</a:t>
                      </a:r>
                      <a:r>
                        <a:rPr lang="en-US" sz="1200" spc="15" dirty="0">
                          <a:effectLst/>
                        </a:rPr>
                        <a:t> </a:t>
                      </a:r>
                      <a:r>
                        <a:rPr lang="en-US" sz="1200" dirty="0">
                          <a:effectLst/>
                        </a:rPr>
                        <a:t>Management</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396799">
                <a:tc vMerge="1">
                  <a:txBody>
                    <a:bodyPr/>
                    <a:lstStyle/>
                    <a:p>
                      <a:endParaRPr lang="en-US"/>
                    </a:p>
                  </a:txBody>
                  <a:tcPr/>
                </a:tc>
                <a:tc vMerge="1">
                  <a:txBody>
                    <a:bodyPr/>
                    <a:lstStyle/>
                    <a:p>
                      <a:endParaRPr lang="en-US"/>
                    </a:p>
                  </a:txBody>
                  <a:tcPr/>
                </a:tc>
                <a:tc>
                  <a:txBody>
                    <a:bodyPr/>
                    <a:lstStyle/>
                    <a:p>
                      <a:pPr marL="69850" marR="29845" algn="just">
                        <a:lnSpc>
                          <a:spcPct val="116000"/>
                        </a:lnSpc>
                        <a:spcBef>
                          <a:spcPts val="340"/>
                        </a:spcBef>
                        <a:spcAft>
                          <a:spcPts val="0"/>
                        </a:spcAft>
                      </a:pPr>
                      <a:r>
                        <a:rPr lang="en-US" sz="1200">
                          <a:effectLst/>
                        </a:rPr>
                        <a:t>1.3.1 Percentage of funded positions</a:t>
                      </a:r>
                      <a:r>
                        <a:rPr lang="en-US" sz="1200" spc="5">
                          <a:effectLst/>
                        </a:rPr>
                        <a:t> </a:t>
                      </a:r>
                      <a:r>
                        <a:rPr lang="en-US" sz="1200">
                          <a:effectLst/>
                        </a:rPr>
                        <a:t>filled by the end of five-year strategic</a:t>
                      </a:r>
                      <a:r>
                        <a:rPr lang="en-US" sz="1200" spc="5">
                          <a:effectLst/>
                        </a:rPr>
                        <a:t> </a:t>
                      </a:r>
                      <a:r>
                        <a:rPr lang="en-US" sz="1200">
                          <a:effectLst/>
                        </a:rPr>
                        <a:t>period</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a:effectLst/>
                        </a:rPr>
                        <a:t>76%</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4770" algn="r">
                        <a:spcBef>
                          <a:spcPts val="340"/>
                        </a:spcBef>
                        <a:spcAft>
                          <a:spcPts val="0"/>
                        </a:spcAft>
                      </a:pPr>
                      <a:r>
                        <a:rPr lang="en-US" sz="1200">
                          <a:effectLst/>
                        </a:rPr>
                        <a:t>90%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337820">
                        <a:lnSpc>
                          <a:spcPct val="115000"/>
                        </a:lnSpc>
                        <a:spcBef>
                          <a:spcPts val="340"/>
                        </a:spcBef>
                        <a:spcAft>
                          <a:spcPts val="0"/>
                        </a:spcAft>
                      </a:pPr>
                      <a:r>
                        <a:rPr lang="en-US" sz="1200" dirty="0">
                          <a:effectLst/>
                        </a:rPr>
                        <a:t>Director: Human</a:t>
                      </a:r>
                      <a:r>
                        <a:rPr lang="en-US" sz="1200" spc="-235" dirty="0">
                          <a:effectLst/>
                        </a:rPr>
                        <a:t> </a:t>
                      </a:r>
                      <a:r>
                        <a:rPr lang="en-US" sz="1200" dirty="0">
                          <a:effectLst/>
                        </a:rPr>
                        <a:t>Resource</a:t>
                      </a:r>
                      <a:r>
                        <a:rPr lang="en-US" sz="1200" spc="5" dirty="0">
                          <a:effectLst/>
                        </a:rPr>
                        <a:t> </a:t>
                      </a:r>
                      <a:r>
                        <a:rPr lang="en-US" sz="1200" dirty="0">
                          <a:effectLst/>
                        </a:rPr>
                        <a:t>Management</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8"/>
                  </a:ext>
                </a:extLst>
              </a:tr>
              <a:tr h="166214">
                <a:tc vMerge="1">
                  <a:txBody>
                    <a:bodyPr/>
                    <a:lstStyle/>
                    <a:p>
                      <a:endParaRPr lang="en-US"/>
                    </a:p>
                  </a:txBody>
                  <a:tcPr/>
                </a:tc>
                <a:tc vMerge="1">
                  <a:txBody>
                    <a:bodyPr/>
                    <a:lstStyle/>
                    <a:p>
                      <a:endParaRPr lang="en-US"/>
                    </a:p>
                  </a:txBody>
                  <a:tcPr/>
                </a:tc>
                <a:tc gridSpan="4">
                  <a:txBody>
                    <a:bodyPr/>
                    <a:lstStyle/>
                    <a:p>
                      <a:pPr marL="69850">
                        <a:spcBef>
                          <a:spcPts val="335"/>
                        </a:spcBef>
                        <a:spcAft>
                          <a:spcPts val="0"/>
                        </a:spcAft>
                      </a:pPr>
                      <a:r>
                        <a:rPr lang="en-US" sz="1200" dirty="0">
                          <a:effectLst/>
                        </a:rPr>
                        <a:t>Sub programme 1.4: Public Relations</a:t>
                      </a:r>
                      <a:r>
                        <a:rPr lang="en-US" sz="1200" spc="-5" dirty="0">
                          <a:effectLst/>
                        </a:rPr>
                        <a:t> </a:t>
                      </a:r>
                      <a:r>
                        <a:rPr lang="en-US" sz="1200" dirty="0">
                          <a:effectLst/>
                        </a:rPr>
                        <a:t>and Communication</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396799">
                <a:tc vMerge="1">
                  <a:txBody>
                    <a:bodyPr/>
                    <a:lstStyle/>
                    <a:p>
                      <a:endParaRPr lang="en-US"/>
                    </a:p>
                  </a:txBody>
                  <a:tcPr/>
                </a:tc>
                <a:tc vMerge="1">
                  <a:txBody>
                    <a:bodyPr/>
                    <a:lstStyle/>
                    <a:p>
                      <a:endParaRPr lang="en-US"/>
                    </a:p>
                  </a:txBody>
                  <a:tcPr/>
                </a:tc>
                <a:tc>
                  <a:txBody>
                    <a:bodyPr/>
                    <a:lstStyle/>
                    <a:p>
                      <a:pPr marL="69850" marR="120650">
                        <a:lnSpc>
                          <a:spcPct val="116000"/>
                        </a:lnSpc>
                        <a:spcBef>
                          <a:spcPts val="340"/>
                        </a:spcBef>
                        <a:spcAft>
                          <a:spcPts val="0"/>
                        </a:spcAft>
                      </a:pPr>
                      <a:r>
                        <a:rPr lang="en-US" sz="1200" dirty="0">
                          <a:effectLst/>
                        </a:rPr>
                        <a:t>1.4.1</a:t>
                      </a:r>
                      <a:r>
                        <a:rPr lang="en-US" sz="1200" spc="30" dirty="0">
                          <a:effectLst/>
                        </a:rPr>
                        <a:t> </a:t>
                      </a:r>
                      <a:r>
                        <a:rPr lang="en-US" sz="1200" dirty="0">
                          <a:effectLst/>
                        </a:rPr>
                        <a:t>Achieve</a:t>
                      </a:r>
                      <a:r>
                        <a:rPr lang="en-US" sz="1200" spc="30" dirty="0">
                          <a:effectLst/>
                        </a:rPr>
                        <a:t> </a:t>
                      </a:r>
                      <a:r>
                        <a:rPr lang="en-US" sz="1200" dirty="0">
                          <a:effectLst/>
                        </a:rPr>
                        <a:t>a</a:t>
                      </a:r>
                      <a:r>
                        <a:rPr lang="en-US" sz="1200" spc="30" dirty="0">
                          <a:effectLst/>
                        </a:rPr>
                        <a:t> </a:t>
                      </a:r>
                      <a:r>
                        <a:rPr lang="en-US" sz="1200" dirty="0">
                          <a:effectLst/>
                        </a:rPr>
                        <a:t>70%</a:t>
                      </a:r>
                      <a:r>
                        <a:rPr lang="en-US" sz="1200" spc="30" dirty="0">
                          <a:effectLst/>
                        </a:rPr>
                        <a:t> </a:t>
                      </a:r>
                      <a:r>
                        <a:rPr lang="en-US" sz="1200" dirty="0">
                          <a:effectLst/>
                        </a:rPr>
                        <a:t>client</a:t>
                      </a:r>
                      <a:r>
                        <a:rPr lang="en-US" sz="1200" spc="5" dirty="0">
                          <a:effectLst/>
                        </a:rPr>
                        <a:t> </a:t>
                      </a:r>
                      <a:r>
                        <a:rPr lang="en-US" sz="1200" dirty="0">
                          <a:effectLst/>
                        </a:rPr>
                        <a:t>satisfaction</a:t>
                      </a:r>
                      <a:r>
                        <a:rPr lang="en-US" sz="1200" spc="40" dirty="0">
                          <a:effectLst/>
                        </a:rPr>
                        <a:t> </a:t>
                      </a:r>
                      <a:r>
                        <a:rPr lang="en-US" sz="1200" dirty="0">
                          <a:effectLst/>
                        </a:rPr>
                        <a:t>rating</a:t>
                      </a:r>
                      <a:r>
                        <a:rPr lang="en-US" sz="1200" spc="40" dirty="0">
                          <a:effectLst/>
                        </a:rPr>
                        <a:t> </a:t>
                      </a:r>
                      <a:r>
                        <a:rPr lang="en-US" sz="1200" dirty="0">
                          <a:effectLst/>
                        </a:rPr>
                        <a:t>by</a:t>
                      </a:r>
                      <a:r>
                        <a:rPr lang="en-US" sz="1200" spc="45" dirty="0">
                          <a:effectLst/>
                        </a:rPr>
                        <a:t> </a:t>
                      </a:r>
                      <a:r>
                        <a:rPr lang="en-US" sz="1200" dirty="0">
                          <a:effectLst/>
                        </a:rPr>
                        <a:t>the</a:t>
                      </a:r>
                      <a:r>
                        <a:rPr lang="en-US" sz="1200" spc="40" dirty="0">
                          <a:effectLst/>
                        </a:rPr>
                        <a:t> </a:t>
                      </a:r>
                      <a:r>
                        <a:rPr lang="en-US" sz="1200" dirty="0">
                          <a:effectLst/>
                        </a:rPr>
                        <a:t>end</a:t>
                      </a:r>
                      <a:r>
                        <a:rPr lang="en-US" sz="1200" spc="45" dirty="0">
                          <a:effectLst/>
                        </a:rPr>
                        <a:t> </a:t>
                      </a:r>
                      <a:r>
                        <a:rPr lang="en-US" sz="1200" dirty="0">
                          <a:effectLst/>
                        </a:rPr>
                        <a:t>of</a:t>
                      </a:r>
                      <a:r>
                        <a:rPr lang="en-US" sz="1200" spc="40" dirty="0">
                          <a:effectLst/>
                        </a:rPr>
                        <a:t> </a:t>
                      </a:r>
                      <a:r>
                        <a:rPr lang="en-US" sz="1200" dirty="0">
                          <a:effectLst/>
                        </a:rPr>
                        <a:t>the</a:t>
                      </a:r>
                      <a:r>
                        <a:rPr lang="en-US" sz="1200" spc="-235" dirty="0">
                          <a:effectLst/>
                        </a:rPr>
                        <a:t> </a:t>
                      </a:r>
                      <a:r>
                        <a:rPr lang="en-US" sz="1200" dirty="0">
                          <a:effectLst/>
                        </a:rPr>
                        <a:t>five-year</a:t>
                      </a:r>
                      <a:r>
                        <a:rPr lang="en-US" sz="1200" spc="45" dirty="0">
                          <a:effectLst/>
                        </a:rPr>
                        <a:t> </a:t>
                      </a:r>
                      <a:r>
                        <a:rPr lang="en-US" sz="1200" dirty="0">
                          <a:effectLst/>
                        </a:rPr>
                        <a:t>strategic</a:t>
                      </a:r>
                      <a:r>
                        <a:rPr lang="en-US" sz="1200" spc="4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35"/>
                        </a:spcBef>
                        <a:spcAft>
                          <a:spcPts val="0"/>
                        </a:spcAft>
                      </a:pPr>
                      <a:r>
                        <a:rPr lang="en-US" sz="1200">
                          <a:effectLst/>
                        </a:rPr>
                        <a:t>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4770" algn="r">
                        <a:spcBef>
                          <a:spcPts val="335"/>
                        </a:spcBef>
                        <a:spcAft>
                          <a:spcPts val="0"/>
                        </a:spcAft>
                      </a:pPr>
                      <a:r>
                        <a:rPr lang="en-US" sz="1200" dirty="0">
                          <a:effectLst/>
                        </a:rPr>
                        <a:t>70%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1120" marR="375285">
                        <a:lnSpc>
                          <a:spcPct val="115000"/>
                        </a:lnSpc>
                        <a:spcBef>
                          <a:spcPts val="335"/>
                        </a:spcBef>
                        <a:spcAft>
                          <a:spcPts val="0"/>
                        </a:spcAft>
                      </a:pPr>
                      <a:r>
                        <a:rPr lang="en-US" sz="1200" dirty="0">
                          <a:effectLst/>
                        </a:rPr>
                        <a:t>Director:</a:t>
                      </a:r>
                      <a:r>
                        <a:rPr lang="en-US" sz="1200" spc="95" dirty="0">
                          <a:effectLst/>
                        </a:rPr>
                        <a:t> </a:t>
                      </a:r>
                      <a:r>
                        <a:rPr lang="en-US" sz="1200" dirty="0">
                          <a:effectLst/>
                        </a:rPr>
                        <a:t>Public</a:t>
                      </a:r>
                      <a:r>
                        <a:rPr lang="en-US" sz="1200" spc="-235" dirty="0">
                          <a:effectLst/>
                        </a:rPr>
                        <a:t> </a:t>
                      </a:r>
                      <a:r>
                        <a:rPr lang="en-US" sz="1200" dirty="0">
                          <a:effectLst/>
                        </a:rPr>
                        <a:t>Relations</a:t>
                      </a:r>
                      <a:r>
                        <a:rPr lang="en-US" sz="1200" spc="20" dirty="0">
                          <a:effectLst/>
                        </a:rPr>
                        <a:t> </a:t>
                      </a:r>
                      <a:r>
                        <a:rPr lang="en-US" sz="1200" dirty="0">
                          <a:effectLst/>
                        </a:rPr>
                        <a:t>and</a:t>
                      </a:r>
                      <a:r>
                        <a:rPr lang="en-US" sz="1200" spc="5" dirty="0">
                          <a:effectLst/>
                        </a:rPr>
                        <a:t> </a:t>
                      </a:r>
                      <a:r>
                        <a:rPr lang="en-US" sz="1200" dirty="0">
                          <a:effectLst/>
                        </a:rPr>
                        <a:t>Communication</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0"/>
                  </a:ext>
                </a:extLst>
              </a:tr>
              <a:tr h="166214">
                <a:tc vMerge="1">
                  <a:txBody>
                    <a:bodyPr/>
                    <a:lstStyle/>
                    <a:p>
                      <a:endParaRPr lang="en-US"/>
                    </a:p>
                  </a:txBody>
                  <a:tcPr/>
                </a:tc>
                <a:tc vMerge="1">
                  <a:txBody>
                    <a:bodyPr/>
                    <a:lstStyle/>
                    <a:p>
                      <a:endParaRPr lang="en-US"/>
                    </a:p>
                  </a:txBody>
                  <a:tcPr/>
                </a:tc>
                <a:tc gridSpan="4">
                  <a:txBody>
                    <a:bodyPr/>
                    <a:lstStyle/>
                    <a:p>
                      <a:pPr marL="69850">
                        <a:spcBef>
                          <a:spcPts val="335"/>
                        </a:spcBef>
                        <a:spcAft>
                          <a:spcPts val="0"/>
                        </a:spcAft>
                      </a:pPr>
                      <a:r>
                        <a:rPr lang="en-US" sz="1200" dirty="0">
                          <a:effectLst/>
                        </a:rPr>
                        <a:t>Sub programme</a:t>
                      </a:r>
                      <a:r>
                        <a:rPr lang="en-US" sz="1200" spc="-10" dirty="0">
                          <a:effectLst/>
                        </a:rPr>
                        <a:t> </a:t>
                      </a:r>
                      <a:r>
                        <a:rPr lang="en-US" sz="1200" dirty="0">
                          <a:effectLst/>
                        </a:rPr>
                        <a:t>1.5:</a:t>
                      </a:r>
                      <a:r>
                        <a:rPr lang="en-US" sz="1200" spc="-15" dirty="0">
                          <a:effectLst/>
                        </a:rPr>
                        <a:t> </a:t>
                      </a:r>
                      <a:r>
                        <a:rPr lang="en-US" sz="1200" dirty="0">
                          <a:effectLst/>
                        </a:rPr>
                        <a:t>Information</a:t>
                      </a:r>
                      <a:r>
                        <a:rPr lang="en-US" sz="1200" spc="-5" dirty="0">
                          <a:effectLst/>
                        </a:rPr>
                        <a:t> </a:t>
                      </a:r>
                      <a:r>
                        <a:rPr lang="en-US" sz="1200" dirty="0">
                          <a:effectLst/>
                        </a:rPr>
                        <a:t>and</a:t>
                      </a:r>
                      <a:r>
                        <a:rPr lang="en-US" sz="1200" spc="-15" dirty="0">
                          <a:effectLst/>
                        </a:rPr>
                        <a:t> </a:t>
                      </a:r>
                      <a:r>
                        <a:rPr lang="en-US" sz="1200" dirty="0">
                          <a:effectLst/>
                        </a:rPr>
                        <a:t>Communication</a:t>
                      </a:r>
                      <a:r>
                        <a:rPr lang="en-US" sz="1200" spc="-10" dirty="0">
                          <a:effectLst/>
                        </a:rPr>
                        <a:t> </a:t>
                      </a:r>
                      <a:r>
                        <a:rPr lang="en-US" sz="1200" dirty="0">
                          <a:effectLst/>
                        </a:rPr>
                        <a:t>Technology</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512092">
                <a:tc vMerge="1">
                  <a:txBody>
                    <a:bodyPr/>
                    <a:lstStyle/>
                    <a:p>
                      <a:endParaRPr lang="en-US"/>
                    </a:p>
                  </a:txBody>
                  <a:tcPr/>
                </a:tc>
                <a:tc vMerge="1">
                  <a:txBody>
                    <a:bodyPr/>
                    <a:lstStyle/>
                    <a:p>
                      <a:endParaRPr lang="en-US"/>
                    </a:p>
                  </a:txBody>
                  <a:tcPr/>
                </a:tc>
                <a:tc>
                  <a:txBody>
                    <a:bodyPr/>
                    <a:lstStyle/>
                    <a:p>
                      <a:pPr marL="69850">
                        <a:lnSpc>
                          <a:spcPct val="115000"/>
                        </a:lnSpc>
                        <a:spcBef>
                          <a:spcPts val="335"/>
                        </a:spcBef>
                        <a:spcAft>
                          <a:spcPts val="0"/>
                        </a:spcAft>
                      </a:pPr>
                      <a:r>
                        <a:rPr lang="en-US" sz="1200" b="0" dirty="0">
                          <a:effectLst/>
                        </a:rPr>
                        <a:t>1.5.1</a:t>
                      </a:r>
                      <a:r>
                        <a:rPr lang="en-US" sz="1200" b="0" spc="25" dirty="0">
                          <a:effectLst/>
                        </a:rPr>
                        <a:t> </a:t>
                      </a:r>
                      <a:r>
                        <a:rPr lang="en-US" sz="1200" b="0" dirty="0">
                          <a:effectLst/>
                        </a:rPr>
                        <a:t>90%</a:t>
                      </a:r>
                      <a:r>
                        <a:rPr lang="en-US" sz="1200" b="0" spc="30" dirty="0">
                          <a:effectLst/>
                        </a:rPr>
                        <a:t> </a:t>
                      </a:r>
                      <a:r>
                        <a:rPr lang="en-US" sz="1200" b="0" dirty="0">
                          <a:effectLst/>
                        </a:rPr>
                        <a:t>of</a:t>
                      </a:r>
                      <a:r>
                        <a:rPr lang="en-US" sz="1200" b="0" spc="30" dirty="0">
                          <a:effectLst/>
                        </a:rPr>
                        <a:t> </a:t>
                      </a:r>
                      <a:r>
                        <a:rPr lang="en-US" sz="1200" b="0" dirty="0">
                          <a:effectLst/>
                        </a:rPr>
                        <a:t>key</a:t>
                      </a:r>
                      <a:r>
                        <a:rPr lang="en-US" sz="1200" b="0" spc="30" dirty="0">
                          <a:effectLst/>
                        </a:rPr>
                        <a:t> </a:t>
                      </a:r>
                      <a:r>
                        <a:rPr lang="en-US" sz="1200" b="0" dirty="0">
                          <a:effectLst/>
                        </a:rPr>
                        <a:t>information</a:t>
                      </a:r>
                      <a:r>
                        <a:rPr lang="en-US" sz="1200" b="0" spc="30" dirty="0">
                          <a:effectLst/>
                        </a:rPr>
                        <a:t> </a:t>
                      </a:r>
                      <a:r>
                        <a:rPr lang="en-US" sz="1200" b="0" dirty="0">
                          <a:effectLst/>
                        </a:rPr>
                        <a:t>and</a:t>
                      </a:r>
                      <a:r>
                        <a:rPr lang="en-US" sz="1200" b="0" spc="5" dirty="0">
                          <a:effectLst/>
                        </a:rPr>
                        <a:t> </a:t>
                      </a:r>
                      <a:r>
                        <a:rPr lang="en-US" sz="1200" b="0" dirty="0">
                          <a:effectLst/>
                        </a:rPr>
                        <a:t>communication</a:t>
                      </a:r>
                      <a:r>
                        <a:rPr lang="en-US" sz="1200" b="0" spc="45" dirty="0">
                          <a:effectLst/>
                        </a:rPr>
                        <a:t> </a:t>
                      </a:r>
                      <a:r>
                        <a:rPr lang="en-US" sz="1200" b="0" dirty="0">
                          <a:effectLst/>
                        </a:rPr>
                        <a:t>technology</a:t>
                      </a:r>
                      <a:r>
                        <a:rPr lang="en-US" sz="1200" b="0" spc="45" dirty="0">
                          <a:effectLst/>
                        </a:rPr>
                        <a:t> </a:t>
                      </a:r>
                      <a:r>
                        <a:rPr lang="en-US" sz="1200" b="0" dirty="0">
                          <a:effectLst/>
                        </a:rPr>
                        <a:t>(ICT)</a:t>
                      </a:r>
                      <a:r>
                        <a:rPr lang="en-US" sz="1200" b="0" spc="5" dirty="0">
                          <a:effectLst/>
                        </a:rPr>
                        <a:t> </a:t>
                      </a:r>
                      <a:r>
                        <a:rPr lang="en-US" sz="1200" b="0" dirty="0">
                          <a:effectLst/>
                        </a:rPr>
                        <a:t>priorities</a:t>
                      </a:r>
                      <a:r>
                        <a:rPr lang="en-US" sz="1200" b="0" spc="55" dirty="0">
                          <a:effectLst/>
                        </a:rPr>
                        <a:t> </a:t>
                      </a:r>
                      <a:r>
                        <a:rPr lang="en-US" sz="1200" b="0" dirty="0">
                          <a:effectLst/>
                        </a:rPr>
                        <a:t>implemented</a:t>
                      </a:r>
                      <a:r>
                        <a:rPr lang="en-US" sz="1200" b="0" spc="55" dirty="0">
                          <a:effectLst/>
                        </a:rPr>
                        <a:t> </a:t>
                      </a:r>
                      <a:r>
                        <a:rPr lang="en-US" sz="1200" b="0" dirty="0">
                          <a:effectLst/>
                        </a:rPr>
                        <a:t>by</a:t>
                      </a:r>
                      <a:r>
                        <a:rPr lang="en-US" sz="1200" b="0" spc="55" dirty="0">
                          <a:effectLst/>
                        </a:rPr>
                        <a:t> </a:t>
                      </a:r>
                      <a:r>
                        <a:rPr lang="en-US" sz="1200" b="0" dirty="0">
                          <a:effectLst/>
                        </a:rPr>
                        <a:t>the</a:t>
                      </a:r>
                      <a:r>
                        <a:rPr lang="en-US" sz="1200" b="0" spc="55" dirty="0">
                          <a:effectLst/>
                        </a:rPr>
                        <a:t> </a:t>
                      </a:r>
                      <a:r>
                        <a:rPr lang="en-US" sz="1200" b="0" dirty="0">
                          <a:effectLst/>
                        </a:rPr>
                        <a:t>end</a:t>
                      </a:r>
                      <a:r>
                        <a:rPr lang="en-US" sz="1200" b="0" spc="55" dirty="0">
                          <a:effectLst/>
                        </a:rPr>
                        <a:t> </a:t>
                      </a:r>
                      <a:r>
                        <a:rPr lang="en-US" sz="1200" b="0" dirty="0">
                          <a:effectLst/>
                        </a:rPr>
                        <a:t>of</a:t>
                      </a:r>
                      <a:r>
                        <a:rPr lang="en-US" sz="1200" b="0" spc="-235" dirty="0">
                          <a:effectLst/>
                        </a:rPr>
                        <a:t> </a:t>
                      </a:r>
                      <a:r>
                        <a:rPr lang="en-US" sz="1200" b="0" dirty="0">
                          <a:effectLst/>
                        </a:rPr>
                        <a:t>the</a:t>
                      </a:r>
                      <a:r>
                        <a:rPr lang="en-US" sz="1200" b="0" spc="45" dirty="0">
                          <a:effectLst/>
                        </a:rPr>
                        <a:t> </a:t>
                      </a:r>
                      <a:r>
                        <a:rPr lang="en-US" sz="1200" b="0" dirty="0">
                          <a:effectLst/>
                        </a:rPr>
                        <a:t>five-year</a:t>
                      </a:r>
                      <a:r>
                        <a:rPr lang="en-US" sz="1200" b="0" spc="50" dirty="0">
                          <a:effectLst/>
                        </a:rPr>
                        <a:t> </a:t>
                      </a:r>
                      <a:r>
                        <a:rPr lang="en-US" sz="1200" b="0" dirty="0">
                          <a:effectLst/>
                        </a:rPr>
                        <a:t>strategic</a:t>
                      </a:r>
                      <a:r>
                        <a:rPr lang="en-US" sz="1200" b="0" spc="45" dirty="0">
                          <a:effectLst/>
                        </a:rPr>
                        <a:t> </a:t>
                      </a:r>
                      <a:r>
                        <a:rPr lang="en-US" sz="1200" b="0" dirty="0">
                          <a:effectLst/>
                        </a:rPr>
                        <a:t>period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35"/>
                        </a:spcBef>
                        <a:spcAft>
                          <a:spcPts val="0"/>
                        </a:spcAft>
                      </a:pPr>
                      <a:r>
                        <a:rPr lang="en-US" sz="1200" b="0" dirty="0">
                          <a:effectLst/>
                        </a:rPr>
                        <a:t>60%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4770" algn="r">
                        <a:spcBef>
                          <a:spcPts val="335"/>
                        </a:spcBef>
                        <a:spcAft>
                          <a:spcPts val="0"/>
                        </a:spcAft>
                      </a:pPr>
                      <a:r>
                        <a:rPr lang="en-US" sz="1200" b="0" dirty="0">
                          <a:effectLst/>
                        </a:rPr>
                        <a:t>90%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1120" marR="297180">
                        <a:lnSpc>
                          <a:spcPct val="115000"/>
                        </a:lnSpc>
                        <a:spcBef>
                          <a:spcPts val="335"/>
                        </a:spcBef>
                        <a:spcAft>
                          <a:spcPts val="0"/>
                        </a:spcAft>
                      </a:pPr>
                      <a:r>
                        <a:rPr lang="en-US" sz="1200" dirty="0">
                          <a:effectLst/>
                        </a:rPr>
                        <a:t>Director:</a:t>
                      </a:r>
                      <a:r>
                        <a:rPr lang="en-US" sz="1200" spc="5" dirty="0">
                          <a:effectLst/>
                        </a:rPr>
                        <a:t> </a:t>
                      </a:r>
                      <a:r>
                        <a:rPr lang="en-US" sz="1200" dirty="0">
                          <a:effectLst/>
                        </a:rPr>
                        <a:t>ICT</a:t>
                      </a:r>
                      <a:r>
                        <a:rPr lang="en-US" sz="1200" spc="10" dirty="0">
                          <a:effectLst/>
                        </a:rPr>
                        <a:t> </a:t>
                      </a:r>
                      <a:r>
                        <a:rPr lang="en-US" sz="1200" dirty="0">
                          <a:effectLst/>
                        </a:rPr>
                        <a:t>and</a:t>
                      </a:r>
                      <a:r>
                        <a:rPr lang="en-US" sz="1200" spc="-235" dirty="0">
                          <a:effectLst/>
                        </a:rPr>
                        <a:t> </a:t>
                      </a:r>
                      <a:r>
                        <a:rPr lang="en-US" sz="1200" dirty="0">
                          <a:effectLst/>
                        </a:rPr>
                        <a:t>Analytics</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2"/>
                  </a:ext>
                </a:extLst>
              </a:tr>
            </a:tbl>
          </a:graphicData>
        </a:graphic>
      </p:graphicFrame>
      <p:sp>
        <p:nvSpPr>
          <p:cNvPr id="60" name="Rectangle 59"/>
          <p:cNvSpPr/>
          <p:nvPr/>
        </p:nvSpPr>
        <p:spPr>
          <a:xfrm>
            <a:off x="4617922" y="3458438"/>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
        <p:nvSpPr>
          <p:cNvPr id="61" name="Rectangle 60"/>
          <p:cNvSpPr/>
          <p:nvPr/>
        </p:nvSpPr>
        <p:spPr>
          <a:xfrm>
            <a:off x="2465933" y="2952470"/>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
        <p:nvSpPr>
          <p:cNvPr id="62" name="Rectangle 61"/>
          <p:cNvSpPr/>
          <p:nvPr/>
        </p:nvSpPr>
        <p:spPr>
          <a:xfrm>
            <a:off x="2368778" y="4143182"/>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Tree>
    <p:extLst>
      <p:ext uri="{BB962C8B-B14F-4D97-AF65-F5344CB8AC3E}">
        <p14:creationId xmlns:p14="http://schemas.microsoft.com/office/powerpoint/2010/main" xmlns="" val="3745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18</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sp>
        <p:nvSpPr>
          <p:cNvPr id="61" name="Rectangle 60"/>
          <p:cNvSpPr/>
          <p:nvPr/>
        </p:nvSpPr>
        <p:spPr>
          <a:xfrm>
            <a:off x="5826352" y="4555484"/>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graphicFrame>
        <p:nvGraphicFramePr>
          <p:cNvPr id="5" name="Table 4"/>
          <p:cNvGraphicFramePr>
            <a:graphicFrameLocks noGrp="1"/>
          </p:cNvGraphicFramePr>
          <p:nvPr>
            <p:extLst>
              <p:ext uri="{D42A27DB-BD31-4B8C-83A1-F6EECF244321}">
                <p14:modId xmlns:p14="http://schemas.microsoft.com/office/powerpoint/2010/main" xmlns="" val="1722510973"/>
              </p:ext>
            </p:extLst>
          </p:nvPr>
        </p:nvGraphicFramePr>
        <p:xfrm>
          <a:off x="548640" y="1231072"/>
          <a:ext cx="11347703" cy="5569209"/>
        </p:xfrm>
        <a:graphic>
          <a:graphicData uri="http://schemas.openxmlformats.org/drawingml/2006/table">
            <a:tbl>
              <a:tblPr firstRow="1" firstCol="1" lastRow="1" lastCol="1" bandRow="1" bandCol="1">
                <a:tableStyleId>{69CF1AB2-1976-4502-BF36-3FF5EA218861}</a:tableStyleId>
              </a:tblPr>
              <a:tblGrid>
                <a:gridCol w="548640">
                  <a:extLst>
                    <a:ext uri="{9D8B030D-6E8A-4147-A177-3AD203B41FA5}">
                      <a16:colId xmlns:a16="http://schemas.microsoft.com/office/drawing/2014/main" xmlns="" val="20000"/>
                    </a:ext>
                  </a:extLst>
                </a:gridCol>
                <a:gridCol w="1197864">
                  <a:extLst>
                    <a:ext uri="{9D8B030D-6E8A-4147-A177-3AD203B41FA5}">
                      <a16:colId xmlns:a16="http://schemas.microsoft.com/office/drawing/2014/main" xmlns="" val="20001"/>
                    </a:ext>
                  </a:extLst>
                </a:gridCol>
                <a:gridCol w="5130763">
                  <a:extLst>
                    <a:ext uri="{9D8B030D-6E8A-4147-A177-3AD203B41FA5}">
                      <a16:colId xmlns:a16="http://schemas.microsoft.com/office/drawing/2014/main" xmlns="" val="20002"/>
                    </a:ext>
                  </a:extLst>
                </a:gridCol>
                <a:gridCol w="1031372">
                  <a:extLst>
                    <a:ext uri="{9D8B030D-6E8A-4147-A177-3AD203B41FA5}">
                      <a16:colId xmlns:a16="http://schemas.microsoft.com/office/drawing/2014/main" xmlns="" val="20003"/>
                    </a:ext>
                  </a:extLst>
                </a:gridCol>
                <a:gridCol w="1719532">
                  <a:extLst>
                    <a:ext uri="{9D8B030D-6E8A-4147-A177-3AD203B41FA5}">
                      <a16:colId xmlns:a16="http://schemas.microsoft.com/office/drawing/2014/main" xmlns="" val="20004"/>
                    </a:ext>
                  </a:extLst>
                </a:gridCol>
                <a:gridCol w="1719532">
                  <a:extLst>
                    <a:ext uri="{9D8B030D-6E8A-4147-A177-3AD203B41FA5}">
                      <a16:colId xmlns:a16="http://schemas.microsoft.com/office/drawing/2014/main" xmlns="" val="20005"/>
                    </a:ext>
                  </a:extLst>
                </a:gridCol>
              </a:tblGrid>
              <a:tr h="383056">
                <a:tc>
                  <a:txBody>
                    <a:bodyPr/>
                    <a:lstStyle/>
                    <a:p>
                      <a:pPr>
                        <a:spcBef>
                          <a:spcPts val="50"/>
                        </a:spcBef>
                        <a:spcAft>
                          <a:spcPts val="0"/>
                        </a:spcAft>
                      </a:pPr>
                      <a:r>
                        <a:rPr lang="en-US" sz="1200" dirty="0">
                          <a:effectLst/>
                        </a:rPr>
                        <a:t> </a:t>
                      </a:r>
                    </a:p>
                    <a:p>
                      <a:pPr marR="77470" algn="r">
                        <a:spcAft>
                          <a:spcPts val="0"/>
                        </a:spcAft>
                      </a:pPr>
                      <a:r>
                        <a:rPr lang="en-US" sz="1200" dirty="0">
                          <a:effectLst/>
                        </a:rPr>
                        <a:t>No</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dirty="0">
                          <a:effectLst/>
                        </a:rPr>
                        <a:t> </a:t>
                      </a:r>
                    </a:p>
                    <a:p>
                      <a:pPr marL="71755">
                        <a:spcAft>
                          <a:spcPts val="0"/>
                        </a:spcAft>
                      </a:pPr>
                      <a:r>
                        <a:rPr lang="en-US" sz="1200" dirty="0">
                          <a:effectLst/>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dirty="0">
                          <a:effectLst/>
                        </a:rPr>
                        <a:t> </a:t>
                      </a:r>
                    </a:p>
                    <a:p>
                      <a:pPr>
                        <a:spcBef>
                          <a:spcPts val="50"/>
                        </a:spcBef>
                        <a:spcAft>
                          <a:spcPts val="0"/>
                        </a:spcAft>
                      </a:pPr>
                      <a:r>
                        <a:rPr lang="en-US" sz="1200" dirty="0">
                          <a:effectLst/>
                        </a:rPr>
                        <a:t>Outcome</a:t>
                      </a:r>
                      <a:r>
                        <a:rPr lang="en-US" sz="1200" spc="2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a:effectLst/>
                        </a:rPr>
                        <a:t> </a:t>
                      </a:r>
                    </a:p>
                    <a:p>
                      <a:pPr marR="62865" algn="r">
                        <a:spcAft>
                          <a:spcPts val="0"/>
                        </a:spcAft>
                      </a:pPr>
                      <a:r>
                        <a:rPr lang="en-US" sz="1200">
                          <a:effectLst/>
                        </a:rPr>
                        <a:t>Baseline</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5"/>
                        </a:spcBef>
                        <a:spcAft>
                          <a:spcPts val="0"/>
                        </a:spcAft>
                      </a:pPr>
                      <a:r>
                        <a:rPr lang="en-US" sz="1200">
                          <a:effectLst/>
                        </a:rPr>
                        <a:t>Five-year</a:t>
                      </a:r>
                    </a:p>
                    <a:p>
                      <a:pPr marR="62230" algn="r">
                        <a:spcBef>
                          <a:spcPts val="165"/>
                        </a:spcBef>
                        <a:spcAft>
                          <a:spcPts val="0"/>
                        </a:spcAft>
                      </a:pPr>
                      <a:r>
                        <a:rPr lang="en-US" sz="1200">
                          <a:effectLst/>
                        </a:rPr>
                        <a:t>target</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a:effectLst/>
                        </a:rPr>
                        <a:t> </a:t>
                      </a:r>
                    </a:p>
                    <a:p>
                      <a:pPr marL="73025">
                        <a:spcAft>
                          <a:spcPts val="0"/>
                        </a:spcAft>
                      </a:pPr>
                      <a:r>
                        <a:rPr lang="en-US" sz="1200">
                          <a:effectLst/>
                        </a:rPr>
                        <a:t>Responsible</a:t>
                      </a:r>
                      <a:r>
                        <a:rPr lang="en-US" sz="1200" spc="-5">
                          <a:effectLst/>
                        </a:rPr>
                        <a:t> </a:t>
                      </a:r>
                      <a:r>
                        <a:rPr lang="en-US" sz="1200">
                          <a:effectLst/>
                        </a:rPr>
                        <a:t>official</a:t>
                      </a:r>
                      <a:endParaRPr lang="en-US" sz="12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179091">
                <a:tc rowSpan="9">
                  <a:txBody>
                    <a:bodyPr/>
                    <a:lstStyle/>
                    <a:p>
                      <a:pPr marR="121920" algn="r">
                        <a:spcBef>
                          <a:spcPts val="370"/>
                        </a:spcBef>
                        <a:spcAft>
                          <a:spcPts val="0"/>
                        </a:spcAft>
                      </a:pPr>
                      <a:r>
                        <a:rPr lang="en-US" sz="1200" dirty="0">
                          <a:effectLst/>
                        </a:rPr>
                        <a:t>2</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rowSpan="9">
                  <a:txBody>
                    <a:bodyPr/>
                    <a:lstStyle/>
                    <a:p>
                      <a:pPr marL="71755">
                        <a:spcBef>
                          <a:spcPts val="370"/>
                        </a:spcBef>
                        <a:spcAft>
                          <a:spcPts val="0"/>
                        </a:spcAft>
                      </a:pPr>
                      <a:r>
                        <a:rPr lang="en-US" sz="1200" dirty="0">
                          <a:effectLst/>
                        </a:rPr>
                        <a:t>A</a:t>
                      </a:r>
                      <a:r>
                        <a:rPr lang="en-US" sz="1200" spc="-25" dirty="0">
                          <a:effectLst/>
                        </a:rPr>
                        <a:t> </a:t>
                      </a:r>
                      <a:r>
                        <a:rPr lang="en-US" sz="1200" dirty="0">
                          <a:effectLst/>
                        </a:rPr>
                        <a:t>skilled</a:t>
                      </a:r>
                      <a:r>
                        <a:rPr lang="en-US" sz="1200" spc="5" dirty="0">
                          <a:effectLst/>
                        </a:rPr>
                        <a:t> </a:t>
                      </a:r>
                      <a:r>
                        <a:rPr lang="en-US" sz="1200" dirty="0">
                          <a:effectLst/>
                        </a:rPr>
                        <a:t>and</a:t>
                      </a:r>
                    </a:p>
                    <a:p>
                      <a:pPr marL="71755">
                        <a:lnSpc>
                          <a:spcPts val="800"/>
                        </a:lnSpc>
                        <a:spcAft>
                          <a:spcPts val="0"/>
                        </a:spcAft>
                      </a:pPr>
                      <a:r>
                        <a:rPr lang="en-US" sz="1200" dirty="0">
                          <a:effectLst/>
                        </a:rPr>
                        <a:t>capable</a:t>
                      </a:r>
                    </a:p>
                    <a:p>
                      <a:pPr marL="71755" marR="230505">
                        <a:lnSpc>
                          <a:spcPts val="1200"/>
                        </a:lnSpc>
                        <a:spcAft>
                          <a:spcPts val="0"/>
                        </a:spcAft>
                      </a:pPr>
                      <a:r>
                        <a:rPr lang="en-US" sz="1200" dirty="0">
                          <a:effectLst/>
                        </a:rPr>
                        <a:t>workforce to</a:t>
                      </a:r>
                      <a:r>
                        <a:rPr lang="en-US" sz="1200" spc="-235" dirty="0">
                          <a:effectLst/>
                        </a:rPr>
                        <a:t> </a:t>
                      </a:r>
                      <a:r>
                        <a:rPr lang="en-US" sz="1200" dirty="0">
                          <a:effectLst/>
                        </a:rPr>
                        <a:t>support</a:t>
                      </a:r>
                      <a:r>
                        <a:rPr lang="en-US" sz="1200" spc="10" dirty="0">
                          <a:effectLst/>
                        </a:rPr>
                        <a:t> </a:t>
                      </a:r>
                      <a:r>
                        <a:rPr lang="en-US" sz="1200" dirty="0">
                          <a:effectLst/>
                        </a:rPr>
                        <a:t>an</a:t>
                      </a:r>
                      <a:r>
                        <a:rPr lang="en-US" sz="1200" spc="5" dirty="0">
                          <a:effectLst/>
                        </a:rPr>
                        <a:t> </a:t>
                      </a:r>
                      <a:r>
                        <a:rPr lang="en-US" sz="1200" dirty="0">
                          <a:effectLst/>
                        </a:rPr>
                        <a:t>inclusive</a:t>
                      </a:r>
                    </a:p>
                    <a:p>
                      <a:pPr marL="71755">
                        <a:spcBef>
                          <a:spcPts val="15"/>
                        </a:spcBef>
                        <a:spcAft>
                          <a:spcPts val="0"/>
                        </a:spcAft>
                      </a:pPr>
                      <a:r>
                        <a:rPr lang="en-US" sz="1200" dirty="0">
                          <a:effectLst/>
                        </a:rPr>
                        <a:t>growth</a:t>
                      </a:r>
                      <a:r>
                        <a:rPr lang="en-US" sz="1200" spc="20" dirty="0">
                          <a:effectLst/>
                        </a:rPr>
                        <a:t> </a:t>
                      </a:r>
                      <a:r>
                        <a:rPr lang="en-US" sz="1200" dirty="0">
                          <a:effectLst/>
                        </a:rPr>
                        <a:t>path</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72390">
                        <a:spcBef>
                          <a:spcPts val="370"/>
                        </a:spcBef>
                        <a:spcAft>
                          <a:spcPts val="0"/>
                        </a:spcAft>
                      </a:pPr>
                      <a:r>
                        <a:rPr lang="en-US" sz="1200" dirty="0">
                          <a:effectLst/>
                        </a:rPr>
                        <a:t>Sub programme:</a:t>
                      </a:r>
                      <a:r>
                        <a:rPr lang="en-US" sz="1200" spc="20" dirty="0">
                          <a:effectLst/>
                        </a:rPr>
                        <a:t> </a:t>
                      </a:r>
                      <a:r>
                        <a:rPr lang="en-US" sz="1200" dirty="0">
                          <a:effectLst/>
                        </a:rPr>
                        <a:t>2.1</a:t>
                      </a:r>
                      <a:r>
                        <a:rPr lang="en-US" sz="1200" spc="20" dirty="0">
                          <a:effectLst/>
                        </a:rPr>
                        <a:t> </a:t>
                      </a:r>
                      <a:r>
                        <a:rPr lang="en-US" sz="1200" dirty="0">
                          <a:effectLst/>
                        </a:rPr>
                        <a:t>Skills</a:t>
                      </a:r>
                      <a:r>
                        <a:rPr lang="en-US" sz="1200" spc="15" dirty="0">
                          <a:effectLst/>
                        </a:rPr>
                        <a:t> </a:t>
                      </a:r>
                      <a:r>
                        <a:rPr lang="en-US" sz="1200" dirty="0">
                          <a:effectLst/>
                        </a:rPr>
                        <a:t>development</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80888">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lnSpc>
                          <a:spcPts val="800"/>
                        </a:lnSpc>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lnSpc>
                          <a:spcPct val="116000"/>
                        </a:lnSpc>
                        <a:spcBef>
                          <a:spcPts val="345"/>
                        </a:spcBef>
                        <a:spcAft>
                          <a:spcPts val="0"/>
                        </a:spcAft>
                      </a:pPr>
                      <a:r>
                        <a:rPr lang="en-US" sz="1200" dirty="0">
                          <a:effectLst/>
                        </a:rPr>
                        <a:t>2.1.1</a:t>
                      </a:r>
                      <a:r>
                        <a:rPr lang="en-US" sz="1200" spc="45" dirty="0">
                          <a:effectLst/>
                        </a:rPr>
                        <a:t> </a:t>
                      </a:r>
                      <a:r>
                        <a:rPr lang="en-US" sz="1200" dirty="0">
                          <a:effectLst/>
                        </a:rPr>
                        <a:t>Number</a:t>
                      </a:r>
                      <a:r>
                        <a:rPr lang="en-US" sz="1200" spc="45" dirty="0">
                          <a:effectLst/>
                        </a:rPr>
                        <a:t> </a:t>
                      </a:r>
                      <a:r>
                        <a:rPr lang="en-US" sz="1200" dirty="0">
                          <a:effectLst/>
                        </a:rPr>
                        <a:t>of</a:t>
                      </a:r>
                      <a:r>
                        <a:rPr lang="en-US" sz="1200" spc="45" dirty="0">
                          <a:effectLst/>
                        </a:rPr>
                        <a:t> </a:t>
                      </a:r>
                      <a:r>
                        <a:rPr lang="en-US" sz="1200" dirty="0">
                          <a:effectLst/>
                        </a:rPr>
                        <a:t>learners</a:t>
                      </a:r>
                      <a:r>
                        <a:rPr lang="en-US" sz="1200" spc="45" dirty="0">
                          <a:effectLst/>
                        </a:rPr>
                        <a:t> </a:t>
                      </a:r>
                      <a:r>
                        <a:rPr lang="en-US" sz="1200" dirty="0">
                          <a:effectLst/>
                        </a:rPr>
                        <a:t>funded</a:t>
                      </a:r>
                      <a:r>
                        <a:rPr lang="en-US" sz="1200" spc="45" dirty="0">
                          <a:effectLst/>
                        </a:rPr>
                        <a:t> </a:t>
                      </a:r>
                      <a:r>
                        <a:rPr lang="en-US" sz="1200" dirty="0">
                          <a:effectLst/>
                        </a:rPr>
                        <a:t>by</a:t>
                      </a:r>
                      <a:r>
                        <a:rPr lang="en-US" sz="1200" spc="-235" dirty="0">
                          <a:effectLst/>
                        </a:rPr>
                        <a:t> </a:t>
                      </a:r>
                      <a:r>
                        <a:rPr lang="en-US" sz="1200" dirty="0">
                          <a:effectLst/>
                        </a:rPr>
                        <a:t>the</a:t>
                      </a:r>
                      <a:r>
                        <a:rPr lang="en-US" sz="1200" spc="35" dirty="0">
                          <a:effectLst/>
                        </a:rPr>
                        <a:t> </a:t>
                      </a:r>
                      <a:r>
                        <a:rPr lang="en-US" sz="1200" dirty="0">
                          <a:effectLst/>
                        </a:rPr>
                        <a:t>NSF</a:t>
                      </a:r>
                      <a:r>
                        <a:rPr lang="en-US" sz="1200" spc="40" dirty="0">
                          <a:effectLst/>
                        </a:rPr>
                        <a:t> </a:t>
                      </a:r>
                      <a:r>
                        <a:rPr lang="en-US" sz="1200" dirty="0">
                          <a:effectLst/>
                        </a:rPr>
                        <a:t>for</a:t>
                      </a:r>
                      <a:r>
                        <a:rPr lang="en-US" sz="1200" spc="40" dirty="0">
                          <a:effectLst/>
                        </a:rPr>
                        <a:t> </a:t>
                      </a:r>
                      <a:r>
                        <a:rPr lang="en-US" sz="1200" dirty="0">
                          <a:effectLst/>
                        </a:rPr>
                        <a:t>education</a:t>
                      </a:r>
                      <a:r>
                        <a:rPr lang="en-US" sz="1200" spc="40" dirty="0">
                          <a:effectLst/>
                        </a:rPr>
                        <a:t> </a:t>
                      </a:r>
                      <a:r>
                        <a:rPr lang="en-US" sz="1200" dirty="0">
                          <a:effectLst/>
                        </a:rPr>
                        <a:t>and</a:t>
                      </a:r>
                      <a:r>
                        <a:rPr lang="en-US" sz="1200" spc="35" dirty="0">
                          <a:effectLst/>
                        </a:rPr>
                        <a:t> </a:t>
                      </a:r>
                      <a:r>
                        <a:rPr lang="en-US" sz="1200" dirty="0">
                          <a:effectLst/>
                        </a:rPr>
                        <a:t>training</a:t>
                      </a:r>
                      <a:r>
                        <a:rPr lang="en-US" sz="1200" spc="5" dirty="0">
                          <a:effectLst/>
                        </a:rPr>
                        <a:t> </a:t>
                      </a:r>
                      <a:r>
                        <a:rPr lang="en-US" sz="1200" dirty="0">
                          <a:effectLst/>
                        </a:rPr>
                        <a:t>over</a:t>
                      </a:r>
                      <a:r>
                        <a:rPr lang="en-US" sz="1200" spc="65" dirty="0">
                          <a:effectLst/>
                        </a:rPr>
                        <a:t> </a:t>
                      </a:r>
                      <a:r>
                        <a:rPr lang="en-US" sz="1200" dirty="0">
                          <a:effectLst/>
                        </a:rPr>
                        <a:t>the</a:t>
                      </a:r>
                      <a:r>
                        <a:rPr lang="en-US" sz="1200" spc="65" dirty="0">
                          <a:effectLst/>
                        </a:rPr>
                        <a:t> </a:t>
                      </a:r>
                      <a:r>
                        <a:rPr lang="en-US" sz="1200" dirty="0">
                          <a:effectLst/>
                        </a:rPr>
                        <a:t>five-year</a:t>
                      </a:r>
                      <a:r>
                        <a:rPr lang="en-US" sz="1200" spc="65" dirty="0">
                          <a:effectLst/>
                        </a:rPr>
                        <a:t> </a:t>
                      </a:r>
                      <a:r>
                        <a:rPr lang="en-US" sz="1200" dirty="0">
                          <a:effectLst/>
                        </a:rPr>
                        <a:t>strategic</a:t>
                      </a:r>
                      <a:r>
                        <a:rPr lang="en-US" sz="1200" spc="6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865" algn="r">
                        <a:spcBef>
                          <a:spcPts val="345"/>
                        </a:spcBef>
                        <a:spcAft>
                          <a:spcPts val="0"/>
                        </a:spcAft>
                      </a:pPr>
                      <a:r>
                        <a:rPr lang="en-US" sz="1200" dirty="0">
                          <a:effectLst/>
                        </a:rPr>
                        <a:t>34</a:t>
                      </a:r>
                      <a:r>
                        <a:rPr lang="en-US" sz="1200" spc="20" dirty="0">
                          <a:effectLst/>
                        </a:rPr>
                        <a:t> </a:t>
                      </a:r>
                      <a:r>
                        <a:rPr lang="en-US" sz="1200" dirty="0">
                          <a:effectLst/>
                        </a:rPr>
                        <a:t>994</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5"/>
                        </a:spcBef>
                        <a:spcAft>
                          <a:spcPts val="0"/>
                        </a:spcAft>
                      </a:pPr>
                      <a:r>
                        <a:rPr lang="en-US" sz="1200" dirty="0">
                          <a:effectLst/>
                        </a:rPr>
                        <a:t>305</a:t>
                      </a:r>
                      <a:r>
                        <a:rPr lang="en-US" sz="1200" spc="20" dirty="0">
                          <a:effectLst/>
                        </a:rPr>
                        <a:t> </a:t>
                      </a:r>
                      <a:r>
                        <a:rPr lang="en-US" sz="1200" dirty="0">
                          <a:effectLst/>
                        </a:rPr>
                        <a:t>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marR="137795">
                        <a:lnSpc>
                          <a:spcPct val="115000"/>
                        </a:lnSpc>
                        <a:spcBef>
                          <a:spcPts val="345"/>
                        </a:spcBef>
                        <a:spcAft>
                          <a:spcPts val="0"/>
                        </a:spcAft>
                      </a:pPr>
                      <a:r>
                        <a:rPr lang="en-US" sz="1200" dirty="0">
                          <a:effectLst/>
                        </a:rPr>
                        <a:t>Chief Director: Skills</a:t>
                      </a:r>
                      <a:r>
                        <a:rPr lang="en-US" sz="1200" spc="-235" dirty="0">
                          <a:effectLst/>
                        </a:rPr>
                        <a:t> </a:t>
                      </a:r>
                      <a:r>
                        <a:rPr lang="en-US" sz="1200" dirty="0">
                          <a:effectLst/>
                        </a:rPr>
                        <a:t>Development</a:t>
                      </a:r>
                      <a:r>
                        <a:rPr lang="en-US" sz="1200" spc="5" dirty="0">
                          <a:effectLst/>
                        </a:rPr>
                        <a:t> </a:t>
                      </a:r>
                      <a:r>
                        <a:rPr lang="en-US" sz="1200" dirty="0">
                          <a:effectLst/>
                        </a:rPr>
                        <a:t>Implementation</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507875">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spcBef>
                          <a:spcPts val="15"/>
                        </a:spcBef>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2390">
                        <a:lnSpc>
                          <a:spcPts val="1015"/>
                        </a:lnSpc>
                        <a:spcAft>
                          <a:spcPts val="0"/>
                        </a:spcAft>
                      </a:pPr>
                      <a:endParaRPr lang="en-US" sz="1200" dirty="0">
                        <a:effectLst/>
                      </a:endParaRPr>
                    </a:p>
                    <a:p>
                      <a:pPr marL="72390">
                        <a:lnSpc>
                          <a:spcPts val="1015"/>
                        </a:lnSpc>
                        <a:spcAft>
                          <a:spcPts val="0"/>
                        </a:spcAft>
                      </a:pPr>
                      <a:r>
                        <a:rPr lang="en-US" sz="1200" dirty="0">
                          <a:effectLst/>
                        </a:rPr>
                        <a:t>2.1.2</a:t>
                      </a:r>
                      <a:r>
                        <a:rPr lang="en-US" sz="1200" spc="35"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 learners</a:t>
                      </a:r>
                      <a:r>
                        <a:rPr lang="en-US" sz="1200" spc="60" dirty="0">
                          <a:effectLst/>
                        </a:rPr>
                        <a:t> </a:t>
                      </a:r>
                      <a:r>
                        <a:rPr lang="en-US" sz="1200" dirty="0">
                          <a:effectLst/>
                        </a:rPr>
                        <a:t>who</a:t>
                      </a:r>
                      <a:r>
                        <a:rPr lang="en-US" sz="1200" spc="60" dirty="0">
                          <a:effectLst/>
                        </a:rPr>
                        <a:t> </a:t>
                      </a:r>
                      <a:r>
                        <a:rPr lang="en-US" sz="1200" dirty="0">
                          <a:effectLst/>
                        </a:rPr>
                        <a:t>completed</a:t>
                      </a:r>
                      <a:r>
                        <a:rPr lang="en-US" sz="1200" spc="60" dirty="0">
                          <a:effectLst/>
                        </a:rPr>
                        <a:t> </a:t>
                      </a:r>
                      <a:r>
                        <a:rPr lang="en-US" sz="1200" dirty="0">
                          <a:effectLst/>
                        </a:rPr>
                        <a:t>their</a:t>
                      </a:r>
                    </a:p>
                    <a:p>
                      <a:pPr marL="72390">
                        <a:spcAft>
                          <a:spcPts val="0"/>
                        </a:spcAft>
                      </a:pPr>
                      <a:r>
                        <a:rPr lang="en-US" sz="1200" dirty="0">
                          <a:effectLst/>
                        </a:rPr>
                        <a:t>education</a:t>
                      </a:r>
                      <a:r>
                        <a:rPr lang="en-US" sz="1200" spc="60" dirty="0">
                          <a:effectLst/>
                        </a:rPr>
                        <a:t> </a:t>
                      </a:r>
                      <a:r>
                        <a:rPr lang="en-US" sz="1200" dirty="0">
                          <a:effectLst/>
                        </a:rPr>
                        <a:t>and</a:t>
                      </a:r>
                      <a:r>
                        <a:rPr lang="en-US" sz="1200" spc="65" dirty="0">
                          <a:effectLst/>
                        </a:rPr>
                        <a:t> </a:t>
                      </a:r>
                      <a:r>
                        <a:rPr lang="en-US" sz="1200" dirty="0">
                          <a:effectLst/>
                        </a:rPr>
                        <a:t>training</a:t>
                      </a:r>
                      <a:r>
                        <a:rPr lang="en-US" sz="1200" spc="65" dirty="0">
                          <a:effectLst/>
                        </a:rPr>
                        <a:t> </a:t>
                      </a:r>
                      <a:r>
                        <a:rPr lang="en-US" sz="1200" dirty="0">
                          <a:effectLst/>
                        </a:rPr>
                        <a:t>over</a:t>
                      </a:r>
                      <a:r>
                        <a:rPr lang="en-US" sz="1200" spc="60" dirty="0">
                          <a:effectLst/>
                        </a:rPr>
                        <a:t> </a:t>
                      </a:r>
                      <a:r>
                        <a:rPr lang="en-US" sz="1200" dirty="0">
                          <a:effectLst/>
                        </a:rPr>
                        <a:t>the five-year</a:t>
                      </a:r>
                      <a:r>
                        <a:rPr lang="en-US" sz="1200" spc="90" dirty="0">
                          <a:effectLst/>
                        </a:rPr>
                        <a:t> </a:t>
                      </a:r>
                      <a:r>
                        <a:rPr lang="en-US" sz="1200" dirty="0">
                          <a:effectLst/>
                        </a:rPr>
                        <a:t>strategic</a:t>
                      </a:r>
                      <a:r>
                        <a:rPr lang="en-US" sz="1200" spc="9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lnSpc>
                          <a:spcPts val="1015"/>
                        </a:lnSpc>
                        <a:spcAft>
                          <a:spcPts val="0"/>
                        </a:spcAft>
                      </a:pPr>
                      <a:endParaRPr lang="en-US" sz="1200" dirty="0">
                        <a:effectLst/>
                      </a:endParaRPr>
                    </a:p>
                    <a:p>
                      <a:pPr marR="62230" algn="r">
                        <a:lnSpc>
                          <a:spcPts val="1015"/>
                        </a:lnSpc>
                        <a:spcAft>
                          <a:spcPts val="0"/>
                        </a:spcAft>
                      </a:pPr>
                      <a:r>
                        <a:rPr lang="en-US" sz="1200" dirty="0">
                          <a:effectLst/>
                        </a:rPr>
                        <a:t>17</a:t>
                      </a:r>
                      <a:r>
                        <a:rPr lang="en-US" sz="1200" spc="20" dirty="0">
                          <a:effectLst/>
                        </a:rPr>
                        <a:t> </a:t>
                      </a:r>
                      <a:r>
                        <a:rPr lang="en-US" sz="1200" dirty="0">
                          <a:effectLst/>
                        </a:rPr>
                        <a:t>924</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lnSpc>
                          <a:spcPts val="1015"/>
                        </a:lnSpc>
                        <a:spcAft>
                          <a:spcPts val="0"/>
                        </a:spcAft>
                      </a:pPr>
                      <a:endParaRPr lang="en-US" sz="1200" dirty="0">
                        <a:effectLst/>
                      </a:endParaRPr>
                    </a:p>
                    <a:p>
                      <a:pPr marR="62230" algn="r">
                        <a:lnSpc>
                          <a:spcPts val="1015"/>
                        </a:lnSpc>
                        <a:spcAft>
                          <a:spcPts val="0"/>
                        </a:spcAft>
                      </a:pPr>
                      <a:r>
                        <a:rPr lang="en-US" sz="1200" dirty="0">
                          <a:effectLst/>
                        </a:rPr>
                        <a:t>116</a:t>
                      </a:r>
                      <a:r>
                        <a:rPr lang="en-US" sz="1200" spc="20" dirty="0">
                          <a:effectLst/>
                        </a:rPr>
                        <a:t> </a:t>
                      </a:r>
                      <a:r>
                        <a:rPr lang="en-US" sz="1200" dirty="0">
                          <a:effectLst/>
                        </a:rPr>
                        <a:t>584</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lnSpc>
                          <a:spcPts val="1015"/>
                        </a:lnSpc>
                        <a:spcAft>
                          <a:spcPts val="0"/>
                        </a:spcAft>
                      </a:pPr>
                      <a:endParaRPr lang="en-US" sz="1200" dirty="0">
                        <a:effectLst/>
                      </a:endParaRPr>
                    </a:p>
                    <a:p>
                      <a:pPr marL="73660">
                        <a:lnSpc>
                          <a:spcPts val="1015"/>
                        </a:lnSpc>
                        <a:spcAft>
                          <a:spcPts val="0"/>
                        </a:spcAft>
                      </a:pPr>
                      <a:r>
                        <a:rPr lang="en-US" sz="1200" dirty="0">
                          <a:effectLst/>
                        </a:rPr>
                        <a:t>Chief</a:t>
                      </a:r>
                      <a:r>
                        <a:rPr lang="en-US" sz="1200" spc="20" dirty="0">
                          <a:effectLst/>
                        </a:rPr>
                        <a:t> </a:t>
                      </a:r>
                      <a:r>
                        <a:rPr lang="en-US" sz="1200" dirty="0">
                          <a:effectLst/>
                        </a:rPr>
                        <a:t>Director:</a:t>
                      </a:r>
                      <a:r>
                        <a:rPr lang="en-US" sz="1200" spc="25" dirty="0">
                          <a:effectLst/>
                        </a:rPr>
                        <a:t> </a:t>
                      </a:r>
                      <a:r>
                        <a:rPr lang="en-US" sz="1200" dirty="0">
                          <a:effectLst/>
                        </a:rPr>
                        <a:t>Skills</a:t>
                      </a:r>
                    </a:p>
                    <a:p>
                      <a:pPr marL="73660">
                        <a:lnSpc>
                          <a:spcPts val="1015"/>
                        </a:lnSpc>
                        <a:spcAft>
                          <a:spcPts val="0"/>
                        </a:spcAft>
                      </a:pPr>
                      <a:r>
                        <a:rPr lang="en-US" sz="1200" dirty="0">
                          <a:effectLst/>
                        </a:rPr>
                        <a:t>Development</a:t>
                      </a:r>
                    </a:p>
                    <a:p>
                      <a:pPr marL="73660">
                        <a:lnSpc>
                          <a:spcPts val="1035"/>
                        </a:lnSpc>
                        <a:spcAft>
                          <a:spcPts val="0"/>
                        </a:spcAft>
                      </a:pPr>
                      <a:r>
                        <a:rPr lang="en-US" sz="1200" dirty="0">
                          <a:effectLst/>
                        </a:rPr>
                        <a:t>Implementation</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3"/>
                  </a:ext>
                </a:extLst>
              </a:tr>
              <a:tr h="716364">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40"/>
                        </a:spcBef>
                        <a:spcAft>
                          <a:spcPts val="0"/>
                        </a:spcAft>
                      </a:pPr>
                      <a:r>
                        <a:rPr lang="en-US" sz="1200" dirty="0">
                          <a:effectLst/>
                        </a:rPr>
                        <a:t>2.1.3</a:t>
                      </a:r>
                      <a:r>
                        <a:rPr lang="en-US" sz="1200" spc="35"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 learners</a:t>
                      </a:r>
                      <a:r>
                        <a:rPr lang="en-US" sz="1200" spc="60" dirty="0">
                          <a:effectLst/>
                        </a:rPr>
                        <a:t> </a:t>
                      </a:r>
                      <a:r>
                        <a:rPr lang="en-US" sz="1200" dirty="0">
                          <a:effectLst/>
                        </a:rPr>
                        <a:t>who</a:t>
                      </a:r>
                      <a:r>
                        <a:rPr lang="en-US" sz="1200" spc="60" dirty="0">
                          <a:effectLst/>
                        </a:rPr>
                        <a:t> </a:t>
                      </a:r>
                      <a:r>
                        <a:rPr lang="en-US" sz="1200" dirty="0">
                          <a:effectLst/>
                        </a:rPr>
                        <a:t>completed</a:t>
                      </a:r>
                      <a:r>
                        <a:rPr lang="en-US" sz="1200" spc="60" dirty="0">
                          <a:effectLst/>
                        </a:rPr>
                        <a:t> </a:t>
                      </a:r>
                      <a:r>
                        <a:rPr lang="en-US" sz="1200" dirty="0">
                          <a:effectLst/>
                        </a:rPr>
                        <a:t>their</a:t>
                      </a:r>
                    </a:p>
                    <a:p>
                      <a:pPr marL="72390">
                        <a:spcAft>
                          <a:spcPts val="0"/>
                        </a:spcAft>
                      </a:pPr>
                      <a:r>
                        <a:rPr lang="en-US" sz="1200" dirty="0">
                          <a:effectLst/>
                        </a:rPr>
                        <a:t>education</a:t>
                      </a:r>
                      <a:r>
                        <a:rPr lang="en-US" sz="1200" spc="85" dirty="0">
                          <a:effectLst/>
                        </a:rPr>
                        <a:t> </a:t>
                      </a:r>
                      <a:r>
                        <a:rPr lang="en-US" sz="1200" dirty="0">
                          <a:effectLst/>
                        </a:rPr>
                        <a:t>and</a:t>
                      </a:r>
                      <a:r>
                        <a:rPr lang="en-US" sz="1200" spc="85" dirty="0">
                          <a:effectLst/>
                        </a:rPr>
                        <a:t> </a:t>
                      </a:r>
                      <a:r>
                        <a:rPr lang="en-US" sz="1200" dirty="0">
                          <a:effectLst/>
                        </a:rPr>
                        <a:t>training</a:t>
                      </a:r>
                      <a:r>
                        <a:rPr lang="en-US" sz="1200" spc="85" dirty="0">
                          <a:effectLst/>
                        </a:rPr>
                        <a:t> </a:t>
                      </a:r>
                      <a:r>
                        <a:rPr lang="en-US" sz="1200" dirty="0">
                          <a:effectLst/>
                        </a:rPr>
                        <a:t>towards occupations</a:t>
                      </a:r>
                      <a:r>
                        <a:rPr lang="en-US" sz="1200" spc="80" dirty="0">
                          <a:effectLst/>
                        </a:rPr>
                        <a:t> </a:t>
                      </a:r>
                      <a:r>
                        <a:rPr lang="en-US" sz="1200" dirty="0">
                          <a:effectLst/>
                        </a:rPr>
                        <a:t>in</a:t>
                      </a:r>
                      <a:r>
                        <a:rPr lang="en-US" sz="1200" spc="85" dirty="0">
                          <a:effectLst/>
                        </a:rPr>
                        <a:t> </a:t>
                      </a:r>
                      <a:r>
                        <a:rPr lang="en-US" sz="1200" dirty="0">
                          <a:effectLst/>
                        </a:rPr>
                        <a:t>high</a:t>
                      </a:r>
                      <a:r>
                        <a:rPr lang="en-US" sz="1200" spc="80" dirty="0">
                          <a:effectLst/>
                        </a:rPr>
                        <a:t> </a:t>
                      </a:r>
                      <a:r>
                        <a:rPr lang="en-US" sz="1200" dirty="0">
                          <a:effectLst/>
                        </a:rPr>
                        <a:t>demand</a:t>
                      </a:r>
                      <a:r>
                        <a:rPr lang="en-US" sz="1200" spc="85" dirty="0">
                          <a:effectLst/>
                        </a:rPr>
                        <a:t> </a:t>
                      </a:r>
                      <a:r>
                        <a:rPr lang="en-US" sz="1200" dirty="0">
                          <a:effectLst/>
                        </a:rPr>
                        <a:t>(OIHD) over</a:t>
                      </a:r>
                      <a:r>
                        <a:rPr lang="en-US" sz="1200" spc="70" dirty="0">
                          <a:effectLst/>
                        </a:rPr>
                        <a:t> </a:t>
                      </a:r>
                      <a:r>
                        <a:rPr lang="en-US" sz="1200" dirty="0">
                          <a:effectLst/>
                        </a:rPr>
                        <a:t>the</a:t>
                      </a:r>
                      <a:r>
                        <a:rPr lang="en-US" sz="1200" spc="70" dirty="0">
                          <a:effectLst/>
                        </a:rPr>
                        <a:t> </a:t>
                      </a:r>
                      <a:r>
                        <a:rPr lang="en-US" sz="1200" dirty="0">
                          <a:effectLst/>
                        </a:rPr>
                        <a:t>five-year</a:t>
                      </a:r>
                      <a:r>
                        <a:rPr lang="en-US" sz="1200" spc="70" dirty="0">
                          <a:effectLst/>
                        </a:rPr>
                        <a:t> </a:t>
                      </a:r>
                      <a:r>
                        <a:rPr lang="en-US" sz="1200" dirty="0">
                          <a:effectLst/>
                        </a:rPr>
                        <a:t>strategic</a:t>
                      </a:r>
                      <a:r>
                        <a:rPr lang="en-US" sz="1200" spc="70"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0"/>
                        </a:spcBef>
                        <a:spcAft>
                          <a:spcPts val="0"/>
                        </a:spcAft>
                      </a:pPr>
                      <a:r>
                        <a:rPr lang="en-US" sz="1200" dirty="0">
                          <a:effectLst/>
                        </a:rPr>
                        <a:t>3</a:t>
                      </a:r>
                      <a:r>
                        <a:rPr lang="en-US" sz="1200" spc="20" dirty="0">
                          <a:effectLst/>
                        </a:rPr>
                        <a:t> </a:t>
                      </a:r>
                      <a:r>
                        <a:rPr lang="en-US" sz="1200" dirty="0">
                          <a:effectLst/>
                        </a:rPr>
                        <a:t>880</a:t>
                      </a:r>
                    </a:p>
                    <a:p>
                      <a:pPr>
                        <a:spcAft>
                          <a:spcPts val="0"/>
                        </a:spcAft>
                      </a:pPr>
                      <a:r>
                        <a:rPr lang="en-US" sz="1200" dirty="0">
                          <a:effectLst/>
                        </a:rPr>
                        <a:t> </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0"/>
                        </a:spcBef>
                        <a:spcAft>
                          <a:spcPts val="0"/>
                        </a:spcAft>
                      </a:pPr>
                      <a:r>
                        <a:rPr lang="en-US" sz="1200" dirty="0">
                          <a:effectLst/>
                        </a:rPr>
                        <a:t>52</a:t>
                      </a:r>
                      <a:r>
                        <a:rPr lang="en-US" sz="1200" spc="20" dirty="0">
                          <a:effectLst/>
                        </a:rPr>
                        <a:t> </a:t>
                      </a:r>
                      <a:r>
                        <a:rPr lang="en-US" sz="1200" dirty="0">
                          <a:effectLst/>
                        </a:rPr>
                        <a:t>880</a:t>
                      </a:r>
                    </a:p>
                    <a:p>
                      <a:pPr>
                        <a:spcAft>
                          <a:spcPts val="0"/>
                        </a:spcAft>
                      </a:pPr>
                      <a:r>
                        <a:rPr lang="en-US" sz="1200" dirty="0">
                          <a:effectLst/>
                        </a:rPr>
                        <a:t> </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40"/>
                        </a:spcBef>
                        <a:spcAft>
                          <a:spcPts val="0"/>
                        </a:spcAft>
                      </a:pPr>
                      <a:r>
                        <a:rPr lang="en-US" sz="1200" dirty="0">
                          <a:effectLst/>
                        </a:rPr>
                        <a:t>Chief</a:t>
                      </a:r>
                      <a:r>
                        <a:rPr lang="en-US" sz="1200" spc="20" dirty="0">
                          <a:effectLst/>
                        </a:rPr>
                        <a:t> </a:t>
                      </a:r>
                      <a:r>
                        <a:rPr lang="en-US" sz="1200" dirty="0">
                          <a:effectLst/>
                        </a:rPr>
                        <a:t>Director:</a:t>
                      </a:r>
                      <a:r>
                        <a:rPr lang="en-US" sz="1200" spc="25" dirty="0">
                          <a:effectLst/>
                        </a:rPr>
                        <a:t> </a:t>
                      </a:r>
                      <a:r>
                        <a:rPr lang="en-US" sz="1200" dirty="0">
                          <a:effectLst/>
                        </a:rPr>
                        <a:t>Skills</a:t>
                      </a:r>
                    </a:p>
                    <a:p>
                      <a:pPr marL="73660">
                        <a:lnSpc>
                          <a:spcPts val="1035"/>
                        </a:lnSpc>
                        <a:spcAft>
                          <a:spcPts val="0"/>
                        </a:spcAft>
                      </a:pPr>
                      <a:r>
                        <a:rPr lang="en-US" sz="1200" dirty="0">
                          <a:effectLst/>
                        </a:rPr>
                        <a:t>Development</a:t>
                      </a:r>
                    </a:p>
                    <a:p>
                      <a:pPr marL="73660">
                        <a:lnSpc>
                          <a:spcPts val="1035"/>
                        </a:lnSpc>
                        <a:spcAft>
                          <a:spcPts val="0"/>
                        </a:spcAft>
                      </a:pPr>
                      <a:r>
                        <a:rPr lang="en-US" sz="1200" dirty="0">
                          <a:effectLst/>
                        </a:rPr>
                        <a:t>Implementation</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4"/>
                  </a:ext>
                </a:extLst>
              </a:tr>
              <a:tr h="60692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40"/>
                        </a:spcBef>
                        <a:spcAft>
                          <a:spcPts val="0"/>
                        </a:spcAft>
                      </a:pPr>
                      <a:r>
                        <a:rPr lang="en-US" sz="1200" dirty="0">
                          <a:effectLst/>
                        </a:rPr>
                        <a:t>2.1.4</a:t>
                      </a:r>
                      <a:r>
                        <a:rPr lang="en-US" sz="1200" spc="35"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 learners</a:t>
                      </a:r>
                      <a:r>
                        <a:rPr lang="en-US" sz="1200" spc="20" dirty="0">
                          <a:effectLst/>
                        </a:rPr>
                        <a:t> </a:t>
                      </a:r>
                      <a:r>
                        <a:rPr lang="en-US" sz="1200" dirty="0">
                          <a:effectLst/>
                        </a:rPr>
                        <a:t>from</a:t>
                      </a:r>
                      <a:r>
                        <a:rPr lang="en-US" sz="1200" spc="25" dirty="0">
                          <a:effectLst/>
                        </a:rPr>
                        <a:t> </a:t>
                      </a:r>
                      <a:r>
                        <a:rPr lang="en-US" sz="1200" dirty="0">
                          <a:effectLst/>
                        </a:rPr>
                        <a:t>rural</a:t>
                      </a:r>
                      <a:r>
                        <a:rPr lang="en-US" sz="1200" spc="25" dirty="0">
                          <a:effectLst/>
                        </a:rPr>
                        <a:t> </a:t>
                      </a:r>
                      <a:r>
                        <a:rPr lang="en-US" sz="1200" dirty="0">
                          <a:effectLst/>
                        </a:rPr>
                        <a:t>areas</a:t>
                      </a:r>
                      <a:r>
                        <a:rPr lang="en-US" sz="1200" spc="25" dirty="0">
                          <a:effectLst/>
                        </a:rPr>
                        <a:t> </a:t>
                      </a:r>
                      <a:r>
                        <a:rPr lang="en-US" sz="1200" dirty="0">
                          <a:effectLst/>
                        </a:rPr>
                        <a:t>who</a:t>
                      </a:r>
                    </a:p>
                    <a:p>
                      <a:pPr marL="72390">
                        <a:spcAft>
                          <a:spcPts val="0"/>
                        </a:spcAft>
                      </a:pPr>
                      <a:r>
                        <a:rPr lang="en-US" sz="1200" dirty="0">
                          <a:effectLst/>
                        </a:rPr>
                        <a:t>completed</a:t>
                      </a:r>
                      <a:r>
                        <a:rPr lang="en-US" sz="1200" spc="95" dirty="0">
                          <a:effectLst/>
                        </a:rPr>
                        <a:t> </a:t>
                      </a:r>
                      <a:r>
                        <a:rPr lang="en-US" sz="1200" dirty="0">
                          <a:effectLst/>
                        </a:rPr>
                        <a:t>their</a:t>
                      </a:r>
                      <a:r>
                        <a:rPr lang="en-US" sz="1200" spc="100" dirty="0">
                          <a:effectLst/>
                        </a:rPr>
                        <a:t> </a:t>
                      </a:r>
                      <a:r>
                        <a:rPr lang="en-US" sz="1200" dirty="0">
                          <a:effectLst/>
                        </a:rPr>
                        <a:t>education</a:t>
                      </a:r>
                      <a:r>
                        <a:rPr lang="en-US" sz="1200" spc="95" dirty="0">
                          <a:effectLst/>
                        </a:rPr>
                        <a:t> </a:t>
                      </a:r>
                      <a:r>
                        <a:rPr lang="en-US" sz="1200" dirty="0">
                          <a:effectLst/>
                        </a:rPr>
                        <a:t>and training</a:t>
                      </a:r>
                      <a:r>
                        <a:rPr lang="en-US" sz="1200" spc="55" dirty="0">
                          <a:effectLst/>
                        </a:rPr>
                        <a:t> </a:t>
                      </a:r>
                      <a:r>
                        <a:rPr lang="en-US" sz="1200" dirty="0">
                          <a:effectLst/>
                        </a:rPr>
                        <a:t>over</a:t>
                      </a:r>
                      <a:r>
                        <a:rPr lang="en-US" sz="1200" spc="60" dirty="0">
                          <a:effectLst/>
                        </a:rPr>
                        <a:t> </a:t>
                      </a:r>
                      <a:r>
                        <a:rPr lang="en-US" sz="1200" dirty="0">
                          <a:effectLst/>
                        </a:rPr>
                        <a:t>the</a:t>
                      </a:r>
                      <a:r>
                        <a:rPr lang="en-US" sz="1200" spc="60" dirty="0">
                          <a:effectLst/>
                        </a:rPr>
                        <a:t> </a:t>
                      </a:r>
                      <a:r>
                        <a:rPr lang="en-US" sz="1200" dirty="0">
                          <a:effectLst/>
                        </a:rPr>
                        <a:t>five-year</a:t>
                      </a:r>
                      <a:r>
                        <a:rPr lang="en-US" sz="1200" spc="60" dirty="0">
                          <a:effectLst/>
                        </a:rPr>
                        <a:t> </a:t>
                      </a:r>
                      <a:r>
                        <a:rPr lang="en-US" sz="1200" dirty="0">
                          <a:effectLst/>
                        </a:rPr>
                        <a:t>strategic 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0"/>
                        </a:spcBef>
                        <a:spcAft>
                          <a:spcPts val="0"/>
                        </a:spcAft>
                      </a:pPr>
                      <a:r>
                        <a:rPr lang="en-US" sz="1200" dirty="0">
                          <a:effectLst/>
                        </a:rPr>
                        <a:t>7</a:t>
                      </a:r>
                      <a:r>
                        <a:rPr lang="en-US" sz="1200" spc="20" dirty="0">
                          <a:effectLst/>
                        </a:rPr>
                        <a:t> </a:t>
                      </a:r>
                      <a:r>
                        <a:rPr lang="en-US" sz="1200" dirty="0">
                          <a:effectLst/>
                        </a:rPr>
                        <a:t>377</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0"/>
                        </a:spcBef>
                        <a:spcAft>
                          <a:spcPts val="0"/>
                        </a:spcAft>
                      </a:pPr>
                      <a:r>
                        <a:rPr lang="en-US" sz="1200" dirty="0">
                          <a:effectLst/>
                        </a:rPr>
                        <a:t>60</a:t>
                      </a:r>
                      <a:r>
                        <a:rPr lang="en-US" sz="1200" spc="20" dirty="0">
                          <a:effectLst/>
                        </a:rPr>
                        <a:t> </a:t>
                      </a:r>
                      <a:r>
                        <a:rPr lang="en-US" sz="1200" dirty="0">
                          <a:effectLst/>
                        </a:rPr>
                        <a:t>877</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40"/>
                        </a:spcBef>
                        <a:spcAft>
                          <a:spcPts val="0"/>
                        </a:spcAft>
                      </a:pPr>
                      <a:r>
                        <a:rPr lang="en-US" sz="1200" dirty="0">
                          <a:effectLst/>
                        </a:rPr>
                        <a:t>Chief</a:t>
                      </a:r>
                      <a:r>
                        <a:rPr lang="en-US" sz="1200" spc="20" dirty="0">
                          <a:effectLst/>
                        </a:rPr>
                        <a:t> </a:t>
                      </a:r>
                      <a:r>
                        <a:rPr lang="en-US" sz="1200" dirty="0">
                          <a:effectLst/>
                        </a:rPr>
                        <a:t>Director:</a:t>
                      </a:r>
                      <a:r>
                        <a:rPr lang="en-US" sz="1200" spc="25" dirty="0">
                          <a:effectLst/>
                        </a:rPr>
                        <a:t> </a:t>
                      </a:r>
                      <a:r>
                        <a:rPr lang="en-US" sz="1200" dirty="0">
                          <a:effectLst/>
                        </a:rPr>
                        <a:t>Skills</a:t>
                      </a:r>
                    </a:p>
                    <a:p>
                      <a:pPr marL="73660">
                        <a:lnSpc>
                          <a:spcPts val="1035"/>
                        </a:lnSpc>
                        <a:spcAft>
                          <a:spcPts val="0"/>
                        </a:spcAft>
                      </a:pPr>
                      <a:r>
                        <a:rPr lang="en-US" sz="1200" dirty="0">
                          <a:effectLst/>
                        </a:rPr>
                        <a:t>Development</a:t>
                      </a:r>
                    </a:p>
                    <a:p>
                      <a:pPr marL="73660">
                        <a:lnSpc>
                          <a:spcPts val="1035"/>
                        </a:lnSpc>
                        <a:spcAft>
                          <a:spcPts val="0"/>
                        </a:spcAft>
                      </a:pPr>
                      <a:r>
                        <a:rPr lang="en-US" sz="1200" dirty="0">
                          <a:effectLst/>
                        </a:rPr>
                        <a:t>Implementation</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5"/>
                  </a:ext>
                </a:extLst>
              </a:tr>
              <a:tr h="537273">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35"/>
                        </a:spcBef>
                        <a:spcAft>
                          <a:spcPts val="0"/>
                        </a:spcAft>
                      </a:pPr>
                      <a:r>
                        <a:rPr lang="en-US" sz="1200" dirty="0">
                          <a:effectLst/>
                        </a:rPr>
                        <a:t>2.1.5</a:t>
                      </a:r>
                      <a:r>
                        <a:rPr lang="en-US" sz="1200" spc="20" dirty="0">
                          <a:effectLst/>
                        </a:rPr>
                        <a:t> </a:t>
                      </a:r>
                      <a:r>
                        <a:rPr lang="en-US" sz="1200" dirty="0">
                          <a:effectLst/>
                        </a:rPr>
                        <a:t>Number</a:t>
                      </a:r>
                      <a:r>
                        <a:rPr lang="en-US" sz="1200" spc="25" dirty="0">
                          <a:effectLst/>
                        </a:rPr>
                        <a:t> </a:t>
                      </a:r>
                      <a:r>
                        <a:rPr lang="en-US" sz="1200" dirty="0">
                          <a:effectLst/>
                        </a:rPr>
                        <a:t>of</a:t>
                      </a:r>
                      <a:r>
                        <a:rPr lang="en-US" sz="1200" spc="25" dirty="0">
                          <a:effectLst/>
                        </a:rPr>
                        <a:t> </a:t>
                      </a:r>
                      <a:r>
                        <a:rPr lang="en-US" sz="1200" dirty="0">
                          <a:effectLst/>
                        </a:rPr>
                        <a:t>NSF</a:t>
                      </a:r>
                      <a:r>
                        <a:rPr lang="en-US" sz="1200" spc="25" dirty="0">
                          <a:effectLst/>
                        </a:rPr>
                        <a:t> </a:t>
                      </a:r>
                      <a:r>
                        <a:rPr lang="en-US" sz="1200" dirty="0">
                          <a:effectLst/>
                        </a:rPr>
                        <a:t>bursary funded</a:t>
                      </a:r>
                      <a:r>
                        <a:rPr lang="en-US" sz="1200" spc="95" dirty="0">
                          <a:effectLst/>
                        </a:rPr>
                        <a:t> </a:t>
                      </a:r>
                      <a:r>
                        <a:rPr lang="en-US" sz="1200" dirty="0">
                          <a:effectLst/>
                        </a:rPr>
                        <a:t>students</a:t>
                      </a:r>
                      <a:r>
                        <a:rPr lang="en-US" sz="1200" spc="95" dirty="0">
                          <a:effectLst/>
                        </a:rPr>
                        <a:t> </a:t>
                      </a:r>
                      <a:r>
                        <a:rPr lang="en-US" sz="1200" dirty="0">
                          <a:effectLst/>
                        </a:rPr>
                        <a:t>who</a:t>
                      </a:r>
                      <a:r>
                        <a:rPr lang="en-US" sz="1200" spc="100" dirty="0">
                          <a:effectLst/>
                        </a:rPr>
                        <a:t> </a:t>
                      </a:r>
                      <a:r>
                        <a:rPr lang="en-US" sz="1200" dirty="0">
                          <a:effectLst/>
                        </a:rPr>
                        <a:t>completed</a:t>
                      </a:r>
                    </a:p>
                    <a:p>
                      <a:pPr marL="72390">
                        <a:spcBef>
                          <a:spcPts val="10"/>
                        </a:spcBef>
                        <a:spcAft>
                          <a:spcPts val="0"/>
                        </a:spcAft>
                      </a:pPr>
                      <a:r>
                        <a:rPr lang="en-US" sz="1200" dirty="0">
                          <a:effectLst/>
                        </a:rPr>
                        <a:t>their</a:t>
                      </a:r>
                      <a:r>
                        <a:rPr lang="en-US" sz="1200" spc="45" dirty="0">
                          <a:effectLst/>
                        </a:rPr>
                        <a:t> </a:t>
                      </a:r>
                      <a:r>
                        <a:rPr lang="en-US" sz="1200" dirty="0">
                          <a:effectLst/>
                        </a:rPr>
                        <a:t>qualifications</a:t>
                      </a:r>
                      <a:r>
                        <a:rPr lang="en-US" sz="1200" spc="50" dirty="0">
                          <a:effectLst/>
                        </a:rPr>
                        <a:t> </a:t>
                      </a:r>
                      <a:r>
                        <a:rPr lang="en-US" sz="1200" dirty="0">
                          <a:effectLst/>
                        </a:rPr>
                        <a:t>over</a:t>
                      </a:r>
                      <a:r>
                        <a:rPr lang="en-US" sz="1200" spc="45" dirty="0">
                          <a:effectLst/>
                        </a:rPr>
                        <a:t> </a:t>
                      </a:r>
                      <a:r>
                        <a:rPr lang="en-US" sz="1200" dirty="0">
                          <a:effectLst/>
                        </a:rPr>
                        <a:t>the</a:t>
                      </a:r>
                      <a:r>
                        <a:rPr lang="en-US" sz="1200" spc="50" dirty="0">
                          <a:effectLst/>
                        </a:rPr>
                        <a:t> </a:t>
                      </a:r>
                      <a:r>
                        <a:rPr lang="en-US" sz="1200" dirty="0">
                          <a:effectLst/>
                        </a:rPr>
                        <a:t>five-year</a:t>
                      </a:r>
                      <a:r>
                        <a:rPr lang="en-US" sz="1200" spc="85" dirty="0">
                          <a:effectLst/>
                        </a:rPr>
                        <a:t> </a:t>
                      </a:r>
                      <a:r>
                        <a:rPr lang="en-US" sz="1200" dirty="0">
                          <a:effectLst/>
                        </a:rPr>
                        <a:t>strategic</a:t>
                      </a:r>
                      <a:r>
                        <a:rPr lang="en-US" sz="1200" spc="90"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35"/>
                        </a:spcBef>
                        <a:spcAft>
                          <a:spcPts val="0"/>
                        </a:spcAft>
                      </a:pPr>
                      <a:r>
                        <a:rPr lang="en-US" sz="1200" dirty="0">
                          <a:effectLst/>
                        </a:rPr>
                        <a:t>New</a:t>
                      </a:r>
                    </a:p>
                    <a:p>
                      <a:pPr marR="62230" algn="r">
                        <a:lnSpc>
                          <a:spcPts val="1035"/>
                        </a:lnSpc>
                        <a:spcAft>
                          <a:spcPts val="0"/>
                        </a:spcAft>
                      </a:pPr>
                      <a:r>
                        <a:rPr lang="en-US" sz="1200" dirty="0">
                          <a:effectLst/>
                        </a:rPr>
                        <a:t>indicator</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35"/>
                        </a:spcBef>
                        <a:spcAft>
                          <a:spcPts val="0"/>
                        </a:spcAft>
                      </a:pPr>
                      <a:r>
                        <a:rPr lang="en-US" sz="1200" dirty="0">
                          <a:effectLst/>
                        </a:rPr>
                        <a:t>8</a:t>
                      </a:r>
                      <a:r>
                        <a:rPr lang="en-US" sz="1200" spc="20" dirty="0">
                          <a:effectLst/>
                        </a:rPr>
                        <a:t> </a:t>
                      </a:r>
                      <a:r>
                        <a:rPr lang="en-US" sz="1200" dirty="0">
                          <a:effectLst/>
                        </a:rPr>
                        <a:t>000</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35"/>
                        </a:spcBef>
                        <a:spcAft>
                          <a:spcPts val="0"/>
                        </a:spcAft>
                      </a:pPr>
                      <a:r>
                        <a:rPr lang="en-US" sz="1200" dirty="0">
                          <a:effectLst/>
                        </a:rPr>
                        <a:t>Director:</a:t>
                      </a:r>
                      <a:r>
                        <a:rPr lang="en-US" sz="1200" spc="45" dirty="0">
                          <a:effectLst/>
                        </a:rPr>
                        <a:t> </a:t>
                      </a:r>
                      <a:r>
                        <a:rPr lang="en-US" sz="1200" dirty="0">
                          <a:effectLst/>
                        </a:rPr>
                        <a:t>Bursaries</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6"/>
                  </a:ext>
                </a:extLst>
              </a:tr>
              <a:tr h="606920">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35"/>
                        </a:spcBef>
                        <a:spcAft>
                          <a:spcPts val="0"/>
                        </a:spcAft>
                      </a:pPr>
                      <a:r>
                        <a:rPr lang="en-US" sz="1200" dirty="0">
                          <a:effectLst/>
                        </a:rPr>
                        <a:t>2.1.6</a:t>
                      </a:r>
                      <a:r>
                        <a:rPr lang="en-US" sz="1200" spc="30"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learners</a:t>
                      </a:r>
                      <a:r>
                        <a:rPr lang="en-US" sz="1200" spc="35" dirty="0">
                          <a:effectLst/>
                        </a:rPr>
                        <a:t> </a:t>
                      </a:r>
                      <a:r>
                        <a:rPr lang="en-US" sz="1200" dirty="0">
                          <a:effectLst/>
                        </a:rPr>
                        <a:t>who completed</a:t>
                      </a:r>
                      <a:r>
                        <a:rPr lang="en-US" sz="1200" spc="100" dirty="0">
                          <a:effectLst/>
                        </a:rPr>
                        <a:t> </a:t>
                      </a:r>
                      <a:r>
                        <a:rPr lang="en-US" sz="1200" dirty="0">
                          <a:effectLst/>
                        </a:rPr>
                        <a:t>skills</a:t>
                      </a:r>
                      <a:r>
                        <a:rPr lang="en-US" sz="1200" spc="105" dirty="0">
                          <a:effectLst/>
                        </a:rPr>
                        <a:t> </a:t>
                      </a:r>
                      <a:r>
                        <a:rPr lang="en-US" sz="1200" dirty="0">
                          <a:effectLst/>
                        </a:rPr>
                        <a:t>development</a:t>
                      </a:r>
                    </a:p>
                    <a:p>
                      <a:pPr marL="73025">
                        <a:spcAft>
                          <a:spcPts val="0"/>
                        </a:spcAft>
                      </a:pPr>
                      <a:r>
                        <a:rPr lang="en-US" sz="1200" dirty="0">
                          <a:effectLst/>
                        </a:rPr>
                        <a:t>through</a:t>
                      </a:r>
                      <a:r>
                        <a:rPr lang="en-US" sz="1200" spc="85" dirty="0">
                          <a:effectLst/>
                        </a:rPr>
                        <a:t> </a:t>
                      </a:r>
                      <a:r>
                        <a:rPr lang="en-US" sz="1200" dirty="0">
                          <a:effectLst/>
                        </a:rPr>
                        <a:t>community-based</a:t>
                      </a:r>
                      <a:r>
                        <a:rPr lang="en-US" sz="1200" spc="90" dirty="0">
                          <a:effectLst/>
                        </a:rPr>
                        <a:t> </a:t>
                      </a:r>
                      <a:r>
                        <a:rPr lang="en-US" sz="1200" dirty="0">
                          <a:effectLst/>
                        </a:rPr>
                        <a:t>skills development</a:t>
                      </a:r>
                      <a:r>
                        <a:rPr lang="en-US" sz="1200" spc="40" dirty="0">
                          <a:effectLst/>
                        </a:rPr>
                        <a:t> </a:t>
                      </a:r>
                      <a:r>
                        <a:rPr lang="en-US" sz="1200" dirty="0">
                          <a:effectLst/>
                        </a:rPr>
                        <a:t>initiatives</a:t>
                      </a:r>
                      <a:r>
                        <a:rPr lang="en-US" sz="1200" spc="45" dirty="0">
                          <a:effectLst/>
                        </a:rPr>
                        <a:t> </a:t>
                      </a:r>
                      <a:r>
                        <a:rPr lang="en-US" sz="1200" dirty="0">
                          <a:effectLst/>
                        </a:rPr>
                        <a:t>over</a:t>
                      </a:r>
                      <a:r>
                        <a:rPr lang="en-US" sz="1200" spc="40" dirty="0">
                          <a:effectLst/>
                        </a:rPr>
                        <a:t> </a:t>
                      </a:r>
                      <a:r>
                        <a:rPr lang="en-US" sz="1200" dirty="0">
                          <a:effectLst/>
                        </a:rPr>
                        <a:t>the</a:t>
                      </a:r>
                      <a:r>
                        <a:rPr lang="en-US" sz="1200" spc="45" dirty="0">
                          <a:effectLst/>
                        </a:rPr>
                        <a:t> </a:t>
                      </a:r>
                      <a:r>
                        <a:rPr lang="en-US" sz="1200" dirty="0">
                          <a:effectLst/>
                        </a:rPr>
                        <a:t>five-year</a:t>
                      </a:r>
                      <a:r>
                        <a:rPr lang="en-US" sz="1200" spc="85" dirty="0">
                          <a:effectLst/>
                        </a:rPr>
                        <a:t> </a:t>
                      </a:r>
                      <a:r>
                        <a:rPr lang="en-US" sz="1200" dirty="0">
                          <a:effectLst/>
                        </a:rPr>
                        <a:t>strategic</a:t>
                      </a:r>
                      <a:r>
                        <a:rPr lang="en-US" sz="1200" spc="90"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35"/>
                        </a:spcBef>
                        <a:spcAft>
                          <a:spcPts val="0"/>
                        </a:spcAft>
                      </a:pPr>
                      <a:r>
                        <a:rPr lang="en-US" sz="1200" dirty="0">
                          <a:effectLst/>
                        </a:rPr>
                        <a:t>6</a:t>
                      </a:r>
                      <a:r>
                        <a:rPr lang="en-US" sz="1200" spc="20" dirty="0">
                          <a:effectLst/>
                        </a:rPr>
                        <a:t> </a:t>
                      </a:r>
                      <a:r>
                        <a:rPr lang="en-US" sz="1200" dirty="0">
                          <a:effectLst/>
                        </a:rPr>
                        <a:t>008</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35"/>
                        </a:spcBef>
                        <a:spcAft>
                          <a:spcPts val="0"/>
                        </a:spcAft>
                      </a:pPr>
                      <a:r>
                        <a:rPr lang="en-US" sz="1200" dirty="0">
                          <a:effectLst/>
                        </a:rPr>
                        <a:t>34</a:t>
                      </a:r>
                      <a:r>
                        <a:rPr lang="en-US" sz="1200" spc="20" dirty="0">
                          <a:effectLst/>
                        </a:rPr>
                        <a:t> </a:t>
                      </a:r>
                      <a:r>
                        <a:rPr lang="en-US" sz="1200" dirty="0">
                          <a:effectLst/>
                        </a:rPr>
                        <a:t>408</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35"/>
                        </a:spcBef>
                        <a:spcAft>
                          <a:spcPts val="0"/>
                        </a:spcAft>
                      </a:pPr>
                      <a:r>
                        <a:rPr lang="en-US" sz="1200" dirty="0">
                          <a:effectLst/>
                        </a:rPr>
                        <a:t>Chief</a:t>
                      </a:r>
                      <a:r>
                        <a:rPr lang="en-US" sz="1200" spc="20" dirty="0">
                          <a:effectLst/>
                        </a:rPr>
                        <a:t> </a:t>
                      </a:r>
                      <a:r>
                        <a:rPr lang="en-US" sz="1200" dirty="0">
                          <a:effectLst/>
                        </a:rPr>
                        <a:t>Director:</a:t>
                      </a:r>
                      <a:r>
                        <a:rPr lang="en-US" sz="1200" spc="25" dirty="0">
                          <a:effectLst/>
                        </a:rPr>
                        <a:t> </a:t>
                      </a:r>
                      <a:r>
                        <a:rPr lang="en-US" sz="1200" dirty="0">
                          <a:effectLst/>
                        </a:rPr>
                        <a:t>Skills</a:t>
                      </a:r>
                    </a:p>
                    <a:p>
                      <a:pPr marL="74295">
                        <a:lnSpc>
                          <a:spcPts val="1035"/>
                        </a:lnSpc>
                        <a:spcAft>
                          <a:spcPts val="0"/>
                        </a:spcAft>
                      </a:pPr>
                      <a:r>
                        <a:rPr lang="en-US" sz="1200" dirty="0">
                          <a:effectLst/>
                        </a:rPr>
                        <a:t>Development</a:t>
                      </a:r>
                    </a:p>
                    <a:p>
                      <a:pPr marL="74295">
                        <a:lnSpc>
                          <a:spcPts val="1035"/>
                        </a:lnSpc>
                        <a:spcAft>
                          <a:spcPts val="0"/>
                        </a:spcAft>
                      </a:pPr>
                      <a:r>
                        <a:rPr lang="en-US" sz="1200" dirty="0">
                          <a:effectLst/>
                        </a:rPr>
                        <a:t>Implementation</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60692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35"/>
                        </a:spcBef>
                        <a:spcAft>
                          <a:spcPts val="0"/>
                        </a:spcAft>
                      </a:pPr>
                      <a:r>
                        <a:rPr lang="en-US" sz="1200" dirty="0">
                          <a:effectLst/>
                        </a:rPr>
                        <a:t>2.1.7</a:t>
                      </a:r>
                      <a:r>
                        <a:rPr lang="en-US" sz="1200" spc="30" dirty="0">
                          <a:effectLst/>
                        </a:rPr>
                        <a:t> </a:t>
                      </a:r>
                      <a:r>
                        <a:rPr lang="en-US" sz="1200" dirty="0">
                          <a:effectLst/>
                        </a:rPr>
                        <a:t>Number</a:t>
                      </a:r>
                      <a:r>
                        <a:rPr lang="en-US" sz="1200" spc="35" dirty="0">
                          <a:effectLst/>
                        </a:rPr>
                        <a:t> </a:t>
                      </a:r>
                      <a:r>
                        <a:rPr lang="en-US" sz="1200" dirty="0">
                          <a:effectLst/>
                        </a:rPr>
                        <a:t>of</a:t>
                      </a:r>
                      <a:r>
                        <a:rPr lang="en-US" sz="1200" spc="30" dirty="0">
                          <a:effectLst/>
                        </a:rPr>
                        <a:t> </a:t>
                      </a:r>
                      <a:r>
                        <a:rPr lang="en-US" sz="1200" dirty="0">
                          <a:effectLst/>
                        </a:rPr>
                        <a:t>youth</a:t>
                      </a:r>
                      <a:r>
                        <a:rPr lang="en-US" sz="1200" spc="35" dirty="0">
                          <a:effectLst/>
                        </a:rPr>
                        <a:t> </a:t>
                      </a:r>
                      <a:r>
                        <a:rPr lang="en-US" sz="1200" dirty="0">
                          <a:effectLst/>
                        </a:rPr>
                        <a:t>from</a:t>
                      </a:r>
                      <a:r>
                        <a:rPr lang="en-US" sz="1200" spc="30" dirty="0">
                          <a:effectLst/>
                        </a:rPr>
                        <a:t> </a:t>
                      </a:r>
                      <a:r>
                        <a:rPr lang="en-US" sz="1200" dirty="0">
                          <a:effectLst/>
                        </a:rPr>
                        <a:t>rural areas</a:t>
                      </a:r>
                      <a:r>
                        <a:rPr lang="en-US" sz="1200" spc="60" dirty="0">
                          <a:effectLst/>
                        </a:rPr>
                        <a:t> </a:t>
                      </a:r>
                      <a:r>
                        <a:rPr lang="en-US" sz="1200" dirty="0">
                          <a:effectLst/>
                        </a:rPr>
                        <a:t>who</a:t>
                      </a:r>
                      <a:r>
                        <a:rPr lang="en-US" sz="1200" spc="60" dirty="0">
                          <a:effectLst/>
                        </a:rPr>
                        <a:t> </a:t>
                      </a:r>
                      <a:r>
                        <a:rPr lang="en-US" sz="1200" dirty="0">
                          <a:effectLst/>
                        </a:rPr>
                        <a:t>completed</a:t>
                      </a:r>
                      <a:r>
                        <a:rPr lang="en-US" sz="1200" spc="60" dirty="0">
                          <a:effectLst/>
                        </a:rPr>
                        <a:t> </a:t>
                      </a:r>
                      <a:r>
                        <a:rPr lang="en-US" sz="1200" dirty="0">
                          <a:effectLst/>
                        </a:rPr>
                        <a:t>skills</a:t>
                      </a:r>
                    </a:p>
                    <a:p>
                      <a:pPr marL="73025">
                        <a:spcAft>
                          <a:spcPts val="0"/>
                        </a:spcAft>
                      </a:pPr>
                      <a:r>
                        <a:rPr lang="en-US" sz="1200" dirty="0">
                          <a:effectLst/>
                        </a:rPr>
                        <a:t>development</a:t>
                      </a:r>
                      <a:r>
                        <a:rPr lang="en-US" sz="1200" spc="60" dirty="0">
                          <a:effectLst/>
                        </a:rPr>
                        <a:t> </a:t>
                      </a:r>
                      <a:r>
                        <a:rPr lang="en-US" sz="1200" dirty="0">
                          <a:effectLst/>
                        </a:rPr>
                        <a:t>in</a:t>
                      </a:r>
                      <a:r>
                        <a:rPr lang="en-US" sz="1200" spc="60" dirty="0">
                          <a:effectLst/>
                        </a:rPr>
                        <a:t> </a:t>
                      </a:r>
                      <a:r>
                        <a:rPr lang="en-US" sz="1200" dirty="0">
                          <a:effectLst/>
                        </a:rPr>
                        <a:t>response</a:t>
                      </a:r>
                      <a:r>
                        <a:rPr lang="en-US" sz="1200" spc="60" dirty="0">
                          <a:effectLst/>
                        </a:rPr>
                        <a:t> </a:t>
                      </a:r>
                      <a:r>
                        <a:rPr lang="en-US" sz="1200" dirty="0">
                          <a:effectLst/>
                        </a:rPr>
                        <a:t>to innovation</a:t>
                      </a:r>
                      <a:r>
                        <a:rPr lang="en-US" sz="1200" spc="85" dirty="0">
                          <a:effectLst/>
                        </a:rPr>
                        <a:t> </a:t>
                      </a:r>
                      <a:r>
                        <a:rPr lang="en-US" sz="1200" dirty="0">
                          <a:effectLst/>
                        </a:rPr>
                        <a:t>and</a:t>
                      </a:r>
                      <a:r>
                        <a:rPr lang="en-US" sz="1200" spc="85" dirty="0">
                          <a:effectLst/>
                        </a:rPr>
                        <a:t> </a:t>
                      </a:r>
                      <a:r>
                        <a:rPr lang="en-US" sz="1200" dirty="0">
                          <a:effectLst/>
                        </a:rPr>
                        <a:t>digital</a:t>
                      </a:r>
                      <a:r>
                        <a:rPr lang="en-US" sz="1200" spc="85" dirty="0">
                          <a:effectLst/>
                        </a:rPr>
                        <a:t> </a:t>
                      </a:r>
                      <a:r>
                        <a:rPr lang="en-US" sz="1200" dirty="0">
                          <a:effectLst/>
                        </a:rPr>
                        <a:t>technology</a:t>
                      </a:r>
                    </a:p>
                    <a:p>
                      <a:pPr marL="73025">
                        <a:spcBef>
                          <a:spcPts val="10"/>
                        </a:spcBef>
                        <a:spcAft>
                          <a:spcPts val="0"/>
                        </a:spcAft>
                      </a:pPr>
                      <a:r>
                        <a:rPr lang="en-US" sz="1200" dirty="0">
                          <a:effectLst/>
                        </a:rPr>
                        <a:t>over</a:t>
                      </a:r>
                      <a:r>
                        <a:rPr lang="en-US" sz="1200" spc="60" dirty="0">
                          <a:effectLst/>
                        </a:rPr>
                        <a:t> </a:t>
                      </a:r>
                      <a:r>
                        <a:rPr lang="en-US" sz="1200" dirty="0">
                          <a:effectLst/>
                        </a:rPr>
                        <a:t>five-year</a:t>
                      </a:r>
                      <a:r>
                        <a:rPr lang="en-US" sz="1200" spc="6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35"/>
                        </a:spcBef>
                        <a:spcAft>
                          <a:spcPts val="0"/>
                        </a:spcAft>
                      </a:pPr>
                      <a:r>
                        <a:rPr lang="en-US" sz="1200" dirty="0">
                          <a:effectLst/>
                        </a:rPr>
                        <a:t>New</a:t>
                      </a:r>
                    </a:p>
                    <a:p>
                      <a:pPr marR="62230" algn="r">
                        <a:lnSpc>
                          <a:spcPts val="1035"/>
                        </a:lnSpc>
                        <a:spcAft>
                          <a:spcPts val="0"/>
                        </a:spcAft>
                      </a:pPr>
                      <a:r>
                        <a:rPr lang="en-US" sz="1200" dirty="0">
                          <a:effectLst/>
                        </a:rPr>
                        <a:t>indicator</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35"/>
                        </a:spcBef>
                        <a:spcAft>
                          <a:spcPts val="0"/>
                        </a:spcAft>
                      </a:pPr>
                      <a:r>
                        <a:rPr lang="en-US" sz="1200" dirty="0">
                          <a:effectLst/>
                        </a:rPr>
                        <a:t>1</a:t>
                      </a:r>
                      <a:r>
                        <a:rPr lang="en-US" sz="1200" spc="20" dirty="0">
                          <a:effectLst/>
                        </a:rPr>
                        <a:t> </a:t>
                      </a:r>
                      <a:r>
                        <a:rPr lang="en-US" sz="1200" dirty="0">
                          <a:effectLst/>
                        </a:rPr>
                        <a:t>500</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35"/>
                        </a:spcBef>
                        <a:spcAft>
                          <a:spcPts val="0"/>
                        </a:spcAft>
                      </a:pPr>
                      <a:r>
                        <a:rPr lang="en-US" sz="1200" dirty="0">
                          <a:effectLst/>
                        </a:rPr>
                        <a:t>Chief</a:t>
                      </a:r>
                      <a:r>
                        <a:rPr lang="en-US" sz="1200" spc="20" dirty="0">
                          <a:effectLst/>
                        </a:rPr>
                        <a:t> </a:t>
                      </a:r>
                      <a:r>
                        <a:rPr lang="en-US" sz="1200" dirty="0">
                          <a:effectLst/>
                        </a:rPr>
                        <a:t>Director:</a:t>
                      </a:r>
                      <a:r>
                        <a:rPr lang="en-US" sz="1200" spc="25" dirty="0">
                          <a:effectLst/>
                        </a:rPr>
                        <a:t> </a:t>
                      </a:r>
                      <a:r>
                        <a:rPr lang="en-US" sz="1200" dirty="0">
                          <a:effectLst/>
                        </a:rPr>
                        <a:t>Skills</a:t>
                      </a:r>
                    </a:p>
                    <a:p>
                      <a:pPr marL="74295">
                        <a:lnSpc>
                          <a:spcPts val="1035"/>
                        </a:lnSpc>
                        <a:spcAft>
                          <a:spcPts val="0"/>
                        </a:spcAft>
                      </a:pPr>
                      <a:r>
                        <a:rPr lang="en-US" sz="1200" dirty="0">
                          <a:effectLst/>
                        </a:rPr>
                        <a:t>Development</a:t>
                      </a:r>
                    </a:p>
                    <a:p>
                      <a:pPr marL="74295">
                        <a:lnSpc>
                          <a:spcPts val="1035"/>
                        </a:lnSpc>
                        <a:spcAft>
                          <a:spcPts val="0"/>
                        </a:spcAft>
                      </a:pPr>
                      <a:r>
                        <a:rPr lang="en-US" sz="1200" dirty="0">
                          <a:effectLst/>
                        </a:rPr>
                        <a:t>Implementation</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8"/>
                  </a:ext>
                </a:extLst>
              </a:tr>
              <a:tr h="723015">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35"/>
                        </a:spcBef>
                        <a:spcAft>
                          <a:spcPts val="0"/>
                        </a:spcAft>
                      </a:pPr>
                      <a:r>
                        <a:rPr lang="en-US" sz="1200" b="0" dirty="0">
                          <a:effectLst/>
                        </a:rPr>
                        <a:t>2.1.8</a:t>
                      </a:r>
                      <a:r>
                        <a:rPr lang="en-US" sz="1200" b="0" spc="30" dirty="0">
                          <a:effectLst/>
                        </a:rPr>
                        <a:t> </a:t>
                      </a:r>
                      <a:r>
                        <a:rPr lang="en-US" sz="1200" b="0" dirty="0">
                          <a:effectLst/>
                        </a:rPr>
                        <a:t>Number</a:t>
                      </a:r>
                      <a:r>
                        <a:rPr lang="en-US" sz="1200" b="0" spc="35" dirty="0">
                          <a:effectLst/>
                        </a:rPr>
                        <a:t> </a:t>
                      </a:r>
                      <a:r>
                        <a:rPr lang="en-US" sz="1200" b="0" dirty="0">
                          <a:effectLst/>
                        </a:rPr>
                        <a:t>of</a:t>
                      </a:r>
                      <a:r>
                        <a:rPr lang="en-US" sz="1200" b="0" spc="30" dirty="0">
                          <a:effectLst/>
                        </a:rPr>
                        <a:t> </a:t>
                      </a:r>
                      <a:r>
                        <a:rPr lang="en-US" sz="1200" b="0" dirty="0">
                          <a:effectLst/>
                        </a:rPr>
                        <a:t>NSF</a:t>
                      </a:r>
                      <a:r>
                        <a:rPr lang="en-US" sz="1200" b="0" spc="35" dirty="0">
                          <a:effectLst/>
                        </a:rPr>
                        <a:t> </a:t>
                      </a:r>
                      <a:r>
                        <a:rPr lang="en-US" sz="1200" b="0" dirty="0">
                          <a:effectLst/>
                        </a:rPr>
                        <a:t>tracer</a:t>
                      </a:r>
                      <a:r>
                        <a:rPr lang="en-US" sz="1200" b="0" spc="30" dirty="0">
                          <a:effectLst/>
                        </a:rPr>
                        <a:t> </a:t>
                      </a:r>
                      <a:r>
                        <a:rPr lang="en-US" sz="1200" b="0" dirty="0">
                          <a:effectLst/>
                        </a:rPr>
                        <a:t>studies conducted</a:t>
                      </a:r>
                      <a:r>
                        <a:rPr lang="en-US" sz="1200" b="0" spc="70" dirty="0">
                          <a:effectLst/>
                        </a:rPr>
                        <a:t> </a:t>
                      </a:r>
                      <a:r>
                        <a:rPr lang="en-US" sz="1200" b="0" dirty="0">
                          <a:effectLst/>
                        </a:rPr>
                        <a:t>to</a:t>
                      </a:r>
                      <a:r>
                        <a:rPr lang="en-US" sz="1200" b="0" spc="75" dirty="0">
                          <a:effectLst/>
                        </a:rPr>
                        <a:t> </a:t>
                      </a:r>
                      <a:r>
                        <a:rPr lang="en-US" sz="1200" b="0" dirty="0">
                          <a:effectLst/>
                        </a:rPr>
                        <a:t>identify</a:t>
                      </a:r>
                      <a:r>
                        <a:rPr lang="en-US" sz="1200" b="0" spc="75" dirty="0">
                          <a:effectLst/>
                        </a:rPr>
                        <a:t> </a:t>
                      </a:r>
                      <a:r>
                        <a:rPr lang="en-US" sz="1200" b="0" dirty="0">
                          <a:effectLst/>
                        </a:rPr>
                        <a:t>learners</a:t>
                      </a:r>
                      <a:r>
                        <a:rPr lang="en-US" sz="1200" b="0" spc="70" dirty="0">
                          <a:effectLst/>
                        </a:rPr>
                        <a:t> </a:t>
                      </a:r>
                      <a:r>
                        <a:rPr lang="en-US" sz="1200" b="0" dirty="0">
                          <a:effectLst/>
                        </a:rPr>
                        <a:t>who are</a:t>
                      </a:r>
                      <a:r>
                        <a:rPr lang="en-US" sz="1200" b="0" spc="60" dirty="0">
                          <a:effectLst/>
                        </a:rPr>
                        <a:t> </a:t>
                      </a:r>
                      <a:r>
                        <a:rPr lang="en-US" sz="1200" b="0" dirty="0">
                          <a:effectLst/>
                        </a:rPr>
                        <a:t>employed</a:t>
                      </a:r>
                      <a:r>
                        <a:rPr lang="en-US" sz="1200" b="0" spc="65" dirty="0">
                          <a:effectLst/>
                        </a:rPr>
                        <a:t> </a:t>
                      </a:r>
                      <a:r>
                        <a:rPr lang="en-US" sz="1200" b="0" dirty="0">
                          <a:effectLst/>
                        </a:rPr>
                        <a:t>or</a:t>
                      </a:r>
                      <a:r>
                        <a:rPr lang="en-US" sz="1200" b="0" spc="65" dirty="0">
                          <a:effectLst/>
                        </a:rPr>
                        <a:t> </a:t>
                      </a:r>
                      <a:r>
                        <a:rPr lang="en-US" sz="1200" b="0" dirty="0">
                          <a:effectLst/>
                        </a:rPr>
                        <a:t>self-employed</a:t>
                      </a:r>
                      <a:r>
                        <a:rPr lang="en-US" sz="1200" b="0" spc="60" dirty="0">
                          <a:effectLst/>
                        </a:rPr>
                        <a:t> </a:t>
                      </a:r>
                      <a:r>
                        <a:rPr lang="en-US" sz="1200" b="0" dirty="0">
                          <a:effectLst/>
                        </a:rPr>
                        <a:t>after</a:t>
                      </a:r>
                    </a:p>
                    <a:p>
                      <a:pPr marL="73025">
                        <a:spcAft>
                          <a:spcPts val="0"/>
                        </a:spcAft>
                      </a:pPr>
                      <a:r>
                        <a:rPr lang="en-US" sz="1200" b="0" dirty="0">
                          <a:effectLst/>
                        </a:rPr>
                        <a:t>completion</a:t>
                      </a:r>
                      <a:r>
                        <a:rPr lang="en-US" sz="1200" b="0" spc="70" dirty="0">
                          <a:effectLst/>
                        </a:rPr>
                        <a:t> </a:t>
                      </a:r>
                      <a:r>
                        <a:rPr lang="en-US" sz="1200" b="0" dirty="0">
                          <a:effectLst/>
                        </a:rPr>
                        <a:t>of</a:t>
                      </a:r>
                      <a:r>
                        <a:rPr lang="en-US" sz="1200" b="0" spc="75" dirty="0">
                          <a:effectLst/>
                        </a:rPr>
                        <a:t> </a:t>
                      </a:r>
                      <a:r>
                        <a:rPr lang="en-US" sz="1200" b="0" dirty="0">
                          <a:effectLst/>
                        </a:rPr>
                        <a:t>their</a:t>
                      </a:r>
                      <a:r>
                        <a:rPr lang="en-US" sz="1200" b="0" spc="75" dirty="0">
                          <a:effectLst/>
                        </a:rPr>
                        <a:t> </a:t>
                      </a:r>
                      <a:r>
                        <a:rPr lang="en-US" sz="1200" b="0" dirty="0">
                          <a:effectLst/>
                        </a:rPr>
                        <a:t>education</a:t>
                      </a:r>
                      <a:r>
                        <a:rPr lang="en-US" sz="1200" b="0" spc="70" dirty="0">
                          <a:effectLst/>
                        </a:rPr>
                        <a:t> </a:t>
                      </a:r>
                      <a:r>
                        <a:rPr lang="en-US" sz="1200" b="0" dirty="0">
                          <a:effectLst/>
                        </a:rPr>
                        <a:t>and training</a:t>
                      </a:r>
                      <a:r>
                        <a:rPr lang="en-US" sz="1200" b="0" spc="45" dirty="0">
                          <a:effectLst/>
                        </a:rPr>
                        <a:t> </a:t>
                      </a:r>
                      <a:r>
                        <a:rPr lang="en-US" sz="1200" b="0" dirty="0">
                          <a:effectLst/>
                        </a:rPr>
                        <a:t>(2023/24)*</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35"/>
                        </a:spcBef>
                        <a:spcAft>
                          <a:spcPts val="0"/>
                        </a:spcAft>
                      </a:pPr>
                      <a:r>
                        <a:rPr lang="en-US" sz="1200" b="0" dirty="0">
                          <a:effectLst/>
                        </a:rPr>
                        <a:t>New</a:t>
                      </a:r>
                    </a:p>
                    <a:p>
                      <a:pPr marR="62230" algn="r">
                        <a:lnSpc>
                          <a:spcPts val="1035"/>
                        </a:lnSpc>
                        <a:spcAft>
                          <a:spcPts val="0"/>
                        </a:spcAft>
                      </a:pPr>
                      <a:r>
                        <a:rPr lang="en-US" sz="1200" b="0" dirty="0">
                          <a:effectLst/>
                        </a:rPr>
                        <a:t>indicator</a:t>
                      </a:r>
                    </a:p>
                    <a:p>
                      <a:pPr>
                        <a:spcAft>
                          <a:spcPts val="0"/>
                        </a:spcAft>
                      </a:pPr>
                      <a:r>
                        <a:rPr lang="en-US" sz="1200" b="0" dirty="0">
                          <a:effectLst/>
                        </a:rPr>
                        <a:t> </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35"/>
                        </a:spcBef>
                        <a:spcAft>
                          <a:spcPts val="0"/>
                        </a:spcAft>
                      </a:pPr>
                      <a:r>
                        <a:rPr lang="en-US" sz="1200" b="0" dirty="0">
                          <a:effectLst/>
                        </a:rPr>
                        <a:t>1</a:t>
                      </a:r>
                      <a:r>
                        <a:rPr lang="en-US" sz="1200" b="0" spc="45" dirty="0">
                          <a:effectLst/>
                        </a:rPr>
                        <a:t> </a:t>
                      </a:r>
                      <a:r>
                        <a:rPr lang="en-US" sz="1200" b="0" dirty="0">
                          <a:effectLst/>
                        </a:rPr>
                        <a:t>tracer</a:t>
                      </a:r>
                    </a:p>
                    <a:p>
                      <a:pPr marR="61595" algn="r">
                        <a:lnSpc>
                          <a:spcPts val="1035"/>
                        </a:lnSpc>
                        <a:spcAft>
                          <a:spcPts val="0"/>
                        </a:spcAft>
                      </a:pPr>
                      <a:r>
                        <a:rPr lang="en-US" sz="1200" b="0" dirty="0">
                          <a:effectLst/>
                        </a:rPr>
                        <a:t>study</a:t>
                      </a:r>
                    </a:p>
                    <a:p>
                      <a:pPr>
                        <a:spcAft>
                          <a:spcPts val="0"/>
                        </a:spcAft>
                      </a:pPr>
                      <a:r>
                        <a:rPr lang="en-US" sz="1200" b="0" dirty="0">
                          <a:effectLst/>
                        </a:rPr>
                        <a:t> </a:t>
                      </a:r>
                    </a:p>
                    <a:p>
                      <a:pPr>
                        <a:spcAft>
                          <a:spcPts val="0"/>
                        </a:spcAft>
                      </a:pP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35"/>
                        </a:spcBef>
                        <a:spcAft>
                          <a:spcPts val="0"/>
                        </a:spcAft>
                      </a:pPr>
                      <a:r>
                        <a:rPr lang="en-US" sz="1200" dirty="0">
                          <a:effectLst/>
                        </a:rPr>
                        <a:t>Chief</a:t>
                      </a:r>
                      <a:r>
                        <a:rPr lang="en-US" sz="1200" spc="45" dirty="0">
                          <a:effectLst/>
                        </a:rPr>
                        <a:t> </a:t>
                      </a:r>
                      <a:r>
                        <a:rPr lang="en-US" sz="1200" dirty="0">
                          <a:effectLst/>
                        </a:rPr>
                        <a:t>Director:</a:t>
                      </a:r>
                    </a:p>
                    <a:p>
                      <a:pPr marL="74295">
                        <a:lnSpc>
                          <a:spcPts val="1035"/>
                        </a:lnSpc>
                        <a:spcAft>
                          <a:spcPts val="0"/>
                        </a:spcAft>
                      </a:pPr>
                      <a:r>
                        <a:rPr lang="en-US" sz="1200" dirty="0">
                          <a:effectLst/>
                        </a:rPr>
                        <a:t>Strategy,</a:t>
                      </a:r>
                      <a:r>
                        <a:rPr lang="en-US" sz="1200" spc="20" dirty="0">
                          <a:effectLst/>
                        </a:rPr>
                        <a:t> </a:t>
                      </a:r>
                      <a:r>
                        <a:rPr lang="en-US" sz="1200" dirty="0">
                          <a:effectLst/>
                        </a:rPr>
                        <a:t>Innovation</a:t>
                      </a:r>
                    </a:p>
                    <a:p>
                      <a:pPr marL="74295">
                        <a:lnSpc>
                          <a:spcPts val="1035"/>
                        </a:lnSpc>
                        <a:spcAft>
                          <a:spcPts val="0"/>
                        </a:spcAft>
                      </a:pPr>
                      <a:r>
                        <a:rPr lang="en-US" sz="1200" dirty="0">
                          <a:effectLst/>
                        </a:rPr>
                        <a:t>and</a:t>
                      </a:r>
                      <a:r>
                        <a:rPr lang="en-US" sz="1200" spc="70" dirty="0">
                          <a:effectLst/>
                        </a:rPr>
                        <a:t> </a:t>
                      </a:r>
                      <a:r>
                        <a:rPr lang="en-US" sz="1200" dirty="0">
                          <a:effectLst/>
                        </a:rPr>
                        <a:t>Organisational</a:t>
                      </a:r>
                    </a:p>
                    <a:p>
                      <a:pPr marL="74295">
                        <a:lnSpc>
                          <a:spcPts val="1035"/>
                        </a:lnSpc>
                        <a:spcAft>
                          <a:spcPts val="0"/>
                        </a:spcAft>
                      </a:pPr>
                      <a:r>
                        <a:rPr lang="en-US" sz="1200" dirty="0">
                          <a:effectLst/>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9"/>
                  </a:ext>
                </a:extLst>
              </a:tr>
            </a:tbl>
          </a:graphicData>
        </a:graphic>
      </p:graphicFrame>
      <p:sp>
        <p:nvSpPr>
          <p:cNvPr id="10" name="Rectangle 9"/>
          <p:cNvSpPr/>
          <p:nvPr/>
        </p:nvSpPr>
        <p:spPr>
          <a:xfrm>
            <a:off x="4498469" y="2108982"/>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
        <p:nvSpPr>
          <p:cNvPr id="11" name="Rectangle 10"/>
          <p:cNvSpPr/>
          <p:nvPr/>
        </p:nvSpPr>
        <p:spPr>
          <a:xfrm>
            <a:off x="5761277" y="4525027"/>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
        <p:nvSpPr>
          <p:cNvPr id="12" name="Rectangle 11"/>
          <p:cNvSpPr/>
          <p:nvPr/>
        </p:nvSpPr>
        <p:spPr>
          <a:xfrm>
            <a:off x="3754757" y="5809254"/>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
        <p:nvSpPr>
          <p:cNvPr id="13" name="Rectangle 12"/>
          <p:cNvSpPr/>
          <p:nvPr/>
        </p:nvSpPr>
        <p:spPr>
          <a:xfrm>
            <a:off x="5826351" y="6429185"/>
            <a:ext cx="1121461" cy="215444"/>
          </a:xfrm>
          <a:prstGeom prst="rect">
            <a:avLst/>
          </a:prstGeom>
        </p:spPr>
        <p:txBody>
          <a:bodyPr wrap="none">
            <a:spAutoFit/>
          </a:bodyPr>
          <a:lstStyle/>
          <a:p>
            <a:pPr marL="262255">
              <a:spcAft>
                <a:spcPts val="0"/>
              </a:spcAft>
            </a:pPr>
            <a:r>
              <a:rPr lang="en-US" sz="800" dirty="0">
                <a:latin typeface="Arial MT"/>
                <a:ea typeface="Arial MT"/>
                <a:cs typeface="Arial MT"/>
              </a:rPr>
              <a:t>*New</a:t>
            </a:r>
            <a:r>
              <a:rPr lang="en-US" sz="800" spc="65" dirty="0">
                <a:latin typeface="Arial MT"/>
                <a:ea typeface="Arial MT"/>
                <a:cs typeface="Arial MT"/>
              </a:rPr>
              <a:t> </a:t>
            </a:r>
            <a:r>
              <a:rPr lang="en-US" sz="800" dirty="0">
                <a:latin typeface="Arial MT"/>
                <a:ea typeface="Arial MT"/>
                <a:cs typeface="Arial MT"/>
              </a:rPr>
              <a:t>indicator</a:t>
            </a:r>
            <a:endParaRPr lang="en-US" sz="3200" dirty="0">
              <a:effectLst/>
              <a:latin typeface="Arial MT"/>
              <a:ea typeface="Arial MT"/>
              <a:cs typeface="Arial MT"/>
            </a:endParaRPr>
          </a:p>
        </p:txBody>
      </p:sp>
    </p:spTree>
    <p:extLst>
      <p:ext uri="{BB962C8B-B14F-4D97-AF65-F5344CB8AC3E}">
        <p14:creationId xmlns:p14="http://schemas.microsoft.com/office/powerpoint/2010/main" xmlns="" val="401762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19</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sp>
        <p:nvSpPr>
          <p:cNvPr id="61" name="Rectangle 60"/>
          <p:cNvSpPr/>
          <p:nvPr/>
        </p:nvSpPr>
        <p:spPr>
          <a:xfrm>
            <a:off x="5826352" y="4555484"/>
            <a:ext cx="1121461" cy="215444"/>
          </a:xfrm>
          <a:prstGeom prst="rect">
            <a:avLst/>
          </a:prstGeom>
        </p:spPr>
        <p:txBody>
          <a:bodyPr wrap="none">
            <a:spAutoFit/>
          </a:bodyPr>
          <a:lstStyle/>
          <a:p>
            <a:pPr marL="262255"/>
            <a:r>
              <a:rPr lang="en-US" sz="800" dirty="0">
                <a:solidFill>
                  <a:prstClr val="black"/>
                </a:solidFill>
                <a:latin typeface="Arial MT"/>
                <a:ea typeface="Arial MT"/>
                <a:cs typeface="Arial MT"/>
              </a:rPr>
              <a:t>*New</a:t>
            </a:r>
            <a:r>
              <a:rPr lang="en-US" sz="800" spc="65" dirty="0">
                <a:solidFill>
                  <a:prstClr val="black"/>
                </a:solidFill>
                <a:latin typeface="Arial MT"/>
                <a:ea typeface="Arial MT"/>
                <a:cs typeface="Arial MT"/>
              </a:rPr>
              <a:t> </a:t>
            </a:r>
            <a:r>
              <a:rPr lang="en-US" sz="800" dirty="0">
                <a:solidFill>
                  <a:prstClr val="black"/>
                </a:solidFill>
                <a:latin typeface="Arial MT"/>
                <a:ea typeface="Arial MT"/>
                <a:cs typeface="Arial MT"/>
              </a:rPr>
              <a:t>indicator</a:t>
            </a:r>
            <a:endParaRPr lang="en-US" sz="3200" dirty="0">
              <a:solidFill>
                <a:prstClr val="black"/>
              </a:solidFill>
              <a:latin typeface="Arial MT"/>
              <a:ea typeface="Arial MT"/>
              <a:cs typeface="Arial MT"/>
            </a:endParaRPr>
          </a:p>
        </p:txBody>
      </p:sp>
      <p:graphicFrame>
        <p:nvGraphicFramePr>
          <p:cNvPr id="5" name="Table 4"/>
          <p:cNvGraphicFramePr>
            <a:graphicFrameLocks noGrp="1"/>
          </p:cNvGraphicFramePr>
          <p:nvPr>
            <p:extLst>
              <p:ext uri="{D42A27DB-BD31-4B8C-83A1-F6EECF244321}">
                <p14:modId xmlns:p14="http://schemas.microsoft.com/office/powerpoint/2010/main" xmlns="" val="4000421449"/>
              </p:ext>
            </p:extLst>
          </p:nvPr>
        </p:nvGraphicFramePr>
        <p:xfrm>
          <a:off x="548640" y="1231072"/>
          <a:ext cx="11347703" cy="5521960"/>
        </p:xfrm>
        <a:graphic>
          <a:graphicData uri="http://schemas.openxmlformats.org/drawingml/2006/table">
            <a:tbl>
              <a:tblPr firstRow="1" firstCol="1" lastRow="1" lastCol="1" bandRow="1" bandCol="1">
                <a:tableStyleId>{69CF1AB2-1976-4502-BF36-3FF5EA218861}</a:tableStyleId>
              </a:tblPr>
              <a:tblGrid>
                <a:gridCol w="548640">
                  <a:extLst>
                    <a:ext uri="{9D8B030D-6E8A-4147-A177-3AD203B41FA5}">
                      <a16:colId xmlns:a16="http://schemas.microsoft.com/office/drawing/2014/main" xmlns="" val="20000"/>
                    </a:ext>
                  </a:extLst>
                </a:gridCol>
                <a:gridCol w="1197864">
                  <a:extLst>
                    <a:ext uri="{9D8B030D-6E8A-4147-A177-3AD203B41FA5}">
                      <a16:colId xmlns:a16="http://schemas.microsoft.com/office/drawing/2014/main" xmlns="" val="20001"/>
                    </a:ext>
                  </a:extLst>
                </a:gridCol>
                <a:gridCol w="5130763">
                  <a:extLst>
                    <a:ext uri="{9D8B030D-6E8A-4147-A177-3AD203B41FA5}">
                      <a16:colId xmlns:a16="http://schemas.microsoft.com/office/drawing/2014/main" xmlns="" val="20002"/>
                    </a:ext>
                  </a:extLst>
                </a:gridCol>
                <a:gridCol w="1031372">
                  <a:extLst>
                    <a:ext uri="{9D8B030D-6E8A-4147-A177-3AD203B41FA5}">
                      <a16:colId xmlns:a16="http://schemas.microsoft.com/office/drawing/2014/main" xmlns="" val="20003"/>
                    </a:ext>
                  </a:extLst>
                </a:gridCol>
                <a:gridCol w="1719532">
                  <a:extLst>
                    <a:ext uri="{9D8B030D-6E8A-4147-A177-3AD203B41FA5}">
                      <a16:colId xmlns:a16="http://schemas.microsoft.com/office/drawing/2014/main" xmlns="" val="20004"/>
                    </a:ext>
                  </a:extLst>
                </a:gridCol>
                <a:gridCol w="1719532">
                  <a:extLst>
                    <a:ext uri="{9D8B030D-6E8A-4147-A177-3AD203B41FA5}">
                      <a16:colId xmlns:a16="http://schemas.microsoft.com/office/drawing/2014/main" xmlns="" val="20005"/>
                    </a:ext>
                  </a:extLst>
                </a:gridCol>
              </a:tblGrid>
              <a:tr h="383056">
                <a:tc>
                  <a:txBody>
                    <a:bodyPr/>
                    <a:lstStyle/>
                    <a:p>
                      <a:pPr>
                        <a:spcBef>
                          <a:spcPts val="50"/>
                        </a:spcBef>
                        <a:spcAft>
                          <a:spcPts val="0"/>
                        </a:spcAft>
                      </a:pPr>
                      <a:r>
                        <a:rPr lang="en-US" sz="1200" dirty="0">
                          <a:effectLst/>
                        </a:rPr>
                        <a:t> </a:t>
                      </a:r>
                    </a:p>
                    <a:p>
                      <a:pPr marR="77470" algn="r">
                        <a:spcAft>
                          <a:spcPts val="0"/>
                        </a:spcAft>
                      </a:pPr>
                      <a:r>
                        <a:rPr lang="en-US" sz="1200" dirty="0">
                          <a:effectLst/>
                        </a:rPr>
                        <a:t>No</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dirty="0">
                          <a:effectLst/>
                        </a:rPr>
                        <a:t> </a:t>
                      </a:r>
                    </a:p>
                    <a:p>
                      <a:pPr marL="71755">
                        <a:spcAft>
                          <a:spcPts val="0"/>
                        </a:spcAft>
                      </a:pPr>
                      <a:r>
                        <a:rPr lang="en-US" sz="1200" dirty="0">
                          <a:effectLst/>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dirty="0">
                          <a:effectLst/>
                        </a:rPr>
                        <a:t> </a:t>
                      </a:r>
                    </a:p>
                    <a:p>
                      <a:pPr>
                        <a:spcBef>
                          <a:spcPts val="50"/>
                        </a:spcBef>
                        <a:spcAft>
                          <a:spcPts val="0"/>
                        </a:spcAft>
                      </a:pPr>
                      <a:r>
                        <a:rPr lang="en-US" sz="1200" dirty="0">
                          <a:effectLst/>
                        </a:rPr>
                        <a:t>Outcome</a:t>
                      </a:r>
                      <a:r>
                        <a:rPr lang="en-US" sz="1200" spc="2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a:effectLst/>
                        </a:rPr>
                        <a:t> </a:t>
                      </a:r>
                    </a:p>
                    <a:p>
                      <a:pPr marR="62865" algn="r">
                        <a:spcAft>
                          <a:spcPts val="0"/>
                        </a:spcAft>
                      </a:pPr>
                      <a:r>
                        <a:rPr lang="en-US" sz="1200">
                          <a:effectLst/>
                        </a:rPr>
                        <a:t>Baseline</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5"/>
                        </a:spcBef>
                        <a:spcAft>
                          <a:spcPts val="0"/>
                        </a:spcAft>
                      </a:pPr>
                      <a:r>
                        <a:rPr lang="en-US" sz="1200">
                          <a:effectLst/>
                        </a:rPr>
                        <a:t>Five-year</a:t>
                      </a:r>
                    </a:p>
                    <a:p>
                      <a:pPr marR="62230" algn="r">
                        <a:spcBef>
                          <a:spcPts val="165"/>
                        </a:spcBef>
                        <a:spcAft>
                          <a:spcPts val="0"/>
                        </a:spcAft>
                      </a:pPr>
                      <a:r>
                        <a:rPr lang="en-US" sz="1200">
                          <a:effectLst/>
                        </a:rPr>
                        <a:t>target</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0"/>
                        </a:spcBef>
                        <a:spcAft>
                          <a:spcPts val="0"/>
                        </a:spcAft>
                      </a:pPr>
                      <a:r>
                        <a:rPr lang="en-US" sz="1200">
                          <a:effectLst/>
                        </a:rPr>
                        <a:t> </a:t>
                      </a:r>
                    </a:p>
                    <a:p>
                      <a:pPr marL="73025">
                        <a:spcAft>
                          <a:spcPts val="0"/>
                        </a:spcAft>
                      </a:pPr>
                      <a:r>
                        <a:rPr lang="en-US" sz="1200">
                          <a:effectLst/>
                        </a:rPr>
                        <a:t>Responsible</a:t>
                      </a:r>
                      <a:r>
                        <a:rPr lang="en-US" sz="1200" spc="-5">
                          <a:effectLst/>
                        </a:rPr>
                        <a:t> </a:t>
                      </a:r>
                      <a:r>
                        <a:rPr lang="en-US" sz="1200">
                          <a:effectLst/>
                        </a:rPr>
                        <a:t>official</a:t>
                      </a:r>
                      <a:endParaRPr lang="en-US" sz="12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179091">
                <a:tc rowSpan="8">
                  <a:txBody>
                    <a:bodyPr/>
                    <a:lstStyle/>
                    <a:p>
                      <a:pPr marR="121920" algn="r">
                        <a:spcBef>
                          <a:spcPts val="370"/>
                        </a:spcBef>
                        <a:spcAft>
                          <a:spcPts val="0"/>
                        </a:spcAft>
                      </a:pPr>
                      <a:r>
                        <a:rPr lang="en-US" sz="1200" dirty="0">
                          <a:effectLst/>
                        </a:rPr>
                        <a:t>2</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rowSpan="8">
                  <a:txBody>
                    <a:bodyPr/>
                    <a:lstStyle/>
                    <a:p>
                      <a:pPr marL="71755">
                        <a:spcBef>
                          <a:spcPts val="370"/>
                        </a:spcBef>
                        <a:spcAft>
                          <a:spcPts val="0"/>
                        </a:spcAft>
                      </a:pPr>
                      <a:r>
                        <a:rPr lang="en-US" sz="1200" dirty="0">
                          <a:effectLst/>
                        </a:rPr>
                        <a:t>A</a:t>
                      </a:r>
                      <a:r>
                        <a:rPr lang="en-US" sz="1200" spc="-25" dirty="0">
                          <a:effectLst/>
                        </a:rPr>
                        <a:t> </a:t>
                      </a:r>
                      <a:r>
                        <a:rPr lang="en-US" sz="1200" dirty="0">
                          <a:effectLst/>
                        </a:rPr>
                        <a:t>skilled</a:t>
                      </a:r>
                      <a:r>
                        <a:rPr lang="en-US" sz="1200" spc="5" dirty="0">
                          <a:effectLst/>
                        </a:rPr>
                        <a:t> </a:t>
                      </a:r>
                      <a:r>
                        <a:rPr lang="en-US" sz="1200" dirty="0">
                          <a:effectLst/>
                        </a:rPr>
                        <a:t>and</a:t>
                      </a:r>
                    </a:p>
                    <a:p>
                      <a:pPr marL="71755">
                        <a:lnSpc>
                          <a:spcPts val="800"/>
                        </a:lnSpc>
                        <a:spcAft>
                          <a:spcPts val="0"/>
                        </a:spcAft>
                      </a:pPr>
                      <a:r>
                        <a:rPr lang="en-US" sz="1200" dirty="0">
                          <a:effectLst/>
                        </a:rPr>
                        <a:t>capable</a:t>
                      </a:r>
                    </a:p>
                    <a:p>
                      <a:pPr marL="71755" marR="230505">
                        <a:lnSpc>
                          <a:spcPts val="1200"/>
                        </a:lnSpc>
                        <a:spcAft>
                          <a:spcPts val="0"/>
                        </a:spcAft>
                      </a:pPr>
                      <a:r>
                        <a:rPr lang="en-US" sz="1200" dirty="0">
                          <a:effectLst/>
                        </a:rPr>
                        <a:t>workforce to</a:t>
                      </a:r>
                      <a:r>
                        <a:rPr lang="en-US" sz="1200" spc="-235" dirty="0">
                          <a:effectLst/>
                        </a:rPr>
                        <a:t> </a:t>
                      </a:r>
                      <a:r>
                        <a:rPr lang="en-US" sz="1200" dirty="0">
                          <a:effectLst/>
                        </a:rPr>
                        <a:t>support</a:t>
                      </a:r>
                      <a:r>
                        <a:rPr lang="en-US" sz="1200" spc="10" dirty="0">
                          <a:effectLst/>
                        </a:rPr>
                        <a:t> </a:t>
                      </a:r>
                      <a:r>
                        <a:rPr lang="en-US" sz="1200" dirty="0">
                          <a:effectLst/>
                        </a:rPr>
                        <a:t>an</a:t>
                      </a:r>
                      <a:r>
                        <a:rPr lang="en-US" sz="1200" spc="5" dirty="0">
                          <a:effectLst/>
                        </a:rPr>
                        <a:t> </a:t>
                      </a:r>
                      <a:r>
                        <a:rPr lang="en-US" sz="1200" dirty="0">
                          <a:effectLst/>
                        </a:rPr>
                        <a:t>inclusive</a:t>
                      </a:r>
                    </a:p>
                    <a:p>
                      <a:pPr marL="71755">
                        <a:spcBef>
                          <a:spcPts val="15"/>
                        </a:spcBef>
                        <a:spcAft>
                          <a:spcPts val="0"/>
                        </a:spcAft>
                      </a:pPr>
                      <a:r>
                        <a:rPr lang="en-US" sz="1200" dirty="0">
                          <a:effectLst/>
                        </a:rPr>
                        <a:t>growth</a:t>
                      </a:r>
                      <a:r>
                        <a:rPr lang="en-US" sz="1200" spc="20" dirty="0">
                          <a:effectLst/>
                        </a:rPr>
                        <a:t> </a:t>
                      </a:r>
                      <a:r>
                        <a:rPr lang="en-US" sz="1200" dirty="0">
                          <a:effectLst/>
                        </a:rPr>
                        <a:t>path</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69215">
                        <a:spcBef>
                          <a:spcPts val="345"/>
                        </a:spcBef>
                        <a:spcAft>
                          <a:spcPts val="0"/>
                        </a:spcAft>
                      </a:pPr>
                      <a:r>
                        <a:rPr lang="en-US" sz="1200" dirty="0">
                          <a:effectLst/>
                        </a:rPr>
                        <a:t>Sub-programme</a:t>
                      </a:r>
                      <a:r>
                        <a:rPr lang="en-US" sz="1200" spc="10" dirty="0">
                          <a:effectLst/>
                        </a:rPr>
                        <a:t> </a:t>
                      </a:r>
                      <a:r>
                        <a:rPr lang="en-US" sz="1200" dirty="0">
                          <a:effectLst/>
                        </a:rPr>
                        <a:t>2.2</a:t>
                      </a:r>
                      <a:r>
                        <a:rPr lang="en-US" sz="1200" spc="10" dirty="0">
                          <a:effectLst/>
                        </a:rPr>
                        <a:t> </a:t>
                      </a:r>
                      <a:r>
                        <a:rPr lang="en-US" sz="1200" dirty="0">
                          <a:effectLst/>
                        </a:rPr>
                        <a:t>SMMEs</a:t>
                      </a:r>
                      <a:r>
                        <a:rPr lang="en-US" sz="1200" spc="15" dirty="0">
                          <a:effectLst/>
                        </a:rPr>
                        <a:t> </a:t>
                      </a:r>
                      <a:r>
                        <a:rPr lang="en-US" sz="1200" dirty="0">
                          <a:effectLst/>
                        </a:rPr>
                        <a:t>and</a:t>
                      </a:r>
                      <a:r>
                        <a:rPr lang="en-US" sz="1200" spc="5" dirty="0">
                          <a:effectLst/>
                        </a:rPr>
                        <a:t> </a:t>
                      </a:r>
                      <a:r>
                        <a:rPr lang="en-US" sz="1200" dirty="0">
                          <a:effectLst/>
                        </a:rPr>
                        <a:t>cooperative</a:t>
                      </a:r>
                      <a:r>
                        <a:rPr lang="en-US" sz="1200" spc="15" dirty="0">
                          <a:effectLst/>
                        </a:rPr>
                        <a:t> </a:t>
                      </a:r>
                      <a:r>
                        <a:rPr lang="en-US" sz="1200" dirty="0">
                          <a:effectLst/>
                        </a:rPr>
                        <a:t>interventions</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80888">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lnSpc>
                          <a:spcPts val="800"/>
                        </a:lnSpc>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9215" marR="66040">
                        <a:lnSpc>
                          <a:spcPct val="115000"/>
                        </a:lnSpc>
                        <a:spcBef>
                          <a:spcPts val="345"/>
                        </a:spcBef>
                        <a:spcAft>
                          <a:spcPts val="0"/>
                        </a:spcAft>
                      </a:pPr>
                      <a:r>
                        <a:rPr lang="en-US" sz="1200" dirty="0">
                          <a:effectLst/>
                        </a:rPr>
                        <a:t>2.2.1</a:t>
                      </a:r>
                      <a:r>
                        <a:rPr lang="en-US" sz="1200" spc="25" dirty="0">
                          <a:effectLst/>
                        </a:rPr>
                        <a:t> </a:t>
                      </a:r>
                      <a:r>
                        <a:rPr lang="en-US" sz="1200" dirty="0">
                          <a:effectLst/>
                        </a:rPr>
                        <a:t>Number</a:t>
                      </a:r>
                      <a:r>
                        <a:rPr lang="en-US" sz="1200" spc="30" dirty="0">
                          <a:effectLst/>
                        </a:rPr>
                        <a:t> </a:t>
                      </a:r>
                      <a:r>
                        <a:rPr lang="en-US" sz="1200" dirty="0">
                          <a:effectLst/>
                        </a:rPr>
                        <a:t>of</a:t>
                      </a:r>
                      <a:r>
                        <a:rPr lang="en-US" sz="1200" spc="30" dirty="0">
                          <a:effectLst/>
                        </a:rPr>
                        <a:t> </a:t>
                      </a:r>
                      <a:r>
                        <a:rPr lang="en-US" sz="1200" dirty="0">
                          <a:effectLst/>
                        </a:rPr>
                        <a:t>NSF-funded</a:t>
                      </a:r>
                      <a:r>
                        <a:rPr lang="en-US" sz="1200" spc="5" dirty="0">
                          <a:effectLst/>
                        </a:rPr>
                        <a:t> </a:t>
                      </a:r>
                      <a:r>
                        <a:rPr lang="en-US" sz="1200" dirty="0">
                          <a:effectLst/>
                        </a:rPr>
                        <a:t>learners</a:t>
                      </a:r>
                      <a:r>
                        <a:rPr lang="en-US" sz="1200" spc="35" dirty="0">
                          <a:effectLst/>
                        </a:rPr>
                        <a:t> </a:t>
                      </a:r>
                      <a:r>
                        <a:rPr lang="en-US" sz="1200" dirty="0">
                          <a:effectLst/>
                        </a:rPr>
                        <a:t>who</a:t>
                      </a:r>
                      <a:r>
                        <a:rPr lang="en-US" sz="1200" spc="35" dirty="0">
                          <a:effectLst/>
                        </a:rPr>
                        <a:t> </a:t>
                      </a:r>
                      <a:r>
                        <a:rPr lang="en-US" sz="1200" dirty="0">
                          <a:effectLst/>
                        </a:rPr>
                        <a:t>completed</a:t>
                      </a:r>
                      <a:r>
                        <a:rPr lang="en-US" sz="1200" spc="35" dirty="0">
                          <a:effectLst/>
                        </a:rPr>
                        <a:t> </a:t>
                      </a:r>
                      <a:r>
                        <a:rPr lang="en-US" sz="1200" dirty="0">
                          <a:effectLst/>
                        </a:rPr>
                        <a:t>their</a:t>
                      </a:r>
                      <a:r>
                        <a:rPr lang="en-US" sz="1200" spc="5" dirty="0">
                          <a:effectLst/>
                        </a:rPr>
                        <a:t> </a:t>
                      </a:r>
                      <a:r>
                        <a:rPr lang="en-US" sz="1200" dirty="0">
                          <a:effectLst/>
                        </a:rPr>
                        <a:t>education</a:t>
                      </a:r>
                      <a:r>
                        <a:rPr lang="en-US" sz="1200" spc="45" dirty="0">
                          <a:effectLst/>
                        </a:rPr>
                        <a:t> </a:t>
                      </a:r>
                      <a:r>
                        <a:rPr lang="en-US" sz="1200" dirty="0">
                          <a:effectLst/>
                        </a:rPr>
                        <a:t>and</a:t>
                      </a:r>
                      <a:r>
                        <a:rPr lang="en-US" sz="1200" spc="45" dirty="0">
                          <a:effectLst/>
                        </a:rPr>
                        <a:t> </a:t>
                      </a:r>
                      <a:r>
                        <a:rPr lang="en-US" sz="1200" dirty="0">
                          <a:effectLst/>
                        </a:rPr>
                        <a:t>training</a:t>
                      </a:r>
                      <a:r>
                        <a:rPr lang="en-US" sz="1200" spc="50" dirty="0">
                          <a:effectLst/>
                        </a:rPr>
                        <a:t> </a:t>
                      </a:r>
                      <a:r>
                        <a:rPr lang="en-US" sz="1200" dirty="0">
                          <a:effectLst/>
                        </a:rPr>
                        <a:t>through</a:t>
                      </a:r>
                      <a:r>
                        <a:rPr lang="en-US" sz="1200" spc="5" dirty="0">
                          <a:effectLst/>
                        </a:rPr>
                        <a:t> </a:t>
                      </a:r>
                      <a:r>
                        <a:rPr lang="en-US" sz="1200" dirty="0">
                          <a:effectLst/>
                        </a:rPr>
                        <a:t>SMME</a:t>
                      </a:r>
                      <a:r>
                        <a:rPr lang="en-US" sz="1200" spc="25" dirty="0">
                          <a:effectLst/>
                        </a:rPr>
                        <a:t> </a:t>
                      </a:r>
                      <a:r>
                        <a:rPr lang="en-US" sz="1200" dirty="0">
                          <a:effectLst/>
                        </a:rPr>
                        <a:t>and</a:t>
                      </a:r>
                      <a:r>
                        <a:rPr lang="en-US" sz="1200" spc="30" dirty="0">
                          <a:effectLst/>
                        </a:rPr>
                        <a:t> </a:t>
                      </a:r>
                      <a:r>
                        <a:rPr lang="en-US" sz="1200" dirty="0">
                          <a:effectLst/>
                        </a:rPr>
                        <a:t>cooperative</a:t>
                      </a:r>
                      <a:r>
                        <a:rPr lang="en-US" sz="1200" spc="25" dirty="0">
                          <a:effectLst/>
                        </a:rPr>
                        <a:t> </a:t>
                      </a:r>
                      <a:r>
                        <a:rPr lang="en-US" sz="1200" dirty="0">
                          <a:effectLst/>
                        </a:rPr>
                        <a:t>skills</a:t>
                      </a:r>
                      <a:r>
                        <a:rPr lang="en-US" sz="1200" spc="5" dirty="0">
                          <a:effectLst/>
                        </a:rPr>
                        <a:t> </a:t>
                      </a:r>
                      <a:r>
                        <a:rPr lang="en-US" sz="1200" dirty="0">
                          <a:effectLst/>
                        </a:rPr>
                        <a:t>development</a:t>
                      </a:r>
                      <a:r>
                        <a:rPr lang="en-US" sz="1200" spc="25" dirty="0">
                          <a:effectLst/>
                        </a:rPr>
                        <a:t> </a:t>
                      </a:r>
                      <a:r>
                        <a:rPr lang="en-US" sz="1200" dirty="0">
                          <a:effectLst/>
                        </a:rPr>
                        <a:t>initiatives</a:t>
                      </a:r>
                      <a:r>
                        <a:rPr lang="en-US" sz="1200" spc="30" dirty="0">
                          <a:effectLst/>
                        </a:rPr>
                        <a:t> </a:t>
                      </a:r>
                      <a:r>
                        <a:rPr lang="en-US" sz="1200" dirty="0">
                          <a:effectLst/>
                        </a:rPr>
                        <a:t>over</a:t>
                      </a:r>
                      <a:r>
                        <a:rPr lang="en-US" sz="1200" spc="25" dirty="0">
                          <a:effectLst/>
                        </a:rPr>
                        <a:t> </a:t>
                      </a:r>
                      <a:r>
                        <a:rPr lang="en-US" sz="1200" dirty="0">
                          <a:effectLst/>
                        </a:rPr>
                        <a:t>the</a:t>
                      </a:r>
                      <a:r>
                        <a:rPr lang="en-US" sz="1200" spc="30" dirty="0">
                          <a:effectLst/>
                        </a:rPr>
                        <a:t> </a:t>
                      </a:r>
                      <a:r>
                        <a:rPr lang="en-US" sz="1200" dirty="0">
                          <a:effectLst/>
                        </a:rPr>
                        <a:t>five-</a:t>
                      </a:r>
                      <a:r>
                        <a:rPr lang="en-US" sz="1200" spc="-225" dirty="0">
                          <a:effectLst/>
                        </a:rPr>
                        <a:t> </a:t>
                      </a:r>
                      <a:r>
                        <a:rPr lang="en-US" sz="1200" dirty="0">
                          <a:effectLst/>
                        </a:rPr>
                        <a:t>year</a:t>
                      </a:r>
                      <a:r>
                        <a:rPr lang="en-US" sz="1200" spc="30" dirty="0">
                          <a:effectLst/>
                        </a:rPr>
                        <a:t> </a:t>
                      </a:r>
                      <a:r>
                        <a:rPr lang="en-US" sz="1200" dirty="0">
                          <a:effectLst/>
                        </a:rPr>
                        <a:t>strategic</a:t>
                      </a:r>
                      <a:r>
                        <a:rPr lang="en-US" sz="1200" spc="35" dirty="0">
                          <a:effectLst/>
                        </a:rPr>
                        <a:t> </a:t>
                      </a:r>
                      <a:r>
                        <a:rPr lang="en-US" sz="1200" dirty="0">
                          <a:effectLst/>
                        </a:rPr>
                        <a:t>period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6040" algn="r">
                        <a:spcBef>
                          <a:spcPts val="345"/>
                        </a:spcBef>
                        <a:spcAft>
                          <a:spcPts val="0"/>
                        </a:spcAft>
                      </a:pPr>
                      <a:r>
                        <a:rPr lang="en-US" sz="1200">
                          <a:effectLst/>
                        </a:rPr>
                        <a:t>659</a:t>
                      </a:r>
                      <a:endParaRPr lang="en-US" sz="1200" b="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5"/>
                        </a:spcBef>
                        <a:spcAft>
                          <a:spcPts val="0"/>
                        </a:spcAft>
                      </a:pPr>
                      <a:r>
                        <a:rPr lang="en-US" sz="1200">
                          <a:effectLst/>
                        </a:rPr>
                        <a:t>7</a:t>
                      </a:r>
                      <a:r>
                        <a:rPr lang="en-US" sz="1200" spc="20">
                          <a:effectLst/>
                        </a:rPr>
                        <a:t> </a:t>
                      </a:r>
                      <a:r>
                        <a:rPr lang="en-US" sz="1200">
                          <a:effectLst/>
                        </a:rPr>
                        <a:t>250</a:t>
                      </a:r>
                      <a:endParaRPr lang="en-US" sz="1200" b="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40970">
                        <a:lnSpc>
                          <a:spcPct val="115000"/>
                        </a:lnSpc>
                        <a:spcBef>
                          <a:spcPts val="345"/>
                        </a:spcBef>
                        <a:spcAft>
                          <a:spcPts val="0"/>
                        </a:spcAft>
                      </a:pPr>
                      <a:r>
                        <a:rPr lang="en-US" sz="1200">
                          <a:effectLst/>
                        </a:rPr>
                        <a:t>Chief Director: Skills</a:t>
                      </a:r>
                      <a:r>
                        <a:rPr lang="en-US" sz="1200" spc="-235">
                          <a:effectLst/>
                        </a:rPr>
                        <a:t> </a:t>
                      </a:r>
                      <a:r>
                        <a:rPr lang="en-US" sz="1200">
                          <a:effectLst/>
                        </a:rPr>
                        <a:t>Development</a:t>
                      </a:r>
                      <a:r>
                        <a:rPr lang="en-US" sz="1200" spc="5">
                          <a:effectLst/>
                        </a:rPr>
                        <a:t> </a:t>
                      </a:r>
                      <a:r>
                        <a:rPr lang="en-US" sz="1200">
                          <a:effectLst/>
                        </a:rPr>
                        <a:t>Implementation</a:t>
                      </a:r>
                      <a:endParaRPr lang="en-US" sz="1200" b="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507875">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spcBef>
                          <a:spcPts val="15"/>
                        </a:spcBef>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69215" marR="120650">
                        <a:lnSpc>
                          <a:spcPct val="115000"/>
                        </a:lnSpc>
                        <a:spcBef>
                          <a:spcPts val="345"/>
                        </a:spcBef>
                        <a:spcAft>
                          <a:spcPts val="0"/>
                        </a:spcAft>
                      </a:pPr>
                      <a:r>
                        <a:rPr lang="en-US" sz="1200" dirty="0">
                          <a:effectLst/>
                        </a:rPr>
                        <a:t>2.2.2</a:t>
                      </a:r>
                      <a:r>
                        <a:rPr lang="en-US" sz="1200" spc="25" dirty="0">
                          <a:effectLst/>
                        </a:rPr>
                        <a:t> </a:t>
                      </a:r>
                      <a:r>
                        <a:rPr lang="en-US" sz="1200" dirty="0">
                          <a:effectLst/>
                        </a:rPr>
                        <a:t>Number</a:t>
                      </a:r>
                      <a:r>
                        <a:rPr lang="en-US" sz="1200" spc="30" dirty="0">
                          <a:effectLst/>
                        </a:rPr>
                        <a:t> </a:t>
                      </a:r>
                      <a:r>
                        <a:rPr lang="en-US" sz="1200" dirty="0">
                          <a:effectLst/>
                        </a:rPr>
                        <a:t>of</a:t>
                      </a:r>
                      <a:r>
                        <a:rPr lang="en-US" sz="1200" spc="25" dirty="0">
                          <a:effectLst/>
                        </a:rPr>
                        <a:t> </a:t>
                      </a:r>
                      <a:r>
                        <a:rPr lang="en-US" sz="1200" dirty="0">
                          <a:effectLst/>
                        </a:rPr>
                        <a:t>evaluation</a:t>
                      </a:r>
                      <a:r>
                        <a:rPr lang="en-US" sz="1200" spc="30" dirty="0">
                          <a:effectLst/>
                        </a:rPr>
                        <a:t> </a:t>
                      </a:r>
                      <a:r>
                        <a:rPr lang="en-US" sz="1200" dirty="0">
                          <a:effectLst/>
                        </a:rPr>
                        <a:t>studies</a:t>
                      </a:r>
                      <a:r>
                        <a:rPr lang="en-US" sz="1200" spc="-235" dirty="0">
                          <a:effectLst/>
                        </a:rPr>
                        <a:t> </a:t>
                      </a:r>
                      <a:r>
                        <a:rPr lang="en-US" sz="1200" dirty="0">
                          <a:effectLst/>
                        </a:rPr>
                        <a:t>conducted</a:t>
                      </a:r>
                      <a:r>
                        <a:rPr lang="en-US" sz="1200" spc="45" dirty="0">
                          <a:effectLst/>
                        </a:rPr>
                        <a:t> </a:t>
                      </a:r>
                      <a:r>
                        <a:rPr lang="en-US" sz="1200" dirty="0">
                          <a:effectLst/>
                        </a:rPr>
                        <a:t>on</a:t>
                      </a:r>
                      <a:r>
                        <a:rPr lang="en-US" sz="1200" spc="45" dirty="0">
                          <a:effectLst/>
                        </a:rPr>
                        <a:t> </a:t>
                      </a:r>
                      <a:r>
                        <a:rPr lang="en-US" sz="1200" dirty="0">
                          <a:effectLst/>
                        </a:rPr>
                        <a:t>NSF-funded</a:t>
                      </a:r>
                      <a:r>
                        <a:rPr lang="en-US" sz="1200" spc="45" dirty="0">
                          <a:effectLst/>
                        </a:rPr>
                        <a:t> </a:t>
                      </a:r>
                      <a:r>
                        <a:rPr lang="en-US" sz="1200" dirty="0">
                          <a:effectLst/>
                        </a:rPr>
                        <a:t>SMME</a:t>
                      </a:r>
                      <a:r>
                        <a:rPr lang="en-US" sz="1200" spc="5" dirty="0">
                          <a:effectLst/>
                        </a:rPr>
                        <a:t> </a:t>
                      </a:r>
                      <a:r>
                        <a:rPr lang="en-US" sz="1200" dirty="0">
                          <a:effectLst/>
                        </a:rPr>
                        <a:t>and</a:t>
                      </a:r>
                      <a:r>
                        <a:rPr lang="en-US" sz="1200" spc="35" dirty="0">
                          <a:effectLst/>
                        </a:rPr>
                        <a:t> </a:t>
                      </a:r>
                      <a:r>
                        <a:rPr lang="en-US" sz="1200" dirty="0">
                          <a:effectLst/>
                        </a:rPr>
                        <a:t>cooperative</a:t>
                      </a:r>
                      <a:r>
                        <a:rPr lang="en-US" sz="1200" spc="40" dirty="0">
                          <a:effectLst/>
                        </a:rPr>
                        <a:t> </a:t>
                      </a:r>
                      <a:r>
                        <a:rPr lang="en-US" sz="1200" dirty="0">
                          <a:effectLst/>
                        </a:rPr>
                        <a:t>interventions</a:t>
                      </a:r>
                      <a:r>
                        <a:rPr lang="en-US" sz="1200" spc="5" dirty="0">
                          <a:effectLst/>
                        </a:rPr>
                        <a:t> </a:t>
                      </a:r>
                      <a:r>
                        <a:rPr lang="en-US" sz="1200" dirty="0">
                          <a:effectLst/>
                        </a:rPr>
                        <a:t>(2023/24)*</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236855" marR="54610" indent="215900">
                        <a:lnSpc>
                          <a:spcPct val="115000"/>
                        </a:lnSpc>
                        <a:spcBef>
                          <a:spcPts val="340"/>
                        </a:spcBef>
                        <a:spcAft>
                          <a:spcPts val="0"/>
                        </a:spcAft>
                      </a:pPr>
                      <a:r>
                        <a:rPr lang="en-US" sz="1200" dirty="0">
                          <a:effectLst/>
                        </a:rPr>
                        <a:t>New</a:t>
                      </a:r>
                      <a:r>
                        <a:rPr lang="en-US" sz="1200" spc="-240" dirty="0">
                          <a:effectLst/>
                        </a:rPr>
                        <a:t> </a:t>
                      </a:r>
                      <a:r>
                        <a:rPr lang="en-US" sz="1200" dirty="0">
                          <a:effectLst/>
                        </a:rPr>
                        <a:t>indicator</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1</a:t>
                      </a:r>
                    </a:p>
                    <a:p>
                      <a:pPr marR="65405" algn="r">
                        <a:spcBef>
                          <a:spcPts val="165"/>
                        </a:spcBef>
                        <a:spcAft>
                          <a:spcPts val="0"/>
                        </a:spcAft>
                      </a:pPr>
                      <a:r>
                        <a:rPr lang="en-US" sz="1200" dirty="0">
                          <a:effectLst/>
                        </a:rPr>
                        <a:t>evaluation</a:t>
                      </a:r>
                    </a:p>
                    <a:p>
                      <a:pPr marR="65405" algn="r">
                        <a:spcBef>
                          <a:spcPts val="165"/>
                        </a:spcBef>
                        <a:spcAft>
                          <a:spcPts val="0"/>
                        </a:spcAft>
                      </a:pPr>
                      <a:r>
                        <a:rPr lang="en-US" sz="1200" dirty="0">
                          <a:effectLst/>
                        </a:rPr>
                        <a:t>study</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53035">
                        <a:lnSpc>
                          <a:spcPct val="115000"/>
                        </a:lnSpc>
                        <a:spcBef>
                          <a:spcPts val="340"/>
                        </a:spcBef>
                        <a:spcAft>
                          <a:spcPts val="0"/>
                        </a:spcAft>
                      </a:pPr>
                      <a:r>
                        <a:rPr lang="en-US" sz="1200" dirty="0">
                          <a:effectLst/>
                        </a:rPr>
                        <a:t>Chief</a:t>
                      </a:r>
                      <a:r>
                        <a:rPr lang="en-US" sz="1200" spc="30" dirty="0">
                          <a:effectLst/>
                        </a:rPr>
                        <a:t> </a:t>
                      </a:r>
                      <a:r>
                        <a:rPr lang="en-US" sz="1200" dirty="0">
                          <a:effectLst/>
                        </a:rPr>
                        <a:t>Director:</a:t>
                      </a:r>
                      <a:r>
                        <a:rPr lang="en-US" sz="1200" spc="5" dirty="0">
                          <a:effectLst/>
                        </a:rPr>
                        <a:t> </a:t>
                      </a:r>
                      <a:r>
                        <a:rPr lang="en-US" sz="1200" dirty="0">
                          <a:effectLst/>
                        </a:rPr>
                        <a:t>Strategy, Innovation</a:t>
                      </a:r>
                      <a:r>
                        <a:rPr lang="en-US" sz="1200" spc="-235" dirty="0">
                          <a:effectLst/>
                        </a:rPr>
                        <a:t> </a:t>
                      </a:r>
                      <a:r>
                        <a:rPr lang="en-US" sz="1200" dirty="0">
                          <a:effectLst/>
                        </a:rPr>
                        <a:t>and</a:t>
                      </a:r>
                      <a:r>
                        <a:rPr lang="en-US" sz="1200" spc="65" dirty="0">
                          <a:effectLst/>
                        </a:rPr>
                        <a:t> </a:t>
                      </a:r>
                      <a:r>
                        <a:rPr lang="en-US" sz="1200" dirty="0">
                          <a:effectLst/>
                        </a:rPr>
                        <a:t>Organisational</a:t>
                      </a:r>
                      <a:r>
                        <a:rPr lang="en-US" sz="1200" spc="5" dirty="0">
                          <a:effectLst/>
                        </a:rPr>
                        <a:t> </a:t>
                      </a:r>
                      <a:r>
                        <a:rPr lang="en-US" sz="1200" dirty="0">
                          <a:effectLst/>
                        </a:rPr>
                        <a:t>Performance</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3"/>
                  </a:ext>
                </a:extLst>
              </a:tr>
              <a:tr h="251398">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69215">
                        <a:spcBef>
                          <a:spcPts val="340"/>
                        </a:spcBef>
                        <a:spcAft>
                          <a:spcPts val="0"/>
                        </a:spcAft>
                      </a:pPr>
                      <a:r>
                        <a:rPr lang="en-US" sz="1200" dirty="0">
                          <a:effectLst/>
                        </a:rPr>
                        <a:t>Sub-programme</a:t>
                      </a:r>
                      <a:r>
                        <a:rPr lang="en-US" sz="1200" spc="10" dirty="0">
                          <a:effectLst/>
                        </a:rPr>
                        <a:t> </a:t>
                      </a:r>
                      <a:r>
                        <a:rPr lang="en-US" sz="1200" dirty="0">
                          <a:effectLst/>
                        </a:rPr>
                        <a:t>2.3:</a:t>
                      </a:r>
                      <a:r>
                        <a:rPr lang="en-US" sz="1200" spc="5" dirty="0">
                          <a:effectLst/>
                        </a:rPr>
                        <a:t> </a:t>
                      </a:r>
                      <a:r>
                        <a:rPr lang="en-US" sz="1200" dirty="0">
                          <a:effectLst/>
                        </a:rPr>
                        <a:t>Constituency</a:t>
                      </a:r>
                      <a:r>
                        <a:rPr lang="en-US" sz="1200" spc="5" dirty="0">
                          <a:effectLst/>
                        </a:rPr>
                        <a:t> </a:t>
                      </a:r>
                      <a:r>
                        <a:rPr lang="en-US" sz="1200" dirty="0">
                          <a:effectLst/>
                        </a:rPr>
                        <a:t>based</a:t>
                      </a:r>
                      <a:r>
                        <a:rPr lang="en-US" sz="1200" spc="15" dirty="0">
                          <a:effectLst/>
                        </a:rPr>
                        <a:t> </a:t>
                      </a:r>
                      <a:r>
                        <a:rPr lang="en-US" sz="1200" dirty="0">
                          <a:effectLst/>
                        </a:rPr>
                        <a:t>interventions</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60692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9215" marR="32385">
                        <a:lnSpc>
                          <a:spcPct val="115000"/>
                        </a:lnSpc>
                        <a:spcBef>
                          <a:spcPts val="340"/>
                        </a:spcBef>
                        <a:spcAft>
                          <a:spcPts val="0"/>
                        </a:spcAft>
                      </a:pPr>
                      <a:r>
                        <a:rPr lang="en-US" sz="1200" dirty="0">
                          <a:effectLst/>
                        </a:rPr>
                        <a:t>2.3.1</a:t>
                      </a:r>
                      <a:r>
                        <a:rPr lang="en-US" sz="1200" spc="25" dirty="0">
                          <a:effectLst/>
                        </a:rPr>
                        <a:t> </a:t>
                      </a:r>
                      <a:r>
                        <a:rPr lang="en-US" sz="1200" dirty="0">
                          <a:effectLst/>
                        </a:rPr>
                        <a:t>Number</a:t>
                      </a:r>
                      <a:r>
                        <a:rPr lang="en-US" sz="1200" spc="30" dirty="0">
                          <a:effectLst/>
                        </a:rPr>
                        <a:t> </a:t>
                      </a:r>
                      <a:r>
                        <a:rPr lang="en-US" sz="1200" dirty="0">
                          <a:effectLst/>
                        </a:rPr>
                        <a:t>of</a:t>
                      </a:r>
                      <a:r>
                        <a:rPr lang="en-US" sz="1200" spc="30" dirty="0">
                          <a:effectLst/>
                        </a:rPr>
                        <a:t> </a:t>
                      </a:r>
                      <a:r>
                        <a:rPr lang="en-US" sz="1200" dirty="0">
                          <a:effectLst/>
                        </a:rPr>
                        <a:t>learners</a:t>
                      </a:r>
                      <a:r>
                        <a:rPr lang="en-US" sz="1200" spc="25" dirty="0">
                          <a:effectLst/>
                        </a:rPr>
                        <a:t> </a:t>
                      </a:r>
                      <a:r>
                        <a:rPr lang="en-US" sz="1200" dirty="0">
                          <a:effectLst/>
                        </a:rPr>
                        <a:t>who</a:t>
                      </a:r>
                      <a:r>
                        <a:rPr lang="en-US" sz="1200" spc="5" dirty="0">
                          <a:effectLst/>
                        </a:rPr>
                        <a:t> </a:t>
                      </a:r>
                      <a:r>
                        <a:rPr lang="en-US" sz="1200" dirty="0">
                          <a:effectLst/>
                        </a:rPr>
                        <a:t>completed</a:t>
                      </a:r>
                      <a:r>
                        <a:rPr lang="en-US" sz="1200" spc="50" dirty="0">
                          <a:effectLst/>
                        </a:rPr>
                        <a:t> </a:t>
                      </a:r>
                      <a:r>
                        <a:rPr lang="en-US" sz="1200" dirty="0">
                          <a:effectLst/>
                        </a:rPr>
                        <a:t>their</a:t>
                      </a:r>
                      <a:r>
                        <a:rPr lang="en-US" sz="1200" spc="50" dirty="0">
                          <a:effectLst/>
                        </a:rPr>
                        <a:t> </a:t>
                      </a:r>
                      <a:r>
                        <a:rPr lang="en-US" sz="1200" dirty="0">
                          <a:effectLst/>
                        </a:rPr>
                        <a:t>education</a:t>
                      </a:r>
                      <a:r>
                        <a:rPr lang="en-US" sz="1200" spc="50" dirty="0">
                          <a:effectLst/>
                        </a:rPr>
                        <a:t> </a:t>
                      </a:r>
                      <a:r>
                        <a:rPr lang="en-US" sz="1200" dirty="0">
                          <a:effectLst/>
                        </a:rPr>
                        <a:t>and</a:t>
                      </a:r>
                      <a:r>
                        <a:rPr lang="en-US" sz="1200" spc="5" dirty="0">
                          <a:effectLst/>
                        </a:rPr>
                        <a:t> </a:t>
                      </a:r>
                      <a:r>
                        <a:rPr lang="en-US" sz="1200" dirty="0">
                          <a:effectLst/>
                        </a:rPr>
                        <a:t>training</a:t>
                      </a:r>
                      <a:r>
                        <a:rPr lang="en-US" sz="1200" spc="50" dirty="0">
                          <a:effectLst/>
                        </a:rPr>
                        <a:t> </a:t>
                      </a:r>
                      <a:r>
                        <a:rPr lang="en-US" sz="1200" dirty="0">
                          <a:effectLst/>
                        </a:rPr>
                        <a:t>through</a:t>
                      </a:r>
                      <a:r>
                        <a:rPr lang="en-US" sz="1200" spc="55" dirty="0">
                          <a:effectLst/>
                        </a:rPr>
                        <a:t> </a:t>
                      </a:r>
                      <a:r>
                        <a:rPr lang="en-US" sz="1200" dirty="0">
                          <a:effectLst/>
                        </a:rPr>
                        <a:t>worker</a:t>
                      </a:r>
                      <a:r>
                        <a:rPr lang="en-US" sz="1200" spc="50" dirty="0">
                          <a:effectLst/>
                        </a:rPr>
                        <a:t> </a:t>
                      </a:r>
                      <a:r>
                        <a:rPr lang="en-US" sz="1200" dirty="0">
                          <a:effectLst/>
                        </a:rPr>
                        <a:t>education</a:t>
                      </a:r>
                      <a:r>
                        <a:rPr lang="en-US" sz="1200" spc="5" dirty="0">
                          <a:effectLst/>
                        </a:rPr>
                        <a:t> </a:t>
                      </a:r>
                      <a:r>
                        <a:rPr lang="en-US" sz="1200" dirty="0">
                          <a:effectLst/>
                        </a:rPr>
                        <a:t>initiatives</a:t>
                      </a:r>
                      <a:r>
                        <a:rPr lang="en-US" sz="1200" spc="25" dirty="0">
                          <a:effectLst/>
                        </a:rPr>
                        <a:t> </a:t>
                      </a:r>
                      <a:r>
                        <a:rPr lang="en-US" sz="1200" dirty="0">
                          <a:effectLst/>
                        </a:rPr>
                        <a:t>over</a:t>
                      </a:r>
                      <a:r>
                        <a:rPr lang="en-US" sz="1200" spc="30" dirty="0">
                          <a:effectLst/>
                        </a:rPr>
                        <a:t> </a:t>
                      </a:r>
                      <a:r>
                        <a:rPr lang="en-US" sz="1200" dirty="0">
                          <a:effectLst/>
                        </a:rPr>
                        <a:t>the</a:t>
                      </a:r>
                      <a:r>
                        <a:rPr lang="en-US" sz="1200" spc="25" dirty="0">
                          <a:effectLst/>
                        </a:rPr>
                        <a:t> </a:t>
                      </a:r>
                      <a:r>
                        <a:rPr lang="en-US" sz="1200" dirty="0">
                          <a:effectLst/>
                        </a:rPr>
                        <a:t>five-year</a:t>
                      </a:r>
                      <a:r>
                        <a:rPr lang="en-US" sz="1200" spc="30" dirty="0">
                          <a:effectLst/>
                        </a:rPr>
                        <a:t> </a:t>
                      </a:r>
                      <a:r>
                        <a:rPr lang="en-US" sz="1200" dirty="0">
                          <a:effectLst/>
                        </a:rPr>
                        <a:t>strategic</a:t>
                      </a:r>
                      <a:r>
                        <a:rPr lang="en-US" sz="1200" spc="-225" dirty="0">
                          <a:effectLst/>
                        </a:rPr>
                        <a:t> </a:t>
                      </a:r>
                      <a:r>
                        <a:rPr lang="en-US" sz="1200" dirty="0">
                          <a:effectLst/>
                        </a:rPr>
                        <a:t>period*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3</a:t>
                      </a:r>
                      <a:r>
                        <a:rPr lang="en-US" sz="1200" spc="20" dirty="0">
                          <a:effectLst/>
                        </a:rPr>
                        <a:t> </a:t>
                      </a:r>
                      <a:r>
                        <a:rPr lang="en-US" sz="1200" dirty="0">
                          <a:effectLst/>
                        </a:rPr>
                        <a:t>120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40970">
                        <a:lnSpc>
                          <a:spcPct val="115000"/>
                        </a:lnSpc>
                        <a:spcBef>
                          <a:spcPts val="340"/>
                        </a:spcBef>
                        <a:spcAft>
                          <a:spcPts val="0"/>
                        </a:spcAft>
                      </a:pPr>
                      <a:r>
                        <a:rPr lang="en-US" sz="1200">
                          <a:effectLst/>
                        </a:rPr>
                        <a:t>Chief Director: Skills</a:t>
                      </a:r>
                      <a:r>
                        <a:rPr lang="en-US" sz="1200" spc="-235">
                          <a:effectLst/>
                        </a:rPr>
                        <a:t> </a:t>
                      </a:r>
                      <a:r>
                        <a:rPr lang="en-US" sz="1200">
                          <a:effectLst/>
                        </a:rPr>
                        <a:t>Development</a:t>
                      </a:r>
                      <a:r>
                        <a:rPr lang="en-US" sz="1200" spc="5">
                          <a:effectLst/>
                        </a:rPr>
                        <a:t> </a:t>
                      </a:r>
                      <a:r>
                        <a:rPr lang="en-US" sz="1200">
                          <a:effectLst/>
                        </a:rPr>
                        <a:t>Implementation</a:t>
                      </a:r>
                      <a:endParaRPr lang="en-US" sz="1200" b="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5"/>
                  </a:ext>
                </a:extLst>
              </a:tr>
              <a:tr h="537273">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9215">
                        <a:lnSpc>
                          <a:spcPct val="115000"/>
                        </a:lnSpc>
                        <a:spcBef>
                          <a:spcPts val="340"/>
                        </a:spcBef>
                        <a:spcAft>
                          <a:spcPts val="0"/>
                        </a:spcAft>
                      </a:pPr>
                      <a:r>
                        <a:rPr lang="en-US" sz="1200" dirty="0">
                          <a:effectLst/>
                        </a:rPr>
                        <a:t>2.3.2</a:t>
                      </a:r>
                      <a:r>
                        <a:rPr lang="en-US" sz="1200" spc="50" dirty="0">
                          <a:effectLst/>
                        </a:rPr>
                        <a:t> </a:t>
                      </a:r>
                      <a:r>
                        <a:rPr lang="en-US" sz="1200" dirty="0">
                          <a:effectLst/>
                        </a:rPr>
                        <a:t>Number</a:t>
                      </a:r>
                      <a:r>
                        <a:rPr lang="en-US" sz="1200" spc="50" dirty="0">
                          <a:effectLst/>
                        </a:rPr>
                        <a:t> </a:t>
                      </a:r>
                      <a:r>
                        <a:rPr lang="en-US" sz="1200" dirty="0">
                          <a:effectLst/>
                        </a:rPr>
                        <a:t>of</a:t>
                      </a:r>
                      <a:r>
                        <a:rPr lang="en-US" sz="1200" spc="50" dirty="0">
                          <a:effectLst/>
                        </a:rPr>
                        <a:t> </a:t>
                      </a:r>
                      <a:r>
                        <a:rPr lang="en-US" sz="1200" dirty="0">
                          <a:effectLst/>
                        </a:rPr>
                        <a:t>learners</a:t>
                      </a:r>
                      <a:r>
                        <a:rPr lang="en-US" sz="1200" spc="50" dirty="0">
                          <a:effectLst/>
                        </a:rPr>
                        <a:t> </a:t>
                      </a:r>
                      <a:r>
                        <a:rPr lang="en-US" sz="1200" dirty="0">
                          <a:effectLst/>
                        </a:rPr>
                        <a:t>acquiring </a:t>
                      </a:r>
                      <a:r>
                        <a:rPr lang="en-US" sz="1200" spc="-235" dirty="0">
                          <a:effectLst/>
                        </a:rPr>
                        <a:t> </a:t>
                      </a:r>
                      <a:r>
                        <a:rPr lang="en-US" sz="1200" dirty="0">
                          <a:effectLst/>
                        </a:rPr>
                        <a:t>workplace</a:t>
                      </a:r>
                      <a:r>
                        <a:rPr lang="en-US" sz="1200" spc="30" dirty="0">
                          <a:effectLst/>
                        </a:rPr>
                        <a:t> </a:t>
                      </a:r>
                      <a:r>
                        <a:rPr lang="en-US" sz="1200" dirty="0">
                          <a:effectLst/>
                        </a:rPr>
                        <a:t>experience</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69850">
                        <a:spcBef>
                          <a:spcPts val="340"/>
                        </a:spcBef>
                        <a:spcAft>
                          <a:spcPts val="0"/>
                        </a:spcAft>
                      </a:pPr>
                      <a:r>
                        <a:rPr lang="en-US" sz="1200" dirty="0">
                          <a:effectLst/>
                        </a:rPr>
                        <a:t>                n/a</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2</a:t>
                      </a:r>
                      <a:r>
                        <a:rPr lang="en-US" sz="1200" spc="20" dirty="0">
                          <a:effectLst/>
                        </a:rPr>
                        <a:t> </a:t>
                      </a:r>
                      <a:r>
                        <a:rPr lang="en-US" sz="1200" dirty="0">
                          <a:effectLst/>
                        </a:rPr>
                        <a:t>300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40970">
                        <a:lnSpc>
                          <a:spcPct val="115000"/>
                        </a:lnSpc>
                        <a:spcBef>
                          <a:spcPts val="340"/>
                        </a:spcBef>
                        <a:spcAft>
                          <a:spcPts val="0"/>
                        </a:spcAft>
                      </a:pPr>
                      <a:r>
                        <a:rPr lang="en-US" sz="1200" dirty="0">
                          <a:effectLst/>
                        </a:rPr>
                        <a:t>Chief Director: Skills</a:t>
                      </a:r>
                      <a:r>
                        <a:rPr lang="en-US" sz="1200" spc="-235" dirty="0">
                          <a:effectLst/>
                        </a:rPr>
                        <a:t> </a:t>
                      </a:r>
                      <a:r>
                        <a:rPr lang="en-US" sz="1200" dirty="0">
                          <a:effectLst/>
                        </a:rPr>
                        <a:t>Development</a:t>
                      </a:r>
                      <a:r>
                        <a:rPr lang="en-US" sz="1200" spc="5" dirty="0">
                          <a:effectLst/>
                        </a:rPr>
                        <a:t> </a:t>
                      </a:r>
                      <a:r>
                        <a:rPr lang="en-US" sz="1200" dirty="0">
                          <a:effectLst/>
                        </a:rPr>
                        <a:t>Implementation</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6"/>
                  </a:ext>
                </a:extLst>
              </a:tr>
              <a:tr h="1213840">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69215" marR="280035">
                        <a:lnSpc>
                          <a:spcPct val="115000"/>
                        </a:lnSpc>
                        <a:spcBef>
                          <a:spcPts val="340"/>
                        </a:spcBef>
                        <a:spcAft>
                          <a:spcPts val="0"/>
                        </a:spcAft>
                      </a:pPr>
                      <a:r>
                        <a:rPr lang="en-US" sz="1200" dirty="0">
                          <a:effectLst/>
                        </a:rPr>
                        <a:t>2.3.3</a:t>
                      </a:r>
                      <a:r>
                        <a:rPr lang="en-US" sz="1200" spc="35" dirty="0">
                          <a:effectLst/>
                        </a:rPr>
                        <a:t> </a:t>
                      </a:r>
                      <a:r>
                        <a:rPr lang="en-US" sz="1200" dirty="0">
                          <a:effectLst/>
                        </a:rPr>
                        <a:t>Number</a:t>
                      </a:r>
                      <a:r>
                        <a:rPr lang="en-US" sz="1200" spc="40" dirty="0">
                          <a:effectLst/>
                        </a:rPr>
                        <a:t> </a:t>
                      </a:r>
                      <a:r>
                        <a:rPr lang="en-US" sz="1200" dirty="0">
                          <a:effectLst/>
                        </a:rPr>
                        <a:t>of</a:t>
                      </a:r>
                      <a:r>
                        <a:rPr lang="en-US" sz="1200" spc="40" dirty="0">
                          <a:effectLst/>
                        </a:rPr>
                        <a:t> </a:t>
                      </a:r>
                      <a:r>
                        <a:rPr lang="en-US" sz="1200" dirty="0">
                          <a:effectLst/>
                        </a:rPr>
                        <a:t>individuals</a:t>
                      </a:r>
                      <a:r>
                        <a:rPr lang="en-US" sz="1200" spc="40" dirty="0">
                          <a:effectLst/>
                        </a:rPr>
                        <a:t> </a:t>
                      </a:r>
                      <a:r>
                        <a:rPr lang="en-US" sz="1200" dirty="0">
                          <a:effectLst/>
                        </a:rPr>
                        <a:t>who</a:t>
                      </a:r>
                      <a:r>
                        <a:rPr lang="en-US" sz="1200" spc="-235" dirty="0">
                          <a:effectLst/>
                        </a:rPr>
                        <a:t> </a:t>
                      </a:r>
                      <a:r>
                        <a:rPr lang="en-US" sz="1200" dirty="0">
                          <a:effectLst/>
                        </a:rPr>
                        <a:t>completed</a:t>
                      </a:r>
                      <a:r>
                        <a:rPr lang="en-US" sz="1200" spc="5" dirty="0">
                          <a:effectLst/>
                        </a:rPr>
                        <a:t> </a:t>
                      </a:r>
                      <a:r>
                        <a:rPr lang="en-US" sz="1200" dirty="0">
                          <a:effectLst/>
                        </a:rPr>
                        <a:t>constituency-based</a:t>
                      </a:r>
                      <a:r>
                        <a:rPr lang="en-US" sz="1200" spc="5" dirty="0">
                          <a:effectLst/>
                        </a:rPr>
                        <a:t> </a:t>
                      </a:r>
                      <a:r>
                        <a:rPr lang="en-US" sz="1200" dirty="0">
                          <a:effectLst/>
                        </a:rPr>
                        <a:t>interventions</a:t>
                      </a:r>
                      <a:r>
                        <a:rPr lang="en-US" sz="1200" spc="35" dirty="0">
                          <a:effectLst/>
                        </a:rPr>
                        <a:t> </a:t>
                      </a:r>
                      <a:r>
                        <a:rPr lang="en-US" sz="1200" dirty="0">
                          <a:effectLst/>
                        </a:rPr>
                        <a:t>funded</a:t>
                      </a:r>
                      <a:r>
                        <a:rPr lang="en-US" sz="1200" spc="40" dirty="0">
                          <a:effectLst/>
                        </a:rPr>
                        <a:t> </a:t>
                      </a:r>
                      <a:r>
                        <a:rPr lang="en-US" sz="1200" dirty="0">
                          <a:effectLst/>
                        </a:rPr>
                        <a:t>over</a:t>
                      </a:r>
                      <a:r>
                        <a:rPr lang="en-US" sz="1200" spc="35" dirty="0">
                          <a:effectLst/>
                        </a:rPr>
                        <a:t> </a:t>
                      </a:r>
                      <a:r>
                        <a:rPr lang="en-US" sz="1200" dirty="0">
                          <a:effectLst/>
                        </a:rPr>
                        <a:t>the</a:t>
                      </a:r>
                      <a:r>
                        <a:rPr lang="en-US" sz="1200" spc="5" dirty="0">
                          <a:effectLst/>
                        </a:rPr>
                        <a:t> </a:t>
                      </a:r>
                      <a:r>
                        <a:rPr lang="en-US" sz="1200" dirty="0">
                          <a:effectLst/>
                        </a:rPr>
                        <a:t>five-year</a:t>
                      </a:r>
                      <a:r>
                        <a:rPr lang="en-US" sz="1200" spc="50" dirty="0">
                          <a:effectLst/>
                        </a:rPr>
                        <a:t> </a:t>
                      </a:r>
                      <a:r>
                        <a:rPr lang="en-US" sz="1200" dirty="0">
                          <a:effectLst/>
                        </a:rPr>
                        <a:t>strategic</a:t>
                      </a:r>
                      <a:r>
                        <a:rPr lang="en-US" sz="1200" spc="50" dirty="0">
                          <a:effectLst/>
                        </a:rPr>
                        <a:t> </a:t>
                      </a:r>
                      <a:r>
                        <a:rPr lang="en-US" sz="1200" dirty="0">
                          <a:effectLst/>
                        </a:rPr>
                        <a:t>period*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237490" marR="53975" indent="215900">
                        <a:lnSpc>
                          <a:spcPct val="115000"/>
                        </a:lnSpc>
                        <a:spcBef>
                          <a:spcPts val="340"/>
                        </a:spcBef>
                        <a:spcAft>
                          <a:spcPts val="0"/>
                        </a:spcAft>
                      </a:pPr>
                      <a:r>
                        <a:rPr lang="en-US" sz="1200" dirty="0">
                          <a:effectLst/>
                        </a:rPr>
                        <a:t>New</a:t>
                      </a:r>
                      <a:r>
                        <a:rPr lang="en-US" sz="1200" spc="-240" dirty="0">
                          <a:effectLst/>
                        </a:rPr>
                        <a:t> </a:t>
                      </a:r>
                      <a:r>
                        <a:rPr lang="en-US" sz="1200" dirty="0">
                          <a:effectLst/>
                        </a:rPr>
                        <a:t>indicator</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5405" algn="r">
                        <a:spcBef>
                          <a:spcPts val="340"/>
                        </a:spcBef>
                        <a:spcAft>
                          <a:spcPts val="0"/>
                        </a:spcAft>
                      </a:pPr>
                      <a:r>
                        <a:rPr lang="en-US" sz="1200" dirty="0">
                          <a:effectLst/>
                        </a:rPr>
                        <a:t>4</a:t>
                      </a:r>
                      <a:r>
                        <a:rPr lang="en-US" sz="1200" spc="20" dirty="0">
                          <a:effectLst/>
                        </a:rPr>
                        <a:t> </a:t>
                      </a:r>
                      <a:r>
                        <a:rPr lang="en-US" sz="1200" dirty="0">
                          <a:effectLst/>
                        </a:rPr>
                        <a:t>300</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40970">
                        <a:lnSpc>
                          <a:spcPct val="115000"/>
                        </a:lnSpc>
                        <a:spcBef>
                          <a:spcPts val="340"/>
                        </a:spcBef>
                        <a:spcAft>
                          <a:spcPts val="0"/>
                        </a:spcAft>
                      </a:pPr>
                      <a:r>
                        <a:rPr lang="en-US" sz="1200" dirty="0">
                          <a:effectLst/>
                        </a:rPr>
                        <a:t>Chief Director: Skills</a:t>
                      </a:r>
                      <a:r>
                        <a:rPr lang="en-US" sz="1200" spc="-235" dirty="0">
                          <a:effectLst/>
                        </a:rPr>
                        <a:t> </a:t>
                      </a:r>
                      <a:r>
                        <a:rPr lang="en-US" sz="1200" dirty="0">
                          <a:effectLst/>
                        </a:rPr>
                        <a:t>Development</a:t>
                      </a:r>
                      <a:r>
                        <a:rPr lang="en-US" sz="1200" spc="5" dirty="0">
                          <a:effectLst/>
                        </a:rPr>
                        <a:t> </a:t>
                      </a:r>
                      <a:r>
                        <a:rPr lang="en-US" sz="1200" dirty="0">
                          <a:effectLst/>
                        </a:rPr>
                        <a:t>Implementation</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723015">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9215" marR="120650">
                        <a:lnSpc>
                          <a:spcPct val="116000"/>
                        </a:lnSpc>
                        <a:spcBef>
                          <a:spcPts val="335"/>
                        </a:spcBef>
                        <a:spcAft>
                          <a:spcPts val="0"/>
                        </a:spcAft>
                      </a:pPr>
                      <a:r>
                        <a:rPr lang="en-US" sz="1200" b="0" dirty="0">
                          <a:effectLst/>
                        </a:rPr>
                        <a:t>2.3.4</a:t>
                      </a:r>
                      <a:r>
                        <a:rPr lang="en-US" sz="1200" b="0" spc="40" dirty="0">
                          <a:effectLst/>
                        </a:rPr>
                        <a:t> </a:t>
                      </a:r>
                      <a:r>
                        <a:rPr lang="en-US" sz="1200" b="0" dirty="0">
                          <a:effectLst/>
                        </a:rPr>
                        <a:t>Number</a:t>
                      </a:r>
                      <a:r>
                        <a:rPr lang="en-US" sz="1200" b="0" spc="40" dirty="0">
                          <a:effectLst/>
                        </a:rPr>
                        <a:t> </a:t>
                      </a:r>
                      <a:r>
                        <a:rPr lang="en-US" sz="1200" b="0" dirty="0">
                          <a:effectLst/>
                        </a:rPr>
                        <a:t>of</a:t>
                      </a:r>
                      <a:r>
                        <a:rPr lang="en-US" sz="1200" b="0" spc="40" dirty="0">
                          <a:effectLst/>
                        </a:rPr>
                        <a:t> </a:t>
                      </a:r>
                      <a:r>
                        <a:rPr lang="en-US" sz="1200" b="0" dirty="0">
                          <a:effectLst/>
                        </a:rPr>
                        <a:t>constituency-</a:t>
                      </a:r>
                      <a:r>
                        <a:rPr lang="en-US" sz="1200" b="0" spc="5" dirty="0">
                          <a:effectLst/>
                        </a:rPr>
                        <a:t> </a:t>
                      </a:r>
                      <a:r>
                        <a:rPr lang="en-US" sz="1200" b="0" dirty="0">
                          <a:effectLst/>
                        </a:rPr>
                        <a:t>based</a:t>
                      </a:r>
                      <a:r>
                        <a:rPr lang="en-US" sz="1200" b="0" spc="60" dirty="0">
                          <a:effectLst/>
                        </a:rPr>
                        <a:t> </a:t>
                      </a:r>
                      <a:r>
                        <a:rPr lang="en-US" sz="1200" b="0" dirty="0">
                          <a:effectLst/>
                        </a:rPr>
                        <a:t>interventions</a:t>
                      </a:r>
                      <a:r>
                        <a:rPr lang="en-US" sz="1200" b="0" spc="65" dirty="0">
                          <a:effectLst/>
                        </a:rPr>
                        <a:t> </a:t>
                      </a:r>
                      <a:r>
                        <a:rPr lang="en-US" sz="1200" b="0" dirty="0">
                          <a:effectLst/>
                        </a:rPr>
                        <a:t>funded</a:t>
                      </a:r>
                      <a:r>
                        <a:rPr lang="en-US" sz="1200" b="0" spc="60" dirty="0">
                          <a:effectLst/>
                        </a:rPr>
                        <a:t> </a:t>
                      </a:r>
                      <a:r>
                        <a:rPr lang="en-US" sz="1200" b="0" dirty="0">
                          <a:effectLst/>
                        </a:rPr>
                        <a:t>by</a:t>
                      </a:r>
                      <a:r>
                        <a:rPr lang="en-US" sz="1200" b="0" spc="65" dirty="0">
                          <a:effectLst/>
                        </a:rPr>
                        <a:t> </a:t>
                      </a:r>
                      <a:r>
                        <a:rPr lang="en-US" sz="1200" b="0" dirty="0">
                          <a:effectLst/>
                        </a:rPr>
                        <a:t>the</a:t>
                      </a:r>
                      <a:r>
                        <a:rPr lang="en-US" sz="1200" b="0" spc="-235" dirty="0">
                          <a:effectLst/>
                        </a:rPr>
                        <a:t> </a:t>
                      </a:r>
                      <a:r>
                        <a:rPr lang="en-US" sz="1200" b="0" dirty="0">
                          <a:effectLst/>
                        </a:rPr>
                        <a:t>NSF</a:t>
                      </a:r>
                      <a:r>
                        <a:rPr lang="en-US" sz="1200" b="0" spc="30" dirty="0">
                          <a:effectLst/>
                        </a:rPr>
                        <a:t> </a:t>
                      </a:r>
                      <a:r>
                        <a:rPr lang="en-US" sz="1200" b="0" dirty="0">
                          <a:effectLst/>
                        </a:rPr>
                        <a:t>over</a:t>
                      </a:r>
                      <a:r>
                        <a:rPr lang="en-US" sz="1200" b="0" spc="35" dirty="0">
                          <a:effectLst/>
                        </a:rPr>
                        <a:t> </a:t>
                      </a:r>
                      <a:r>
                        <a:rPr lang="en-US" sz="1200" b="0" dirty="0">
                          <a:effectLst/>
                        </a:rPr>
                        <a:t>the</a:t>
                      </a:r>
                      <a:r>
                        <a:rPr lang="en-US" sz="1200" b="0" spc="35" dirty="0">
                          <a:effectLst/>
                        </a:rPr>
                        <a:t> </a:t>
                      </a:r>
                      <a:r>
                        <a:rPr lang="en-US" sz="1200" b="0" dirty="0">
                          <a:effectLst/>
                        </a:rPr>
                        <a:t>five-year</a:t>
                      </a:r>
                      <a:r>
                        <a:rPr lang="en-US" sz="1200" b="0" spc="30" dirty="0">
                          <a:effectLst/>
                        </a:rPr>
                        <a:t> </a:t>
                      </a:r>
                      <a:r>
                        <a:rPr lang="en-US" sz="1200" b="0" dirty="0">
                          <a:effectLst/>
                        </a:rPr>
                        <a:t>strategic</a:t>
                      </a:r>
                      <a:r>
                        <a:rPr lang="en-US" sz="1200" b="0" spc="5" dirty="0">
                          <a:effectLst/>
                        </a:rPr>
                        <a:t> </a:t>
                      </a:r>
                      <a:r>
                        <a:rPr lang="en-US" sz="1200" b="0" dirty="0">
                          <a:effectLst/>
                        </a:rPr>
                        <a:t>period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237490" marR="53975" indent="215900">
                        <a:lnSpc>
                          <a:spcPct val="115000"/>
                        </a:lnSpc>
                        <a:spcBef>
                          <a:spcPts val="335"/>
                        </a:spcBef>
                        <a:spcAft>
                          <a:spcPts val="0"/>
                        </a:spcAft>
                      </a:pPr>
                      <a:r>
                        <a:rPr lang="en-US" sz="1200" b="0" dirty="0">
                          <a:effectLst/>
                        </a:rPr>
                        <a:t>New</a:t>
                      </a:r>
                      <a:r>
                        <a:rPr lang="en-US" sz="1200" b="0" spc="-240" dirty="0">
                          <a:effectLst/>
                        </a:rPr>
                        <a:t> </a:t>
                      </a:r>
                      <a:r>
                        <a:rPr lang="en-US" sz="1200" b="0" dirty="0">
                          <a:effectLst/>
                        </a:rPr>
                        <a:t>indicator</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4770" algn="r">
                        <a:spcBef>
                          <a:spcPts val="335"/>
                        </a:spcBef>
                        <a:spcAft>
                          <a:spcPts val="0"/>
                        </a:spcAft>
                      </a:pPr>
                      <a:r>
                        <a:rPr lang="en-US" sz="1200" b="0" dirty="0">
                          <a:effectLst/>
                        </a:rPr>
                        <a:t>35</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0485" marR="140970">
                        <a:lnSpc>
                          <a:spcPct val="115000"/>
                        </a:lnSpc>
                        <a:spcBef>
                          <a:spcPts val="335"/>
                        </a:spcBef>
                        <a:spcAft>
                          <a:spcPts val="0"/>
                        </a:spcAft>
                      </a:pPr>
                      <a:r>
                        <a:rPr lang="en-US" sz="1200" b="1" dirty="0">
                          <a:effectLst/>
                        </a:rPr>
                        <a:t>Chief Director: Skills</a:t>
                      </a:r>
                      <a:r>
                        <a:rPr lang="en-US" sz="1200" b="1" spc="-235" dirty="0">
                          <a:effectLst/>
                        </a:rPr>
                        <a:t> </a:t>
                      </a:r>
                      <a:r>
                        <a:rPr lang="en-US" sz="1200" b="1" dirty="0">
                          <a:effectLst/>
                        </a:rPr>
                        <a:t>Development</a:t>
                      </a:r>
                      <a:r>
                        <a:rPr lang="en-US" sz="1200" b="1" spc="5" dirty="0">
                          <a:effectLst/>
                        </a:rPr>
                        <a:t> </a:t>
                      </a:r>
                      <a:r>
                        <a:rPr lang="en-US" sz="1200" b="1" dirty="0">
                          <a:effectLst/>
                        </a:rPr>
                        <a:t>Implementation</a:t>
                      </a:r>
                      <a:endParaRPr lang="en-US" sz="1200" b="1" dirty="0">
                        <a:solidFill>
                          <a:schemeClr val="tx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8"/>
                  </a:ext>
                </a:extLst>
              </a:tr>
            </a:tbl>
          </a:graphicData>
        </a:graphic>
      </p:graphicFrame>
      <p:sp>
        <p:nvSpPr>
          <p:cNvPr id="10" name="Rectangle 9"/>
          <p:cNvSpPr/>
          <p:nvPr/>
        </p:nvSpPr>
        <p:spPr>
          <a:xfrm>
            <a:off x="5830186" y="5041421"/>
            <a:ext cx="1121461" cy="215444"/>
          </a:xfrm>
          <a:prstGeom prst="rect">
            <a:avLst/>
          </a:prstGeom>
        </p:spPr>
        <p:txBody>
          <a:bodyPr wrap="none">
            <a:spAutoFit/>
          </a:bodyPr>
          <a:lstStyle/>
          <a:p>
            <a:pPr marL="262255"/>
            <a:r>
              <a:rPr lang="en-US" sz="800" dirty="0">
                <a:solidFill>
                  <a:prstClr val="black"/>
                </a:solidFill>
                <a:latin typeface="Arial MT"/>
                <a:ea typeface="Arial MT"/>
                <a:cs typeface="Arial MT"/>
              </a:rPr>
              <a:t>*New</a:t>
            </a:r>
            <a:r>
              <a:rPr lang="en-US" sz="800" spc="65" dirty="0">
                <a:solidFill>
                  <a:prstClr val="black"/>
                </a:solidFill>
                <a:latin typeface="Arial MT"/>
                <a:ea typeface="Arial MT"/>
                <a:cs typeface="Arial MT"/>
              </a:rPr>
              <a:t> </a:t>
            </a:r>
            <a:r>
              <a:rPr lang="en-US" sz="800" dirty="0">
                <a:solidFill>
                  <a:prstClr val="black"/>
                </a:solidFill>
                <a:latin typeface="Arial MT"/>
                <a:ea typeface="Arial MT"/>
                <a:cs typeface="Arial MT"/>
              </a:rPr>
              <a:t>indicator</a:t>
            </a:r>
            <a:endParaRPr lang="en-US" sz="3200" dirty="0">
              <a:solidFill>
                <a:prstClr val="black"/>
              </a:solidFill>
              <a:latin typeface="Arial MT"/>
              <a:ea typeface="Arial MT"/>
              <a:cs typeface="Arial MT"/>
            </a:endParaRPr>
          </a:p>
        </p:txBody>
      </p:sp>
      <p:sp>
        <p:nvSpPr>
          <p:cNvPr id="11" name="Rectangle 10"/>
          <p:cNvSpPr/>
          <p:nvPr/>
        </p:nvSpPr>
        <p:spPr>
          <a:xfrm>
            <a:off x="5989877" y="3884330"/>
            <a:ext cx="1121461" cy="215444"/>
          </a:xfrm>
          <a:prstGeom prst="rect">
            <a:avLst/>
          </a:prstGeom>
        </p:spPr>
        <p:txBody>
          <a:bodyPr wrap="none">
            <a:spAutoFit/>
          </a:bodyPr>
          <a:lstStyle/>
          <a:p>
            <a:pPr marL="262255"/>
            <a:r>
              <a:rPr lang="en-US" sz="800" dirty="0">
                <a:solidFill>
                  <a:prstClr val="black"/>
                </a:solidFill>
                <a:latin typeface="Arial MT"/>
                <a:ea typeface="Arial MT"/>
                <a:cs typeface="Arial MT"/>
              </a:rPr>
              <a:t>*New</a:t>
            </a:r>
            <a:r>
              <a:rPr lang="en-US" sz="800" spc="65" dirty="0">
                <a:solidFill>
                  <a:prstClr val="black"/>
                </a:solidFill>
                <a:latin typeface="Arial MT"/>
                <a:ea typeface="Arial MT"/>
                <a:cs typeface="Arial MT"/>
              </a:rPr>
              <a:t> </a:t>
            </a:r>
            <a:r>
              <a:rPr lang="en-US" sz="800" dirty="0">
                <a:solidFill>
                  <a:prstClr val="black"/>
                </a:solidFill>
                <a:latin typeface="Arial MT"/>
                <a:ea typeface="Arial MT"/>
                <a:cs typeface="Arial MT"/>
              </a:rPr>
              <a:t>indicator</a:t>
            </a:r>
            <a:endParaRPr lang="en-US" sz="3200" dirty="0">
              <a:solidFill>
                <a:prstClr val="black"/>
              </a:solidFill>
              <a:latin typeface="Arial MT"/>
              <a:ea typeface="Arial MT"/>
              <a:cs typeface="Arial MT"/>
            </a:endParaRPr>
          </a:p>
        </p:txBody>
      </p:sp>
      <p:sp>
        <p:nvSpPr>
          <p:cNvPr id="14" name="Rectangle 13"/>
          <p:cNvSpPr/>
          <p:nvPr/>
        </p:nvSpPr>
        <p:spPr>
          <a:xfrm>
            <a:off x="5826351" y="4374493"/>
            <a:ext cx="1121461" cy="215444"/>
          </a:xfrm>
          <a:prstGeom prst="rect">
            <a:avLst/>
          </a:prstGeom>
        </p:spPr>
        <p:txBody>
          <a:bodyPr wrap="none">
            <a:spAutoFit/>
          </a:bodyPr>
          <a:lstStyle/>
          <a:p>
            <a:pPr marL="262255"/>
            <a:r>
              <a:rPr lang="en-US" sz="800" dirty="0">
                <a:solidFill>
                  <a:prstClr val="black"/>
                </a:solidFill>
                <a:latin typeface="Arial MT"/>
                <a:ea typeface="Arial MT"/>
                <a:cs typeface="Arial MT"/>
              </a:rPr>
              <a:t>*New</a:t>
            </a:r>
            <a:r>
              <a:rPr lang="en-US" sz="800" spc="65" dirty="0">
                <a:solidFill>
                  <a:prstClr val="black"/>
                </a:solidFill>
                <a:latin typeface="Arial MT"/>
                <a:ea typeface="Arial MT"/>
                <a:cs typeface="Arial MT"/>
              </a:rPr>
              <a:t> </a:t>
            </a:r>
            <a:r>
              <a:rPr lang="en-US" sz="800" dirty="0">
                <a:solidFill>
                  <a:prstClr val="black"/>
                </a:solidFill>
                <a:latin typeface="Arial MT"/>
                <a:ea typeface="Arial MT"/>
                <a:cs typeface="Arial MT"/>
              </a:rPr>
              <a:t>indicator</a:t>
            </a:r>
            <a:endParaRPr lang="en-US" sz="3200" dirty="0">
              <a:solidFill>
                <a:prstClr val="black"/>
              </a:solidFill>
              <a:latin typeface="Arial MT"/>
              <a:ea typeface="Arial MT"/>
              <a:cs typeface="Arial MT"/>
            </a:endParaRPr>
          </a:p>
        </p:txBody>
      </p:sp>
      <p:sp>
        <p:nvSpPr>
          <p:cNvPr id="15" name="Rectangle 14"/>
          <p:cNvSpPr/>
          <p:nvPr/>
        </p:nvSpPr>
        <p:spPr>
          <a:xfrm>
            <a:off x="4501258" y="6366929"/>
            <a:ext cx="1121461" cy="215444"/>
          </a:xfrm>
          <a:prstGeom prst="rect">
            <a:avLst/>
          </a:prstGeom>
        </p:spPr>
        <p:txBody>
          <a:bodyPr wrap="none">
            <a:spAutoFit/>
          </a:bodyPr>
          <a:lstStyle/>
          <a:p>
            <a:pPr marL="262255"/>
            <a:r>
              <a:rPr lang="en-US" sz="800" dirty="0">
                <a:solidFill>
                  <a:prstClr val="black"/>
                </a:solidFill>
                <a:latin typeface="Arial MT"/>
                <a:ea typeface="Arial MT"/>
                <a:cs typeface="Arial MT"/>
              </a:rPr>
              <a:t>*New</a:t>
            </a:r>
            <a:r>
              <a:rPr lang="en-US" sz="800" spc="65" dirty="0">
                <a:solidFill>
                  <a:prstClr val="black"/>
                </a:solidFill>
                <a:latin typeface="Arial MT"/>
                <a:ea typeface="Arial MT"/>
                <a:cs typeface="Arial MT"/>
              </a:rPr>
              <a:t> </a:t>
            </a:r>
            <a:r>
              <a:rPr lang="en-US" sz="800" dirty="0">
                <a:solidFill>
                  <a:prstClr val="black"/>
                </a:solidFill>
                <a:latin typeface="Arial MT"/>
                <a:ea typeface="Arial MT"/>
                <a:cs typeface="Arial MT"/>
              </a:rPr>
              <a:t>indicator</a:t>
            </a:r>
            <a:endParaRPr lang="en-US" sz="3200" dirty="0">
              <a:solidFill>
                <a:prstClr val="black"/>
              </a:solidFill>
              <a:latin typeface="Arial MT"/>
              <a:ea typeface="Arial MT"/>
              <a:cs typeface="Arial MT"/>
            </a:endParaRPr>
          </a:p>
        </p:txBody>
      </p:sp>
    </p:spTree>
    <p:extLst>
      <p:ext uri="{BB962C8B-B14F-4D97-AF65-F5344CB8AC3E}">
        <p14:creationId xmlns:p14="http://schemas.microsoft.com/office/powerpoint/2010/main" xmlns="" val="223366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B7C0D-CC0D-A74E-8A84-018A97D1CC69}"/>
              </a:ext>
            </a:extLst>
          </p:cNvPr>
          <p:cNvSpPr>
            <a:spLocks noGrp="1"/>
          </p:cNvSpPr>
          <p:nvPr>
            <p:ph type="title"/>
          </p:nvPr>
        </p:nvSpPr>
        <p:spPr/>
        <p:txBody>
          <a:bodyPr/>
          <a:lstStyle/>
          <a:p>
            <a:pPr algn="ctr"/>
            <a:r>
              <a:rPr lang="en-ZA" dirty="0"/>
              <a:t>PRESENTATION OUTLINE</a:t>
            </a:r>
            <a:endParaRPr lang="en-US" dirty="0"/>
          </a:p>
        </p:txBody>
      </p:sp>
      <p:sp>
        <p:nvSpPr>
          <p:cNvPr id="3" name="Content Placeholder 2">
            <a:extLst>
              <a:ext uri="{FF2B5EF4-FFF2-40B4-BE49-F238E27FC236}">
                <a16:creationId xmlns:a16="http://schemas.microsoft.com/office/drawing/2014/main" xmlns="" id="{739E0EA9-5A03-E747-87E8-D39C71CB78DE}"/>
              </a:ext>
            </a:extLst>
          </p:cNvPr>
          <p:cNvSpPr>
            <a:spLocks noGrp="1"/>
          </p:cNvSpPr>
          <p:nvPr>
            <p:ph idx="1"/>
          </p:nvPr>
        </p:nvSpPr>
        <p:spPr/>
        <p:txBody>
          <a:bodyPr>
            <a:normAutofit/>
          </a:bodyPr>
          <a:lstStyle/>
          <a:p>
            <a:endParaRPr lang="en-GB" sz="2800" dirty="0"/>
          </a:p>
          <a:p>
            <a:pPr marL="0" indent="0">
              <a:buNone/>
            </a:pPr>
            <a:endParaRPr lang="en-GB" sz="2800" dirty="0"/>
          </a:p>
          <a:p>
            <a:pPr marL="514350" indent="-514350">
              <a:buFont typeface="+mj-lt"/>
              <a:buAutoNum type="arabicPeriod"/>
            </a:pPr>
            <a:r>
              <a:rPr lang="en-GB" sz="2800" dirty="0">
                <a:latin typeface="Open Sans"/>
              </a:rPr>
              <a:t>Legislative and Policy Environment </a:t>
            </a:r>
          </a:p>
          <a:p>
            <a:pPr marL="514350" indent="-514350">
              <a:buFont typeface="+mj-lt"/>
              <a:buAutoNum type="arabicPeriod"/>
            </a:pPr>
            <a:r>
              <a:rPr lang="en-GB" sz="2800" dirty="0">
                <a:latin typeface="Open Sans"/>
              </a:rPr>
              <a:t>Review of the NSF Strategic Plan 2020 to 2025</a:t>
            </a:r>
          </a:p>
          <a:p>
            <a:pPr marL="514350" indent="-514350">
              <a:buFont typeface="+mj-lt"/>
              <a:buAutoNum type="arabicPeriod"/>
            </a:pPr>
            <a:r>
              <a:rPr lang="en-GB" sz="2800" dirty="0">
                <a:latin typeface="Open Sans"/>
              </a:rPr>
              <a:t>Revised Strategic Plan 2020 to 2025</a:t>
            </a:r>
          </a:p>
          <a:p>
            <a:pPr marL="514350" indent="-514350">
              <a:buFont typeface="+mj-lt"/>
              <a:buAutoNum type="arabicPeriod"/>
            </a:pPr>
            <a:r>
              <a:rPr lang="en-GB" sz="2800" dirty="0">
                <a:latin typeface="Open Sans"/>
              </a:rPr>
              <a:t>Annual Performance Plan 2023/24 </a:t>
            </a:r>
          </a:p>
          <a:p>
            <a:pPr marL="514350" indent="-514350">
              <a:buFont typeface="+mj-lt"/>
              <a:buAutoNum type="arabicPeriod"/>
            </a:pPr>
            <a:r>
              <a:rPr lang="en-GB" sz="2800" dirty="0">
                <a:latin typeface="Open Sans"/>
              </a:rPr>
              <a:t>Budget and Finance</a:t>
            </a:r>
          </a:p>
          <a:p>
            <a:pPr marL="0" indent="0">
              <a:buNone/>
            </a:pPr>
            <a:endParaRPr lang="en-GB" sz="2800" dirty="0">
              <a:solidFill>
                <a:srgbClr val="FF0000"/>
              </a:solidFill>
              <a:latin typeface="Open Sans"/>
            </a:endParaRPr>
          </a:p>
          <a:p>
            <a:pPr marL="0" indent="0">
              <a:buNone/>
            </a:pPr>
            <a:endParaRPr lang="en-GB" sz="2800" dirty="0"/>
          </a:p>
          <a:p>
            <a:pPr marL="0" indent="0">
              <a:buNone/>
            </a:pPr>
            <a:endParaRPr lang="en-US" dirty="0"/>
          </a:p>
        </p:txBody>
      </p:sp>
      <p:sp>
        <p:nvSpPr>
          <p:cNvPr id="4" name="Slide Number Placeholder 3">
            <a:extLst>
              <a:ext uri="{FF2B5EF4-FFF2-40B4-BE49-F238E27FC236}">
                <a16:creationId xmlns:a16="http://schemas.microsoft.com/office/drawing/2014/main" xmlns="" id="{C8AFBFEB-E5C8-1144-8BDC-F6A57E73110D}"/>
              </a:ext>
            </a:extLst>
          </p:cNvPr>
          <p:cNvSpPr>
            <a:spLocks noGrp="1"/>
          </p:cNvSpPr>
          <p:nvPr>
            <p:ph type="sldNum" sz="quarter" idx="4"/>
          </p:nvPr>
        </p:nvSpPr>
        <p:spPr/>
        <p:txBody>
          <a:bodyPr/>
          <a:lstStyle/>
          <a:p>
            <a:fld id="{D0187014-A058-7742-9C1E-B2A7F306F8B0}"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xmlns="" val="314227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20</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3: PSET System Improvement Funding</a:t>
            </a:r>
          </a:p>
        </p:txBody>
      </p:sp>
      <p:graphicFrame>
        <p:nvGraphicFramePr>
          <p:cNvPr id="5" name="Table 4"/>
          <p:cNvGraphicFramePr>
            <a:graphicFrameLocks noGrp="1"/>
          </p:cNvGraphicFramePr>
          <p:nvPr>
            <p:extLst>
              <p:ext uri="{D42A27DB-BD31-4B8C-83A1-F6EECF244321}">
                <p14:modId xmlns:p14="http://schemas.microsoft.com/office/powerpoint/2010/main" xmlns="" val="2592634724"/>
              </p:ext>
            </p:extLst>
          </p:nvPr>
        </p:nvGraphicFramePr>
        <p:xfrm>
          <a:off x="338329" y="1200615"/>
          <a:ext cx="11603734" cy="5499100"/>
        </p:xfrm>
        <a:graphic>
          <a:graphicData uri="http://schemas.openxmlformats.org/drawingml/2006/table">
            <a:tbl>
              <a:tblPr firstRow="1" firstCol="1" lastRow="1" lastCol="1" bandRow="1" bandCol="1">
                <a:tableStyleId>{69CF1AB2-1976-4502-BF36-3FF5EA218861}</a:tableStyleId>
              </a:tblPr>
              <a:tblGrid>
                <a:gridCol w="411479">
                  <a:extLst>
                    <a:ext uri="{9D8B030D-6E8A-4147-A177-3AD203B41FA5}">
                      <a16:colId xmlns:a16="http://schemas.microsoft.com/office/drawing/2014/main" xmlns="" val="20000"/>
                    </a:ext>
                  </a:extLst>
                </a:gridCol>
                <a:gridCol w="1719072">
                  <a:extLst>
                    <a:ext uri="{9D8B030D-6E8A-4147-A177-3AD203B41FA5}">
                      <a16:colId xmlns:a16="http://schemas.microsoft.com/office/drawing/2014/main" xmlns="" val="20001"/>
                    </a:ext>
                  </a:extLst>
                </a:gridCol>
                <a:gridCol w="5824728">
                  <a:extLst>
                    <a:ext uri="{9D8B030D-6E8A-4147-A177-3AD203B41FA5}">
                      <a16:colId xmlns:a16="http://schemas.microsoft.com/office/drawing/2014/main" xmlns="" val="20002"/>
                    </a:ext>
                  </a:extLst>
                </a:gridCol>
                <a:gridCol w="1014984">
                  <a:extLst>
                    <a:ext uri="{9D8B030D-6E8A-4147-A177-3AD203B41FA5}">
                      <a16:colId xmlns:a16="http://schemas.microsoft.com/office/drawing/2014/main" xmlns="" val="20003"/>
                    </a:ext>
                  </a:extLst>
                </a:gridCol>
                <a:gridCol w="875142">
                  <a:extLst>
                    <a:ext uri="{9D8B030D-6E8A-4147-A177-3AD203B41FA5}">
                      <a16:colId xmlns:a16="http://schemas.microsoft.com/office/drawing/2014/main" xmlns="" val="20004"/>
                    </a:ext>
                  </a:extLst>
                </a:gridCol>
                <a:gridCol w="1758329">
                  <a:extLst>
                    <a:ext uri="{9D8B030D-6E8A-4147-A177-3AD203B41FA5}">
                      <a16:colId xmlns:a16="http://schemas.microsoft.com/office/drawing/2014/main" xmlns="" val="20005"/>
                    </a:ext>
                  </a:extLst>
                </a:gridCol>
              </a:tblGrid>
              <a:tr h="373059">
                <a:tc>
                  <a:txBody>
                    <a:bodyPr/>
                    <a:lstStyle/>
                    <a:p>
                      <a:pPr>
                        <a:spcBef>
                          <a:spcPts val="25"/>
                        </a:spcBef>
                        <a:spcAft>
                          <a:spcPts val="0"/>
                        </a:spcAft>
                      </a:pPr>
                      <a:r>
                        <a:rPr lang="en-US" sz="1200" dirty="0">
                          <a:effectLst/>
                        </a:rPr>
                        <a:t> </a:t>
                      </a:r>
                    </a:p>
                    <a:p>
                      <a:pPr marL="88900">
                        <a:spcAft>
                          <a:spcPts val="0"/>
                        </a:spcAft>
                      </a:pPr>
                      <a:r>
                        <a:rPr lang="en-US" sz="1200" dirty="0">
                          <a:effectLst/>
                        </a:rPr>
                        <a:t>No</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25"/>
                        </a:spcBef>
                        <a:spcAft>
                          <a:spcPts val="0"/>
                        </a:spcAft>
                      </a:pPr>
                      <a:r>
                        <a:rPr lang="en-US" sz="1200">
                          <a:effectLst/>
                        </a:rPr>
                        <a:t> </a:t>
                      </a:r>
                    </a:p>
                    <a:p>
                      <a:pPr marL="71755">
                        <a:spcAft>
                          <a:spcPts val="0"/>
                        </a:spcAft>
                      </a:pPr>
                      <a:r>
                        <a:rPr lang="en-US" sz="1200">
                          <a:effectLst/>
                        </a:rPr>
                        <a:t>Outcome</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25"/>
                        </a:spcBef>
                        <a:spcAft>
                          <a:spcPts val="0"/>
                        </a:spcAft>
                      </a:pPr>
                      <a:r>
                        <a:rPr lang="en-US" sz="1200" dirty="0">
                          <a:effectLst/>
                        </a:rPr>
                        <a:t> </a:t>
                      </a:r>
                    </a:p>
                    <a:p>
                      <a:pPr marL="72390">
                        <a:spcAft>
                          <a:spcPts val="0"/>
                        </a:spcAft>
                      </a:pPr>
                      <a:r>
                        <a:rPr lang="en-US" sz="1200" dirty="0">
                          <a:effectLst/>
                        </a:rPr>
                        <a:t>Outcome</a:t>
                      </a:r>
                      <a:r>
                        <a:rPr lang="en-US" sz="1200" spc="2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25"/>
                        </a:spcBef>
                        <a:spcAft>
                          <a:spcPts val="0"/>
                        </a:spcAft>
                      </a:pPr>
                      <a:r>
                        <a:rPr lang="en-US" sz="1200">
                          <a:effectLst/>
                        </a:rPr>
                        <a:t> </a:t>
                      </a:r>
                    </a:p>
                    <a:p>
                      <a:pPr marR="62865" algn="r">
                        <a:spcAft>
                          <a:spcPts val="0"/>
                        </a:spcAft>
                      </a:pPr>
                      <a:r>
                        <a:rPr lang="en-US" sz="1200">
                          <a:effectLst/>
                        </a:rPr>
                        <a:t>Baseline</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45"/>
                        </a:spcBef>
                        <a:spcAft>
                          <a:spcPts val="0"/>
                        </a:spcAft>
                      </a:pPr>
                      <a:r>
                        <a:rPr lang="en-US" sz="1200" dirty="0">
                          <a:effectLst/>
                        </a:rPr>
                        <a:t>Five-year</a:t>
                      </a:r>
                    </a:p>
                    <a:p>
                      <a:pPr marR="62230" algn="r">
                        <a:spcBef>
                          <a:spcPts val="140"/>
                        </a:spcBef>
                        <a:spcAft>
                          <a:spcPts val="0"/>
                        </a:spcAft>
                      </a:pPr>
                      <a:r>
                        <a:rPr lang="en-US" sz="1200" dirty="0">
                          <a:effectLst/>
                        </a:rPr>
                        <a:t>target</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25"/>
                        </a:spcBef>
                        <a:spcAft>
                          <a:spcPts val="0"/>
                        </a:spcAft>
                      </a:pPr>
                      <a:r>
                        <a:rPr lang="en-US" sz="1200">
                          <a:effectLst/>
                        </a:rPr>
                        <a:t> </a:t>
                      </a:r>
                    </a:p>
                    <a:p>
                      <a:pPr marL="73025">
                        <a:spcAft>
                          <a:spcPts val="0"/>
                        </a:spcAft>
                      </a:pPr>
                      <a:r>
                        <a:rPr lang="en-US" sz="1200">
                          <a:effectLst/>
                        </a:rPr>
                        <a:t>Responsible</a:t>
                      </a:r>
                      <a:r>
                        <a:rPr lang="en-US" sz="1200" spc="-5">
                          <a:effectLst/>
                        </a:rPr>
                        <a:t> </a:t>
                      </a:r>
                      <a:r>
                        <a:rPr lang="en-US" sz="1200">
                          <a:effectLst/>
                        </a:rPr>
                        <a:t>official</a:t>
                      </a:r>
                      <a:endParaRPr lang="en-US" sz="12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180270">
                <a:tc rowSpan="12">
                  <a:txBody>
                    <a:bodyPr/>
                    <a:lstStyle/>
                    <a:p>
                      <a:pPr marL="114300">
                        <a:spcBef>
                          <a:spcPts val="370"/>
                        </a:spcBef>
                        <a:spcAft>
                          <a:spcPts val="0"/>
                        </a:spcAft>
                      </a:pPr>
                      <a:r>
                        <a:rPr lang="en-US" sz="1200" dirty="0">
                          <a:effectLst/>
                        </a:rPr>
                        <a:t>3.</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rowSpan="12">
                  <a:txBody>
                    <a:bodyPr/>
                    <a:lstStyle/>
                    <a:p>
                      <a:pPr marL="71755">
                        <a:spcBef>
                          <a:spcPts val="370"/>
                        </a:spcBef>
                        <a:spcAft>
                          <a:spcPts val="0"/>
                        </a:spcAft>
                      </a:pPr>
                      <a:r>
                        <a:rPr lang="en-US" sz="1200" dirty="0">
                          <a:effectLst/>
                        </a:rPr>
                        <a:t>An</a:t>
                      </a:r>
                      <a:r>
                        <a:rPr lang="en-US" sz="1200" spc="15" dirty="0">
                          <a:effectLst/>
                        </a:rPr>
                        <a:t> </a:t>
                      </a:r>
                      <a:r>
                        <a:rPr lang="en-US" sz="1200" dirty="0">
                          <a:effectLst/>
                        </a:rPr>
                        <a:t>improved PSET</a:t>
                      </a:r>
                      <a:r>
                        <a:rPr lang="en-US" sz="1200" spc="5" dirty="0">
                          <a:effectLst/>
                        </a:rPr>
                        <a:t> </a:t>
                      </a:r>
                      <a:r>
                        <a:rPr lang="en-US" sz="1200" dirty="0">
                          <a:effectLst/>
                        </a:rPr>
                        <a:t>system (expanded,</a:t>
                      </a:r>
                      <a:r>
                        <a:rPr lang="en-US" sz="1200" spc="5" dirty="0">
                          <a:effectLst/>
                        </a:rPr>
                        <a:t> </a:t>
                      </a:r>
                      <a:r>
                        <a:rPr lang="en-US" sz="1200" dirty="0">
                          <a:effectLst/>
                        </a:rPr>
                        <a:t>access to PSET</a:t>
                      </a:r>
                      <a:r>
                        <a:rPr lang="en-US" sz="1200" spc="-235" dirty="0">
                          <a:effectLst/>
                        </a:rPr>
                        <a:t> </a:t>
                      </a:r>
                      <a:r>
                        <a:rPr lang="en-US" sz="1200" dirty="0">
                          <a:effectLst/>
                        </a:rPr>
                        <a:t>opportunities,</a:t>
                      </a:r>
                      <a:r>
                        <a:rPr lang="en-US" sz="1200" spc="5" dirty="0">
                          <a:effectLst/>
                        </a:rPr>
                        <a:t> </a:t>
                      </a:r>
                      <a:r>
                        <a:rPr lang="en-US" sz="1200" dirty="0">
                          <a:effectLst/>
                        </a:rPr>
                        <a:t>efficiency</a:t>
                      </a:r>
                      <a:r>
                        <a:rPr lang="en-US" sz="1200" spc="5" dirty="0">
                          <a:effectLst/>
                        </a:rPr>
                        <a:t> </a:t>
                      </a:r>
                      <a:r>
                        <a:rPr lang="en-US" sz="1200" dirty="0">
                          <a:effectLst/>
                        </a:rPr>
                        <a:t>and</a:t>
                      </a:r>
                      <a:r>
                        <a:rPr lang="en-US" sz="1200" spc="5" dirty="0">
                          <a:effectLst/>
                        </a:rPr>
                        <a:t> </a:t>
                      </a:r>
                      <a:r>
                        <a:rPr lang="en-US" sz="1200" dirty="0">
                          <a:effectLst/>
                        </a:rPr>
                        <a:t>success, quality</a:t>
                      </a:r>
                      <a:r>
                        <a:rPr lang="en-US" sz="1200" spc="25" dirty="0">
                          <a:effectLst/>
                        </a:rPr>
                        <a:t> </a:t>
                      </a:r>
                      <a:r>
                        <a:rPr lang="en-US" sz="1200" dirty="0">
                          <a:effectLst/>
                        </a:rPr>
                        <a:t>of</a:t>
                      </a:r>
                      <a:r>
                        <a:rPr lang="en-US" sz="1200" spc="25" dirty="0">
                          <a:effectLst/>
                        </a:rPr>
                        <a:t> </a:t>
                      </a:r>
                      <a:r>
                        <a:rPr lang="en-US" sz="1200" dirty="0">
                          <a:effectLst/>
                        </a:rPr>
                        <a:t>PSET provision, responsive PSET system, more effective</a:t>
                      </a:r>
                      <a:r>
                        <a:rPr lang="en-US" sz="1200" spc="5" dirty="0">
                          <a:effectLst/>
                        </a:rPr>
                        <a:t> </a:t>
                      </a:r>
                      <a:r>
                        <a:rPr lang="en-US" sz="1200" dirty="0">
                          <a:effectLst/>
                        </a:rPr>
                        <a:t>and</a:t>
                      </a:r>
                      <a:r>
                        <a:rPr lang="en-US" sz="1200" spc="-40" dirty="0">
                          <a:effectLst/>
                        </a:rPr>
                        <a:t> </a:t>
                      </a:r>
                      <a:r>
                        <a:rPr lang="en-US" sz="1200" dirty="0">
                          <a:effectLst/>
                        </a:rPr>
                        <a:t>integrated)</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72390">
                        <a:spcBef>
                          <a:spcPts val="375"/>
                        </a:spcBef>
                        <a:spcAft>
                          <a:spcPts val="0"/>
                        </a:spcAft>
                      </a:pPr>
                      <a:r>
                        <a:rPr lang="en-US" sz="1200">
                          <a:effectLst/>
                        </a:rPr>
                        <a:t>Sub-programme:</a:t>
                      </a:r>
                      <a:r>
                        <a:rPr lang="en-US" sz="1200" spc="20">
                          <a:effectLst/>
                        </a:rPr>
                        <a:t> </a:t>
                      </a:r>
                      <a:r>
                        <a:rPr lang="en-US" sz="1200">
                          <a:effectLst/>
                        </a:rPr>
                        <a:t>3.1</a:t>
                      </a:r>
                      <a:r>
                        <a:rPr lang="en-US" sz="1200" spc="20">
                          <a:effectLst/>
                        </a:rPr>
                        <a:t> </a:t>
                      </a:r>
                      <a:r>
                        <a:rPr lang="en-US" sz="1200">
                          <a:effectLst/>
                        </a:rPr>
                        <a:t>Skills</a:t>
                      </a:r>
                      <a:r>
                        <a:rPr lang="en-US" sz="1200" spc="15">
                          <a:effectLst/>
                        </a:rPr>
                        <a:t> </a:t>
                      </a:r>
                      <a:r>
                        <a:rPr lang="en-US" sz="1200">
                          <a:effectLst/>
                        </a:rPr>
                        <a:t>infrastructure</a:t>
                      </a:r>
                      <a:r>
                        <a:rPr lang="en-US" sz="1200" spc="25">
                          <a:effectLst/>
                        </a:rPr>
                        <a:t> </a:t>
                      </a:r>
                      <a:r>
                        <a:rPr lang="en-US" sz="1200">
                          <a:effectLst/>
                        </a:rPr>
                        <a:t>development</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9439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lnSpc>
                          <a:spcPts val="775"/>
                        </a:lnSpc>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lnSpc>
                          <a:spcPct val="113000"/>
                        </a:lnSpc>
                        <a:spcBef>
                          <a:spcPts val="350"/>
                        </a:spcBef>
                        <a:spcAft>
                          <a:spcPts val="0"/>
                        </a:spcAft>
                      </a:pPr>
                      <a:r>
                        <a:rPr lang="en-US" sz="1200">
                          <a:effectLst/>
                        </a:rPr>
                        <a:t>3.1.1.</a:t>
                      </a:r>
                      <a:r>
                        <a:rPr lang="en-US" sz="1200" spc="25">
                          <a:effectLst/>
                        </a:rPr>
                        <a:t> </a:t>
                      </a:r>
                      <a:r>
                        <a:rPr lang="en-US" sz="1200">
                          <a:effectLst/>
                        </a:rPr>
                        <a:t>Number</a:t>
                      </a:r>
                      <a:r>
                        <a:rPr lang="en-US" sz="1200" spc="30">
                          <a:effectLst/>
                        </a:rPr>
                        <a:t> </a:t>
                      </a:r>
                      <a:r>
                        <a:rPr lang="en-US" sz="1200">
                          <a:effectLst/>
                        </a:rPr>
                        <a:t>of</a:t>
                      </a:r>
                      <a:r>
                        <a:rPr lang="en-US" sz="1200" spc="30">
                          <a:effectLst/>
                        </a:rPr>
                        <a:t> </a:t>
                      </a:r>
                      <a:r>
                        <a:rPr lang="en-US" sz="1200">
                          <a:effectLst/>
                        </a:rPr>
                        <a:t>NSF-funded</a:t>
                      </a:r>
                      <a:r>
                        <a:rPr lang="en-US" sz="1200" spc="5">
                          <a:effectLst/>
                        </a:rPr>
                        <a:t> </a:t>
                      </a:r>
                      <a:r>
                        <a:rPr lang="en-US" sz="1200">
                          <a:effectLst/>
                        </a:rPr>
                        <a:t>infrastructure</a:t>
                      </a:r>
                      <a:r>
                        <a:rPr lang="en-US" sz="1200" spc="5">
                          <a:effectLst/>
                        </a:rPr>
                        <a:t> </a:t>
                      </a:r>
                      <a:r>
                        <a:rPr lang="en-US" sz="1200">
                          <a:effectLst/>
                        </a:rPr>
                        <a:t>development</a:t>
                      </a:r>
                      <a:r>
                        <a:rPr lang="en-US" sz="1200" spc="5">
                          <a:effectLst/>
                        </a:rPr>
                        <a:t> </a:t>
                      </a:r>
                      <a:r>
                        <a:rPr lang="en-US" sz="1200">
                          <a:effectLst/>
                        </a:rPr>
                        <a:t>projects</a:t>
                      </a:r>
                      <a:r>
                        <a:rPr lang="en-US" sz="1200" spc="-225">
                          <a:effectLst/>
                        </a:rPr>
                        <a:t> </a:t>
                      </a:r>
                      <a:r>
                        <a:rPr lang="en-US" sz="1200">
                          <a:effectLst/>
                        </a:rPr>
                        <a:t>that</a:t>
                      </a:r>
                      <a:r>
                        <a:rPr lang="en-US" sz="1200" spc="45">
                          <a:effectLst/>
                        </a:rPr>
                        <a:t> </a:t>
                      </a:r>
                      <a:r>
                        <a:rPr lang="en-US" sz="1200">
                          <a:effectLst/>
                        </a:rPr>
                        <a:t>achieved</a:t>
                      </a:r>
                      <a:r>
                        <a:rPr lang="en-US" sz="1200" spc="45">
                          <a:effectLst/>
                        </a:rPr>
                        <a:t> </a:t>
                      </a:r>
                      <a:r>
                        <a:rPr lang="en-US" sz="1200">
                          <a:effectLst/>
                        </a:rPr>
                        <a:t>60%</a:t>
                      </a:r>
                      <a:r>
                        <a:rPr lang="en-US" sz="1200" spc="45">
                          <a:effectLst/>
                        </a:rPr>
                        <a:t> </a:t>
                      </a:r>
                      <a:r>
                        <a:rPr lang="en-US" sz="1200">
                          <a:effectLst/>
                        </a:rPr>
                        <a:t>of</a:t>
                      </a:r>
                      <a:r>
                        <a:rPr lang="en-US" sz="1200" spc="45">
                          <a:effectLst/>
                        </a:rPr>
                        <a:t> </a:t>
                      </a:r>
                      <a:r>
                        <a:rPr lang="en-US" sz="1200">
                          <a:effectLst/>
                        </a:rPr>
                        <a:t>the</a:t>
                      </a:r>
                      <a:r>
                        <a:rPr lang="en-US" sz="1200" spc="45">
                          <a:effectLst/>
                        </a:rPr>
                        <a:t> </a:t>
                      </a:r>
                      <a:r>
                        <a:rPr lang="en-US" sz="1200">
                          <a:effectLst/>
                        </a:rPr>
                        <a:t>envisaged</a:t>
                      </a:r>
                      <a:r>
                        <a:rPr lang="en-US" sz="1200" spc="-235">
                          <a:effectLst/>
                        </a:rPr>
                        <a:t> </a:t>
                      </a:r>
                      <a:r>
                        <a:rPr lang="en-US" sz="1200">
                          <a:effectLst/>
                        </a:rPr>
                        <a:t>outputs</a:t>
                      </a:r>
                      <a:r>
                        <a:rPr lang="en-US" sz="1200" spc="55">
                          <a:effectLst/>
                        </a:rPr>
                        <a:t> </a:t>
                      </a:r>
                      <a:r>
                        <a:rPr lang="en-US" sz="1200">
                          <a:effectLst/>
                        </a:rPr>
                        <a:t>over</a:t>
                      </a:r>
                      <a:r>
                        <a:rPr lang="en-US" sz="1200" spc="60">
                          <a:effectLst/>
                        </a:rPr>
                        <a:t> </a:t>
                      </a:r>
                      <a:r>
                        <a:rPr lang="en-US" sz="1200">
                          <a:effectLst/>
                        </a:rPr>
                        <a:t>the</a:t>
                      </a:r>
                      <a:r>
                        <a:rPr lang="en-US" sz="1200" spc="55">
                          <a:effectLst/>
                        </a:rPr>
                        <a:t> </a:t>
                      </a:r>
                      <a:r>
                        <a:rPr lang="en-US" sz="1200">
                          <a:effectLst/>
                        </a:rPr>
                        <a:t>five-year</a:t>
                      </a:r>
                      <a:r>
                        <a:rPr lang="en-US" sz="1200" spc="60">
                          <a:effectLst/>
                        </a:rPr>
                        <a:t> </a:t>
                      </a:r>
                      <a:r>
                        <a:rPr lang="en-US" sz="1200">
                          <a:effectLst/>
                        </a:rPr>
                        <a:t>strategic</a:t>
                      </a:r>
                      <a:r>
                        <a:rPr lang="en-US" sz="1200" spc="5">
                          <a:effectLst/>
                        </a:rPr>
                        <a:t> </a:t>
                      </a:r>
                      <a:r>
                        <a:rPr lang="en-US" sz="1200">
                          <a:effectLst/>
                        </a:rPr>
                        <a:t>period*</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40030" marR="51435" indent="215900">
                        <a:lnSpc>
                          <a:spcPct val="113000"/>
                        </a:lnSpc>
                        <a:spcBef>
                          <a:spcPts val="350"/>
                        </a:spcBef>
                        <a:spcAft>
                          <a:spcPts val="0"/>
                        </a:spcAft>
                      </a:pPr>
                      <a:r>
                        <a:rPr lang="en-US" sz="1200">
                          <a:effectLst/>
                        </a:rPr>
                        <a:t>New</a:t>
                      </a:r>
                      <a:r>
                        <a:rPr lang="en-US" sz="1200" spc="-240">
                          <a:effectLst/>
                        </a:rPr>
                        <a:t> </a:t>
                      </a:r>
                      <a:r>
                        <a:rPr lang="en-US" sz="1200">
                          <a:effectLst/>
                        </a:rPr>
                        <a:t>indicator</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50"/>
                        </a:spcBef>
                        <a:spcAft>
                          <a:spcPts val="0"/>
                        </a:spcAft>
                      </a:pPr>
                      <a:r>
                        <a:rPr lang="en-US" sz="1200">
                          <a:effectLst/>
                        </a:rPr>
                        <a:t>8</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3660" marR="106045">
                        <a:lnSpc>
                          <a:spcPct val="113000"/>
                        </a:lnSpc>
                        <a:spcBef>
                          <a:spcPts val="350"/>
                        </a:spcBef>
                        <a:spcAft>
                          <a:spcPts val="0"/>
                        </a:spcAft>
                      </a:pPr>
                      <a:r>
                        <a:rPr lang="en-US" sz="1100">
                          <a:effectLst/>
                        </a:rPr>
                        <a:t>Director: Programme</a:t>
                      </a:r>
                      <a:r>
                        <a:rPr lang="en-US" sz="1100" spc="-235">
                          <a:effectLst/>
                        </a:rPr>
                        <a:t> </a:t>
                      </a:r>
                      <a:r>
                        <a:rPr lang="en-US" sz="1100">
                          <a:effectLst/>
                        </a:rPr>
                        <a:t>Monitoring</a:t>
                      </a:r>
                      <a:endParaRPr lang="en-US" sz="110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54081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marL="71755">
                        <a:lnSpc>
                          <a:spcPts val="1020"/>
                        </a:lnSpc>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0"/>
                        </a:spcBef>
                        <a:spcAft>
                          <a:spcPts val="0"/>
                        </a:spcAft>
                      </a:pPr>
                      <a:r>
                        <a:rPr lang="en-US" sz="1200" dirty="0">
                          <a:effectLst/>
                        </a:rPr>
                        <a:t>3.1.2</a:t>
                      </a:r>
                      <a:r>
                        <a:rPr lang="en-US" sz="1200" spc="30"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a:t>
                      </a:r>
                      <a:r>
                        <a:rPr lang="en-US" sz="1200" spc="35" dirty="0">
                          <a:effectLst/>
                        </a:rPr>
                        <a:t> </a:t>
                      </a:r>
                      <a:r>
                        <a:rPr lang="en-US" sz="1200" dirty="0">
                          <a:effectLst/>
                        </a:rPr>
                        <a:t>skills infrastructure</a:t>
                      </a:r>
                      <a:r>
                        <a:rPr lang="en-US" sz="1200" spc="105" dirty="0">
                          <a:effectLst/>
                        </a:rPr>
                        <a:t> </a:t>
                      </a:r>
                      <a:r>
                        <a:rPr lang="en-US" sz="1200" dirty="0">
                          <a:effectLst/>
                        </a:rPr>
                        <a:t>development</a:t>
                      </a:r>
                      <a:r>
                        <a:rPr lang="en-US" sz="1200" spc="110" dirty="0">
                          <a:effectLst/>
                        </a:rPr>
                        <a:t> </a:t>
                      </a:r>
                      <a:r>
                        <a:rPr lang="en-US" sz="1200" dirty="0">
                          <a:effectLst/>
                        </a:rPr>
                        <a:t>projects completed</a:t>
                      </a:r>
                      <a:r>
                        <a:rPr lang="en-US" sz="1200" spc="65" dirty="0">
                          <a:effectLst/>
                        </a:rPr>
                        <a:t> </a:t>
                      </a:r>
                      <a:r>
                        <a:rPr lang="en-US" sz="1200" dirty="0">
                          <a:effectLst/>
                        </a:rPr>
                        <a:t>over</a:t>
                      </a:r>
                      <a:r>
                        <a:rPr lang="en-US" sz="1200" spc="70" dirty="0">
                          <a:effectLst/>
                        </a:rPr>
                        <a:t> </a:t>
                      </a:r>
                      <a:r>
                        <a:rPr lang="en-US" sz="1200" dirty="0">
                          <a:effectLst/>
                        </a:rPr>
                        <a:t>the</a:t>
                      </a:r>
                      <a:r>
                        <a:rPr lang="en-US" sz="1200" spc="70" dirty="0">
                          <a:effectLst/>
                        </a:rPr>
                        <a:t> </a:t>
                      </a:r>
                      <a:r>
                        <a:rPr lang="en-US" sz="1200" dirty="0">
                          <a:effectLst/>
                        </a:rPr>
                        <a:t>five-year strategic</a:t>
                      </a:r>
                      <a:r>
                        <a:rPr lang="en-US" sz="1200" spc="-4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0"/>
                        </a:spcBef>
                        <a:spcAft>
                          <a:spcPts val="0"/>
                        </a:spcAft>
                      </a:pPr>
                      <a:r>
                        <a:rPr lang="en-US" sz="1200" dirty="0">
                          <a:effectLst/>
                        </a:rPr>
                        <a:t>New</a:t>
                      </a:r>
                    </a:p>
                    <a:p>
                      <a:pPr marR="62230" algn="r">
                        <a:spcBef>
                          <a:spcPts val="5"/>
                        </a:spcBef>
                        <a:spcAft>
                          <a:spcPts val="0"/>
                        </a:spcAft>
                      </a:pPr>
                      <a:r>
                        <a:rPr lang="en-US" sz="1200" dirty="0">
                          <a:effectLst/>
                        </a:rPr>
                        <a:t>indicator</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0"/>
                        </a:spcBef>
                        <a:spcAft>
                          <a:spcPts val="0"/>
                        </a:spcAft>
                      </a:pPr>
                      <a:r>
                        <a:rPr lang="en-US" sz="1200" dirty="0">
                          <a:effectLst/>
                        </a:rPr>
                        <a:t>8</a:t>
                      </a:r>
                    </a:p>
                    <a:p>
                      <a:pPr>
                        <a:spcAft>
                          <a:spcPts val="0"/>
                        </a:spcAft>
                      </a:pPr>
                      <a:r>
                        <a:rPr lang="en-US" sz="1200" dirty="0">
                          <a:effectLst/>
                        </a:rPr>
                        <a:t> </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0"/>
                        </a:spcBef>
                        <a:spcAft>
                          <a:spcPts val="0"/>
                        </a:spcAft>
                      </a:pPr>
                      <a:r>
                        <a:rPr lang="en-US" sz="1100" dirty="0">
                          <a:effectLst/>
                        </a:rPr>
                        <a:t>Director:</a:t>
                      </a:r>
                      <a:r>
                        <a:rPr lang="en-US" sz="1100" spc="45" dirty="0">
                          <a:effectLst/>
                        </a:rPr>
                        <a:t> </a:t>
                      </a:r>
                      <a:r>
                        <a:rPr lang="en-US" sz="1100" dirty="0">
                          <a:effectLst/>
                        </a:rPr>
                        <a:t>Programme</a:t>
                      </a:r>
                    </a:p>
                    <a:p>
                      <a:pPr marL="73660">
                        <a:spcBef>
                          <a:spcPts val="5"/>
                        </a:spcBef>
                        <a:spcAft>
                          <a:spcPts val="0"/>
                        </a:spcAft>
                      </a:pPr>
                      <a:r>
                        <a:rPr lang="en-US" sz="1100" dirty="0">
                          <a:effectLst/>
                        </a:rPr>
                        <a:t>Monitoring</a:t>
                      </a:r>
                    </a:p>
                    <a:p>
                      <a:pPr>
                        <a:spcAft>
                          <a:spcPts val="0"/>
                        </a:spcAft>
                      </a:pP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3"/>
                  </a:ext>
                </a:extLst>
              </a:tr>
              <a:tr h="322847">
                <a:tc vMerge="1">
                  <a:txBody>
                    <a:bodyPr/>
                    <a:lstStyle/>
                    <a:p>
                      <a:endParaRPr lang="en-US"/>
                    </a:p>
                  </a:txBody>
                  <a:tcPr/>
                </a:tc>
                <a:tc vMerge="1">
                  <a:txBody>
                    <a:bodyPr/>
                    <a:lstStyle/>
                    <a:p>
                      <a:endParaRPr lang="en-US"/>
                    </a:p>
                  </a:txBody>
                  <a:tcPr/>
                </a:tc>
                <a:tc>
                  <a:txBody>
                    <a:bodyPr/>
                    <a:lstStyle/>
                    <a:p>
                      <a:pPr marL="72390">
                        <a:spcBef>
                          <a:spcPts val="355"/>
                        </a:spcBef>
                        <a:spcAft>
                          <a:spcPts val="0"/>
                        </a:spcAft>
                      </a:pPr>
                      <a:r>
                        <a:rPr lang="en-US" sz="1200" dirty="0">
                          <a:effectLst/>
                        </a:rPr>
                        <a:t>3.1.3</a:t>
                      </a:r>
                      <a:r>
                        <a:rPr lang="en-US" sz="1200" spc="30"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a:t>
                      </a:r>
                      <a:r>
                        <a:rPr lang="en-US" sz="1200" spc="35" dirty="0">
                          <a:effectLst/>
                        </a:rPr>
                        <a:t> </a:t>
                      </a:r>
                      <a:r>
                        <a:rPr lang="en-US" sz="1200" dirty="0">
                          <a:effectLst/>
                        </a:rPr>
                        <a:t>skills infrastructure</a:t>
                      </a:r>
                      <a:r>
                        <a:rPr lang="en-US" sz="1200" spc="90" dirty="0">
                          <a:effectLst/>
                        </a:rPr>
                        <a:t> </a:t>
                      </a:r>
                      <a:r>
                        <a:rPr lang="en-US" sz="1200" dirty="0">
                          <a:effectLst/>
                        </a:rPr>
                        <a:t>related</a:t>
                      </a:r>
                      <a:r>
                        <a:rPr lang="en-US" sz="1200" spc="95" dirty="0">
                          <a:effectLst/>
                        </a:rPr>
                        <a:t> </a:t>
                      </a:r>
                      <a:r>
                        <a:rPr lang="en-US" sz="1200" dirty="0">
                          <a:effectLst/>
                        </a:rPr>
                        <a:t>projects completed</a:t>
                      </a:r>
                      <a:r>
                        <a:rPr lang="en-US" sz="1200" spc="65" dirty="0">
                          <a:effectLst/>
                        </a:rPr>
                        <a:t> </a:t>
                      </a:r>
                      <a:r>
                        <a:rPr lang="en-US" sz="1200" dirty="0">
                          <a:effectLst/>
                        </a:rPr>
                        <a:t>over</a:t>
                      </a:r>
                      <a:r>
                        <a:rPr lang="en-US" sz="1200" spc="70" dirty="0">
                          <a:effectLst/>
                        </a:rPr>
                        <a:t> </a:t>
                      </a:r>
                      <a:r>
                        <a:rPr lang="en-US" sz="1200" dirty="0">
                          <a:effectLst/>
                        </a:rPr>
                        <a:t>the</a:t>
                      </a:r>
                      <a:r>
                        <a:rPr lang="en-US" sz="1200" spc="70" dirty="0">
                          <a:effectLst/>
                        </a:rPr>
                        <a:t> </a:t>
                      </a:r>
                      <a:r>
                        <a:rPr lang="en-US" sz="1200" dirty="0">
                          <a:effectLst/>
                        </a:rPr>
                        <a:t>five-year strategic</a:t>
                      </a:r>
                      <a:r>
                        <a:rPr lang="en-US" sz="1200" spc="-4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40665" marR="50800" indent="215900">
                        <a:lnSpc>
                          <a:spcPts val="1150"/>
                        </a:lnSpc>
                        <a:spcBef>
                          <a:spcPts val="240"/>
                        </a:spcBef>
                        <a:spcAft>
                          <a:spcPts val="0"/>
                        </a:spcAft>
                      </a:pPr>
                      <a:r>
                        <a:rPr lang="en-US" sz="1200" dirty="0">
                          <a:effectLst/>
                        </a:rPr>
                        <a:t>New</a:t>
                      </a:r>
                      <a:r>
                        <a:rPr lang="en-US" sz="1200" spc="-240"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55"/>
                        </a:spcBef>
                        <a:spcAft>
                          <a:spcPts val="0"/>
                        </a:spcAft>
                      </a:pPr>
                      <a:r>
                        <a:rPr lang="en-US" sz="1200" dirty="0">
                          <a:effectLst/>
                        </a:rPr>
                        <a:t>1</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marR="106045">
                        <a:lnSpc>
                          <a:spcPts val="1150"/>
                        </a:lnSpc>
                        <a:spcBef>
                          <a:spcPts val="240"/>
                        </a:spcBef>
                        <a:spcAft>
                          <a:spcPts val="0"/>
                        </a:spcAft>
                      </a:pPr>
                      <a:r>
                        <a:rPr lang="en-US" sz="1100" dirty="0">
                          <a:effectLst/>
                        </a:rPr>
                        <a:t>Director: Programme</a:t>
                      </a:r>
                      <a:r>
                        <a:rPr lang="en-US" sz="1100" spc="-235" dirty="0">
                          <a:effectLst/>
                        </a:rPr>
                        <a:t> </a:t>
                      </a:r>
                      <a:r>
                        <a:rPr lang="en-US" sz="1100" dirty="0">
                          <a:effectLst/>
                        </a:rPr>
                        <a:t>Monitoring</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4"/>
                  </a:ext>
                </a:extLst>
              </a:tr>
              <a:tr h="180270">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72390">
                        <a:spcBef>
                          <a:spcPts val="355"/>
                        </a:spcBef>
                        <a:spcAft>
                          <a:spcPts val="0"/>
                        </a:spcAft>
                      </a:pPr>
                      <a:r>
                        <a:rPr lang="en-US" sz="1100" dirty="0">
                          <a:effectLst/>
                        </a:rPr>
                        <a:t>Sub-programme</a:t>
                      </a:r>
                      <a:r>
                        <a:rPr lang="en-US" sz="1100" spc="5" dirty="0">
                          <a:effectLst/>
                        </a:rPr>
                        <a:t> </a:t>
                      </a:r>
                      <a:r>
                        <a:rPr lang="en-US" sz="1100" dirty="0">
                          <a:effectLst/>
                        </a:rPr>
                        <a:t>3.2 PSET capacity</a:t>
                      </a:r>
                      <a:r>
                        <a:rPr lang="en-US" sz="1100" spc="5" dirty="0">
                          <a:effectLst/>
                        </a:rPr>
                        <a:t> </a:t>
                      </a:r>
                      <a:r>
                        <a:rPr lang="en-US" sz="1100" dirty="0">
                          <a:effectLst/>
                        </a:rPr>
                        <a:t>Development</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485727">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55"/>
                        </a:spcBef>
                        <a:spcAft>
                          <a:spcPts val="0"/>
                        </a:spcAft>
                      </a:pPr>
                      <a:r>
                        <a:rPr lang="en-US" sz="1200" dirty="0">
                          <a:effectLst/>
                        </a:rPr>
                        <a:t>3.2.1</a:t>
                      </a:r>
                      <a:r>
                        <a:rPr lang="en-US" sz="1200" spc="-10" dirty="0">
                          <a:effectLst/>
                        </a:rPr>
                        <a:t> </a:t>
                      </a:r>
                      <a:r>
                        <a:rPr lang="en-US" sz="1200" dirty="0">
                          <a:effectLst/>
                        </a:rPr>
                        <a:t>Number</a:t>
                      </a:r>
                      <a:r>
                        <a:rPr lang="en-US" sz="1200" spc="-5" dirty="0">
                          <a:effectLst/>
                        </a:rPr>
                        <a:t> </a:t>
                      </a:r>
                      <a:r>
                        <a:rPr lang="en-US" sz="1200" dirty="0">
                          <a:effectLst/>
                        </a:rPr>
                        <a:t>of</a:t>
                      </a:r>
                      <a:r>
                        <a:rPr lang="en-US" sz="1200" spc="-5" dirty="0">
                          <a:effectLst/>
                        </a:rPr>
                        <a:t> </a:t>
                      </a:r>
                      <a:r>
                        <a:rPr lang="en-US" sz="1200" dirty="0">
                          <a:effectLst/>
                        </a:rPr>
                        <a:t>NSF-funded</a:t>
                      </a:r>
                      <a:r>
                        <a:rPr lang="en-US" sz="1200" spc="-5" dirty="0">
                          <a:effectLst/>
                        </a:rPr>
                        <a:t> </a:t>
                      </a:r>
                      <a:r>
                        <a:rPr lang="en-US" sz="1200" dirty="0">
                          <a:effectLst/>
                        </a:rPr>
                        <a:t>PSET capacity</a:t>
                      </a:r>
                      <a:r>
                        <a:rPr lang="en-US" sz="1200" spc="-60" dirty="0">
                          <a:effectLst/>
                        </a:rPr>
                        <a:t> </a:t>
                      </a:r>
                      <a:r>
                        <a:rPr lang="en-US" sz="1200" dirty="0">
                          <a:effectLst/>
                        </a:rPr>
                        <a:t>development</a:t>
                      </a:r>
                      <a:r>
                        <a:rPr lang="en-US" sz="1200" spc="-60" dirty="0">
                          <a:effectLst/>
                        </a:rPr>
                        <a:t> </a:t>
                      </a:r>
                      <a:r>
                        <a:rPr lang="en-US" sz="1200" dirty="0">
                          <a:effectLst/>
                        </a:rPr>
                        <a:t>projects which</a:t>
                      </a:r>
                      <a:r>
                        <a:rPr lang="en-US" sz="1200" spc="45" dirty="0">
                          <a:effectLst/>
                        </a:rPr>
                        <a:t> </a:t>
                      </a:r>
                      <a:r>
                        <a:rPr lang="en-US" sz="1200" dirty="0">
                          <a:effectLst/>
                        </a:rPr>
                        <a:t>achieved</a:t>
                      </a:r>
                      <a:r>
                        <a:rPr lang="en-US" sz="1200" spc="50" dirty="0">
                          <a:effectLst/>
                        </a:rPr>
                        <a:t> </a:t>
                      </a:r>
                      <a:r>
                        <a:rPr lang="en-US" sz="1200" dirty="0">
                          <a:effectLst/>
                        </a:rPr>
                        <a:t>more</a:t>
                      </a:r>
                      <a:r>
                        <a:rPr lang="en-US" sz="1200" spc="50" dirty="0">
                          <a:effectLst/>
                        </a:rPr>
                        <a:t> </a:t>
                      </a:r>
                      <a:r>
                        <a:rPr lang="en-US" sz="1200" dirty="0">
                          <a:effectLst/>
                        </a:rPr>
                        <a:t>than</a:t>
                      </a:r>
                      <a:r>
                        <a:rPr lang="en-US" sz="1200" spc="50" dirty="0">
                          <a:effectLst/>
                        </a:rPr>
                        <a:t> </a:t>
                      </a:r>
                      <a:r>
                        <a:rPr lang="en-US" sz="1200" dirty="0">
                          <a:effectLst/>
                        </a:rPr>
                        <a:t>60%</a:t>
                      </a:r>
                      <a:r>
                        <a:rPr lang="en-US" sz="1200" spc="50" dirty="0">
                          <a:effectLst/>
                        </a:rPr>
                        <a:t> </a:t>
                      </a:r>
                      <a:r>
                        <a:rPr lang="en-US" sz="1200" dirty="0">
                          <a:effectLst/>
                        </a:rPr>
                        <a:t>of the</a:t>
                      </a:r>
                      <a:r>
                        <a:rPr lang="en-US" sz="1200" spc="50" dirty="0">
                          <a:effectLst/>
                        </a:rPr>
                        <a:t> </a:t>
                      </a:r>
                      <a:r>
                        <a:rPr lang="en-US" sz="1200" dirty="0">
                          <a:effectLst/>
                        </a:rPr>
                        <a:t>envisaged</a:t>
                      </a:r>
                      <a:r>
                        <a:rPr lang="en-US" sz="1200" spc="55" dirty="0">
                          <a:effectLst/>
                        </a:rPr>
                        <a:t> </a:t>
                      </a:r>
                      <a:r>
                        <a:rPr lang="en-US" sz="1200" dirty="0">
                          <a:effectLst/>
                        </a:rPr>
                        <a:t>outputs</a:t>
                      </a:r>
                      <a:r>
                        <a:rPr lang="en-US" sz="1200" spc="55" dirty="0">
                          <a:effectLst/>
                        </a:rPr>
                        <a:t> </a:t>
                      </a:r>
                      <a:r>
                        <a:rPr lang="en-US" sz="1200" dirty="0">
                          <a:effectLst/>
                        </a:rPr>
                        <a:t>for</a:t>
                      </a:r>
                      <a:r>
                        <a:rPr lang="en-US" sz="1200" spc="55" dirty="0">
                          <a:effectLst/>
                        </a:rPr>
                        <a:t> </a:t>
                      </a:r>
                      <a:r>
                        <a:rPr lang="en-US" sz="1200" dirty="0">
                          <a:effectLst/>
                        </a:rPr>
                        <a:t>the five-year</a:t>
                      </a:r>
                      <a:r>
                        <a:rPr lang="en-US" sz="1200" spc="90" dirty="0">
                          <a:effectLst/>
                        </a:rPr>
                        <a:t> </a:t>
                      </a:r>
                      <a:r>
                        <a:rPr lang="en-US" sz="1200" dirty="0">
                          <a:effectLst/>
                        </a:rPr>
                        <a:t>strategic</a:t>
                      </a:r>
                      <a:r>
                        <a:rPr lang="en-US" sz="1200" spc="9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55"/>
                        </a:spcBef>
                        <a:spcAft>
                          <a:spcPts val="0"/>
                        </a:spcAft>
                      </a:pPr>
                      <a:r>
                        <a:rPr lang="en-US" sz="1200" dirty="0">
                          <a:effectLst/>
                        </a:rPr>
                        <a:t>New</a:t>
                      </a:r>
                    </a:p>
                    <a:p>
                      <a:pPr marR="62230" algn="r">
                        <a:lnSpc>
                          <a:spcPts val="1020"/>
                        </a:lnSpc>
                        <a:spcAft>
                          <a:spcPts val="0"/>
                        </a:spcAft>
                      </a:pPr>
                      <a:r>
                        <a:rPr lang="en-US" sz="1200" dirty="0">
                          <a:effectLst/>
                        </a:rPr>
                        <a:t>indicator</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55"/>
                        </a:spcBef>
                        <a:spcAft>
                          <a:spcPts val="0"/>
                        </a:spcAft>
                      </a:pPr>
                      <a:r>
                        <a:rPr lang="en-US" sz="1200" dirty="0">
                          <a:effectLst/>
                        </a:rPr>
                        <a:t>39</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55"/>
                        </a:spcBef>
                        <a:spcAft>
                          <a:spcPts val="0"/>
                        </a:spcAft>
                      </a:pPr>
                      <a:r>
                        <a:rPr lang="en-US" sz="1100" dirty="0">
                          <a:effectLst/>
                        </a:rPr>
                        <a:t>Director:</a:t>
                      </a:r>
                      <a:r>
                        <a:rPr lang="en-US" sz="1100" spc="45" dirty="0">
                          <a:effectLst/>
                        </a:rPr>
                        <a:t> </a:t>
                      </a:r>
                      <a:r>
                        <a:rPr lang="en-US" sz="1100" dirty="0">
                          <a:effectLst/>
                        </a:rPr>
                        <a:t>Programme</a:t>
                      </a:r>
                    </a:p>
                    <a:p>
                      <a:pPr marL="73660">
                        <a:lnSpc>
                          <a:spcPts val="1020"/>
                        </a:lnSpc>
                        <a:spcAft>
                          <a:spcPts val="0"/>
                        </a:spcAft>
                      </a:pPr>
                      <a:r>
                        <a:rPr lang="en-US" sz="1100" dirty="0">
                          <a:effectLst/>
                        </a:rPr>
                        <a:t>Monitoring</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6"/>
                  </a:ext>
                </a:extLst>
              </a:tr>
              <a:tr h="485727">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2390">
                        <a:spcBef>
                          <a:spcPts val="360"/>
                        </a:spcBef>
                        <a:spcAft>
                          <a:spcPts val="0"/>
                        </a:spcAft>
                      </a:pPr>
                      <a:r>
                        <a:rPr lang="en-US" sz="1200" dirty="0">
                          <a:effectLst/>
                        </a:rPr>
                        <a:t>3.2.2</a:t>
                      </a:r>
                      <a:r>
                        <a:rPr lang="en-US" sz="1200" spc="-10" dirty="0">
                          <a:effectLst/>
                        </a:rPr>
                        <a:t> </a:t>
                      </a:r>
                      <a:r>
                        <a:rPr lang="en-US" sz="1200" dirty="0">
                          <a:effectLst/>
                        </a:rPr>
                        <a:t>Number</a:t>
                      </a:r>
                      <a:r>
                        <a:rPr lang="en-US" sz="1200" spc="-5" dirty="0">
                          <a:effectLst/>
                        </a:rPr>
                        <a:t> </a:t>
                      </a:r>
                      <a:r>
                        <a:rPr lang="en-US" sz="1200" dirty="0">
                          <a:effectLst/>
                        </a:rPr>
                        <a:t>of</a:t>
                      </a:r>
                      <a:r>
                        <a:rPr lang="en-US" sz="1200" spc="-5" dirty="0">
                          <a:effectLst/>
                        </a:rPr>
                        <a:t> </a:t>
                      </a:r>
                      <a:r>
                        <a:rPr lang="en-US" sz="1200" dirty="0">
                          <a:effectLst/>
                        </a:rPr>
                        <a:t>NSF-funded</a:t>
                      </a:r>
                      <a:r>
                        <a:rPr lang="en-US" sz="1200" spc="-5" dirty="0">
                          <a:effectLst/>
                        </a:rPr>
                        <a:t> </a:t>
                      </a:r>
                      <a:r>
                        <a:rPr lang="en-US" sz="1200" dirty="0">
                          <a:effectLst/>
                        </a:rPr>
                        <a:t>PSET capacity</a:t>
                      </a:r>
                      <a:r>
                        <a:rPr lang="en-US" sz="1200" spc="-60" dirty="0">
                          <a:effectLst/>
                        </a:rPr>
                        <a:t> </a:t>
                      </a:r>
                      <a:r>
                        <a:rPr lang="en-US" sz="1200" dirty="0">
                          <a:effectLst/>
                        </a:rPr>
                        <a:t>development</a:t>
                      </a:r>
                      <a:r>
                        <a:rPr lang="en-US" sz="1200" spc="-60" dirty="0">
                          <a:effectLst/>
                        </a:rPr>
                        <a:t> </a:t>
                      </a:r>
                      <a:r>
                        <a:rPr lang="en-US" sz="1200" dirty="0">
                          <a:effectLst/>
                        </a:rPr>
                        <a:t>projects completed</a:t>
                      </a:r>
                      <a:r>
                        <a:rPr lang="en-US" sz="1200" spc="65" dirty="0">
                          <a:effectLst/>
                        </a:rPr>
                        <a:t> </a:t>
                      </a:r>
                      <a:r>
                        <a:rPr lang="en-US" sz="1200" dirty="0">
                          <a:effectLst/>
                        </a:rPr>
                        <a:t>over</a:t>
                      </a:r>
                      <a:r>
                        <a:rPr lang="en-US" sz="1200" spc="70" dirty="0">
                          <a:effectLst/>
                        </a:rPr>
                        <a:t> </a:t>
                      </a:r>
                      <a:r>
                        <a:rPr lang="en-US" sz="1200" dirty="0">
                          <a:effectLst/>
                        </a:rPr>
                        <a:t>the</a:t>
                      </a:r>
                      <a:r>
                        <a:rPr lang="en-US" sz="1200" spc="70" dirty="0">
                          <a:effectLst/>
                        </a:rPr>
                        <a:t> </a:t>
                      </a:r>
                      <a:r>
                        <a:rPr lang="en-US" sz="1200" dirty="0">
                          <a:effectLst/>
                        </a:rPr>
                        <a:t>five-year strategic</a:t>
                      </a:r>
                      <a:r>
                        <a:rPr lang="en-US" sz="1200" spc="-4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60"/>
                        </a:spcBef>
                        <a:spcAft>
                          <a:spcPts val="0"/>
                        </a:spcAft>
                      </a:pPr>
                      <a:r>
                        <a:rPr lang="en-US" sz="1200" dirty="0">
                          <a:effectLst/>
                        </a:rPr>
                        <a:t>New</a:t>
                      </a:r>
                    </a:p>
                    <a:p>
                      <a:pPr marR="62230" algn="r">
                        <a:lnSpc>
                          <a:spcPts val="1020"/>
                        </a:lnSpc>
                        <a:spcAft>
                          <a:spcPts val="0"/>
                        </a:spcAft>
                      </a:pP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0"/>
                        </a:spcBef>
                        <a:spcAft>
                          <a:spcPts val="0"/>
                        </a:spcAft>
                      </a:pPr>
                      <a:r>
                        <a:rPr lang="en-US" sz="1200" dirty="0">
                          <a:effectLst/>
                        </a:rPr>
                        <a:t>7</a:t>
                      </a:r>
                    </a:p>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660">
                        <a:spcBef>
                          <a:spcPts val="360"/>
                        </a:spcBef>
                        <a:spcAft>
                          <a:spcPts val="0"/>
                        </a:spcAft>
                      </a:pPr>
                      <a:r>
                        <a:rPr lang="en-US" sz="1100" dirty="0">
                          <a:effectLst/>
                        </a:rPr>
                        <a:t>Director:</a:t>
                      </a:r>
                      <a:r>
                        <a:rPr lang="en-US" sz="1100" spc="45" dirty="0">
                          <a:effectLst/>
                        </a:rPr>
                        <a:t> </a:t>
                      </a:r>
                      <a:r>
                        <a:rPr lang="en-US" sz="1100" dirty="0">
                          <a:effectLst/>
                        </a:rPr>
                        <a:t>Programme</a:t>
                      </a:r>
                    </a:p>
                    <a:p>
                      <a:pPr marL="73660">
                        <a:lnSpc>
                          <a:spcPts val="1020"/>
                        </a:lnSpc>
                        <a:spcAft>
                          <a:spcPts val="0"/>
                        </a:spcAft>
                      </a:pPr>
                      <a:r>
                        <a:rPr lang="en-US" sz="1100" dirty="0">
                          <a:effectLst/>
                        </a:rPr>
                        <a:t>Monitoring</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18027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gridSpan="4">
                  <a:txBody>
                    <a:bodyPr/>
                    <a:lstStyle/>
                    <a:p>
                      <a:pPr marL="73025">
                        <a:spcBef>
                          <a:spcPts val="360"/>
                        </a:spcBef>
                        <a:spcAft>
                          <a:spcPts val="0"/>
                        </a:spcAft>
                      </a:pPr>
                      <a:r>
                        <a:rPr lang="en-US" sz="1100" dirty="0">
                          <a:effectLst/>
                        </a:rPr>
                        <a:t>Sub-programme</a:t>
                      </a:r>
                      <a:r>
                        <a:rPr lang="en-US" sz="1100" spc="5" dirty="0">
                          <a:effectLst/>
                        </a:rPr>
                        <a:t> </a:t>
                      </a:r>
                      <a:r>
                        <a:rPr lang="en-US" sz="1100" dirty="0">
                          <a:effectLst/>
                        </a:rPr>
                        <a:t>3.3 Research</a:t>
                      </a:r>
                      <a:r>
                        <a:rPr lang="en-US" sz="1100" spc="10" dirty="0">
                          <a:effectLst/>
                        </a:rPr>
                        <a:t> </a:t>
                      </a:r>
                      <a:r>
                        <a:rPr lang="en-US" sz="1100" dirty="0">
                          <a:effectLst/>
                        </a:rPr>
                        <a:t>and Constituency development</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55420">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60"/>
                        </a:spcBef>
                        <a:spcAft>
                          <a:spcPts val="0"/>
                        </a:spcAft>
                      </a:pPr>
                      <a:r>
                        <a:rPr lang="en-US" sz="1200" dirty="0">
                          <a:effectLst/>
                        </a:rPr>
                        <a:t>3.3.1</a:t>
                      </a:r>
                      <a:r>
                        <a:rPr lang="en-US" sz="1200" spc="35"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 research</a:t>
                      </a:r>
                      <a:r>
                        <a:rPr lang="en-US" sz="1200" spc="80" dirty="0">
                          <a:effectLst/>
                        </a:rPr>
                        <a:t> </a:t>
                      </a:r>
                      <a:r>
                        <a:rPr lang="en-US" sz="1200" dirty="0">
                          <a:effectLst/>
                        </a:rPr>
                        <a:t>projects</a:t>
                      </a:r>
                      <a:r>
                        <a:rPr lang="en-US" sz="1200" spc="80" dirty="0">
                          <a:effectLst/>
                        </a:rPr>
                        <a:t> </a:t>
                      </a:r>
                      <a:r>
                        <a:rPr lang="en-US" sz="1200" dirty="0">
                          <a:effectLst/>
                        </a:rPr>
                        <a:t>that</a:t>
                      </a:r>
                      <a:r>
                        <a:rPr lang="en-US" sz="1200" spc="80" dirty="0">
                          <a:effectLst/>
                        </a:rPr>
                        <a:t> </a:t>
                      </a:r>
                      <a:r>
                        <a:rPr lang="en-US" sz="1200" dirty="0">
                          <a:effectLst/>
                        </a:rPr>
                        <a:t>achieved</a:t>
                      </a:r>
                      <a:r>
                        <a:rPr lang="en-US" sz="1200" spc="85" dirty="0">
                          <a:effectLst/>
                        </a:rPr>
                        <a:t> </a:t>
                      </a:r>
                      <a:r>
                        <a:rPr lang="en-US" sz="1200" dirty="0">
                          <a:effectLst/>
                        </a:rPr>
                        <a:t>60% of</a:t>
                      </a:r>
                      <a:r>
                        <a:rPr lang="en-US" sz="1200" spc="45" dirty="0">
                          <a:effectLst/>
                        </a:rPr>
                        <a:t> </a:t>
                      </a:r>
                      <a:r>
                        <a:rPr lang="en-US" sz="1200" dirty="0">
                          <a:effectLst/>
                        </a:rPr>
                        <a:t>the</a:t>
                      </a:r>
                      <a:r>
                        <a:rPr lang="en-US" sz="1200" spc="50" dirty="0">
                          <a:effectLst/>
                        </a:rPr>
                        <a:t> </a:t>
                      </a:r>
                      <a:r>
                        <a:rPr lang="en-US" sz="1200" dirty="0">
                          <a:effectLst/>
                        </a:rPr>
                        <a:t>envisaged</a:t>
                      </a:r>
                      <a:r>
                        <a:rPr lang="en-US" sz="1200" spc="50" dirty="0">
                          <a:effectLst/>
                        </a:rPr>
                        <a:t> </a:t>
                      </a:r>
                      <a:r>
                        <a:rPr lang="en-US" sz="1200" dirty="0">
                          <a:effectLst/>
                        </a:rPr>
                        <a:t>outputs</a:t>
                      </a:r>
                      <a:r>
                        <a:rPr lang="en-US" sz="1200" spc="50" dirty="0">
                          <a:effectLst/>
                        </a:rPr>
                        <a:t> </a:t>
                      </a:r>
                      <a:r>
                        <a:rPr lang="en-US" sz="1200" dirty="0">
                          <a:effectLst/>
                        </a:rPr>
                        <a:t>over</a:t>
                      </a:r>
                      <a:r>
                        <a:rPr lang="en-US" sz="1200" spc="50" dirty="0">
                          <a:effectLst/>
                        </a:rPr>
                        <a:t> </a:t>
                      </a:r>
                      <a:r>
                        <a:rPr lang="en-US" sz="1200" dirty="0">
                          <a:effectLst/>
                        </a:rPr>
                        <a:t>the five-year</a:t>
                      </a:r>
                      <a:r>
                        <a:rPr lang="en-US" sz="1200" spc="90" dirty="0">
                          <a:effectLst/>
                        </a:rPr>
                        <a:t> </a:t>
                      </a:r>
                      <a:r>
                        <a:rPr lang="en-US" sz="1200" dirty="0">
                          <a:effectLst/>
                        </a:rPr>
                        <a:t>strategic</a:t>
                      </a:r>
                      <a:r>
                        <a:rPr lang="en-US" sz="1200" spc="9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2230" algn="r">
                        <a:spcBef>
                          <a:spcPts val="360"/>
                        </a:spcBef>
                        <a:spcAft>
                          <a:spcPts val="0"/>
                        </a:spcAft>
                      </a:pPr>
                      <a:r>
                        <a:rPr lang="en-US" sz="1200" dirty="0">
                          <a:effectLst/>
                        </a:rPr>
                        <a:t>New</a:t>
                      </a:r>
                    </a:p>
                    <a:p>
                      <a:pPr marR="62230" algn="r">
                        <a:lnSpc>
                          <a:spcPts val="1020"/>
                        </a:lnSpc>
                        <a:spcAft>
                          <a:spcPts val="0"/>
                        </a:spcAft>
                      </a:pP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0"/>
                        </a:spcBef>
                        <a:spcAft>
                          <a:spcPts val="0"/>
                        </a:spcAft>
                      </a:pPr>
                      <a:r>
                        <a:rPr lang="en-US" sz="1200" dirty="0">
                          <a:effectLst/>
                        </a:rPr>
                        <a:t>4</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60"/>
                        </a:spcBef>
                        <a:spcAft>
                          <a:spcPts val="0"/>
                        </a:spcAft>
                      </a:pPr>
                      <a:r>
                        <a:rPr lang="en-US" sz="1100" dirty="0">
                          <a:effectLst/>
                        </a:rPr>
                        <a:t>Director:</a:t>
                      </a:r>
                      <a:r>
                        <a:rPr lang="en-US" sz="1100" spc="45" dirty="0">
                          <a:effectLst/>
                        </a:rPr>
                        <a:t> </a:t>
                      </a:r>
                      <a:r>
                        <a:rPr lang="en-US" sz="1100" dirty="0">
                          <a:effectLst/>
                        </a:rPr>
                        <a:t>Programme</a:t>
                      </a:r>
                    </a:p>
                    <a:p>
                      <a:pPr marL="74295">
                        <a:lnSpc>
                          <a:spcPts val="1020"/>
                        </a:lnSpc>
                        <a:spcAft>
                          <a:spcPts val="0"/>
                        </a:spcAft>
                      </a:pPr>
                      <a:r>
                        <a:rPr lang="en-US" sz="1100" dirty="0">
                          <a:effectLst/>
                        </a:rPr>
                        <a:t>Monitoring</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9"/>
                  </a:ext>
                </a:extLst>
              </a:tr>
              <a:tr h="364564">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60"/>
                        </a:spcBef>
                        <a:spcAft>
                          <a:spcPts val="0"/>
                        </a:spcAft>
                      </a:pPr>
                      <a:r>
                        <a:rPr lang="en-US" sz="1200" dirty="0">
                          <a:effectLst/>
                        </a:rPr>
                        <a:t>3.3.2</a:t>
                      </a:r>
                      <a:r>
                        <a:rPr lang="en-US" sz="1200" spc="35" dirty="0">
                          <a:effectLst/>
                        </a:rPr>
                        <a:t> </a:t>
                      </a:r>
                      <a:r>
                        <a:rPr lang="en-US" sz="1200" dirty="0">
                          <a:effectLst/>
                        </a:rPr>
                        <a:t>Number</a:t>
                      </a:r>
                      <a:r>
                        <a:rPr lang="en-US" sz="1200" spc="35" dirty="0">
                          <a:effectLst/>
                        </a:rPr>
                        <a:t> </a:t>
                      </a:r>
                      <a:r>
                        <a:rPr lang="en-US" sz="1200" dirty="0">
                          <a:effectLst/>
                        </a:rPr>
                        <a:t>of</a:t>
                      </a:r>
                      <a:r>
                        <a:rPr lang="en-US" sz="1200" spc="35" dirty="0">
                          <a:effectLst/>
                        </a:rPr>
                        <a:t> </a:t>
                      </a:r>
                      <a:r>
                        <a:rPr lang="en-US" sz="1200" dirty="0">
                          <a:effectLst/>
                        </a:rPr>
                        <a:t>NSF-funded research</a:t>
                      </a:r>
                      <a:r>
                        <a:rPr lang="en-US" sz="1200" spc="105" dirty="0">
                          <a:effectLst/>
                        </a:rPr>
                        <a:t> </a:t>
                      </a:r>
                      <a:r>
                        <a:rPr lang="en-US" sz="1200" dirty="0">
                          <a:effectLst/>
                        </a:rPr>
                        <a:t>projects</a:t>
                      </a:r>
                      <a:r>
                        <a:rPr lang="en-US" sz="1200" spc="105" dirty="0">
                          <a:effectLst/>
                        </a:rPr>
                        <a:t> </a:t>
                      </a:r>
                      <a:r>
                        <a:rPr lang="en-US" sz="1200" dirty="0">
                          <a:effectLst/>
                        </a:rPr>
                        <a:t>completed</a:t>
                      </a:r>
                      <a:r>
                        <a:rPr lang="en-US" sz="1200" spc="105" dirty="0">
                          <a:effectLst/>
                        </a:rPr>
                        <a:t> </a:t>
                      </a:r>
                      <a:r>
                        <a:rPr lang="en-US" sz="1200" dirty="0">
                          <a:effectLst/>
                        </a:rPr>
                        <a:t>over the</a:t>
                      </a:r>
                      <a:r>
                        <a:rPr lang="en-US" sz="1200" spc="75" dirty="0">
                          <a:effectLst/>
                        </a:rPr>
                        <a:t> </a:t>
                      </a:r>
                      <a:r>
                        <a:rPr lang="en-US" sz="1200" dirty="0">
                          <a:effectLst/>
                        </a:rPr>
                        <a:t>five-year</a:t>
                      </a:r>
                      <a:r>
                        <a:rPr lang="en-US" sz="1200" spc="80" dirty="0">
                          <a:effectLst/>
                        </a:rPr>
                        <a:t> </a:t>
                      </a:r>
                      <a:r>
                        <a:rPr lang="en-US" sz="1200" dirty="0">
                          <a:effectLst/>
                        </a:rPr>
                        <a:t>strategic</a:t>
                      </a:r>
                      <a:r>
                        <a:rPr lang="en-US" sz="1200" spc="80"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0"/>
                        </a:spcBef>
                        <a:spcAft>
                          <a:spcPts val="0"/>
                        </a:spcAft>
                      </a:pPr>
                      <a:r>
                        <a:rPr lang="en-US" sz="1200" dirty="0">
                          <a:effectLst/>
                        </a:rPr>
                        <a:t>New</a:t>
                      </a:r>
                    </a:p>
                    <a:p>
                      <a:pPr marR="61595" algn="r">
                        <a:lnSpc>
                          <a:spcPts val="1020"/>
                        </a:lnSpc>
                        <a:spcAft>
                          <a:spcPts val="0"/>
                        </a:spcAft>
                      </a:pP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0"/>
                        </a:spcBef>
                        <a:spcAft>
                          <a:spcPts val="0"/>
                        </a:spcAft>
                      </a:pPr>
                      <a:r>
                        <a:rPr lang="en-US" sz="1200" dirty="0">
                          <a:effectLst/>
                        </a:rPr>
                        <a:t>4</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60"/>
                        </a:spcBef>
                        <a:spcAft>
                          <a:spcPts val="0"/>
                        </a:spcAft>
                      </a:pPr>
                      <a:r>
                        <a:rPr lang="en-US" sz="1100" dirty="0">
                          <a:effectLst/>
                        </a:rPr>
                        <a:t>Director:</a:t>
                      </a:r>
                      <a:r>
                        <a:rPr lang="en-US" sz="1100" spc="45" dirty="0">
                          <a:effectLst/>
                        </a:rPr>
                        <a:t> </a:t>
                      </a:r>
                      <a:r>
                        <a:rPr lang="en-US" sz="1100" dirty="0">
                          <a:effectLst/>
                        </a:rPr>
                        <a:t>Programme</a:t>
                      </a:r>
                    </a:p>
                    <a:p>
                      <a:pPr marL="74295">
                        <a:lnSpc>
                          <a:spcPts val="1020"/>
                        </a:lnSpc>
                        <a:spcAft>
                          <a:spcPts val="0"/>
                        </a:spcAft>
                      </a:pPr>
                      <a:r>
                        <a:rPr lang="en-US" sz="1100" dirty="0">
                          <a:effectLst/>
                        </a:rPr>
                        <a:t>Monitoring</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0"/>
                  </a:ext>
                </a:extLst>
              </a:tr>
              <a:tr h="529156">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60"/>
                        </a:spcBef>
                        <a:spcAft>
                          <a:spcPts val="0"/>
                        </a:spcAft>
                      </a:pPr>
                      <a:r>
                        <a:rPr lang="en-US" sz="1200" dirty="0">
                          <a:effectLst/>
                        </a:rPr>
                        <a:t>3.3.3</a:t>
                      </a:r>
                      <a:r>
                        <a:rPr lang="en-US" sz="1200" spc="40" dirty="0">
                          <a:effectLst/>
                        </a:rPr>
                        <a:t> </a:t>
                      </a:r>
                      <a:r>
                        <a:rPr lang="en-US" sz="1200" dirty="0">
                          <a:effectLst/>
                        </a:rPr>
                        <a:t>Number</a:t>
                      </a:r>
                      <a:r>
                        <a:rPr lang="en-US" sz="1200" spc="40" dirty="0">
                          <a:effectLst/>
                        </a:rPr>
                        <a:t> </a:t>
                      </a:r>
                      <a:r>
                        <a:rPr lang="en-US" sz="1200" dirty="0">
                          <a:effectLst/>
                        </a:rPr>
                        <a:t>of</a:t>
                      </a:r>
                      <a:r>
                        <a:rPr lang="en-US" sz="1200" spc="40" dirty="0">
                          <a:effectLst/>
                        </a:rPr>
                        <a:t> </a:t>
                      </a:r>
                      <a:r>
                        <a:rPr lang="en-US" sz="1200" dirty="0">
                          <a:effectLst/>
                        </a:rPr>
                        <a:t>reports</a:t>
                      </a:r>
                      <a:r>
                        <a:rPr lang="en-US" sz="1200" spc="40" dirty="0">
                          <a:effectLst/>
                        </a:rPr>
                        <a:t> </a:t>
                      </a:r>
                      <a:r>
                        <a:rPr lang="en-US" sz="1200" dirty="0">
                          <a:effectLst/>
                        </a:rPr>
                        <a:t>on</a:t>
                      </a:r>
                      <a:r>
                        <a:rPr lang="en-US" sz="1200" spc="45" dirty="0">
                          <a:effectLst/>
                        </a:rPr>
                        <a:t> </a:t>
                      </a:r>
                      <a:r>
                        <a:rPr lang="en-US" sz="1200" dirty="0">
                          <a:effectLst/>
                        </a:rPr>
                        <a:t>the evaluation</a:t>
                      </a:r>
                      <a:r>
                        <a:rPr lang="en-US" sz="1200" spc="-10" dirty="0">
                          <a:effectLst/>
                        </a:rPr>
                        <a:t> </a:t>
                      </a:r>
                      <a:r>
                        <a:rPr lang="en-US" sz="1200" dirty="0">
                          <a:effectLst/>
                        </a:rPr>
                        <a:t>of</a:t>
                      </a:r>
                      <a:r>
                        <a:rPr lang="en-US" sz="1200" spc="-10" dirty="0">
                          <a:effectLst/>
                        </a:rPr>
                        <a:t> </a:t>
                      </a:r>
                      <a:r>
                        <a:rPr lang="en-US" sz="1200" dirty="0">
                          <a:effectLst/>
                        </a:rPr>
                        <a:t>the</a:t>
                      </a:r>
                      <a:r>
                        <a:rPr lang="en-US" sz="1200" spc="-5" dirty="0">
                          <a:effectLst/>
                        </a:rPr>
                        <a:t> </a:t>
                      </a:r>
                      <a:r>
                        <a:rPr lang="en-US" sz="1200" dirty="0">
                          <a:effectLst/>
                        </a:rPr>
                        <a:t>PSET</a:t>
                      </a:r>
                      <a:r>
                        <a:rPr lang="en-US" sz="1200" spc="-10" dirty="0">
                          <a:effectLst/>
                        </a:rPr>
                        <a:t> </a:t>
                      </a:r>
                      <a:r>
                        <a:rPr lang="en-US" sz="1200" dirty="0">
                          <a:effectLst/>
                        </a:rPr>
                        <a:t>level</a:t>
                      </a:r>
                      <a:r>
                        <a:rPr lang="en-US" sz="1200" spc="-10" dirty="0">
                          <a:effectLst/>
                        </a:rPr>
                        <a:t> </a:t>
                      </a:r>
                      <a:r>
                        <a:rPr lang="en-US" sz="1200" dirty="0">
                          <a:effectLst/>
                        </a:rPr>
                        <a:t>of participation</a:t>
                      </a:r>
                      <a:r>
                        <a:rPr lang="en-US" sz="1200" spc="65" dirty="0">
                          <a:effectLst/>
                        </a:rPr>
                        <a:t> </a:t>
                      </a:r>
                      <a:r>
                        <a:rPr lang="en-US" sz="1200" dirty="0">
                          <a:effectLst/>
                        </a:rPr>
                        <a:t>of</a:t>
                      </a:r>
                      <a:r>
                        <a:rPr lang="en-US" sz="1200" spc="65" dirty="0">
                          <a:effectLst/>
                        </a:rPr>
                        <a:t> </a:t>
                      </a:r>
                      <a:r>
                        <a:rPr lang="en-US" sz="1200" dirty="0">
                          <a:effectLst/>
                        </a:rPr>
                        <a:t>social</a:t>
                      </a:r>
                      <a:r>
                        <a:rPr lang="en-US" sz="1200" spc="65" dirty="0">
                          <a:effectLst/>
                        </a:rPr>
                        <a:t> </a:t>
                      </a:r>
                      <a:r>
                        <a:rPr lang="en-US" sz="1200" dirty="0">
                          <a:effectLst/>
                        </a:rPr>
                        <a:t>partners</a:t>
                      </a:r>
                      <a:r>
                        <a:rPr lang="en-US" sz="1200" spc="65" dirty="0">
                          <a:effectLst/>
                        </a:rPr>
                        <a:t> </a:t>
                      </a:r>
                      <a:r>
                        <a:rPr lang="en-US" sz="1200" dirty="0">
                          <a:effectLst/>
                        </a:rPr>
                        <a:t>in</a:t>
                      </a:r>
                      <a:r>
                        <a:rPr lang="en-US" sz="1200" spc="65" dirty="0">
                          <a:effectLst/>
                        </a:rPr>
                        <a:t> </a:t>
                      </a:r>
                      <a:r>
                        <a:rPr lang="en-US" sz="1200" dirty="0">
                          <a:effectLst/>
                        </a:rPr>
                        <a:t>the PSET</a:t>
                      </a:r>
                      <a:r>
                        <a:rPr lang="en-US" sz="1200" spc="-5" dirty="0">
                          <a:effectLst/>
                        </a:rPr>
                        <a:t> </a:t>
                      </a:r>
                      <a:r>
                        <a:rPr lang="en-US" sz="1200" dirty="0">
                          <a:effectLst/>
                        </a:rPr>
                        <a:t>system</a:t>
                      </a:r>
                      <a:r>
                        <a:rPr lang="en-US" sz="1200" spc="-5" dirty="0">
                          <a:effectLst/>
                        </a:rPr>
                        <a:t> </a:t>
                      </a:r>
                      <a:r>
                        <a:rPr lang="en-US" sz="1200" dirty="0">
                          <a:effectLst/>
                        </a:rPr>
                        <a:t>improvement</a:t>
                      </a:r>
                      <a:r>
                        <a:rPr lang="en-US" sz="1200" spc="-5" dirty="0">
                          <a:effectLst/>
                        </a:rPr>
                        <a:t> </a:t>
                      </a:r>
                      <a:r>
                        <a:rPr lang="en-US" sz="1200" dirty="0">
                          <a:effectLst/>
                        </a:rPr>
                        <a:t>over</a:t>
                      </a:r>
                      <a:r>
                        <a:rPr lang="en-US" sz="1200" spc="-5" dirty="0">
                          <a:effectLst/>
                        </a:rPr>
                        <a:t> </a:t>
                      </a:r>
                      <a:r>
                        <a:rPr lang="en-US" sz="1200" dirty="0">
                          <a:effectLst/>
                        </a:rPr>
                        <a:t>the five-year</a:t>
                      </a:r>
                      <a:r>
                        <a:rPr lang="en-US" sz="1200" spc="90" dirty="0">
                          <a:effectLst/>
                        </a:rPr>
                        <a:t> </a:t>
                      </a:r>
                      <a:r>
                        <a:rPr lang="en-US" sz="1200" dirty="0">
                          <a:effectLst/>
                        </a:rPr>
                        <a:t>strategic</a:t>
                      </a:r>
                      <a:r>
                        <a:rPr lang="en-US" sz="1200" spc="95" dirty="0">
                          <a:effectLst/>
                        </a:rPr>
                        <a:t> </a:t>
                      </a:r>
                      <a:r>
                        <a:rPr lang="en-US" sz="1200" dirty="0">
                          <a:effectLst/>
                        </a:rPr>
                        <a:t>period*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5"/>
                        </a:spcBef>
                        <a:spcAft>
                          <a:spcPts val="0"/>
                        </a:spcAft>
                      </a:pPr>
                      <a:r>
                        <a:rPr lang="en-US" sz="1200" dirty="0">
                          <a:effectLst/>
                        </a:rPr>
                        <a:t>New</a:t>
                      </a:r>
                    </a:p>
                    <a:p>
                      <a:pPr marR="61595" algn="r">
                        <a:lnSpc>
                          <a:spcPts val="1020"/>
                        </a:lnSpc>
                        <a:spcAft>
                          <a:spcPts val="0"/>
                        </a:spcAft>
                      </a:pPr>
                      <a:r>
                        <a:rPr lang="en-US" sz="1200" dirty="0">
                          <a:effectLst/>
                        </a:rPr>
                        <a:t>Indicator</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5"/>
                        </a:spcBef>
                        <a:spcAft>
                          <a:spcPts val="0"/>
                        </a:spcAft>
                      </a:pPr>
                      <a:r>
                        <a:rPr lang="en-US" sz="1200" dirty="0">
                          <a:effectLst/>
                        </a:rPr>
                        <a:t>1</a:t>
                      </a:r>
                    </a:p>
                    <a:p>
                      <a:pPr>
                        <a:spcAft>
                          <a:spcPts val="0"/>
                        </a:spcAft>
                      </a:pPr>
                      <a:r>
                        <a:rPr lang="en-US" sz="1200" dirty="0">
                          <a:effectLst/>
                        </a:rPr>
                        <a:t> </a:t>
                      </a:r>
                    </a:p>
                    <a:p>
                      <a:pPr>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65"/>
                        </a:spcBef>
                        <a:spcAft>
                          <a:spcPts val="0"/>
                        </a:spcAft>
                      </a:pPr>
                      <a:r>
                        <a:rPr lang="en-US" sz="1100" dirty="0">
                          <a:effectLst/>
                        </a:rPr>
                        <a:t>Chief</a:t>
                      </a:r>
                      <a:r>
                        <a:rPr lang="en-US" sz="1100" spc="45" dirty="0">
                          <a:effectLst/>
                        </a:rPr>
                        <a:t> </a:t>
                      </a:r>
                      <a:r>
                        <a:rPr lang="en-US" sz="1100" dirty="0">
                          <a:effectLst/>
                        </a:rPr>
                        <a:t>Director:</a:t>
                      </a:r>
                    </a:p>
                    <a:p>
                      <a:pPr marL="74295">
                        <a:lnSpc>
                          <a:spcPts val="1020"/>
                        </a:lnSpc>
                        <a:spcAft>
                          <a:spcPts val="0"/>
                        </a:spcAft>
                      </a:pPr>
                      <a:r>
                        <a:rPr lang="en-US" sz="1100" dirty="0">
                          <a:effectLst/>
                        </a:rPr>
                        <a:t>Strategy,</a:t>
                      </a:r>
                      <a:r>
                        <a:rPr lang="en-US" sz="1100" spc="20" dirty="0">
                          <a:effectLst/>
                        </a:rPr>
                        <a:t> </a:t>
                      </a:r>
                      <a:r>
                        <a:rPr lang="en-US" sz="1100" dirty="0">
                          <a:effectLst/>
                        </a:rPr>
                        <a:t>Innovation</a:t>
                      </a:r>
                    </a:p>
                    <a:p>
                      <a:pPr marL="74295">
                        <a:lnSpc>
                          <a:spcPts val="1020"/>
                        </a:lnSpc>
                        <a:spcAft>
                          <a:spcPts val="0"/>
                        </a:spcAft>
                      </a:pPr>
                      <a:r>
                        <a:rPr lang="en-US" sz="1100" dirty="0">
                          <a:effectLst/>
                        </a:rPr>
                        <a:t>and</a:t>
                      </a:r>
                      <a:r>
                        <a:rPr lang="en-US" sz="1100" spc="70" dirty="0">
                          <a:effectLst/>
                        </a:rPr>
                        <a:t> </a:t>
                      </a:r>
                      <a:r>
                        <a:rPr lang="en-US" sz="1100" dirty="0">
                          <a:effectLst/>
                        </a:rPr>
                        <a:t>Organisational</a:t>
                      </a:r>
                    </a:p>
                    <a:p>
                      <a:pPr marL="74295">
                        <a:lnSpc>
                          <a:spcPts val="1020"/>
                        </a:lnSpc>
                        <a:spcAft>
                          <a:spcPts val="0"/>
                        </a:spcAft>
                      </a:pPr>
                      <a:r>
                        <a:rPr lang="en-US" sz="1100" dirty="0">
                          <a:effectLst/>
                        </a:rPr>
                        <a:t>Performance</a:t>
                      </a:r>
                      <a:endParaRPr lang="en-US" sz="11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1"/>
                  </a:ext>
                </a:extLst>
              </a:tr>
              <a:tr h="618854">
                <a:tc vMerge="1">
                  <a:txBody>
                    <a:bodyPr/>
                    <a:lstStyle/>
                    <a:p>
                      <a:pPr>
                        <a:spcAft>
                          <a:spcPts val="0"/>
                        </a:spcAft>
                      </a:pPr>
                      <a:endParaRPr lang="en-US" sz="1200">
                        <a:effectLst/>
                        <a:latin typeface="Arial" panose="020B0604020202020204" pitchFamily="34" charset="0"/>
                        <a:ea typeface="Arial MT"/>
                        <a:cs typeface="Arial" panose="020B0604020202020204" pitchFamily="34" charset="0"/>
                      </a:endParaRPr>
                    </a:p>
                  </a:txBody>
                  <a:tcPr marL="0" marR="0" marT="0" marB="0"/>
                </a:tc>
                <a:tc vMerge="1">
                  <a:txBody>
                    <a:bodyPr/>
                    <a:lstStyle/>
                    <a:p>
                      <a:pPr>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73025">
                        <a:spcBef>
                          <a:spcPts val="365"/>
                        </a:spcBef>
                        <a:spcAft>
                          <a:spcPts val="0"/>
                        </a:spcAft>
                      </a:pPr>
                      <a:r>
                        <a:rPr lang="en-US" sz="1200" b="0" dirty="0">
                          <a:effectLst/>
                        </a:rPr>
                        <a:t>3.3.4</a:t>
                      </a:r>
                      <a:r>
                        <a:rPr lang="en-US" sz="1200" b="0" spc="-5" dirty="0">
                          <a:effectLst/>
                        </a:rPr>
                        <a:t> </a:t>
                      </a:r>
                      <a:r>
                        <a:rPr lang="en-US" sz="1200" b="0" dirty="0">
                          <a:effectLst/>
                        </a:rPr>
                        <a:t>Number</a:t>
                      </a:r>
                      <a:r>
                        <a:rPr lang="en-US" sz="1200" b="0" spc="-5" dirty="0">
                          <a:effectLst/>
                        </a:rPr>
                        <a:t> </a:t>
                      </a:r>
                      <a:r>
                        <a:rPr lang="en-US" sz="1200" b="0" dirty="0">
                          <a:effectLst/>
                        </a:rPr>
                        <a:t>of</a:t>
                      </a:r>
                      <a:r>
                        <a:rPr lang="en-US" sz="1200" b="0" spc="-5" dirty="0">
                          <a:effectLst/>
                        </a:rPr>
                        <a:t> </a:t>
                      </a:r>
                      <a:r>
                        <a:rPr lang="en-US" sz="1200" b="0" dirty="0">
                          <a:effectLst/>
                        </a:rPr>
                        <a:t>PSET</a:t>
                      </a:r>
                      <a:r>
                        <a:rPr lang="en-US" sz="1200" b="0" spc="-5" dirty="0">
                          <a:effectLst/>
                        </a:rPr>
                        <a:t> </a:t>
                      </a:r>
                      <a:r>
                        <a:rPr lang="en-US" sz="1200" b="0" dirty="0">
                          <a:effectLst/>
                        </a:rPr>
                        <a:t>system improvement</a:t>
                      </a:r>
                      <a:r>
                        <a:rPr lang="en-US" sz="1200" b="0" spc="40" dirty="0">
                          <a:effectLst/>
                        </a:rPr>
                        <a:t> </a:t>
                      </a:r>
                      <a:r>
                        <a:rPr lang="en-US" sz="1200" b="0" dirty="0">
                          <a:effectLst/>
                        </a:rPr>
                        <a:t>interventions</a:t>
                      </a:r>
                      <a:r>
                        <a:rPr lang="en-US" sz="1200" b="0" spc="40" dirty="0">
                          <a:effectLst/>
                        </a:rPr>
                        <a:t> </a:t>
                      </a:r>
                      <a:r>
                        <a:rPr lang="en-US" sz="1200" b="0" dirty="0">
                          <a:effectLst/>
                        </a:rPr>
                        <a:t>formally evaluated*</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5"/>
                        </a:spcBef>
                        <a:spcAft>
                          <a:spcPts val="0"/>
                        </a:spcAft>
                      </a:pPr>
                      <a:r>
                        <a:rPr lang="en-US" sz="1200" b="0" dirty="0">
                          <a:effectLst/>
                        </a:rPr>
                        <a:t>New</a:t>
                      </a:r>
                    </a:p>
                    <a:p>
                      <a:pPr marR="61595" algn="r">
                        <a:lnSpc>
                          <a:spcPts val="1020"/>
                        </a:lnSpc>
                        <a:spcAft>
                          <a:spcPts val="0"/>
                        </a:spcAft>
                      </a:pPr>
                      <a:r>
                        <a:rPr lang="en-US" sz="1200" b="0" dirty="0">
                          <a:effectLst/>
                        </a:rPr>
                        <a:t>indicator</a:t>
                      </a:r>
                    </a:p>
                    <a:p>
                      <a:pPr>
                        <a:spcAft>
                          <a:spcPts val="0"/>
                        </a:spcAft>
                      </a:pPr>
                      <a:r>
                        <a:rPr lang="en-US" sz="1200" b="0" dirty="0">
                          <a:effectLst/>
                        </a:rPr>
                        <a:t> </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R="61595" algn="r">
                        <a:spcBef>
                          <a:spcPts val="365"/>
                        </a:spcBef>
                        <a:spcAft>
                          <a:spcPts val="0"/>
                        </a:spcAft>
                      </a:pPr>
                      <a:r>
                        <a:rPr lang="en-US" sz="1200" b="0" dirty="0">
                          <a:effectLst/>
                        </a:rPr>
                        <a:t>1</a:t>
                      </a:r>
                    </a:p>
                    <a:p>
                      <a:pPr>
                        <a:spcAft>
                          <a:spcPts val="0"/>
                        </a:spcAft>
                      </a:pPr>
                      <a:r>
                        <a:rPr lang="en-US" sz="1200" b="0" dirty="0">
                          <a:effectLst/>
                        </a:rPr>
                        <a:t> </a:t>
                      </a:r>
                    </a:p>
                    <a:p>
                      <a:pPr>
                        <a:spcAft>
                          <a:spcPts val="0"/>
                        </a:spcAft>
                      </a:pPr>
                      <a:r>
                        <a:rPr lang="en-US" sz="1200" b="0" dirty="0">
                          <a:effectLst/>
                        </a:rPr>
                        <a:t> </a:t>
                      </a:r>
                      <a:endParaRPr lang="en-US" sz="1200" b="0" dirty="0">
                        <a:solidFill>
                          <a:schemeClr val="tx1"/>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74295">
                        <a:spcBef>
                          <a:spcPts val="365"/>
                        </a:spcBef>
                        <a:spcAft>
                          <a:spcPts val="0"/>
                        </a:spcAft>
                      </a:pPr>
                      <a:r>
                        <a:rPr lang="en-US" sz="1100" dirty="0">
                          <a:effectLst/>
                        </a:rPr>
                        <a:t>Chief</a:t>
                      </a:r>
                      <a:r>
                        <a:rPr lang="en-US" sz="1100" spc="45" dirty="0">
                          <a:effectLst/>
                        </a:rPr>
                        <a:t> </a:t>
                      </a:r>
                      <a:r>
                        <a:rPr lang="en-US" sz="1100" dirty="0">
                          <a:effectLst/>
                        </a:rPr>
                        <a:t>Director:</a:t>
                      </a:r>
                    </a:p>
                    <a:p>
                      <a:pPr marL="74295">
                        <a:lnSpc>
                          <a:spcPts val="1020"/>
                        </a:lnSpc>
                        <a:spcAft>
                          <a:spcPts val="0"/>
                        </a:spcAft>
                      </a:pPr>
                      <a:r>
                        <a:rPr lang="en-US" sz="1100" dirty="0">
                          <a:effectLst/>
                        </a:rPr>
                        <a:t>Strategy,</a:t>
                      </a:r>
                      <a:r>
                        <a:rPr lang="en-US" sz="1100" spc="20" dirty="0">
                          <a:effectLst/>
                        </a:rPr>
                        <a:t> </a:t>
                      </a:r>
                      <a:r>
                        <a:rPr lang="en-US" sz="1100" dirty="0">
                          <a:effectLst/>
                        </a:rPr>
                        <a:t>Innovation</a:t>
                      </a:r>
                    </a:p>
                    <a:p>
                      <a:pPr marL="74295">
                        <a:lnSpc>
                          <a:spcPts val="1020"/>
                        </a:lnSpc>
                        <a:spcAft>
                          <a:spcPts val="0"/>
                        </a:spcAft>
                      </a:pPr>
                      <a:r>
                        <a:rPr lang="en-US" sz="1100" dirty="0">
                          <a:effectLst/>
                        </a:rPr>
                        <a:t>and</a:t>
                      </a:r>
                      <a:r>
                        <a:rPr lang="en-US" sz="1100" spc="70" dirty="0">
                          <a:effectLst/>
                        </a:rPr>
                        <a:t> </a:t>
                      </a:r>
                      <a:r>
                        <a:rPr lang="en-US" sz="1100" dirty="0">
                          <a:effectLst/>
                        </a:rPr>
                        <a:t>Organisational Performance</a:t>
                      </a:r>
                      <a:endParaRPr lang="en-US" sz="1100" b="1" dirty="0">
                        <a:solidFill>
                          <a:schemeClr val="bg1"/>
                        </a:solidFill>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0434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 y="2438158"/>
            <a:ext cx="11940540" cy="207897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pPr algn="ctr"/>
            <a:r>
              <a:rPr lang="en-ZA" altLang="en-US" sz="4000" b="1" dirty="0">
                <a:solidFill>
                  <a:srgbClr val="70AD47"/>
                </a:solidFill>
                <a:latin typeface="Open Sans"/>
                <a:cs typeface="Times New Roman" pitchFamily="18" charset="0"/>
              </a:rPr>
              <a:t>4. </a:t>
            </a:r>
            <a:r>
              <a:rPr lang="en-ZA" sz="4000" b="1" dirty="0">
                <a:solidFill>
                  <a:srgbClr val="70AD47"/>
                </a:solidFill>
                <a:latin typeface="Open Sans"/>
                <a:cs typeface="Times New Roman" pitchFamily="18" charset="0"/>
              </a:rPr>
              <a:t>Annual Performance Plan 2023/2024</a:t>
            </a:r>
            <a:endParaRPr lang="en-GB" sz="4000" b="1" dirty="0">
              <a:solidFill>
                <a:schemeClr val="accent6"/>
              </a:solidFill>
              <a:latin typeface="Open Sans"/>
            </a:endParaRPr>
          </a:p>
        </p:txBody>
      </p:sp>
    </p:spTree>
    <p:extLst>
      <p:ext uri="{BB962C8B-B14F-4D97-AF65-F5344CB8AC3E}">
        <p14:creationId xmlns:p14="http://schemas.microsoft.com/office/powerpoint/2010/main" xmlns="" val="419504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4" name="Rectangle 3"/>
          <p:cNvSpPr/>
          <p:nvPr/>
        </p:nvSpPr>
        <p:spPr>
          <a:xfrm>
            <a:off x="4930502" y="223056"/>
            <a:ext cx="6174782" cy="747384"/>
          </a:xfrm>
          <a:prstGeom prst="rect">
            <a:avLst/>
          </a:prstGeom>
        </p:spPr>
        <p:txBody>
          <a:bodyPr wrap="square">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SUMMARY OF NEW OUTPUT INDICATORS </a:t>
            </a:r>
          </a:p>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203/24 ANNUAL PERFORMANCE PLAN</a:t>
            </a:r>
            <a:endParaRPr kumimoji="0" lang="en-GB"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 name="Rectangle 5"/>
          <p:cNvSpPr/>
          <p:nvPr/>
        </p:nvSpPr>
        <p:spPr>
          <a:xfrm>
            <a:off x="160421" y="1197154"/>
            <a:ext cx="11580338" cy="570925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9 new output indicators have been added to the 2023/24 APP, each output indicator has been added with an accompanying Technical Indicator Description (TID) indicate by * on specific indicator. The reason for addition or revision of the output indicator include the following: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To improve </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Organisational administration performance to </a:t>
            </a:r>
            <a:r>
              <a:rPr lang="en-US" sz="1900" dirty="0" err="1">
                <a:solidFill>
                  <a:srgbClr val="002060"/>
                </a:solidFill>
                <a:latin typeface="Arial" panose="020B0604020202020204" pitchFamily="34" charset="0"/>
                <a:ea typeface="Calibri" panose="020F0502020204030204" pitchFamily="34" charset="0"/>
                <a:cs typeface="Arial" panose="020B0604020202020204" pitchFamily="34" charset="0"/>
              </a:rPr>
              <a:t>realise</a:t>
            </a:r>
            <a:r>
              <a:rPr lang="en-US" sz="1900" dirty="0">
                <a:solidFill>
                  <a:srgbClr val="002060"/>
                </a:solidFill>
                <a:latin typeface="Arial" panose="020B0604020202020204" pitchFamily="34" charset="0"/>
                <a:ea typeface="Calibri" panose="020F0502020204030204" pitchFamily="34" charset="0"/>
                <a:cs typeface="Arial" panose="020B0604020202020204" pitchFamily="34" charset="0"/>
              </a:rPr>
              <a:t> efficiency and effective support to core functions.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To improve efficiency and effectiveness and compliance to regulatory requirements.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To set a target and measure performance to address material audit findings.</a:t>
            </a:r>
            <a:endPar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Contribute the realisation of the objectives of the regulatory requirements.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002060"/>
                </a:solidFill>
                <a:latin typeface="Arial" panose="020B0604020202020204" pitchFamily="34" charset="0"/>
                <a:ea typeface="Calibri" panose="020F0502020204030204" pitchFamily="34" charset="0"/>
              </a:rPr>
              <a:t>Improve turn-around times on the processing of payments where project information and source documents are in place to support reported performance.</a:t>
            </a:r>
            <a:endParaRPr kumimoji="0" lang="en-US" sz="1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kumimoji="0" lang="en-GB" sz="19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mprove</a:t>
            </a: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the turn-around time on the registration and contracting of project, thus improving efficiency toward implementation.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To measure and improve project initiation turnaround times and responsiveness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To report the number of projects initiated per year to build a pipeline.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002060"/>
                </a:solidFill>
                <a:latin typeface="Arial" panose="020B0604020202020204" pitchFamily="34" charset="0"/>
                <a:ea typeface="Calibri" panose="020F0502020204030204" pitchFamily="34" charset="0"/>
              </a:rPr>
              <a:t>Total number of indicators to target and measure performance is 48 of which 9 are new efficiency indicators. The key is that the reporting of the indicators are aligned to policy and measure the classification of projects appropriate which is a major departure from the prior 5 year strategic period plan.</a:t>
            </a:r>
            <a:endParaRPr kumimoji="0" lang="en-US" sz="1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2700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23</a:t>
            </a:fld>
            <a:endParaRPr lang="en-US" dirty="0"/>
          </a:p>
        </p:txBody>
      </p:sp>
      <p:sp>
        <p:nvSpPr>
          <p:cNvPr id="4" name="Rectangle 3"/>
          <p:cNvSpPr/>
          <p:nvPr/>
        </p:nvSpPr>
        <p:spPr>
          <a:xfrm>
            <a:off x="5398794" y="329607"/>
            <a:ext cx="5454904" cy="458844"/>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1: ADMINISTRATION </a:t>
            </a:r>
          </a:p>
        </p:txBody>
      </p:sp>
      <p:graphicFrame>
        <p:nvGraphicFramePr>
          <p:cNvPr id="5" name="Table 4"/>
          <p:cNvGraphicFramePr>
            <a:graphicFrameLocks noGrp="1"/>
          </p:cNvGraphicFramePr>
          <p:nvPr>
            <p:extLst>
              <p:ext uri="{D42A27DB-BD31-4B8C-83A1-F6EECF244321}">
                <p14:modId xmlns:p14="http://schemas.microsoft.com/office/powerpoint/2010/main" xmlns="" val="707936272"/>
              </p:ext>
            </p:extLst>
          </p:nvPr>
        </p:nvGraphicFramePr>
        <p:xfrm>
          <a:off x="277464" y="1087831"/>
          <a:ext cx="11609734" cy="5814133"/>
        </p:xfrm>
        <a:graphic>
          <a:graphicData uri="http://schemas.openxmlformats.org/drawingml/2006/table">
            <a:tbl>
              <a:tblPr firstRow="1" firstCol="1" lastRow="1" lastCol="1" bandRow="1" bandCol="1">
                <a:tableStyleId>{16D9F66E-5EB9-4882-86FB-DCBF35E3C3E4}</a:tableStyleId>
              </a:tblPr>
              <a:tblGrid>
                <a:gridCol w="601394">
                  <a:extLst>
                    <a:ext uri="{9D8B030D-6E8A-4147-A177-3AD203B41FA5}">
                      <a16:colId xmlns:a16="http://schemas.microsoft.com/office/drawing/2014/main" xmlns="" val="20000"/>
                    </a:ext>
                  </a:extLst>
                </a:gridCol>
                <a:gridCol w="427554">
                  <a:extLst>
                    <a:ext uri="{9D8B030D-6E8A-4147-A177-3AD203B41FA5}">
                      <a16:colId xmlns:a16="http://schemas.microsoft.com/office/drawing/2014/main" xmlns="" val="20001"/>
                    </a:ext>
                  </a:extLst>
                </a:gridCol>
                <a:gridCol w="2789640">
                  <a:extLst>
                    <a:ext uri="{9D8B030D-6E8A-4147-A177-3AD203B41FA5}">
                      <a16:colId xmlns:a16="http://schemas.microsoft.com/office/drawing/2014/main" xmlns="" val="20002"/>
                    </a:ext>
                  </a:extLst>
                </a:gridCol>
                <a:gridCol w="1143768">
                  <a:extLst>
                    <a:ext uri="{9D8B030D-6E8A-4147-A177-3AD203B41FA5}">
                      <a16:colId xmlns:a16="http://schemas.microsoft.com/office/drawing/2014/main" xmlns="" val="203756592"/>
                    </a:ext>
                  </a:extLst>
                </a:gridCol>
                <a:gridCol w="1091265">
                  <a:extLst>
                    <a:ext uri="{9D8B030D-6E8A-4147-A177-3AD203B41FA5}">
                      <a16:colId xmlns:a16="http://schemas.microsoft.com/office/drawing/2014/main" xmlns="" val="697536192"/>
                    </a:ext>
                  </a:extLst>
                </a:gridCol>
                <a:gridCol w="1355639">
                  <a:extLst>
                    <a:ext uri="{9D8B030D-6E8A-4147-A177-3AD203B41FA5}">
                      <a16:colId xmlns:a16="http://schemas.microsoft.com/office/drawing/2014/main" xmlns="" val="20005"/>
                    </a:ext>
                  </a:extLst>
                </a:gridCol>
                <a:gridCol w="1355639">
                  <a:extLst>
                    <a:ext uri="{9D8B030D-6E8A-4147-A177-3AD203B41FA5}">
                      <a16:colId xmlns:a16="http://schemas.microsoft.com/office/drawing/2014/main" xmlns="" val="20006"/>
                    </a:ext>
                  </a:extLst>
                </a:gridCol>
                <a:gridCol w="1243704">
                  <a:extLst>
                    <a:ext uri="{9D8B030D-6E8A-4147-A177-3AD203B41FA5}">
                      <a16:colId xmlns:a16="http://schemas.microsoft.com/office/drawing/2014/main" xmlns="" val="20007"/>
                    </a:ext>
                  </a:extLst>
                </a:gridCol>
                <a:gridCol w="932213">
                  <a:extLst>
                    <a:ext uri="{9D8B030D-6E8A-4147-A177-3AD203B41FA5}">
                      <a16:colId xmlns:a16="http://schemas.microsoft.com/office/drawing/2014/main" xmlns="" val="20008"/>
                    </a:ext>
                  </a:extLst>
                </a:gridCol>
                <a:gridCol w="668918">
                  <a:extLst>
                    <a:ext uri="{9D8B030D-6E8A-4147-A177-3AD203B41FA5}">
                      <a16:colId xmlns:a16="http://schemas.microsoft.com/office/drawing/2014/main" xmlns="" val="20009"/>
                    </a:ext>
                  </a:extLst>
                </a:gridCol>
              </a:tblGrid>
              <a:tr h="352142">
                <a:tc rowSpan="2">
                  <a:txBody>
                    <a:bodyPr/>
                    <a:lstStyle/>
                    <a:p>
                      <a:pPr marL="108585">
                        <a:spcBef>
                          <a:spcPts val="905"/>
                        </a:spcBef>
                        <a:spcAft>
                          <a:spcPts val="0"/>
                        </a:spcAft>
                      </a:pPr>
                      <a:r>
                        <a:rPr lang="en-US" sz="1200" dirty="0">
                          <a:effectLst/>
                        </a:rPr>
                        <a:t>Outcome</a:t>
                      </a:r>
                      <a:endParaRPr lang="en-US" sz="1200" dirty="0">
                        <a:effectLst/>
                        <a:latin typeface="Arial MT"/>
                        <a:ea typeface="Arial MT"/>
                        <a:cs typeface="Arial MT"/>
                      </a:endParaRPr>
                    </a:p>
                  </a:txBody>
                  <a:tcPr marL="0" marR="0" marT="0" marB="0" vert="vert270"/>
                </a:tc>
                <a:tc rowSpan="2">
                  <a:txBody>
                    <a:bodyPr/>
                    <a:lstStyle/>
                    <a:p>
                      <a:pPr marL="179070">
                        <a:spcBef>
                          <a:spcPts val="905"/>
                        </a:spcBef>
                        <a:spcAft>
                          <a:spcPts val="0"/>
                        </a:spcAft>
                      </a:pPr>
                      <a:r>
                        <a:rPr lang="en-US" sz="1200">
                          <a:effectLst/>
                        </a:rPr>
                        <a:t>Output</a:t>
                      </a:r>
                      <a:endParaRPr lang="en-US" sz="1200">
                        <a:effectLst/>
                        <a:latin typeface="Arial MT"/>
                        <a:ea typeface="Arial MT"/>
                        <a:cs typeface="Arial MT"/>
                      </a:endParaRPr>
                    </a:p>
                  </a:txBody>
                  <a:tcPr marL="0" marR="0" marT="0" marB="0" vert="vert270"/>
                </a:tc>
                <a:tc rowSpan="2">
                  <a:txBody>
                    <a:bodyPr/>
                    <a:lstStyle/>
                    <a:p>
                      <a:pPr>
                        <a:spcBef>
                          <a:spcPts val="40"/>
                        </a:spcBef>
                        <a:spcAft>
                          <a:spcPts val="0"/>
                        </a:spcAft>
                      </a:pPr>
                      <a:r>
                        <a:rPr lang="en-US" sz="1200" dirty="0">
                          <a:effectLst/>
                        </a:rPr>
                        <a:t> </a:t>
                      </a:r>
                    </a:p>
                    <a:p>
                      <a:pPr marL="237490" marR="222250" indent="93345">
                        <a:spcBef>
                          <a:spcPts val="285"/>
                        </a:spcBef>
                        <a:spcAft>
                          <a:spcPts val="0"/>
                        </a:spcAft>
                      </a:pPr>
                      <a:r>
                        <a:rPr lang="en-US" sz="1200" dirty="0">
                          <a:effectLst/>
                        </a:rPr>
                        <a:t>Output</a:t>
                      </a:r>
                      <a:r>
                        <a:rPr lang="en-US" sz="1200" spc="5" dirty="0">
                          <a:effectLst/>
                        </a:rPr>
                        <a:t> </a:t>
                      </a:r>
                      <a:r>
                        <a:rPr lang="en-US" sz="1200" dirty="0">
                          <a:effectLst/>
                        </a:rPr>
                        <a:t>indicators</a:t>
                      </a:r>
                      <a:endParaRPr lang="en-US" sz="1200" dirty="0">
                        <a:effectLst/>
                        <a:latin typeface="Arial MT"/>
                        <a:ea typeface="Arial MT"/>
                        <a:cs typeface="Arial MT"/>
                      </a:endParaRPr>
                    </a:p>
                  </a:txBody>
                  <a:tcPr marL="0" marR="0" marT="0" marB="0"/>
                </a:tc>
                <a:tc gridSpan="3">
                  <a:txBody>
                    <a:bodyPr/>
                    <a:lstStyle/>
                    <a:p>
                      <a:pPr>
                        <a:spcBef>
                          <a:spcPts val="50"/>
                        </a:spcBef>
                        <a:spcAft>
                          <a:spcPts val="0"/>
                        </a:spcAft>
                      </a:pPr>
                      <a:r>
                        <a:rPr lang="en-US" sz="1200">
                          <a:effectLst/>
                        </a:rPr>
                        <a:t> </a:t>
                      </a:r>
                    </a:p>
                    <a:p>
                      <a:pPr marL="112395">
                        <a:spcBef>
                          <a:spcPts val="285"/>
                        </a:spcBef>
                        <a:spcAft>
                          <a:spcPts val="0"/>
                        </a:spcAft>
                      </a:pPr>
                      <a:r>
                        <a:rPr lang="en-US" sz="1200">
                          <a:effectLst/>
                        </a:rPr>
                        <a:t>Audited</a:t>
                      </a:r>
                      <a:r>
                        <a:rPr lang="en-US" sz="1200" spc="5">
                          <a:effectLst/>
                        </a:rPr>
                        <a:t> </a:t>
                      </a:r>
                      <a:r>
                        <a:rPr lang="en-US" sz="1200">
                          <a:effectLst/>
                        </a:rPr>
                        <a:t>or</a:t>
                      </a:r>
                      <a:r>
                        <a:rPr lang="en-US" sz="1200" spc="5">
                          <a:effectLst/>
                        </a:rPr>
                        <a:t> </a:t>
                      </a:r>
                      <a:r>
                        <a:rPr lang="en-US" sz="1200">
                          <a:effectLst/>
                        </a:rPr>
                        <a:t>actual</a:t>
                      </a:r>
                      <a:r>
                        <a:rPr lang="en-US" sz="1200" spc="5">
                          <a:effectLst/>
                        </a:rPr>
                        <a:t> </a:t>
                      </a:r>
                      <a:r>
                        <a:rPr lang="en-US" sz="1200">
                          <a:effectLst/>
                        </a:rPr>
                        <a:t>performance</a:t>
                      </a:r>
                      <a:endParaRPr lang="en-US"/>
                    </a:p>
                  </a:txBody>
                  <a:tcPr marL="0" marR="0" marT="0" marB="0"/>
                </a:tc>
                <a:tc hMerge="1">
                  <a:txBody>
                    <a:bodyPr/>
                    <a:lstStyle/>
                    <a:p>
                      <a:endParaRPr lang="en-US"/>
                    </a:p>
                  </a:txBody>
                  <a:tcPr/>
                </a:tc>
                <a:tc hMerge="1">
                  <a:txBody>
                    <a:bodyPr/>
                    <a:lstStyle/>
                    <a:p>
                      <a:endParaRPr lang="en-US"/>
                    </a:p>
                  </a:txBody>
                  <a:tcPr/>
                </a:tc>
                <a:tc>
                  <a:txBody>
                    <a:bodyPr/>
                    <a:lstStyle/>
                    <a:p>
                      <a:pPr marL="40005" marR="32385" algn="ctr">
                        <a:lnSpc>
                          <a:spcPts val="1200"/>
                        </a:lnSpc>
                        <a:spcBef>
                          <a:spcPts val="190"/>
                        </a:spcBef>
                        <a:spcAft>
                          <a:spcPts val="0"/>
                        </a:spcAft>
                      </a:pPr>
                      <a:r>
                        <a:rPr lang="en-US" sz="1200" dirty="0">
                          <a:effectLst/>
                        </a:rPr>
                        <a:t>Estimated </a:t>
                      </a:r>
                      <a:r>
                        <a:rPr lang="en-US" sz="1200" spc="-265" dirty="0">
                          <a:effectLst/>
                        </a:rPr>
                        <a:t>         </a:t>
                      </a:r>
                    </a:p>
                    <a:p>
                      <a:pPr marL="40005" marR="32385" algn="ctr">
                        <a:lnSpc>
                          <a:spcPts val="1200"/>
                        </a:lnSpc>
                        <a:spcBef>
                          <a:spcPts val="190"/>
                        </a:spcBef>
                        <a:spcAft>
                          <a:spcPts val="0"/>
                        </a:spcAft>
                      </a:pPr>
                      <a:r>
                        <a:rPr lang="en-US" sz="1200" dirty="0">
                          <a:effectLst/>
                        </a:rPr>
                        <a:t>performance</a:t>
                      </a:r>
                      <a:endParaRPr lang="en-US" sz="1200" dirty="0">
                        <a:effectLst/>
                        <a:latin typeface="Arial MT"/>
                        <a:ea typeface="Arial MT"/>
                        <a:cs typeface="Arial MT"/>
                      </a:endParaRPr>
                    </a:p>
                  </a:txBody>
                  <a:tcPr marL="0" marR="0" marT="0" marB="0"/>
                </a:tc>
                <a:tc gridSpan="3">
                  <a:txBody>
                    <a:bodyPr/>
                    <a:lstStyle/>
                    <a:p>
                      <a:pPr>
                        <a:spcBef>
                          <a:spcPts val="50"/>
                        </a:spcBef>
                        <a:spcAft>
                          <a:spcPts val="0"/>
                        </a:spcAft>
                      </a:pPr>
                      <a:r>
                        <a:rPr lang="en-US" sz="1200">
                          <a:effectLst/>
                        </a:rPr>
                        <a:t> </a:t>
                      </a:r>
                    </a:p>
                    <a:p>
                      <a:pPr marL="309880">
                        <a:spcBef>
                          <a:spcPts val="285"/>
                        </a:spcBef>
                        <a:spcAft>
                          <a:spcPts val="0"/>
                        </a:spcAft>
                      </a:pPr>
                      <a:r>
                        <a:rPr lang="en-US" sz="1200">
                          <a:effectLst/>
                        </a:rPr>
                        <a:t>Medium-term</a:t>
                      </a:r>
                      <a:r>
                        <a:rPr lang="en-US" sz="1200" spc="-40">
                          <a:effectLst/>
                        </a:rPr>
                        <a:t> </a:t>
                      </a:r>
                      <a:r>
                        <a:rPr lang="en-US" sz="1200">
                          <a:effectLst/>
                        </a:rPr>
                        <a:t>targets</a:t>
                      </a:r>
                      <a:endParaRPr lang="en-US" sz="12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65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b="0" dirty="0">
                          <a:solidFill>
                            <a:schemeClr val="tx1"/>
                          </a:solidFill>
                          <a:effectLst/>
                        </a:rPr>
                        <a:t>2025/26</a:t>
                      </a:r>
                      <a:endParaRPr lang="en-US" sz="1200" b="0" dirty="0">
                        <a:solidFill>
                          <a:schemeClr val="tx1"/>
                        </a:solidFill>
                        <a:effectLst/>
                        <a:latin typeface="Arial MT"/>
                        <a:ea typeface="Arial MT"/>
                        <a:cs typeface="Arial MT"/>
                      </a:endParaRPr>
                    </a:p>
                  </a:txBody>
                  <a:tcPr marL="0" marR="0" marT="0" marB="0"/>
                </a:tc>
                <a:extLst>
                  <a:ext uri="{0D108BD9-81ED-4DB2-BD59-A6C34878D82A}">
                    <a16:rowId xmlns:a16="http://schemas.microsoft.com/office/drawing/2014/main" xmlns="" val="10001"/>
                  </a:ext>
                </a:extLst>
              </a:tr>
              <a:tr h="149919">
                <a:tc rowSpan="11">
                  <a:txBody>
                    <a:bodyPr/>
                    <a:lstStyle/>
                    <a:p>
                      <a:pPr marL="1960245" marR="1960245" algn="ctr">
                        <a:spcBef>
                          <a:spcPts val="960"/>
                        </a:spcBef>
                        <a:spcAft>
                          <a:spcPts val="0"/>
                        </a:spcAft>
                      </a:pPr>
                      <a:r>
                        <a:rPr lang="en-US" sz="1200" dirty="0">
                          <a:effectLst/>
                          <a:latin typeface="Arial MT"/>
                          <a:ea typeface="Arial MT"/>
                          <a:cs typeface="Arial MT"/>
                        </a:rPr>
                        <a:t> </a:t>
                      </a:r>
                    </a:p>
                    <a:p>
                      <a:pPr marL="1960245" marR="1960245" algn="ctr">
                        <a:spcBef>
                          <a:spcPts val="960"/>
                        </a:spcBef>
                        <a:spcAft>
                          <a:spcPts val="0"/>
                        </a:spcAft>
                      </a:pPr>
                      <a:endParaRPr lang="en-US" sz="1200" dirty="0">
                        <a:effectLst/>
                        <a:latin typeface="Arial MT"/>
                        <a:ea typeface="Arial MT"/>
                        <a:cs typeface="Arial MT"/>
                      </a:endParaRPr>
                    </a:p>
                  </a:txBody>
                  <a:tcPr marL="0" marR="0" marT="0" marB="0"/>
                </a:tc>
                <a:tc rowSpan="11">
                  <a:txBody>
                    <a:bodyPr/>
                    <a:lstStyle/>
                    <a:p>
                      <a:pPr marL="1036320">
                        <a:spcBef>
                          <a:spcPts val="310"/>
                        </a:spcBef>
                        <a:spcAft>
                          <a:spcPts val="0"/>
                        </a:spcAft>
                      </a:pPr>
                      <a:r>
                        <a:rPr lang="en-US" sz="1200" dirty="0">
                          <a:effectLst/>
                        </a:rPr>
                        <a:t>1.1</a:t>
                      </a:r>
                      <a:r>
                        <a:rPr lang="en-US" sz="1200" spc="35" dirty="0">
                          <a:effectLst/>
                        </a:rPr>
                        <a:t> </a:t>
                      </a:r>
                      <a:r>
                        <a:rPr lang="en-US" sz="1200" dirty="0">
                          <a:effectLst/>
                        </a:rPr>
                        <a:t>Improved</a:t>
                      </a:r>
                      <a:r>
                        <a:rPr lang="en-US" sz="1200" spc="35" dirty="0">
                          <a:effectLst/>
                        </a:rPr>
                        <a:t> </a:t>
                      </a:r>
                      <a:r>
                        <a:rPr lang="en-US" sz="1200" dirty="0">
                          <a:effectLst/>
                        </a:rPr>
                        <a:t>internal</a:t>
                      </a:r>
                      <a:r>
                        <a:rPr lang="en-US" sz="1200" spc="35" dirty="0">
                          <a:effectLst/>
                        </a:rPr>
                        <a:t> </a:t>
                      </a:r>
                      <a:r>
                        <a:rPr lang="en-US" sz="1200" dirty="0">
                          <a:effectLst/>
                        </a:rPr>
                        <a:t>business</a:t>
                      </a:r>
                      <a:r>
                        <a:rPr lang="en-US" sz="1200" spc="35" dirty="0">
                          <a:effectLst/>
                        </a:rPr>
                        <a:t> </a:t>
                      </a:r>
                      <a:r>
                        <a:rPr lang="en-US" sz="1200" dirty="0">
                          <a:effectLst/>
                        </a:rPr>
                        <a:t>excellence</a:t>
                      </a:r>
                      <a:r>
                        <a:rPr lang="en-US" sz="1200" spc="40" dirty="0">
                          <a:effectLst/>
                        </a:rPr>
                        <a:t> </a:t>
                      </a:r>
                      <a:r>
                        <a:rPr lang="en-US" sz="1200" dirty="0">
                          <a:effectLst/>
                        </a:rPr>
                        <a:t>and</a:t>
                      </a:r>
                      <a:r>
                        <a:rPr lang="en-US" sz="1200" spc="35" dirty="0">
                          <a:effectLst/>
                        </a:rPr>
                        <a:t> </a:t>
                      </a:r>
                      <a:r>
                        <a:rPr lang="en-US" sz="1200" dirty="0">
                          <a:effectLst/>
                        </a:rPr>
                        <a:t>service</a:t>
                      </a:r>
                      <a:r>
                        <a:rPr lang="en-US" sz="1200" spc="35" dirty="0">
                          <a:effectLst/>
                        </a:rPr>
                        <a:t> </a:t>
                      </a:r>
                      <a:r>
                        <a:rPr lang="en-US" sz="1200" dirty="0">
                          <a:effectLst/>
                        </a:rPr>
                        <a:t>delivery</a:t>
                      </a:r>
                      <a:endParaRPr lang="en-US" sz="1200" dirty="0">
                        <a:effectLst/>
                        <a:latin typeface="Arial MT"/>
                        <a:ea typeface="Arial MT"/>
                        <a:cs typeface="Arial MT"/>
                      </a:endParaRPr>
                    </a:p>
                  </a:txBody>
                  <a:tcPr marL="0" marR="0" marT="0" marB="0" vert="vert270"/>
                </a:tc>
                <a:tc gridSpan="8">
                  <a:txBody>
                    <a:bodyPr/>
                    <a:lstStyle/>
                    <a:p>
                      <a:pPr marL="35560">
                        <a:lnSpc>
                          <a:spcPts val="1190"/>
                        </a:lnSpc>
                        <a:spcBef>
                          <a:spcPts val="230"/>
                        </a:spcBef>
                        <a:spcAft>
                          <a:spcPts val="0"/>
                        </a:spcAft>
                      </a:pPr>
                      <a:r>
                        <a:rPr lang="en-US" sz="1000" dirty="0">
                          <a:effectLst/>
                        </a:rPr>
                        <a:t>Sub programme</a:t>
                      </a:r>
                      <a:r>
                        <a:rPr lang="en-US" sz="1000" spc="-20" dirty="0">
                          <a:effectLst/>
                        </a:rPr>
                        <a:t> </a:t>
                      </a:r>
                      <a:r>
                        <a:rPr lang="en-US" sz="1000" dirty="0">
                          <a:effectLst/>
                        </a:rPr>
                        <a:t>1.1:</a:t>
                      </a:r>
                      <a:r>
                        <a:rPr lang="en-US" sz="1000" spc="-20" dirty="0">
                          <a:effectLst/>
                        </a:rPr>
                        <a:t> </a:t>
                      </a:r>
                      <a:r>
                        <a:rPr lang="en-US" sz="1000" dirty="0">
                          <a:effectLst/>
                        </a:rPr>
                        <a:t>Chief</a:t>
                      </a:r>
                      <a:r>
                        <a:rPr lang="en-US" sz="1000" spc="-20" dirty="0">
                          <a:effectLst/>
                        </a:rPr>
                        <a:t> </a:t>
                      </a:r>
                      <a:r>
                        <a:rPr lang="en-US" sz="1000" dirty="0">
                          <a:effectLst/>
                        </a:rPr>
                        <a:t>Financial</a:t>
                      </a:r>
                      <a:r>
                        <a:rPr lang="en-US" sz="1000" spc="-20" dirty="0">
                          <a:effectLst/>
                        </a:rPr>
                        <a:t> </a:t>
                      </a:r>
                      <a:r>
                        <a:rPr lang="en-US" sz="1000" dirty="0">
                          <a:effectLst/>
                        </a:rPr>
                        <a:t>Officer</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60425">
                <a:tc vMerge="1">
                  <a:txBody>
                    <a:bodyPr/>
                    <a:lstStyle/>
                    <a:p>
                      <a:endParaRPr lang="en-US"/>
                    </a:p>
                  </a:txBody>
                  <a:tcPr/>
                </a:tc>
                <a:tc vMerge="1">
                  <a:txBody>
                    <a:bodyPr/>
                    <a:lstStyle/>
                    <a:p>
                      <a:endParaRPr lang="en-US"/>
                    </a:p>
                  </a:txBody>
                  <a:tcPr/>
                </a:tc>
                <a:tc>
                  <a:txBody>
                    <a:bodyPr/>
                    <a:lstStyle/>
                    <a:p>
                      <a:pPr marL="35560" marR="57785">
                        <a:lnSpc>
                          <a:spcPts val="1200"/>
                        </a:lnSpc>
                        <a:spcBef>
                          <a:spcPts val="180"/>
                        </a:spcBef>
                        <a:spcAft>
                          <a:spcPts val="0"/>
                        </a:spcAft>
                      </a:pPr>
                      <a:r>
                        <a:rPr lang="en-US" sz="1000" dirty="0">
                          <a:effectLst/>
                        </a:rPr>
                        <a:t>1.1.1</a:t>
                      </a:r>
                      <a:r>
                        <a:rPr lang="en-US" sz="1000" spc="70" dirty="0">
                          <a:effectLst/>
                        </a:rPr>
                        <a:t> </a:t>
                      </a:r>
                      <a:r>
                        <a:rPr lang="en-US" sz="1000" dirty="0">
                          <a:effectLst/>
                        </a:rPr>
                        <a:t>Percentage </a:t>
                      </a:r>
                      <a:r>
                        <a:rPr lang="en-US" sz="1000" spc="-250" dirty="0">
                          <a:effectLst/>
                        </a:rPr>
                        <a:t> </a:t>
                      </a:r>
                      <a:r>
                        <a:rPr lang="en-US" sz="1000" dirty="0">
                          <a:effectLst/>
                        </a:rPr>
                        <a:t>of material audit findings</a:t>
                      </a:r>
                      <a:r>
                        <a:rPr lang="en-US" sz="1000" spc="5" dirty="0">
                          <a:effectLst/>
                        </a:rPr>
                        <a:t> </a:t>
                      </a:r>
                      <a:r>
                        <a:rPr lang="en-US" sz="1000" dirty="0">
                          <a:effectLst/>
                        </a:rPr>
                        <a:t>addressed</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New</a:t>
                      </a:r>
                      <a:r>
                        <a:rPr lang="en-US" sz="1000" spc="5" dirty="0">
                          <a:effectLst/>
                        </a:rPr>
                        <a:t> </a:t>
                      </a:r>
                      <a:r>
                        <a:rPr lang="en-US" sz="1000" dirty="0">
                          <a:effectLst/>
                        </a:rPr>
                        <a:t>indicator</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New</a:t>
                      </a:r>
                      <a:r>
                        <a:rPr lang="en-US" sz="1000" spc="5" dirty="0">
                          <a:effectLst/>
                        </a:rPr>
                        <a:t> </a:t>
                      </a:r>
                      <a:r>
                        <a:rPr lang="en-US" sz="1000" dirty="0">
                          <a:effectLst/>
                        </a:rPr>
                        <a:t>indicator</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ZA" sz="1200" dirty="0">
                          <a:effectLst/>
                          <a:latin typeface="Arial MT"/>
                          <a:ea typeface="Arial MT"/>
                          <a:cs typeface="Arial MT"/>
                        </a:rPr>
                        <a:t>1</a:t>
                      </a:r>
                      <a:r>
                        <a:rPr lang="en-US" sz="1200" dirty="0">
                          <a:effectLst/>
                          <a:latin typeface="Arial MT"/>
                          <a:ea typeface="Arial MT"/>
                          <a:cs typeface="Arial MT"/>
                        </a:rPr>
                        <a:t>3%</a:t>
                      </a:r>
                    </a:p>
                  </a:txBody>
                  <a:tcPr marL="0" marR="0" marT="0" marB="0"/>
                </a:tc>
                <a:tc>
                  <a:txBody>
                    <a:bodyPr/>
                    <a:lstStyle/>
                    <a:p>
                      <a:pPr marL="38100" marR="32385" algn="ctr">
                        <a:spcBef>
                          <a:spcPts val="285"/>
                        </a:spcBef>
                        <a:spcAft>
                          <a:spcPts val="0"/>
                        </a:spcAft>
                      </a:pPr>
                      <a:r>
                        <a:rPr lang="en-ZA" sz="1200" dirty="0">
                          <a:effectLst/>
                          <a:latin typeface="Arial MT"/>
                          <a:ea typeface="Arial MT"/>
                          <a:cs typeface="Arial MT"/>
                        </a:rPr>
                        <a:t>1</a:t>
                      </a:r>
                      <a:r>
                        <a:rPr lang="en-US" sz="1200" dirty="0">
                          <a:effectLst/>
                          <a:latin typeface="Arial MT"/>
                          <a:ea typeface="Arial MT"/>
                          <a:cs typeface="Arial MT"/>
                        </a:rPr>
                        <a:t>00%</a:t>
                      </a: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3"/>
                  </a:ext>
                </a:extLst>
              </a:tr>
              <a:tr h="428028">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000" dirty="0">
                          <a:effectLst/>
                        </a:rPr>
                        <a:t>Measurable</a:t>
                      </a:r>
                      <a:r>
                        <a:rPr lang="en-US" sz="1000" spc="100" dirty="0">
                          <a:effectLst/>
                        </a:rPr>
                        <a:t> </a:t>
                      </a:r>
                      <a:r>
                        <a:rPr lang="en-US" sz="1000" dirty="0">
                          <a:effectLst/>
                        </a:rPr>
                        <a:t>outputs:</a:t>
                      </a:r>
                    </a:p>
                    <a:p>
                      <a:pPr marL="35560">
                        <a:lnSpc>
                          <a:spcPts val="1160"/>
                        </a:lnSpc>
                        <a:spcBef>
                          <a:spcPts val="840"/>
                        </a:spcBef>
                        <a:spcAft>
                          <a:spcPts val="0"/>
                        </a:spcAft>
                      </a:pPr>
                      <a:r>
                        <a:rPr lang="en-US" sz="1000" dirty="0">
                          <a:effectLst/>
                        </a:rPr>
                        <a:t>Address</a:t>
                      </a:r>
                      <a:r>
                        <a:rPr lang="en-US" sz="1000" spc="30" dirty="0">
                          <a:effectLst/>
                        </a:rPr>
                        <a:t> </a:t>
                      </a:r>
                      <a:r>
                        <a:rPr lang="en-US" sz="1000" dirty="0">
                          <a:effectLst/>
                        </a:rPr>
                        <a:t>100%</a:t>
                      </a:r>
                      <a:r>
                        <a:rPr lang="en-US" sz="1000" spc="30" dirty="0">
                          <a:effectLst/>
                        </a:rPr>
                        <a:t> </a:t>
                      </a:r>
                      <a:r>
                        <a:rPr lang="en-US" sz="1000" dirty="0">
                          <a:effectLst/>
                        </a:rPr>
                        <a:t>of</a:t>
                      </a:r>
                      <a:r>
                        <a:rPr lang="en-US" sz="1000" spc="35" dirty="0">
                          <a:effectLst/>
                        </a:rPr>
                        <a:t> </a:t>
                      </a:r>
                      <a:r>
                        <a:rPr lang="en-US" sz="1000" dirty="0">
                          <a:effectLst/>
                        </a:rPr>
                        <a:t>the</a:t>
                      </a:r>
                      <a:r>
                        <a:rPr lang="en-US" sz="1000" spc="30" dirty="0">
                          <a:effectLst/>
                        </a:rPr>
                        <a:t> material </a:t>
                      </a:r>
                      <a:r>
                        <a:rPr lang="en-US" sz="1000" dirty="0">
                          <a:effectLst/>
                        </a:rPr>
                        <a:t>audit</a:t>
                      </a:r>
                      <a:r>
                        <a:rPr lang="en-US" sz="1000" spc="35" dirty="0">
                          <a:effectLst/>
                        </a:rPr>
                        <a:t> </a:t>
                      </a:r>
                      <a:r>
                        <a:rPr lang="en-US" sz="1000" dirty="0">
                          <a:effectLst/>
                        </a:rPr>
                        <a:t>findings</a:t>
                      </a:r>
                      <a:r>
                        <a:rPr lang="en-US" sz="1000" spc="30" dirty="0">
                          <a:effectLst/>
                        </a:rPr>
                        <a:t> </a:t>
                      </a:r>
                      <a:r>
                        <a:rPr lang="en-US" sz="1000" dirty="0">
                          <a:effectLst/>
                        </a:rPr>
                        <a:t>annually</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47893">
                <a:tc vMerge="1">
                  <a:txBody>
                    <a:bodyPr/>
                    <a:lstStyle/>
                    <a:p>
                      <a:endParaRPr lang="en-US"/>
                    </a:p>
                  </a:txBody>
                  <a:tcPr/>
                </a:tc>
                <a:tc vMerge="1">
                  <a:txBody>
                    <a:bodyPr/>
                    <a:lstStyle/>
                    <a:p>
                      <a:endParaRPr lang="en-US"/>
                    </a:p>
                  </a:txBody>
                  <a:tcPr/>
                </a:tc>
                <a:tc>
                  <a:txBody>
                    <a:bodyPr/>
                    <a:lstStyle/>
                    <a:p>
                      <a:pPr marL="35560" marR="57785" lvl="0" indent="0" algn="l" defTabSz="914400" rtl="0" eaLnBrk="1" fontAlgn="auto" latinLnBrk="0" hangingPunct="1">
                        <a:lnSpc>
                          <a:spcPts val="1200"/>
                        </a:lnSpc>
                        <a:spcBef>
                          <a:spcPts val="180"/>
                        </a:spcBef>
                        <a:spcAft>
                          <a:spcPts val="0"/>
                        </a:spcAft>
                        <a:buClrTx/>
                        <a:buSzTx/>
                        <a:buFontTx/>
                        <a:buNone/>
                        <a:tabLst/>
                        <a:defRPr/>
                      </a:pPr>
                      <a:r>
                        <a:rPr lang="en-US" sz="1000" dirty="0">
                          <a:effectLst/>
                        </a:rPr>
                        <a:t>1.1.2</a:t>
                      </a:r>
                      <a:r>
                        <a:rPr lang="en-US" sz="1000" spc="70" dirty="0">
                          <a:effectLst/>
                        </a:rPr>
                        <a:t> </a:t>
                      </a:r>
                      <a:r>
                        <a:rPr lang="en-US" sz="1000" dirty="0">
                          <a:effectLst/>
                        </a:rPr>
                        <a:t>Percentage </a:t>
                      </a:r>
                      <a:r>
                        <a:rPr lang="en-US" sz="1000" spc="-250" dirty="0">
                          <a:effectLst/>
                        </a:rPr>
                        <a:t> </a:t>
                      </a:r>
                      <a:r>
                        <a:rPr lang="en-US" sz="1000" dirty="0">
                          <a:effectLst/>
                        </a:rPr>
                        <a:t>of B-BBEE spend on targeted designated group in procurement of goods and services </a:t>
                      </a:r>
                      <a:r>
                        <a:rPr lang="en-US" sz="1000" dirty="0">
                          <a:latin typeface="Arial MT"/>
                          <a:ea typeface="Arial MT"/>
                          <a:cs typeface="Arial MT"/>
                        </a:rPr>
                        <a:t>*New</a:t>
                      </a:r>
                      <a:r>
                        <a:rPr lang="en-US" sz="1000" spc="65" dirty="0">
                          <a:latin typeface="Arial MT"/>
                          <a:ea typeface="Arial MT"/>
                          <a:cs typeface="Arial MT"/>
                        </a:rPr>
                        <a:t> </a:t>
                      </a:r>
                      <a:r>
                        <a:rPr lang="en-US" sz="1000" dirty="0">
                          <a:latin typeface="Arial MT"/>
                          <a:ea typeface="Arial MT"/>
                          <a:cs typeface="Arial MT"/>
                        </a:rPr>
                        <a:t>indicator</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n/a</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n/a</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ZA" sz="1200" dirty="0">
                          <a:effectLst/>
                          <a:latin typeface="Arial MT"/>
                          <a:ea typeface="Arial MT"/>
                          <a:cs typeface="Arial MT"/>
                        </a:rPr>
                        <a:t>n/a</a:t>
                      </a:r>
                      <a:endParaRPr lang="en-US" sz="120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ZA" sz="1200" dirty="0">
                          <a:effectLst/>
                          <a:latin typeface="Arial MT"/>
                          <a:ea typeface="Arial MT"/>
                          <a:cs typeface="Arial MT"/>
                        </a:rPr>
                        <a:t>New indicator</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42%</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42%</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52%</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648182568"/>
                  </a:ext>
                </a:extLst>
              </a:tr>
              <a:tr h="428028">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000" dirty="0">
                          <a:effectLst/>
                        </a:rPr>
                        <a:t>Measurable</a:t>
                      </a:r>
                      <a:r>
                        <a:rPr lang="en-US" sz="1000" spc="100" dirty="0">
                          <a:effectLst/>
                        </a:rPr>
                        <a:t> </a:t>
                      </a:r>
                      <a:r>
                        <a:rPr lang="en-US" sz="1000" dirty="0">
                          <a:effectLst/>
                        </a:rPr>
                        <a:t>outputs:</a:t>
                      </a:r>
                    </a:p>
                    <a:p>
                      <a:pPr marL="35560">
                        <a:spcBef>
                          <a:spcPts val="285"/>
                        </a:spcBef>
                        <a:spcAft>
                          <a:spcPts val="0"/>
                        </a:spcAft>
                      </a:pPr>
                      <a:r>
                        <a:rPr lang="en-US" sz="1000" dirty="0">
                          <a:effectLst/>
                        </a:rPr>
                        <a:t>Address</a:t>
                      </a:r>
                      <a:r>
                        <a:rPr lang="en-US" sz="1000" spc="30" dirty="0">
                          <a:effectLst/>
                        </a:rPr>
                        <a:t> 42</a:t>
                      </a:r>
                      <a:r>
                        <a:rPr lang="en-US" sz="1000" dirty="0">
                          <a:effectLst/>
                        </a:rPr>
                        <a:t>%</a:t>
                      </a:r>
                      <a:r>
                        <a:rPr lang="en-US" sz="1000" spc="30" dirty="0">
                          <a:effectLst/>
                        </a:rPr>
                        <a:t> B-BBEE spend on targeted group in procurement of goods and services by 2023/24 </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01560025"/>
                  </a:ext>
                </a:extLst>
              </a:tr>
              <a:tr h="435580">
                <a:tc vMerge="1">
                  <a:txBody>
                    <a:bodyPr/>
                    <a:lstStyle/>
                    <a:p>
                      <a:endParaRPr lang="en-US"/>
                    </a:p>
                  </a:txBody>
                  <a:tcPr/>
                </a:tc>
                <a:tc vMerge="1">
                  <a:txBody>
                    <a:bodyPr/>
                    <a:lstStyle/>
                    <a:p>
                      <a:endParaRPr lang="en-US"/>
                    </a:p>
                  </a:txBody>
                  <a:tcPr/>
                </a:tc>
                <a:tc>
                  <a:txBody>
                    <a:bodyPr/>
                    <a:lstStyle/>
                    <a:p>
                      <a:pPr marL="35560" marR="57785">
                        <a:lnSpc>
                          <a:spcPct val="103000"/>
                        </a:lnSpc>
                        <a:spcBef>
                          <a:spcPts val="285"/>
                        </a:spcBef>
                        <a:spcAft>
                          <a:spcPts val="0"/>
                        </a:spcAft>
                      </a:pPr>
                      <a:r>
                        <a:rPr lang="en-US" sz="1000" dirty="0">
                          <a:effectLst/>
                        </a:rPr>
                        <a:t>1.1.3</a:t>
                      </a:r>
                      <a:r>
                        <a:rPr lang="en-US" sz="1000" spc="70" dirty="0">
                          <a:effectLst/>
                        </a:rPr>
                        <a:t> </a:t>
                      </a:r>
                      <a:r>
                        <a:rPr lang="en-US" sz="1000" dirty="0">
                          <a:effectLst/>
                        </a:rPr>
                        <a:t>Percentage</a:t>
                      </a:r>
                      <a:r>
                        <a:rPr lang="en-US" sz="1000" spc="-250" dirty="0">
                          <a:effectLst/>
                        </a:rPr>
                        <a:t>    </a:t>
                      </a:r>
                      <a:r>
                        <a:rPr lang="en-US" sz="1000" dirty="0">
                          <a:effectLst/>
                        </a:rPr>
                        <a:t>of</a:t>
                      </a:r>
                      <a:r>
                        <a:rPr lang="en-US" sz="1000" spc="-25" dirty="0">
                          <a:effectLst/>
                        </a:rPr>
                        <a:t> valid invoices paid within 30 days from date of receipt </a:t>
                      </a:r>
                    </a:p>
                    <a:p>
                      <a:pPr marL="35560" marR="57785">
                        <a:lnSpc>
                          <a:spcPct val="103000"/>
                        </a:lnSpc>
                        <a:spcBef>
                          <a:spcPts val="285"/>
                        </a:spcBef>
                        <a:spcAft>
                          <a:spcPts val="0"/>
                        </a:spcAft>
                      </a:pPr>
                      <a:r>
                        <a:rPr lang="en-US" sz="1000" dirty="0">
                          <a:latin typeface="Arial MT"/>
                          <a:ea typeface="Arial MT"/>
                          <a:cs typeface="Arial MT"/>
                        </a:rPr>
                        <a:t>*New</a:t>
                      </a:r>
                      <a:r>
                        <a:rPr lang="en-US" sz="1000" spc="65" dirty="0">
                          <a:latin typeface="Arial MT"/>
                          <a:ea typeface="Arial MT"/>
                          <a:cs typeface="Arial MT"/>
                        </a:rPr>
                        <a:t> </a:t>
                      </a:r>
                      <a:r>
                        <a:rPr lang="en-US" sz="1000" dirty="0">
                          <a:latin typeface="Arial MT"/>
                          <a:ea typeface="Arial MT"/>
                          <a:cs typeface="Arial MT"/>
                        </a:rPr>
                        <a:t>indicator</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ZA" sz="1000" dirty="0">
                          <a:effectLst/>
                          <a:latin typeface="Arial MT"/>
                          <a:ea typeface="Arial MT"/>
                          <a:cs typeface="Arial MT"/>
                        </a:rPr>
                        <a:t>n</a:t>
                      </a:r>
                      <a:r>
                        <a:rPr lang="en-US" sz="1000" dirty="0">
                          <a:effectLst/>
                          <a:latin typeface="Arial MT"/>
                          <a:ea typeface="Arial MT"/>
                          <a:cs typeface="Arial MT"/>
                        </a:rPr>
                        <a:t>/a</a:t>
                      </a:r>
                    </a:p>
                  </a:txBody>
                  <a:tcPr marL="0" marR="0" marT="0" marB="0"/>
                </a:tc>
                <a:tc>
                  <a:txBody>
                    <a:bodyPr/>
                    <a:lstStyle/>
                    <a:p>
                      <a:pPr marL="111760" indent="109220">
                        <a:lnSpc>
                          <a:spcPct val="103000"/>
                        </a:lnSpc>
                        <a:spcBef>
                          <a:spcPts val="285"/>
                        </a:spcBef>
                        <a:spcAft>
                          <a:spcPts val="0"/>
                        </a:spcAft>
                      </a:pPr>
                      <a:r>
                        <a:rPr lang="en-ZA" sz="1000" dirty="0">
                          <a:effectLst/>
                          <a:latin typeface="Arial MT"/>
                          <a:ea typeface="Arial MT"/>
                          <a:cs typeface="Arial MT"/>
                        </a:rPr>
                        <a:t>n</a:t>
                      </a:r>
                      <a:r>
                        <a:rPr lang="en-US" sz="1000" dirty="0">
                          <a:effectLst/>
                          <a:latin typeface="Arial MT"/>
                          <a:ea typeface="Arial MT"/>
                          <a:cs typeface="Arial MT"/>
                        </a:rPr>
                        <a:t>/a</a:t>
                      </a:r>
                    </a:p>
                  </a:txBody>
                  <a:tcPr marL="0" marR="0" marT="0" marB="0"/>
                </a:tc>
                <a:tc>
                  <a:txBody>
                    <a:bodyPr/>
                    <a:lstStyle/>
                    <a:p>
                      <a:pPr marL="111760" indent="109220">
                        <a:lnSpc>
                          <a:spcPct val="103000"/>
                        </a:lnSpc>
                        <a:spcBef>
                          <a:spcPts val="285"/>
                        </a:spcBef>
                        <a:spcAft>
                          <a:spcPts val="0"/>
                        </a:spcAft>
                      </a:pPr>
                      <a:r>
                        <a:rPr lang="en-US" sz="1200" dirty="0">
                          <a:effectLst/>
                        </a:rPr>
                        <a:t>n/a</a:t>
                      </a:r>
                      <a:endParaRPr lang="en-US" sz="120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ZA" sz="1200" dirty="0">
                          <a:effectLst/>
                          <a:latin typeface="Arial MT"/>
                          <a:ea typeface="Arial MT"/>
                          <a:cs typeface="Arial MT"/>
                        </a:rPr>
                        <a:t>New indicator</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a:effectLst/>
                        </a:rPr>
                        <a:t>100%</a:t>
                      </a:r>
                      <a:endParaRPr lang="en-US" sz="120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6"/>
                  </a:ext>
                </a:extLst>
              </a:tr>
              <a:tr h="431132">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000" dirty="0">
                          <a:effectLst/>
                        </a:rPr>
                        <a:t>Measurable</a:t>
                      </a:r>
                      <a:r>
                        <a:rPr lang="en-US" sz="1000" spc="100" dirty="0">
                          <a:effectLst/>
                        </a:rPr>
                        <a:t> </a:t>
                      </a:r>
                      <a:r>
                        <a:rPr lang="en-US" sz="1000" dirty="0">
                          <a:effectLst/>
                        </a:rPr>
                        <a:t>outputs:</a:t>
                      </a:r>
                    </a:p>
                    <a:p>
                      <a:pPr marL="35560">
                        <a:lnSpc>
                          <a:spcPts val="1095"/>
                        </a:lnSpc>
                        <a:spcBef>
                          <a:spcPts val="900"/>
                        </a:spcBef>
                        <a:spcAft>
                          <a:spcPts val="0"/>
                        </a:spcAft>
                      </a:pPr>
                      <a:r>
                        <a:rPr lang="en-US" sz="1000" dirty="0">
                          <a:effectLst/>
                        </a:rPr>
                        <a:t>100%</a:t>
                      </a:r>
                      <a:r>
                        <a:rPr lang="en-US" sz="1000" spc="60" dirty="0">
                          <a:effectLst/>
                        </a:rPr>
                        <a:t> </a:t>
                      </a:r>
                      <a:r>
                        <a:rPr lang="en-US" sz="1000" dirty="0">
                          <a:effectLst/>
                        </a:rPr>
                        <a:t>valid invoices paid within 30 days from date of receipt by 2023/24</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912794">
                <a:tc vMerge="1">
                  <a:txBody>
                    <a:bodyPr/>
                    <a:lstStyle/>
                    <a:p>
                      <a:endParaRPr lang="en-US"/>
                    </a:p>
                  </a:txBody>
                  <a:tcPr/>
                </a:tc>
                <a:tc vMerge="1">
                  <a:txBody>
                    <a:bodyPr/>
                    <a:lstStyle/>
                    <a:p>
                      <a:endParaRPr lang="en-US"/>
                    </a:p>
                  </a:txBody>
                  <a:tcPr/>
                </a:tc>
                <a:tc>
                  <a:txBody>
                    <a:bodyPr/>
                    <a:lstStyle/>
                    <a:p>
                      <a:pPr marL="35560" marR="57785">
                        <a:lnSpc>
                          <a:spcPct val="103000"/>
                        </a:lnSpc>
                        <a:spcBef>
                          <a:spcPts val="285"/>
                        </a:spcBef>
                        <a:spcAft>
                          <a:spcPts val="0"/>
                        </a:spcAft>
                      </a:pPr>
                      <a:r>
                        <a:rPr lang="en-US" sz="1000" dirty="0">
                          <a:effectLst/>
                        </a:rPr>
                        <a:t>1.1.4</a:t>
                      </a:r>
                      <a:r>
                        <a:rPr lang="en-US" sz="1000" spc="70" dirty="0">
                          <a:effectLst/>
                        </a:rPr>
                        <a:t> </a:t>
                      </a:r>
                      <a:r>
                        <a:rPr lang="en-US" sz="1000" dirty="0">
                          <a:effectLst/>
                        </a:rPr>
                        <a:t>Percentage </a:t>
                      </a:r>
                      <a:r>
                        <a:rPr lang="en-US" sz="1000" spc="-250" dirty="0">
                          <a:effectLst/>
                        </a:rPr>
                        <a:t> </a:t>
                      </a:r>
                      <a:r>
                        <a:rPr lang="en-US" sz="1000" dirty="0">
                          <a:effectLst/>
                        </a:rPr>
                        <a:t>of new project Memorandums of Agreement (</a:t>
                      </a:r>
                      <a:r>
                        <a:rPr lang="en-US" sz="1000" dirty="0" err="1">
                          <a:effectLst/>
                        </a:rPr>
                        <a:t>MoA</a:t>
                      </a:r>
                      <a:r>
                        <a:rPr lang="en-US" sz="1000" dirty="0">
                          <a:effectLst/>
                        </a:rPr>
                        <a:t>) that are registered on the NSF finance systems within 14 days upon receipt of project’s registration pack documentation </a:t>
                      </a:r>
                    </a:p>
                    <a:p>
                      <a:pPr marL="35560" marR="57785">
                        <a:lnSpc>
                          <a:spcPct val="103000"/>
                        </a:lnSpc>
                        <a:spcBef>
                          <a:spcPts val="285"/>
                        </a:spcBef>
                        <a:spcAft>
                          <a:spcPts val="0"/>
                        </a:spcAft>
                      </a:pPr>
                      <a:r>
                        <a:rPr lang="en-US" sz="1000" dirty="0">
                          <a:latin typeface="Arial MT"/>
                          <a:ea typeface="Arial MT"/>
                          <a:cs typeface="Arial MT"/>
                        </a:rPr>
                        <a:t>*New</a:t>
                      </a:r>
                      <a:r>
                        <a:rPr lang="en-US" sz="1000" spc="65" dirty="0">
                          <a:latin typeface="Arial MT"/>
                          <a:ea typeface="Arial MT"/>
                          <a:cs typeface="Arial MT"/>
                        </a:rPr>
                        <a:t> </a:t>
                      </a:r>
                      <a:r>
                        <a:rPr lang="en-US" sz="1000" dirty="0">
                          <a:latin typeface="Arial MT"/>
                          <a:ea typeface="Arial MT"/>
                          <a:cs typeface="Arial MT"/>
                        </a:rPr>
                        <a:t>indicator</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n/a</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000" dirty="0">
                          <a:effectLst/>
                        </a:rPr>
                        <a:t>n/a</a:t>
                      </a:r>
                      <a:endParaRPr lang="en-US" sz="10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n/a</a:t>
                      </a:r>
                      <a:endParaRPr lang="en-US" sz="1200" dirty="0">
                        <a:effectLst/>
                        <a:latin typeface="Arial MT"/>
                        <a:ea typeface="Arial MT"/>
                        <a:cs typeface="Arial MT"/>
                      </a:endParaRPr>
                    </a:p>
                  </a:txBody>
                  <a:tcPr marL="0" marR="0" marT="0" marB="0"/>
                </a:tc>
                <a:tc>
                  <a:txBody>
                    <a:bodyPr/>
                    <a:lstStyle/>
                    <a:p>
                      <a:pPr marL="38100" marR="32385" lvl="0" indent="0" algn="ctr" defTabSz="914400" rtl="0" eaLnBrk="1" fontAlgn="auto" latinLnBrk="0" hangingPunct="1">
                        <a:lnSpc>
                          <a:spcPct val="100000"/>
                        </a:lnSpc>
                        <a:spcBef>
                          <a:spcPts val="285"/>
                        </a:spcBef>
                        <a:spcAft>
                          <a:spcPts val="0"/>
                        </a:spcAft>
                        <a:buClrTx/>
                        <a:buSzTx/>
                        <a:buFontTx/>
                        <a:buNone/>
                        <a:tabLst/>
                        <a:defRPr/>
                      </a:pPr>
                      <a:r>
                        <a:rPr lang="en-ZA" sz="1200" dirty="0">
                          <a:effectLst/>
                          <a:latin typeface="Arial MT"/>
                          <a:ea typeface="Arial MT"/>
                          <a:cs typeface="Arial MT"/>
                        </a:rPr>
                        <a:t>New indicator</a:t>
                      </a:r>
                      <a:endParaRPr lang="en-US" sz="1200" dirty="0">
                        <a:effectLst/>
                        <a:latin typeface="Arial MT"/>
                        <a:ea typeface="Arial MT"/>
                        <a:cs typeface="Arial MT"/>
                      </a:endParaRPr>
                    </a:p>
                    <a:p>
                      <a:pPr marL="38100" marR="32385" algn="ctr">
                        <a:spcBef>
                          <a:spcPts val="285"/>
                        </a:spcBef>
                        <a:spcAft>
                          <a:spcPts val="0"/>
                        </a:spcAft>
                      </a:pP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a:effectLst/>
                        </a:rPr>
                        <a:t>100%</a:t>
                      </a:r>
                      <a:endParaRPr lang="en-US" sz="120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a:effectLst/>
                        </a:rPr>
                        <a:t>100%</a:t>
                      </a:r>
                      <a:endParaRPr lang="en-US" sz="120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8"/>
                  </a:ext>
                </a:extLst>
              </a:tr>
              <a:tr h="394816">
                <a:tc vMerge="1">
                  <a:txBody>
                    <a:bodyPr/>
                    <a:lstStyle/>
                    <a:p>
                      <a:endParaRPr lang="en-US"/>
                    </a:p>
                  </a:txBody>
                  <a:tcPr/>
                </a:tc>
                <a:tc vMerge="1">
                  <a:txBody>
                    <a:bodyPr/>
                    <a:lstStyle/>
                    <a:p>
                      <a:endParaRPr lang="en-US"/>
                    </a:p>
                  </a:txBody>
                  <a:tcPr/>
                </a:tc>
                <a:tc gridSpan="8">
                  <a:txBody>
                    <a:bodyPr/>
                    <a:lstStyle/>
                    <a:p>
                      <a:pPr marL="35560" marR="0" lvl="0" indent="0" algn="l" defTabSz="914400" rtl="0" eaLnBrk="1" fontAlgn="auto" latinLnBrk="0" hangingPunct="1">
                        <a:lnSpc>
                          <a:spcPct val="100000"/>
                        </a:lnSpc>
                        <a:spcBef>
                          <a:spcPts val="285"/>
                        </a:spcBef>
                        <a:spcAft>
                          <a:spcPts val="0"/>
                        </a:spcAft>
                        <a:buClrTx/>
                        <a:buSzTx/>
                        <a:buFontTx/>
                        <a:buNone/>
                        <a:tabLst/>
                        <a:defRPr/>
                      </a:pPr>
                      <a:r>
                        <a:rPr lang="en-US" sz="1000" dirty="0">
                          <a:effectLst/>
                        </a:rPr>
                        <a:t>Measurable</a:t>
                      </a:r>
                      <a:r>
                        <a:rPr lang="en-US" sz="1000" spc="100" dirty="0">
                          <a:effectLst/>
                        </a:rPr>
                        <a:t> </a:t>
                      </a:r>
                      <a:r>
                        <a:rPr lang="en-US" sz="1000" dirty="0">
                          <a:effectLst/>
                        </a:rPr>
                        <a:t>outputs:</a:t>
                      </a:r>
                    </a:p>
                    <a:p>
                      <a:pPr marL="35560">
                        <a:spcBef>
                          <a:spcPts val="285"/>
                        </a:spcBef>
                        <a:spcAft>
                          <a:spcPts val="0"/>
                        </a:spcAft>
                      </a:pPr>
                      <a:r>
                        <a:rPr lang="en-US" sz="1000" dirty="0">
                          <a:effectLst/>
                        </a:rPr>
                        <a:t>100% Agreement (</a:t>
                      </a:r>
                      <a:r>
                        <a:rPr lang="en-US" sz="1000" dirty="0" err="1">
                          <a:effectLst/>
                        </a:rPr>
                        <a:t>MoA</a:t>
                      </a:r>
                      <a:r>
                        <a:rPr lang="en-US" sz="1000" dirty="0">
                          <a:effectLst/>
                        </a:rPr>
                        <a:t>) that are registered on the NSF finance systems within 14 days upon receipt of project’s registration pack documentation by 2023/24</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533760">
                <a:tc vMerge="1">
                  <a:txBody>
                    <a:bodyPr/>
                    <a:lstStyle/>
                    <a:p>
                      <a:endParaRPr lang="en-US"/>
                    </a:p>
                  </a:txBody>
                  <a:tcPr/>
                </a:tc>
                <a:tc vMerge="1">
                  <a:txBody>
                    <a:bodyPr/>
                    <a:lstStyle/>
                    <a:p>
                      <a:endParaRPr lang="en-US"/>
                    </a:p>
                  </a:txBody>
                  <a:tcPr/>
                </a:tc>
                <a:tc>
                  <a:txBody>
                    <a:bodyPr/>
                    <a:lstStyle/>
                    <a:p>
                      <a:pPr marL="35560" marR="57785">
                        <a:lnSpc>
                          <a:spcPts val="1200"/>
                        </a:lnSpc>
                        <a:spcBef>
                          <a:spcPts val="180"/>
                        </a:spcBef>
                        <a:spcAft>
                          <a:spcPts val="0"/>
                        </a:spcAft>
                      </a:pPr>
                      <a:r>
                        <a:rPr lang="en-US" sz="1000" b="0" dirty="0">
                          <a:effectLst/>
                        </a:rPr>
                        <a:t>1.1.5</a:t>
                      </a:r>
                      <a:r>
                        <a:rPr lang="en-US" sz="1000" b="0" spc="70" dirty="0">
                          <a:effectLst/>
                        </a:rPr>
                        <a:t> </a:t>
                      </a:r>
                      <a:r>
                        <a:rPr lang="en-US" sz="1000" b="0" dirty="0">
                          <a:effectLst/>
                        </a:rPr>
                        <a:t>Percentage </a:t>
                      </a:r>
                      <a:r>
                        <a:rPr lang="en-US" sz="1000" b="0" spc="-250" dirty="0">
                          <a:effectLst/>
                        </a:rPr>
                        <a:t> </a:t>
                      </a:r>
                      <a:r>
                        <a:rPr lang="en-US" sz="1000" b="0" dirty="0">
                          <a:effectLst/>
                        </a:rPr>
                        <a:t>of tranche payment processed to contracted skills development providers within 30 days from receipt date of valid claim invoice </a:t>
                      </a:r>
                    </a:p>
                    <a:p>
                      <a:pPr marL="35560" marR="57785">
                        <a:lnSpc>
                          <a:spcPts val="1200"/>
                        </a:lnSpc>
                        <a:spcBef>
                          <a:spcPts val="180"/>
                        </a:spcBef>
                        <a:spcAft>
                          <a:spcPts val="0"/>
                        </a:spcAft>
                      </a:pPr>
                      <a:r>
                        <a:rPr lang="en-US" sz="1000" dirty="0">
                          <a:latin typeface="Arial MT"/>
                          <a:ea typeface="Arial MT"/>
                          <a:cs typeface="Arial MT"/>
                        </a:rPr>
                        <a:t>*New</a:t>
                      </a:r>
                      <a:r>
                        <a:rPr lang="en-US" sz="1000" spc="65" dirty="0">
                          <a:latin typeface="Arial MT"/>
                          <a:ea typeface="Arial MT"/>
                          <a:cs typeface="Arial MT"/>
                        </a:rPr>
                        <a:t> </a:t>
                      </a:r>
                      <a:r>
                        <a:rPr lang="en-US" sz="1000" dirty="0">
                          <a:latin typeface="Arial MT"/>
                          <a:ea typeface="Arial MT"/>
                          <a:cs typeface="Arial MT"/>
                        </a:rPr>
                        <a:t>indicator</a:t>
                      </a:r>
                      <a:endParaRPr lang="en-US" sz="10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ZA" sz="1000" b="0" dirty="0">
                          <a:effectLst/>
                          <a:latin typeface="Arial MT"/>
                          <a:ea typeface="Arial MT"/>
                          <a:cs typeface="Arial MT"/>
                        </a:rPr>
                        <a:t>n/a</a:t>
                      </a:r>
                      <a:endParaRPr lang="en-US" sz="10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ZA" sz="1000" b="0" dirty="0">
                          <a:effectLst/>
                          <a:latin typeface="Arial MT"/>
                          <a:ea typeface="Arial MT"/>
                          <a:cs typeface="Arial MT"/>
                        </a:rPr>
                        <a:t>n/a</a:t>
                      </a:r>
                      <a:endParaRPr lang="en-US" sz="10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b="0" dirty="0">
                          <a:effectLst/>
                        </a:rPr>
                        <a:t>n/a</a:t>
                      </a:r>
                      <a:endParaRPr lang="en-US" sz="1200" b="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ZA" sz="1200" dirty="0">
                          <a:effectLst/>
                          <a:latin typeface="Arial MT"/>
                          <a:ea typeface="Arial MT"/>
                          <a:cs typeface="Arial MT"/>
                        </a:rPr>
                        <a:t>New indicator</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10"/>
                  </a:ext>
                </a:extLst>
              </a:tr>
              <a:tr h="375270">
                <a:tc vMerge="1">
                  <a:txBody>
                    <a:bodyPr/>
                    <a:lstStyle/>
                    <a:p>
                      <a:endParaRPr lang="en-US"/>
                    </a:p>
                  </a:txBody>
                  <a:tcPr/>
                </a:tc>
                <a:tc vMerge="1">
                  <a:txBody>
                    <a:bodyPr/>
                    <a:lstStyle/>
                    <a:p>
                      <a:endParaRPr lang="en-US"/>
                    </a:p>
                  </a:txBody>
                  <a:tcPr/>
                </a:tc>
                <a:tc gridSpan="8">
                  <a:txBody>
                    <a:bodyPr/>
                    <a:lstStyle/>
                    <a:p>
                      <a:pPr marL="35560" marR="0" lvl="0" indent="0" algn="l" defTabSz="914400" rtl="0" eaLnBrk="1" fontAlgn="auto" latinLnBrk="0" hangingPunct="1">
                        <a:lnSpc>
                          <a:spcPct val="100000"/>
                        </a:lnSpc>
                        <a:spcBef>
                          <a:spcPts val="285"/>
                        </a:spcBef>
                        <a:spcAft>
                          <a:spcPts val="0"/>
                        </a:spcAft>
                        <a:buClrTx/>
                        <a:buSzTx/>
                        <a:buFontTx/>
                        <a:buNone/>
                        <a:tabLst/>
                        <a:defRPr/>
                      </a:pPr>
                      <a:r>
                        <a:rPr lang="en-US" sz="1000" dirty="0">
                          <a:effectLst/>
                        </a:rPr>
                        <a:t>Measurable</a:t>
                      </a:r>
                      <a:r>
                        <a:rPr lang="en-US" sz="1000" spc="100" dirty="0">
                          <a:effectLst/>
                        </a:rPr>
                        <a:t> </a:t>
                      </a:r>
                      <a:r>
                        <a:rPr lang="en-US" sz="1000" dirty="0">
                          <a:effectLst/>
                        </a:rPr>
                        <a:t>outputs:</a:t>
                      </a:r>
                    </a:p>
                    <a:p>
                      <a:pPr marL="35560">
                        <a:spcBef>
                          <a:spcPts val="285"/>
                        </a:spcBef>
                        <a:spcAft>
                          <a:spcPts val="0"/>
                        </a:spcAft>
                      </a:pPr>
                      <a:r>
                        <a:rPr lang="en-US" sz="1000" dirty="0">
                          <a:effectLst/>
                        </a:rPr>
                        <a:t>100% Agreement (</a:t>
                      </a:r>
                      <a:r>
                        <a:rPr lang="en-US" sz="1000" dirty="0" err="1">
                          <a:effectLst/>
                        </a:rPr>
                        <a:t>MoA</a:t>
                      </a:r>
                      <a:r>
                        <a:rPr lang="en-US" sz="1000" dirty="0">
                          <a:effectLst/>
                        </a:rPr>
                        <a:t>) that are registered on the NSF finance systems within 14 days upon receipt of project’s registration pack documentation by 2023/24</a:t>
                      </a:r>
                      <a:endParaRPr lang="en-US" sz="10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pPr marL="111760" indent="109220">
                        <a:lnSpc>
                          <a:spcPct val="103000"/>
                        </a:lnSpc>
                        <a:spcBef>
                          <a:spcPts val="285"/>
                        </a:spcBef>
                        <a:spcAft>
                          <a:spcPts val="0"/>
                        </a:spcAft>
                      </a:pPr>
                      <a:endParaRPr lang="en-US" sz="1200" b="0" dirty="0">
                        <a:effectLst/>
                        <a:latin typeface="Arial MT"/>
                        <a:ea typeface="Arial MT"/>
                        <a:cs typeface="Arial MT"/>
                      </a:endParaRPr>
                    </a:p>
                  </a:txBody>
                  <a:tcPr marL="0" marR="0" marT="0" marB="0"/>
                </a:tc>
                <a:tc hMerge="1">
                  <a:txBody>
                    <a:bodyPr/>
                    <a:lstStyle/>
                    <a:p>
                      <a:pPr marL="73660" marR="32385" algn="ctr">
                        <a:spcBef>
                          <a:spcPts val="285"/>
                        </a:spcBef>
                        <a:spcAft>
                          <a:spcPts val="0"/>
                        </a:spcAft>
                      </a:pPr>
                      <a:endParaRPr lang="en-US" sz="1200" b="0" dirty="0">
                        <a:effectLst/>
                        <a:latin typeface="Arial MT"/>
                        <a:ea typeface="Arial MT"/>
                        <a:cs typeface="Arial MT"/>
                      </a:endParaRPr>
                    </a:p>
                  </a:txBody>
                  <a:tcPr marL="0" marR="0" marT="0" marB="0"/>
                </a:tc>
                <a:tc hMerge="1">
                  <a:txBody>
                    <a:bodyPr/>
                    <a:lstStyle/>
                    <a:p>
                      <a:pPr marL="38735" marR="33020" algn="ctr">
                        <a:spcBef>
                          <a:spcPts val="285"/>
                        </a:spcBef>
                        <a:spcAft>
                          <a:spcPts val="0"/>
                        </a:spcAft>
                      </a:pPr>
                      <a:endParaRPr lang="en-US" sz="1200" b="0" dirty="0">
                        <a:effectLst/>
                        <a:latin typeface="Arial MT"/>
                        <a:ea typeface="Arial MT"/>
                        <a:cs typeface="Arial MT"/>
                      </a:endParaRPr>
                    </a:p>
                  </a:txBody>
                  <a:tcPr marL="0" marR="0" marT="0" marB="0"/>
                </a:tc>
                <a:tc hMerge="1">
                  <a:txBody>
                    <a:bodyPr/>
                    <a:lstStyle/>
                    <a:p>
                      <a:pPr marL="38735" marR="33020" algn="ctr">
                        <a:spcBef>
                          <a:spcPts val="285"/>
                        </a:spcBef>
                        <a:spcAft>
                          <a:spcPts val="0"/>
                        </a:spcAft>
                      </a:pPr>
                      <a:endParaRPr lang="en-US" sz="1200" b="0" dirty="0">
                        <a:effectLst/>
                        <a:latin typeface="Arial MT"/>
                        <a:ea typeface="Arial MT"/>
                        <a:cs typeface="Arial MT"/>
                      </a:endParaRPr>
                    </a:p>
                  </a:txBody>
                  <a:tcPr marL="0" marR="0" marT="0" marB="0"/>
                </a:tc>
                <a:tc hMerge="1">
                  <a:txBody>
                    <a:bodyPr/>
                    <a:lstStyle/>
                    <a:p>
                      <a:pPr marL="38735" marR="33020" algn="ctr">
                        <a:spcBef>
                          <a:spcPts val="285"/>
                        </a:spcBef>
                        <a:spcAft>
                          <a:spcPts val="0"/>
                        </a:spcAft>
                      </a:pP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3702813429"/>
                  </a:ext>
                </a:extLst>
              </a:tr>
            </a:tbl>
          </a:graphicData>
        </a:graphic>
      </p:graphicFrame>
      <p:pic>
        <p:nvPicPr>
          <p:cNvPr id="10" name="Picture 9"/>
          <p:cNvPicPr/>
          <p:nvPr/>
        </p:nvPicPr>
        <p:blipFill rotWithShape="1">
          <a:blip r:embed="rId2"/>
          <a:srcRect l="7160" t="29589" r="89803" b="29982"/>
          <a:stretch/>
        </p:blipFill>
        <p:spPr bwMode="auto">
          <a:xfrm>
            <a:off x="472830" y="2773680"/>
            <a:ext cx="360289" cy="24282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6158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24</a:t>
            </a:fld>
            <a:endParaRPr lang="en-US" dirty="0"/>
          </a:p>
        </p:txBody>
      </p:sp>
      <p:sp>
        <p:nvSpPr>
          <p:cNvPr id="4" name="Rectangle 3"/>
          <p:cNvSpPr/>
          <p:nvPr/>
        </p:nvSpPr>
        <p:spPr>
          <a:xfrm>
            <a:off x="5398794" y="329607"/>
            <a:ext cx="5454904" cy="458844"/>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1: ADMINISTRATION </a:t>
            </a:r>
          </a:p>
        </p:txBody>
      </p:sp>
      <p:graphicFrame>
        <p:nvGraphicFramePr>
          <p:cNvPr id="5" name="Table 4"/>
          <p:cNvGraphicFramePr>
            <a:graphicFrameLocks noGrp="1"/>
          </p:cNvGraphicFramePr>
          <p:nvPr>
            <p:extLst>
              <p:ext uri="{D42A27DB-BD31-4B8C-83A1-F6EECF244321}">
                <p14:modId xmlns:p14="http://schemas.microsoft.com/office/powerpoint/2010/main" xmlns="" val="2889826323"/>
              </p:ext>
            </p:extLst>
          </p:nvPr>
        </p:nvGraphicFramePr>
        <p:xfrm>
          <a:off x="299053" y="1435875"/>
          <a:ext cx="11441706" cy="4747841"/>
        </p:xfrm>
        <a:graphic>
          <a:graphicData uri="http://schemas.openxmlformats.org/drawingml/2006/table">
            <a:tbl>
              <a:tblPr firstRow="1" firstCol="1" lastRow="1" lastCol="1" bandRow="1" bandCol="1">
                <a:tableStyleId>{16D9F66E-5EB9-4882-86FB-DCBF35E3C3E4}</a:tableStyleId>
              </a:tblPr>
              <a:tblGrid>
                <a:gridCol w="592690">
                  <a:extLst>
                    <a:ext uri="{9D8B030D-6E8A-4147-A177-3AD203B41FA5}">
                      <a16:colId xmlns:a16="http://schemas.microsoft.com/office/drawing/2014/main" xmlns="" val="20000"/>
                    </a:ext>
                  </a:extLst>
                </a:gridCol>
                <a:gridCol w="421366">
                  <a:extLst>
                    <a:ext uri="{9D8B030D-6E8A-4147-A177-3AD203B41FA5}">
                      <a16:colId xmlns:a16="http://schemas.microsoft.com/office/drawing/2014/main" xmlns="" val="20001"/>
                    </a:ext>
                  </a:extLst>
                </a:gridCol>
                <a:gridCol w="2279912">
                  <a:extLst>
                    <a:ext uri="{9D8B030D-6E8A-4147-A177-3AD203B41FA5}">
                      <a16:colId xmlns:a16="http://schemas.microsoft.com/office/drawing/2014/main" xmlns="" val="20002"/>
                    </a:ext>
                  </a:extLst>
                </a:gridCol>
                <a:gridCol w="1336019">
                  <a:extLst>
                    <a:ext uri="{9D8B030D-6E8A-4147-A177-3AD203B41FA5}">
                      <a16:colId xmlns:a16="http://schemas.microsoft.com/office/drawing/2014/main" xmlns="" val="20003"/>
                    </a:ext>
                  </a:extLst>
                </a:gridCol>
                <a:gridCol w="1336019">
                  <a:extLst>
                    <a:ext uri="{9D8B030D-6E8A-4147-A177-3AD203B41FA5}">
                      <a16:colId xmlns:a16="http://schemas.microsoft.com/office/drawing/2014/main" xmlns="" val="20004"/>
                    </a:ext>
                  </a:extLst>
                </a:gridCol>
                <a:gridCol w="1336019">
                  <a:extLst>
                    <a:ext uri="{9D8B030D-6E8A-4147-A177-3AD203B41FA5}">
                      <a16:colId xmlns:a16="http://schemas.microsoft.com/office/drawing/2014/main" xmlns="" val="20005"/>
                    </a:ext>
                  </a:extLst>
                </a:gridCol>
                <a:gridCol w="1336019">
                  <a:extLst>
                    <a:ext uri="{9D8B030D-6E8A-4147-A177-3AD203B41FA5}">
                      <a16:colId xmlns:a16="http://schemas.microsoft.com/office/drawing/2014/main" xmlns="" val="20006"/>
                    </a:ext>
                  </a:extLst>
                </a:gridCol>
                <a:gridCol w="1225704">
                  <a:extLst>
                    <a:ext uri="{9D8B030D-6E8A-4147-A177-3AD203B41FA5}">
                      <a16:colId xmlns:a16="http://schemas.microsoft.com/office/drawing/2014/main" xmlns="" val="20007"/>
                    </a:ext>
                  </a:extLst>
                </a:gridCol>
                <a:gridCol w="918721">
                  <a:extLst>
                    <a:ext uri="{9D8B030D-6E8A-4147-A177-3AD203B41FA5}">
                      <a16:colId xmlns:a16="http://schemas.microsoft.com/office/drawing/2014/main" xmlns="" val="20008"/>
                    </a:ext>
                  </a:extLst>
                </a:gridCol>
                <a:gridCol w="659237">
                  <a:extLst>
                    <a:ext uri="{9D8B030D-6E8A-4147-A177-3AD203B41FA5}">
                      <a16:colId xmlns:a16="http://schemas.microsoft.com/office/drawing/2014/main" xmlns="" val="20009"/>
                    </a:ext>
                  </a:extLst>
                </a:gridCol>
              </a:tblGrid>
              <a:tr h="254812">
                <a:tc rowSpan="2">
                  <a:txBody>
                    <a:bodyPr/>
                    <a:lstStyle/>
                    <a:p>
                      <a:pPr marL="108585">
                        <a:spcBef>
                          <a:spcPts val="905"/>
                        </a:spcBef>
                        <a:spcAft>
                          <a:spcPts val="0"/>
                        </a:spcAft>
                      </a:pPr>
                      <a:r>
                        <a:rPr lang="en-US" sz="1200" dirty="0">
                          <a:effectLst/>
                        </a:rPr>
                        <a:t>Outcome</a:t>
                      </a:r>
                      <a:endParaRPr lang="en-US" sz="1200" dirty="0">
                        <a:effectLst/>
                        <a:latin typeface="Arial MT"/>
                        <a:ea typeface="Arial MT"/>
                        <a:cs typeface="Arial MT"/>
                      </a:endParaRPr>
                    </a:p>
                  </a:txBody>
                  <a:tcPr marL="0" marR="0" marT="0" marB="0" vert="vert270"/>
                </a:tc>
                <a:tc rowSpan="2">
                  <a:txBody>
                    <a:bodyPr/>
                    <a:lstStyle/>
                    <a:p>
                      <a:pPr marL="179070">
                        <a:spcBef>
                          <a:spcPts val="905"/>
                        </a:spcBef>
                        <a:spcAft>
                          <a:spcPts val="0"/>
                        </a:spcAft>
                      </a:pPr>
                      <a:r>
                        <a:rPr lang="en-US" sz="1200">
                          <a:effectLst/>
                        </a:rPr>
                        <a:t>Output</a:t>
                      </a:r>
                      <a:endParaRPr lang="en-US" sz="1200">
                        <a:effectLst/>
                        <a:latin typeface="Arial MT"/>
                        <a:ea typeface="Arial MT"/>
                        <a:cs typeface="Arial MT"/>
                      </a:endParaRPr>
                    </a:p>
                  </a:txBody>
                  <a:tcPr marL="0" marR="0" marT="0" marB="0" vert="vert270"/>
                </a:tc>
                <a:tc rowSpan="2">
                  <a:txBody>
                    <a:bodyPr/>
                    <a:lstStyle/>
                    <a:p>
                      <a:pPr>
                        <a:spcBef>
                          <a:spcPts val="40"/>
                        </a:spcBef>
                        <a:spcAft>
                          <a:spcPts val="0"/>
                        </a:spcAft>
                      </a:pPr>
                      <a:r>
                        <a:rPr lang="en-US" sz="1200">
                          <a:effectLst/>
                        </a:rPr>
                        <a:t> </a:t>
                      </a:r>
                    </a:p>
                    <a:p>
                      <a:pPr marL="237490" marR="222250" indent="93345">
                        <a:spcBef>
                          <a:spcPts val="285"/>
                        </a:spcBef>
                        <a:spcAft>
                          <a:spcPts val="0"/>
                        </a:spcAft>
                      </a:pPr>
                      <a:r>
                        <a:rPr lang="en-US" sz="1200">
                          <a:effectLst/>
                        </a:rPr>
                        <a:t>Output</a:t>
                      </a:r>
                      <a:r>
                        <a:rPr lang="en-US" sz="1200" spc="5">
                          <a:effectLst/>
                        </a:rPr>
                        <a:t> </a:t>
                      </a:r>
                      <a:r>
                        <a:rPr lang="en-US" sz="1200">
                          <a:effectLst/>
                        </a:rPr>
                        <a:t>indicators</a:t>
                      </a:r>
                      <a:endParaRPr lang="en-US" sz="1200">
                        <a:effectLst/>
                        <a:latin typeface="Arial MT"/>
                        <a:ea typeface="Arial MT"/>
                        <a:cs typeface="Arial MT"/>
                      </a:endParaRPr>
                    </a:p>
                  </a:txBody>
                  <a:tcPr marL="0" marR="0" marT="0" marB="0"/>
                </a:tc>
                <a:tc gridSpan="3">
                  <a:txBody>
                    <a:bodyPr/>
                    <a:lstStyle/>
                    <a:p>
                      <a:pPr>
                        <a:spcBef>
                          <a:spcPts val="50"/>
                        </a:spcBef>
                        <a:spcAft>
                          <a:spcPts val="0"/>
                        </a:spcAft>
                      </a:pPr>
                      <a:r>
                        <a:rPr lang="en-US" sz="1200" dirty="0">
                          <a:effectLst/>
                        </a:rPr>
                        <a:t> </a:t>
                      </a:r>
                    </a:p>
                    <a:p>
                      <a:pPr marL="112395">
                        <a:spcBef>
                          <a:spcPts val="285"/>
                        </a:spcBef>
                        <a:spcAft>
                          <a:spcPts val="0"/>
                        </a:spcAft>
                      </a:pPr>
                      <a:r>
                        <a:rPr lang="en-US" sz="1200" dirty="0">
                          <a:effectLst/>
                        </a:rPr>
                        <a:t>Audited</a:t>
                      </a:r>
                      <a:r>
                        <a:rPr lang="en-US" sz="1200" spc="5" dirty="0">
                          <a:effectLst/>
                        </a:rPr>
                        <a:t> </a:t>
                      </a:r>
                      <a:r>
                        <a:rPr lang="en-US" sz="1200" dirty="0">
                          <a:effectLst/>
                        </a:rPr>
                        <a:t>or</a:t>
                      </a:r>
                      <a:r>
                        <a:rPr lang="en-US" sz="1200" spc="5" dirty="0">
                          <a:effectLst/>
                        </a:rPr>
                        <a:t> </a:t>
                      </a:r>
                      <a:r>
                        <a:rPr lang="en-US" sz="1200" dirty="0">
                          <a:effectLst/>
                        </a:rPr>
                        <a:t>actual</a:t>
                      </a:r>
                      <a:r>
                        <a:rPr lang="en-US" sz="1200" spc="5" dirty="0">
                          <a:effectLst/>
                        </a:rPr>
                        <a:t> </a:t>
                      </a:r>
                      <a:r>
                        <a:rPr lang="en-US" sz="1200" dirty="0">
                          <a:effectLst/>
                        </a:rPr>
                        <a:t>performance</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a:txBody>
                    <a:bodyPr/>
                    <a:lstStyle/>
                    <a:p>
                      <a:pPr marL="40005" marR="32385" algn="ctr">
                        <a:lnSpc>
                          <a:spcPts val="1200"/>
                        </a:lnSpc>
                        <a:spcBef>
                          <a:spcPts val="190"/>
                        </a:spcBef>
                        <a:spcAft>
                          <a:spcPts val="0"/>
                        </a:spcAft>
                      </a:pPr>
                      <a:r>
                        <a:rPr lang="en-US" sz="1200" dirty="0">
                          <a:effectLst/>
                        </a:rPr>
                        <a:t>Estimated </a:t>
                      </a:r>
                      <a:r>
                        <a:rPr lang="en-US" sz="1200" spc="-265" dirty="0">
                          <a:effectLst/>
                        </a:rPr>
                        <a:t>         </a:t>
                      </a:r>
                    </a:p>
                    <a:p>
                      <a:pPr marL="40005" marR="32385" algn="ctr">
                        <a:lnSpc>
                          <a:spcPts val="1200"/>
                        </a:lnSpc>
                        <a:spcBef>
                          <a:spcPts val="190"/>
                        </a:spcBef>
                        <a:spcAft>
                          <a:spcPts val="0"/>
                        </a:spcAft>
                      </a:pPr>
                      <a:r>
                        <a:rPr lang="en-US" sz="1200" dirty="0">
                          <a:effectLst/>
                        </a:rPr>
                        <a:t>performance</a:t>
                      </a:r>
                      <a:endParaRPr lang="en-US" sz="1200" dirty="0">
                        <a:effectLst/>
                        <a:latin typeface="Arial MT"/>
                        <a:ea typeface="Arial MT"/>
                        <a:cs typeface="Arial MT"/>
                      </a:endParaRPr>
                    </a:p>
                  </a:txBody>
                  <a:tcPr marL="0" marR="0" marT="0" marB="0"/>
                </a:tc>
                <a:tc gridSpan="3">
                  <a:txBody>
                    <a:bodyPr/>
                    <a:lstStyle/>
                    <a:p>
                      <a:pPr>
                        <a:spcBef>
                          <a:spcPts val="50"/>
                        </a:spcBef>
                        <a:spcAft>
                          <a:spcPts val="0"/>
                        </a:spcAft>
                      </a:pPr>
                      <a:r>
                        <a:rPr lang="en-US" sz="1200">
                          <a:effectLst/>
                        </a:rPr>
                        <a:t> </a:t>
                      </a:r>
                    </a:p>
                    <a:p>
                      <a:pPr marL="309880">
                        <a:spcBef>
                          <a:spcPts val="285"/>
                        </a:spcBef>
                        <a:spcAft>
                          <a:spcPts val="0"/>
                        </a:spcAft>
                      </a:pPr>
                      <a:r>
                        <a:rPr lang="en-US" sz="1200">
                          <a:effectLst/>
                        </a:rPr>
                        <a:t>Medium-term</a:t>
                      </a:r>
                      <a:r>
                        <a:rPr lang="en-US" sz="1200" spc="-40">
                          <a:effectLst/>
                        </a:rPr>
                        <a:t> </a:t>
                      </a:r>
                      <a:r>
                        <a:rPr lang="en-US" sz="1200">
                          <a:effectLst/>
                        </a:rPr>
                        <a:t>targets</a:t>
                      </a:r>
                      <a:endParaRPr lang="en-US" sz="12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25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b="0" dirty="0">
                          <a:solidFill>
                            <a:schemeClr val="tx1"/>
                          </a:solidFill>
                          <a:effectLst/>
                        </a:rPr>
                        <a:t>2025/26</a:t>
                      </a:r>
                      <a:endParaRPr lang="en-US" sz="1200" b="0" dirty="0">
                        <a:solidFill>
                          <a:schemeClr val="tx1"/>
                        </a:solidFill>
                        <a:effectLst/>
                        <a:latin typeface="Arial MT"/>
                        <a:ea typeface="Arial MT"/>
                        <a:cs typeface="Arial MT"/>
                      </a:endParaRPr>
                    </a:p>
                  </a:txBody>
                  <a:tcPr marL="0" marR="0" marT="0" marB="0"/>
                </a:tc>
                <a:extLst>
                  <a:ext uri="{0D108BD9-81ED-4DB2-BD59-A6C34878D82A}">
                    <a16:rowId xmlns:a16="http://schemas.microsoft.com/office/drawing/2014/main" xmlns="" val="10001"/>
                  </a:ext>
                </a:extLst>
              </a:tr>
              <a:tr h="318515">
                <a:tc rowSpan="7">
                  <a:txBody>
                    <a:bodyPr/>
                    <a:lstStyle/>
                    <a:p>
                      <a:endParaRPr lang="en-US"/>
                    </a:p>
                  </a:txBody>
                  <a:tcPr/>
                </a:tc>
                <a:tc rowSpan="7">
                  <a:txBody>
                    <a:bodyPr/>
                    <a:lstStyle/>
                    <a:p>
                      <a:endParaRPr lang="en-US" dirty="0"/>
                    </a:p>
                  </a:txBody>
                  <a:tcPr/>
                </a:tc>
                <a:tc gridSpan="8">
                  <a:txBody>
                    <a:bodyPr/>
                    <a:lstStyle/>
                    <a:p>
                      <a:pPr marL="35560">
                        <a:spcBef>
                          <a:spcPts val="230"/>
                        </a:spcBef>
                        <a:spcAft>
                          <a:spcPts val="0"/>
                        </a:spcAft>
                      </a:pPr>
                      <a:r>
                        <a:rPr lang="en-US" sz="1200" dirty="0">
                          <a:effectLst/>
                        </a:rPr>
                        <a:t>Sub programme</a:t>
                      </a:r>
                      <a:r>
                        <a:rPr lang="en-US" sz="1200" spc="25" dirty="0">
                          <a:effectLst/>
                        </a:rPr>
                        <a:t> </a:t>
                      </a:r>
                      <a:r>
                        <a:rPr lang="en-US" sz="1200" dirty="0">
                          <a:effectLst/>
                        </a:rPr>
                        <a:t>1.2:</a:t>
                      </a:r>
                      <a:r>
                        <a:rPr lang="en-US" sz="1200" spc="25" dirty="0">
                          <a:effectLst/>
                        </a:rPr>
                        <a:t> </a:t>
                      </a:r>
                      <a:r>
                        <a:rPr lang="en-US" sz="1200" dirty="0">
                          <a:effectLst/>
                        </a:rPr>
                        <a:t>Legal,</a:t>
                      </a:r>
                      <a:r>
                        <a:rPr lang="en-US" sz="1200" spc="25" dirty="0">
                          <a:effectLst/>
                        </a:rPr>
                        <a:t> </a:t>
                      </a:r>
                      <a:r>
                        <a:rPr lang="en-US" sz="1200" dirty="0">
                          <a:effectLst/>
                        </a:rPr>
                        <a:t>Governance,</a:t>
                      </a:r>
                      <a:r>
                        <a:rPr lang="en-US" sz="1200" spc="30" dirty="0">
                          <a:effectLst/>
                        </a:rPr>
                        <a:t> </a:t>
                      </a:r>
                      <a:r>
                        <a:rPr lang="en-US" sz="1200" dirty="0">
                          <a:effectLst/>
                        </a:rPr>
                        <a:t>Risk</a:t>
                      </a:r>
                      <a:r>
                        <a:rPr lang="en-US" sz="1200" spc="25" dirty="0">
                          <a:effectLst/>
                        </a:rPr>
                        <a:t> </a:t>
                      </a:r>
                      <a:r>
                        <a:rPr lang="en-US" sz="1200" dirty="0">
                          <a:effectLst/>
                        </a:rPr>
                        <a:t>and</a:t>
                      </a:r>
                      <a:r>
                        <a:rPr lang="en-US" sz="1200" spc="25" dirty="0">
                          <a:effectLst/>
                        </a:rPr>
                        <a:t> </a:t>
                      </a:r>
                      <a:r>
                        <a:rPr lang="en-US" sz="1200" dirty="0">
                          <a:effectLst/>
                        </a:rPr>
                        <a:t>Compliance</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87393">
                <a:tc vMerge="1">
                  <a:txBody>
                    <a:bodyPr/>
                    <a:lstStyle/>
                    <a:p>
                      <a:endParaRPr lang="en-US"/>
                    </a:p>
                  </a:txBody>
                  <a:tcPr/>
                </a:tc>
                <a:tc vMerge="1">
                  <a:txBody>
                    <a:bodyPr/>
                    <a:lstStyle/>
                    <a:p>
                      <a:endParaRPr lang="en-US"/>
                    </a:p>
                  </a:txBody>
                  <a:tcPr/>
                </a:tc>
                <a:tc>
                  <a:txBody>
                    <a:bodyPr/>
                    <a:lstStyle/>
                    <a:p>
                      <a:pPr marL="35560" marR="57785">
                        <a:lnSpc>
                          <a:spcPct val="103000"/>
                        </a:lnSpc>
                        <a:spcBef>
                          <a:spcPts val="285"/>
                        </a:spcBef>
                        <a:spcAft>
                          <a:spcPts val="0"/>
                        </a:spcAft>
                      </a:pPr>
                      <a:r>
                        <a:rPr lang="en-US" sz="1200" dirty="0">
                          <a:effectLst/>
                        </a:rPr>
                        <a:t>1.2.1</a:t>
                      </a:r>
                      <a:r>
                        <a:rPr lang="en-US" sz="1200" spc="70" dirty="0">
                          <a:effectLst/>
                        </a:rPr>
                        <a:t> </a:t>
                      </a:r>
                      <a:r>
                        <a:rPr lang="en-US" sz="1200" dirty="0">
                          <a:effectLst/>
                        </a:rPr>
                        <a:t>Percentage</a:t>
                      </a:r>
                      <a:r>
                        <a:rPr lang="en-US" sz="1200" spc="-250" dirty="0">
                          <a:effectLst/>
                        </a:rPr>
                        <a:t>  </a:t>
                      </a:r>
                      <a:r>
                        <a:rPr lang="en-US" sz="1200" dirty="0">
                          <a:effectLst/>
                        </a:rPr>
                        <a:t>of</a:t>
                      </a:r>
                      <a:r>
                        <a:rPr lang="en-US" sz="1200" spc="-25" dirty="0">
                          <a:effectLst/>
                        </a:rPr>
                        <a:t> </a:t>
                      </a:r>
                      <a:r>
                        <a:rPr lang="en-US" sz="1200" dirty="0">
                          <a:effectLst/>
                        </a:rPr>
                        <a:t>compliance</a:t>
                      </a:r>
                    </a:p>
                    <a:p>
                      <a:pPr marL="35560" marR="203835">
                        <a:lnSpc>
                          <a:spcPct val="103000"/>
                        </a:lnSpc>
                        <a:spcBef>
                          <a:spcPts val="10"/>
                        </a:spcBef>
                        <a:spcAft>
                          <a:spcPts val="0"/>
                        </a:spcAft>
                      </a:pPr>
                      <a:r>
                        <a:rPr lang="en-US" sz="1200" dirty="0">
                          <a:effectLst/>
                        </a:rPr>
                        <a:t>to the PFMA</a:t>
                      </a:r>
                      <a:r>
                        <a:rPr lang="en-US" sz="1200" spc="5" dirty="0">
                          <a:effectLst/>
                        </a:rPr>
                        <a:t> </a:t>
                      </a:r>
                      <a:r>
                        <a:rPr lang="en-US" sz="1200" dirty="0">
                          <a:effectLst/>
                        </a:rPr>
                        <a:t>and</a:t>
                      </a:r>
                      <a:r>
                        <a:rPr lang="en-US" sz="1200" spc="45" dirty="0">
                          <a:effectLst/>
                        </a:rPr>
                        <a:t> </a:t>
                      </a:r>
                      <a:r>
                        <a:rPr lang="en-US" sz="1200" dirty="0">
                          <a:effectLst/>
                        </a:rPr>
                        <a:t>applicable</a:t>
                      </a:r>
                    </a:p>
                    <a:p>
                      <a:pPr marL="35560" marR="66040">
                        <a:lnSpc>
                          <a:spcPct val="103000"/>
                        </a:lnSpc>
                        <a:spcBef>
                          <a:spcPts val="5"/>
                        </a:spcBef>
                        <a:spcAft>
                          <a:spcPts val="0"/>
                        </a:spcAft>
                      </a:pPr>
                      <a:r>
                        <a:rPr lang="en-US" sz="1200" dirty="0">
                          <a:effectLst/>
                        </a:rPr>
                        <a:t>regulations as per </a:t>
                      </a:r>
                      <a:r>
                        <a:rPr lang="en-US" sz="1200" spc="-250" dirty="0">
                          <a:effectLst/>
                        </a:rPr>
                        <a:t> </a:t>
                      </a:r>
                      <a:r>
                        <a:rPr lang="en-US" sz="1200" dirty="0">
                          <a:effectLst/>
                        </a:rPr>
                        <a:t>the</a:t>
                      </a:r>
                      <a:r>
                        <a:rPr lang="en-US" sz="1200" spc="-35" dirty="0">
                          <a:effectLst/>
                        </a:rPr>
                        <a:t> </a:t>
                      </a:r>
                      <a:r>
                        <a:rPr lang="en-US" sz="1200" dirty="0">
                          <a:effectLst/>
                        </a:rPr>
                        <a:t>compliance</a:t>
                      </a:r>
                    </a:p>
                    <a:p>
                      <a:pPr marL="35560">
                        <a:lnSpc>
                          <a:spcPts val="1095"/>
                        </a:lnSpc>
                        <a:spcBef>
                          <a:spcPts val="10"/>
                        </a:spcBef>
                        <a:spcAft>
                          <a:spcPts val="0"/>
                        </a:spcAft>
                      </a:pPr>
                      <a:r>
                        <a:rPr lang="en-US" sz="1200" dirty="0">
                          <a:effectLst/>
                        </a:rPr>
                        <a:t>report</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4"/>
                  </a:ext>
                </a:extLst>
              </a:tr>
              <a:tr h="89715">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rPr>
                        <a:t>Measurable</a:t>
                      </a:r>
                      <a:r>
                        <a:rPr lang="en-US" sz="1200" spc="100" dirty="0">
                          <a:effectLst/>
                        </a:rPr>
                        <a:t> </a:t>
                      </a:r>
                      <a:r>
                        <a:rPr lang="en-US" sz="1200" dirty="0">
                          <a:effectLst/>
                        </a:rPr>
                        <a:t>outputs:</a:t>
                      </a:r>
                    </a:p>
                    <a:p>
                      <a:pPr marL="35560">
                        <a:lnSpc>
                          <a:spcPts val="1095"/>
                        </a:lnSpc>
                        <a:spcBef>
                          <a:spcPts val="900"/>
                        </a:spcBef>
                        <a:spcAft>
                          <a:spcPts val="0"/>
                        </a:spcAft>
                      </a:pPr>
                      <a:r>
                        <a:rPr lang="en-US" sz="1200" dirty="0">
                          <a:effectLst/>
                        </a:rPr>
                        <a:t>100%</a:t>
                      </a:r>
                      <a:r>
                        <a:rPr lang="en-US" sz="1200" spc="60" dirty="0">
                          <a:effectLst/>
                        </a:rPr>
                        <a:t> </a:t>
                      </a:r>
                      <a:r>
                        <a:rPr lang="en-US" sz="1200" dirty="0">
                          <a:effectLst/>
                        </a:rPr>
                        <a:t>compliance</a:t>
                      </a:r>
                      <a:r>
                        <a:rPr lang="en-US" sz="1200" spc="65" dirty="0">
                          <a:effectLst/>
                        </a:rPr>
                        <a:t> </a:t>
                      </a:r>
                      <a:r>
                        <a:rPr lang="en-US" sz="1200" dirty="0">
                          <a:effectLst/>
                        </a:rPr>
                        <a:t>to</a:t>
                      </a:r>
                      <a:r>
                        <a:rPr lang="en-US" sz="1200" spc="60" dirty="0">
                          <a:effectLst/>
                        </a:rPr>
                        <a:t> </a:t>
                      </a:r>
                      <a:r>
                        <a:rPr lang="en-US" sz="1200" dirty="0">
                          <a:effectLst/>
                        </a:rPr>
                        <a:t>the</a:t>
                      </a:r>
                      <a:r>
                        <a:rPr lang="en-US" sz="1200" spc="65" dirty="0">
                          <a:effectLst/>
                        </a:rPr>
                        <a:t> </a:t>
                      </a:r>
                      <a:r>
                        <a:rPr lang="en-US" sz="1200" dirty="0">
                          <a:effectLst/>
                        </a:rPr>
                        <a:t>PFMA</a:t>
                      </a:r>
                      <a:r>
                        <a:rPr lang="en-US" sz="1200" spc="60" dirty="0">
                          <a:effectLst/>
                        </a:rPr>
                        <a:t> </a:t>
                      </a:r>
                      <a:r>
                        <a:rPr lang="en-US" sz="1200" dirty="0">
                          <a:effectLst/>
                        </a:rPr>
                        <a:t>and</a:t>
                      </a:r>
                      <a:r>
                        <a:rPr lang="en-US" sz="1200" spc="65" dirty="0">
                          <a:effectLst/>
                        </a:rPr>
                        <a:t> </a:t>
                      </a:r>
                      <a:r>
                        <a:rPr lang="en-US" sz="1200" dirty="0">
                          <a:effectLst/>
                        </a:rPr>
                        <a:t>applicable</a:t>
                      </a:r>
                      <a:r>
                        <a:rPr lang="en-US" sz="1200" spc="65" dirty="0">
                          <a:effectLst/>
                        </a:rPr>
                        <a:t> </a:t>
                      </a:r>
                      <a:r>
                        <a:rPr lang="en-US" sz="1200" dirty="0">
                          <a:effectLst/>
                        </a:rPr>
                        <a:t>regulations</a:t>
                      </a:r>
                      <a:r>
                        <a:rPr lang="en-US" sz="1200" spc="60" dirty="0">
                          <a:effectLst/>
                        </a:rPr>
                        <a:t> </a:t>
                      </a:r>
                      <a:r>
                        <a:rPr lang="en-US" sz="1200" dirty="0">
                          <a:effectLst/>
                        </a:rPr>
                        <a:t>annually</a:t>
                      </a:r>
                      <a:r>
                        <a:rPr lang="en-US" sz="1200" spc="65" dirty="0">
                          <a:effectLst/>
                        </a:rPr>
                        <a:t> </a:t>
                      </a:r>
                      <a:r>
                        <a:rPr lang="en-US" sz="1200" dirty="0">
                          <a:effectLst/>
                        </a:rPr>
                        <a:t>as</a:t>
                      </a:r>
                      <a:r>
                        <a:rPr lang="en-US" sz="1200" spc="60" dirty="0">
                          <a:effectLst/>
                        </a:rPr>
                        <a:t> </a:t>
                      </a:r>
                      <a:r>
                        <a:rPr lang="en-US" sz="1200" dirty="0">
                          <a:effectLst/>
                        </a:rPr>
                        <a:t>per</a:t>
                      </a:r>
                      <a:r>
                        <a:rPr lang="en-US" sz="1200" spc="65" dirty="0">
                          <a:effectLst/>
                        </a:rPr>
                        <a:t> </a:t>
                      </a:r>
                      <a:r>
                        <a:rPr lang="en-US" sz="1200" dirty="0">
                          <a:effectLst/>
                        </a:rPr>
                        <a:t>the</a:t>
                      </a:r>
                      <a:r>
                        <a:rPr lang="en-US" sz="1200" spc="65" dirty="0">
                          <a:effectLst/>
                        </a:rPr>
                        <a:t> </a:t>
                      </a:r>
                      <a:r>
                        <a:rPr lang="en-US" sz="1200" dirty="0">
                          <a:effectLst/>
                        </a:rPr>
                        <a:t>compliance</a:t>
                      </a:r>
                      <a:r>
                        <a:rPr lang="en-US" sz="1200" spc="60" dirty="0">
                          <a:effectLst/>
                        </a:rPr>
                        <a:t> </a:t>
                      </a:r>
                      <a:r>
                        <a:rPr lang="en-US" sz="1200" dirty="0">
                          <a:effectLst/>
                        </a:rPr>
                        <a:t>report</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793653">
                <a:tc vMerge="1">
                  <a:txBody>
                    <a:bodyPr/>
                    <a:lstStyle/>
                    <a:p>
                      <a:endParaRPr lang="en-US"/>
                    </a:p>
                  </a:txBody>
                  <a:tcPr/>
                </a:tc>
                <a:tc vMerge="1">
                  <a:txBody>
                    <a:bodyPr/>
                    <a:lstStyle/>
                    <a:p>
                      <a:endParaRPr lang="en-US"/>
                    </a:p>
                  </a:txBody>
                  <a:tcPr/>
                </a:tc>
                <a:tc>
                  <a:txBody>
                    <a:bodyPr/>
                    <a:lstStyle/>
                    <a:p>
                      <a:pPr marL="35560" marR="57785">
                        <a:lnSpc>
                          <a:spcPct val="103000"/>
                        </a:lnSpc>
                        <a:spcBef>
                          <a:spcPts val="285"/>
                        </a:spcBef>
                        <a:spcAft>
                          <a:spcPts val="0"/>
                        </a:spcAft>
                      </a:pPr>
                      <a:r>
                        <a:rPr lang="en-US" sz="1200" dirty="0">
                          <a:effectLst/>
                        </a:rPr>
                        <a:t>1.2.2</a:t>
                      </a:r>
                      <a:r>
                        <a:rPr lang="en-US" sz="1200" spc="70" dirty="0">
                          <a:effectLst/>
                        </a:rPr>
                        <a:t> </a:t>
                      </a:r>
                      <a:r>
                        <a:rPr lang="en-US" sz="1200" dirty="0">
                          <a:effectLst/>
                        </a:rPr>
                        <a:t>Percentage</a:t>
                      </a:r>
                      <a:r>
                        <a:rPr lang="en-US" sz="1200" spc="-250" dirty="0">
                          <a:effectLst/>
                        </a:rPr>
                        <a:t>  </a:t>
                      </a:r>
                      <a:r>
                        <a:rPr lang="en-US" sz="1200" dirty="0">
                          <a:effectLst/>
                        </a:rPr>
                        <a:t>of approved</a:t>
                      </a:r>
                      <a:r>
                        <a:rPr lang="en-US" sz="1200" spc="5" dirty="0">
                          <a:effectLst/>
                        </a:rPr>
                        <a:t> </a:t>
                      </a:r>
                      <a:r>
                        <a:rPr lang="en-US" sz="1200" dirty="0">
                          <a:effectLst/>
                        </a:rPr>
                        <a:t>standard</a:t>
                      </a:r>
                      <a:r>
                        <a:rPr lang="en-US" sz="1200" spc="5" dirty="0">
                          <a:effectLst/>
                        </a:rPr>
                        <a:t> </a:t>
                      </a:r>
                      <a:r>
                        <a:rPr lang="en-US" sz="1200" dirty="0">
                          <a:effectLst/>
                        </a:rPr>
                        <a:t>operating</a:t>
                      </a:r>
                      <a:r>
                        <a:rPr lang="en-US" sz="1200" spc="5" dirty="0">
                          <a:effectLst/>
                        </a:rPr>
                        <a:t> </a:t>
                      </a:r>
                      <a:r>
                        <a:rPr lang="en-US" sz="1200" dirty="0">
                          <a:effectLst/>
                        </a:rPr>
                        <a:t>procedures</a:t>
                      </a:r>
                    </a:p>
                    <a:p>
                      <a:pPr marL="35560">
                        <a:spcBef>
                          <a:spcPts val="20"/>
                        </a:spcBef>
                        <a:spcAft>
                          <a:spcPts val="0"/>
                        </a:spcAft>
                      </a:pPr>
                      <a:r>
                        <a:rPr lang="en-US" sz="1200" dirty="0">
                          <a:effectLst/>
                        </a:rPr>
                        <a:t>and</a:t>
                      </a:r>
                      <a:r>
                        <a:rPr lang="en-US" sz="1200" spc="50" dirty="0">
                          <a:effectLst/>
                        </a:rPr>
                        <a:t> </a:t>
                      </a:r>
                      <a:r>
                        <a:rPr lang="en-US" sz="1200" dirty="0">
                          <a:effectLst/>
                        </a:rPr>
                        <a:t>policies</a:t>
                      </a:r>
                    </a:p>
                    <a:p>
                      <a:pPr marL="35560">
                        <a:lnSpc>
                          <a:spcPts val="1095"/>
                        </a:lnSpc>
                        <a:spcBef>
                          <a:spcPts val="50"/>
                        </a:spcBef>
                        <a:spcAft>
                          <a:spcPts val="0"/>
                        </a:spcAft>
                      </a:pPr>
                      <a:r>
                        <a:rPr lang="en-US" sz="1200" dirty="0">
                          <a:effectLst/>
                        </a:rPr>
                        <a:t>implemented</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dirty="0">
                          <a:effectLst/>
                        </a:rPr>
                        <a:t>50%</a:t>
                      </a:r>
                      <a:endParaRPr lang="en-US" sz="120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6"/>
                  </a:ext>
                </a:extLst>
              </a:tr>
              <a:tr h="228269">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rPr>
                        <a:t>Measurable</a:t>
                      </a:r>
                      <a:r>
                        <a:rPr lang="en-US" sz="1200" spc="100" dirty="0">
                          <a:effectLst/>
                        </a:rPr>
                        <a:t> </a:t>
                      </a:r>
                      <a:r>
                        <a:rPr lang="en-US" sz="1200" dirty="0">
                          <a:effectLst/>
                        </a:rPr>
                        <a:t>outputs:</a:t>
                      </a:r>
                    </a:p>
                    <a:p>
                      <a:pPr marL="35560">
                        <a:lnSpc>
                          <a:spcPts val="1095"/>
                        </a:lnSpc>
                        <a:spcBef>
                          <a:spcPts val="900"/>
                        </a:spcBef>
                        <a:spcAft>
                          <a:spcPts val="0"/>
                        </a:spcAft>
                      </a:pPr>
                      <a:r>
                        <a:rPr lang="en-US" sz="1200" dirty="0">
                          <a:effectLst/>
                        </a:rPr>
                        <a:t>Implement</a:t>
                      </a:r>
                      <a:r>
                        <a:rPr lang="en-US" sz="1200" spc="75" dirty="0">
                          <a:effectLst/>
                        </a:rPr>
                        <a:t> </a:t>
                      </a:r>
                      <a:r>
                        <a:rPr lang="en-US" sz="1200" dirty="0">
                          <a:effectLst/>
                        </a:rPr>
                        <a:t>100%</a:t>
                      </a:r>
                      <a:r>
                        <a:rPr lang="en-US" sz="1200" spc="75" dirty="0">
                          <a:effectLst/>
                        </a:rPr>
                        <a:t> </a:t>
                      </a:r>
                      <a:r>
                        <a:rPr lang="en-US" sz="1200" dirty="0">
                          <a:effectLst/>
                        </a:rPr>
                        <a:t>of</a:t>
                      </a:r>
                      <a:r>
                        <a:rPr lang="en-US" sz="1200" spc="80" dirty="0">
                          <a:effectLst/>
                        </a:rPr>
                        <a:t> </a:t>
                      </a:r>
                      <a:r>
                        <a:rPr lang="en-US" sz="1200" dirty="0">
                          <a:effectLst/>
                        </a:rPr>
                        <a:t>the</a:t>
                      </a:r>
                      <a:r>
                        <a:rPr lang="en-US" sz="1200" spc="75" dirty="0">
                          <a:effectLst/>
                        </a:rPr>
                        <a:t> </a:t>
                      </a:r>
                      <a:r>
                        <a:rPr lang="en-US" sz="1200" dirty="0">
                          <a:effectLst/>
                        </a:rPr>
                        <a:t>approved</a:t>
                      </a:r>
                      <a:r>
                        <a:rPr lang="en-US" sz="1200" spc="80" dirty="0">
                          <a:effectLst/>
                        </a:rPr>
                        <a:t> </a:t>
                      </a:r>
                      <a:r>
                        <a:rPr lang="en-US" sz="1200" dirty="0">
                          <a:effectLst/>
                        </a:rPr>
                        <a:t>standard</a:t>
                      </a:r>
                      <a:r>
                        <a:rPr lang="en-US" sz="1200" spc="75" dirty="0">
                          <a:effectLst/>
                        </a:rPr>
                        <a:t> </a:t>
                      </a:r>
                      <a:r>
                        <a:rPr lang="en-US" sz="1200" dirty="0">
                          <a:effectLst/>
                        </a:rPr>
                        <a:t>operating</a:t>
                      </a:r>
                      <a:r>
                        <a:rPr lang="en-US" sz="1200" spc="80" dirty="0">
                          <a:effectLst/>
                        </a:rPr>
                        <a:t> </a:t>
                      </a:r>
                      <a:r>
                        <a:rPr lang="en-US" sz="1200" dirty="0">
                          <a:effectLst/>
                        </a:rPr>
                        <a:t>policies</a:t>
                      </a:r>
                      <a:r>
                        <a:rPr lang="en-US" sz="1200" spc="75" dirty="0">
                          <a:effectLst/>
                        </a:rPr>
                        <a:t> </a:t>
                      </a:r>
                      <a:r>
                        <a:rPr lang="en-US" sz="1200" dirty="0">
                          <a:effectLst/>
                        </a:rPr>
                        <a:t>and</a:t>
                      </a:r>
                      <a:r>
                        <a:rPr lang="en-US" sz="1200" spc="80" dirty="0">
                          <a:effectLst/>
                        </a:rPr>
                        <a:t> </a:t>
                      </a:r>
                      <a:r>
                        <a:rPr lang="en-US" sz="1200" dirty="0">
                          <a:effectLst/>
                        </a:rPr>
                        <a:t>procedures</a:t>
                      </a:r>
                      <a:r>
                        <a:rPr lang="en-US" sz="1200" spc="75" dirty="0">
                          <a:effectLst/>
                        </a:rPr>
                        <a:t> </a:t>
                      </a:r>
                      <a:r>
                        <a:rPr lang="en-US" sz="1200" dirty="0">
                          <a:effectLst/>
                        </a:rPr>
                        <a:t>annually</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774416">
                <a:tc vMerge="1">
                  <a:txBody>
                    <a:bodyPr/>
                    <a:lstStyle/>
                    <a:p>
                      <a:endParaRPr lang="en-US"/>
                    </a:p>
                  </a:txBody>
                  <a:tcPr/>
                </a:tc>
                <a:tc vMerge="1">
                  <a:txBody>
                    <a:bodyPr/>
                    <a:lstStyle/>
                    <a:p>
                      <a:endParaRPr lang="en-US"/>
                    </a:p>
                  </a:txBody>
                  <a:tcPr/>
                </a:tc>
                <a:tc>
                  <a:txBody>
                    <a:bodyPr/>
                    <a:lstStyle/>
                    <a:p>
                      <a:pPr marL="35560" marR="57785">
                        <a:lnSpc>
                          <a:spcPts val="1200"/>
                        </a:lnSpc>
                        <a:spcBef>
                          <a:spcPts val="180"/>
                        </a:spcBef>
                        <a:spcAft>
                          <a:spcPts val="0"/>
                        </a:spcAft>
                      </a:pPr>
                      <a:r>
                        <a:rPr lang="en-US" sz="1200" b="0" dirty="0">
                          <a:effectLst/>
                        </a:rPr>
                        <a:t>1.2.3</a:t>
                      </a:r>
                      <a:r>
                        <a:rPr lang="en-US" sz="1200" b="0" spc="70" dirty="0">
                          <a:effectLst/>
                        </a:rPr>
                        <a:t> </a:t>
                      </a:r>
                      <a:r>
                        <a:rPr lang="en-US" sz="1200" b="0" dirty="0">
                          <a:effectLst/>
                        </a:rPr>
                        <a:t>Percentage </a:t>
                      </a:r>
                      <a:r>
                        <a:rPr lang="en-US" sz="1200" b="0" spc="-250" dirty="0">
                          <a:effectLst/>
                        </a:rPr>
                        <a:t> </a:t>
                      </a:r>
                      <a:r>
                        <a:rPr lang="en-US" sz="1200" b="0" dirty="0">
                          <a:effectLst/>
                        </a:rPr>
                        <a:t>of planned</a:t>
                      </a:r>
                      <a:r>
                        <a:rPr lang="en-US" sz="1200" b="0" spc="5" dirty="0">
                          <a:effectLst/>
                        </a:rPr>
                        <a:t> </a:t>
                      </a:r>
                      <a:r>
                        <a:rPr lang="en-US" sz="1200" b="0" dirty="0">
                          <a:effectLst/>
                        </a:rPr>
                        <a:t>policies and</a:t>
                      </a:r>
                      <a:r>
                        <a:rPr lang="en-US" sz="1200" b="0" spc="5" dirty="0">
                          <a:effectLst/>
                        </a:rPr>
                        <a:t> </a:t>
                      </a:r>
                      <a:r>
                        <a:rPr lang="en-US" sz="1200" b="0" dirty="0">
                          <a:effectLst/>
                        </a:rPr>
                        <a:t>procedures</a:t>
                      </a:r>
                      <a:r>
                        <a:rPr lang="en-US" sz="1200" b="0" spc="5" dirty="0">
                          <a:effectLst/>
                        </a:rPr>
                        <a:t> </a:t>
                      </a:r>
                      <a:r>
                        <a:rPr lang="en-US" sz="1200" b="0" dirty="0">
                          <a:effectLst/>
                        </a:rPr>
                        <a:t>developed and</a:t>
                      </a:r>
                      <a:r>
                        <a:rPr lang="en-US" sz="1200" b="0" spc="5" dirty="0">
                          <a:effectLst/>
                        </a:rPr>
                        <a:t> </a:t>
                      </a:r>
                      <a:r>
                        <a:rPr lang="en-US" sz="1200" b="0" dirty="0">
                          <a:effectLst/>
                        </a:rPr>
                        <a:t>revised</a:t>
                      </a:r>
                      <a:endParaRPr lang="en-US" sz="12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b="0" dirty="0">
                          <a:effectLst/>
                        </a:rPr>
                        <a:t>New</a:t>
                      </a:r>
                      <a:r>
                        <a:rPr lang="en-US" sz="1200" b="0" spc="5" dirty="0">
                          <a:effectLst/>
                        </a:rPr>
                        <a:t> </a:t>
                      </a:r>
                      <a:r>
                        <a:rPr lang="en-US" sz="1200" b="0" dirty="0">
                          <a:effectLst/>
                        </a:rPr>
                        <a:t>indicator</a:t>
                      </a:r>
                      <a:endParaRPr lang="en-US" sz="12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b="0" dirty="0">
                          <a:effectLst/>
                        </a:rPr>
                        <a:t>New</a:t>
                      </a:r>
                      <a:r>
                        <a:rPr lang="en-US" sz="1200" b="0" spc="5" dirty="0">
                          <a:effectLst/>
                        </a:rPr>
                        <a:t> </a:t>
                      </a:r>
                      <a:r>
                        <a:rPr lang="en-US" sz="1200" b="0" dirty="0">
                          <a:effectLst/>
                        </a:rPr>
                        <a:t>indicator</a:t>
                      </a:r>
                      <a:endParaRPr lang="en-US" sz="1200" b="0" dirty="0">
                        <a:effectLst/>
                        <a:latin typeface="Arial MT"/>
                        <a:ea typeface="Arial MT"/>
                        <a:cs typeface="Arial MT"/>
                      </a:endParaRPr>
                    </a:p>
                  </a:txBody>
                  <a:tcPr marL="0" marR="0" marT="0" marB="0"/>
                </a:tc>
                <a:tc>
                  <a:txBody>
                    <a:bodyPr/>
                    <a:lstStyle/>
                    <a:p>
                      <a:pPr marL="111760" indent="109220">
                        <a:lnSpc>
                          <a:spcPct val="103000"/>
                        </a:lnSpc>
                        <a:spcBef>
                          <a:spcPts val="285"/>
                        </a:spcBef>
                        <a:spcAft>
                          <a:spcPts val="0"/>
                        </a:spcAft>
                      </a:pPr>
                      <a:r>
                        <a:rPr lang="en-US" sz="1200" b="0" dirty="0">
                          <a:effectLst/>
                        </a:rPr>
                        <a:t>50%</a:t>
                      </a:r>
                      <a:endParaRPr lang="en-US" sz="1200" b="0" dirty="0">
                        <a:effectLst/>
                        <a:latin typeface="Arial MT"/>
                        <a:ea typeface="Arial MT"/>
                        <a:cs typeface="Arial MT"/>
                      </a:endParaRPr>
                    </a:p>
                  </a:txBody>
                  <a:tcPr marL="0" marR="0" marT="0" marB="0"/>
                </a:tc>
                <a:tc>
                  <a:txBody>
                    <a:bodyPr/>
                    <a:lstStyle/>
                    <a:p>
                      <a:pPr marL="73660" marR="32385"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8"/>
                  </a:ext>
                </a:extLst>
              </a:tr>
              <a:tr h="228269">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rPr>
                        <a:t>Measurable</a:t>
                      </a:r>
                      <a:r>
                        <a:rPr lang="en-US" sz="1200" spc="100" dirty="0">
                          <a:effectLst/>
                        </a:rPr>
                        <a:t> </a:t>
                      </a:r>
                      <a:r>
                        <a:rPr lang="en-US" sz="1200" dirty="0">
                          <a:effectLst/>
                        </a:rPr>
                        <a:t>outputs:</a:t>
                      </a:r>
                    </a:p>
                    <a:p>
                      <a:pPr marL="35560">
                        <a:lnSpc>
                          <a:spcPts val="1095"/>
                        </a:lnSpc>
                        <a:spcBef>
                          <a:spcPts val="900"/>
                        </a:spcBef>
                        <a:spcAft>
                          <a:spcPts val="0"/>
                        </a:spcAft>
                      </a:pPr>
                      <a:r>
                        <a:rPr lang="en-US" sz="1200" dirty="0">
                          <a:effectLst/>
                        </a:rPr>
                        <a:t>Develop and revise 100% of the planned policies and procedures annually </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pic>
        <p:nvPicPr>
          <p:cNvPr id="10" name="Picture 9"/>
          <p:cNvPicPr/>
          <p:nvPr/>
        </p:nvPicPr>
        <p:blipFill rotWithShape="1">
          <a:blip r:embed="rId2"/>
          <a:srcRect l="7160" t="29589" r="89803" b="29982"/>
          <a:stretch/>
        </p:blipFill>
        <p:spPr bwMode="auto">
          <a:xfrm>
            <a:off x="472830" y="2773680"/>
            <a:ext cx="360289" cy="24282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9605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25</a:t>
            </a:fld>
            <a:endParaRPr lang="en-US" dirty="0"/>
          </a:p>
        </p:txBody>
      </p:sp>
      <p:sp>
        <p:nvSpPr>
          <p:cNvPr id="4" name="Rectangle 3"/>
          <p:cNvSpPr/>
          <p:nvPr/>
        </p:nvSpPr>
        <p:spPr>
          <a:xfrm>
            <a:off x="5398794" y="329607"/>
            <a:ext cx="5454904" cy="458844"/>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1: ADMINISTRATION </a:t>
            </a:r>
          </a:p>
        </p:txBody>
      </p:sp>
      <p:graphicFrame>
        <p:nvGraphicFramePr>
          <p:cNvPr id="5" name="Table 4"/>
          <p:cNvGraphicFramePr>
            <a:graphicFrameLocks noGrp="1"/>
          </p:cNvGraphicFramePr>
          <p:nvPr>
            <p:extLst>
              <p:ext uri="{D42A27DB-BD31-4B8C-83A1-F6EECF244321}">
                <p14:modId xmlns:p14="http://schemas.microsoft.com/office/powerpoint/2010/main" xmlns="" val="975350963"/>
              </p:ext>
            </p:extLst>
          </p:nvPr>
        </p:nvGraphicFramePr>
        <p:xfrm>
          <a:off x="369870" y="1435875"/>
          <a:ext cx="11370889" cy="4885611"/>
        </p:xfrm>
        <a:graphic>
          <a:graphicData uri="http://schemas.openxmlformats.org/drawingml/2006/table">
            <a:tbl>
              <a:tblPr firstRow="1" firstCol="1" lastRow="1" lastCol="1" bandRow="1" bandCol="1">
                <a:tableStyleId>{16D9F66E-5EB9-4882-86FB-DCBF35E3C3E4}</a:tableStyleId>
              </a:tblPr>
              <a:tblGrid>
                <a:gridCol w="521873">
                  <a:extLst>
                    <a:ext uri="{9D8B030D-6E8A-4147-A177-3AD203B41FA5}">
                      <a16:colId xmlns:a16="http://schemas.microsoft.com/office/drawing/2014/main" xmlns="" val="20000"/>
                    </a:ext>
                  </a:extLst>
                </a:gridCol>
                <a:gridCol w="421366">
                  <a:extLst>
                    <a:ext uri="{9D8B030D-6E8A-4147-A177-3AD203B41FA5}">
                      <a16:colId xmlns:a16="http://schemas.microsoft.com/office/drawing/2014/main" xmlns="" val="20001"/>
                    </a:ext>
                  </a:extLst>
                </a:gridCol>
                <a:gridCol w="2279912">
                  <a:extLst>
                    <a:ext uri="{9D8B030D-6E8A-4147-A177-3AD203B41FA5}">
                      <a16:colId xmlns:a16="http://schemas.microsoft.com/office/drawing/2014/main" xmlns="" val="20002"/>
                    </a:ext>
                  </a:extLst>
                </a:gridCol>
                <a:gridCol w="1336019">
                  <a:extLst>
                    <a:ext uri="{9D8B030D-6E8A-4147-A177-3AD203B41FA5}">
                      <a16:colId xmlns:a16="http://schemas.microsoft.com/office/drawing/2014/main" xmlns="" val="20003"/>
                    </a:ext>
                  </a:extLst>
                </a:gridCol>
                <a:gridCol w="1336019">
                  <a:extLst>
                    <a:ext uri="{9D8B030D-6E8A-4147-A177-3AD203B41FA5}">
                      <a16:colId xmlns:a16="http://schemas.microsoft.com/office/drawing/2014/main" xmlns="" val="20004"/>
                    </a:ext>
                  </a:extLst>
                </a:gridCol>
                <a:gridCol w="1336019">
                  <a:extLst>
                    <a:ext uri="{9D8B030D-6E8A-4147-A177-3AD203B41FA5}">
                      <a16:colId xmlns:a16="http://schemas.microsoft.com/office/drawing/2014/main" xmlns="" val="20005"/>
                    </a:ext>
                  </a:extLst>
                </a:gridCol>
                <a:gridCol w="1336019">
                  <a:extLst>
                    <a:ext uri="{9D8B030D-6E8A-4147-A177-3AD203B41FA5}">
                      <a16:colId xmlns:a16="http://schemas.microsoft.com/office/drawing/2014/main" xmlns="" val="20006"/>
                    </a:ext>
                  </a:extLst>
                </a:gridCol>
                <a:gridCol w="1225704">
                  <a:extLst>
                    <a:ext uri="{9D8B030D-6E8A-4147-A177-3AD203B41FA5}">
                      <a16:colId xmlns:a16="http://schemas.microsoft.com/office/drawing/2014/main" xmlns="" val="20007"/>
                    </a:ext>
                  </a:extLst>
                </a:gridCol>
                <a:gridCol w="918721">
                  <a:extLst>
                    <a:ext uri="{9D8B030D-6E8A-4147-A177-3AD203B41FA5}">
                      <a16:colId xmlns:a16="http://schemas.microsoft.com/office/drawing/2014/main" xmlns="" val="20008"/>
                    </a:ext>
                  </a:extLst>
                </a:gridCol>
                <a:gridCol w="659237">
                  <a:extLst>
                    <a:ext uri="{9D8B030D-6E8A-4147-A177-3AD203B41FA5}">
                      <a16:colId xmlns:a16="http://schemas.microsoft.com/office/drawing/2014/main" xmlns="" val="20009"/>
                    </a:ext>
                  </a:extLst>
                </a:gridCol>
              </a:tblGrid>
              <a:tr h="254812">
                <a:tc rowSpan="2">
                  <a:txBody>
                    <a:bodyPr/>
                    <a:lstStyle/>
                    <a:p>
                      <a:pPr marL="108585">
                        <a:spcBef>
                          <a:spcPts val="905"/>
                        </a:spcBef>
                        <a:spcAft>
                          <a:spcPts val="0"/>
                        </a:spcAft>
                      </a:pPr>
                      <a:r>
                        <a:rPr lang="en-US" sz="1200" dirty="0">
                          <a:effectLst/>
                        </a:rPr>
                        <a:t>Outcome</a:t>
                      </a:r>
                      <a:endParaRPr lang="en-US" sz="1200" dirty="0">
                        <a:effectLst/>
                        <a:latin typeface="Arial MT"/>
                        <a:ea typeface="Arial MT"/>
                        <a:cs typeface="Arial MT"/>
                      </a:endParaRPr>
                    </a:p>
                  </a:txBody>
                  <a:tcPr marL="0" marR="0" marT="0" marB="0" vert="vert270"/>
                </a:tc>
                <a:tc rowSpan="2">
                  <a:txBody>
                    <a:bodyPr/>
                    <a:lstStyle/>
                    <a:p>
                      <a:pPr marL="179070">
                        <a:spcBef>
                          <a:spcPts val="905"/>
                        </a:spcBef>
                        <a:spcAft>
                          <a:spcPts val="0"/>
                        </a:spcAft>
                      </a:pPr>
                      <a:r>
                        <a:rPr lang="en-US" sz="1200">
                          <a:effectLst/>
                        </a:rPr>
                        <a:t>Output</a:t>
                      </a:r>
                      <a:endParaRPr lang="en-US" sz="1200">
                        <a:effectLst/>
                        <a:latin typeface="Arial MT"/>
                        <a:ea typeface="Arial MT"/>
                        <a:cs typeface="Arial MT"/>
                      </a:endParaRPr>
                    </a:p>
                  </a:txBody>
                  <a:tcPr marL="0" marR="0" marT="0" marB="0" vert="vert270"/>
                </a:tc>
                <a:tc rowSpan="2">
                  <a:txBody>
                    <a:bodyPr/>
                    <a:lstStyle/>
                    <a:p>
                      <a:pPr>
                        <a:spcBef>
                          <a:spcPts val="40"/>
                        </a:spcBef>
                        <a:spcAft>
                          <a:spcPts val="0"/>
                        </a:spcAft>
                      </a:pPr>
                      <a:r>
                        <a:rPr lang="en-US" sz="1200">
                          <a:effectLst/>
                        </a:rPr>
                        <a:t> </a:t>
                      </a:r>
                    </a:p>
                    <a:p>
                      <a:pPr marL="237490" marR="222250" indent="93345">
                        <a:spcBef>
                          <a:spcPts val="285"/>
                        </a:spcBef>
                        <a:spcAft>
                          <a:spcPts val="0"/>
                        </a:spcAft>
                      </a:pPr>
                      <a:r>
                        <a:rPr lang="en-US" sz="1200">
                          <a:effectLst/>
                        </a:rPr>
                        <a:t>Output</a:t>
                      </a:r>
                      <a:r>
                        <a:rPr lang="en-US" sz="1200" spc="5">
                          <a:effectLst/>
                        </a:rPr>
                        <a:t> </a:t>
                      </a:r>
                      <a:r>
                        <a:rPr lang="en-US" sz="1200">
                          <a:effectLst/>
                        </a:rPr>
                        <a:t>indicators</a:t>
                      </a:r>
                      <a:endParaRPr lang="en-US" sz="1200">
                        <a:effectLst/>
                        <a:latin typeface="Arial MT"/>
                        <a:ea typeface="Arial MT"/>
                        <a:cs typeface="Arial MT"/>
                      </a:endParaRPr>
                    </a:p>
                  </a:txBody>
                  <a:tcPr marL="0" marR="0" marT="0" marB="0"/>
                </a:tc>
                <a:tc gridSpan="3">
                  <a:txBody>
                    <a:bodyPr/>
                    <a:lstStyle/>
                    <a:p>
                      <a:pPr>
                        <a:spcBef>
                          <a:spcPts val="50"/>
                        </a:spcBef>
                        <a:spcAft>
                          <a:spcPts val="0"/>
                        </a:spcAft>
                      </a:pPr>
                      <a:r>
                        <a:rPr lang="en-US" sz="1200" dirty="0">
                          <a:effectLst/>
                        </a:rPr>
                        <a:t> </a:t>
                      </a:r>
                    </a:p>
                    <a:p>
                      <a:pPr marL="112395">
                        <a:spcBef>
                          <a:spcPts val="285"/>
                        </a:spcBef>
                        <a:spcAft>
                          <a:spcPts val="0"/>
                        </a:spcAft>
                      </a:pPr>
                      <a:r>
                        <a:rPr lang="en-US" sz="1200" dirty="0">
                          <a:effectLst/>
                        </a:rPr>
                        <a:t>Audited</a:t>
                      </a:r>
                      <a:r>
                        <a:rPr lang="en-US" sz="1200" spc="5" dirty="0">
                          <a:effectLst/>
                        </a:rPr>
                        <a:t> </a:t>
                      </a:r>
                      <a:r>
                        <a:rPr lang="en-US" sz="1200" dirty="0">
                          <a:effectLst/>
                        </a:rPr>
                        <a:t>or</a:t>
                      </a:r>
                      <a:r>
                        <a:rPr lang="en-US" sz="1200" spc="5" dirty="0">
                          <a:effectLst/>
                        </a:rPr>
                        <a:t> </a:t>
                      </a:r>
                      <a:r>
                        <a:rPr lang="en-US" sz="1200" dirty="0">
                          <a:effectLst/>
                        </a:rPr>
                        <a:t>actual</a:t>
                      </a:r>
                      <a:r>
                        <a:rPr lang="en-US" sz="1200" spc="5" dirty="0">
                          <a:effectLst/>
                        </a:rPr>
                        <a:t> </a:t>
                      </a:r>
                      <a:r>
                        <a:rPr lang="en-US" sz="1200" dirty="0">
                          <a:effectLst/>
                        </a:rPr>
                        <a:t>performance</a:t>
                      </a:r>
                      <a:endParaRPr lang="en-US" sz="1200"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a:txBody>
                    <a:bodyPr/>
                    <a:lstStyle/>
                    <a:p>
                      <a:pPr marL="40005" marR="32385" algn="ctr">
                        <a:lnSpc>
                          <a:spcPts val="1200"/>
                        </a:lnSpc>
                        <a:spcBef>
                          <a:spcPts val="190"/>
                        </a:spcBef>
                        <a:spcAft>
                          <a:spcPts val="0"/>
                        </a:spcAft>
                      </a:pPr>
                      <a:r>
                        <a:rPr lang="en-US" sz="1200" dirty="0">
                          <a:effectLst/>
                        </a:rPr>
                        <a:t>Estimated </a:t>
                      </a:r>
                      <a:r>
                        <a:rPr lang="en-US" sz="1200" spc="-265" dirty="0">
                          <a:effectLst/>
                        </a:rPr>
                        <a:t>         </a:t>
                      </a:r>
                    </a:p>
                    <a:p>
                      <a:pPr marL="40005" marR="32385" algn="ctr">
                        <a:lnSpc>
                          <a:spcPts val="1200"/>
                        </a:lnSpc>
                        <a:spcBef>
                          <a:spcPts val="190"/>
                        </a:spcBef>
                        <a:spcAft>
                          <a:spcPts val="0"/>
                        </a:spcAft>
                      </a:pPr>
                      <a:r>
                        <a:rPr lang="en-US" sz="1200" dirty="0">
                          <a:effectLst/>
                        </a:rPr>
                        <a:t>performance</a:t>
                      </a:r>
                      <a:endParaRPr lang="en-US" sz="1200" dirty="0">
                        <a:effectLst/>
                        <a:latin typeface="Arial MT"/>
                        <a:ea typeface="Arial MT"/>
                        <a:cs typeface="Arial MT"/>
                      </a:endParaRPr>
                    </a:p>
                  </a:txBody>
                  <a:tcPr marL="0" marR="0" marT="0" marB="0"/>
                </a:tc>
                <a:tc gridSpan="3">
                  <a:txBody>
                    <a:bodyPr/>
                    <a:lstStyle/>
                    <a:p>
                      <a:pPr>
                        <a:spcBef>
                          <a:spcPts val="50"/>
                        </a:spcBef>
                        <a:spcAft>
                          <a:spcPts val="0"/>
                        </a:spcAft>
                      </a:pPr>
                      <a:r>
                        <a:rPr lang="en-US" sz="1200">
                          <a:effectLst/>
                        </a:rPr>
                        <a:t> </a:t>
                      </a:r>
                    </a:p>
                    <a:p>
                      <a:pPr marL="309880">
                        <a:spcBef>
                          <a:spcPts val="285"/>
                        </a:spcBef>
                        <a:spcAft>
                          <a:spcPts val="0"/>
                        </a:spcAft>
                      </a:pPr>
                      <a:r>
                        <a:rPr lang="en-US" sz="1200">
                          <a:effectLst/>
                        </a:rPr>
                        <a:t>Medium-term</a:t>
                      </a:r>
                      <a:r>
                        <a:rPr lang="en-US" sz="1200" spc="-40">
                          <a:effectLst/>
                        </a:rPr>
                        <a:t> </a:t>
                      </a:r>
                      <a:r>
                        <a:rPr lang="en-US" sz="1200">
                          <a:effectLst/>
                        </a:rPr>
                        <a:t>targets</a:t>
                      </a:r>
                      <a:endParaRPr lang="en-US" sz="120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25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b="0" dirty="0">
                          <a:solidFill>
                            <a:schemeClr val="tx1"/>
                          </a:solidFill>
                          <a:effectLst/>
                        </a:rPr>
                        <a:t>2025/26</a:t>
                      </a:r>
                      <a:endParaRPr lang="en-US" sz="1200" b="0" dirty="0">
                        <a:solidFill>
                          <a:schemeClr val="tx1"/>
                        </a:solidFill>
                        <a:effectLst/>
                        <a:latin typeface="Arial MT"/>
                        <a:ea typeface="Arial MT"/>
                        <a:cs typeface="Arial MT"/>
                      </a:endParaRPr>
                    </a:p>
                  </a:txBody>
                  <a:tcPr marL="0" marR="0" marT="0" marB="0"/>
                </a:tc>
                <a:extLst>
                  <a:ext uri="{0D108BD9-81ED-4DB2-BD59-A6C34878D82A}">
                    <a16:rowId xmlns:a16="http://schemas.microsoft.com/office/drawing/2014/main" xmlns="" val="10001"/>
                  </a:ext>
                </a:extLst>
              </a:tr>
              <a:tr h="194392">
                <a:tc rowSpan="10">
                  <a:txBody>
                    <a:bodyPr/>
                    <a:lstStyle/>
                    <a:p>
                      <a:endParaRPr lang="en-US" dirty="0"/>
                    </a:p>
                  </a:txBody>
                  <a:tcPr/>
                </a:tc>
                <a:tc rowSpan="10">
                  <a:txBody>
                    <a:bodyPr/>
                    <a:lstStyle/>
                    <a:p>
                      <a:endParaRPr lang="en-US" dirty="0"/>
                    </a:p>
                  </a:txBody>
                  <a:tcPr/>
                </a:tc>
                <a:tc gridSpan="5">
                  <a:txBody>
                    <a:bodyPr/>
                    <a:lstStyle/>
                    <a:p>
                      <a:pPr marL="35560">
                        <a:spcBef>
                          <a:spcPts val="230"/>
                        </a:spcBef>
                        <a:spcAft>
                          <a:spcPts val="0"/>
                        </a:spcAft>
                      </a:pPr>
                      <a:r>
                        <a:rPr lang="en-US" sz="1200" b="1" dirty="0">
                          <a:effectLst/>
                        </a:rPr>
                        <a:t>Sub-</a:t>
                      </a:r>
                      <a:r>
                        <a:rPr lang="en-US" sz="1200" b="1" dirty="0" err="1">
                          <a:effectLst/>
                        </a:rPr>
                        <a:t>programme</a:t>
                      </a:r>
                      <a:r>
                        <a:rPr lang="en-US" sz="1200" b="1" dirty="0">
                          <a:effectLst/>
                        </a:rPr>
                        <a:t> 1.3:</a:t>
                      </a:r>
                      <a:r>
                        <a:rPr lang="en-US" sz="1200" b="1" spc="5" dirty="0">
                          <a:effectLst/>
                        </a:rPr>
                        <a:t> </a:t>
                      </a:r>
                      <a:r>
                        <a:rPr lang="en-US" sz="1200" b="1" dirty="0">
                          <a:effectLst/>
                        </a:rPr>
                        <a:t>Human Resource</a:t>
                      </a:r>
                      <a:r>
                        <a:rPr lang="en-US" sz="1200" b="1" spc="5" dirty="0">
                          <a:effectLst/>
                        </a:rPr>
                        <a:t> </a:t>
                      </a:r>
                      <a:r>
                        <a:rPr lang="en-US" sz="1200" b="1" dirty="0">
                          <a:effectLst/>
                        </a:rPr>
                        <a:t>Management</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87393">
                <a:tc vMerge="1">
                  <a:txBody>
                    <a:bodyPr/>
                    <a:lstStyle/>
                    <a:p>
                      <a:endParaRPr lang="en-US"/>
                    </a:p>
                  </a:txBody>
                  <a:tcPr/>
                </a:tc>
                <a:tc vMerge="1">
                  <a:txBody>
                    <a:bodyPr/>
                    <a:lstStyle/>
                    <a:p>
                      <a:endParaRPr lang="en-US"/>
                    </a:p>
                  </a:txBody>
                  <a:tcPr/>
                </a:tc>
                <a:tc>
                  <a:txBody>
                    <a:bodyPr/>
                    <a:lstStyle/>
                    <a:p>
                      <a:pPr marL="35560" marR="57785">
                        <a:lnSpc>
                          <a:spcPct val="101000"/>
                        </a:lnSpc>
                        <a:spcBef>
                          <a:spcPts val="285"/>
                        </a:spcBef>
                        <a:spcAft>
                          <a:spcPts val="0"/>
                        </a:spcAft>
                      </a:pPr>
                      <a:r>
                        <a:rPr lang="en-US" sz="1200" dirty="0">
                          <a:effectLst/>
                        </a:rPr>
                        <a:t>1.3.1</a:t>
                      </a:r>
                      <a:r>
                        <a:rPr lang="en-US" sz="1200" spc="70" dirty="0">
                          <a:effectLst/>
                        </a:rPr>
                        <a:t> </a:t>
                      </a:r>
                      <a:r>
                        <a:rPr lang="en-US" sz="1200" dirty="0">
                          <a:effectLst/>
                        </a:rPr>
                        <a:t>Percentage</a:t>
                      </a:r>
                      <a:r>
                        <a:rPr lang="en-US" sz="1200" spc="-250" dirty="0">
                          <a:effectLst/>
                        </a:rPr>
                        <a:t>  </a:t>
                      </a:r>
                      <a:r>
                        <a:rPr lang="en-US" sz="1200" dirty="0">
                          <a:effectLst/>
                        </a:rPr>
                        <a:t>of funded</a:t>
                      </a:r>
                      <a:r>
                        <a:rPr lang="en-US" sz="1200" spc="5" dirty="0">
                          <a:effectLst/>
                        </a:rPr>
                        <a:t> </a:t>
                      </a:r>
                      <a:r>
                        <a:rPr lang="en-US" sz="1200" dirty="0">
                          <a:effectLst/>
                        </a:rPr>
                        <a:t>positions</a:t>
                      </a:r>
                      <a:r>
                        <a:rPr lang="en-US" sz="1200" spc="-70" dirty="0">
                          <a:effectLst/>
                        </a:rPr>
                        <a:t> </a:t>
                      </a:r>
                      <a:r>
                        <a:rPr lang="en-US" sz="1200" dirty="0">
                          <a:effectLst/>
                        </a:rPr>
                        <a:t>filled</a:t>
                      </a:r>
                    </a:p>
                    <a:p>
                      <a:pPr marL="35560" marR="106680">
                        <a:lnSpc>
                          <a:spcPts val="1200"/>
                        </a:lnSpc>
                        <a:spcBef>
                          <a:spcPts val="285"/>
                        </a:spcBef>
                        <a:spcAft>
                          <a:spcPts val="0"/>
                        </a:spcAft>
                      </a:pPr>
                      <a:r>
                        <a:rPr lang="en-US" sz="1200" dirty="0">
                          <a:effectLst/>
                        </a:rPr>
                        <a:t>by</a:t>
                      </a:r>
                      <a:r>
                        <a:rPr lang="en-US" sz="1200" spc="-55" dirty="0">
                          <a:effectLst/>
                        </a:rPr>
                        <a:t> </a:t>
                      </a:r>
                      <a:r>
                        <a:rPr lang="en-US" sz="1200" dirty="0">
                          <a:effectLst/>
                        </a:rPr>
                        <a:t>the</a:t>
                      </a:r>
                      <a:r>
                        <a:rPr lang="en-US" sz="1200" spc="-55" dirty="0">
                          <a:effectLst/>
                        </a:rPr>
                        <a:t> </a:t>
                      </a:r>
                      <a:r>
                        <a:rPr lang="en-US" sz="1200" dirty="0">
                          <a:effectLst/>
                        </a:rPr>
                        <a:t>end</a:t>
                      </a:r>
                      <a:r>
                        <a:rPr lang="en-US" sz="1200" spc="-55" dirty="0">
                          <a:effectLst/>
                        </a:rPr>
                        <a:t> </a:t>
                      </a:r>
                      <a:r>
                        <a:rPr lang="en-US" sz="1200" dirty="0">
                          <a:effectLst/>
                        </a:rPr>
                        <a:t>of</a:t>
                      </a:r>
                      <a:r>
                        <a:rPr lang="en-US" sz="1200" spc="-55" dirty="0">
                          <a:effectLst/>
                        </a:rPr>
                        <a:t> </a:t>
                      </a:r>
                      <a:r>
                        <a:rPr lang="en-US" sz="1200" dirty="0">
                          <a:effectLst/>
                        </a:rPr>
                        <a:t>the </a:t>
                      </a:r>
                      <a:r>
                        <a:rPr lang="en-US" sz="1200" spc="-260" dirty="0">
                          <a:effectLst/>
                        </a:rPr>
                        <a:t> </a:t>
                      </a:r>
                      <a:r>
                        <a:rPr lang="en-US" sz="1200" dirty="0">
                          <a:effectLst/>
                        </a:rPr>
                        <a:t>year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ZA" sz="1200" dirty="0"/>
                        <a:t>78%</a:t>
                      </a:r>
                      <a:endParaRPr lang="en-US" sz="1200" dirty="0"/>
                    </a:p>
                  </a:txBody>
                  <a:tcPr marL="0" marR="0" marT="0" marB="0"/>
                </a:tc>
                <a:tc>
                  <a:txBody>
                    <a:bodyPr/>
                    <a:lstStyle/>
                    <a:p>
                      <a:pPr algn="ctr"/>
                      <a:r>
                        <a:rPr lang="en-ZA" sz="1200" dirty="0"/>
                        <a:t>2%</a:t>
                      </a:r>
                      <a:endParaRPr lang="en-US" sz="1200" dirty="0"/>
                    </a:p>
                  </a:txBody>
                  <a:tcPr marL="0" marR="0" marT="0" marB="0"/>
                </a:tc>
                <a:tc>
                  <a:txBody>
                    <a:bodyPr/>
                    <a:lstStyle/>
                    <a:p>
                      <a:pPr algn="ctr"/>
                      <a:r>
                        <a:rPr lang="en-ZA" sz="1200" dirty="0"/>
                        <a:t>90%</a:t>
                      </a:r>
                      <a:endParaRPr lang="en-US" sz="1200" dirty="0"/>
                    </a:p>
                  </a:txBody>
                  <a:tcPr marL="0" marR="0" marT="0" marB="0"/>
                </a:tc>
                <a:tc>
                  <a:txBody>
                    <a:bodyPr/>
                    <a:lstStyle/>
                    <a:p>
                      <a:pPr marL="38735" marR="33020" algn="ctr">
                        <a:spcBef>
                          <a:spcPts val="285"/>
                        </a:spcBef>
                        <a:spcAft>
                          <a:spcPts val="0"/>
                        </a:spcAft>
                      </a:pPr>
                      <a:r>
                        <a:rPr lang="en-US" sz="1200" dirty="0">
                          <a:effectLst/>
                        </a:rPr>
                        <a:t>90%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90%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90%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4"/>
                  </a:ext>
                </a:extLst>
              </a:tr>
              <a:tr h="0">
                <a:tc vMerge="1">
                  <a:txBody>
                    <a:bodyPr/>
                    <a:lstStyle/>
                    <a:p>
                      <a:endParaRPr lang="en-US"/>
                    </a:p>
                  </a:txBody>
                  <a:tcPr/>
                </a:tc>
                <a:tc vMerge="1">
                  <a:txBody>
                    <a:bodyPr/>
                    <a:lstStyle/>
                    <a:p>
                      <a:endParaRPr lang="en-US"/>
                    </a:p>
                  </a:txBody>
                  <a:tcPr/>
                </a:tc>
                <a:tc gridSpan="5">
                  <a:txBody>
                    <a:bodyPr/>
                    <a:lstStyle/>
                    <a:p>
                      <a:pPr marL="35560">
                        <a:spcBef>
                          <a:spcPts val="285"/>
                        </a:spcBef>
                        <a:spcAft>
                          <a:spcPts val="0"/>
                        </a:spcAft>
                      </a:pPr>
                      <a:r>
                        <a:rPr lang="en-US" sz="1200" b="1" dirty="0">
                          <a:effectLst/>
                        </a:rPr>
                        <a:t>Measurable</a:t>
                      </a:r>
                      <a:r>
                        <a:rPr lang="en-US" sz="1200" b="1" spc="100" dirty="0">
                          <a:effectLst/>
                        </a:rPr>
                        <a:t> </a:t>
                      </a:r>
                      <a:r>
                        <a:rPr lang="en-US" sz="1200" b="1" dirty="0">
                          <a:effectLst/>
                        </a:rPr>
                        <a:t>outputs:</a:t>
                      </a:r>
                    </a:p>
                    <a:p>
                      <a:pPr marL="35560">
                        <a:lnSpc>
                          <a:spcPts val="1160"/>
                        </a:lnSpc>
                        <a:spcBef>
                          <a:spcPts val="840"/>
                        </a:spcBef>
                        <a:spcAft>
                          <a:spcPts val="0"/>
                        </a:spcAft>
                      </a:pPr>
                      <a:r>
                        <a:rPr lang="en-US" sz="1200" b="1" dirty="0">
                          <a:effectLst/>
                        </a:rPr>
                        <a:t>90%</a:t>
                      </a:r>
                      <a:r>
                        <a:rPr lang="en-US" sz="1200" b="1" spc="30" dirty="0">
                          <a:effectLst/>
                        </a:rPr>
                        <a:t> </a:t>
                      </a:r>
                      <a:r>
                        <a:rPr lang="en-US" sz="1200" b="1" dirty="0">
                          <a:effectLst/>
                        </a:rPr>
                        <a:t>of</a:t>
                      </a:r>
                      <a:r>
                        <a:rPr lang="en-US" sz="1200" b="1" spc="30" dirty="0">
                          <a:effectLst/>
                        </a:rPr>
                        <a:t> </a:t>
                      </a:r>
                      <a:r>
                        <a:rPr lang="en-US" sz="1200" b="1" dirty="0">
                          <a:effectLst/>
                        </a:rPr>
                        <a:t>funded</a:t>
                      </a:r>
                      <a:r>
                        <a:rPr lang="en-US" sz="1200" b="1" spc="35" dirty="0">
                          <a:effectLst/>
                        </a:rPr>
                        <a:t> </a:t>
                      </a:r>
                      <a:r>
                        <a:rPr lang="en-US" sz="1200" b="1" dirty="0">
                          <a:effectLst/>
                        </a:rPr>
                        <a:t>positions</a:t>
                      </a:r>
                      <a:r>
                        <a:rPr lang="en-US" sz="1200" b="1" spc="30" dirty="0">
                          <a:effectLst/>
                        </a:rPr>
                        <a:t> </a:t>
                      </a:r>
                      <a:r>
                        <a:rPr lang="en-US" sz="1200" b="1" dirty="0">
                          <a:effectLst/>
                        </a:rPr>
                        <a:t>filled</a:t>
                      </a:r>
                      <a:r>
                        <a:rPr lang="en-US" sz="1200" b="1" spc="30" dirty="0">
                          <a:effectLst/>
                        </a:rPr>
                        <a:t> </a:t>
                      </a:r>
                      <a:r>
                        <a:rPr lang="en-US" sz="1200" b="1" dirty="0">
                          <a:effectLst/>
                        </a:rPr>
                        <a:t>by</a:t>
                      </a:r>
                      <a:r>
                        <a:rPr lang="en-US" sz="1200" b="1" spc="35" dirty="0">
                          <a:effectLst/>
                        </a:rPr>
                        <a:t> </a:t>
                      </a:r>
                      <a:r>
                        <a:rPr lang="en-US" sz="1200" b="1" dirty="0">
                          <a:effectLst/>
                        </a:rPr>
                        <a:t>the</a:t>
                      </a:r>
                      <a:r>
                        <a:rPr lang="en-US" sz="1200" b="1" spc="30" dirty="0">
                          <a:effectLst/>
                        </a:rPr>
                        <a:t> </a:t>
                      </a:r>
                      <a:r>
                        <a:rPr lang="en-US" sz="1200" b="1" dirty="0">
                          <a:effectLst/>
                        </a:rPr>
                        <a:t>end</a:t>
                      </a:r>
                      <a:r>
                        <a:rPr lang="en-US" sz="1200" b="1" spc="30" dirty="0">
                          <a:effectLst/>
                        </a:rPr>
                        <a:t> </a:t>
                      </a:r>
                      <a:r>
                        <a:rPr lang="en-US" sz="1200" b="1" dirty="0">
                          <a:effectLst/>
                        </a:rPr>
                        <a:t>of</a:t>
                      </a:r>
                      <a:r>
                        <a:rPr lang="en-US" sz="1200" b="1" spc="35" dirty="0">
                          <a:effectLst/>
                        </a:rPr>
                        <a:t> </a:t>
                      </a:r>
                      <a:r>
                        <a:rPr lang="en-US" sz="1200" b="1" dirty="0">
                          <a:effectLst/>
                        </a:rPr>
                        <a:t>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551836">
                <a:tc vMerge="1">
                  <a:txBody>
                    <a:bodyPr/>
                    <a:lstStyle/>
                    <a:p>
                      <a:endParaRPr lang="en-US"/>
                    </a:p>
                  </a:txBody>
                  <a:tcPr/>
                </a:tc>
                <a:tc vMerge="1">
                  <a:txBody>
                    <a:bodyPr/>
                    <a:lstStyle/>
                    <a:p>
                      <a:endParaRPr lang="en-US"/>
                    </a:p>
                  </a:txBody>
                  <a:tcPr/>
                </a:tc>
                <a:tc>
                  <a:txBody>
                    <a:bodyPr/>
                    <a:lstStyle/>
                    <a:p>
                      <a:pPr marL="35560" marR="57785">
                        <a:lnSpc>
                          <a:spcPct val="103000"/>
                        </a:lnSpc>
                        <a:spcBef>
                          <a:spcPts val="285"/>
                        </a:spcBef>
                        <a:spcAft>
                          <a:spcPts val="0"/>
                        </a:spcAft>
                      </a:pPr>
                      <a:r>
                        <a:rPr lang="en-US" sz="1200" dirty="0">
                          <a:effectLst/>
                        </a:rPr>
                        <a:t>1.3.2</a:t>
                      </a:r>
                      <a:r>
                        <a:rPr lang="en-US" sz="1200" spc="70" dirty="0">
                          <a:effectLst/>
                        </a:rPr>
                        <a:t> </a:t>
                      </a:r>
                      <a:r>
                        <a:rPr lang="en-US" sz="1200" dirty="0">
                          <a:effectLst/>
                        </a:rPr>
                        <a:t>Percentage</a:t>
                      </a:r>
                      <a:r>
                        <a:rPr lang="en-US" sz="1200" spc="-250" dirty="0">
                          <a:effectLst/>
                        </a:rPr>
                        <a:t>    </a:t>
                      </a:r>
                      <a:r>
                        <a:rPr lang="en-US" sz="1200" dirty="0">
                          <a:effectLst/>
                        </a:rPr>
                        <a:t>of the NSF staff trained in line with the approved workplace skills plan</a:t>
                      </a:r>
                    </a:p>
                    <a:p>
                      <a:pPr marL="35560" marR="57785">
                        <a:lnSpc>
                          <a:spcPct val="103000"/>
                        </a:lnSpc>
                        <a:spcBef>
                          <a:spcPts val="285"/>
                        </a:spcBef>
                        <a:spcAft>
                          <a:spcPts val="0"/>
                        </a:spcAft>
                      </a:pPr>
                      <a:r>
                        <a:rPr lang="en-US" sz="1200" dirty="0">
                          <a:latin typeface="Arial MT"/>
                          <a:ea typeface="Arial MT"/>
                          <a:cs typeface="Arial MT"/>
                        </a:rPr>
                        <a:t>*</a:t>
                      </a:r>
                      <a:r>
                        <a:rPr lang="en-US" sz="1000" dirty="0">
                          <a:latin typeface="Arial MT"/>
                          <a:ea typeface="Arial MT"/>
                          <a:cs typeface="Arial MT"/>
                        </a:rPr>
                        <a:t>New</a:t>
                      </a:r>
                      <a:r>
                        <a:rPr lang="en-US" sz="1000" spc="65" dirty="0">
                          <a:latin typeface="Arial MT"/>
                          <a:ea typeface="Arial MT"/>
                          <a:cs typeface="Arial MT"/>
                        </a:rPr>
                        <a:t> </a:t>
                      </a:r>
                      <a:r>
                        <a:rPr lang="en-US" sz="1000" dirty="0">
                          <a:latin typeface="Arial MT"/>
                          <a:ea typeface="Arial MT"/>
                          <a:cs typeface="Arial MT"/>
                        </a:rPr>
                        <a:t>indicator</a:t>
                      </a:r>
                      <a:endParaRPr lang="en-US" sz="1000" dirty="0">
                        <a:effectLst/>
                        <a:latin typeface="Arial MT"/>
                        <a:ea typeface="Arial MT"/>
                        <a:cs typeface="Arial MT"/>
                      </a:endParaRPr>
                    </a:p>
                  </a:txBody>
                  <a:tcPr marL="0" marR="0" marT="0" marB="0"/>
                </a:tc>
                <a:tc>
                  <a:txBody>
                    <a:bodyPr/>
                    <a:lstStyle/>
                    <a:p>
                      <a:pPr marL="111760" indent="109220" algn="ctr">
                        <a:lnSpc>
                          <a:spcPct val="103000"/>
                        </a:lnSpc>
                        <a:spcBef>
                          <a:spcPts val="285"/>
                        </a:spcBef>
                        <a:spcAft>
                          <a:spcPts val="0"/>
                        </a:spcAft>
                      </a:pPr>
                      <a:r>
                        <a:rPr lang="en-US" sz="1200" dirty="0">
                          <a:effectLst/>
                        </a:rPr>
                        <a:t>n/a</a:t>
                      </a:r>
                      <a:endParaRPr lang="en-US" sz="1200" dirty="0">
                        <a:effectLst/>
                        <a:latin typeface="Arial MT"/>
                        <a:ea typeface="Arial MT"/>
                        <a:cs typeface="Arial MT"/>
                      </a:endParaRPr>
                    </a:p>
                  </a:txBody>
                  <a:tcPr marL="0" marR="0" marT="0" marB="0"/>
                </a:tc>
                <a:tc>
                  <a:txBody>
                    <a:bodyPr/>
                    <a:lstStyle/>
                    <a:p>
                      <a:pPr marL="111760" indent="109220" algn="ctr">
                        <a:lnSpc>
                          <a:spcPct val="103000"/>
                        </a:lnSpc>
                        <a:spcBef>
                          <a:spcPts val="285"/>
                        </a:spcBef>
                        <a:spcAft>
                          <a:spcPts val="0"/>
                        </a:spcAft>
                      </a:pPr>
                      <a:r>
                        <a:rPr lang="en-US" sz="1200" dirty="0">
                          <a:effectLst/>
                        </a:rPr>
                        <a:t>n/a</a:t>
                      </a:r>
                      <a:endParaRPr lang="en-US" sz="1200" dirty="0">
                        <a:effectLst/>
                        <a:latin typeface="Arial MT"/>
                        <a:ea typeface="Arial MT"/>
                        <a:cs typeface="Arial MT"/>
                      </a:endParaRPr>
                    </a:p>
                  </a:txBody>
                  <a:tcPr marL="0" marR="0" marT="0" marB="0"/>
                </a:tc>
                <a:tc>
                  <a:txBody>
                    <a:bodyPr/>
                    <a:lstStyle/>
                    <a:p>
                      <a:pPr marL="111760" indent="109220" algn="ctr">
                        <a:lnSpc>
                          <a:spcPct val="103000"/>
                        </a:lnSpc>
                        <a:spcBef>
                          <a:spcPts val="285"/>
                        </a:spcBef>
                        <a:spcAft>
                          <a:spcPts val="0"/>
                        </a:spcAft>
                      </a:pPr>
                      <a:r>
                        <a:rPr lang="en-ZA" sz="1200" dirty="0">
                          <a:effectLst/>
                          <a:latin typeface="Arial MT"/>
                          <a:ea typeface="Arial MT"/>
                          <a:cs typeface="Arial MT"/>
                        </a:rPr>
                        <a:t>n/a</a:t>
                      </a:r>
                      <a:endParaRPr lang="en-US" sz="1200" dirty="0">
                        <a:effectLst/>
                        <a:latin typeface="Arial MT"/>
                        <a:ea typeface="Arial MT"/>
                        <a:cs typeface="Arial MT"/>
                      </a:endParaRPr>
                    </a:p>
                  </a:txBody>
                  <a:tcPr marL="0" marR="0" marT="0" marB="0"/>
                </a:tc>
                <a:tc>
                  <a:txBody>
                    <a:bodyPr/>
                    <a:lstStyle/>
                    <a:p>
                      <a:pPr marL="38100" marR="32385" algn="ctr">
                        <a:spcBef>
                          <a:spcPts val="285"/>
                        </a:spcBef>
                        <a:spcAft>
                          <a:spcPts val="0"/>
                        </a:spcAft>
                      </a:pPr>
                      <a:r>
                        <a:rPr lang="en-US" sz="1200" dirty="0">
                          <a:effectLst/>
                        </a:rPr>
                        <a:t>New indicator </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dirty="0">
                          <a:effectLst/>
                        </a:rPr>
                        <a:t>100%</a:t>
                      </a:r>
                      <a:endParaRPr lang="en-US" sz="1200" dirty="0">
                        <a:effectLst/>
                        <a:latin typeface="Arial MT"/>
                        <a:ea typeface="Arial MT"/>
                        <a:cs typeface="Arial MT"/>
                      </a:endParaRPr>
                    </a:p>
                  </a:txBody>
                  <a:tcPr marL="0" marR="0" marT="0" marB="0"/>
                </a:tc>
                <a:tc>
                  <a:txBody>
                    <a:bodyPr/>
                    <a:lstStyle/>
                    <a:p>
                      <a:pPr marL="38735" marR="33020" algn="ctr">
                        <a:spcBef>
                          <a:spcPts val="285"/>
                        </a:spcBef>
                        <a:spcAft>
                          <a:spcPts val="0"/>
                        </a:spcAft>
                      </a:pPr>
                      <a:r>
                        <a:rPr lang="en-US" sz="1200" b="0" dirty="0">
                          <a:effectLst/>
                        </a:rPr>
                        <a:t>100%</a:t>
                      </a:r>
                      <a:endParaRPr lang="en-US" sz="1200" b="0" dirty="0">
                        <a:effectLst/>
                        <a:latin typeface="Arial MT"/>
                        <a:ea typeface="Arial MT"/>
                        <a:cs typeface="Arial MT"/>
                      </a:endParaRPr>
                    </a:p>
                  </a:txBody>
                  <a:tcPr marL="0" marR="0" marT="0" marB="0"/>
                </a:tc>
                <a:extLst>
                  <a:ext uri="{0D108BD9-81ED-4DB2-BD59-A6C34878D82A}">
                    <a16:rowId xmlns:a16="http://schemas.microsoft.com/office/drawing/2014/main" xmlns="" val="10006"/>
                  </a:ext>
                </a:extLst>
              </a:tr>
              <a:tr h="228269">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b="1" dirty="0">
                          <a:effectLst/>
                        </a:rPr>
                        <a:t>Measurable</a:t>
                      </a:r>
                      <a:r>
                        <a:rPr lang="en-US" sz="1200" b="1" spc="100" dirty="0">
                          <a:effectLst/>
                        </a:rPr>
                        <a:t> </a:t>
                      </a:r>
                      <a:r>
                        <a:rPr lang="en-US" sz="1200" b="1" dirty="0">
                          <a:effectLst/>
                        </a:rPr>
                        <a:t>outputs:</a:t>
                      </a:r>
                    </a:p>
                    <a:p>
                      <a:pPr marL="35560">
                        <a:lnSpc>
                          <a:spcPts val="1095"/>
                        </a:lnSpc>
                        <a:spcBef>
                          <a:spcPts val="900"/>
                        </a:spcBef>
                        <a:spcAft>
                          <a:spcPts val="0"/>
                        </a:spcAft>
                      </a:pPr>
                      <a:r>
                        <a:rPr lang="en-US" sz="1200" b="1" dirty="0">
                          <a:effectLst/>
                        </a:rPr>
                        <a:t>100% of the NSF staff trained in line with the approved workplace skills plan</a:t>
                      </a:r>
                      <a:endParaRPr lang="en-US" sz="1200" b="1" dirty="0">
                        <a:effectLst/>
                        <a:latin typeface="Arial MT"/>
                        <a:ea typeface="Arial MT"/>
                        <a:cs typeface="Arial M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90804">
                <a:tc vMerge="1">
                  <a:txBody>
                    <a:bodyPr/>
                    <a:lstStyle/>
                    <a:p>
                      <a:endParaRPr lang="en-US"/>
                    </a:p>
                  </a:txBody>
                  <a:tcPr/>
                </a:tc>
                <a:tc vMerge="1">
                  <a:txBody>
                    <a:bodyPr/>
                    <a:lstStyle/>
                    <a:p>
                      <a:endParaRPr lang="en-US"/>
                    </a:p>
                  </a:txBody>
                  <a:tcPr/>
                </a:tc>
                <a:tc gridSpan="8">
                  <a:txBody>
                    <a:bodyPr/>
                    <a:lstStyle/>
                    <a:p>
                      <a:pPr marL="35560">
                        <a:spcBef>
                          <a:spcPts val="230"/>
                        </a:spcBef>
                        <a:spcAft>
                          <a:spcPts val="0"/>
                        </a:spcAft>
                      </a:pPr>
                      <a:r>
                        <a:rPr lang="en-US" sz="1200" dirty="0">
                          <a:effectLst/>
                        </a:rPr>
                        <a:t>Sub-</a:t>
                      </a:r>
                      <a:r>
                        <a:rPr lang="en-US" sz="1200" dirty="0" err="1">
                          <a:effectLst/>
                        </a:rPr>
                        <a:t>programme</a:t>
                      </a:r>
                      <a:r>
                        <a:rPr lang="en-US" sz="1200" dirty="0">
                          <a:effectLst/>
                        </a:rPr>
                        <a:t> 1.4: Public Relations</a:t>
                      </a:r>
                      <a:r>
                        <a:rPr lang="en-US" sz="1200" spc="5" dirty="0">
                          <a:effectLst/>
                        </a:rPr>
                        <a:t> </a:t>
                      </a:r>
                      <a:r>
                        <a:rPr lang="en-US" sz="1200" dirty="0">
                          <a:effectLst/>
                        </a:rPr>
                        <a:t>and Communication</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28269">
                <a:tc vMerge="1">
                  <a:txBody>
                    <a:bodyPr/>
                    <a:lstStyle/>
                    <a:p>
                      <a:endParaRPr lang="en-US"/>
                    </a:p>
                  </a:txBody>
                  <a:tcPr/>
                </a:tc>
                <a:tc vMerge="1">
                  <a:txBody>
                    <a:bodyPr/>
                    <a:lstStyle/>
                    <a:p>
                      <a:endParaRPr lang="en-US"/>
                    </a:p>
                  </a:txBody>
                  <a:tcPr/>
                </a:tc>
                <a:tc>
                  <a:txBody>
                    <a:bodyPr/>
                    <a:lstStyle/>
                    <a:p>
                      <a:pPr marL="35560" marR="57785">
                        <a:lnSpc>
                          <a:spcPts val="1200"/>
                        </a:lnSpc>
                        <a:spcBef>
                          <a:spcPts val="180"/>
                        </a:spcBef>
                        <a:spcAft>
                          <a:spcPts val="0"/>
                        </a:spcAft>
                      </a:pPr>
                      <a:r>
                        <a:rPr lang="en-US" sz="1200" dirty="0">
                          <a:effectLst/>
                        </a:rPr>
                        <a:t>1.4.1</a:t>
                      </a:r>
                      <a:r>
                        <a:rPr lang="en-US" sz="1200" spc="5" dirty="0">
                          <a:effectLst/>
                        </a:rPr>
                        <a:t> </a:t>
                      </a:r>
                      <a:r>
                        <a:rPr lang="en-US" sz="1200" dirty="0">
                          <a:effectLst/>
                        </a:rPr>
                        <a:t>Percentage</a:t>
                      </a:r>
                      <a:r>
                        <a:rPr lang="en-US" sz="1200" spc="-250" dirty="0">
                          <a:effectLst/>
                        </a:rPr>
                        <a:t> </a:t>
                      </a:r>
                      <a:r>
                        <a:rPr lang="en-US" sz="1200" dirty="0">
                          <a:effectLst/>
                        </a:rPr>
                        <a:t>of client</a:t>
                      </a:r>
                      <a:r>
                        <a:rPr lang="en-US" sz="1200" spc="5" dirty="0">
                          <a:effectLst/>
                        </a:rPr>
                        <a:t> </a:t>
                      </a:r>
                      <a:r>
                        <a:rPr lang="en-US" sz="1200" dirty="0">
                          <a:effectLst/>
                        </a:rPr>
                        <a:t>satisfaction</a:t>
                      </a:r>
                      <a:r>
                        <a:rPr lang="en-US" sz="1200" spc="30" dirty="0">
                          <a:effectLst/>
                        </a:rPr>
                        <a:t> </a:t>
                      </a:r>
                      <a:r>
                        <a:rPr lang="en-US" sz="1200" dirty="0">
                          <a:effectLst/>
                        </a:rPr>
                        <a:t>rating</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1760" indent="109220">
                        <a:lnSpc>
                          <a:spcPct val="103000"/>
                        </a:lnSpc>
                        <a:spcBef>
                          <a:spcPts val="285"/>
                        </a:spcBef>
                        <a:spcAft>
                          <a:spcPts val="0"/>
                        </a:spcAft>
                      </a:pPr>
                      <a:r>
                        <a:rPr lang="en-US" sz="1200" dirty="0">
                          <a:effectLst/>
                        </a:rPr>
                        <a:t>New</a:t>
                      </a:r>
                      <a:r>
                        <a:rPr lang="en-US" sz="1200" spc="5" dirty="0">
                          <a:effectLst/>
                        </a:rPr>
                        <a:t> </a:t>
                      </a:r>
                      <a:r>
                        <a:rPr lang="en-US" sz="1200" dirty="0">
                          <a:effectLst/>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1760" indent="109220">
                        <a:lnSpc>
                          <a:spcPct val="103000"/>
                        </a:lnSpc>
                        <a:spcBef>
                          <a:spcPts val="285"/>
                        </a:spcBef>
                        <a:spcAft>
                          <a:spcPts val="0"/>
                        </a:spcAft>
                      </a:pPr>
                      <a:r>
                        <a:rPr lang="en-US" sz="1200" dirty="0">
                          <a:effectLst/>
                        </a:rPr>
                        <a:t>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marR="3238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a:t>
                      </a:r>
                      <a:r>
                        <a:rPr lang="en-US" sz="1200" dirty="0">
                          <a:effectLst/>
                          <a:latin typeface="Arial" panose="020B0604020202020204" pitchFamily="34" charset="0"/>
                          <a:ea typeface="Arial MT"/>
                          <a:cs typeface="Arial" panose="020B0604020202020204" pitchFamily="34" charset="0"/>
                        </a:rPr>
                        <a:t>/a</a:t>
                      </a:r>
                    </a:p>
                  </a:txBody>
                  <a:tcPr marL="0" marR="0" marT="0" marB="0"/>
                </a:tc>
                <a:tc>
                  <a:txBody>
                    <a:bodyPr/>
                    <a:lstStyle/>
                    <a:p>
                      <a:pPr marL="38100" marR="3238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5</a:t>
                      </a:r>
                      <a:r>
                        <a:rPr lang="en-US" sz="1200" dirty="0">
                          <a:effectLst/>
                          <a:latin typeface="Arial" panose="020B0604020202020204" pitchFamily="34" charset="0"/>
                          <a:ea typeface="Arial MT"/>
                          <a:cs typeface="Arial" panose="020B0604020202020204" pitchFamily="34" charset="0"/>
                        </a:rPr>
                        <a:t>5%</a:t>
                      </a:r>
                    </a:p>
                  </a:txBody>
                  <a:tcPr marL="0" marR="0" marT="0" marB="0"/>
                </a:tc>
                <a:tc>
                  <a:txBody>
                    <a:bodyPr/>
                    <a:lstStyle/>
                    <a:p>
                      <a:pPr marL="38735" marR="33020"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a:t>
                      </a:r>
                      <a:r>
                        <a:rPr lang="en-US" sz="1200" dirty="0">
                          <a:effectLst/>
                          <a:latin typeface="Arial" panose="020B0604020202020204" pitchFamily="34" charset="0"/>
                          <a:ea typeface="Arial MT"/>
                          <a:cs typeface="Arial" panose="020B0604020202020204" pitchFamily="34" charset="0"/>
                        </a:rPr>
                        <a:t>/a</a:t>
                      </a:r>
                    </a:p>
                  </a:txBody>
                  <a:tcPr marL="0" marR="0" marT="0" marB="0"/>
                </a:tc>
                <a:tc>
                  <a:txBody>
                    <a:bodyPr/>
                    <a:lstStyle/>
                    <a:p>
                      <a:pPr marL="74295" marR="33020"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7</a:t>
                      </a:r>
                      <a:r>
                        <a:rPr lang="en-US" sz="1200" dirty="0">
                          <a:effectLst/>
                          <a:latin typeface="Arial" panose="020B0604020202020204" pitchFamily="34" charset="0"/>
                          <a:ea typeface="Arial MT"/>
                          <a:cs typeface="Arial" panose="020B0604020202020204" pitchFamily="34" charset="0"/>
                        </a:rPr>
                        <a:t>0%</a:t>
                      </a:r>
                    </a:p>
                  </a:txBody>
                  <a:tcPr marL="0" marR="0" marT="0" marB="0"/>
                </a:tc>
                <a:tc>
                  <a:txBody>
                    <a:bodyPr/>
                    <a:lstStyle/>
                    <a:p>
                      <a:pPr marL="38735" marR="33020" algn="ctr">
                        <a:spcBef>
                          <a:spcPts val="285"/>
                        </a:spcBef>
                        <a:spcAft>
                          <a:spcPts val="0"/>
                        </a:spcAft>
                      </a:pPr>
                      <a:r>
                        <a:rPr lang="en-ZA" sz="1200" b="0" dirty="0">
                          <a:effectLst/>
                          <a:latin typeface="Arial" panose="020B0604020202020204" pitchFamily="34" charset="0"/>
                          <a:ea typeface="Arial MT"/>
                          <a:cs typeface="Arial" panose="020B0604020202020204" pitchFamily="34" charset="0"/>
                        </a:rPr>
                        <a:t>n</a:t>
                      </a:r>
                      <a:r>
                        <a:rPr lang="en-US" sz="1200" b="0" dirty="0">
                          <a:effectLst/>
                          <a:latin typeface="Arial" panose="020B0604020202020204" pitchFamily="34" charset="0"/>
                          <a:ea typeface="Arial MT"/>
                          <a:cs typeface="Arial" panose="020B0604020202020204" pitchFamily="34" charset="0"/>
                        </a:rPr>
                        <a:t>/a</a:t>
                      </a:r>
                    </a:p>
                  </a:txBody>
                  <a:tcPr marL="0" marR="0" marT="0" marB="0"/>
                </a:tc>
                <a:extLst>
                  <a:ext uri="{0D108BD9-81ED-4DB2-BD59-A6C34878D82A}">
                    <a16:rowId xmlns:a16="http://schemas.microsoft.com/office/drawing/2014/main" xmlns="" val="10009"/>
                  </a:ext>
                </a:extLst>
              </a:tr>
              <a:tr h="228269">
                <a:tc vMerge="1">
                  <a:txBody>
                    <a:bodyPr/>
                    <a:lstStyle/>
                    <a:p>
                      <a:endParaRPr lang="en-US"/>
                    </a:p>
                  </a:txBody>
                  <a:tcPr/>
                </a:tc>
                <a:tc vMerge="1">
                  <a:txBody>
                    <a:bodyPr/>
                    <a:lstStyle/>
                    <a:p>
                      <a:endParaRPr lang="en-US"/>
                    </a:p>
                  </a:txBody>
                  <a:tcPr/>
                </a:tc>
                <a:tc gridSpan="8">
                  <a:txBody>
                    <a:bodyPr/>
                    <a:lstStyle/>
                    <a:p>
                      <a:pPr marL="35560">
                        <a:spcBef>
                          <a:spcPts val="230"/>
                        </a:spcBef>
                        <a:spcAft>
                          <a:spcPts val="0"/>
                        </a:spcAft>
                      </a:pPr>
                      <a:r>
                        <a:rPr lang="en-US" sz="1200" dirty="0">
                          <a:effectLst/>
                        </a:rPr>
                        <a:t>Sub-</a:t>
                      </a:r>
                      <a:r>
                        <a:rPr lang="en-US" sz="1200" dirty="0" err="1">
                          <a:effectLst/>
                        </a:rPr>
                        <a:t>programme</a:t>
                      </a:r>
                      <a:r>
                        <a:rPr lang="en-US" sz="1200" spc="-60" dirty="0">
                          <a:effectLst/>
                        </a:rPr>
                        <a:t> </a:t>
                      </a:r>
                      <a:r>
                        <a:rPr lang="en-US" sz="1200" dirty="0">
                          <a:effectLst/>
                        </a:rPr>
                        <a:t>1.5:</a:t>
                      </a:r>
                      <a:r>
                        <a:rPr lang="en-US" sz="1200" spc="-55" dirty="0">
                          <a:effectLst/>
                        </a:rPr>
                        <a:t> </a:t>
                      </a:r>
                      <a:r>
                        <a:rPr lang="en-US" sz="1200" dirty="0">
                          <a:effectLst/>
                        </a:rPr>
                        <a:t>Information</a:t>
                      </a:r>
                      <a:r>
                        <a:rPr lang="en-US" sz="1200" spc="-55" dirty="0">
                          <a:effectLst/>
                        </a:rPr>
                        <a:t> </a:t>
                      </a:r>
                      <a:r>
                        <a:rPr lang="en-US" sz="1200" dirty="0">
                          <a:effectLst/>
                        </a:rPr>
                        <a:t>and</a:t>
                      </a:r>
                      <a:r>
                        <a:rPr lang="en-US" sz="1200" spc="-55" dirty="0">
                          <a:effectLst/>
                        </a:rPr>
                        <a:t> </a:t>
                      </a:r>
                      <a:r>
                        <a:rPr lang="en-US" sz="1200" dirty="0">
                          <a:effectLst/>
                        </a:rPr>
                        <a:t>Communication</a:t>
                      </a:r>
                      <a:r>
                        <a:rPr lang="en-US" sz="1200" spc="-55" dirty="0">
                          <a:effectLst/>
                        </a:rPr>
                        <a:t> </a:t>
                      </a:r>
                      <a:r>
                        <a:rPr lang="en-US" sz="1200" dirty="0">
                          <a:effectLst/>
                        </a:rPr>
                        <a:t>Technology</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56743541"/>
                  </a:ext>
                </a:extLst>
              </a:tr>
              <a:tr h="248920">
                <a:tc vMerge="1">
                  <a:txBody>
                    <a:bodyPr/>
                    <a:lstStyle/>
                    <a:p>
                      <a:endParaRPr lang="en-US"/>
                    </a:p>
                  </a:txBody>
                  <a:tcPr/>
                </a:tc>
                <a:tc vMerge="1">
                  <a:txBody>
                    <a:bodyPr/>
                    <a:lstStyle/>
                    <a:p>
                      <a:endParaRPr lang="en-US"/>
                    </a:p>
                  </a:txBody>
                  <a:tcPr/>
                </a:tc>
                <a:tc>
                  <a:txBody>
                    <a:bodyPr/>
                    <a:lstStyle/>
                    <a:p>
                      <a:pPr marL="35560" marR="57785">
                        <a:lnSpc>
                          <a:spcPts val="1200"/>
                        </a:lnSpc>
                        <a:spcBef>
                          <a:spcPts val="180"/>
                        </a:spcBef>
                        <a:spcAft>
                          <a:spcPts val="0"/>
                        </a:spcAft>
                      </a:pPr>
                      <a:r>
                        <a:rPr lang="en-US" sz="1200" dirty="0">
                          <a:effectLst/>
                        </a:rPr>
                        <a:t>1.5.1</a:t>
                      </a:r>
                      <a:r>
                        <a:rPr lang="en-US" sz="1200" spc="70" dirty="0">
                          <a:effectLst/>
                        </a:rPr>
                        <a:t> </a:t>
                      </a:r>
                      <a:r>
                        <a:rPr lang="en-US" sz="1200" dirty="0">
                          <a:effectLst/>
                        </a:rPr>
                        <a:t>Percentage</a:t>
                      </a:r>
                      <a:r>
                        <a:rPr lang="en-US" sz="1200" spc="-250" dirty="0">
                          <a:effectLst/>
                        </a:rPr>
                        <a:t> </a:t>
                      </a:r>
                      <a:r>
                        <a:rPr lang="en-US" sz="1200" dirty="0">
                          <a:effectLst/>
                        </a:rPr>
                        <a:t>of key ICT</a:t>
                      </a:r>
                      <a:r>
                        <a:rPr lang="en-US" sz="1200" spc="5" dirty="0">
                          <a:effectLst/>
                        </a:rPr>
                        <a:t> </a:t>
                      </a:r>
                      <a:r>
                        <a:rPr lang="en-US" sz="1200" dirty="0">
                          <a:effectLst/>
                        </a:rPr>
                        <a:t>priorities</a:t>
                      </a:r>
                      <a:r>
                        <a:rPr lang="en-US" sz="1200" spc="5" dirty="0">
                          <a:effectLst/>
                        </a:rPr>
                        <a:t> </a:t>
                      </a:r>
                      <a:r>
                        <a:rPr lang="en-US" sz="1200" dirty="0">
                          <a:effectLst/>
                        </a:rPr>
                        <a:t>implemented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marR="32385" algn="ctr">
                        <a:spcBef>
                          <a:spcPts val="285"/>
                        </a:spcBef>
                        <a:spcAft>
                          <a:spcPts val="0"/>
                        </a:spcAft>
                      </a:pPr>
                      <a:r>
                        <a:rPr lang="en-US" sz="1200" dirty="0">
                          <a:effectLst/>
                        </a:rPr>
                        <a:t>67%</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marR="32385" algn="ctr">
                        <a:spcBef>
                          <a:spcPts val="285"/>
                        </a:spcBef>
                        <a:spcAft>
                          <a:spcPts val="0"/>
                        </a:spcAft>
                      </a:pPr>
                      <a:r>
                        <a:rPr lang="en-US" sz="1200" dirty="0">
                          <a:effectLst/>
                        </a:rPr>
                        <a:t>70%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marR="32385" algn="ctr">
                        <a:spcBef>
                          <a:spcPts val="285"/>
                        </a:spcBef>
                        <a:spcAft>
                          <a:spcPts val="0"/>
                        </a:spcAft>
                      </a:pPr>
                      <a:r>
                        <a:rPr lang="en-US" sz="1200" dirty="0">
                          <a:effectLst/>
                        </a:rPr>
                        <a:t>50%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marR="32385" algn="ctr">
                        <a:spcBef>
                          <a:spcPts val="285"/>
                        </a:spcBef>
                        <a:spcAft>
                          <a:spcPts val="0"/>
                        </a:spcAft>
                      </a:pPr>
                      <a:r>
                        <a:rPr lang="en-US" sz="1200" dirty="0">
                          <a:effectLst/>
                        </a:rPr>
                        <a:t>80%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735" marR="33020" algn="ctr">
                        <a:spcBef>
                          <a:spcPts val="285"/>
                        </a:spcBef>
                        <a:spcAft>
                          <a:spcPts val="0"/>
                        </a:spcAft>
                      </a:pPr>
                      <a:r>
                        <a:rPr lang="en-US" sz="1200" dirty="0">
                          <a:effectLst/>
                        </a:rPr>
                        <a:t>85%</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735" marR="33020" algn="ctr">
                        <a:spcBef>
                          <a:spcPts val="285"/>
                        </a:spcBef>
                        <a:spcAft>
                          <a:spcPts val="0"/>
                        </a:spcAft>
                      </a:pPr>
                      <a:r>
                        <a:rPr lang="en-US" sz="1200" dirty="0">
                          <a:effectLst/>
                        </a:rPr>
                        <a:t>90%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735" marR="33020" algn="ctr">
                        <a:spcBef>
                          <a:spcPts val="285"/>
                        </a:spcBef>
                        <a:spcAft>
                          <a:spcPts val="0"/>
                        </a:spcAft>
                      </a:pPr>
                      <a:r>
                        <a:rPr lang="en-US" sz="1200" b="0" dirty="0">
                          <a:effectLst/>
                        </a:rPr>
                        <a:t>90%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2434390192"/>
                  </a:ext>
                </a:extLst>
              </a:tr>
              <a:tr h="228269">
                <a:tc vMerge="1">
                  <a:txBody>
                    <a:bodyPr/>
                    <a:lstStyle/>
                    <a:p>
                      <a:endParaRPr lang="en-US" dirty="0"/>
                    </a:p>
                  </a:txBody>
                  <a:tcPr/>
                </a:tc>
                <a:tc vMerge="1">
                  <a:txBody>
                    <a:bodyPr/>
                    <a:lstStyle/>
                    <a:p>
                      <a:endParaRPr lang="en-US" dirty="0"/>
                    </a:p>
                  </a:txBody>
                  <a:tcPr/>
                </a:tc>
                <a:tc gridSpan="8">
                  <a:txBody>
                    <a:bodyPr/>
                    <a:lstStyle/>
                    <a:p>
                      <a:pPr marL="35560">
                        <a:spcBef>
                          <a:spcPts val="285"/>
                        </a:spcBef>
                        <a:spcAft>
                          <a:spcPts val="0"/>
                        </a:spcAft>
                      </a:pPr>
                      <a:r>
                        <a:rPr lang="en-US" sz="1200" b="1" dirty="0">
                          <a:effectLst/>
                        </a:rPr>
                        <a:t>Measurable</a:t>
                      </a:r>
                      <a:r>
                        <a:rPr lang="en-US" sz="1200" b="1" spc="100" dirty="0">
                          <a:effectLst/>
                        </a:rPr>
                        <a:t> </a:t>
                      </a:r>
                      <a:r>
                        <a:rPr lang="en-US" sz="1200" b="1" dirty="0">
                          <a:effectLst/>
                        </a:rPr>
                        <a:t>output:</a:t>
                      </a:r>
                    </a:p>
                    <a:p>
                      <a:pPr marL="35560">
                        <a:lnSpc>
                          <a:spcPts val="1095"/>
                        </a:lnSpc>
                        <a:spcBef>
                          <a:spcPts val="900"/>
                        </a:spcBef>
                        <a:spcAft>
                          <a:spcPts val="0"/>
                        </a:spcAft>
                      </a:pPr>
                      <a:r>
                        <a:rPr lang="en-US" sz="1200" b="1" dirty="0">
                          <a:effectLst/>
                        </a:rPr>
                        <a:t>85%</a:t>
                      </a:r>
                      <a:r>
                        <a:rPr lang="en-US" sz="1200" b="1" spc="-65" dirty="0">
                          <a:effectLst/>
                        </a:rPr>
                        <a:t> </a:t>
                      </a:r>
                      <a:r>
                        <a:rPr lang="en-US" sz="1200" b="1" dirty="0">
                          <a:effectLst/>
                        </a:rPr>
                        <a:t>of</a:t>
                      </a:r>
                      <a:r>
                        <a:rPr lang="en-US" sz="1200" b="1" spc="-60" dirty="0">
                          <a:effectLst/>
                        </a:rPr>
                        <a:t> </a:t>
                      </a:r>
                      <a:r>
                        <a:rPr lang="en-US" sz="1200" b="1" dirty="0">
                          <a:effectLst/>
                        </a:rPr>
                        <a:t>key</a:t>
                      </a:r>
                      <a:r>
                        <a:rPr lang="en-US" sz="1200" b="1" spc="-65" dirty="0">
                          <a:effectLst/>
                        </a:rPr>
                        <a:t> </a:t>
                      </a:r>
                      <a:r>
                        <a:rPr lang="en-US" sz="1200" b="1" dirty="0">
                          <a:effectLst/>
                        </a:rPr>
                        <a:t>ICT</a:t>
                      </a:r>
                      <a:r>
                        <a:rPr lang="en-US" sz="1200" b="1" spc="-60" dirty="0">
                          <a:effectLst/>
                        </a:rPr>
                        <a:t> </a:t>
                      </a:r>
                      <a:r>
                        <a:rPr lang="en-US" sz="1200" b="1" dirty="0">
                          <a:effectLst/>
                        </a:rPr>
                        <a:t>priorities</a:t>
                      </a:r>
                      <a:r>
                        <a:rPr lang="en-US" sz="1200" b="1" spc="-60" dirty="0">
                          <a:effectLst/>
                        </a:rPr>
                        <a:t> </a:t>
                      </a:r>
                      <a:r>
                        <a:rPr lang="en-US" sz="1200" b="1" dirty="0">
                          <a:effectLst/>
                        </a:rPr>
                        <a:t>implemented</a:t>
                      </a:r>
                      <a:r>
                        <a:rPr lang="en-US" sz="1200" b="1" spc="-65" dirty="0">
                          <a:effectLst/>
                        </a:rPr>
                        <a:t> </a:t>
                      </a:r>
                      <a:r>
                        <a:rPr lang="en-US" sz="1200" b="1" dirty="0">
                          <a:effectLst/>
                        </a:rPr>
                        <a:t>by</a:t>
                      </a:r>
                      <a:r>
                        <a:rPr lang="en-US" sz="1200" b="1" spc="-60" dirty="0">
                          <a:effectLst/>
                        </a:rPr>
                        <a:t> </a:t>
                      </a:r>
                      <a:r>
                        <a:rPr lang="en-US" sz="1200" b="1" dirty="0">
                          <a:effectLst/>
                        </a:rPr>
                        <a:t>2022/23</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9216317"/>
                  </a:ext>
                </a:extLst>
              </a:tr>
            </a:tbl>
          </a:graphicData>
        </a:graphic>
      </p:graphicFrame>
      <p:pic>
        <p:nvPicPr>
          <p:cNvPr id="10" name="Picture 9"/>
          <p:cNvPicPr/>
          <p:nvPr/>
        </p:nvPicPr>
        <p:blipFill rotWithShape="1">
          <a:blip r:embed="rId2"/>
          <a:srcRect l="7160" t="29589" r="89803" b="29982"/>
          <a:stretch/>
        </p:blipFill>
        <p:spPr bwMode="auto">
          <a:xfrm>
            <a:off x="472830" y="2773680"/>
            <a:ext cx="360289" cy="24282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79493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26</a:t>
            </a:fld>
            <a:endParaRPr lang="en-US" dirty="0"/>
          </a:p>
        </p:txBody>
      </p:sp>
      <p:sp>
        <p:nvSpPr>
          <p:cNvPr id="4" name="Rectangle 3"/>
          <p:cNvSpPr/>
          <p:nvPr/>
        </p:nvSpPr>
        <p:spPr>
          <a:xfrm>
            <a:off x="5398794" y="329607"/>
            <a:ext cx="5454904" cy="848181"/>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graphicFrame>
        <p:nvGraphicFramePr>
          <p:cNvPr id="5" name="Table 4"/>
          <p:cNvGraphicFramePr>
            <a:graphicFrameLocks noGrp="1"/>
          </p:cNvGraphicFramePr>
          <p:nvPr>
            <p:extLst>
              <p:ext uri="{D42A27DB-BD31-4B8C-83A1-F6EECF244321}">
                <p14:modId xmlns:p14="http://schemas.microsoft.com/office/powerpoint/2010/main" xmlns="" val="2498413087"/>
              </p:ext>
            </p:extLst>
          </p:nvPr>
        </p:nvGraphicFramePr>
        <p:xfrm>
          <a:off x="451241" y="1277215"/>
          <a:ext cx="11528426" cy="4790492"/>
        </p:xfrm>
        <a:graphic>
          <a:graphicData uri="http://schemas.openxmlformats.org/drawingml/2006/table">
            <a:tbl>
              <a:tblPr firstRow="1" firstCol="1" lastRow="1" lastCol="1" bandRow="1" bandCol="1">
                <a:tableStyleId>{16D9F66E-5EB9-4882-86FB-DCBF35E3C3E4}</a:tableStyleId>
              </a:tblPr>
              <a:tblGrid>
                <a:gridCol w="562330">
                  <a:extLst>
                    <a:ext uri="{9D8B030D-6E8A-4147-A177-3AD203B41FA5}">
                      <a16:colId xmlns:a16="http://schemas.microsoft.com/office/drawing/2014/main" xmlns="" val="20000"/>
                    </a:ext>
                  </a:extLst>
                </a:gridCol>
                <a:gridCol w="566669">
                  <a:extLst>
                    <a:ext uri="{9D8B030D-6E8A-4147-A177-3AD203B41FA5}">
                      <a16:colId xmlns:a16="http://schemas.microsoft.com/office/drawing/2014/main" xmlns="" val="20001"/>
                    </a:ext>
                  </a:extLst>
                </a:gridCol>
                <a:gridCol w="4417918">
                  <a:extLst>
                    <a:ext uri="{9D8B030D-6E8A-4147-A177-3AD203B41FA5}">
                      <a16:colId xmlns:a16="http://schemas.microsoft.com/office/drawing/2014/main" xmlns="" val="20002"/>
                    </a:ext>
                  </a:extLst>
                </a:gridCol>
                <a:gridCol w="900299">
                  <a:extLst>
                    <a:ext uri="{9D8B030D-6E8A-4147-A177-3AD203B41FA5}">
                      <a16:colId xmlns:a16="http://schemas.microsoft.com/office/drawing/2014/main" xmlns="" val="20003"/>
                    </a:ext>
                  </a:extLst>
                </a:gridCol>
                <a:gridCol w="939336">
                  <a:extLst>
                    <a:ext uri="{9D8B030D-6E8A-4147-A177-3AD203B41FA5}">
                      <a16:colId xmlns:a16="http://schemas.microsoft.com/office/drawing/2014/main" xmlns="" val="20004"/>
                    </a:ext>
                  </a:extLst>
                </a:gridCol>
                <a:gridCol w="856757">
                  <a:extLst>
                    <a:ext uri="{9D8B030D-6E8A-4147-A177-3AD203B41FA5}">
                      <a16:colId xmlns:a16="http://schemas.microsoft.com/office/drawing/2014/main" xmlns="" val="20005"/>
                    </a:ext>
                  </a:extLst>
                </a:gridCol>
                <a:gridCol w="1197395">
                  <a:extLst>
                    <a:ext uri="{9D8B030D-6E8A-4147-A177-3AD203B41FA5}">
                      <a16:colId xmlns:a16="http://schemas.microsoft.com/office/drawing/2014/main" xmlns="" val="20006"/>
                    </a:ext>
                  </a:extLst>
                </a:gridCol>
                <a:gridCol w="612267">
                  <a:extLst>
                    <a:ext uri="{9D8B030D-6E8A-4147-A177-3AD203B41FA5}">
                      <a16:colId xmlns:a16="http://schemas.microsoft.com/office/drawing/2014/main" xmlns="" val="20007"/>
                    </a:ext>
                  </a:extLst>
                </a:gridCol>
                <a:gridCol w="172233">
                  <a:extLst>
                    <a:ext uri="{9D8B030D-6E8A-4147-A177-3AD203B41FA5}">
                      <a16:colId xmlns:a16="http://schemas.microsoft.com/office/drawing/2014/main" xmlns="" val="3539117693"/>
                    </a:ext>
                  </a:extLst>
                </a:gridCol>
                <a:gridCol w="553209">
                  <a:extLst>
                    <a:ext uri="{9D8B030D-6E8A-4147-A177-3AD203B41FA5}">
                      <a16:colId xmlns:a16="http://schemas.microsoft.com/office/drawing/2014/main" xmlns="" val="20008"/>
                    </a:ext>
                  </a:extLst>
                </a:gridCol>
                <a:gridCol w="159035">
                  <a:extLst>
                    <a:ext uri="{9D8B030D-6E8A-4147-A177-3AD203B41FA5}">
                      <a16:colId xmlns:a16="http://schemas.microsoft.com/office/drawing/2014/main" xmlns="" val="327352701"/>
                    </a:ext>
                  </a:extLst>
                </a:gridCol>
                <a:gridCol w="590978">
                  <a:extLst>
                    <a:ext uri="{9D8B030D-6E8A-4147-A177-3AD203B41FA5}">
                      <a16:colId xmlns:a16="http://schemas.microsoft.com/office/drawing/2014/main" xmlns="" val="20009"/>
                    </a:ext>
                  </a:extLst>
                </a:gridCol>
              </a:tblGrid>
              <a:tr h="513086">
                <a:tc rowSpan="2">
                  <a:txBody>
                    <a:bodyPr/>
                    <a:lstStyle/>
                    <a:p>
                      <a:pPr marL="121285">
                        <a:spcBef>
                          <a:spcPts val="87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dirty="0">
                          <a:effectLst/>
                          <a:latin typeface="Arial" panose="020B0604020202020204" pitchFamily="34" charset="0"/>
                          <a:cs typeface="Arial" panose="020B0604020202020204" pitchFamily="34" charset="0"/>
                        </a:rPr>
                        <a:t>Output</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a:spcBef>
                          <a:spcPts val="20"/>
                        </a:spcBef>
                        <a:spcAft>
                          <a:spcPts val="0"/>
                        </a:spcAft>
                      </a:pPr>
                      <a:r>
                        <a:rPr lang="en-US" sz="1200" dirty="0">
                          <a:effectLst/>
                          <a:latin typeface="Arial" panose="020B0604020202020204" pitchFamily="34" charset="0"/>
                          <a:cs typeface="Arial" panose="020B0604020202020204" pitchFamily="34" charset="0"/>
                        </a:rPr>
                        <a:t> </a:t>
                      </a:r>
                    </a:p>
                    <a:p>
                      <a:pPr marL="35560">
                        <a:spcBef>
                          <a:spcPts val="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514350" marR="379095" indent="-123190">
                        <a:spcBef>
                          <a:spcPts val="805"/>
                        </a:spcBef>
                        <a:spcAft>
                          <a:spcPts val="0"/>
                        </a:spcAft>
                      </a:pPr>
                      <a:r>
                        <a:rPr lang="en-US" sz="1200" dirty="0">
                          <a:effectLst/>
                          <a:latin typeface="Arial" panose="020B0604020202020204" pitchFamily="34" charset="0"/>
                          <a:cs typeface="Arial" panose="020B0604020202020204" pitchFamily="34" charset="0"/>
                        </a:rPr>
                        <a:t>Audited</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or</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actual</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66675" marR="53975" algn="ctr">
                        <a:lnSpc>
                          <a:spcPts val="1140"/>
                        </a:lnSpc>
                        <a:spcBef>
                          <a:spcPts val="200"/>
                        </a:spcBef>
                        <a:spcAft>
                          <a:spcPts val="0"/>
                        </a:spcAft>
                      </a:pPr>
                      <a:r>
                        <a:rPr lang="en-US" sz="1200" dirty="0">
                          <a:effectLst/>
                          <a:latin typeface="Arial" panose="020B0604020202020204" pitchFamily="34" charset="0"/>
                          <a:cs typeface="Arial" panose="020B0604020202020204" pitchFamily="34" charset="0"/>
                        </a:rPr>
                        <a:t>Estimated</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5">
                  <a:txBody>
                    <a:bodyPr/>
                    <a:lstStyle/>
                    <a:p>
                      <a:pPr>
                        <a:spcBef>
                          <a:spcPts val="50"/>
                        </a:spcBef>
                        <a:spcAft>
                          <a:spcPts val="0"/>
                        </a:spcAft>
                      </a:pPr>
                      <a:r>
                        <a:rPr lang="en-US" sz="1200" dirty="0">
                          <a:effectLst/>
                          <a:latin typeface="Arial" panose="020B0604020202020204" pitchFamily="34" charset="0"/>
                          <a:cs typeface="Arial" panose="020B0604020202020204" pitchFamily="34" charset="0"/>
                        </a:rPr>
                        <a:t> </a:t>
                      </a:r>
                    </a:p>
                    <a:p>
                      <a:pPr marL="248920">
                        <a:spcBef>
                          <a:spcPts val="285"/>
                        </a:spcBef>
                        <a:spcAft>
                          <a:spcPts val="0"/>
                        </a:spcAft>
                      </a:pPr>
                      <a:r>
                        <a:rPr lang="en-US" sz="1200" dirty="0">
                          <a:effectLst/>
                          <a:latin typeface="Arial" panose="020B0604020202020204" pitchFamily="34" charset="0"/>
                          <a:cs typeface="Arial" panose="020B0604020202020204" pitchFamily="34" charset="0"/>
                        </a:rPr>
                        <a:t>Medium-term</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035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gridSpan="2">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hMerge="1">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gridSpan="2">
                  <a:txBody>
                    <a:bodyPr/>
                    <a:lstStyle/>
                    <a:p>
                      <a:pPr marL="38735" marR="33020" algn="ctr">
                        <a:spcBef>
                          <a:spcPts val="565"/>
                        </a:spcBef>
                        <a:spcAft>
                          <a:spcPts val="0"/>
                        </a:spcAft>
                      </a:pPr>
                      <a:r>
                        <a:rPr lang="en-US" sz="1200" b="0" dirty="0">
                          <a:solidFill>
                            <a:schemeClr val="tx1"/>
                          </a:solidFill>
                          <a:effectLst/>
                        </a:rPr>
                        <a:t>2025/26</a:t>
                      </a:r>
                      <a:endParaRPr lang="en-US" sz="1200" dirty="0">
                        <a:solidFill>
                          <a:schemeClr val="tx1"/>
                        </a:solidFill>
                        <a:effectLst/>
                        <a:latin typeface="Arial MT"/>
                        <a:ea typeface="Arial MT"/>
                        <a:cs typeface="Arial MT"/>
                      </a:endParaRPr>
                    </a:p>
                  </a:txBody>
                  <a:tcPr marL="0" marR="0" marT="0" marB="0"/>
                </a:tc>
                <a:tc hMerge="1">
                  <a:txBody>
                    <a:bodyPr/>
                    <a:lstStyle/>
                    <a:p>
                      <a:pPr marL="38735" marR="33020" algn="ctr">
                        <a:spcBef>
                          <a:spcPts val="565"/>
                        </a:spcBef>
                        <a:spcAft>
                          <a:spcPts val="0"/>
                        </a:spcAft>
                      </a:pPr>
                      <a:r>
                        <a:rPr lang="en-US" sz="1200" b="0" dirty="0">
                          <a:solidFill>
                            <a:schemeClr val="tx1"/>
                          </a:solidFill>
                          <a:effectLst/>
                        </a:rPr>
                        <a:t>2025/26</a:t>
                      </a:r>
                      <a:endParaRPr lang="en-US" sz="1200" b="0" dirty="0">
                        <a:solidFill>
                          <a:schemeClr val="tx1"/>
                        </a:solidFill>
                        <a:effectLst/>
                        <a:latin typeface="Arial MT"/>
                        <a:ea typeface="Arial MT"/>
                        <a:cs typeface="Arial MT"/>
                      </a:endParaRPr>
                    </a:p>
                  </a:txBody>
                  <a:tcPr marL="0" marR="0" marT="0" marB="0"/>
                </a:tc>
                <a:extLst>
                  <a:ext uri="{0D108BD9-81ED-4DB2-BD59-A6C34878D82A}">
                    <a16:rowId xmlns:a16="http://schemas.microsoft.com/office/drawing/2014/main" xmlns="" val="10001"/>
                  </a:ext>
                </a:extLst>
              </a:tr>
              <a:tr h="181329">
                <a:tc rowSpan="7">
                  <a:txBody>
                    <a:bodyPr/>
                    <a:lstStyle/>
                    <a:p>
                      <a:pPr marL="796290" marR="146050" indent="-643890">
                        <a:lnSpc>
                          <a:spcPts val="1150"/>
                        </a:lnSpc>
                        <a:spcBef>
                          <a:spcPts val="250"/>
                        </a:spcBef>
                        <a:spcAft>
                          <a:spcPts val="0"/>
                        </a:spcAft>
                      </a:pPr>
                      <a:r>
                        <a:rPr lang="en-US" sz="1200" spc="-5" dirty="0">
                          <a:effectLst/>
                          <a:latin typeface="Arial" panose="020B0604020202020204" pitchFamily="34" charset="0"/>
                          <a:cs typeface="Arial" panose="020B0604020202020204" pitchFamily="34" charset="0"/>
                        </a:rPr>
                        <a:t>A</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skilled</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and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capable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workforce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support</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inclusive</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growth</a:t>
                      </a:r>
                      <a:r>
                        <a:rPr lang="en-US" sz="1200" spc="-1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path</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7">
                  <a:txBody>
                    <a:bodyPr/>
                    <a:lstStyle/>
                    <a:p>
                      <a:pPr marL="224155">
                        <a:spcBef>
                          <a:spcPts val="250"/>
                        </a:spcBef>
                        <a:spcAft>
                          <a:spcPts val="0"/>
                        </a:spcAft>
                      </a:pPr>
                      <a:r>
                        <a:rPr lang="en-US" sz="1200" dirty="0">
                          <a:effectLst/>
                          <a:latin typeface="Arial" panose="020B0604020202020204" pitchFamily="34" charset="0"/>
                          <a:cs typeface="Arial" panose="020B0604020202020204" pitchFamily="34" charset="0"/>
                        </a:rPr>
                        <a:t>2.1</a:t>
                      </a:r>
                      <a:r>
                        <a:rPr lang="en-US" sz="1200" spc="7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beneficiaries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gridSpan="10">
                  <a:txBody>
                    <a:bodyPr/>
                    <a:lstStyle/>
                    <a:p>
                      <a:pPr marL="35560">
                        <a:spcBef>
                          <a:spcPts val="235"/>
                        </a:spcBef>
                        <a:spcAft>
                          <a:spcPts val="0"/>
                        </a:spcAft>
                      </a:pPr>
                      <a:r>
                        <a:rPr lang="en-US" sz="1200" dirty="0">
                          <a:effectLst/>
                          <a:latin typeface="Arial" panose="020B0604020202020204" pitchFamily="34" charset="0"/>
                          <a:cs typeface="Arial" panose="020B0604020202020204" pitchFamily="34" charset="0"/>
                        </a:rPr>
                        <a:t>Sub programme</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2.1:</a:t>
                      </a:r>
                      <a:r>
                        <a:rPr lang="en-US" sz="1200" spc="-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p>
                    <a:p>
                      <a:pPr marL="35560">
                        <a:spcBef>
                          <a:spcPts val="23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664680">
                <a:tc vMerge="1">
                  <a:txBody>
                    <a:bodyPr/>
                    <a:lstStyle/>
                    <a:p>
                      <a:endParaRPr lang="en-US"/>
                    </a:p>
                  </a:txBody>
                  <a:tcPr/>
                </a:tc>
                <a:tc vMerge="1">
                  <a:txBody>
                    <a:bodyPr/>
                    <a:lstStyle/>
                    <a:p>
                      <a:endParaRPr lang="en-US"/>
                    </a:p>
                  </a:txBody>
                  <a:tcPr/>
                </a:tc>
                <a:tc>
                  <a:txBody>
                    <a:bodyPr/>
                    <a:lstStyle/>
                    <a:p>
                      <a:pPr marL="35560">
                        <a:lnSpc>
                          <a:spcPts val="1430"/>
                        </a:lnSpc>
                        <a:spcBef>
                          <a:spcPts val="285"/>
                        </a:spcBef>
                        <a:spcAft>
                          <a:spcPts val="0"/>
                        </a:spcAft>
                      </a:pPr>
                      <a:r>
                        <a:rPr lang="en-US" sz="1200" dirty="0">
                          <a:effectLst/>
                          <a:latin typeface="Arial" panose="020B0604020202020204" pitchFamily="34" charset="0"/>
                          <a:cs typeface="Arial" panose="020B0604020202020204" pitchFamily="34" charset="0"/>
                        </a:rPr>
                        <a:t>2.1.1</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Number</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2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 the NSF for education and</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training</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48 942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34 994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81 532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61 000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GB" sz="1000" kern="1200" dirty="0">
                          <a:solidFill>
                            <a:schemeClr val="dk1"/>
                          </a:solidFill>
                          <a:effectLst/>
                          <a:latin typeface="+mn-lt"/>
                          <a:ea typeface="+mn-ea"/>
                          <a:cs typeface="+mn-cs"/>
                        </a:rPr>
                        <a:t>61 500</a:t>
                      </a:r>
                      <a:endParaRPr lang="en-US" sz="10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2225" marR="9525" algn="ctr">
                        <a:spcBef>
                          <a:spcPts val="285"/>
                        </a:spcBef>
                        <a:spcAft>
                          <a:spcPts val="0"/>
                        </a:spcAft>
                      </a:pPr>
                      <a:r>
                        <a:rPr lang="en-GB" sz="1000" kern="1200" dirty="0">
                          <a:solidFill>
                            <a:schemeClr val="dk1"/>
                          </a:solidFill>
                          <a:effectLst/>
                          <a:latin typeface="+mn-lt"/>
                          <a:ea typeface="+mn-ea"/>
                          <a:cs typeface="+mn-cs"/>
                        </a:rPr>
                        <a:t>62 500</a:t>
                      </a:r>
                      <a:endParaRPr lang="en-US" sz="10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952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3495" marR="9525" algn="ctr">
                        <a:spcBef>
                          <a:spcPts val="285"/>
                        </a:spcBef>
                        <a:spcAft>
                          <a:spcPts val="0"/>
                        </a:spcAft>
                      </a:pPr>
                      <a:r>
                        <a:rPr lang="en-GB" sz="1000" b="1" kern="1200" dirty="0">
                          <a:solidFill>
                            <a:schemeClr val="dk1"/>
                          </a:solidFill>
                          <a:effectLst/>
                          <a:latin typeface="+mn-lt"/>
                          <a:ea typeface="+mn-ea"/>
                          <a:cs typeface="+mn-cs"/>
                        </a:rPr>
                        <a:t>62 500</a:t>
                      </a:r>
                      <a:endParaRPr lang="en-US" sz="10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825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3"/>
                  </a:ext>
                </a:extLst>
              </a:tr>
              <a:tr h="385847">
                <a:tc vMerge="1">
                  <a:txBody>
                    <a:bodyPr/>
                    <a:lstStyle/>
                    <a:p>
                      <a:endParaRPr lang="en-US"/>
                    </a:p>
                  </a:txBody>
                  <a:tcPr/>
                </a:tc>
                <a:tc vMerge="1">
                  <a:txBody>
                    <a:bodyPr/>
                    <a:lstStyle/>
                    <a:p>
                      <a:endParaRPr lang="en-US"/>
                    </a:p>
                  </a:txBody>
                  <a:tcPr/>
                </a:tc>
                <a:tc gridSpan="10">
                  <a:txBody>
                    <a:bodyPr/>
                    <a:lstStyle/>
                    <a:p>
                      <a:pPr marL="35560">
                        <a:spcBef>
                          <a:spcPts val="280"/>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050"/>
                        </a:lnSpc>
                        <a:spcBef>
                          <a:spcPts val="615"/>
                        </a:spcBef>
                        <a:spcAft>
                          <a:spcPts val="0"/>
                        </a:spcAft>
                      </a:pPr>
                      <a:r>
                        <a:rPr lang="en-US" sz="1200" dirty="0">
                          <a:effectLst/>
                          <a:latin typeface="Arial" panose="020B0604020202020204" pitchFamily="34" charset="0"/>
                          <a:cs typeface="Arial" panose="020B0604020202020204" pitchFamily="34" charset="0"/>
                        </a:rPr>
                        <a:t>The</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NSF</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should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61</a:t>
                      </a:r>
                      <a:r>
                        <a:rPr lang="en-US" sz="1200" spc="-65" dirty="0">
                          <a:effectLst/>
                          <a:latin typeface="Arial" panose="020B0604020202020204" pitchFamily="34" charset="0"/>
                          <a:cs typeface="Arial" panose="020B0604020202020204" pitchFamily="34" charset="0"/>
                        </a:rPr>
                        <a:t> 5</a:t>
                      </a:r>
                      <a:r>
                        <a:rPr lang="en-US" sz="1200" dirty="0">
                          <a:effectLst/>
                          <a:latin typeface="Arial" panose="020B0604020202020204" pitchFamily="34" charset="0"/>
                          <a:cs typeface="Arial" panose="020B0604020202020204" pitchFamily="34" charset="0"/>
                        </a:rPr>
                        <a:t>00</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for</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education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training</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83658">
                <a:tc vMerge="1">
                  <a:txBody>
                    <a:bodyPr/>
                    <a:lstStyle/>
                    <a:p>
                      <a:endParaRPr lang="en-US"/>
                    </a:p>
                  </a:txBody>
                  <a:tcPr/>
                </a:tc>
                <a:tc vMerge="1">
                  <a:txBody>
                    <a:bodyPr/>
                    <a:lstStyle/>
                    <a:p>
                      <a:endParaRPr lang="en-US"/>
                    </a:p>
                  </a:txBody>
                  <a:tcPr/>
                </a:tc>
                <a:tc>
                  <a:txBody>
                    <a:bodyPr/>
                    <a:lstStyle/>
                    <a:p>
                      <a:pPr marL="35560" marR="247650" algn="just">
                        <a:lnSpc>
                          <a:spcPts val="1430"/>
                        </a:lnSpc>
                        <a:spcBef>
                          <a:spcPts val="285"/>
                        </a:spcBef>
                        <a:spcAft>
                          <a:spcPts val="0"/>
                        </a:spcAft>
                      </a:pPr>
                      <a:r>
                        <a:rPr lang="en-US" sz="1200" spc="-5" dirty="0">
                          <a:effectLst/>
                          <a:latin typeface="Arial" panose="020B0604020202020204" pitchFamily="34" charset="0"/>
                          <a:cs typeface="Arial" panose="020B0604020202020204" pitchFamily="34" charset="0"/>
                        </a:rPr>
                        <a:t>2.1.2</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of</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NSF-funded</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 who completed their</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education</a:t>
                      </a:r>
                      <a:r>
                        <a:rPr lang="en-US" sz="1200" spc="-2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2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training</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19 364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17 924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13 639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31 690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31 690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2225" marR="952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26</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600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952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7620" algn="ctr">
                        <a:spcBef>
                          <a:spcPts val="285"/>
                        </a:spcBef>
                        <a:spcAft>
                          <a:spcPts val="0"/>
                        </a:spcAft>
                      </a:pPr>
                      <a:r>
                        <a:rPr lang="en-US" sz="1200" b="0" dirty="0">
                          <a:effectLst/>
                          <a:latin typeface="Arial" panose="020B0604020202020204" pitchFamily="34" charset="0"/>
                          <a:cs typeface="Arial" panose="020B0604020202020204" pitchFamily="34" charset="0"/>
                        </a:rPr>
                        <a:t>29</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210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5"/>
                  </a:ext>
                </a:extLst>
              </a:tr>
              <a:tr h="390763">
                <a:tc vMerge="1">
                  <a:txBody>
                    <a:bodyPr/>
                    <a:lstStyle/>
                    <a:p>
                      <a:endParaRPr lang="en-US"/>
                    </a:p>
                  </a:txBody>
                  <a:tcPr/>
                </a:tc>
                <a:tc vMerge="1">
                  <a:txBody>
                    <a:bodyPr/>
                    <a:lstStyle/>
                    <a:p>
                      <a:endParaRPr lang="en-US"/>
                    </a:p>
                  </a:txBody>
                  <a:tcPr/>
                </a:tc>
                <a:tc gridSpan="10">
                  <a:txBody>
                    <a:bodyPr/>
                    <a:lstStyle/>
                    <a:p>
                      <a:pPr marL="36195" marR="0" lvl="0" indent="0" algn="l" defTabSz="914400" rtl="0" eaLnBrk="1" fontAlgn="auto" latinLnBrk="0" hangingPunct="1">
                        <a:lnSpc>
                          <a:spcPct val="100000"/>
                        </a:lnSpc>
                        <a:spcBef>
                          <a:spcPts val="28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6195">
                        <a:spcBef>
                          <a:spcPts val="280"/>
                        </a:spcBef>
                        <a:spcAft>
                          <a:spcPts val="0"/>
                        </a:spcAft>
                      </a:pPr>
                      <a:r>
                        <a:rPr lang="en-US" sz="1200" spc="-65" dirty="0">
                          <a:effectLst/>
                          <a:latin typeface="Arial" panose="020B0604020202020204" pitchFamily="34" charset="0"/>
                          <a:cs typeface="Arial" panose="020B0604020202020204" pitchFamily="34" charset="0"/>
                        </a:rPr>
                        <a:t>26 600 </a:t>
                      </a:r>
                      <a:r>
                        <a:rPr lang="en-US" sz="1200" dirty="0">
                          <a:effectLst/>
                          <a:latin typeface="Arial" panose="020B0604020202020204" pitchFamily="34" charset="0"/>
                          <a:cs typeface="Arial" panose="020B0604020202020204" pitchFamily="34" charset="0"/>
                        </a:rPr>
                        <a:t>NSF-funded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their</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education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training</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665845">
                <a:tc vMerge="1">
                  <a:txBody>
                    <a:bodyPr/>
                    <a:lstStyle/>
                    <a:p>
                      <a:endParaRPr lang="en-US"/>
                    </a:p>
                  </a:txBody>
                  <a:tcPr/>
                </a:tc>
                <a:tc vMerge="1">
                  <a:txBody>
                    <a:bodyPr/>
                    <a:lstStyle/>
                    <a:p>
                      <a:endParaRPr lang="en-US"/>
                    </a:p>
                  </a:txBody>
                  <a:tcPr/>
                </a:tc>
                <a:tc>
                  <a:txBody>
                    <a:bodyPr/>
                    <a:lstStyle/>
                    <a:p>
                      <a:pPr marL="36195">
                        <a:lnSpc>
                          <a:spcPts val="1420"/>
                        </a:lnSpc>
                        <a:spcBef>
                          <a:spcPts val="285"/>
                        </a:spcBef>
                        <a:spcAft>
                          <a:spcPts val="0"/>
                        </a:spcAft>
                      </a:pPr>
                      <a:r>
                        <a:rPr lang="en-US" sz="1200" b="0">
                          <a:effectLst/>
                          <a:latin typeface="Arial" panose="020B0604020202020204" pitchFamily="34" charset="0"/>
                          <a:cs typeface="Arial" panose="020B0604020202020204" pitchFamily="34" charset="0"/>
                        </a:rPr>
                        <a:t>2.1.3</a:t>
                      </a:r>
                      <a:r>
                        <a:rPr lang="en-US" sz="1200" b="0" spc="55">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Number</a:t>
                      </a:r>
                      <a:r>
                        <a:rPr lang="en-US" sz="1200" b="0" spc="60">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of</a:t>
                      </a:r>
                      <a:r>
                        <a:rPr lang="en-US" sz="1200" b="0" spc="60">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learners</a:t>
                      </a:r>
                      <a:r>
                        <a:rPr lang="en-US" sz="1200" b="0" spc="60">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funded</a:t>
                      </a:r>
                      <a:r>
                        <a:rPr lang="en-US" sz="1200" b="0" spc="-235">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by the NSF for education and</a:t>
                      </a:r>
                      <a:r>
                        <a:rPr lang="en-US" sz="1200" b="0" spc="5">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training towards occupations in</a:t>
                      </a:r>
                      <a:r>
                        <a:rPr lang="en-US" sz="1200" b="0" spc="5">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high</a:t>
                      </a:r>
                      <a:r>
                        <a:rPr lang="en-US" sz="1200" b="0" spc="-25">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demand</a:t>
                      </a:r>
                      <a:r>
                        <a:rPr lang="en-US" sz="1200" b="0" spc="-20">
                          <a:effectLst/>
                          <a:latin typeface="Arial" panose="020B0604020202020204" pitchFamily="34" charset="0"/>
                          <a:cs typeface="Arial" panose="020B0604020202020204" pitchFamily="34" charset="0"/>
                        </a:rPr>
                        <a:t> </a:t>
                      </a:r>
                      <a:r>
                        <a:rPr lang="en-US" sz="1200" b="0">
                          <a:effectLst/>
                          <a:latin typeface="Arial" panose="020B0604020202020204" pitchFamily="34" charset="0"/>
                          <a:cs typeface="Arial" panose="020B0604020202020204" pitchFamily="34" charset="0"/>
                        </a:rPr>
                        <a:t>(OIHD)</a:t>
                      </a:r>
                      <a:endParaRPr lang="en-US" sz="1200" b="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27 142</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r>
                        <a:rPr lang="en-GB" sz="1000">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r>
                        <a:rPr lang="en-GB" sz="1000">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r>
                        <a:rPr lang="en-GB" sz="1000">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12 489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58 761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38 000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L="22225" marR="9525" algn="ctr">
                        <a:spcBef>
                          <a:spcPts val="285"/>
                        </a:spcBef>
                        <a:spcAft>
                          <a:spcPts val="0"/>
                        </a:spcAft>
                      </a:pPr>
                      <a:r>
                        <a:rPr lang="en-US" sz="1200" b="0" dirty="0">
                          <a:effectLst/>
                          <a:latin typeface="Arial" panose="020B0604020202020204" pitchFamily="34" charset="0"/>
                          <a:cs typeface="Arial" panose="020B0604020202020204" pitchFamily="34" charset="0"/>
                        </a:rPr>
                        <a:t>39</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000</a:t>
                      </a: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2225" marR="952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3495" marR="9525" algn="ctr">
                        <a:spcBef>
                          <a:spcPts val="285"/>
                        </a:spcBef>
                        <a:spcAft>
                          <a:spcPts val="0"/>
                        </a:spcAft>
                      </a:pPr>
                      <a:r>
                        <a:rPr lang="en-US" sz="1200" b="0" dirty="0">
                          <a:effectLst/>
                          <a:latin typeface="Arial" panose="020B0604020202020204" pitchFamily="34" charset="0"/>
                          <a:cs typeface="Arial" panose="020B0604020202020204" pitchFamily="34" charset="0"/>
                        </a:rPr>
                        <a:t>40 000</a:t>
                      </a: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952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7620" algn="ctr">
                        <a:spcBef>
                          <a:spcPts val="285"/>
                        </a:spcBef>
                        <a:spcAft>
                          <a:spcPts val="0"/>
                        </a:spcAft>
                      </a:pPr>
                      <a:r>
                        <a:rPr lang="en-US" sz="1200" b="0" dirty="0">
                          <a:effectLst/>
                          <a:latin typeface="Arial" panose="020B0604020202020204" pitchFamily="34" charset="0"/>
                          <a:cs typeface="Arial" panose="020B0604020202020204" pitchFamily="34" charset="0"/>
                        </a:rPr>
                        <a:t>41</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000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665845">
                <a:tc vMerge="1">
                  <a:txBody>
                    <a:bodyPr/>
                    <a:lstStyle/>
                    <a:p>
                      <a:pPr marL="796290" marR="146050" indent="-643890">
                        <a:lnSpc>
                          <a:spcPts val="1150"/>
                        </a:lnSpc>
                        <a:spcBef>
                          <a:spcPts val="250"/>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vMerge="1">
                  <a:txBody>
                    <a:bodyPr/>
                    <a:lstStyle/>
                    <a:p>
                      <a:pPr marL="224155">
                        <a:spcBef>
                          <a:spcPts val="250"/>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gridSpan="10">
                  <a:txBody>
                    <a:bodyPr/>
                    <a:lstStyle/>
                    <a:p>
                      <a:pPr marL="36195">
                        <a:lnSpc>
                          <a:spcPts val="1420"/>
                        </a:lnSpc>
                        <a:spcBef>
                          <a:spcPts val="285"/>
                        </a:spcBef>
                        <a:spcAft>
                          <a:spcPts val="0"/>
                        </a:spcAft>
                      </a:pPr>
                      <a:r>
                        <a:rPr lang="en-GB" sz="1200" b="1" dirty="0">
                          <a:effectLst/>
                          <a:latin typeface="Arial" panose="020B0604020202020204" pitchFamily="34" charset="0"/>
                          <a:ea typeface="Arial MT"/>
                          <a:cs typeface="Arial" panose="020B0604020202020204" pitchFamily="34" charset="0"/>
                        </a:rPr>
                        <a:t>Measurable outputs:</a:t>
                      </a:r>
                    </a:p>
                    <a:p>
                      <a:pPr marL="36195">
                        <a:lnSpc>
                          <a:spcPts val="1420"/>
                        </a:lnSpc>
                        <a:spcBef>
                          <a:spcPts val="285"/>
                        </a:spcBef>
                        <a:spcAft>
                          <a:spcPts val="0"/>
                        </a:spcAft>
                      </a:pPr>
                      <a:r>
                        <a:rPr lang="en-GB" sz="1200" b="1" dirty="0">
                          <a:effectLst/>
                          <a:latin typeface="Arial" panose="020B0604020202020204" pitchFamily="34" charset="0"/>
                          <a:ea typeface="Arial MT"/>
                          <a:cs typeface="Arial" panose="020B0604020202020204" pitchFamily="34" charset="0"/>
                        </a:rPr>
                        <a:t>The NSF should fund 39 000 learners for education and training towards OIHD by 2023/24</a:t>
                      </a:r>
                    </a:p>
                  </a:txBody>
                  <a:tcPr marL="0" marR="0" marT="0" marB="0"/>
                </a:tc>
                <a:tc hMerge="1">
                  <a:txBody>
                    <a:bodyPr/>
                    <a:lstStyle/>
                    <a:p>
                      <a:pPr marL="29210" marR="21590"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9845" marR="2095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R="99695" algn="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2225" marR="952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pPr marL="23495" marR="9525"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pPr marL="23495" marR="7620" algn="ctr">
                        <a:spcBef>
                          <a:spcPts val="285"/>
                        </a:spcBef>
                        <a:spcAft>
                          <a:spcPts val="0"/>
                        </a:spcAft>
                      </a:pP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8980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27</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graphicFrame>
        <p:nvGraphicFramePr>
          <p:cNvPr id="5" name="Table 4"/>
          <p:cNvGraphicFramePr>
            <a:graphicFrameLocks noGrp="1"/>
          </p:cNvGraphicFramePr>
          <p:nvPr>
            <p:extLst>
              <p:ext uri="{D42A27DB-BD31-4B8C-83A1-F6EECF244321}">
                <p14:modId xmlns:p14="http://schemas.microsoft.com/office/powerpoint/2010/main" xmlns="" val="3135215431"/>
              </p:ext>
            </p:extLst>
          </p:nvPr>
        </p:nvGraphicFramePr>
        <p:xfrm>
          <a:off x="111760" y="1135339"/>
          <a:ext cx="11826241" cy="5720775"/>
        </p:xfrm>
        <a:graphic>
          <a:graphicData uri="http://schemas.openxmlformats.org/drawingml/2006/table">
            <a:tbl>
              <a:tblPr firstRow="1" firstCol="1" lastRow="1" lastCol="1" bandRow="1" bandCol="1">
                <a:tableStyleId>{16D9F66E-5EB9-4882-86FB-DCBF35E3C3E4}</a:tableStyleId>
              </a:tblPr>
              <a:tblGrid>
                <a:gridCol w="700426">
                  <a:extLst>
                    <a:ext uri="{9D8B030D-6E8A-4147-A177-3AD203B41FA5}">
                      <a16:colId xmlns:a16="http://schemas.microsoft.com/office/drawing/2014/main" xmlns="" val="20000"/>
                    </a:ext>
                  </a:extLst>
                </a:gridCol>
                <a:gridCol w="411602">
                  <a:extLst>
                    <a:ext uri="{9D8B030D-6E8A-4147-A177-3AD203B41FA5}">
                      <a16:colId xmlns:a16="http://schemas.microsoft.com/office/drawing/2014/main" xmlns="" val="20001"/>
                    </a:ext>
                  </a:extLst>
                </a:gridCol>
                <a:gridCol w="4382597">
                  <a:extLst>
                    <a:ext uri="{9D8B030D-6E8A-4147-A177-3AD203B41FA5}">
                      <a16:colId xmlns:a16="http://schemas.microsoft.com/office/drawing/2014/main" xmlns="" val="20002"/>
                    </a:ext>
                  </a:extLst>
                </a:gridCol>
                <a:gridCol w="1022965">
                  <a:extLst>
                    <a:ext uri="{9D8B030D-6E8A-4147-A177-3AD203B41FA5}">
                      <a16:colId xmlns:a16="http://schemas.microsoft.com/office/drawing/2014/main" xmlns="" val="20003"/>
                    </a:ext>
                  </a:extLst>
                </a:gridCol>
                <a:gridCol w="872212">
                  <a:extLst>
                    <a:ext uri="{9D8B030D-6E8A-4147-A177-3AD203B41FA5}">
                      <a16:colId xmlns:a16="http://schemas.microsoft.com/office/drawing/2014/main" xmlns="" val="20004"/>
                    </a:ext>
                  </a:extLst>
                </a:gridCol>
                <a:gridCol w="900313">
                  <a:extLst>
                    <a:ext uri="{9D8B030D-6E8A-4147-A177-3AD203B41FA5}">
                      <a16:colId xmlns:a16="http://schemas.microsoft.com/office/drawing/2014/main" xmlns="" val="20005"/>
                    </a:ext>
                  </a:extLst>
                </a:gridCol>
                <a:gridCol w="1087228">
                  <a:extLst>
                    <a:ext uri="{9D8B030D-6E8A-4147-A177-3AD203B41FA5}">
                      <a16:colId xmlns:a16="http://schemas.microsoft.com/office/drawing/2014/main" xmlns="" val="20006"/>
                    </a:ext>
                  </a:extLst>
                </a:gridCol>
                <a:gridCol w="951324">
                  <a:extLst>
                    <a:ext uri="{9D8B030D-6E8A-4147-A177-3AD203B41FA5}">
                      <a16:colId xmlns:a16="http://schemas.microsoft.com/office/drawing/2014/main" xmlns="" val="20007"/>
                    </a:ext>
                  </a:extLst>
                </a:gridCol>
                <a:gridCol w="857238">
                  <a:extLst>
                    <a:ext uri="{9D8B030D-6E8A-4147-A177-3AD203B41FA5}">
                      <a16:colId xmlns:a16="http://schemas.microsoft.com/office/drawing/2014/main" xmlns="" val="20008"/>
                    </a:ext>
                  </a:extLst>
                </a:gridCol>
                <a:gridCol w="640336">
                  <a:extLst>
                    <a:ext uri="{9D8B030D-6E8A-4147-A177-3AD203B41FA5}">
                      <a16:colId xmlns:a16="http://schemas.microsoft.com/office/drawing/2014/main" xmlns="" val="20009"/>
                    </a:ext>
                  </a:extLst>
                </a:gridCol>
              </a:tblGrid>
              <a:tr h="345265">
                <a:tc rowSpan="2">
                  <a:txBody>
                    <a:bodyPr/>
                    <a:lstStyle/>
                    <a:p>
                      <a:pPr marL="121285">
                        <a:spcBef>
                          <a:spcPts val="87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a:spcBef>
                          <a:spcPts val="20"/>
                        </a:spcBef>
                        <a:spcAft>
                          <a:spcPts val="0"/>
                        </a:spcAft>
                      </a:pPr>
                      <a:r>
                        <a:rPr lang="en-US" sz="1200" dirty="0">
                          <a:effectLst/>
                          <a:latin typeface="Arial" panose="020B0604020202020204" pitchFamily="34" charset="0"/>
                          <a:cs typeface="Arial" panose="020B0604020202020204" pitchFamily="34" charset="0"/>
                        </a:rPr>
                        <a:t> </a:t>
                      </a:r>
                    </a:p>
                    <a:p>
                      <a:pPr marL="35560">
                        <a:spcBef>
                          <a:spcPts val="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514350" marR="379095" indent="-123190">
                        <a:spcBef>
                          <a:spcPts val="805"/>
                        </a:spcBef>
                        <a:spcAft>
                          <a:spcPts val="0"/>
                        </a:spcAft>
                      </a:pPr>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66675" marR="53975" algn="ctr">
                        <a:lnSpc>
                          <a:spcPts val="1140"/>
                        </a:lnSpc>
                        <a:spcBef>
                          <a:spcPts val="200"/>
                        </a:spcBef>
                        <a:spcAft>
                          <a:spcPts val="0"/>
                        </a:spcAft>
                      </a:pPr>
                      <a:r>
                        <a:rPr lang="en-US" sz="1200">
                          <a:effectLst/>
                          <a:latin typeface="Arial" panose="020B0604020202020204" pitchFamily="34" charset="0"/>
                          <a:cs typeface="Arial" panose="020B0604020202020204" pitchFamily="34" charset="0"/>
                        </a:rPr>
                        <a:t>Estimated</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ance</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dirty="0">
                          <a:effectLst/>
                          <a:latin typeface="Arial" panose="020B0604020202020204" pitchFamily="34" charset="0"/>
                          <a:cs typeface="Arial" panose="020B0604020202020204" pitchFamily="34" charset="0"/>
                        </a:rPr>
                        <a:t> </a:t>
                      </a:r>
                    </a:p>
                    <a:p>
                      <a:pPr marL="248920">
                        <a:spcBef>
                          <a:spcPts val="285"/>
                        </a:spcBef>
                        <a:spcAft>
                          <a:spcPts val="0"/>
                        </a:spcAft>
                      </a:pPr>
                      <a:r>
                        <a:rPr lang="en-US" sz="1200" dirty="0">
                          <a:effectLst/>
                          <a:latin typeface="Arial" panose="020B0604020202020204" pitchFamily="34" charset="0"/>
                          <a:cs typeface="Arial" panose="020B0604020202020204" pitchFamily="34" charset="0"/>
                        </a:rPr>
                        <a:t>Medium-term</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1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gridSpan="2">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tc hMerge="1">
                  <a:txBody>
                    <a:bodyPr/>
                    <a:lstStyle/>
                    <a:p>
                      <a:pPr marL="38735" marR="33020" algn="ctr">
                        <a:spcBef>
                          <a:spcPts val="565"/>
                        </a:spcBef>
                        <a:spcAft>
                          <a:spcPts val="0"/>
                        </a:spcAft>
                      </a:pPr>
                      <a:r>
                        <a:rPr lang="en-US" sz="1200" dirty="0">
                          <a:solidFill>
                            <a:schemeClr val="tx1"/>
                          </a:solidFill>
                          <a:effectLst/>
                        </a:rPr>
                        <a:t>2024/25</a:t>
                      </a:r>
                      <a:endParaRPr lang="en-US" sz="1200" dirty="0">
                        <a:solidFill>
                          <a:schemeClr val="tx1"/>
                        </a:solidFill>
                        <a:effectLst/>
                        <a:latin typeface="Arial MT"/>
                        <a:ea typeface="Arial MT"/>
                        <a:cs typeface="Arial MT"/>
                      </a:endParaRPr>
                    </a:p>
                  </a:txBody>
                  <a:tcPr marL="0" marR="0" marT="0" marB="0"/>
                </a:tc>
                <a:extLst>
                  <a:ext uri="{0D108BD9-81ED-4DB2-BD59-A6C34878D82A}">
                    <a16:rowId xmlns:a16="http://schemas.microsoft.com/office/drawing/2014/main" xmlns="" val="10001"/>
                  </a:ext>
                </a:extLst>
              </a:tr>
              <a:tr h="326383">
                <a:tc rowSpan="15">
                  <a:txBody>
                    <a:bodyPr/>
                    <a:lstStyle/>
                    <a:p>
                      <a:pPr marL="1699260" marR="1699260" algn="ctr">
                        <a:spcBef>
                          <a:spcPts val="310"/>
                        </a:spcBef>
                        <a:spcAft>
                          <a:spcPts val="0"/>
                        </a:spcAft>
                      </a:pPr>
                      <a:r>
                        <a:rPr lang="en-US" sz="1200" dirty="0">
                          <a:effectLst/>
                          <a:latin typeface="Arial" panose="020B0604020202020204" pitchFamily="34" charset="0"/>
                          <a:cs typeface="Arial" panose="020B0604020202020204" pitchFamily="34" charset="0"/>
                        </a:rPr>
                        <a:t>A</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capable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workforce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support</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inclusive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growth</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path</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15">
                  <a:txBody>
                    <a:bodyPr/>
                    <a:lstStyle/>
                    <a:p>
                      <a:pPr marL="2353945">
                        <a:spcBef>
                          <a:spcPts val="250"/>
                        </a:spcBef>
                        <a:spcAft>
                          <a:spcPts val="0"/>
                        </a:spcAft>
                      </a:pPr>
                      <a:r>
                        <a:rPr lang="en-US" sz="1200" dirty="0">
                          <a:effectLst/>
                          <a:latin typeface="Arial" panose="020B0604020202020204" pitchFamily="34" charset="0"/>
                          <a:cs typeface="Arial" panose="020B0604020202020204" pitchFamily="34" charset="0"/>
                        </a:rPr>
                        <a:t>2.1</a:t>
                      </a:r>
                      <a:r>
                        <a:rPr lang="en-US" sz="1200" spc="7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beneficiaries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gridSpan="8">
                  <a:txBody>
                    <a:bodyPr/>
                    <a:lstStyle/>
                    <a:p>
                      <a:pPr marL="35560">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5560">
                        <a:lnSpc>
                          <a:spcPts val="1050"/>
                        </a:lnSpc>
                        <a:spcBef>
                          <a:spcPts val="330"/>
                        </a:spcBef>
                        <a:spcAft>
                          <a:spcPts val="0"/>
                        </a:spcAft>
                      </a:pPr>
                      <a:r>
                        <a:rPr lang="en-US" sz="1100" dirty="0">
                          <a:effectLst/>
                          <a:latin typeface="Arial" panose="020B0604020202020204" pitchFamily="34" charset="0"/>
                          <a:cs typeface="Arial" panose="020B0604020202020204" pitchFamily="34" charset="0"/>
                        </a:rPr>
                        <a:t>The</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should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fund</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38</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000</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for</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education</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towards</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OIHD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66505">
                <a:tc vMerge="1">
                  <a:txBody>
                    <a:bodyPr/>
                    <a:lstStyle/>
                    <a:p>
                      <a:endParaRPr lang="en-US"/>
                    </a:p>
                  </a:txBody>
                  <a:tcPr/>
                </a:tc>
                <a:tc vMerge="1">
                  <a:txBody>
                    <a:bodyPr/>
                    <a:lstStyle/>
                    <a:p>
                      <a:endParaRPr lang="en-US"/>
                    </a:p>
                  </a:txBody>
                  <a:tcPr/>
                </a:tc>
                <a:tc>
                  <a:txBody>
                    <a:bodyPr/>
                    <a:lstStyle/>
                    <a:p>
                      <a:pPr marL="35560">
                        <a:lnSpc>
                          <a:spcPts val="1100"/>
                        </a:lnSpc>
                        <a:spcBef>
                          <a:spcPts val="275"/>
                        </a:spcBef>
                        <a:spcAft>
                          <a:spcPts val="0"/>
                        </a:spcAft>
                      </a:pPr>
                      <a:r>
                        <a:rPr lang="en-US" sz="1200">
                          <a:effectLst/>
                          <a:latin typeface="Arial" panose="020B0604020202020204" pitchFamily="34" charset="0"/>
                          <a:cs typeface="Arial" panose="020B0604020202020204" pitchFamily="34" charset="0"/>
                        </a:rPr>
                        <a:t>2.1.4 Number of NSF-funded</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learners who completed their</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education</a:t>
                      </a:r>
                      <a:r>
                        <a:rPr lang="en-US" sz="1200" spc="7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and</a:t>
                      </a:r>
                      <a:r>
                        <a:rPr lang="en-US" sz="1200" spc="8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training</a:t>
                      </a:r>
                      <a:r>
                        <a:rPr lang="en-US" sz="1200" spc="7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towards</a:t>
                      </a:r>
                      <a:r>
                        <a:rPr lang="en-US" sz="1200" spc="-23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OIHD</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8 687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3 880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4 113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11 000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13</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14</a:t>
                      </a:r>
                      <a:r>
                        <a:rPr lang="en-US" sz="1200" spc="-5" dirty="0">
                          <a:effectLst/>
                          <a:latin typeface="Arial" panose="020B0604020202020204" pitchFamily="34" charset="0"/>
                          <a:cs typeface="Arial" panose="020B0604020202020204" pitchFamily="34" charset="0"/>
                        </a:rPr>
                        <a:t> 5</a:t>
                      </a:r>
                      <a:r>
                        <a:rPr lang="en-US" sz="1200" dirty="0">
                          <a:effectLst/>
                          <a:latin typeface="Arial" panose="020B0604020202020204" pitchFamily="34" charset="0"/>
                          <a:cs typeface="Arial" panose="020B0604020202020204" pitchFamily="34" charset="0"/>
                        </a:rPr>
                        <a:t>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15</a:t>
                      </a:r>
                      <a:r>
                        <a:rPr lang="en-US" sz="1200" b="0" spc="-5" dirty="0">
                          <a:effectLst/>
                          <a:latin typeface="Arial" panose="020B0604020202020204" pitchFamily="34" charset="0"/>
                          <a:cs typeface="Arial" panose="020B0604020202020204" pitchFamily="34" charset="0"/>
                        </a:rPr>
                        <a:t> 0</a:t>
                      </a:r>
                      <a:r>
                        <a:rPr lang="en-US" sz="1200" b="0" dirty="0">
                          <a:effectLst/>
                          <a:latin typeface="Arial" panose="020B0604020202020204" pitchFamily="34" charset="0"/>
                          <a:cs typeface="Arial" panose="020B0604020202020204" pitchFamily="34" charset="0"/>
                        </a:rPr>
                        <a:t>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3"/>
                  </a:ext>
                </a:extLst>
              </a:tr>
              <a:tr h="326383">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5560">
                        <a:lnSpc>
                          <a:spcPts val="1050"/>
                        </a:lnSpc>
                        <a:spcBef>
                          <a:spcPts val="330"/>
                        </a:spcBef>
                        <a:spcAft>
                          <a:spcPts val="0"/>
                        </a:spcAft>
                      </a:pPr>
                      <a:r>
                        <a:rPr lang="en-US" sz="1100" dirty="0">
                          <a:effectLst/>
                          <a:latin typeface="Arial" panose="020B0604020202020204" pitchFamily="34" charset="0"/>
                          <a:cs typeface="Arial" panose="020B0604020202020204" pitchFamily="34" charset="0"/>
                        </a:rPr>
                        <a:t>13</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000</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NSF-funded</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who</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completed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their</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education</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towards</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OIHD</a:t>
                      </a:r>
                      <a:r>
                        <a:rPr lang="en-US" sz="1100" spc="-6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87985">
                <a:tc vMerge="1">
                  <a:txBody>
                    <a:bodyPr/>
                    <a:lstStyle/>
                    <a:p>
                      <a:endParaRPr lang="en-US"/>
                    </a:p>
                  </a:txBody>
                  <a:tcPr/>
                </a:tc>
                <a:tc vMerge="1">
                  <a:txBody>
                    <a:bodyPr/>
                    <a:lstStyle/>
                    <a:p>
                      <a:endParaRPr lang="en-US"/>
                    </a:p>
                  </a:txBody>
                  <a:tcPr/>
                </a:tc>
                <a:tc>
                  <a:txBody>
                    <a:bodyPr/>
                    <a:lstStyle/>
                    <a:p>
                      <a:pPr marL="35560">
                        <a:lnSpc>
                          <a:spcPts val="1150"/>
                        </a:lnSpc>
                        <a:spcBef>
                          <a:spcPts val="165"/>
                        </a:spcBef>
                        <a:spcAft>
                          <a:spcPts val="0"/>
                        </a:spcAft>
                      </a:pPr>
                      <a:r>
                        <a:rPr lang="en-US" sz="1200">
                          <a:effectLst/>
                          <a:latin typeface="Arial" panose="020B0604020202020204" pitchFamily="34" charset="0"/>
                          <a:cs typeface="Arial" panose="020B0604020202020204" pitchFamily="34" charset="0"/>
                        </a:rPr>
                        <a:t>2.1.5 Number of learners from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rural</a:t>
                      </a:r>
                      <a:r>
                        <a:rPr lang="en-US" sz="1200" spc="1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areas</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funded</a:t>
                      </a:r>
                      <a:r>
                        <a:rPr lang="en-US" sz="1200" spc="1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by</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the</a:t>
                      </a:r>
                      <a:r>
                        <a:rPr lang="en-US" sz="1200" spc="1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NSF</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for</a:t>
                      </a:r>
                      <a:r>
                        <a:rPr lang="en-US" sz="1200" spc="-23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education</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and</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training</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28 023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21 904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37 188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35 600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35</a:t>
                      </a:r>
                      <a:r>
                        <a:rPr lang="en-US" sz="1200" spc="-5" dirty="0">
                          <a:effectLst/>
                          <a:latin typeface="Arial" panose="020B0604020202020204" pitchFamily="34" charset="0"/>
                          <a:cs typeface="Arial" panose="020B0604020202020204" pitchFamily="34" charset="0"/>
                        </a:rPr>
                        <a:t> 8</a:t>
                      </a:r>
                      <a:r>
                        <a:rPr lang="en-US" sz="1200" dirty="0">
                          <a:effectLst/>
                          <a:latin typeface="Arial" panose="020B0604020202020204" pitchFamily="34" charset="0"/>
                          <a:cs typeface="Arial" panose="020B0604020202020204" pitchFamily="34" charset="0"/>
                        </a:rPr>
                        <a:t>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36 000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36</a:t>
                      </a:r>
                      <a:r>
                        <a:rPr lang="en-US" sz="1200" b="0" spc="-5" dirty="0">
                          <a:effectLst/>
                          <a:latin typeface="Arial" panose="020B0604020202020204" pitchFamily="34" charset="0"/>
                          <a:cs typeface="Arial" panose="020B0604020202020204" pitchFamily="34" charset="0"/>
                        </a:rPr>
                        <a:t> 4</a:t>
                      </a:r>
                      <a:r>
                        <a:rPr lang="en-US" sz="1200" b="0" dirty="0">
                          <a:effectLst/>
                          <a:latin typeface="Arial" panose="020B0604020202020204" pitchFamily="34" charset="0"/>
                          <a:cs typeface="Arial" panose="020B0604020202020204" pitchFamily="34" charset="0"/>
                        </a:rPr>
                        <a:t>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5"/>
                  </a:ext>
                </a:extLst>
              </a:tr>
              <a:tr h="326383">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5560">
                        <a:lnSpc>
                          <a:spcPts val="1050"/>
                        </a:lnSpc>
                        <a:spcBef>
                          <a:spcPts val="330"/>
                        </a:spcBef>
                        <a:spcAft>
                          <a:spcPts val="0"/>
                        </a:spcAft>
                      </a:pPr>
                      <a:r>
                        <a:rPr lang="en-US" sz="1100" dirty="0">
                          <a:effectLst/>
                          <a:latin typeface="Arial" panose="020B0604020202020204" pitchFamily="34" charset="0"/>
                          <a:cs typeface="Arial" panose="020B0604020202020204" pitchFamily="34" charset="0"/>
                        </a:rPr>
                        <a:t>The</a:t>
                      </a:r>
                      <a:r>
                        <a:rPr lang="en-US" sz="1100" spc="4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should</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fund</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35</a:t>
                      </a:r>
                      <a:r>
                        <a:rPr lang="en-US" sz="1100" spc="50" dirty="0">
                          <a:effectLst/>
                          <a:latin typeface="Arial" panose="020B0604020202020204" pitchFamily="34" charset="0"/>
                          <a:cs typeface="Arial" panose="020B0604020202020204" pitchFamily="34" charset="0"/>
                        </a:rPr>
                        <a:t> 8</a:t>
                      </a:r>
                      <a:r>
                        <a:rPr lang="en-US" sz="1100" dirty="0">
                          <a:effectLst/>
                          <a:latin typeface="Arial" panose="020B0604020202020204" pitchFamily="34" charset="0"/>
                          <a:cs typeface="Arial" panose="020B0604020202020204" pitchFamily="34" charset="0"/>
                        </a:rPr>
                        <a:t>00</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from</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rural</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areas</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for</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education</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5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44262">
                <a:tc vMerge="1">
                  <a:txBody>
                    <a:bodyPr/>
                    <a:lstStyle/>
                    <a:p>
                      <a:endParaRPr lang="en-US"/>
                    </a:p>
                  </a:txBody>
                  <a:tcPr/>
                </a:tc>
                <a:tc vMerge="1">
                  <a:txBody>
                    <a:bodyPr/>
                    <a:lstStyle/>
                    <a:p>
                      <a:endParaRPr lang="en-US"/>
                    </a:p>
                  </a:txBody>
                  <a:tcPr/>
                </a:tc>
                <a:tc>
                  <a:txBody>
                    <a:bodyPr/>
                    <a:lstStyle/>
                    <a:p>
                      <a:pPr marL="35560">
                        <a:lnSpc>
                          <a:spcPct val="103000"/>
                        </a:lnSpc>
                        <a:spcBef>
                          <a:spcPts val="285"/>
                        </a:spcBef>
                        <a:spcAft>
                          <a:spcPts val="0"/>
                        </a:spcAft>
                      </a:pPr>
                      <a:r>
                        <a:rPr lang="en-US" sz="1200">
                          <a:effectLst/>
                          <a:latin typeface="Arial" panose="020B0604020202020204" pitchFamily="34" charset="0"/>
                          <a:cs typeface="Arial" panose="020B0604020202020204" pitchFamily="34" charset="0"/>
                        </a:rPr>
                        <a:t>2.1.6 Number of NSF-funded</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learners from rural areas who</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completed</a:t>
                      </a:r>
                      <a:r>
                        <a:rPr lang="en-US" sz="1200" spc="9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education</a:t>
                      </a:r>
                      <a:r>
                        <a:rPr lang="en-US" sz="1200" spc="9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and</a:t>
                      </a:r>
                      <a:r>
                        <a:rPr lang="en-US" sz="1200" spc="9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training</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11 647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7 377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10 800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13 000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13</a:t>
                      </a:r>
                      <a:r>
                        <a:rPr lang="en-US" sz="1200" spc="-5" dirty="0">
                          <a:effectLst/>
                          <a:latin typeface="Arial" panose="020B0604020202020204" pitchFamily="34" charset="0"/>
                          <a:cs typeface="Arial" panose="020B0604020202020204" pitchFamily="34" charset="0"/>
                        </a:rPr>
                        <a:t> 5</a:t>
                      </a:r>
                      <a:r>
                        <a:rPr lang="en-US" sz="1200" dirty="0">
                          <a:effectLst/>
                          <a:latin typeface="Arial" panose="020B0604020202020204" pitchFamily="34" charset="0"/>
                          <a:cs typeface="Arial" panose="020B0604020202020204" pitchFamily="34" charset="0"/>
                        </a:rPr>
                        <a:t>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14 500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15</a:t>
                      </a:r>
                      <a:r>
                        <a:rPr lang="en-US" sz="1200" b="0" spc="-5" dirty="0">
                          <a:effectLst/>
                          <a:latin typeface="Arial" panose="020B0604020202020204" pitchFamily="34" charset="0"/>
                          <a:cs typeface="Arial" panose="020B0604020202020204" pitchFamily="34" charset="0"/>
                        </a:rPr>
                        <a:t> 0</a:t>
                      </a:r>
                      <a:r>
                        <a:rPr lang="en-US" sz="1200" b="0" dirty="0">
                          <a:effectLst/>
                          <a:latin typeface="Arial" panose="020B0604020202020204" pitchFamily="34" charset="0"/>
                          <a:cs typeface="Arial" panose="020B0604020202020204" pitchFamily="34" charset="0"/>
                        </a:rPr>
                        <a:t>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326383">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5560">
                        <a:lnSpc>
                          <a:spcPts val="1050"/>
                        </a:lnSpc>
                        <a:spcBef>
                          <a:spcPts val="330"/>
                        </a:spcBef>
                        <a:spcAft>
                          <a:spcPts val="0"/>
                        </a:spcAft>
                      </a:pPr>
                      <a:r>
                        <a:rPr lang="en-US" sz="1100" dirty="0">
                          <a:effectLst/>
                          <a:latin typeface="Arial" panose="020B0604020202020204" pitchFamily="34" charset="0"/>
                          <a:cs typeface="Arial" panose="020B0604020202020204" pitchFamily="34" charset="0"/>
                        </a:rPr>
                        <a:t>13</a:t>
                      </a:r>
                      <a:r>
                        <a:rPr lang="en-US" sz="1100" spc="75" dirty="0">
                          <a:effectLst/>
                          <a:latin typeface="Arial" panose="020B0604020202020204" pitchFamily="34" charset="0"/>
                          <a:cs typeface="Arial" panose="020B0604020202020204" pitchFamily="34" charset="0"/>
                        </a:rPr>
                        <a:t> 5</a:t>
                      </a:r>
                      <a:r>
                        <a:rPr lang="en-US" sz="1100" dirty="0">
                          <a:effectLst/>
                          <a:latin typeface="Arial" panose="020B0604020202020204" pitchFamily="34" charset="0"/>
                          <a:cs typeface="Arial" panose="020B0604020202020204" pitchFamily="34" charset="0"/>
                        </a:rPr>
                        <a:t>00</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NSF-funded</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from</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rural</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areas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who</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completed</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education</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63986">
                <a:tc vMerge="1">
                  <a:txBody>
                    <a:bodyPr/>
                    <a:lstStyle/>
                    <a:p>
                      <a:endParaRPr lang="en-US"/>
                    </a:p>
                  </a:txBody>
                  <a:tcPr/>
                </a:tc>
                <a:tc vMerge="1">
                  <a:txBody>
                    <a:bodyPr/>
                    <a:lstStyle/>
                    <a:p>
                      <a:endParaRPr lang="en-US"/>
                    </a:p>
                  </a:txBody>
                  <a:tcPr/>
                </a:tc>
                <a:tc>
                  <a:txBody>
                    <a:bodyPr/>
                    <a:lstStyle/>
                    <a:p>
                      <a:pPr marL="35560" marR="135890">
                        <a:lnSpc>
                          <a:spcPts val="1140"/>
                        </a:lnSpc>
                        <a:spcBef>
                          <a:spcPts val="195"/>
                        </a:spcBef>
                        <a:spcAft>
                          <a:spcPts val="0"/>
                        </a:spcAft>
                      </a:pPr>
                      <a:r>
                        <a:rPr lang="en-US" sz="1200" dirty="0">
                          <a:effectLst/>
                          <a:latin typeface="Arial" panose="020B0604020202020204" pitchFamily="34" charset="0"/>
                          <a:cs typeface="Arial" panose="020B0604020202020204" pitchFamily="34" charset="0"/>
                        </a:rPr>
                        <a:t>2.1.7 Number of bursary</a:t>
                      </a:r>
                      <a:r>
                        <a:rPr lang="en-US" sz="1200" spc="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students</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funded</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by</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NSF</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for</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their</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qualifications</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10 223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6426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r>
                        <a:rPr lang="en-GB" sz="1000">
                          <a:effectLst/>
                          <a:latin typeface="Arial" panose="020B0604020202020204" pitchFamily="34" charset="0"/>
                          <a:ea typeface="Calibri" panose="020F0502020204030204" pitchFamily="34" charset="0"/>
                          <a:cs typeface="Arial" panose="020B0604020202020204" pitchFamily="34" charset="0"/>
                        </a:rPr>
                        <a:t>55 017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5 000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5000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5</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7620" algn="ctr">
                        <a:spcBef>
                          <a:spcPts val="285"/>
                        </a:spcBef>
                        <a:spcAft>
                          <a:spcPts val="0"/>
                        </a:spcAft>
                      </a:pPr>
                      <a:r>
                        <a:rPr lang="en-US" sz="1200" b="0" dirty="0">
                          <a:effectLst/>
                          <a:latin typeface="Arial" panose="020B0604020202020204" pitchFamily="34" charset="0"/>
                          <a:cs typeface="Arial" panose="020B0604020202020204" pitchFamily="34" charset="0"/>
                        </a:rPr>
                        <a:t>5</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000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9"/>
                  </a:ext>
                </a:extLst>
              </a:tr>
              <a:tr h="326383">
                <a:tc vMerge="1">
                  <a:txBody>
                    <a:bodyPr/>
                    <a:lstStyle/>
                    <a:p>
                      <a:endParaRPr lang="en-US"/>
                    </a:p>
                  </a:txBody>
                  <a:tcPr/>
                </a:tc>
                <a:tc vMerge="1">
                  <a:txBody>
                    <a:bodyPr/>
                    <a:lstStyle/>
                    <a:p>
                      <a:endParaRPr lang="en-US"/>
                    </a:p>
                  </a:txBody>
                  <a:tcPr/>
                </a:tc>
                <a:tc gridSpan="8">
                  <a:txBody>
                    <a:bodyPr/>
                    <a:lstStyle/>
                    <a:p>
                      <a:pPr marL="36195">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6195">
                        <a:lnSpc>
                          <a:spcPts val="1110"/>
                        </a:lnSpc>
                        <a:spcBef>
                          <a:spcPts val="270"/>
                        </a:spcBef>
                        <a:spcAft>
                          <a:spcPts val="0"/>
                        </a:spcAft>
                      </a:pPr>
                      <a:r>
                        <a:rPr lang="en-US" sz="1100" dirty="0">
                          <a:effectLst/>
                          <a:latin typeface="Arial" panose="020B0604020202020204" pitchFamily="34" charset="0"/>
                          <a:cs typeface="Arial" panose="020B0604020202020204" pitchFamily="34" charset="0"/>
                        </a:rPr>
                        <a:t>5</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000</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bursaries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students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funded</a:t>
                      </a:r>
                      <a:r>
                        <a:rPr lang="en-US" sz="1100" spc="-7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the</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for</a:t>
                      </a:r>
                      <a:r>
                        <a:rPr lang="en-US" sz="1100" spc="-7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their</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qualifications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344262">
                <a:tc vMerge="1">
                  <a:txBody>
                    <a:bodyPr/>
                    <a:lstStyle/>
                    <a:p>
                      <a:endParaRPr lang="en-US"/>
                    </a:p>
                  </a:txBody>
                  <a:tcPr/>
                </a:tc>
                <a:tc vMerge="1">
                  <a:txBody>
                    <a:bodyPr/>
                    <a:lstStyle/>
                    <a:p>
                      <a:endParaRPr lang="en-US"/>
                    </a:p>
                  </a:txBody>
                  <a:tcPr/>
                </a:tc>
                <a:tc>
                  <a:txBody>
                    <a:bodyPr/>
                    <a:lstStyle/>
                    <a:p>
                      <a:pPr marL="36195" marR="80010">
                        <a:lnSpc>
                          <a:spcPts val="1140"/>
                        </a:lnSpc>
                        <a:spcBef>
                          <a:spcPts val="195"/>
                        </a:spcBef>
                        <a:spcAft>
                          <a:spcPts val="0"/>
                        </a:spcAft>
                      </a:pPr>
                      <a:r>
                        <a:rPr lang="en-US" sz="1200">
                          <a:effectLst/>
                          <a:latin typeface="Arial" panose="020B0604020202020204" pitchFamily="34" charset="0"/>
                          <a:cs typeface="Arial" panose="020B0604020202020204" pitchFamily="34" charset="0"/>
                        </a:rPr>
                        <a:t>2.1.8 Number of NSF bursary</a:t>
                      </a:r>
                      <a:r>
                        <a:rPr lang="en-US" sz="1200" spc="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funded</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students</a:t>
                      </a:r>
                      <a:r>
                        <a:rPr lang="en-US" sz="1200" spc="-6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who</a:t>
                      </a:r>
                      <a:r>
                        <a:rPr lang="en-US" sz="1200" spc="-6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completed</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their</a:t>
                      </a:r>
                      <a:r>
                        <a:rPr lang="en-US" sz="1200" spc="-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qualifications</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1 500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3 000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 3 500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000" dirty="0">
                          <a:effectLst/>
                          <a:latin typeface="Arial" panose="020B0604020202020204" pitchFamily="34" charset="0"/>
                          <a:ea typeface="Calibri" panose="020F0502020204030204" pitchFamily="34" charset="0"/>
                          <a:cs typeface="Arial" panose="020B0604020202020204" pitchFamily="34" charset="0"/>
                        </a:rPr>
                        <a:t>3 500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11"/>
                  </a:ext>
                </a:extLst>
              </a:tr>
              <a:tr h="326383">
                <a:tc vMerge="1">
                  <a:txBody>
                    <a:bodyPr/>
                    <a:lstStyle/>
                    <a:p>
                      <a:endParaRPr lang="en-US"/>
                    </a:p>
                  </a:txBody>
                  <a:tcPr/>
                </a:tc>
                <a:tc vMerge="1">
                  <a:txBody>
                    <a:bodyPr/>
                    <a:lstStyle/>
                    <a:p>
                      <a:endParaRPr lang="en-US"/>
                    </a:p>
                  </a:txBody>
                  <a:tcPr/>
                </a:tc>
                <a:tc gridSpan="8">
                  <a:txBody>
                    <a:bodyPr/>
                    <a:lstStyle/>
                    <a:p>
                      <a:pPr marL="36195">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6195">
                        <a:lnSpc>
                          <a:spcPts val="1110"/>
                        </a:lnSpc>
                        <a:spcBef>
                          <a:spcPts val="270"/>
                        </a:spcBef>
                        <a:spcAft>
                          <a:spcPts val="0"/>
                        </a:spcAft>
                      </a:pPr>
                      <a:r>
                        <a:rPr lang="en-US" sz="1100" dirty="0">
                          <a:effectLst/>
                          <a:latin typeface="Arial" panose="020B0604020202020204" pitchFamily="34" charset="0"/>
                          <a:cs typeface="Arial" panose="020B0604020202020204" pitchFamily="34" charset="0"/>
                        </a:rPr>
                        <a:t>3 000</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NSF</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bursary</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funded</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students</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who</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completed</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their</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qualifications</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266505">
                <a:tc vMerge="1">
                  <a:txBody>
                    <a:bodyPr/>
                    <a:lstStyle/>
                    <a:p>
                      <a:endParaRPr lang="en-US"/>
                    </a:p>
                  </a:txBody>
                  <a:tcPr/>
                </a:tc>
                <a:tc vMerge="1">
                  <a:txBody>
                    <a:bodyPr/>
                    <a:lstStyle/>
                    <a:p>
                      <a:endParaRPr lang="en-US"/>
                    </a:p>
                  </a:txBody>
                  <a:tcPr/>
                </a:tc>
                <a:tc>
                  <a:txBody>
                    <a:bodyPr/>
                    <a:lstStyle/>
                    <a:p>
                      <a:pPr marL="36195" marR="80010">
                        <a:lnSpc>
                          <a:spcPts val="1100"/>
                        </a:lnSpc>
                        <a:spcBef>
                          <a:spcPts val="275"/>
                        </a:spcBef>
                        <a:spcAft>
                          <a:spcPts val="0"/>
                        </a:spcAft>
                      </a:pPr>
                      <a:r>
                        <a:rPr lang="en-US" sz="1200" dirty="0">
                          <a:effectLst/>
                          <a:latin typeface="Arial" panose="020B0604020202020204" pitchFamily="34" charset="0"/>
                          <a:cs typeface="Arial" panose="020B0604020202020204" pitchFamily="34" charset="0"/>
                        </a:rPr>
                        <a:t>2.1.9 Number of learners</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 for skills development</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through</a:t>
                      </a:r>
                      <a:r>
                        <a:rPr lang="en-US" sz="1200" spc="1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community-based</a:t>
                      </a:r>
                      <a:r>
                        <a:rPr lang="en-US" sz="1200" spc="12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2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initiatives</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10 044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10 346</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l"/>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9 200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11 000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11 500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12 000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7620" algn="ctr">
                        <a:spcBef>
                          <a:spcPts val="285"/>
                        </a:spcBef>
                        <a:spcAft>
                          <a:spcPts val="0"/>
                        </a:spcAft>
                      </a:pPr>
                      <a:r>
                        <a:rPr lang="en-US" sz="1200" b="0" dirty="0">
                          <a:effectLst/>
                          <a:latin typeface="Arial" panose="020B0604020202020204" pitchFamily="34" charset="0"/>
                          <a:cs typeface="Arial" panose="020B0604020202020204" pitchFamily="34" charset="0"/>
                        </a:rPr>
                        <a:t>12</a:t>
                      </a:r>
                      <a:r>
                        <a:rPr lang="en-US" sz="1200" b="0" spc="-5" dirty="0">
                          <a:effectLst/>
                          <a:latin typeface="Arial" panose="020B0604020202020204" pitchFamily="34" charset="0"/>
                          <a:cs typeface="Arial" panose="020B0604020202020204" pitchFamily="34" charset="0"/>
                        </a:rPr>
                        <a:t> 5</a:t>
                      </a:r>
                      <a:r>
                        <a:rPr lang="en-US" sz="1200" b="0" dirty="0">
                          <a:effectLst/>
                          <a:latin typeface="Arial" panose="020B0604020202020204" pitchFamily="34" charset="0"/>
                          <a:cs typeface="Arial" panose="020B0604020202020204" pitchFamily="34" charset="0"/>
                        </a:rPr>
                        <a:t>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3"/>
                  </a:ext>
                </a:extLst>
              </a:tr>
              <a:tr h="326383">
                <a:tc vMerge="1">
                  <a:txBody>
                    <a:bodyPr/>
                    <a:lstStyle/>
                    <a:p>
                      <a:endParaRPr lang="en-US"/>
                    </a:p>
                  </a:txBody>
                  <a:tcPr/>
                </a:tc>
                <a:tc vMerge="1">
                  <a:txBody>
                    <a:bodyPr/>
                    <a:lstStyle/>
                    <a:p>
                      <a:endParaRPr lang="en-US"/>
                    </a:p>
                  </a:txBody>
                  <a:tcPr/>
                </a:tc>
                <a:tc gridSpan="8">
                  <a:txBody>
                    <a:bodyPr/>
                    <a:lstStyle/>
                    <a:p>
                      <a:pPr marL="36195">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6195">
                        <a:lnSpc>
                          <a:spcPts val="1050"/>
                        </a:lnSpc>
                        <a:spcBef>
                          <a:spcPts val="330"/>
                        </a:spcBef>
                        <a:spcAft>
                          <a:spcPts val="0"/>
                        </a:spcAft>
                      </a:pPr>
                      <a:r>
                        <a:rPr lang="en-US" sz="1100" dirty="0">
                          <a:effectLst/>
                          <a:latin typeface="Arial" panose="020B0604020202020204" pitchFamily="34" charset="0"/>
                          <a:cs typeface="Arial" panose="020B0604020202020204" pitchFamily="34" charset="0"/>
                        </a:rPr>
                        <a:t>11</a:t>
                      </a:r>
                      <a:r>
                        <a:rPr lang="en-US" sz="1100" spc="80" dirty="0">
                          <a:effectLst/>
                          <a:latin typeface="Arial" panose="020B0604020202020204" pitchFamily="34" charset="0"/>
                          <a:cs typeface="Arial" panose="020B0604020202020204" pitchFamily="34" charset="0"/>
                        </a:rPr>
                        <a:t> 5</a:t>
                      </a:r>
                      <a:r>
                        <a:rPr lang="en-US" sz="1100" dirty="0">
                          <a:effectLst/>
                          <a:latin typeface="Arial" panose="020B0604020202020204" pitchFamily="34" charset="0"/>
                          <a:cs typeface="Arial" panose="020B0604020202020204" pitchFamily="34" charset="0"/>
                        </a:rPr>
                        <a:t>00</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funded</a:t>
                      </a:r>
                      <a:r>
                        <a:rPr lang="en-US" sz="1100" spc="8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for</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skills</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through</a:t>
                      </a:r>
                      <a:r>
                        <a:rPr lang="en-US" sz="1100" spc="8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community-based</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skills</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initiatives</a:t>
                      </a:r>
                      <a:r>
                        <a:rPr lang="en-US" sz="1100" spc="8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4"/>
                  </a:ext>
                </a:extLst>
              </a:tr>
              <a:tr h="266505">
                <a:tc vMerge="1">
                  <a:txBody>
                    <a:bodyPr/>
                    <a:lstStyle/>
                    <a:p>
                      <a:endParaRPr lang="en-US"/>
                    </a:p>
                  </a:txBody>
                  <a:tcPr/>
                </a:tc>
                <a:tc vMerge="1">
                  <a:txBody>
                    <a:bodyPr/>
                    <a:lstStyle/>
                    <a:p>
                      <a:endParaRPr lang="en-US"/>
                    </a:p>
                  </a:txBody>
                  <a:tcPr/>
                </a:tc>
                <a:tc>
                  <a:txBody>
                    <a:bodyPr/>
                    <a:lstStyle/>
                    <a:p>
                      <a:pPr marL="36195">
                        <a:lnSpc>
                          <a:spcPts val="1100"/>
                        </a:lnSpc>
                        <a:spcBef>
                          <a:spcPts val="280"/>
                        </a:spcBef>
                        <a:spcAft>
                          <a:spcPts val="0"/>
                        </a:spcAft>
                      </a:pPr>
                      <a:r>
                        <a:rPr lang="en-US" sz="1200" dirty="0">
                          <a:effectLst/>
                          <a:latin typeface="Arial" panose="020B0604020202020204" pitchFamily="34" charset="0"/>
                          <a:cs typeface="Arial" panose="020B0604020202020204" pitchFamily="34" charset="0"/>
                        </a:rPr>
                        <a:t>2.1.10</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Number</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 </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 skills development</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through</a:t>
                      </a:r>
                      <a:r>
                        <a:rPr lang="en-US" sz="1200" spc="1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community-based</a:t>
                      </a:r>
                      <a:r>
                        <a:rPr lang="en-US" sz="1200" spc="12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2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initiatives</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6 008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9 000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9</a:t>
                      </a:r>
                      <a:r>
                        <a:rPr lang="en-US" sz="1200" spc="-5" dirty="0">
                          <a:effectLst/>
                          <a:latin typeface="Arial" panose="020B0604020202020204" pitchFamily="34" charset="0"/>
                          <a:cs typeface="Arial" panose="020B0604020202020204" pitchFamily="34" charset="0"/>
                        </a:rPr>
                        <a:t> 4</a:t>
                      </a:r>
                      <a:r>
                        <a:rPr lang="en-US" sz="1200" dirty="0">
                          <a:effectLst/>
                          <a:latin typeface="Arial" panose="020B0604020202020204" pitchFamily="34" charset="0"/>
                          <a:cs typeface="Arial" panose="020B0604020202020204" pitchFamily="34" charset="0"/>
                        </a:rPr>
                        <a:t>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spc="-5" dirty="0">
                          <a:effectLst/>
                          <a:latin typeface="Arial" panose="020B0604020202020204" pitchFamily="34" charset="0"/>
                          <a:cs typeface="Arial" panose="020B0604020202020204" pitchFamily="34" charset="0"/>
                        </a:rPr>
                        <a:t>10 0</a:t>
                      </a:r>
                      <a:r>
                        <a:rPr lang="en-US" sz="1200" dirty="0">
                          <a:effectLst/>
                          <a:latin typeface="Arial" panose="020B0604020202020204" pitchFamily="34" charset="0"/>
                          <a:cs typeface="Arial" panose="020B0604020202020204" pitchFamily="34" charset="0"/>
                        </a:rPr>
                        <a:t>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7620" algn="ctr">
                        <a:spcBef>
                          <a:spcPts val="285"/>
                        </a:spcBef>
                        <a:spcAft>
                          <a:spcPts val="0"/>
                        </a:spcAft>
                      </a:pPr>
                      <a:r>
                        <a:rPr lang="en-US" sz="1200" b="0" dirty="0">
                          <a:effectLst/>
                          <a:latin typeface="Arial" panose="020B0604020202020204" pitchFamily="34" charset="0"/>
                          <a:cs typeface="Arial" panose="020B0604020202020204" pitchFamily="34" charset="0"/>
                        </a:rPr>
                        <a:t>10</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000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5"/>
                  </a:ext>
                </a:extLst>
              </a:tr>
              <a:tr h="0">
                <a:tc vMerge="1">
                  <a:txBody>
                    <a:bodyPr/>
                    <a:lstStyle/>
                    <a:p>
                      <a:endParaRPr lang="en-US"/>
                    </a:p>
                  </a:txBody>
                  <a:tcPr/>
                </a:tc>
                <a:tc vMerge="1">
                  <a:txBody>
                    <a:bodyPr/>
                    <a:lstStyle/>
                    <a:p>
                      <a:endParaRPr lang="en-US"/>
                    </a:p>
                  </a:txBody>
                  <a:tcPr/>
                </a:tc>
                <a:tc gridSpan="8">
                  <a:txBody>
                    <a:bodyPr/>
                    <a:lstStyle/>
                    <a:p>
                      <a:pPr marL="36195">
                        <a:spcBef>
                          <a:spcPts val="285"/>
                        </a:spcBef>
                        <a:spcAft>
                          <a:spcPts val="0"/>
                        </a:spcAft>
                      </a:pPr>
                      <a:r>
                        <a:rPr lang="en-US" sz="1100" dirty="0">
                          <a:effectLst/>
                          <a:latin typeface="Arial" panose="020B0604020202020204" pitchFamily="34" charset="0"/>
                          <a:cs typeface="Arial" panose="020B0604020202020204" pitchFamily="34" charset="0"/>
                        </a:rPr>
                        <a:t>Measurable</a:t>
                      </a:r>
                      <a:r>
                        <a:rPr lang="en-US" sz="1100" spc="9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outputs:</a:t>
                      </a:r>
                    </a:p>
                    <a:p>
                      <a:pPr marL="36195">
                        <a:lnSpc>
                          <a:spcPts val="1150"/>
                        </a:lnSpc>
                        <a:spcBef>
                          <a:spcPts val="220"/>
                        </a:spcBef>
                        <a:spcAft>
                          <a:spcPts val="0"/>
                        </a:spcAft>
                      </a:pPr>
                      <a:r>
                        <a:rPr lang="en-US" sz="1100" dirty="0">
                          <a:effectLst/>
                          <a:latin typeface="Arial" panose="020B0604020202020204" pitchFamily="34" charset="0"/>
                          <a:cs typeface="Arial" panose="020B0604020202020204" pitchFamily="34" charset="0"/>
                        </a:rPr>
                        <a:t>9</a:t>
                      </a:r>
                      <a:r>
                        <a:rPr lang="en-US" sz="1100" spc="75" dirty="0">
                          <a:effectLst/>
                          <a:latin typeface="Arial" panose="020B0604020202020204" pitchFamily="34" charset="0"/>
                          <a:cs typeface="Arial" panose="020B0604020202020204" pitchFamily="34" charset="0"/>
                        </a:rPr>
                        <a:t> 400 l</a:t>
                      </a:r>
                      <a:r>
                        <a:rPr lang="en-US" sz="1100" dirty="0">
                          <a:effectLst/>
                          <a:latin typeface="Arial" panose="020B0604020202020204" pitchFamily="34" charset="0"/>
                          <a:cs typeface="Arial" panose="020B0604020202020204" pitchFamily="34" charset="0"/>
                        </a:rPr>
                        <a:t>earners</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who</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completed</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skills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through</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community-based</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skills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r>
                        <a:rPr lang="en-US" sz="1100" spc="8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initiatives</a:t>
                      </a:r>
                      <a:r>
                        <a:rPr lang="en-US" sz="1100" spc="7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by</a:t>
                      </a:r>
                      <a:r>
                        <a:rPr lang="en-US" sz="1100" spc="-23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2023/24</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4111313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28</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graphicFrame>
        <p:nvGraphicFramePr>
          <p:cNvPr id="6" name="Table 5"/>
          <p:cNvGraphicFramePr>
            <a:graphicFrameLocks noGrp="1"/>
          </p:cNvGraphicFramePr>
          <p:nvPr>
            <p:extLst>
              <p:ext uri="{D42A27DB-BD31-4B8C-83A1-F6EECF244321}">
                <p14:modId xmlns:p14="http://schemas.microsoft.com/office/powerpoint/2010/main" xmlns="" val="1907791842"/>
              </p:ext>
            </p:extLst>
          </p:nvPr>
        </p:nvGraphicFramePr>
        <p:xfrm>
          <a:off x="451238" y="1330955"/>
          <a:ext cx="11131163" cy="4870076"/>
        </p:xfrm>
        <a:graphic>
          <a:graphicData uri="http://schemas.openxmlformats.org/drawingml/2006/table">
            <a:tbl>
              <a:tblPr firstRow="1" firstCol="1" lastRow="1" lastCol="1" bandRow="1" bandCol="1">
                <a:tableStyleId>{16D9F66E-5EB9-4882-86FB-DCBF35E3C3E4}</a:tableStyleId>
              </a:tblPr>
              <a:tblGrid>
                <a:gridCol w="400995">
                  <a:extLst>
                    <a:ext uri="{9D8B030D-6E8A-4147-A177-3AD203B41FA5}">
                      <a16:colId xmlns:a16="http://schemas.microsoft.com/office/drawing/2014/main" xmlns="" val="20000"/>
                    </a:ext>
                  </a:extLst>
                </a:gridCol>
                <a:gridCol w="415681">
                  <a:extLst>
                    <a:ext uri="{9D8B030D-6E8A-4147-A177-3AD203B41FA5}">
                      <a16:colId xmlns:a16="http://schemas.microsoft.com/office/drawing/2014/main" xmlns="" val="20001"/>
                    </a:ext>
                  </a:extLst>
                </a:gridCol>
                <a:gridCol w="4428762">
                  <a:extLst>
                    <a:ext uri="{9D8B030D-6E8A-4147-A177-3AD203B41FA5}">
                      <a16:colId xmlns:a16="http://schemas.microsoft.com/office/drawing/2014/main" xmlns="" val="20002"/>
                    </a:ext>
                  </a:extLst>
                </a:gridCol>
                <a:gridCol w="804255">
                  <a:extLst>
                    <a:ext uri="{9D8B030D-6E8A-4147-A177-3AD203B41FA5}">
                      <a16:colId xmlns:a16="http://schemas.microsoft.com/office/drawing/2014/main" xmlns="" val="20003"/>
                    </a:ext>
                  </a:extLst>
                </a:gridCol>
                <a:gridCol w="804255">
                  <a:extLst>
                    <a:ext uri="{9D8B030D-6E8A-4147-A177-3AD203B41FA5}">
                      <a16:colId xmlns:a16="http://schemas.microsoft.com/office/drawing/2014/main" xmlns="" val="20004"/>
                    </a:ext>
                  </a:extLst>
                </a:gridCol>
                <a:gridCol w="969965">
                  <a:extLst>
                    <a:ext uri="{9D8B030D-6E8A-4147-A177-3AD203B41FA5}">
                      <a16:colId xmlns:a16="http://schemas.microsoft.com/office/drawing/2014/main" xmlns="" val="20005"/>
                    </a:ext>
                  </a:extLst>
                </a:gridCol>
                <a:gridCol w="969965">
                  <a:extLst>
                    <a:ext uri="{9D8B030D-6E8A-4147-A177-3AD203B41FA5}">
                      <a16:colId xmlns:a16="http://schemas.microsoft.com/office/drawing/2014/main" xmlns="" val="20006"/>
                    </a:ext>
                  </a:extLst>
                </a:gridCol>
                <a:gridCol w="779095">
                  <a:extLst>
                    <a:ext uri="{9D8B030D-6E8A-4147-A177-3AD203B41FA5}">
                      <a16:colId xmlns:a16="http://schemas.microsoft.com/office/drawing/2014/main" xmlns="" val="20007"/>
                    </a:ext>
                  </a:extLst>
                </a:gridCol>
                <a:gridCol w="779095">
                  <a:extLst>
                    <a:ext uri="{9D8B030D-6E8A-4147-A177-3AD203B41FA5}">
                      <a16:colId xmlns:a16="http://schemas.microsoft.com/office/drawing/2014/main" xmlns="" val="20008"/>
                    </a:ext>
                  </a:extLst>
                </a:gridCol>
                <a:gridCol w="779095">
                  <a:extLst>
                    <a:ext uri="{9D8B030D-6E8A-4147-A177-3AD203B41FA5}">
                      <a16:colId xmlns:a16="http://schemas.microsoft.com/office/drawing/2014/main" xmlns="" val="20009"/>
                    </a:ext>
                  </a:extLst>
                </a:gridCol>
              </a:tblGrid>
              <a:tr h="573057">
                <a:tc rowSpan="2">
                  <a:txBody>
                    <a:bodyPr/>
                    <a:lstStyle/>
                    <a:p>
                      <a:pPr marL="121285">
                        <a:spcBef>
                          <a:spcPts val="870"/>
                        </a:spcBef>
                        <a:spcAft>
                          <a:spcPts val="0"/>
                        </a:spcAft>
                      </a:pPr>
                      <a:r>
                        <a:rPr lang="en-US" sz="1200">
                          <a:effectLst/>
                          <a:latin typeface="Arial" panose="020B0604020202020204" pitchFamily="34" charset="0"/>
                          <a:cs typeface="Arial" panose="020B0604020202020204" pitchFamily="34" charset="0"/>
                        </a:rPr>
                        <a:t>Outcome</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a:effectLst/>
                          <a:latin typeface="Arial" panose="020B0604020202020204" pitchFamily="34" charset="0"/>
                          <a:cs typeface="Arial" panose="020B0604020202020204" pitchFamily="34" charset="0"/>
                        </a:rPr>
                        <a:t> </a:t>
                      </a:r>
                    </a:p>
                    <a:p>
                      <a:pPr>
                        <a:spcBef>
                          <a:spcPts val="20"/>
                        </a:spcBef>
                        <a:spcAft>
                          <a:spcPts val="0"/>
                        </a:spcAft>
                      </a:pPr>
                      <a:r>
                        <a:rPr lang="en-US" sz="1200">
                          <a:effectLst/>
                          <a:latin typeface="Arial" panose="020B0604020202020204" pitchFamily="34" charset="0"/>
                          <a:cs typeface="Arial" panose="020B0604020202020204" pitchFamily="34" charset="0"/>
                        </a:rPr>
                        <a:t> </a:t>
                      </a:r>
                    </a:p>
                    <a:p>
                      <a:pPr marL="35560">
                        <a:spcBef>
                          <a:spcPts val="5"/>
                        </a:spcBef>
                        <a:spcAft>
                          <a:spcPts val="0"/>
                        </a:spcAft>
                      </a:pPr>
                      <a:r>
                        <a:rPr lang="en-US" sz="1200">
                          <a:effectLst/>
                          <a:latin typeface="Arial" panose="020B0604020202020204" pitchFamily="34" charset="0"/>
                          <a:cs typeface="Arial" panose="020B0604020202020204" pitchFamily="34" charset="0"/>
                        </a:rPr>
                        <a:t>Output</a:t>
                      </a:r>
                      <a:r>
                        <a:rPr lang="en-US" sz="1200" spc="-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indicators</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514350" marR="379095" indent="-123190">
                        <a:spcBef>
                          <a:spcPts val="805"/>
                        </a:spcBef>
                        <a:spcAft>
                          <a:spcPts val="0"/>
                        </a:spcAft>
                      </a:pPr>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66675" marR="53975" algn="ctr">
                        <a:lnSpc>
                          <a:spcPts val="1140"/>
                        </a:lnSpc>
                        <a:spcBef>
                          <a:spcPts val="200"/>
                        </a:spcBef>
                        <a:spcAft>
                          <a:spcPts val="0"/>
                        </a:spcAft>
                      </a:pPr>
                      <a:r>
                        <a:rPr lang="en-US" sz="1200">
                          <a:effectLst/>
                          <a:latin typeface="Arial" panose="020B0604020202020204" pitchFamily="34" charset="0"/>
                          <a:cs typeface="Arial" panose="020B0604020202020204" pitchFamily="34" charset="0"/>
                        </a:rPr>
                        <a:t>Estimated</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ance</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a:effectLst/>
                          <a:latin typeface="Arial" panose="020B0604020202020204" pitchFamily="34" charset="0"/>
                          <a:cs typeface="Arial" panose="020B0604020202020204" pitchFamily="34" charset="0"/>
                        </a:rPr>
                        <a:t> </a:t>
                      </a:r>
                    </a:p>
                    <a:p>
                      <a:pPr marL="248920">
                        <a:spcBef>
                          <a:spcPts val="285"/>
                        </a:spcBef>
                        <a:spcAft>
                          <a:spcPts val="0"/>
                        </a:spcAft>
                      </a:pPr>
                      <a:r>
                        <a:rPr lang="en-US" sz="1200">
                          <a:effectLst/>
                          <a:latin typeface="Arial" panose="020B0604020202020204" pitchFamily="34" charset="0"/>
                          <a:cs typeface="Arial" panose="020B0604020202020204" pitchFamily="34" charset="0"/>
                        </a:rPr>
                        <a:t>Medium-term</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targets</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02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17780" marR="381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2024/25</a:t>
                      </a:r>
                      <a:endParaRPr lang="en-US" sz="1200" b="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0320" marR="508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716322">
                <a:tc rowSpan="6">
                  <a:txBody>
                    <a:bodyPr/>
                    <a:lstStyle/>
                    <a:p>
                      <a:pPr marL="276225">
                        <a:spcBef>
                          <a:spcPts val="310"/>
                        </a:spcBef>
                        <a:spcAft>
                          <a:spcPts val="0"/>
                        </a:spcAft>
                      </a:pPr>
                      <a:r>
                        <a:rPr lang="en-US" sz="1200" dirty="0">
                          <a:effectLst/>
                          <a:latin typeface="Arial" panose="020B0604020202020204" pitchFamily="34" charset="0"/>
                          <a:cs typeface="Arial" panose="020B0604020202020204" pitchFamily="34" charset="0"/>
                        </a:rPr>
                        <a:t>A</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capable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workforce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support</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inclusive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growth</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path</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6">
                  <a:txBody>
                    <a:bodyPr/>
                    <a:lstStyle/>
                    <a:p>
                      <a:pPr marL="912495">
                        <a:spcBef>
                          <a:spcPts val="250"/>
                        </a:spcBef>
                        <a:spcAft>
                          <a:spcPts val="0"/>
                        </a:spcAft>
                      </a:pPr>
                      <a:r>
                        <a:rPr lang="en-US" sz="1200" dirty="0">
                          <a:effectLst/>
                          <a:latin typeface="Arial" panose="020B0604020202020204" pitchFamily="34" charset="0"/>
                          <a:cs typeface="Arial" panose="020B0604020202020204" pitchFamily="34" charset="0"/>
                        </a:rPr>
                        <a:t>2.1</a:t>
                      </a:r>
                      <a:r>
                        <a:rPr lang="en-US" sz="1200" spc="7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beneficiaries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marR="17145">
                        <a:lnSpc>
                          <a:spcPts val="1100"/>
                        </a:lnSpc>
                        <a:spcBef>
                          <a:spcPts val="275"/>
                        </a:spcBef>
                        <a:spcAft>
                          <a:spcPts val="0"/>
                        </a:spcAft>
                      </a:pPr>
                      <a:endParaRPr lang="en-US" sz="1200" dirty="0">
                        <a:effectLst/>
                        <a:latin typeface="Arial" panose="020B0604020202020204" pitchFamily="34" charset="0"/>
                        <a:cs typeface="Arial" panose="020B0604020202020204" pitchFamily="34" charset="0"/>
                      </a:endParaRPr>
                    </a:p>
                    <a:p>
                      <a:pPr marL="35560" marR="17145">
                        <a:lnSpc>
                          <a:spcPts val="1100"/>
                        </a:lnSpc>
                        <a:spcBef>
                          <a:spcPts val="275"/>
                        </a:spcBef>
                        <a:spcAft>
                          <a:spcPts val="0"/>
                        </a:spcAft>
                      </a:pPr>
                      <a:r>
                        <a:rPr lang="en-US" sz="1200" dirty="0">
                          <a:effectLst/>
                          <a:latin typeface="Arial" panose="020B0604020202020204" pitchFamily="34" charset="0"/>
                          <a:cs typeface="Arial" panose="020B0604020202020204" pitchFamily="34" charset="0"/>
                        </a:rPr>
                        <a:t>2.1.11 Number of youth from</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rural areas funded for skills</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 in response to</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innovation</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digital</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technology</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851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1 000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a:effectLst/>
                          <a:latin typeface="Arial" panose="020B0604020202020204" pitchFamily="34" charset="0"/>
                          <a:cs typeface="Arial" panose="020B0604020202020204" pitchFamily="34" charset="0"/>
                        </a:rPr>
                        <a:t>1000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1000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1000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52031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150"/>
                        </a:lnSpc>
                        <a:spcBef>
                          <a:spcPts val="220"/>
                        </a:spcBef>
                        <a:spcAft>
                          <a:spcPts val="0"/>
                        </a:spcAft>
                      </a:pPr>
                      <a:r>
                        <a:rPr lang="en-US" sz="1200" dirty="0">
                          <a:effectLst/>
                          <a:latin typeface="Arial" panose="020B0604020202020204" pitchFamily="34" charset="0"/>
                          <a:cs typeface="Arial" panose="020B0604020202020204" pitchFamily="34" charset="0"/>
                        </a:rPr>
                        <a:t>1</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000</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youth</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from</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rural</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areas</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response</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innovation</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digital</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technology</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end</a:t>
                      </a:r>
                      <a:r>
                        <a:rPr lang="en-US" sz="1200" spc="-2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 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716322">
                <a:tc vMerge="1">
                  <a:txBody>
                    <a:bodyPr/>
                    <a:lstStyle/>
                    <a:p>
                      <a:endParaRPr lang="en-US"/>
                    </a:p>
                  </a:txBody>
                  <a:tcPr/>
                </a:tc>
                <a:tc vMerge="1">
                  <a:txBody>
                    <a:bodyPr/>
                    <a:lstStyle/>
                    <a:p>
                      <a:endParaRPr lang="en-US"/>
                    </a:p>
                  </a:txBody>
                  <a:tcPr/>
                </a:tc>
                <a:tc>
                  <a:txBody>
                    <a:bodyPr/>
                    <a:lstStyle/>
                    <a:p>
                      <a:pPr marL="35560" marR="17145">
                        <a:lnSpc>
                          <a:spcPts val="1100"/>
                        </a:lnSpc>
                        <a:spcBef>
                          <a:spcPts val="275"/>
                        </a:spcBef>
                        <a:spcAft>
                          <a:spcPts val="0"/>
                        </a:spcAft>
                      </a:pPr>
                      <a:endParaRPr lang="en-US" sz="1200" dirty="0">
                        <a:effectLst/>
                        <a:latin typeface="Arial" panose="020B0604020202020204" pitchFamily="34" charset="0"/>
                        <a:cs typeface="Arial" panose="020B0604020202020204" pitchFamily="34" charset="0"/>
                      </a:endParaRPr>
                    </a:p>
                    <a:p>
                      <a:pPr marL="35560" marR="17145">
                        <a:lnSpc>
                          <a:spcPts val="1100"/>
                        </a:lnSpc>
                        <a:spcBef>
                          <a:spcPts val="275"/>
                        </a:spcBef>
                        <a:spcAft>
                          <a:spcPts val="0"/>
                        </a:spcAft>
                      </a:pPr>
                      <a:r>
                        <a:rPr lang="en-US" sz="1200" dirty="0">
                          <a:effectLst/>
                          <a:latin typeface="Arial" panose="020B0604020202020204" pitchFamily="34" charset="0"/>
                          <a:cs typeface="Arial" panose="020B0604020202020204" pitchFamily="34" charset="0"/>
                        </a:rPr>
                        <a:t>2.1.12 Number of youth from</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rural</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areas</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 in response to</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innovation</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digital</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technology</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210" marR="21590" algn="ctr">
                        <a:spcBef>
                          <a:spcPts val="285"/>
                        </a:spcBef>
                        <a:spcAft>
                          <a:spcPts val="0"/>
                        </a:spcAft>
                      </a:pPr>
                      <a:r>
                        <a:rPr lang="en-US" sz="1200" dirty="0">
                          <a:effectLst/>
                          <a:latin typeface="Arial" panose="020B0604020202020204" pitchFamily="34" charset="0"/>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US" sz="1200" dirty="0">
                          <a:effectLst/>
                          <a:latin typeface="Arial" panose="020B0604020202020204" pitchFamily="34" charset="0"/>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1968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a:t>
                      </a:r>
                      <a:r>
                        <a:rPr lang="en-US" sz="1200" dirty="0">
                          <a:effectLst/>
                          <a:latin typeface="Arial" panose="020B0604020202020204" pitchFamily="34" charset="0"/>
                          <a:ea typeface="Arial MT"/>
                          <a:cs typeface="Arial" panose="020B0604020202020204" pitchFamily="34" charset="0"/>
                        </a:rPr>
                        <a:t>/a</a:t>
                      </a:r>
                    </a:p>
                  </a:txBody>
                  <a:tcPr marL="0" marR="0" marT="0" marB="0"/>
                </a:tc>
                <a:tc>
                  <a:txBody>
                    <a:bodyPr/>
                    <a:lstStyle/>
                    <a:p>
                      <a:pPr marL="134620" indent="103505">
                        <a:lnSpc>
                          <a:spcPct val="103000"/>
                        </a:lnSpc>
                        <a:spcBef>
                          <a:spcPts val="285"/>
                        </a:spcBef>
                        <a:spcAft>
                          <a:spcPts val="0"/>
                        </a:spcAft>
                      </a:pPr>
                      <a:r>
                        <a:rPr lang="en-US" sz="1200" dirty="0">
                          <a:effectLst/>
                          <a:latin typeface="Arial" panose="020B0604020202020204" pitchFamily="34" charset="0"/>
                          <a:cs typeface="Arial" panose="020B0604020202020204" pitchFamily="34" charset="0"/>
                        </a:rPr>
                        <a:t>New</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a:effectLst/>
                          <a:latin typeface="Arial" panose="020B0604020202020204" pitchFamily="34" charset="0"/>
                          <a:cs typeface="Arial" panose="020B0604020202020204" pitchFamily="34" charset="0"/>
                        </a:rPr>
                        <a:t>500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a:effectLst/>
                          <a:latin typeface="Arial" panose="020B0604020202020204" pitchFamily="34" charset="0"/>
                          <a:cs typeface="Arial" panose="020B0604020202020204" pitchFamily="34" charset="0"/>
                        </a:rPr>
                        <a:t>500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500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4"/>
                  </a:ext>
                </a:extLst>
              </a:tr>
              <a:tr h="52031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100"/>
                        </a:lnSpc>
                        <a:spcBef>
                          <a:spcPts val="320"/>
                        </a:spcBef>
                        <a:spcAft>
                          <a:spcPts val="0"/>
                        </a:spcAft>
                      </a:pPr>
                      <a:r>
                        <a:rPr lang="en-US" sz="1200" dirty="0">
                          <a:effectLst/>
                          <a:latin typeface="Arial" panose="020B0604020202020204" pitchFamily="34" charset="0"/>
                          <a:cs typeface="Arial" panose="020B0604020202020204" pitchFamily="34" charset="0"/>
                        </a:rPr>
                        <a:t>500</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youth</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from</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rural</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areas</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response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innovation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digital</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technology</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2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end of 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929265">
                <a:tc vMerge="1">
                  <a:txBody>
                    <a:bodyPr/>
                    <a:lstStyle/>
                    <a:p>
                      <a:endParaRPr lang="en-US"/>
                    </a:p>
                  </a:txBody>
                  <a:tcPr/>
                </a:tc>
                <a:tc vMerge="1">
                  <a:txBody>
                    <a:bodyPr/>
                    <a:lstStyle/>
                    <a:p>
                      <a:endParaRPr lang="en-US"/>
                    </a:p>
                  </a:txBody>
                  <a:tcPr/>
                </a:tc>
                <a:tc>
                  <a:txBody>
                    <a:bodyPr/>
                    <a:lstStyle/>
                    <a:p>
                      <a:pPr marL="35560" marR="167640">
                        <a:lnSpc>
                          <a:spcPts val="1100"/>
                        </a:lnSpc>
                        <a:spcBef>
                          <a:spcPts val="275"/>
                        </a:spcBef>
                        <a:spcAft>
                          <a:spcPts val="0"/>
                        </a:spcAft>
                      </a:pPr>
                      <a:endParaRPr lang="en-US" sz="1200" dirty="0">
                        <a:effectLst/>
                        <a:latin typeface="Arial" panose="020B0604020202020204" pitchFamily="34" charset="0"/>
                        <a:cs typeface="Arial" panose="020B0604020202020204" pitchFamily="34" charset="0"/>
                      </a:endParaRPr>
                    </a:p>
                    <a:p>
                      <a:pPr marL="35560" marR="167640">
                        <a:lnSpc>
                          <a:spcPts val="1100"/>
                        </a:lnSpc>
                        <a:spcBef>
                          <a:spcPts val="275"/>
                        </a:spcBef>
                        <a:spcAft>
                          <a:spcPts val="0"/>
                        </a:spcAft>
                      </a:pPr>
                      <a:r>
                        <a:rPr lang="en-US" sz="1200" dirty="0">
                          <a:effectLst/>
                          <a:latin typeface="Arial" panose="020B0604020202020204" pitchFamily="34" charset="0"/>
                          <a:cs typeface="Arial" panose="020B0604020202020204" pitchFamily="34" charset="0"/>
                        </a:rPr>
                        <a:t>2.1.13 Number of NSF tracer</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studies conducted to identity</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are</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employed</a:t>
                      </a:r>
                      <a:r>
                        <a:rPr lang="en-US" sz="1200" spc="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or</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self-employed</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after</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completion</a:t>
                      </a:r>
                      <a:r>
                        <a:rPr lang="en-US" sz="1200" spc="-2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 their education and training</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 n/a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9525" algn="ctr">
                        <a:spcBef>
                          <a:spcPts val="285"/>
                        </a:spcBef>
                        <a:spcAft>
                          <a:spcPts val="0"/>
                        </a:spcAft>
                      </a:pPr>
                      <a:r>
                        <a:rPr lang="en-US" sz="1200">
                          <a:effectLst/>
                          <a:latin typeface="Arial" panose="020B0604020202020204" pitchFamily="34" charset="0"/>
                          <a:cs typeface="Arial" panose="020B0604020202020204" pitchFamily="34" charset="0"/>
                        </a:rPr>
                        <a:t>n/a</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5240" algn="ctr">
                        <a:spcBef>
                          <a:spcPts val="285"/>
                        </a:spcBef>
                        <a:spcAft>
                          <a:spcPts val="0"/>
                        </a:spcAft>
                      </a:pPr>
                      <a:r>
                        <a:rPr lang="en-US" sz="1200" b="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594284">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100"/>
                        </a:lnSpc>
                        <a:spcBef>
                          <a:spcPts val="320"/>
                        </a:spcBef>
                        <a:spcAft>
                          <a:spcPts val="0"/>
                        </a:spcAft>
                      </a:pPr>
                      <a:r>
                        <a:rPr lang="en-US" sz="1200" b="0" dirty="0">
                          <a:effectLst/>
                          <a:latin typeface="Arial" panose="020B0604020202020204" pitchFamily="34" charset="0"/>
                          <a:cs typeface="Arial" panose="020B0604020202020204" pitchFamily="34" charset="0"/>
                        </a:rPr>
                        <a:t>One</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NSF</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tracer</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study</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conducted</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to</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identity</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learners</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who</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are</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employed</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or</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self-employed</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after</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completion</a:t>
                      </a:r>
                      <a:r>
                        <a:rPr lang="en-US" sz="1200" b="0" spc="6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of</a:t>
                      </a:r>
                      <a:r>
                        <a:rPr lang="en-US" sz="1200" b="0" spc="6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their</a:t>
                      </a:r>
                      <a:r>
                        <a:rPr lang="en-US" sz="1200" b="0" spc="-23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education</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and training</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by 2023/24</a:t>
                      </a:r>
                      <a:endParaRPr lang="en-US" sz="1200" b="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72389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29</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graphicFrame>
        <p:nvGraphicFramePr>
          <p:cNvPr id="6" name="Table 5"/>
          <p:cNvGraphicFramePr>
            <a:graphicFrameLocks noGrp="1"/>
          </p:cNvGraphicFramePr>
          <p:nvPr>
            <p:extLst>
              <p:ext uri="{D42A27DB-BD31-4B8C-83A1-F6EECF244321}">
                <p14:modId xmlns:p14="http://schemas.microsoft.com/office/powerpoint/2010/main" xmlns="" val="822382939"/>
              </p:ext>
            </p:extLst>
          </p:nvPr>
        </p:nvGraphicFramePr>
        <p:xfrm>
          <a:off x="451238" y="1330956"/>
          <a:ext cx="11131163" cy="4088854"/>
        </p:xfrm>
        <a:graphic>
          <a:graphicData uri="http://schemas.openxmlformats.org/drawingml/2006/table">
            <a:tbl>
              <a:tblPr firstRow="1" firstCol="1" lastRow="1" lastCol="1" bandRow="1" bandCol="1">
                <a:tableStyleId>{16D9F66E-5EB9-4882-86FB-DCBF35E3C3E4}</a:tableStyleId>
              </a:tblPr>
              <a:tblGrid>
                <a:gridCol w="400995">
                  <a:extLst>
                    <a:ext uri="{9D8B030D-6E8A-4147-A177-3AD203B41FA5}">
                      <a16:colId xmlns:a16="http://schemas.microsoft.com/office/drawing/2014/main" xmlns="" val="20000"/>
                    </a:ext>
                  </a:extLst>
                </a:gridCol>
                <a:gridCol w="415681">
                  <a:extLst>
                    <a:ext uri="{9D8B030D-6E8A-4147-A177-3AD203B41FA5}">
                      <a16:colId xmlns:a16="http://schemas.microsoft.com/office/drawing/2014/main" xmlns="" val="20001"/>
                    </a:ext>
                  </a:extLst>
                </a:gridCol>
                <a:gridCol w="4428762">
                  <a:extLst>
                    <a:ext uri="{9D8B030D-6E8A-4147-A177-3AD203B41FA5}">
                      <a16:colId xmlns:a16="http://schemas.microsoft.com/office/drawing/2014/main" xmlns="" val="20002"/>
                    </a:ext>
                  </a:extLst>
                </a:gridCol>
                <a:gridCol w="804255">
                  <a:extLst>
                    <a:ext uri="{9D8B030D-6E8A-4147-A177-3AD203B41FA5}">
                      <a16:colId xmlns:a16="http://schemas.microsoft.com/office/drawing/2014/main" xmlns="" val="20003"/>
                    </a:ext>
                  </a:extLst>
                </a:gridCol>
                <a:gridCol w="804255">
                  <a:extLst>
                    <a:ext uri="{9D8B030D-6E8A-4147-A177-3AD203B41FA5}">
                      <a16:colId xmlns:a16="http://schemas.microsoft.com/office/drawing/2014/main" xmlns="" val="20004"/>
                    </a:ext>
                  </a:extLst>
                </a:gridCol>
                <a:gridCol w="969965">
                  <a:extLst>
                    <a:ext uri="{9D8B030D-6E8A-4147-A177-3AD203B41FA5}">
                      <a16:colId xmlns:a16="http://schemas.microsoft.com/office/drawing/2014/main" xmlns="" val="20005"/>
                    </a:ext>
                  </a:extLst>
                </a:gridCol>
                <a:gridCol w="969965">
                  <a:extLst>
                    <a:ext uri="{9D8B030D-6E8A-4147-A177-3AD203B41FA5}">
                      <a16:colId xmlns:a16="http://schemas.microsoft.com/office/drawing/2014/main" xmlns="" val="20006"/>
                    </a:ext>
                  </a:extLst>
                </a:gridCol>
                <a:gridCol w="779095">
                  <a:extLst>
                    <a:ext uri="{9D8B030D-6E8A-4147-A177-3AD203B41FA5}">
                      <a16:colId xmlns:a16="http://schemas.microsoft.com/office/drawing/2014/main" xmlns="" val="20007"/>
                    </a:ext>
                  </a:extLst>
                </a:gridCol>
                <a:gridCol w="779095">
                  <a:extLst>
                    <a:ext uri="{9D8B030D-6E8A-4147-A177-3AD203B41FA5}">
                      <a16:colId xmlns:a16="http://schemas.microsoft.com/office/drawing/2014/main" xmlns="" val="20008"/>
                    </a:ext>
                  </a:extLst>
                </a:gridCol>
                <a:gridCol w="779095">
                  <a:extLst>
                    <a:ext uri="{9D8B030D-6E8A-4147-A177-3AD203B41FA5}">
                      <a16:colId xmlns:a16="http://schemas.microsoft.com/office/drawing/2014/main" xmlns="" val="20009"/>
                    </a:ext>
                  </a:extLst>
                </a:gridCol>
              </a:tblGrid>
              <a:tr h="464788">
                <a:tc rowSpan="2">
                  <a:txBody>
                    <a:bodyPr/>
                    <a:lstStyle/>
                    <a:p>
                      <a:pPr marL="121285">
                        <a:spcBef>
                          <a:spcPts val="870"/>
                        </a:spcBef>
                        <a:spcAft>
                          <a:spcPts val="0"/>
                        </a:spcAft>
                      </a:pPr>
                      <a:r>
                        <a:rPr lang="en-US" sz="1200">
                          <a:effectLst/>
                          <a:latin typeface="Arial" panose="020B0604020202020204" pitchFamily="34" charset="0"/>
                          <a:cs typeface="Arial" panose="020B0604020202020204" pitchFamily="34" charset="0"/>
                        </a:rPr>
                        <a:t>Outcome</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a:spcBef>
                          <a:spcPts val="20"/>
                        </a:spcBef>
                        <a:spcAft>
                          <a:spcPts val="0"/>
                        </a:spcAft>
                      </a:pPr>
                      <a:r>
                        <a:rPr lang="en-US" sz="1200" dirty="0">
                          <a:effectLst/>
                          <a:latin typeface="Arial" panose="020B0604020202020204" pitchFamily="34" charset="0"/>
                          <a:cs typeface="Arial" panose="020B0604020202020204" pitchFamily="34" charset="0"/>
                        </a:rPr>
                        <a:t> </a:t>
                      </a:r>
                    </a:p>
                    <a:p>
                      <a:pPr marL="35560">
                        <a:spcBef>
                          <a:spcPts val="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514350" marR="379095" indent="-123190">
                        <a:spcBef>
                          <a:spcPts val="805"/>
                        </a:spcBef>
                        <a:spcAft>
                          <a:spcPts val="0"/>
                        </a:spcAft>
                      </a:pPr>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66675" marR="53975" algn="ctr">
                        <a:lnSpc>
                          <a:spcPts val="1140"/>
                        </a:lnSpc>
                        <a:spcBef>
                          <a:spcPts val="200"/>
                        </a:spcBef>
                        <a:spcAft>
                          <a:spcPts val="0"/>
                        </a:spcAft>
                      </a:pPr>
                      <a:r>
                        <a:rPr lang="en-US" sz="1200">
                          <a:effectLst/>
                          <a:latin typeface="Arial" panose="020B0604020202020204" pitchFamily="34" charset="0"/>
                          <a:cs typeface="Arial" panose="020B0604020202020204" pitchFamily="34" charset="0"/>
                        </a:rPr>
                        <a:t>Estimated</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ance</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a:effectLst/>
                          <a:latin typeface="Arial" panose="020B0604020202020204" pitchFamily="34" charset="0"/>
                          <a:cs typeface="Arial" panose="020B0604020202020204" pitchFamily="34" charset="0"/>
                        </a:rPr>
                        <a:t> </a:t>
                      </a:r>
                    </a:p>
                    <a:p>
                      <a:pPr marL="248920">
                        <a:spcBef>
                          <a:spcPts val="285"/>
                        </a:spcBef>
                        <a:spcAft>
                          <a:spcPts val="0"/>
                        </a:spcAft>
                      </a:pPr>
                      <a:r>
                        <a:rPr lang="en-US" sz="1200">
                          <a:effectLst/>
                          <a:latin typeface="Arial" panose="020B0604020202020204" pitchFamily="34" charset="0"/>
                          <a:cs typeface="Arial" panose="020B0604020202020204" pitchFamily="34" charset="0"/>
                        </a:rPr>
                        <a:t>Medium-term</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targets</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23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17780" marR="381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2024/25</a:t>
                      </a:r>
                      <a:endParaRPr lang="en-US" sz="1200" b="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0320" marR="508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580986">
                <a:tc rowSpan="6">
                  <a:txBody>
                    <a:bodyPr/>
                    <a:lstStyle/>
                    <a:p>
                      <a:pPr marL="276225">
                        <a:spcBef>
                          <a:spcPts val="310"/>
                        </a:spcBef>
                        <a:spcAft>
                          <a:spcPts val="0"/>
                        </a:spcAft>
                      </a:pPr>
                      <a:r>
                        <a:rPr lang="en-US" sz="1200" dirty="0">
                          <a:effectLst/>
                          <a:latin typeface="Arial" panose="020B0604020202020204" pitchFamily="34" charset="0"/>
                          <a:cs typeface="Arial" panose="020B0604020202020204" pitchFamily="34" charset="0"/>
                        </a:rPr>
                        <a:t>A</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capable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workforce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support</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inclusive</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growth</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path</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6">
                  <a:txBody>
                    <a:bodyPr/>
                    <a:lstStyle/>
                    <a:p>
                      <a:pPr marL="912495">
                        <a:spcBef>
                          <a:spcPts val="250"/>
                        </a:spcBef>
                        <a:spcAft>
                          <a:spcPts val="0"/>
                        </a:spcAft>
                      </a:pPr>
                      <a:r>
                        <a:rPr lang="en-US" sz="1200" dirty="0">
                          <a:effectLst/>
                          <a:latin typeface="Arial" panose="020B0604020202020204" pitchFamily="34" charset="0"/>
                          <a:cs typeface="Arial" panose="020B0604020202020204" pitchFamily="34" charset="0"/>
                        </a:rPr>
                        <a:t>2.1</a:t>
                      </a:r>
                      <a:r>
                        <a:rPr lang="en-US" sz="1200" spc="7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beneficiaries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algn="l"/>
                      <a:r>
                        <a:rPr lang="en-US" sz="1200" dirty="0">
                          <a:effectLst/>
                          <a:latin typeface="Arial" panose="020B0604020202020204" pitchFamily="34" charset="0"/>
                          <a:ea typeface="Calibri" panose="020F0502020204030204" pitchFamily="34" charset="0"/>
                          <a:cs typeface="Arial" panose="020B0604020202020204" pitchFamily="34" charset="0"/>
                        </a:rPr>
                        <a:t>2.1.14 Turnaround time for project initiation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MT"/>
                          <a:ea typeface="Arial MT"/>
                          <a:cs typeface="Arial MT"/>
                        </a:rPr>
                        <a:t>*</a:t>
                      </a:r>
                      <a:r>
                        <a:rPr lang="en-US" sz="1200" dirty="0">
                          <a:latin typeface="Arial MT"/>
                          <a:ea typeface="Arial MT"/>
                          <a:cs typeface="Arial MT"/>
                        </a:rPr>
                        <a:t>New</a:t>
                      </a:r>
                      <a:r>
                        <a:rPr lang="en-US" sz="1200" spc="65" dirty="0">
                          <a:latin typeface="Arial MT"/>
                          <a:ea typeface="Arial MT"/>
                          <a:cs typeface="Arial MT"/>
                        </a:rPr>
                        <a:t> </a:t>
                      </a:r>
                      <a:r>
                        <a:rPr lang="en-US" sz="1200" dirty="0">
                          <a:latin typeface="Arial MT"/>
                          <a:ea typeface="Arial MT"/>
                          <a:cs typeface="Arial MT"/>
                        </a:rPr>
                        <a:t>indicator</a:t>
                      </a:r>
                      <a:endParaRPr lang="en-US" sz="1200" dirty="0">
                        <a:effectLst/>
                        <a:latin typeface="Arial MT"/>
                        <a:ea typeface="Arial MT"/>
                        <a:cs typeface="Arial MT"/>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6 months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3495" marR="9525" algn="ctr">
                        <a:spcBef>
                          <a:spcPts val="285"/>
                        </a:spcBef>
                        <a:spcAft>
                          <a:spcPts val="0"/>
                        </a:spcAft>
                      </a:pPr>
                      <a:r>
                        <a:rPr lang="en-US" sz="1200" dirty="0">
                          <a:effectLst/>
                          <a:latin typeface="Arial" panose="020B0604020202020204" pitchFamily="34" charset="0"/>
                          <a:cs typeface="Arial" panose="020B0604020202020204" pitchFamily="34" charset="0"/>
                        </a:rPr>
                        <a:t>1000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1000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2"/>
                  </a:ext>
                </a:extLst>
              </a:tr>
              <a:tr h="422008">
                <a:tc vMerge="1">
                  <a:txBody>
                    <a:bodyPr/>
                    <a:lstStyle/>
                    <a:p>
                      <a:endParaRPr lang="en-US"/>
                    </a:p>
                  </a:txBody>
                  <a:tcPr/>
                </a:tc>
                <a:tc vMerge="1">
                  <a:txBody>
                    <a:bodyPr/>
                    <a:lstStyle/>
                    <a:p>
                      <a:endParaRPr lang="en-US"/>
                    </a:p>
                  </a:txBody>
                  <a:tcPr/>
                </a:tc>
                <a:tc gridSpan="6">
                  <a:txBody>
                    <a:bodyPr/>
                    <a:lstStyle/>
                    <a:p>
                      <a:pPr algn="l"/>
                      <a:r>
                        <a:rPr lang="en-GB" sz="1200" b="1" dirty="0">
                          <a:effectLst/>
                          <a:latin typeface="Arial" panose="020B0604020202020204" pitchFamily="34" charset="0"/>
                          <a:ea typeface="Calibri" panose="020F0502020204030204" pitchFamily="34" charset="0"/>
                          <a:cs typeface="Arial" panose="020B0604020202020204" pitchFamily="34" charset="0"/>
                        </a:rPr>
                        <a:t>Measurable outputs: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l"/>
                      <a:r>
                        <a:rPr lang="en-GB" sz="1200" b="1" dirty="0">
                          <a:effectLst/>
                          <a:latin typeface="Arial" panose="020B0604020202020204" pitchFamily="34" charset="0"/>
                          <a:ea typeface="Calibri" panose="020F0502020204030204" pitchFamily="34" charset="0"/>
                          <a:cs typeface="Arial" panose="020B0604020202020204" pitchFamily="34" charset="0"/>
                        </a:rPr>
                        <a:t>Projects initiated within six months by 2023/24</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80986">
                <a:tc vMerge="1">
                  <a:txBody>
                    <a:bodyPr/>
                    <a:lstStyle/>
                    <a:p>
                      <a:endParaRPr lang="en-US"/>
                    </a:p>
                  </a:txBody>
                  <a:tcPr/>
                </a:tc>
                <a:tc vMerge="1">
                  <a:txBody>
                    <a:bodyPr/>
                    <a:lstStyle/>
                    <a:p>
                      <a:endParaRPr lang="en-US"/>
                    </a:p>
                  </a:txBody>
                  <a:tcPr/>
                </a:tc>
                <a:tc>
                  <a:txBody>
                    <a:bodyPr/>
                    <a:lstStyle/>
                    <a:p>
                      <a:pPr algn="l"/>
                      <a:r>
                        <a:rPr lang="en-US" sz="1200" dirty="0">
                          <a:effectLst/>
                          <a:latin typeface="Arial" panose="020B0604020202020204" pitchFamily="34" charset="0"/>
                          <a:ea typeface="Calibri" panose="020F0502020204030204" pitchFamily="34" charset="0"/>
                          <a:cs typeface="Arial" panose="020B0604020202020204" pitchFamily="34" charset="0"/>
                        </a:rPr>
                        <a:t>2.1.15 Number of projects initiated per annum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MT"/>
                          <a:ea typeface="Arial MT"/>
                          <a:cs typeface="Arial MT"/>
                        </a:rPr>
                        <a:t>*</a:t>
                      </a:r>
                      <a:r>
                        <a:rPr lang="en-US" sz="1200" dirty="0">
                          <a:latin typeface="Arial MT"/>
                          <a:ea typeface="Arial MT"/>
                          <a:cs typeface="Arial MT"/>
                        </a:rPr>
                        <a:t>New</a:t>
                      </a:r>
                      <a:r>
                        <a:rPr lang="en-US" sz="1200" spc="65" dirty="0">
                          <a:latin typeface="Arial MT"/>
                          <a:ea typeface="Arial MT"/>
                          <a:cs typeface="Arial MT"/>
                        </a:rPr>
                        <a:t> </a:t>
                      </a:r>
                      <a:r>
                        <a:rPr lang="en-US" sz="1200" dirty="0">
                          <a:latin typeface="Arial MT"/>
                          <a:ea typeface="Arial MT"/>
                          <a:cs typeface="Arial MT"/>
                        </a:rPr>
                        <a:t>indicator</a:t>
                      </a:r>
                      <a:endParaRPr lang="en-US" sz="1200" dirty="0">
                        <a:effectLst/>
                        <a:latin typeface="Arial MT"/>
                        <a:ea typeface="Arial MT"/>
                        <a:cs typeface="Arial MT"/>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50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3495" marR="9525" algn="ctr">
                        <a:spcBef>
                          <a:spcPts val="285"/>
                        </a:spcBef>
                        <a:spcAft>
                          <a:spcPts val="0"/>
                        </a:spcAft>
                      </a:pPr>
                      <a:r>
                        <a:rPr lang="en-US" sz="1200">
                          <a:effectLst/>
                          <a:latin typeface="Arial" panose="020B0604020202020204" pitchFamily="34" charset="0"/>
                          <a:cs typeface="Arial" panose="020B0604020202020204" pitchFamily="34" charset="0"/>
                        </a:rPr>
                        <a:t>500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285"/>
                        </a:spcBef>
                        <a:spcAft>
                          <a:spcPts val="0"/>
                        </a:spcAft>
                      </a:pPr>
                      <a:r>
                        <a:rPr lang="en-US" sz="1200" b="0" dirty="0">
                          <a:effectLst/>
                          <a:latin typeface="Arial" panose="020B0604020202020204" pitchFamily="34" charset="0"/>
                          <a:cs typeface="Arial" panose="020B0604020202020204" pitchFamily="34" charset="0"/>
                        </a:rPr>
                        <a:t>500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4"/>
                  </a:ext>
                </a:extLst>
              </a:tr>
              <a:tr h="422008">
                <a:tc vMerge="1">
                  <a:txBody>
                    <a:bodyPr/>
                    <a:lstStyle/>
                    <a:p>
                      <a:endParaRPr lang="en-US"/>
                    </a:p>
                  </a:txBody>
                  <a:tcPr/>
                </a:tc>
                <a:tc vMerge="1">
                  <a:txBody>
                    <a:bodyPr/>
                    <a:lstStyle/>
                    <a:p>
                      <a:endParaRPr lang="en-US"/>
                    </a:p>
                  </a:txBody>
                  <a:tcPr/>
                </a:tc>
                <a:tc gridSpan="6">
                  <a:txBody>
                    <a:bodyPr/>
                    <a:lstStyle/>
                    <a:p>
                      <a:pPr algn="l"/>
                      <a:r>
                        <a:rPr lang="en-GB" sz="1200" b="1" dirty="0">
                          <a:effectLst/>
                          <a:latin typeface="Arial" panose="020B0604020202020204" pitchFamily="34" charset="0"/>
                          <a:ea typeface="Calibri" panose="020F0502020204030204" pitchFamily="34" charset="0"/>
                          <a:cs typeface="Arial" panose="020B0604020202020204" pitchFamily="34" charset="0"/>
                        </a:rPr>
                        <a:t>Measurable outputs: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l"/>
                      <a:r>
                        <a:rPr lang="en-GB" sz="1200" b="1" dirty="0">
                          <a:effectLst/>
                          <a:latin typeface="Arial" panose="020B0604020202020204" pitchFamily="34" charset="0"/>
                          <a:ea typeface="Calibri" panose="020F0502020204030204" pitchFamily="34" charset="0"/>
                          <a:cs typeface="Arial" panose="020B0604020202020204" pitchFamily="34" charset="0"/>
                        </a:rPr>
                        <a:t>50 projects initiated by 2023/24</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753697">
                <a:tc vMerge="1">
                  <a:txBody>
                    <a:bodyPr/>
                    <a:lstStyle/>
                    <a:p>
                      <a:endParaRPr lang="en-US"/>
                    </a:p>
                  </a:txBody>
                  <a:tcPr/>
                </a:tc>
                <a:tc vMerge="1">
                  <a:txBody>
                    <a:bodyPr/>
                    <a:lstStyle/>
                    <a:p>
                      <a:endParaRPr lang="en-US"/>
                    </a:p>
                  </a:txBody>
                  <a:tcPr/>
                </a:tc>
                <a:tc>
                  <a:txBody>
                    <a:bodyPr/>
                    <a:lstStyle/>
                    <a:p>
                      <a:pPr algn="l"/>
                      <a:r>
                        <a:rPr lang="en-US" sz="1200" dirty="0">
                          <a:effectLst/>
                          <a:latin typeface="Arial" panose="020B0604020202020204" pitchFamily="34" charset="0"/>
                          <a:ea typeface="Calibri" panose="020F0502020204030204" pitchFamily="34" charset="0"/>
                          <a:cs typeface="Arial" panose="020B0604020202020204" pitchFamily="34" charset="0"/>
                        </a:rPr>
                        <a:t>2.1.16 Number of Requests for Proposal (RFPs) issued per annum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MT"/>
                          <a:ea typeface="Arial MT"/>
                          <a:cs typeface="Arial MT"/>
                        </a:rPr>
                        <a:t>*</a:t>
                      </a:r>
                      <a:r>
                        <a:rPr lang="en-US" sz="1200" dirty="0">
                          <a:latin typeface="Arial MT"/>
                          <a:ea typeface="Arial MT"/>
                          <a:cs typeface="Arial MT"/>
                        </a:rPr>
                        <a:t>New</a:t>
                      </a:r>
                      <a:r>
                        <a:rPr lang="en-US" sz="1200" spc="65" dirty="0">
                          <a:latin typeface="Arial MT"/>
                          <a:ea typeface="Arial MT"/>
                          <a:cs typeface="Arial MT"/>
                        </a:rPr>
                        <a:t> </a:t>
                      </a:r>
                      <a:r>
                        <a:rPr lang="en-US" sz="1200" dirty="0">
                          <a:latin typeface="Arial MT"/>
                          <a:ea typeface="Arial MT"/>
                          <a:cs typeface="Arial MT"/>
                        </a:rPr>
                        <a:t>indicator</a:t>
                      </a:r>
                      <a:endParaRPr lang="en-US" sz="1200" dirty="0">
                        <a:effectLst/>
                        <a:latin typeface="Arial MT"/>
                        <a:ea typeface="Arial MT"/>
                        <a:cs typeface="Arial MT"/>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GB" sz="12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3495" marR="9525" algn="ctr">
                        <a:spcBef>
                          <a:spcPts val="285"/>
                        </a:spcBef>
                        <a:spcAft>
                          <a:spcPts val="0"/>
                        </a:spcAft>
                      </a:pPr>
                      <a:r>
                        <a:rPr lang="en-US" sz="1200">
                          <a:effectLst/>
                          <a:latin typeface="Arial" panose="020B0604020202020204" pitchFamily="34" charset="0"/>
                          <a:cs typeface="Arial" panose="020B0604020202020204" pitchFamily="34" charset="0"/>
                        </a:rPr>
                        <a:t>n/a</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5240" algn="ctr">
                        <a:spcBef>
                          <a:spcPts val="285"/>
                        </a:spcBef>
                        <a:spcAft>
                          <a:spcPts val="0"/>
                        </a:spcAft>
                      </a:pPr>
                      <a:r>
                        <a:rPr lang="en-US" sz="1200" b="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7"/>
                  </a:ext>
                </a:extLst>
              </a:tr>
              <a:tr h="482004">
                <a:tc vMerge="1">
                  <a:txBody>
                    <a:bodyPr/>
                    <a:lstStyle/>
                    <a:p>
                      <a:endParaRPr lang="en-US"/>
                    </a:p>
                  </a:txBody>
                  <a:tcPr/>
                </a:tc>
                <a:tc vMerge="1">
                  <a:txBody>
                    <a:bodyPr/>
                    <a:lstStyle/>
                    <a:p>
                      <a:endParaRPr lang="en-US"/>
                    </a:p>
                  </a:txBody>
                  <a:tcPr/>
                </a:tc>
                <a:tc gridSpan="6">
                  <a:txBody>
                    <a:bodyPr/>
                    <a:lstStyle/>
                    <a:p>
                      <a:pPr algn="l"/>
                      <a:r>
                        <a:rPr lang="en-GB" sz="1200" b="1" dirty="0">
                          <a:effectLst/>
                          <a:latin typeface="Arial" panose="020B0604020202020204" pitchFamily="34" charset="0"/>
                          <a:ea typeface="Calibri" panose="020F0502020204030204" pitchFamily="34" charset="0"/>
                          <a:cs typeface="Arial" panose="020B0604020202020204" pitchFamily="34" charset="0"/>
                        </a:rPr>
                        <a:t>Measurable outputs: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l"/>
                      <a:r>
                        <a:rPr lang="en-US" sz="1200" b="1" dirty="0">
                          <a:effectLst/>
                          <a:latin typeface="Arial" panose="020B0604020202020204" pitchFamily="34" charset="0"/>
                          <a:ea typeface="Calibri" panose="020F0502020204030204" pitchFamily="34" charset="0"/>
                          <a:cs typeface="Arial" panose="020B0604020202020204" pitchFamily="34" charset="0"/>
                        </a:rPr>
                        <a:t>Two RFPs issued by 2023/24</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39511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730" y="2941592"/>
            <a:ext cx="11940540" cy="207897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pPr algn="ctr"/>
            <a:r>
              <a:rPr lang="en-GB" sz="4000" b="1" dirty="0">
                <a:solidFill>
                  <a:srgbClr val="70AD47"/>
                </a:solidFill>
                <a:latin typeface="Open Sans"/>
              </a:rPr>
              <a:t>1.Legislative and Policy Environment</a:t>
            </a:r>
            <a:endParaRPr lang="en-GB" sz="4000" b="1" dirty="0">
              <a:solidFill>
                <a:schemeClr val="accent6"/>
              </a:solidFill>
              <a:latin typeface="Open Sans"/>
            </a:endParaRPr>
          </a:p>
        </p:txBody>
      </p:sp>
    </p:spTree>
    <p:extLst>
      <p:ext uri="{BB962C8B-B14F-4D97-AF65-F5344CB8AC3E}">
        <p14:creationId xmlns:p14="http://schemas.microsoft.com/office/powerpoint/2010/main" xmlns="" val="2684287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790545321"/>
              </p:ext>
            </p:extLst>
          </p:nvPr>
        </p:nvGraphicFramePr>
        <p:xfrm>
          <a:off x="291100" y="1231920"/>
          <a:ext cx="11609799" cy="5235555"/>
        </p:xfrm>
        <a:graphic>
          <a:graphicData uri="http://schemas.openxmlformats.org/drawingml/2006/table">
            <a:tbl>
              <a:tblPr firstRow="1" firstCol="1" lastRow="1" lastCol="1" bandRow="1" bandCol="1">
                <a:tableStyleId>{16D9F66E-5EB9-4882-86FB-DCBF35E3C3E4}</a:tableStyleId>
              </a:tblPr>
              <a:tblGrid>
                <a:gridCol w="541179">
                  <a:extLst>
                    <a:ext uri="{9D8B030D-6E8A-4147-A177-3AD203B41FA5}">
                      <a16:colId xmlns:a16="http://schemas.microsoft.com/office/drawing/2014/main" xmlns="" val="20000"/>
                    </a:ext>
                  </a:extLst>
                </a:gridCol>
                <a:gridCol w="541178">
                  <a:extLst>
                    <a:ext uri="{9D8B030D-6E8A-4147-A177-3AD203B41FA5}">
                      <a16:colId xmlns:a16="http://schemas.microsoft.com/office/drawing/2014/main" xmlns="" val="20001"/>
                    </a:ext>
                  </a:extLst>
                </a:gridCol>
                <a:gridCol w="4260205">
                  <a:extLst>
                    <a:ext uri="{9D8B030D-6E8A-4147-A177-3AD203B41FA5}">
                      <a16:colId xmlns:a16="http://schemas.microsoft.com/office/drawing/2014/main" xmlns="" val="20002"/>
                    </a:ext>
                  </a:extLst>
                </a:gridCol>
                <a:gridCol w="977988">
                  <a:extLst>
                    <a:ext uri="{9D8B030D-6E8A-4147-A177-3AD203B41FA5}">
                      <a16:colId xmlns:a16="http://schemas.microsoft.com/office/drawing/2014/main" xmlns="" val="3746930953"/>
                    </a:ext>
                  </a:extLst>
                </a:gridCol>
                <a:gridCol w="1075461">
                  <a:extLst>
                    <a:ext uri="{9D8B030D-6E8A-4147-A177-3AD203B41FA5}">
                      <a16:colId xmlns:a16="http://schemas.microsoft.com/office/drawing/2014/main" xmlns="" val="20004"/>
                    </a:ext>
                  </a:extLst>
                </a:gridCol>
                <a:gridCol w="1027987">
                  <a:extLst>
                    <a:ext uri="{9D8B030D-6E8A-4147-A177-3AD203B41FA5}">
                      <a16:colId xmlns:a16="http://schemas.microsoft.com/office/drawing/2014/main" xmlns="" val="265045262"/>
                    </a:ext>
                  </a:extLst>
                </a:gridCol>
                <a:gridCol w="870739">
                  <a:extLst>
                    <a:ext uri="{9D8B030D-6E8A-4147-A177-3AD203B41FA5}">
                      <a16:colId xmlns:a16="http://schemas.microsoft.com/office/drawing/2014/main" xmlns="" val="20006"/>
                    </a:ext>
                  </a:extLst>
                </a:gridCol>
                <a:gridCol w="180984">
                  <a:extLst>
                    <a:ext uri="{9D8B030D-6E8A-4147-A177-3AD203B41FA5}">
                      <a16:colId xmlns:a16="http://schemas.microsoft.com/office/drawing/2014/main" xmlns="" val="1854083256"/>
                    </a:ext>
                  </a:extLst>
                </a:gridCol>
                <a:gridCol w="705646">
                  <a:extLst>
                    <a:ext uri="{9D8B030D-6E8A-4147-A177-3AD203B41FA5}">
                      <a16:colId xmlns:a16="http://schemas.microsoft.com/office/drawing/2014/main" xmlns="" val="20007"/>
                    </a:ext>
                  </a:extLst>
                </a:gridCol>
                <a:gridCol w="703192">
                  <a:extLst>
                    <a:ext uri="{9D8B030D-6E8A-4147-A177-3AD203B41FA5}">
                      <a16:colId xmlns:a16="http://schemas.microsoft.com/office/drawing/2014/main" xmlns="" val="2087793203"/>
                    </a:ext>
                  </a:extLst>
                </a:gridCol>
                <a:gridCol w="204484">
                  <a:extLst>
                    <a:ext uri="{9D8B030D-6E8A-4147-A177-3AD203B41FA5}">
                      <a16:colId xmlns:a16="http://schemas.microsoft.com/office/drawing/2014/main" xmlns="" val="633736902"/>
                    </a:ext>
                  </a:extLst>
                </a:gridCol>
                <a:gridCol w="520756">
                  <a:extLst>
                    <a:ext uri="{9D8B030D-6E8A-4147-A177-3AD203B41FA5}">
                      <a16:colId xmlns:a16="http://schemas.microsoft.com/office/drawing/2014/main" xmlns="" val="20009"/>
                    </a:ext>
                  </a:extLst>
                </a:gridCol>
              </a:tblGrid>
              <a:tr h="436464">
                <a:tc rowSpan="2">
                  <a:txBody>
                    <a:bodyPr/>
                    <a:lstStyle/>
                    <a:p>
                      <a:pPr marL="121285">
                        <a:spcBef>
                          <a:spcPts val="870"/>
                        </a:spcBef>
                        <a:spcAft>
                          <a:spcPts val="0"/>
                        </a:spcAft>
                      </a:pPr>
                      <a:r>
                        <a:rPr lang="en-US" sz="1200" dirty="0">
                          <a:effectLst/>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dirty="0">
                          <a:effectLst/>
                        </a:rPr>
                        <a:t>Output</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endParaRPr lang="en-US" dirty="0"/>
                    </a:p>
                  </a:txBody>
                  <a:tcPr marL="0" marR="0" marT="0" marB="0"/>
                </a:tc>
                <a:tc gridSpan="3">
                  <a:txBody>
                    <a:bodyPr/>
                    <a:lstStyle/>
                    <a:p>
                      <a:r>
                        <a:rPr lang="en-US" sz="1200">
                          <a:effectLst/>
                        </a:rPr>
                        <a:t>Audited</a:t>
                      </a:r>
                      <a:r>
                        <a:rPr lang="en-US" sz="1200" spc="-45">
                          <a:effectLst/>
                        </a:rPr>
                        <a:t> </a:t>
                      </a:r>
                      <a:r>
                        <a:rPr lang="en-US" sz="1200">
                          <a:effectLst/>
                        </a:rPr>
                        <a:t>or</a:t>
                      </a:r>
                      <a:r>
                        <a:rPr lang="en-US" sz="1200" spc="-40">
                          <a:effectLst/>
                        </a:rPr>
                        <a:t> </a:t>
                      </a:r>
                      <a:r>
                        <a:rPr lang="en-US" sz="1200">
                          <a:effectLst/>
                        </a:rPr>
                        <a:t>actual</a:t>
                      </a:r>
                      <a:r>
                        <a:rPr lang="en-US" sz="1200" spc="-250">
                          <a:effectLst/>
                        </a:rPr>
                        <a:t> </a:t>
                      </a:r>
                      <a:r>
                        <a:rPr lang="en-US" sz="1200">
                          <a:effectLst/>
                        </a:rPr>
                        <a:t>performance</a:t>
                      </a:r>
                      <a:endParaRPr lang="en-US"/>
                    </a:p>
                  </a:txBody>
                  <a:tcPr marL="0" marR="0" marT="0" marB="0"/>
                </a:tc>
                <a:tc hMerge="1">
                  <a:txBody>
                    <a:bodyPr/>
                    <a:lstStyle/>
                    <a:p>
                      <a:endParaRPr lang="en-US"/>
                    </a:p>
                  </a:txBody>
                  <a:tcPr/>
                </a:tc>
                <a:tc hMerge="1">
                  <a:txBody>
                    <a:bodyPr/>
                    <a:lstStyle/>
                    <a:p>
                      <a:endParaRPr lang="en-US"/>
                    </a:p>
                  </a:txBody>
                  <a:tcPr marL="0" marR="0" marT="0" marB="0"/>
                </a:tc>
                <a:tc>
                  <a:txBody>
                    <a:bodyPr/>
                    <a:lstStyle/>
                    <a:p>
                      <a:pPr marL="66675" marR="53975" algn="ctr">
                        <a:lnSpc>
                          <a:spcPts val="1140"/>
                        </a:lnSpc>
                        <a:spcBef>
                          <a:spcPts val="200"/>
                        </a:spcBef>
                        <a:spcAft>
                          <a:spcPts val="0"/>
                        </a:spcAft>
                      </a:pPr>
                      <a:r>
                        <a:rPr lang="en-US" sz="1200" dirty="0">
                          <a:effectLst/>
                        </a:rPr>
                        <a:t>Estimated</a:t>
                      </a:r>
                      <a:r>
                        <a:rPr lang="en-US" sz="1200" spc="-250" dirty="0">
                          <a:effectLst/>
                        </a:rPr>
                        <a:t> </a:t>
                      </a:r>
                      <a:r>
                        <a:rPr lang="en-US" sz="1200" dirty="0">
                          <a:effectLst/>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5">
                  <a:txBody>
                    <a:bodyPr/>
                    <a:lstStyle/>
                    <a:p>
                      <a:pPr>
                        <a:spcBef>
                          <a:spcPts val="50"/>
                        </a:spcBef>
                        <a:spcAft>
                          <a:spcPts val="0"/>
                        </a:spcAft>
                      </a:pPr>
                      <a:r>
                        <a:rPr lang="en-US" sz="1200">
                          <a:effectLst/>
                        </a:rPr>
                        <a:t> </a:t>
                      </a:r>
                    </a:p>
                    <a:p>
                      <a:pPr marL="248920">
                        <a:spcBef>
                          <a:spcPts val="285"/>
                        </a:spcBef>
                        <a:spcAft>
                          <a:spcPts val="0"/>
                        </a:spcAft>
                      </a:pPr>
                      <a:r>
                        <a:rPr lang="en-US" sz="1200">
                          <a:effectLst/>
                        </a:rPr>
                        <a:t>Medium-term</a:t>
                      </a:r>
                      <a:r>
                        <a:rPr lang="en-US" sz="1200" spc="-40">
                          <a:effectLst/>
                        </a:rPr>
                        <a:t> </a:t>
                      </a:r>
                      <a:r>
                        <a:rPr lang="en-US" sz="1200">
                          <a:effectLst/>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a:spcBef>
                          <a:spcPts val="50"/>
                        </a:spcBef>
                        <a:spcAft>
                          <a:spcPts val="0"/>
                        </a:spcAft>
                      </a:pPr>
                      <a:r>
                        <a:rPr lang="en-US" sz="1200" dirty="0">
                          <a:effectLst/>
                        </a:rPr>
                        <a:t> </a:t>
                      </a:r>
                    </a:p>
                    <a:p>
                      <a:pPr marL="248920">
                        <a:spcBef>
                          <a:spcPts val="285"/>
                        </a:spcBef>
                        <a:spcAft>
                          <a:spcPts val="0"/>
                        </a:spcAft>
                      </a:pPr>
                      <a:r>
                        <a:rPr lang="en-US" sz="1200" dirty="0">
                          <a:effectLst/>
                        </a:rPr>
                        <a:t>Medium-term</a:t>
                      </a:r>
                      <a:r>
                        <a:rPr lang="en-US" sz="1200" spc="-40" dirty="0">
                          <a:effectLst/>
                        </a:rPr>
                        <a:t> </a:t>
                      </a:r>
                      <a:r>
                        <a:rPr lang="en-US" sz="1200" dirty="0">
                          <a:effectLst/>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71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9210" marR="21590" algn="ctr">
                        <a:spcBef>
                          <a:spcPts val="665"/>
                        </a:spcBef>
                        <a:spcAft>
                          <a:spcPts val="0"/>
                        </a:spcAft>
                      </a:pPr>
                      <a:r>
                        <a:rPr lang="en-US" sz="1200" dirty="0">
                          <a:effectLst/>
                        </a:rPr>
                        <a:t>2019/20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665"/>
                        </a:spcBef>
                        <a:spcAft>
                          <a:spcPts val="0"/>
                        </a:spcAft>
                      </a:pPr>
                      <a:r>
                        <a:rPr lang="en-US" sz="1200" dirty="0">
                          <a:effectLst/>
                        </a:rPr>
                        <a:t>2020/21</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665"/>
                        </a:spcBef>
                        <a:spcAft>
                          <a:spcPts val="0"/>
                        </a:spcAft>
                      </a:pPr>
                      <a:r>
                        <a:rPr lang="en-US" sz="1200" dirty="0">
                          <a:effectLst/>
                        </a:rPr>
                        <a:t>2021/22</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5405" marR="53975" algn="ctr">
                        <a:spcBef>
                          <a:spcPts val="665"/>
                        </a:spcBef>
                        <a:spcAft>
                          <a:spcPts val="0"/>
                        </a:spcAft>
                      </a:pPr>
                      <a:r>
                        <a:rPr lang="en-US" sz="1200" dirty="0">
                          <a:effectLst/>
                        </a:rPr>
                        <a:t>2022/23</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665"/>
                        </a:spcBef>
                        <a:spcAft>
                          <a:spcPts val="0"/>
                        </a:spcAft>
                      </a:pPr>
                      <a:r>
                        <a:rPr lang="en-US" sz="1200" dirty="0">
                          <a:effectLst/>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2225" marR="9525" algn="ctr">
                        <a:spcBef>
                          <a:spcPts val="665"/>
                        </a:spcBef>
                        <a:spcAft>
                          <a:spcPts val="0"/>
                        </a:spcAft>
                      </a:pPr>
                      <a:r>
                        <a:rPr lang="en-US" sz="1200">
                          <a:effectLst/>
                        </a:rPr>
                        <a:t>2022/23</a:t>
                      </a:r>
                      <a:endParaRPr lang="en-US" sz="120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665"/>
                        </a:spcBef>
                        <a:spcAft>
                          <a:spcPts val="0"/>
                        </a:spcAft>
                      </a:pPr>
                      <a:r>
                        <a:rPr lang="en-US" sz="1200" dirty="0">
                          <a:effectLst/>
                        </a:rPr>
                        <a:t>2024/25</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66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665"/>
                        </a:spcBef>
                        <a:spcAft>
                          <a:spcPts val="0"/>
                        </a:spcAft>
                      </a:pPr>
                      <a:r>
                        <a:rPr lang="en-US" sz="1200" b="0" dirty="0">
                          <a:effectLst/>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181338">
                <a:tc rowSpan="8">
                  <a:txBody>
                    <a:bodyPr/>
                    <a:lstStyle/>
                    <a:p>
                      <a:pPr marL="1701165" marR="1701165" algn="ctr">
                        <a:spcBef>
                          <a:spcPts val="925"/>
                        </a:spcBef>
                        <a:spcAft>
                          <a:spcPts val="0"/>
                        </a:spcAft>
                      </a:pPr>
                      <a:endParaRPr lang="en-US" sz="1100" dirty="0">
                        <a:effectLst/>
                        <a:latin typeface="Arial" panose="020B0604020202020204" pitchFamily="34" charset="0"/>
                        <a:ea typeface="Arial MT"/>
                        <a:cs typeface="Arial" panose="020B0604020202020204" pitchFamily="34" charset="0"/>
                      </a:endParaRPr>
                    </a:p>
                  </a:txBody>
                  <a:tcPr marL="0" marR="0" marT="0" marB="0" vert="vert270"/>
                </a:tc>
                <a:tc gridSpan="11">
                  <a:txBody>
                    <a:bodyPr/>
                    <a:lstStyle/>
                    <a:p>
                      <a:pPr marL="32385">
                        <a:spcBef>
                          <a:spcPts val="515"/>
                        </a:spcBef>
                        <a:spcAft>
                          <a:spcPts val="0"/>
                        </a:spcAft>
                      </a:pPr>
                      <a:r>
                        <a:rPr lang="en-US" sz="1100" dirty="0" err="1">
                          <a:effectLst/>
                          <a:latin typeface="Arial" panose="020B0604020202020204" pitchFamily="34" charset="0"/>
                          <a:cs typeface="Arial" panose="020B0604020202020204" pitchFamily="34" charset="0"/>
                        </a:rPr>
                        <a:t>Subprogramme</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2.2:</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SMME</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or</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cooperative</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interventions</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44455">
                <a:tc vMerge="1">
                  <a:txBody>
                    <a:bodyPr/>
                    <a:lstStyle/>
                    <a:p>
                      <a:endParaRPr lang="en-US"/>
                    </a:p>
                  </a:txBody>
                  <a:tcPr/>
                </a:tc>
                <a:tc rowSpan="7">
                  <a:txBody>
                    <a:bodyPr/>
                    <a:lstStyle/>
                    <a:p>
                      <a:pPr marL="245745" marR="0" lvl="0" indent="0" algn="l" defTabSz="914400" rtl="0" eaLnBrk="1" fontAlgn="auto" latinLnBrk="0" hangingPunct="1">
                        <a:lnSpc>
                          <a:spcPct val="100000"/>
                        </a:lnSpc>
                        <a:spcBef>
                          <a:spcPts val="415"/>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a:t>
                      </a:r>
                      <a:r>
                        <a:rPr kumimoji="0" lang="en-US" sz="1100" b="1" i="0" u="none" strike="noStrike" kern="1200" cap="none" spc="5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SMME</a:t>
                      </a:r>
                      <a:r>
                        <a:rPr kumimoji="0" lang="en-US" sz="11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US" sz="11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cooperative</a:t>
                      </a:r>
                      <a:r>
                        <a:rPr kumimoji="0" lang="en-US" sz="11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Interventions</a:t>
                      </a:r>
                      <a:r>
                        <a:rPr kumimoji="0" lang="en-US" sz="11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Funded</a:t>
                      </a:r>
                    </a:p>
                    <a:p>
                      <a:pPr marL="0" marR="0" lvl="0" indent="0" algn="l" defTabSz="914400" rtl="0" eaLnBrk="1" fontAlgn="auto" latinLnBrk="0" hangingPunct="1">
                        <a:lnSpc>
                          <a:spcPct val="100000"/>
                        </a:lnSpc>
                        <a:spcBef>
                          <a:spcPts val="285"/>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45745">
                        <a:spcBef>
                          <a:spcPts val="415"/>
                        </a:spcBef>
                        <a:spcAft>
                          <a:spcPts val="0"/>
                        </a:spcAft>
                      </a:pPr>
                      <a:endParaRPr lang="en-US" sz="1100" dirty="0">
                        <a:effectLst/>
                        <a:latin typeface="Arial" panose="020B0604020202020204" pitchFamily="34" charset="0"/>
                        <a:cs typeface="Arial" panose="020B0604020202020204" pitchFamily="34" charset="0"/>
                      </a:endParaRPr>
                    </a:p>
                  </a:txBody>
                  <a:tcPr marL="0" marR="0" marT="0" marB="0" vert="vert270"/>
                </a:tc>
                <a:tc>
                  <a:txBody>
                    <a:bodyPr/>
                    <a:lstStyle/>
                    <a:p>
                      <a:pPr marL="35560">
                        <a:lnSpc>
                          <a:spcPct val="103000"/>
                        </a:lnSpc>
                        <a:spcBef>
                          <a:spcPts val="285"/>
                        </a:spcBef>
                        <a:spcAft>
                          <a:spcPts val="0"/>
                        </a:spcAft>
                      </a:pPr>
                      <a:r>
                        <a:rPr lang="en-GB" sz="1100" kern="1200" dirty="0">
                          <a:solidFill>
                            <a:schemeClr val="dk1"/>
                          </a:solidFill>
                          <a:effectLst/>
                          <a:latin typeface="Arial" panose="020B0604020202020204" pitchFamily="34" charset="0"/>
                          <a:ea typeface="+mn-ea"/>
                          <a:cs typeface="Arial" panose="020B0604020202020204" pitchFamily="34" charset="0"/>
                        </a:rPr>
                        <a:t>2.2.1 Number of SMMEs and co-operatives funded by the NSF for skills development</a:t>
                      </a:r>
                      <a:endParaRPr lang="en-US" sz="11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816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a:effectLst/>
                          <a:latin typeface="Arial" panose="020B0604020202020204" pitchFamily="34" charset="0"/>
                          <a:ea typeface="Calibri" panose="020F0502020204030204" pitchFamily="34" charset="0"/>
                          <a:cs typeface="Arial" panose="020B0604020202020204" pitchFamily="34" charset="0"/>
                        </a:rPr>
                        <a:t>491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1 500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1 600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1 700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GB" sz="1100" b="0" dirty="0">
                          <a:effectLst/>
                          <a:latin typeface="Arial" panose="020B0604020202020204" pitchFamily="34" charset="0"/>
                          <a:ea typeface="Calibri" panose="020F0502020204030204" pitchFamily="34" charset="0"/>
                          <a:cs typeface="Arial" panose="020B0604020202020204" pitchFamily="34" charset="0"/>
                        </a:rPr>
                        <a:t>1 800</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1 800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85057">
                <a:tc vMerge="1">
                  <a:txBody>
                    <a:bodyPr/>
                    <a:lstStyle/>
                    <a:p>
                      <a:endParaRPr lang="en-US"/>
                    </a:p>
                  </a:txBody>
                  <a:tcPr/>
                </a:tc>
                <a:tc vMerge="1">
                  <a:txBody>
                    <a:bodyPr/>
                    <a:lstStyle/>
                    <a:p>
                      <a:endParaRPr lang="en-US"/>
                    </a:p>
                  </a:txBody>
                  <a:tcPr/>
                </a:tc>
                <a:tc gridSpan="10">
                  <a:txBody>
                    <a:bodyPr/>
                    <a:lstStyle/>
                    <a:p>
                      <a:pPr marL="35560">
                        <a:spcBef>
                          <a:spcPts val="285"/>
                        </a:spcBef>
                        <a:spcAft>
                          <a:spcPts val="0"/>
                        </a:spcAft>
                      </a:pPr>
                      <a:r>
                        <a:rPr lang="en-ZA" sz="1100" b="1" dirty="0">
                          <a:effectLst/>
                          <a:latin typeface="Arial" panose="020B0604020202020204" pitchFamily="34" charset="0"/>
                          <a:ea typeface="Arial MT"/>
                          <a:cs typeface="Arial" panose="020B0604020202020204" pitchFamily="34" charset="0"/>
                        </a:rPr>
                        <a:t>Measurable outputs:</a:t>
                      </a:r>
                    </a:p>
                    <a:p>
                      <a:pPr marL="35560">
                        <a:spcBef>
                          <a:spcPts val="285"/>
                        </a:spcBef>
                        <a:spcAft>
                          <a:spcPts val="0"/>
                        </a:spcAft>
                      </a:pPr>
                      <a:r>
                        <a:rPr lang="en-ZA" sz="1100" b="1" dirty="0">
                          <a:effectLst/>
                          <a:latin typeface="Arial" panose="020B0604020202020204" pitchFamily="34" charset="0"/>
                          <a:ea typeface="Arial MT"/>
                          <a:cs typeface="Arial" panose="020B0604020202020204" pitchFamily="34" charset="0"/>
                        </a:rPr>
                        <a:t>The NSF should fund 1 600 SMME and co-operative skills development by 2023/24</a:t>
                      </a:r>
                      <a:endParaRPr lang="en-US" sz="11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4"/>
                  </a:ext>
                </a:extLst>
              </a:tr>
              <a:tr h="552325">
                <a:tc vMerge="1">
                  <a:txBody>
                    <a:bodyPr/>
                    <a:lstStyle/>
                    <a:p>
                      <a:endParaRPr lang="en-US"/>
                    </a:p>
                  </a:txBody>
                  <a:tcPr/>
                </a:tc>
                <a:tc vMerge="1">
                  <a:txBody>
                    <a:bodyPr/>
                    <a:lstStyle/>
                    <a:p>
                      <a:endParaRPr lang="en-US"/>
                    </a:p>
                  </a:txBody>
                  <a:tcPr/>
                </a:tc>
                <a:tc>
                  <a:txBody>
                    <a:bodyPr/>
                    <a:lstStyle/>
                    <a:p>
                      <a:pPr marL="35560">
                        <a:lnSpc>
                          <a:spcPct val="103000"/>
                        </a:lnSpc>
                        <a:spcBef>
                          <a:spcPts val="285"/>
                        </a:spcBef>
                        <a:spcAft>
                          <a:spcPts val="0"/>
                        </a:spcAft>
                      </a:pPr>
                      <a:r>
                        <a:rPr lang="en-US" sz="1100" dirty="0">
                          <a:effectLst/>
                          <a:latin typeface="Arial" panose="020B0604020202020204" pitchFamily="34" charset="0"/>
                          <a:cs typeface="Arial" panose="020B0604020202020204" pitchFamily="34" charset="0"/>
                        </a:rPr>
                        <a:t>2.2.2 Number of NSF-funded</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learners for education and</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 who completed their</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education</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training</a:t>
                      </a:r>
                      <a:r>
                        <a:rPr lang="en-US" sz="1100" spc="6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through</a:t>
                      </a:r>
                      <a:r>
                        <a:rPr lang="en-US" sz="1100" spc="-23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SMME</a:t>
                      </a:r>
                      <a:r>
                        <a:rPr lang="en-US" sz="1100" spc="3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3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cooperative</a:t>
                      </a:r>
                      <a:r>
                        <a:rPr lang="en-US" sz="1100" spc="3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skills</a:t>
                      </a:r>
                      <a:r>
                        <a:rPr lang="en-US" sz="1100" spc="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r>
                        <a:rPr lang="en-US" sz="1100" spc="-3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initiatives</a:t>
                      </a:r>
                      <a:endParaRPr lang="en-US" sz="11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3 247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1 199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5 250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5 500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5 750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GB" sz="1100" b="0" dirty="0">
                          <a:effectLst/>
                          <a:latin typeface="Arial" panose="020B0604020202020204" pitchFamily="34" charset="0"/>
                          <a:ea typeface="Calibri" panose="020F0502020204030204" pitchFamily="34" charset="0"/>
                          <a:cs typeface="Arial" panose="020B0604020202020204" pitchFamily="34" charset="0"/>
                        </a:rPr>
                        <a:t>5 750</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5 750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518648">
                <a:tc vMerge="1">
                  <a:txBody>
                    <a:bodyPr/>
                    <a:lstStyle/>
                    <a:p>
                      <a:endParaRPr lang="en-US"/>
                    </a:p>
                  </a:txBody>
                  <a:tcPr/>
                </a:tc>
                <a:tc vMerge="1">
                  <a:txBody>
                    <a:bodyPr/>
                    <a:lstStyle/>
                    <a:p>
                      <a:endParaRPr lang="en-US"/>
                    </a:p>
                  </a:txBody>
                  <a:tcPr/>
                </a:tc>
                <a:tc gridSpan="10">
                  <a:txBody>
                    <a:bodyPr/>
                    <a:lstStyle/>
                    <a:p>
                      <a:pPr algn="l"/>
                      <a:r>
                        <a:rPr lang="en-ZA" sz="1100" b="1" i="0" u="none" strike="noStrike" baseline="0" dirty="0">
                          <a:latin typeface="Arial" panose="020B0604020202020204" pitchFamily="34" charset="0"/>
                          <a:cs typeface="Arial" panose="020B0604020202020204" pitchFamily="34" charset="0"/>
                        </a:rPr>
                        <a:t>Measurable outputs:</a:t>
                      </a:r>
                    </a:p>
                    <a:p>
                      <a:pPr algn="l"/>
                      <a:r>
                        <a:rPr lang="en-US" sz="1100" b="1" i="0" u="none" strike="noStrike" baseline="0" dirty="0">
                          <a:latin typeface="Arial" panose="020B0604020202020204" pitchFamily="34" charset="0"/>
                          <a:cs typeface="Arial" panose="020B0604020202020204" pitchFamily="34" charset="0"/>
                        </a:rPr>
                        <a:t>The NSF should fund 5 500 learners through SMME and co-operative skills development initiatives by</a:t>
                      </a:r>
                    </a:p>
                    <a:p>
                      <a:pPr algn="l"/>
                      <a:r>
                        <a:rPr lang="en-ZA" sz="1100" b="1" i="0" u="none" strike="noStrike" baseline="0" dirty="0">
                          <a:latin typeface="Arial" panose="020B0604020202020204" pitchFamily="34" charset="0"/>
                          <a:cs typeface="Arial" panose="020B0604020202020204" pitchFamily="34" charset="0"/>
                        </a:rPr>
                        <a:t>2023/24</a:t>
                      </a:r>
                      <a:endParaRPr lang="en-US" sz="11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xmlns="" val="2197663115"/>
                  </a:ext>
                </a:extLst>
              </a:tr>
              <a:tr h="552325">
                <a:tc vMerge="1">
                  <a:txBody>
                    <a:bodyPr/>
                    <a:lstStyle/>
                    <a:p>
                      <a:endParaRPr lang="en-US"/>
                    </a:p>
                  </a:txBody>
                  <a:tcPr/>
                </a:tc>
                <a:tc vMerge="1">
                  <a:txBody>
                    <a:bodyPr/>
                    <a:lstStyle/>
                    <a:p>
                      <a:endParaRPr lang="en-US"/>
                    </a:p>
                  </a:txBody>
                  <a:tcPr/>
                </a:tc>
                <a:tc>
                  <a:txBody>
                    <a:bodyPr/>
                    <a:lstStyle/>
                    <a:p>
                      <a:pPr marL="35560" marR="0" lvl="0" indent="0" algn="l" defTabSz="914400" rtl="0" eaLnBrk="1" fontAlgn="auto" latinLnBrk="0" hangingPunct="1">
                        <a:lnSpc>
                          <a:spcPct val="103000"/>
                        </a:lnSpc>
                        <a:spcBef>
                          <a:spcPts val="285"/>
                        </a:spcBef>
                        <a:spcAft>
                          <a:spcPts val="0"/>
                        </a:spcAft>
                        <a:buClrTx/>
                        <a:buSzTx/>
                        <a:buFontTx/>
                        <a:buNone/>
                        <a:tabLst/>
                        <a:defRPr/>
                      </a:pPr>
                      <a:r>
                        <a:rPr lang="en-ZA" sz="1100" b="0" dirty="0">
                          <a:effectLst/>
                          <a:latin typeface="Arial" panose="020B0604020202020204" pitchFamily="34" charset="0"/>
                          <a:ea typeface="Arial MT"/>
                          <a:cs typeface="Arial" panose="020B0604020202020204" pitchFamily="34" charset="0"/>
                        </a:rPr>
                        <a:t>2.2.3 </a:t>
                      </a:r>
                      <a:r>
                        <a:rPr lang="en-GB" sz="1100" b="0" kern="1200" dirty="0">
                          <a:solidFill>
                            <a:schemeClr val="dk1"/>
                          </a:solidFill>
                          <a:effectLst/>
                          <a:latin typeface="Arial" panose="020B0604020202020204" pitchFamily="34" charset="0"/>
                          <a:ea typeface="+mn-ea"/>
                          <a:cs typeface="Arial" panose="020B0604020202020204" pitchFamily="34" charset="0"/>
                        </a:rPr>
                        <a:t>Number of NSF-funded learners for education and training who completed their education and training through SMME and co-operative skills development initiatives</a:t>
                      </a:r>
                      <a:endParaRPr lang="en-US" sz="1100" b="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1356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659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1500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1700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100" dirty="0">
                          <a:effectLst/>
                          <a:latin typeface="Arial" panose="020B0604020202020204" pitchFamily="34" charset="0"/>
                          <a:ea typeface="Calibri" panose="020F0502020204030204" pitchFamily="34" charset="0"/>
                          <a:cs typeface="Arial" panose="020B0604020202020204" pitchFamily="34" charset="0"/>
                        </a:rPr>
                        <a:t>2000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r>
                        <a:rPr lang="en-ZA" sz="1100" b="0" dirty="0">
                          <a:effectLst/>
                          <a:latin typeface="Arial" panose="020B0604020202020204" pitchFamily="34" charset="0"/>
                          <a:ea typeface="Calibri" panose="020F0502020204030204" pitchFamily="34" charset="0"/>
                          <a:cs typeface="Arial" panose="020B0604020202020204" pitchFamily="34" charset="0"/>
                        </a:rPr>
                        <a:t>2000</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xmlns="" val="3097391875"/>
                  </a:ext>
                </a:extLst>
              </a:tr>
              <a:tr h="590104">
                <a:tc vMerge="1">
                  <a:txBody>
                    <a:bodyPr/>
                    <a:lstStyle/>
                    <a:p>
                      <a:endParaRPr lang="en-US"/>
                    </a:p>
                  </a:txBody>
                  <a:tcPr/>
                </a:tc>
                <a:tc vMerge="1">
                  <a:txBody>
                    <a:bodyPr/>
                    <a:lstStyle/>
                    <a:p>
                      <a:endParaRPr lang="en-US"/>
                    </a:p>
                  </a:txBody>
                  <a:tcPr/>
                </a:tc>
                <a:tc gridSpan="10">
                  <a:txBody>
                    <a:bodyPr/>
                    <a:lstStyle/>
                    <a:p>
                      <a:pPr marL="35560">
                        <a:lnSpc>
                          <a:spcPct val="103000"/>
                        </a:lnSpc>
                        <a:spcBef>
                          <a:spcPts val="285"/>
                        </a:spcBef>
                        <a:spcAft>
                          <a:spcPts val="0"/>
                        </a:spcAft>
                      </a:pPr>
                      <a:r>
                        <a:rPr lang="en-ZA" sz="1100" b="1" dirty="0">
                          <a:effectLst/>
                          <a:latin typeface="Arial" panose="020B0604020202020204" pitchFamily="34" charset="0"/>
                          <a:ea typeface="Arial MT"/>
                          <a:cs typeface="Arial" panose="020B0604020202020204" pitchFamily="34" charset="0"/>
                        </a:rPr>
                        <a:t>Measurable outputs:</a:t>
                      </a:r>
                    </a:p>
                    <a:p>
                      <a:pPr marL="35560">
                        <a:lnSpc>
                          <a:spcPct val="103000"/>
                        </a:lnSpc>
                        <a:spcBef>
                          <a:spcPts val="285"/>
                        </a:spcBef>
                        <a:spcAft>
                          <a:spcPts val="0"/>
                        </a:spcAft>
                      </a:pPr>
                      <a:r>
                        <a:rPr lang="en-GB" sz="1100" b="1" kern="1200" dirty="0">
                          <a:solidFill>
                            <a:schemeClr val="dk1"/>
                          </a:solidFill>
                          <a:effectLst/>
                          <a:latin typeface="Arial" panose="020B0604020202020204" pitchFamily="34" charset="0"/>
                          <a:ea typeface="+mn-ea"/>
                          <a:cs typeface="Arial" panose="020B0604020202020204" pitchFamily="34" charset="0"/>
                        </a:rPr>
                        <a:t>1 700 NSF-funded learners for education and training who completed their education and training through SMME and co-operative skills development initiatives by 2023/24</a:t>
                      </a:r>
                      <a:endParaRPr lang="en-US" sz="11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1297641">
                <a:tc vMerge="1">
                  <a:txBody>
                    <a:bodyPr/>
                    <a:lstStyle/>
                    <a:p>
                      <a:endParaRPr lang="en-US"/>
                    </a:p>
                  </a:txBody>
                  <a:tcPr/>
                </a:tc>
                <a:tc vMerge="1">
                  <a:txBody>
                    <a:bodyPr/>
                    <a:lstStyle/>
                    <a:p>
                      <a:pPr>
                        <a:spcBef>
                          <a:spcPts val="285"/>
                        </a:spcBef>
                        <a:spcAft>
                          <a:spcPts val="0"/>
                        </a:spcAft>
                      </a:pPr>
                      <a:r>
                        <a:rPr lang="en-US" sz="1200" dirty="0">
                          <a:effectLst/>
                        </a:rPr>
                        <a:t> </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10">
                  <a:txBody>
                    <a:bodyPr/>
                    <a:lstStyle/>
                    <a:p>
                      <a:pPr marL="32385">
                        <a:spcBef>
                          <a:spcPts val="475"/>
                        </a:spcBef>
                        <a:spcAft>
                          <a:spcPts val="0"/>
                        </a:spcAft>
                      </a:pP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bl>
          </a:graphicData>
        </a:graphic>
      </p:graphicFrame>
      <p:sp>
        <p:nvSpPr>
          <p:cNvPr id="7" name="TextBox 6">
            <a:extLst>
              <a:ext uri="{FF2B5EF4-FFF2-40B4-BE49-F238E27FC236}">
                <a16:creationId xmlns:a16="http://schemas.microsoft.com/office/drawing/2014/main" xmlns="" id="{93B0F6D5-E339-335C-15C2-8CFC85BAA110}"/>
              </a:ext>
            </a:extLst>
          </p:cNvPr>
          <p:cNvSpPr txBox="1"/>
          <p:nvPr/>
        </p:nvSpPr>
        <p:spPr>
          <a:xfrm>
            <a:off x="5071103" y="57593"/>
            <a:ext cx="6110286" cy="886653"/>
          </a:xfrm>
          <a:prstGeom prst="rect">
            <a:avLst/>
          </a:prstGeom>
          <a:noFill/>
        </p:spPr>
        <p:txBody>
          <a:bodyPr wrap="square">
            <a:spAutoFit/>
          </a:bodyPr>
          <a:lstStyle/>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en-GB" sz="2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PROGRAMME 2: </a:t>
            </a:r>
          </a:p>
          <a:p>
            <a:pPr marL="0" marR="0" lvl="0" indent="0" algn="ctr" defTabSz="914400" rtl="0" eaLnBrk="1" fontAlgn="auto" latinLnBrk="0" hangingPunct="1">
              <a:lnSpc>
                <a:spcPct val="115000"/>
              </a:lnSpc>
              <a:spcBef>
                <a:spcPts val="300"/>
              </a:spcBef>
              <a:spcAft>
                <a:spcPts val="0"/>
              </a:spcAft>
              <a:buClrTx/>
              <a:buSzTx/>
              <a:buFontTx/>
              <a:buNone/>
              <a:tabLst/>
              <a:defRPr/>
            </a:pPr>
            <a:r>
              <a:rPr kumimoji="0" lang="en-GB" sz="2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SKILLS DEVELOPMENT FUNDING</a:t>
            </a:r>
          </a:p>
        </p:txBody>
      </p:sp>
      <p:graphicFrame>
        <p:nvGraphicFramePr>
          <p:cNvPr id="8" name="Table 7">
            <a:extLst>
              <a:ext uri="{FF2B5EF4-FFF2-40B4-BE49-F238E27FC236}">
                <a16:creationId xmlns:a16="http://schemas.microsoft.com/office/drawing/2014/main" xmlns="" id="{75B0232A-8065-49E4-5028-0579C9E7D3DC}"/>
              </a:ext>
            </a:extLst>
          </p:cNvPr>
          <p:cNvGraphicFramePr>
            <a:graphicFrameLocks noGrp="1"/>
          </p:cNvGraphicFramePr>
          <p:nvPr>
            <p:extLst>
              <p:ext uri="{D42A27DB-BD31-4B8C-83A1-F6EECF244321}">
                <p14:modId xmlns:p14="http://schemas.microsoft.com/office/powerpoint/2010/main" xmlns="" val="1794998353"/>
              </p:ext>
            </p:extLst>
          </p:nvPr>
        </p:nvGraphicFramePr>
        <p:xfrm>
          <a:off x="1363993" y="5182475"/>
          <a:ext cx="10536906" cy="1299771"/>
        </p:xfrm>
        <a:graphic>
          <a:graphicData uri="http://schemas.openxmlformats.org/drawingml/2006/table">
            <a:tbl>
              <a:tblPr firstRow="1" firstCol="1" lastRow="1" lastCol="1" bandRow="1" bandCol="1">
                <a:tableStyleId>{16D9F66E-5EB9-4882-86FB-DCBF35E3C3E4}</a:tableStyleId>
              </a:tblPr>
              <a:tblGrid>
                <a:gridCol w="3887692">
                  <a:extLst>
                    <a:ext uri="{9D8B030D-6E8A-4147-A177-3AD203B41FA5}">
                      <a16:colId xmlns:a16="http://schemas.microsoft.com/office/drawing/2014/main" xmlns="" val="67781359"/>
                    </a:ext>
                  </a:extLst>
                </a:gridCol>
                <a:gridCol w="1242160">
                  <a:extLst>
                    <a:ext uri="{9D8B030D-6E8A-4147-A177-3AD203B41FA5}">
                      <a16:colId xmlns:a16="http://schemas.microsoft.com/office/drawing/2014/main" xmlns="" val="3116649641"/>
                    </a:ext>
                  </a:extLst>
                </a:gridCol>
                <a:gridCol w="821360">
                  <a:extLst>
                    <a:ext uri="{9D8B030D-6E8A-4147-A177-3AD203B41FA5}">
                      <a16:colId xmlns:a16="http://schemas.microsoft.com/office/drawing/2014/main" xmlns="" val="2082572566"/>
                    </a:ext>
                  </a:extLst>
                </a:gridCol>
                <a:gridCol w="1328937">
                  <a:extLst>
                    <a:ext uri="{9D8B030D-6E8A-4147-A177-3AD203B41FA5}">
                      <a16:colId xmlns:a16="http://schemas.microsoft.com/office/drawing/2014/main" xmlns="" val="3163392457"/>
                    </a:ext>
                  </a:extLst>
                </a:gridCol>
                <a:gridCol w="1075148">
                  <a:extLst>
                    <a:ext uri="{9D8B030D-6E8A-4147-A177-3AD203B41FA5}">
                      <a16:colId xmlns:a16="http://schemas.microsoft.com/office/drawing/2014/main" xmlns="" val="3422263838"/>
                    </a:ext>
                  </a:extLst>
                </a:gridCol>
                <a:gridCol w="721364">
                  <a:extLst>
                    <a:ext uri="{9D8B030D-6E8A-4147-A177-3AD203B41FA5}">
                      <a16:colId xmlns:a16="http://schemas.microsoft.com/office/drawing/2014/main" xmlns="" val="3874803417"/>
                    </a:ext>
                  </a:extLst>
                </a:gridCol>
                <a:gridCol w="718853">
                  <a:extLst>
                    <a:ext uri="{9D8B030D-6E8A-4147-A177-3AD203B41FA5}">
                      <a16:colId xmlns:a16="http://schemas.microsoft.com/office/drawing/2014/main" xmlns="" val="2142377961"/>
                    </a:ext>
                  </a:extLst>
                </a:gridCol>
                <a:gridCol w="741392">
                  <a:extLst>
                    <a:ext uri="{9D8B030D-6E8A-4147-A177-3AD203B41FA5}">
                      <a16:colId xmlns:a16="http://schemas.microsoft.com/office/drawing/2014/main" xmlns="" val="4277041859"/>
                    </a:ext>
                  </a:extLst>
                </a:gridCol>
              </a:tblGrid>
              <a:tr h="473420">
                <a:tc>
                  <a:txBody>
                    <a:bodyPr/>
                    <a:lstStyle/>
                    <a:p>
                      <a:pPr algn="l"/>
                      <a:r>
                        <a:rPr lang="en-US" sz="1200" b="0" dirty="0">
                          <a:effectLst/>
                          <a:latin typeface="Arial" panose="020B0604020202020204" pitchFamily="34" charset="0"/>
                          <a:ea typeface="Calibri" panose="020F0502020204030204" pitchFamily="34" charset="0"/>
                          <a:cs typeface="Arial" panose="020B0604020202020204" pitchFamily="34" charset="0"/>
                        </a:rPr>
                        <a:t>2.2.4 Number of evaluation studies conducted on NSF-funded SMME and co-operative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ea typeface="Arial MT"/>
                          <a:cs typeface="Arial" panose="020B0604020202020204" pitchFamily="34" charset="0"/>
                        </a:rPr>
                        <a:t>*New</a:t>
                      </a:r>
                      <a:r>
                        <a:rPr lang="en-US" sz="1200" b="0" spc="65" dirty="0">
                          <a:latin typeface="Arial" panose="020B0604020202020204" pitchFamily="34" charset="0"/>
                          <a:ea typeface="Arial MT"/>
                          <a:cs typeface="Arial" panose="020B0604020202020204" pitchFamily="34" charset="0"/>
                        </a:rPr>
                        <a:t> </a:t>
                      </a:r>
                      <a:r>
                        <a:rPr lang="en-US" sz="1200" b="0" dirty="0">
                          <a:latin typeface="Arial" panose="020B0604020202020204" pitchFamily="34" charset="0"/>
                          <a:ea typeface="Arial MT"/>
                          <a:cs typeface="Arial" panose="020B0604020202020204" pitchFamily="34" charset="0"/>
                        </a:rPr>
                        <a:t>indicator</a:t>
                      </a:r>
                      <a:endParaRPr lang="en-US" sz="1200" b="0" dirty="0">
                        <a:effectLst/>
                        <a:latin typeface="Arial" panose="020B0604020202020204" pitchFamily="34" charset="0"/>
                        <a:ea typeface="Arial MT"/>
                        <a:cs typeface="Arial" panose="020B0604020202020204" pitchFamily="34" charset="0"/>
                      </a:endParaRPr>
                    </a:p>
                  </a:txBody>
                  <a:tcPr marL="68580" marR="68580" marT="0" marB="0"/>
                </a:tc>
                <a:tc>
                  <a:txBody>
                    <a:bodyPr/>
                    <a:lstStyle/>
                    <a:p>
                      <a:pPr algn="ctr"/>
                      <a:r>
                        <a:rPr lang="en-GB" sz="1200" b="0" dirty="0">
                          <a:effectLst/>
                          <a:latin typeface="Arial" panose="020B0604020202020204" pitchFamily="34" charset="0"/>
                          <a:ea typeface="Calibri" panose="020F0502020204030204" pitchFamily="34" charset="0"/>
                          <a:cs typeface="Arial" panose="020B0604020202020204" pitchFamily="34" charset="0"/>
                        </a:rPr>
                        <a:t>n/a</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b="0" dirty="0">
                          <a:effectLst/>
                          <a:latin typeface="Arial" panose="020B0604020202020204" pitchFamily="34" charset="0"/>
                          <a:ea typeface="Calibri" panose="020F0502020204030204" pitchFamily="34" charset="0"/>
                          <a:cs typeface="Arial" panose="020B0604020202020204" pitchFamily="34" charset="0"/>
                        </a:rPr>
                        <a:t>n/a</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 indicator</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b="0" dirty="0">
                          <a:effectLst/>
                          <a:latin typeface="Arial" panose="020B0604020202020204" pitchFamily="34" charset="0"/>
                          <a:ea typeface="Calibri" panose="020F0502020204030204" pitchFamily="34" charset="0"/>
                          <a:cs typeface="Arial" panose="020B0604020202020204" pitchFamily="34" charset="0"/>
                        </a:rPr>
                        <a:t>n/a</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b="0" dirty="0">
                          <a:effectLst/>
                          <a:latin typeface="Arial" panose="020B0604020202020204" pitchFamily="34" charset="0"/>
                          <a:ea typeface="Calibri" panose="020F0502020204030204" pitchFamily="34" charset="0"/>
                          <a:cs typeface="Arial" panose="020B0604020202020204" pitchFamily="34" charset="0"/>
                        </a:rPr>
                        <a:t>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200" b="0" dirty="0">
                          <a:effectLst/>
                          <a:latin typeface="Arial" panose="020B0604020202020204" pitchFamily="34" charset="0"/>
                          <a:ea typeface="Calibri" panose="020F0502020204030204" pitchFamily="34" charset="0"/>
                          <a:cs typeface="Arial" panose="020B0604020202020204" pitchFamily="34" charset="0"/>
                        </a:rPr>
                        <a:t>n/a</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200" b="0" dirty="0">
                          <a:effectLst/>
                          <a:latin typeface="Arial" panose="020B0604020202020204" pitchFamily="34" charset="0"/>
                          <a:ea typeface="Calibri" panose="020F0502020204030204" pitchFamily="34" charset="0"/>
                          <a:cs typeface="Arial" panose="020B0604020202020204" pitchFamily="34" charset="0"/>
                        </a:rPr>
                        <a:t>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60318914"/>
                  </a:ext>
                </a:extLst>
              </a:tr>
              <a:tr h="751131">
                <a:tc gridSpan="8">
                  <a:txBody>
                    <a:bodyPr/>
                    <a:lstStyle/>
                    <a:p>
                      <a:pPr algn="l"/>
                      <a:r>
                        <a:rPr lang="en-GB" sz="1100" dirty="0">
                          <a:effectLst/>
                          <a:latin typeface="Arial" panose="020B0604020202020204" pitchFamily="34" charset="0"/>
                          <a:ea typeface="Calibri" panose="020F0502020204030204" pitchFamily="34" charset="0"/>
                          <a:cs typeface="Arial" panose="020B0604020202020204" pitchFamily="34" charset="0"/>
                        </a:rPr>
                        <a:t>Measurable outputs: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gn="l"/>
                      <a:r>
                        <a:rPr lang="en-GB" sz="1100" dirty="0">
                          <a:effectLst/>
                          <a:latin typeface="Arial" panose="020B0604020202020204" pitchFamily="34" charset="0"/>
                          <a:ea typeface="Calibri" panose="020F0502020204030204" pitchFamily="34" charset="0"/>
                          <a:cs typeface="Arial" panose="020B0604020202020204" pitchFamily="34" charset="0"/>
                        </a:rPr>
                        <a:t>One evaluation study conducted on NSF-funded SMME and co-operative interventions by 2023/24</a:t>
                      </a:r>
                      <a:endParaRPr lang="en-ZA" dirty="0"/>
                    </a:p>
                  </a:txBody>
                  <a:tcPr marL="68580" marR="68580" marT="0" marB="0"/>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1878643"/>
                  </a:ext>
                </a:extLst>
              </a:tr>
            </a:tbl>
          </a:graphicData>
        </a:graphic>
      </p:graphicFrame>
    </p:spTree>
    <p:extLst>
      <p:ext uri="{BB962C8B-B14F-4D97-AF65-F5344CB8AC3E}">
        <p14:creationId xmlns:p14="http://schemas.microsoft.com/office/powerpoint/2010/main" xmlns="" val="340593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22736936"/>
              </p:ext>
            </p:extLst>
          </p:nvPr>
        </p:nvGraphicFramePr>
        <p:xfrm>
          <a:off x="365381" y="1511995"/>
          <a:ext cx="11609799" cy="4928040"/>
        </p:xfrm>
        <a:graphic>
          <a:graphicData uri="http://schemas.openxmlformats.org/drawingml/2006/table">
            <a:tbl>
              <a:tblPr firstRow="1" firstCol="1" lastRow="1" lastCol="1" bandRow="1" bandCol="1">
                <a:tableStyleId>{16D9F66E-5EB9-4882-86FB-DCBF35E3C3E4}</a:tableStyleId>
              </a:tblPr>
              <a:tblGrid>
                <a:gridCol w="541179">
                  <a:extLst>
                    <a:ext uri="{9D8B030D-6E8A-4147-A177-3AD203B41FA5}">
                      <a16:colId xmlns:a16="http://schemas.microsoft.com/office/drawing/2014/main" xmlns="" val="20000"/>
                    </a:ext>
                  </a:extLst>
                </a:gridCol>
                <a:gridCol w="541178">
                  <a:extLst>
                    <a:ext uri="{9D8B030D-6E8A-4147-A177-3AD203B41FA5}">
                      <a16:colId xmlns:a16="http://schemas.microsoft.com/office/drawing/2014/main" xmlns="" val="20001"/>
                    </a:ext>
                  </a:extLst>
                </a:gridCol>
                <a:gridCol w="4260205">
                  <a:extLst>
                    <a:ext uri="{9D8B030D-6E8A-4147-A177-3AD203B41FA5}">
                      <a16:colId xmlns:a16="http://schemas.microsoft.com/office/drawing/2014/main" xmlns="" val="20002"/>
                    </a:ext>
                  </a:extLst>
                </a:gridCol>
                <a:gridCol w="977988">
                  <a:extLst>
                    <a:ext uri="{9D8B030D-6E8A-4147-A177-3AD203B41FA5}">
                      <a16:colId xmlns:a16="http://schemas.microsoft.com/office/drawing/2014/main" xmlns="" val="3746930953"/>
                    </a:ext>
                  </a:extLst>
                </a:gridCol>
                <a:gridCol w="1075461">
                  <a:extLst>
                    <a:ext uri="{9D8B030D-6E8A-4147-A177-3AD203B41FA5}">
                      <a16:colId xmlns:a16="http://schemas.microsoft.com/office/drawing/2014/main" xmlns="" val="20004"/>
                    </a:ext>
                  </a:extLst>
                </a:gridCol>
                <a:gridCol w="1027987">
                  <a:extLst>
                    <a:ext uri="{9D8B030D-6E8A-4147-A177-3AD203B41FA5}">
                      <a16:colId xmlns:a16="http://schemas.microsoft.com/office/drawing/2014/main" xmlns="" val="265045262"/>
                    </a:ext>
                  </a:extLst>
                </a:gridCol>
                <a:gridCol w="870739">
                  <a:extLst>
                    <a:ext uri="{9D8B030D-6E8A-4147-A177-3AD203B41FA5}">
                      <a16:colId xmlns:a16="http://schemas.microsoft.com/office/drawing/2014/main" xmlns="" val="20006"/>
                    </a:ext>
                  </a:extLst>
                </a:gridCol>
                <a:gridCol w="180984">
                  <a:extLst>
                    <a:ext uri="{9D8B030D-6E8A-4147-A177-3AD203B41FA5}">
                      <a16:colId xmlns:a16="http://schemas.microsoft.com/office/drawing/2014/main" xmlns="" val="1854083256"/>
                    </a:ext>
                  </a:extLst>
                </a:gridCol>
                <a:gridCol w="705646">
                  <a:extLst>
                    <a:ext uri="{9D8B030D-6E8A-4147-A177-3AD203B41FA5}">
                      <a16:colId xmlns:a16="http://schemas.microsoft.com/office/drawing/2014/main" xmlns="" val="20007"/>
                    </a:ext>
                  </a:extLst>
                </a:gridCol>
                <a:gridCol w="703192">
                  <a:extLst>
                    <a:ext uri="{9D8B030D-6E8A-4147-A177-3AD203B41FA5}">
                      <a16:colId xmlns:a16="http://schemas.microsoft.com/office/drawing/2014/main" xmlns="" val="2087793203"/>
                    </a:ext>
                  </a:extLst>
                </a:gridCol>
                <a:gridCol w="204484">
                  <a:extLst>
                    <a:ext uri="{9D8B030D-6E8A-4147-A177-3AD203B41FA5}">
                      <a16:colId xmlns:a16="http://schemas.microsoft.com/office/drawing/2014/main" xmlns="" val="633736902"/>
                    </a:ext>
                  </a:extLst>
                </a:gridCol>
                <a:gridCol w="520756">
                  <a:extLst>
                    <a:ext uri="{9D8B030D-6E8A-4147-A177-3AD203B41FA5}">
                      <a16:colId xmlns:a16="http://schemas.microsoft.com/office/drawing/2014/main" xmlns="" val="20009"/>
                    </a:ext>
                  </a:extLst>
                </a:gridCol>
              </a:tblGrid>
              <a:tr h="469102">
                <a:tc rowSpan="2">
                  <a:txBody>
                    <a:bodyPr/>
                    <a:lstStyle/>
                    <a:p>
                      <a:pPr marL="121285">
                        <a:spcBef>
                          <a:spcPts val="87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87960">
                        <a:spcBef>
                          <a:spcPts val="360"/>
                        </a:spcBef>
                        <a:spcAft>
                          <a:spcPts val="0"/>
                        </a:spcAft>
                      </a:pPr>
                      <a:r>
                        <a:rPr lang="en-US" sz="1200" dirty="0">
                          <a:effectLst/>
                          <a:latin typeface="Arial" panose="020B0604020202020204" pitchFamily="34" charset="0"/>
                          <a:cs typeface="Arial" panose="020B0604020202020204" pitchFamily="34" charset="0"/>
                        </a:rPr>
                        <a:t>Output</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endParaRPr lang="en-US" sz="1200" dirty="0">
                        <a:latin typeface="Arial" panose="020B0604020202020204" pitchFamily="34" charset="0"/>
                        <a:cs typeface="Arial" panose="020B0604020202020204" pitchFamily="34" charset="0"/>
                      </a:endParaRPr>
                    </a:p>
                  </a:txBody>
                  <a:tcPr marL="0" marR="0" marT="0" marB="0"/>
                </a:tc>
                <a:tc gridSpan="3">
                  <a:txBody>
                    <a:bodyPr/>
                    <a:lstStyle/>
                    <a:p>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latin typeface="Arial" panose="020B060402020202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marL="0" marR="0" marT="0" marB="0"/>
                </a:tc>
                <a:tc>
                  <a:txBody>
                    <a:bodyPr/>
                    <a:lstStyle/>
                    <a:p>
                      <a:pPr marL="66675" marR="53975" algn="ctr">
                        <a:lnSpc>
                          <a:spcPts val="1140"/>
                        </a:lnSpc>
                        <a:spcBef>
                          <a:spcPts val="200"/>
                        </a:spcBef>
                        <a:spcAft>
                          <a:spcPts val="0"/>
                        </a:spcAft>
                      </a:pPr>
                      <a:r>
                        <a:rPr lang="en-US" sz="1200" dirty="0">
                          <a:effectLst/>
                          <a:latin typeface="Arial" panose="020B0604020202020204" pitchFamily="34" charset="0"/>
                          <a:cs typeface="Arial" panose="020B0604020202020204" pitchFamily="34" charset="0"/>
                        </a:rPr>
                        <a:t>Estimated</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5">
                  <a:txBody>
                    <a:bodyPr/>
                    <a:lstStyle/>
                    <a:p>
                      <a:pPr>
                        <a:spcBef>
                          <a:spcPts val="50"/>
                        </a:spcBef>
                        <a:spcAft>
                          <a:spcPts val="0"/>
                        </a:spcAft>
                      </a:pPr>
                      <a:r>
                        <a:rPr lang="en-US" sz="1200">
                          <a:effectLst/>
                          <a:latin typeface="Arial" panose="020B0604020202020204" pitchFamily="34" charset="0"/>
                          <a:cs typeface="Arial" panose="020B0604020202020204" pitchFamily="34" charset="0"/>
                        </a:rPr>
                        <a:t> </a:t>
                      </a:r>
                    </a:p>
                    <a:p>
                      <a:pPr marL="248920">
                        <a:spcBef>
                          <a:spcPts val="285"/>
                        </a:spcBef>
                        <a:spcAft>
                          <a:spcPts val="0"/>
                        </a:spcAft>
                      </a:pPr>
                      <a:r>
                        <a:rPr lang="en-US" sz="1200">
                          <a:effectLst/>
                          <a:latin typeface="Arial" panose="020B0604020202020204" pitchFamily="34" charset="0"/>
                          <a:cs typeface="Arial" panose="020B0604020202020204" pitchFamily="34" charset="0"/>
                        </a:rPr>
                        <a:t>Medium-term</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a:spcBef>
                          <a:spcPts val="50"/>
                        </a:spcBef>
                        <a:spcAft>
                          <a:spcPts val="0"/>
                        </a:spcAft>
                      </a:pPr>
                      <a:r>
                        <a:rPr lang="en-US" sz="1200" dirty="0">
                          <a:effectLst/>
                        </a:rPr>
                        <a:t> </a:t>
                      </a:r>
                    </a:p>
                    <a:p>
                      <a:pPr marL="248920">
                        <a:spcBef>
                          <a:spcPts val="285"/>
                        </a:spcBef>
                        <a:spcAft>
                          <a:spcPts val="0"/>
                        </a:spcAft>
                      </a:pPr>
                      <a:r>
                        <a:rPr lang="en-US" sz="1200" dirty="0">
                          <a:effectLst/>
                        </a:rPr>
                        <a:t>Medium-term</a:t>
                      </a:r>
                      <a:r>
                        <a:rPr lang="en-US" sz="1200" spc="-40" dirty="0">
                          <a:effectLst/>
                        </a:rPr>
                        <a:t> </a:t>
                      </a:r>
                      <a:r>
                        <a:rPr lang="en-US" sz="1200" dirty="0">
                          <a:effectLst/>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093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9210" marR="21590" algn="ctr">
                        <a:spcBef>
                          <a:spcPts val="665"/>
                        </a:spcBef>
                        <a:spcAft>
                          <a:spcPts val="0"/>
                        </a:spcAft>
                      </a:pPr>
                      <a:r>
                        <a:rPr lang="en-US" sz="1200" dirty="0">
                          <a:effectLst/>
                          <a:latin typeface="Arial" panose="020B0604020202020204" pitchFamily="34" charset="0"/>
                          <a:cs typeface="Arial" panose="020B0604020202020204" pitchFamily="34" charset="0"/>
                        </a:rPr>
                        <a:t>2019/20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665"/>
                        </a:spcBef>
                        <a:spcAft>
                          <a:spcPts val="0"/>
                        </a:spcAft>
                      </a:pPr>
                      <a:r>
                        <a:rPr lang="en-US" sz="1200" dirty="0">
                          <a:effectLst/>
                          <a:latin typeface="Arial" panose="020B0604020202020204" pitchFamily="34" charset="0"/>
                          <a:cs typeface="Arial" panose="020B0604020202020204" pitchFamily="34" charset="0"/>
                        </a:rPr>
                        <a:t>2020/21</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665"/>
                        </a:spcBef>
                        <a:spcAft>
                          <a:spcPts val="0"/>
                        </a:spcAft>
                      </a:pPr>
                      <a:r>
                        <a:rPr lang="en-US" sz="1200" dirty="0">
                          <a:effectLst/>
                          <a:latin typeface="Arial" panose="020B0604020202020204" pitchFamily="34" charset="0"/>
                          <a:cs typeface="Arial" panose="020B0604020202020204" pitchFamily="34" charset="0"/>
                        </a:rPr>
                        <a:t>2021/22</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65405" marR="53975" algn="ctr">
                        <a:spcBef>
                          <a:spcPts val="665"/>
                        </a:spcBef>
                        <a:spcAft>
                          <a:spcPts val="0"/>
                        </a:spcAft>
                      </a:pPr>
                      <a:r>
                        <a:rPr lang="en-US" sz="1200" dirty="0">
                          <a:effectLst/>
                          <a:latin typeface="Arial" panose="020B0604020202020204" pitchFamily="34" charset="0"/>
                          <a:cs typeface="Arial" panose="020B0604020202020204" pitchFamily="34" charset="0"/>
                        </a:rPr>
                        <a:t>2022/23</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665"/>
                        </a:spcBef>
                        <a:spcAft>
                          <a:spcPts val="0"/>
                        </a:spcAft>
                      </a:pP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2225" marR="9525" algn="ctr">
                        <a:spcBef>
                          <a:spcPts val="665"/>
                        </a:spcBef>
                        <a:spcAft>
                          <a:spcPts val="0"/>
                        </a:spcAft>
                      </a:pPr>
                      <a:r>
                        <a:rPr lang="en-US" sz="1200">
                          <a:effectLst/>
                        </a:rPr>
                        <a:t>2022/23</a:t>
                      </a:r>
                      <a:endParaRPr lang="en-US" sz="120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665"/>
                        </a:spcBef>
                        <a:spcAft>
                          <a:spcPts val="0"/>
                        </a:spcAft>
                      </a:pPr>
                      <a:r>
                        <a:rPr lang="en-US" sz="1200" dirty="0">
                          <a:effectLst/>
                          <a:latin typeface="Arial" panose="020B0604020202020204" pitchFamily="34" charset="0"/>
                          <a:cs typeface="Arial" panose="020B0604020202020204" pitchFamily="34" charset="0"/>
                        </a:rPr>
                        <a:t>2024/25</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66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3495" marR="8255" algn="ctr">
                        <a:spcBef>
                          <a:spcPts val="665"/>
                        </a:spcBef>
                        <a:spcAft>
                          <a:spcPts val="0"/>
                        </a:spcAft>
                      </a:pPr>
                      <a:r>
                        <a:rPr lang="en-US" sz="1200" b="0" dirty="0">
                          <a:effectLst/>
                          <a:latin typeface="Arial" panose="020B0604020202020204" pitchFamily="34" charset="0"/>
                          <a:cs typeface="Arial" panose="020B0604020202020204" pitchFamily="34" charset="0"/>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204699">
                <a:tc rowSpan="9">
                  <a:txBody>
                    <a:bodyPr/>
                    <a:lstStyle/>
                    <a:p>
                      <a:endParaRPr lang="en-US" sz="1200">
                        <a:latin typeface="Arial" panose="020B0604020202020204" pitchFamily="34" charset="0"/>
                        <a:cs typeface="Arial" panose="020B0604020202020204" pitchFamily="34" charset="0"/>
                      </a:endParaRPr>
                    </a:p>
                  </a:txBody>
                  <a:tcPr/>
                </a:tc>
                <a:tc>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txBody>
                  <a:tcPr marL="0" marR="0" marT="0" marB="0"/>
                </a:tc>
                <a:tc gridSpan="10">
                  <a:txBody>
                    <a:bodyPr/>
                    <a:lstStyle/>
                    <a:p>
                      <a:pPr marL="32385">
                        <a:spcBef>
                          <a:spcPts val="475"/>
                        </a:spcBef>
                        <a:spcAft>
                          <a:spcPts val="0"/>
                        </a:spcAft>
                      </a:pPr>
                      <a:r>
                        <a:rPr lang="en-US" sz="1200" dirty="0">
                          <a:effectLst/>
                          <a:latin typeface="Arial" panose="020B0604020202020204" pitchFamily="34" charset="0"/>
                          <a:cs typeface="Arial" panose="020B0604020202020204" pitchFamily="34" charset="0"/>
                        </a:rPr>
                        <a:t>Sub-</a:t>
                      </a:r>
                      <a:r>
                        <a:rPr lang="en-US" sz="1200" dirty="0" err="1">
                          <a:effectLst/>
                          <a:latin typeface="Arial" panose="020B0604020202020204" pitchFamily="34" charset="0"/>
                          <a:cs typeface="Arial" panose="020B0604020202020204" pitchFamily="34" charset="0"/>
                        </a:rPr>
                        <a:t>programme</a:t>
                      </a:r>
                      <a:r>
                        <a:rPr lang="en-US" sz="1200" spc="-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2.3:</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Constituency-based</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509956">
                <a:tc vMerge="1">
                  <a:txBody>
                    <a:bodyPr/>
                    <a:lstStyle/>
                    <a:p>
                      <a:endParaRPr lang="en-US"/>
                    </a:p>
                  </a:txBody>
                  <a:tcPr/>
                </a:tc>
                <a:tc rowSpan="8">
                  <a:txBody>
                    <a:bodyPr/>
                    <a:lstStyle/>
                    <a:p>
                      <a:pPr marL="561340">
                        <a:spcBef>
                          <a:spcPts val="415"/>
                        </a:spcBef>
                        <a:spcAft>
                          <a:spcPts val="0"/>
                        </a:spcAft>
                      </a:pPr>
                      <a:r>
                        <a:rPr lang="en-US" sz="1200" dirty="0">
                          <a:effectLst/>
                          <a:latin typeface="Arial" panose="020B0604020202020204" pitchFamily="34" charset="0"/>
                          <a:cs typeface="Arial" panose="020B0604020202020204" pitchFamily="34" charset="0"/>
                        </a:rPr>
                        <a:t>2.3</a:t>
                      </a:r>
                      <a:r>
                        <a:rPr lang="en-US" sz="1200" spc="10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Constituency-based</a:t>
                      </a:r>
                      <a:r>
                        <a:rPr lang="en-US" sz="1200" spc="11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a:t>
                      </a:r>
                      <a:r>
                        <a:rPr lang="en-US" sz="1200" spc="10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marR="211455">
                        <a:lnSpc>
                          <a:spcPts val="1100"/>
                        </a:lnSpc>
                        <a:spcBef>
                          <a:spcPts val="275"/>
                        </a:spcBef>
                        <a:spcAft>
                          <a:spcPts val="0"/>
                        </a:spcAft>
                      </a:pPr>
                      <a:endParaRPr lang="en-US" sz="1200" spc="-5" dirty="0">
                        <a:effectLst/>
                        <a:latin typeface="Arial" panose="020B0604020202020204" pitchFamily="34" charset="0"/>
                        <a:cs typeface="Arial" panose="020B0604020202020204" pitchFamily="34" charset="0"/>
                      </a:endParaRPr>
                    </a:p>
                    <a:p>
                      <a:pPr marL="35560" marR="211455">
                        <a:lnSpc>
                          <a:spcPts val="1100"/>
                        </a:lnSpc>
                        <a:spcBef>
                          <a:spcPts val="275"/>
                        </a:spcBef>
                        <a:spcAft>
                          <a:spcPts val="0"/>
                        </a:spcAft>
                      </a:pPr>
                      <a:r>
                        <a:rPr lang="en-US" sz="1200" spc="-5" dirty="0">
                          <a:effectLst/>
                          <a:latin typeface="Arial" panose="020B0604020202020204" pitchFamily="34" charset="0"/>
                          <a:cs typeface="Arial" panose="020B0604020202020204" pitchFamily="34" charset="0"/>
                        </a:rPr>
                        <a:t>2.3.1</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of</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learners</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2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 their education</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 training through worker</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education</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210" marR="21590"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7</a:t>
                      </a:r>
                      <a:r>
                        <a:rPr lang="en-US" sz="1200" dirty="0">
                          <a:effectLst/>
                          <a:latin typeface="Arial" panose="020B0604020202020204" pitchFamily="34" charset="0"/>
                          <a:ea typeface="Arial MT"/>
                          <a:cs typeface="Arial" panose="020B0604020202020204" pitchFamily="34" charset="0"/>
                        </a:rPr>
                        <a:t>25</a:t>
                      </a: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1</a:t>
                      </a:r>
                      <a:r>
                        <a:rPr lang="en-US" sz="1200" dirty="0">
                          <a:effectLst/>
                          <a:latin typeface="Arial" panose="020B0604020202020204" pitchFamily="34" charset="0"/>
                          <a:ea typeface="Arial MT"/>
                          <a:cs typeface="Arial" panose="020B0604020202020204" pitchFamily="34" charset="0"/>
                        </a:rPr>
                        <a:t>119</a:t>
                      </a:r>
                    </a:p>
                  </a:txBody>
                  <a:tcPr marL="0" marR="0" marT="0" marB="0"/>
                </a:tc>
                <a:tc gridSpan="2">
                  <a:txBody>
                    <a:bodyPr/>
                    <a:lstStyle/>
                    <a:p>
                      <a:pPr marL="65405" marR="53975" algn="ctr">
                        <a:spcBef>
                          <a:spcPts val="285"/>
                        </a:spcBef>
                        <a:spcAft>
                          <a:spcPts val="0"/>
                        </a:spcAft>
                      </a:pPr>
                      <a:r>
                        <a:rPr lang="en-US" sz="1200" dirty="0">
                          <a:effectLst/>
                          <a:latin typeface="Arial" panose="020B0604020202020204" pitchFamily="34" charset="0"/>
                          <a:cs typeface="Arial" panose="020B0604020202020204" pitchFamily="34" charset="0"/>
                        </a:rPr>
                        <a:t>690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700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710</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2225" marR="9525" algn="ctr">
                        <a:spcBef>
                          <a:spcPts val="285"/>
                        </a:spcBef>
                        <a:spcAft>
                          <a:spcPts val="0"/>
                        </a:spcAft>
                      </a:pPr>
                      <a:r>
                        <a:rPr lang="en-US" sz="1200" b="0" dirty="0">
                          <a:effectLst/>
                          <a:latin typeface="Arial" panose="020B0604020202020204" pitchFamily="34" charset="0"/>
                          <a:cs typeface="Arial" panose="020B0604020202020204" pitchFamily="34" charset="0"/>
                        </a:rPr>
                        <a:t>710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8255" algn="ctr">
                        <a:spcBef>
                          <a:spcPts val="285"/>
                        </a:spcBef>
                        <a:spcAft>
                          <a:spcPts val="0"/>
                        </a:spcAft>
                      </a:pPr>
                      <a:r>
                        <a:rPr lang="en-US" sz="1200" b="0" dirty="0">
                          <a:effectLst/>
                        </a:rPr>
                        <a:t>710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8"/>
                  </a:ext>
                </a:extLst>
              </a:tr>
              <a:tr h="452043">
                <a:tc vMerge="1">
                  <a:txBody>
                    <a:bodyPr/>
                    <a:lstStyle/>
                    <a:p>
                      <a:endParaRPr lang="en-US"/>
                    </a:p>
                  </a:txBody>
                  <a:tcPr/>
                </a:tc>
                <a:tc vMerge="1">
                  <a:txBody>
                    <a:bodyPr/>
                    <a:lstStyle/>
                    <a:p>
                      <a:endParaRPr lang="en-US"/>
                    </a:p>
                  </a:txBody>
                  <a:tcPr/>
                </a:tc>
                <a:tc gridSpan="10">
                  <a:txBody>
                    <a:bodyPr/>
                    <a:lstStyle/>
                    <a:p>
                      <a:pPr marL="35560">
                        <a:spcBef>
                          <a:spcPts val="285"/>
                        </a:spcBef>
                        <a:spcAft>
                          <a:spcPts val="0"/>
                        </a:spcAft>
                      </a:pPr>
                      <a:r>
                        <a:rPr lang="en-US" sz="1200" b="1" dirty="0">
                          <a:effectLst/>
                          <a:latin typeface="Arial" panose="020B0604020202020204" pitchFamily="34" charset="0"/>
                          <a:cs typeface="Arial" panose="020B0604020202020204" pitchFamily="34" charset="0"/>
                        </a:rPr>
                        <a:t>Measurable outputs:</a:t>
                      </a:r>
                    </a:p>
                    <a:p>
                      <a:pPr marL="35560">
                        <a:spcBef>
                          <a:spcPts val="285"/>
                        </a:spcBef>
                        <a:spcAft>
                          <a:spcPts val="0"/>
                        </a:spcAft>
                      </a:pPr>
                      <a:r>
                        <a:rPr lang="en-US" sz="1200" b="1" dirty="0">
                          <a:effectLst/>
                          <a:latin typeface="Arial" panose="020B0604020202020204" pitchFamily="34" charset="0"/>
                          <a:cs typeface="Arial" panose="020B0604020202020204" pitchFamily="34" charset="0"/>
                        </a:rPr>
                        <a:t>700 learners to complete their education and training through worker education by 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204699">
                <a:tc vMerge="1">
                  <a:txBody>
                    <a:bodyPr/>
                    <a:lstStyle/>
                    <a:p>
                      <a:endParaRPr lang="en-US"/>
                    </a:p>
                  </a:txBody>
                  <a:tcPr/>
                </a:tc>
                <a:tc vMerge="1">
                  <a:txBody>
                    <a:bodyPr/>
                    <a:lstStyle/>
                    <a:p>
                      <a:endParaRPr lang="en-US"/>
                    </a:p>
                  </a:txBody>
                  <a:tcPr/>
                </a:tc>
                <a:tc>
                  <a:txBody>
                    <a:bodyPr/>
                    <a:lstStyle/>
                    <a:p>
                      <a:pPr marL="35560">
                        <a:lnSpc>
                          <a:spcPts val="1100"/>
                        </a:lnSpc>
                        <a:spcBef>
                          <a:spcPts val="275"/>
                        </a:spcBef>
                        <a:spcAft>
                          <a:spcPts val="0"/>
                        </a:spcAft>
                      </a:pPr>
                      <a:endParaRPr lang="en-US" sz="1200" dirty="0">
                        <a:effectLst/>
                        <a:latin typeface="Arial" panose="020B0604020202020204" pitchFamily="34" charset="0"/>
                        <a:cs typeface="Arial" panose="020B0604020202020204" pitchFamily="34" charset="0"/>
                      </a:endParaRPr>
                    </a:p>
                    <a:p>
                      <a:pPr marL="35560">
                        <a:lnSpc>
                          <a:spcPts val="1100"/>
                        </a:lnSpc>
                        <a:spcBef>
                          <a:spcPts val="275"/>
                        </a:spcBef>
                        <a:spcAft>
                          <a:spcPts val="0"/>
                        </a:spcAft>
                      </a:pPr>
                      <a:r>
                        <a:rPr lang="en-US" sz="1200" dirty="0">
                          <a:effectLst/>
                          <a:latin typeface="Arial" panose="020B0604020202020204" pitchFamily="34" charset="0"/>
                          <a:cs typeface="Arial" panose="020B0604020202020204" pitchFamily="34" charset="0"/>
                        </a:rPr>
                        <a:t>2.3.2 Number of learners</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acquiring</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workplace</a:t>
                      </a:r>
                      <a:r>
                        <a:rPr lang="en-US" sz="1200" spc="8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experience</a:t>
                      </a:r>
                    </a:p>
                    <a:p>
                      <a:pPr marL="35560">
                        <a:lnSpc>
                          <a:spcPts val="1100"/>
                        </a:lnSpc>
                        <a:spcBef>
                          <a:spcPts val="27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210" marR="21590"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4</a:t>
                      </a:r>
                      <a:r>
                        <a:rPr lang="en-US" sz="1200" dirty="0">
                          <a:effectLst/>
                          <a:latin typeface="Arial" panose="020B0604020202020204" pitchFamily="34" charset="0"/>
                          <a:ea typeface="Arial MT"/>
                          <a:cs typeface="Arial" panose="020B0604020202020204" pitchFamily="34" charset="0"/>
                        </a:rPr>
                        <a:t>85</a:t>
                      </a: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570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580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600</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2225" marR="9525" algn="ctr">
                        <a:spcBef>
                          <a:spcPts val="285"/>
                        </a:spcBef>
                        <a:spcAft>
                          <a:spcPts val="0"/>
                        </a:spcAft>
                      </a:pPr>
                      <a:r>
                        <a:rPr lang="en-US" sz="1200" b="0" dirty="0">
                          <a:effectLst/>
                          <a:latin typeface="Arial" panose="020B0604020202020204" pitchFamily="34" charset="0"/>
                          <a:cs typeface="Arial" panose="020B0604020202020204" pitchFamily="34" charset="0"/>
                        </a:rPr>
                        <a:t>600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8255" algn="ctr">
                        <a:spcBef>
                          <a:spcPts val="285"/>
                        </a:spcBef>
                        <a:spcAft>
                          <a:spcPts val="0"/>
                        </a:spcAft>
                      </a:pPr>
                      <a:r>
                        <a:rPr lang="en-US" sz="1200" b="0" dirty="0">
                          <a:effectLst/>
                        </a:rPr>
                        <a:t>600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0"/>
                  </a:ext>
                </a:extLst>
              </a:tr>
              <a:tr h="403711">
                <a:tc vMerge="1">
                  <a:txBody>
                    <a:bodyPr/>
                    <a:lstStyle/>
                    <a:p>
                      <a:endParaRPr lang="en-US"/>
                    </a:p>
                  </a:txBody>
                  <a:tcPr/>
                </a:tc>
                <a:tc vMerge="1">
                  <a:txBody>
                    <a:bodyPr/>
                    <a:lstStyle/>
                    <a:p>
                      <a:endParaRPr lang="en-US"/>
                    </a:p>
                  </a:txBody>
                  <a:tcPr/>
                </a:tc>
                <a:tc gridSpan="10">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050"/>
                        </a:lnSpc>
                        <a:spcBef>
                          <a:spcPts val="330"/>
                        </a:spcBef>
                        <a:spcAft>
                          <a:spcPts val="0"/>
                        </a:spcAft>
                      </a:pPr>
                      <a:r>
                        <a:rPr lang="en-US" sz="1200" dirty="0">
                          <a:effectLst/>
                          <a:latin typeface="Arial" panose="020B0604020202020204" pitchFamily="34" charset="0"/>
                          <a:cs typeface="Arial" panose="020B0604020202020204" pitchFamily="34" charset="0"/>
                        </a:rPr>
                        <a:t>580</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learners</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acquiring</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workplace</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experience</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202/23</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469102">
                <a:tc vMerge="1">
                  <a:txBody>
                    <a:bodyPr/>
                    <a:lstStyle/>
                    <a:p>
                      <a:endParaRPr lang="en-US"/>
                    </a:p>
                  </a:txBody>
                  <a:tcPr/>
                </a:tc>
                <a:tc vMerge="1">
                  <a:txBody>
                    <a:bodyPr/>
                    <a:lstStyle/>
                    <a:p>
                      <a:endParaRPr lang="en-US"/>
                    </a:p>
                  </a:txBody>
                  <a:tcPr/>
                </a:tc>
                <a:tc>
                  <a:txBody>
                    <a:bodyPr/>
                    <a:lstStyle/>
                    <a:p>
                      <a:pPr marL="35560" marR="125095">
                        <a:lnSpc>
                          <a:spcPts val="1140"/>
                        </a:lnSpc>
                        <a:spcBef>
                          <a:spcPts val="195"/>
                        </a:spcBef>
                        <a:spcAft>
                          <a:spcPts val="0"/>
                        </a:spcAft>
                      </a:pPr>
                      <a:endParaRPr lang="en-US" sz="1200" dirty="0">
                        <a:effectLst/>
                        <a:latin typeface="Arial" panose="020B0604020202020204" pitchFamily="34" charset="0"/>
                        <a:cs typeface="Arial" panose="020B0604020202020204" pitchFamily="34" charset="0"/>
                      </a:endParaRPr>
                    </a:p>
                    <a:p>
                      <a:pPr marL="35560" marR="125095">
                        <a:lnSpc>
                          <a:spcPts val="1140"/>
                        </a:lnSpc>
                        <a:spcBef>
                          <a:spcPts val="195"/>
                        </a:spcBef>
                        <a:spcAft>
                          <a:spcPts val="0"/>
                        </a:spcAft>
                      </a:pPr>
                      <a:r>
                        <a:rPr lang="en-US" sz="1200" dirty="0">
                          <a:effectLst/>
                          <a:latin typeface="Arial" panose="020B0604020202020204" pitchFamily="34" charset="0"/>
                          <a:cs typeface="Arial" panose="020B0604020202020204" pitchFamily="34" charset="0"/>
                        </a:rPr>
                        <a:t>2.3.3Number</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individuals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23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constituency-based</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 funded over the</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five-year</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strategic</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period</a:t>
                      </a:r>
                    </a:p>
                    <a:p>
                      <a:pPr marL="35560" marR="125095">
                        <a:lnSpc>
                          <a:spcPts val="1140"/>
                        </a:lnSpc>
                        <a:spcBef>
                          <a:spcPts val="19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210" marR="21590" algn="ctr">
                        <a:spcBef>
                          <a:spcPts val="285"/>
                        </a:spcBef>
                        <a:spcAft>
                          <a:spcPts val="0"/>
                        </a:spcAft>
                      </a:pPr>
                      <a:r>
                        <a:rPr lang="en-US" sz="1200" dirty="0">
                          <a:effectLst/>
                          <a:latin typeface="Arial" panose="020B0604020202020204" pitchFamily="34" charset="0"/>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New 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3</a:t>
                      </a:r>
                      <a:r>
                        <a:rPr lang="en-US" sz="1200" dirty="0">
                          <a:effectLst/>
                          <a:latin typeface="Arial" panose="020B0604020202020204" pitchFamily="34" charset="0"/>
                          <a:ea typeface="Arial MT"/>
                          <a:cs typeface="Arial" panose="020B0604020202020204" pitchFamily="34" charset="0"/>
                        </a:rPr>
                        <a:t>99</a:t>
                      </a:r>
                    </a:p>
                  </a:txBody>
                  <a:tcPr marL="0" marR="0" marT="0" marB="0"/>
                </a:tc>
                <a:tc gridSpan="2">
                  <a:txBody>
                    <a:bodyPr/>
                    <a:lstStyle/>
                    <a:p>
                      <a:pPr marL="65405" marR="53975" algn="ctr">
                        <a:spcBef>
                          <a:spcPts val="285"/>
                        </a:spcBef>
                        <a:spcAft>
                          <a:spcPts val="0"/>
                        </a:spcAft>
                      </a:pPr>
                      <a:r>
                        <a:rPr lang="en-US" sz="1200" dirty="0">
                          <a:effectLst/>
                          <a:latin typeface="Arial" panose="020B0604020202020204" pitchFamily="34" charset="0"/>
                          <a:cs typeface="Arial" panose="020B0604020202020204" pitchFamily="34" charset="0"/>
                        </a:rPr>
                        <a:t>1050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a:t>
                      </a:r>
                      <a:r>
                        <a:rPr lang="en-US" sz="1200" spc="-5" dirty="0">
                          <a:effectLst/>
                          <a:latin typeface="Arial" panose="020B0604020202020204" pitchFamily="34" charset="0"/>
                          <a:cs typeface="Arial" panose="020B0604020202020204" pitchFamily="34" charset="0"/>
                        </a:rPr>
                        <a:t> 100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225" marR="9525" algn="ctr">
                        <a:spcBef>
                          <a:spcPts val="285"/>
                        </a:spcBef>
                        <a:spcAft>
                          <a:spcPts val="0"/>
                        </a:spcAft>
                      </a:pPr>
                      <a:r>
                        <a:rPr lang="en-US" sz="1200" dirty="0">
                          <a:effectLst/>
                          <a:latin typeface="Arial" panose="020B0604020202020204" pitchFamily="34" charset="0"/>
                          <a:cs typeface="Arial" panose="020B0604020202020204" pitchFamily="34" charset="0"/>
                        </a:rPr>
                        <a:t>1</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150</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2225" marR="9525" algn="ctr">
                        <a:spcBef>
                          <a:spcPts val="285"/>
                        </a:spcBef>
                        <a:spcAft>
                          <a:spcPts val="0"/>
                        </a:spcAft>
                      </a:pPr>
                      <a:r>
                        <a:rPr lang="en-US" sz="1200" b="0" dirty="0">
                          <a:effectLst/>
                          <a:latin typeface="Arial" panose="020B0604020202020204" pitchFamily="34" charset="0"/>
                          <a:cs typeface="Arial" panose="020B0604020202020204" pitchFamily="34" charset="0"/>
                        </a:rPr>
                        <a:t>1</a:t>
                      </a:r>
                      <a:r>
                        <a:rPr lang="en-US" sz="1200" b="0" spc="-5"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150</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7620" algn="ctr">
                        <a:spcBef>
                          <a:spcPts val="285"/>
                        </a:spcBef>
                        <a:spcAft>
                          <a:spcPts val="0"/>
                        </a:spcAft>
                      </a:pPr>
                      <a:r>
                        <a:rPr lang="en-US" sz="1200" b="0" dirty="0">
                          <a:effectLst/>
                        </a:rPr>
                        <a:t>1</a:t>
                      </a:r>
                      <a:r>
                        <a:rPr lang="en-US" sz="1200" b="0" spc="-5" dirty="0">
                          <a:effectLst/>
                        </a:rPr>
                        <a:t> </a:t>
                      </a:r>
                      <a:r>
                        <a:rPr lang="en-US" sz="1200" b="0" dirty="0">
                          <a:effectLst/>
                        </a:rPr>
                        <a:t>150</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2"/>
                  </a:ext>
                </a:extLst>
              </a:tr>
              <a:tr h="356560">
                <a:tc vMerge="1">
                  <a:txBody>
                    <a:bodyPr/>
                    <a:lstStyle/>
                    <a:p>
                      <a:endParaRPr lang="en-US"/>
                    </a:p>
                  </a:txBody>
                  <a:tcPr/>
                </a:tc>
                <a:tc vMerge="1">
                  <a:txBody>
                    <a:bodyPr/>
                    <a:lstStyle/>
                    <a:p>
                      <a:endParaRPr lang="en-US"/>
                    </a:p>
                  </a:txBody>
                  <a:tcPr/>
                </a:tc>
                <a:tc gridSpan="10">
                  <a:txBody>
                    <a:bodyPr/>
                    <a:lstStyle/>
                    <a:p>
                      <a:pPr marL="36195">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outputs:1</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050</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individuals</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who</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constituency-based</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217610">
                <a:tc vMerge="1">
                  <a:txBody>
                    <a:bodyPr/>
                    <a:lstStyle/>
                    <a:p>
                      <a:endParaRPr lang="en-US"/>
                    </a:p>
                  </a:txBody>
                  <a:tcPr/>
                </a:tc>
                <a:tc vMerge="1">
                  <a:txBody>
                    <a:bodyPr/>
                    <a:lstStyle/>
                    <a:p>
                      <a:endParaRPr lang="en-US"/>
                    </a:p>
                  </a:txBody>
                  <a:tcPr/>
                </a:tc>
                <a:tc>
                  <a:txBody>
                    <a:bodyPr/>
                    <a:lstStyle/>
                    <a:p>
                      <a:pPr marL="36195" marR="175895">
                        <a:lnSpc>
                          <a:spcPts val="1150"/>
                        </a:lnSpc>
                        <a:spcBef>
                          <a:spcPts val="175"/>
                        </a:spcBef>
                        <a:spcAft>
                          <a:spcPts val="0"/>
                        </a:spcAft>
                      </a:pPr>
                      <a:endParaRPr lang="en-US" sz="1200" spc="-5" dirty="0">
                        <a:effectLst/>
                        <a:latin typeface="Arial" panose="020B0604020202020204" pitchFamily="34" charset="0"/>
                        <a:cs typeface="Arial" panose="020B0604020202020204" pitchFamily="34" charset="0"/>
                      </a:endParaRPr>
                    </a:p>
                    <a:p>
                      <a:pPr marL="36195" marR="175895">
                        <a:lnSpc>
                          <a:spcPts val="1150"/>
                        </a:lnSpc>
                        <a:spcBef>
                          <a:spcPts val="175"/>
                        </a:spcBef>
                        <a:spcAft>
                          <a:spcPts val="0"/>
                        </a:spcAft>
                      </a:pPr>
                      <a:r>
                        <a:rPr lang="en-US" sz="1200" spc="-5" dirty="0">
                          <a:effectLst/>
                          <a:latin typeface="Arial" panose="020B0604020202020204" pitchFamily="34" charset="0"/>
                          <a:cs typeface="Arial" panose="020B0604020202020204" pitchFamily="34" charset="0"/>
                        </a:rPr>
                        <a:t>2.3.4</a:t>
                      </a:r>
                      <a:r>
                        <a:rPr lang="en-US" sz="1200" spc="-6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5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a:t>
                      </a:r>
                      <a:r>
                        <a:rPr lang="en-US" sz="1200" spc="-2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based</a:t>
                      </a:r>
                      <a:r>
                        <a:rPr lang="en-US" sz="1200" spc="-5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p>
                    <a:p>
                      <a:pPr marL="36195" marR="175895">
                        <a:lnSpc>
                          <a:spcPts val="1150"/>
                        </a:lnSpc>
                        <a:spcBef>
                          <a:spcPts val="17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210" marR="21590" algn="ctr">
                        <a:spcBef>
                          <a:spcPts val="285"/>
                        </a:spcBef>
                        <a:spcAft>
                          <a:spcPts val="0"/>
                        </a:spcAft>
                      </a:pPr>
                      <a:r>
                        <a:rPr lang="en-US" sz="1200" dirty="0">
                          <a:effectLst/>
                          <a:latin typeface="Arial" panose="020B0604020202020204" pitchFamily="34" charset="0"/>
                          <a:cs typeface="Arial" panose="020B0604020202020204" pitchFamily="34" charset="0"/>
                        </a:rPr>
                        <a:t>n/a</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US" sz="1200" dirty="0">
                          <a:effectLst/>
                          <a:latin typeface="Arial" panose="020B0604020202020204" pitchFamily="34" charset="0"/>
                          <a:cs typeface="Arial" panose="020B0604020202020204" pitchFamily="34" charset="0"/>
                        </a:rPr>
                        <a:t>New</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9845" marR="2095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2</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65405" marR="53975" algn="ctr">
                        <a:spcBef>
                          <a:spcPts val="285"/>
                        </a:spcBef>
                        <a:spcAft>
                          <a:spcPts val="0"/>
                        </a:spcAft>
                      </a:pPr>
                      <a:r>
                        <a:rPr lang="en-US" sz="1200" dirty="0">
                          <a:effectLst/>
                          <a:latin typeface="Arial" panose="020B0604020202020204" pitchFamily="34" charset="0"/>
                          <a:cs typeface="Arial" panose="020B0604020202020204" pitchFamily="34" charset="0"/>
                        </a:rPr>
                        <a:t>25</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65405" marR="53975" algn="ctr">
                        <a:spcBef>
                          <a:spcPts val="285"/>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2860" marR="9525" algn="ctr">
                        <a:spcBef>
                          <a:spcPts val="285"/>
                        </a:spcBef>
                        <a:spcAft>
                          <a:spcPts val="0"/>
                        </a:spcAft>
                      </a:pPr>
                      <a:r>
                        <a:rPr lang="en-ZA" sz="1200" dirty="0">
                          <a:effectLst/>
                          <a:latin typeface="Arial" panose="020B0604020202020204" pitchFamily="34" charset="0"/>
                          <a:ea typeface="Arial MT"/>
                          <a:cs typeface="Arial" panose="020B0604020202020204" pitchFamily="34" charset="0"/>
                        </a:rPr>
                        <a:t>3</a:t>
                      </a:r>
                      <a:r>
                        <a:rPr lang="en-US" sz="1200" dirty="0">
                          <a:effectLst/>
                          <a:latin typeface="Arial" panose="020B0604020202020204" pitchFamily="34" charset="0"/>
                          <a:ea typeface="Arial MT"/>
                          <a:cs typeface="Arial" panose="020B0604020202020204" pitchFamily="34" charset="0"/>
                        </a:rPr>
                        <a:t>0</a:t>
                      </a:r>
                    </a:p>
                  </a:txBody>
                  <a:tcPr marL="0" marR="0" marT="0" marB="0"/>
                </a:tc>
                <a:tc>
                  <a:txBody>
                    <a:bodyPr/>
                    <a:lstStyle/>
                    <a:p>
                      <a:pPr marL="22860" marR="9525" algn="ctr">
                        <a:spcBef>
                          <a:spcPts val="285"/>
                        </a:spcBef>
                        <a:spcAft>
                          <a:spcPts val="0"/>
                        </a:spcAft>
                      </a:pPr>
                      <a:r>
                        <a:rPr lang="en-US" sz="1200" dirty="0">
                          <a:effectLst/>
                          <a:latin typeface="Arial" panose="020B0604020202020204" pitchFamily="34" charset="0"/>
                          <a:cs typeface="Arial" panose="020B0604020202020204" pitchFamily="34" charset="0"/>
                        </a:rPr>
                        <a:t>35</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2">
                  <a:txBody>
                    <a:bodyPr/>
                    <a:lstStyle/>
                    <a:p>
                      <a:pPr marL="22860" marR="9525" algn="ctr">
                        <a:spcBef>
                          <a:spcPts val="285"/>
                        </a:spcBef>
                        <a:spcAft>
                          <a:spcPts val="0"/>
                        </a:spcAft>
                      </a:pPr>
                      <a:r>
                        <a:rPr lang="en-US" sz="1200" b="0" dirty="0">
                          <a:effectLst/>
                          <a:latin typeface="Arial" panose="020B0604020202020204" pitchFamily="34" charset="0"/>
                          <a:cs typeface="Arial" panose="020B0604020202020204" pitchFamily="34" charset="0"/>
                        </a:rPr>
                        <a:t>35</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pPr marL="23495" marR="7620" algn="ctr">
                        <a:spcBef>
                          <a:spcPts val="285"/>
                        </a:spcBef>
                        <a:spcAft>
                          <a:spcPts val="0"/>
                        </a:spcAft>
                      </a:pPr>
                      <a:r>
                        <a:rPr lang="en-US" sz="1200" b="0" dirty="0">
                          <a:effectLst/>
                        </a:rPr>
                        <a:t>35</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14"/>
                  </a:ext>
                </a:extLst>
              </a:tr>
              <a:tr h="369971">
                <a:tc vMerge="1">
                  <a:txBody>
                    <a:bodyPr/>
                    <a:lstStyle/>
                    <a:p>
                      <a:endParaRPr lang="en-US"/>
                    </a:p>
                  </a:txBody>
                  <a:tcPr/>
                </a:tc>
                <a:tc vMerge="1">
                  <a:txBody>
                    <a:bodyPr/>
                    <a:lstStyle/>
                    <a:p>
                      <a:endParaRPr lang="en-US"/>
                    </a:p>
                  </a:txBody>
                  <a:tcPr/>
                </a:tc>
                <a:tc gridSpan="10">
                  <a:txBody>
                    <a:bodyPr/>
                    <a:lstStyle/>
                    <a:p>
                      <a:pPr marL="36195">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 </a:t>
                      </a:r>
                      <a:r>
                        <a:rPr lang="en-US" sz="1200" b="1" dirty="0">
                          <a:effectLst/>
                          <a:latin typeface="Arial" panose="020B0604020202020204" pitchFamily="34" charset="0"/>
                          <a:cs typeface="Arial" panose="020B0604020202020204" pitchFamily="34" charset="0"/>
                        </a:rPr>
                        <a:t>The</a:t>
                      </a:r>
                      <a:r>
                        <a:rPr lang="en-US" sz="1200" b="1" spc="8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NSF</a:t>
                      </a:r>
                      <a:r>
                        <a:rPr lang="en-US" sz="1200" b="1" spc="9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should</a:t>
                      </a:r>
                      <a:r>
                        <a:rPr lang="en-US" sz="1200" b="1" spc="9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fund</a:t>
                      </a:r>
                      <a:r>
                        <a:rPr lang="en-US" sz="1200" b="1" spc="90" dirty="0">
                          <a:effectLst/>
                          <a:latin typeface="Arial" panose="020B0604020202020204" pitchFamily="34" charset="0"/>
                          <a:cs typeface="Arial" panose="020B0604020202020204" pitchFamily="34" charset="0"/>
                        </a:rPr>
                        <a:t> 30 </a:t>
                      </a:r>
                      <a:r>
                        <a:rPr lang="en-US" sz="1200" b="1" dirty="0">
                          <a:effectLst/>
                          <a:latin typeface="Arial" panose="020B0604020202020204" pitchFamily="34" charset="0"/>
                          <a:cs typeface="Arial" panose="020B0604020202020204" pitchFamily="34" charset="0"/>
                        </a:rPr>
                        <a:t>constituency-based</a:t>
                      </a:r>
                      <a:r>
                        <a:rPr lang="en-US" sz="1200" b="1" spc="8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interventions</a:t>
                      </a:r>
                      <a:r>
                        <a:rPr lang="en-US" sz="1200" b="1" spc="9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by</a:t>
                      </a:r>
                      <a:r>
                        <a:rPr lang="en-US" sz="1200" b="1" spc="9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5"/>
                  </a:ext>
                </a:extLst>
              </a:tr>
            </a:tbl>
          </a:graphicData>
        </a:graphic>
      </p:graphicFrame>
      <p:sp>
        <p:nvSpPr>
          <p:cNvPr id="6" name="Rectangle 5">
            <a:extLst>
              <a:ext uri="{FF2B5EF4-FFF2-40B4-BE49-F238E27FC236}">
                <a16:creationId xmlns:a16="http://schemas.microsoft.com/office/drawing/2014/main" xmlns="" id="{CB27FE84-F8AC-9D14-55FB-95759F809621}"/>
              </a:ext>
            </a:extLst>
          </p:cNvPr>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GB" sz="2200" b="1" dirty="0">
                <a:solidFill>
                  <a:srgbClr val="70AD47">
                    <a:lumMod val="50000"/>
                  </a:srgbClr>
                </a:solidFill>
              </a:rPr>
              <a:t>PROGRAMME 2: SKILLS DEVELOPMENT FUNDING</a:t>
            </a:r>
          </a:p>
        </p:txBody>
      </p:sp>
    </p:spTree>
    <p:extLst>
      <p:ext uri="{BB962C8B-B14F-4D97-AF65-F5344CB8AC3E}">
        <p14:creationId xmlns:p14="http://schemas.microsoft.com/office/powerpoint/2010/main" xmlns="" val="147588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980332"/>
              </p:ext>
            </p:extLst>
          </p:nvPr>
        </p:nvGraphicFramePr>
        <p:xfrm>
          <a:off x="393678" y="1199609"/>
          <a:ext cx="11688731" cy="5654902"/>
        </p:xfrm>
        <a:graphic>
          <a:graphicData uri="http://schemas.openxmlformats.org/drawingml/2006/table">
            <a:tbl>
              <a:tblPr firstRow="1" firstCol="1" lastRow="1" lastCol="1" bandRow="1" bandCol="1">
                <a:tableStyleId>{16D9F66E-5EB9-4882-86FB-DCBF35E3C3E4}</a:tableStyleId>
              </a:tblPr>
              <a:tblGrid>
                <a:gridCol w="372444">
                  <a:extLst>
                    <a:ext uri="{9D8B030D-6E8A-4147-A177-3AD203B41FA5}">
                      <a16:colId xmlns:a16="http://schemas.microsoft.com/office/drawing/2014/main" xmlns="" val="20000"/>
                    </a:ext>
                  </a:extLst>
                </a:gridCol>
                <a:gridCol w="1070087">
                  <a:extLst>
                    <a:ext uri="{9D8B030D-6E8A-4147-A177-3AD203B41FA5}">
                      <a16:colId xmlns:a16="http://schemas.microsoft.com/office/drawing/2014/main" xmlns="" val="20001"/>
                    </a:ext>
                  </a:extLst>
                </a:gridCol>
                <a:gridCol w="4150054">
                  <a:extLst>
                    <a:ext uri="{9D8B030D-6E8A-4147-A177-3AD203B41FA5}">
                      <a16:colId xmlns:a16="http://schemas.microsoft.com/office/drawing/2014/main" xmlns="" val="786252660"/>
                    </a:ext>
                  </a:extLst>
                </a:gridCol>
                <a:gridCol w="1285075">
                  <a:extLst>
                    <a:ext uri="{9D8B030D-6E8A-4147-A177-3AD203B41FA5}">
                      <a16:colId xmlns:a16="http://schemas.microsoft.com/office/drawing/2014/main" xmlns="" val="20003"/>
                    </a:ext>
                  </a:extLst>
                </a:gridCol>
                <a:gridCol w="998323">
                  <a:extLst>
                    <a:ext uri="{9D8B030D-6E8A-4147-A177-3AD203B41FA5}">
                      <a16:colId xmlns:a16="http://schemas.microsoft.com/office/drawing/2014/main" xmlns="" val="20004"/>
                    </a:ext>
                  </a:extLst>
                </a:gridCol>
                <a:gridCol w="743432">
                  <a:extLst>
                    <a:ext uri="{9D8B030D-6E8A-4147-A177-3AD203B41FA5}">
                      <a16:colId xmlns:a16="http://schemas.microsoft.com/office/drawing/2014/main" xmlns="" val="20005"/>
                    </a:ext>
                  </a:extLst>
                </a:gridCol>
                <a:gridCol w="945221">
                  <a:extLst>
                    <a:ext uri="{9D8B030D-6E8A-4147-A177-3AD203B41FA5}">
                      <a16:colId xmlns:a16="http://schemas.microsoft.com/office/drawing/2014/main" xmlns="" val="20006"/>
                    </a:ext>
                  </a:extLst>
                </a:gridCol>
                <a:gridCol w="743432">
                  <a:extLst>
                    <a:ext uri="{9D8B030D-6E8A-4147-A177-3AD203B41FA5}">
                      <a16:colId xmlns:a16="http://schemas.microsoft.com/office/drawing/2014/main" xmlns="" val="20007"/>
                    </a:ext>
                  </a:extLst>
                </a:gridCol>
                <a:gridCol w="739604">
                  <a:extLst>
                    <a:ext uri="{9D8B030D-6E8A-4147-A177-3AD203B41FA5}">
                      <a16:colId xmlns:a16="http://schemas.microsoft.com/office/drawing/2014/main" xmlns="" val="20008"/>
                    </a:ext>
                  </a:extLst>
                </a:gridCol>
                <a:gridCol w="641059">
                  <a:extLst>
                    <a:ext uri="{9D8B030D-6E8A-4147-A177-3AD203B41FA5}">
                      <a16:colId xmlns:a16="http://schemas.microsoft.com/office/drawing/2014/main" xmlns="" val="20009"/>
                    </a:ext>
                  </a:extLst>
                </a:gridCol>
              </a:tblGrid>
              <a:tr h="434795">
                <a:tc rowSpan="2">
                  <a:txBody>
                    <a:bodyPr/>
                    <a:lstStyle/>
                    <a:p>
                      <a:pPr marL="66040">
                        <a:spcBef>
                          <a:spcPts val="63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36525">
                        <a:spcBef>
                          <a:spcPts val="905"/>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marL="314325">
                        <a:spcBef>
                          <a:spcPts val="82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453390" marR="311785" indent="-129540">
                        <a:spcBef>
                          <a:spcPts val="830"/>
                        </a:spcBef>
                        <a:spcAft>
                          <a:spcPts val="0"/>
                        </a:spcAft>
                      </a:pPr>
                      <a:r>
                        <a:rPr lang="en-US" sz="1200" dirty="0">
                          <a:effectLst/>
                          <a:latin typeface="Arial" panose="020B0604020202020204" pitchFamily="34" charset="0"/>
                          <a:cs typeface="Arial" panose="020B0604020202020204" pitchFamily="34" charset="0"/>
                        </a:rPr>
                        <a:t>Audited</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or</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actual</a:t>
                      </a:r>
                      <a:r>
                        <a:rPr lang="en-US" sz="1200" spc="-2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performance</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38735" marR="25400" algn="ctr">
                        <a:lnSpc>
                          <a:spcPts val="1200"/>
                        </a:lnSpc>
                        <a:spcBef>
                          <a:spcPts val="190"/>
                        </a:spcBef>
                        <a:spcAft>
                          <a:spcPts val="0"/>
                        </a:spcAft>
                      </a:pPr>
                      <a:r>
                        <a:rPr lang="en-US" sz="1200" dirty="0">
                          <a:effectLst/>
                          <a:latin typeface="Arial" panose="020B0604020202020204" pitchFamily="34" charset="0"/>
                          <a:cs typeface="Arial" panose="020B0604020202020204" pitchFamily="34" charset="0"/>
                        </a:rPr>
                        <a:t>Estimated</a:t>
                      </a:r>
                      <a:r>
                        <a:rPr lang="en-US" sz="1200" spc="-2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perform-</a:t>
                      </a:r>
                      <a:r>
                        <a:rPr lang="en-US" sz="1200" spc="5"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ance</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dirty="0">
                          <a:effectLst/>
                          <a:latin typeface="Arial" panose="020B0604020202020204" pitchFamily="34" charset="0"/>
                          <a:cs typeface="Arial" panose="020B0604020202020204" pitchFamily="34" charset="0"/>
                        </a:rPr>
                        <a:t> </a:t>
                      </a:r>
                    </a:p>
                    <a:p>
                      <a:pPr marL="204470">
                        <a:spcBef>
                          <a:spcPts val="285"/>
                        </a:spcBef>
                        <a:spcAft>
                          <a:spcPts val="0"/>
                        </a:spcAft>
                      </a:pPr>
                      <a:r>
                        <a:rPr lang="en-US" sz="1200" dirty="0">
                          <a:effectLst/>
                          <a:latin typeface="Arial" panose="020B0604020202020204" pitchFamily="34" charset="0"/>
                          <a:cs typeface="Arial" panose="020B0604020202020204" pitchFamily="34" charset="0"/>
                        </a:rPr>
                        <a:t>Medium-term</a:t>
                      </a:r>
                      <a:r>
                        <a:rPr lang="en-US" sz="1200" spc="-4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targets</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500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9855">
                        <a:spcBef>
                          <a:spcPts val="565"/>
                        </a:spcBef>
                        <a:spcAft>
                          <a:spcPts val="0"/>
                        </a:spcAft>
                      </a:pPr>
                      <a:r>
                        <a:rPr lang="en-US" sz="1200" dirty="0">
                          <a:solidFill>
                            <a:schemeClr val="tx1"/>
                          </a:solidFill>
                          <a:effectLst/>
                        </a:rPr>
                        <a:t>2019/20</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2020/21</a:t>
                      </a:r>
                      <a:endParaRPr lang="en-US" sz="1200" dirty="0">
                        <a:solidFill>
                          <a:schemeClr val="tx1"/>
                        </a:solidFill>
                        <a:effectLst/>
                        <a:latin typeface="Arial MT"/>
                        <a:ea typeface="Arial MT"/>
                        <a:cs typeface="Arial MT"/>
                      </a:endParaRPr>
                    </a:p>
                  </a:txBody>
                  <a:tcPr marL="0" marR="0" marT="0" marB="0"/>
                </a:tc>
                <a:tc>
                  <a:txBody>
                    <a:bodyPr/>
                    <a:lstStyle/>
                    <a:p>
                      <a:pPr marL="109855">
                        <a:spcBef>
                          <a:spcPts val="565"/>
                        </a:spcBef>
                        <a:spcAft>
                          <a:spcPts val="0"/>
                        </a:spcAft>
                      </a:pPr>
                      <a:r>
                        <a:rPr lang="en-US" sz="1200" dirty="0">
                          <a:solidFill>
                            <a:schemeClr val="tx1"/>
                          </a:solidFill>
                          <a:effectLst/>
                        </a:rPr>
                        <a:t>2021/22</a:t>
                      </a:r>
                      <a:endParaRPr lang="en-US" sz="1200" dirty="0">
                        <a:solidFill>
                          <a:schemeClr val="tx1"/>
                        </a:solidFill>
                        <a:effectLst/>
                        <a:latin typeface="Arial MT"/>
                        <a:ea typeface="Arial MT"/>
                        <a:cs typeface="Arial MT"/>
                      </a:endParaRPr>
                    </a:p>
                  </a:txBody>
                  <a:tcPr marL="0" marR="0" marT="0" marB="0"/>
                </a:tc>
                <a:tc>
                  <a:txBody>
                    <a:bodyPr/>
                    <a:lstStyle/>
                    <a:p>
                      <a:pPr marL="38100" marR="32385" algn="ctr">
                        <a:spcBef>
                          <a:spcPts val="565"/>
                        </a:spcBef>
                        <a:spcAft>
                          <a:spcPts val="0"/>
                        </a:spcAft>
                      </a:pPr>
                      <a:r>
                        <a:rPr lang="en-US" sz="1200" dirty="0">
                          <a:solidFill>
                            <a:schemeClr val="tx1"/>
                          </a:solidFill>
                          <a:effectLst/>
                        </a:rPr>
                        <a:t>2022/23</a:t>
                      </a:r>
                      <a:endParaRPr lang="en-US" sz="1200" dirty="0">
                        <a:solidFill>
                          <a:schemeClr val="tx1"/>
                        </a:solidFill>
                        <a:effectLst/>
                        <a:latin typeface="Arial MT"/>
                        <a:ea typeface="Arial MT"/>
                        <a:cs typeface="Arial MT"/>
                      </a:endParaRPr>
                    </a:p>
                  </a:txBody>
                  <a:tcPr marL="0" marR="0" marT="0" marB="0"/>
                </a:tc>
                <a:tc>
                  <a:txBody>
                    <a:bodyPr/>
                    <a:lstStyle/>
                    <a:p>
                      <a:pPr marL="38735" marR="33020" algn="ctr">
                        <a:spcBef>
                          <a:spcPts val="565"/>
                        </a:spcBef>
                        <a:spcAft>
                          <a:spcPts val="0"/>
                        </a:spcAft>
                      </a:pPr>
                      <a:r>
                        <a:rPr lang="en-US" sz="1200" dirty="0">
                          <a:solidFill>
                            <a:schemeClr val="tx1"/>
                          </a:solidFill>
                          <a:effectLst/>
                        </a:rPr>
                        <a:t>2023/24</a:t>
                      </a:r>
                      <a:endParaRPr lang="en-US" sz="1200" dirty="0">
                        <a:solidFill>
                          <a:schemeClr val="tx1"/>
                        </a:solidFill>
                        <a:effectLst/>
                        <a:latin typeface="Arial MT"/>
                        <a:ea typeface="Arial MT"/>
                        <a:cs typeface="Arial MT"/>
                      </a:endParaRPr>
                    </a:p>
                  </a:txBody>
                  <a:tcPr marL="0" marR="0" marT="0" marB="0"/>
                </a:tc>
                <a:tc>
                  <a:txBody>
                    <a:bodyPr/>
                    <a:lstStyle/>
                    <a:p>
                      <a:pPr marL="17780" marR="381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2024/25</a:t>
                      </a:r>
                      <a:endParaRPr lang="en-US" sz="1200" b="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0320" marR="508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173918">
                <a:tc rowSpan="14">
                  <a:txBody>
                    <a:bodyPr/>
                    <a:lstStyle/>
                    <a:p>
                      <a:pPr marL="2783840" marR="2783840" algn="ctr">
                        <a:spcBef>
                          <a:spcPts val="690"/>
                        </a:spcBef>
                        <a:spcAft>
                          <a:spcPts val="0"/>
                        </a:spcAft>
                      </a:pP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gridSpan="9">
                  <a:txBody>
                    <a:bodyPr/>
                    <a:lstStyle/>
                    <a:p>
                      <a:pPr marL="35560">
                        <a:spcBef>
                          <a:spcPts val="710"/>
                        </a:spcBef>
                        <a:spcAft>
                          <a:spcPts val="0"/>
                        </a:spcAft>
                      </a:pPr>
                      <a:r>
                        <a:rPr lang="en-US" sz="1200" dirty="0">
                          <a:effectLst/>
                          <a:latin typeface="Arial" panose="020B0604020202020204" pitchFamily="34" charset="0"/>
                          <a:cs typeface="Arial" panose="020B0604020202020204" pitchFamily="34" charset="0"/>
                        </a:rPr>
                        <a:t>Sub-</a:t>
                      </a:r>
                      <a:r>
                        <a:rPr lang="en-US" sz="1200" dirty="0" err="1">
                          <a:effectLst/>
                          <a:latin typeface="Arial" panose="020B0604020202020204" pitchFamily="34" charset="0"/>
                          <a:cs typeface="Arial" panose="020B0604020202020204" pitchFamily="34" charset="0"/>
                        </a:rPr>
                        <a:t>programme</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3.1:</a:t>
                      </a:r>
                      <a:r>
                        <a:rPr lang="en-US" sz="1200" spc="2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PSET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system</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28634">
                <a:tc vMerge="1">
                  <a:txBody>
                    <a:bodyPr/>
                    <a:lstStyle/>
                    <a:p>
                      <a:endParaRPr lang="en-US"/>
                    </a:p>
                  </a:txBody>
                  <a:tcPr/>
                </a:tc>
                <a:tc rowSpan="10">
                  <a:txBody>
                    <a:bodyPr/>
                    <a:lstStyle/>
                    <a:p>
                      <a:pPr marL="1414780">
                        <a:spcBef>
                          <a:spcPts val="965"/>
                        </a:spcBef>
                        <a:spcAft>
                          <a:spcPts val="0"/>
                        </a:spcAft>
                      </a:pPr>
                      <a:r>
                        <a:rPr lang="en-US" sz="1200" b="1" dirty="0">
                          <a:effectLst/>
                          <a:latin typeface="Arial" panose="020B0604020202020204" pitchFamily="34" charset="0"/>
                          <a:cs typeface="Arial" panose="020B0604020202020204" pitchFamily="34" charset="0"/>
                        </a:rPr>
                        <a:t>3.1</a:t>
                      </a:r>
                      <a:r>
                        <a:rPr lang="en-US" sz="1200" b="1" spc="7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Skills</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infrastructure</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development</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funded</a:t>
                      </a:r>
                      <a:endParaRPr lang="en-US" sz="1200" b="1"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a:lnSpc>
                          <a:spcPts val="1200"/>
                        </a:lnSpc>
                        <a:spcBef>
                          <a:spcPts val="180"/>
                        </a:spcBef>
                        <a:spcAft>
                          <a:spcPts val="0"/>
                        </a:spcAft>
                      </a:pPr>
                      <a:r>
                        <a:rPr lang="en-US" sz="1200">
                          <a:effectLst/>
                          <a:latin typeface="Arial" panose="020B0604020202020204" pitchFamily="34" charset="0"/>
                          <a:cs typeface="Arial" panose="020B0604020202020204" pitchFamily="34" charset="0"/>
                        </a:rPr>
                        <a:t>3.1.1 Number of skills</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infrastructure</a:t>
                      </a:r>
                      <a:r>
                        <a:rPr lang="en-US" sz="1200" spc="1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development</a:t>
                      </a:r>
                      <a:r>
                        <a:rPr lang="en-US" sz="1200" spc="-25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1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41547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1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spc="75" dirty="0">
                          <a:effectLst/>
                          <a:latin typeface="Arial" panose="020B0604020202020204" pitchFamily="34" charset="0"/>
                          <a:cs typeface="Arial" panose="020B0604020202020204" pitchFamily="34" charset="0"/>
                        </a:rPr>
                        <a:t>Three </a:t>
                      </a:r>
                      <a:r>
                        <a:rPr lang="en-US" sz="1200" dirty="0">
                          <a:effectLst/>
                          <a:latin typeface="Arial" panose="020B0604020202020204" pitchFamily="34" charset="0"/>
                          <a:cs typeface="Arial" panose="020B0604020202020204" pitchFamily="34" charset="0"/>
                        </a:rPr>
                        <a:t>skills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infrastructure</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to</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be</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7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dirty="0"/>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299345">
                <a:tc vMerge="1">
                  <a:txBody>
                    <a:bodyPr/>
                    <a:lstStyle/>
                    <a:p>
                      <a:endParaRPr lang="en-US"/>
                    </a:p>
                  </a:txBody>
                  <a:tcPr/>
                </a:tc>
                <a:tc vMerge="1">
                  <a:txBody>
                    <a:bodyPr/>
                    <a:lstStyle/>
                    <a:p>
                      <a:endParaRPr lang="en-US"/>
                    </a:p>
                  </a:txBody>
                  <a:tcPr/>
                </a:tc>
                <a:tc>
                  <a:txBody>
                    <a:bodyPr/>
                    <a:lstStyle/>
                    <a:p>
                      <a:pPr marL="35560" marR="39370">
                        <a:lnSpc>
                          <a:spcPts val="1200"/>
                        </a:lnSpc>
                        <a:spcBef>
                          <a:spcPts val="180"/>
                        </a:spcBef>
                        <a:spcAft>
                          <a:spcPts val="0"/>
                        </a:spcAft>
                      </a:pPr>
                      <a:r>
                        <a:rPr lang="en-US" sz="1200" spc="-5">
                          <a:effectLst/>
                          <a:latin typeface="Arial" panose="020B0604020202020204" pitchFamily="34" charset="0"/>
                          <a:cs typeface="Arial" panose="020B0604020202020204" pitchFamily="34" charset="0"/>
                        </a:rPr>
                        <a:t>3.1.2</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Number</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of</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NSF-funded</a:t>
                      </a:r>
                      <a:r>
                        <a:rPr lang="en-US" sz="1200" spc="-260">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infrastructure </a:t>
                      </a:r>
                      <a:r>
                        <a:rPr lang="en-US" sz="1200">
                          <a:effectLst/>
                          <a:latin typeface="Arial" panose="020B0604020202020204" pitchFamily="34" charset="0"/>
                          <a:cs typeface="Arial" panose="020B0604020202020204" pitchFamily="34" charset="0"/>
                        </a:rPr>
                        <a:t>development</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 that achieved 60%</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of</a:t>
                      </a:r>
                      <a:r>
                        <a:rPr lang="en-US" sz="1200" spc="-3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the</a:t>
                      </a:r>
                      <a:r>
                        <a:rPr lang="en-US" sz="1200" spc="-2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envisaged</a:t>
                      </a:r>
                      <a:r>
                        <a:rPr lang="en-US" sz="1200" spc="-2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outputs</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33%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000">
                          <a:effectLst/>
                          <a:latin typeface="Arial" panose="020B0604020202020204" pitchFamily="34" charset="0"/>
                          <a:ea typeface="Calibri" panose="020F0502020204030204" pitchFamily="34" charset="0"/>
                          <a:cs typeface="Arial" panose="020B0604020202020204" pitchFamily="34" charset="0"/>
                        </a:rPr>
                        <a:t>   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41547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a:effectLst/>
                          <a:latin typeface="Arial" panose="020B0604020202020204" pitchFamily="34" charset="0"/>
                          <a:cs typeface="Arial" panose="020B0604020202020204" pitchFamily="34" charset="0"/>
                        </a:rPr>
                        <a:t>Measurable</a:t>
                      </a:r>
                      <a:r>
                        <a:rPr lang="en-US" sz="1200" spc="1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outputs:</a:t>
                      </a:r>
                    </a:p>
                    <a:p>
                      <a:pPr marL="35560">
                        <a:lnSpc>
                          <a:spcPts val="1200"/>
                        </a:lnSpc>
                        <a:spcBef>
                          <a:spcPts val="800"/>
                        </a:spcBef>
                        <a:spcAft>
                          <a:spcPts val="0"/>
                        </a:spcAft>
                      </a:pPr>
                      <a:r>
                        <a:rPr lang="en-US" sz="1200">
                          <a:effectLst/>
                          <a:latin typeface="Arial" panose="020B0604020202020204" pitchFamily="34" charset="0"/>
                          <a:cs typeface="Arial" panose="020B0604020202020204" pitchFamily="34" charset="0"/>
                        </a:rPr>
                        <a:t>Two</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skills</a:t>
                      </a:r>
                      <a:r>
                        <a:rPr lang="en-US" sz="1200" spc="6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infrastructure</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development</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which</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that</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achieved</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60%</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of</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the</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envisaged</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outputs</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by</a:t>
                      </a:r>
                      <a:r>
                        <a:rPr lang="en-US" sz="1200" spc="-2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2023/24</a:t>
                      </a:r>
                      <a:endParaRPr lang="en-US"/>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299345">
                <a:tc vMerge="1">
                  <a:txBody>
                    <a:bodyPr/>
                    <a:lstStyle/>
                    <a:p>
                      <a:endParaRPr lang="en-US"/>
                    </a:p>
                  </a:txBody>
                  <a:tcPr/>
                </a:tc>
                <a:tc vMerge="1">
                  <a:txBody>
                    <a:bodyPr/>
                    <a:lstStyle/>
                    <a:p>
                      <a:endParaRPr lang="en-US"/>
                    </a:p>
                  </a:txBody>
                  <a:tcPr/>
                </a:tc>
                <a:tc>
                  <a:txBody>
                    <a:bodyPr/>
                    <a:lstStyle/>
                    <a:p>
                      <a:pPr marL="35560" marR="44450">
                        <a:lnSpc>
                          <a:spcPts val="1200"/>
                        </a:lnSpc>
                        <a:spcBef>
                          <a:spcPts val="180"/>
                        </a:spcBef>
                        <a:spcAft>
                          <a:spcPts val="0"/>
                        </a:spcAft>
                      </a:pPr>
                      <a:r>
                        <a:rPr lang="en-US" sz="1200">
                          <a:effectLst/>
                          <a:latin typeface="Arial" panose="020B0604020202020204" pitchFamily="34" charset="0"/>
                          <a:cs typeface="Arial" panose="020B0604020202020204" pitchFamily="34" charset="0"/>
                        </a:rPr>
                        <a:t>3.1.3 Number of NSF-</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funded</a:t>
                      </a:r>
                      <a:r>
                        <a:rPr lang="en-US" sz="1200" spc="2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skills</a:t>
                      </a:r>
                      <a:r>
                        <a:rPr lang="en-US" sz="1200" spc="3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infrastructure</a:t>
                      </a:r>
                      <a:r>
                        <a:rPr lang="en-US" sz="1200" spc="-2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development projects</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completed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ctr"/>
                      <a:r>
                        <a:rPr lang="en-GB" sz="1000">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p>
                      <a:pPr algn="ctr"/>
                      <a:r>
                        <a:rPr lang="en-GB" sz="1000">
                          <a:effectLst/>
                          <a:latin typeface="Arial" panose="020B060402020202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41547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1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spc="95" dirty="0">
                          <a:effectLst/>
                          <a:latin typeface="Arial" panose="020B0604020202020204" pitchFamily="34" charset="0"/>
                          <a:cs typeface="Arial" panose="020B0604020202020204" pitchFamily="34" charset="0"/>
                        </a:rPr>
                        <a:t>Three </a:t>
                      </a:r>
                      <a:r>
                        <a:rPr lang="en-US" sz="1200" dirty="0">
                          <a:effectLst/>
                          <a:latin typeface="Arial" panose="020B0604020202020204" pitchFamily="34" charset="0"/>
                          <a:cs typeface="Arial" panose="020B0604020202020204" pitchFamily="34" charset="0"/>
                        </a:rPr>
                        <a:t>NSF-funded</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infrastructure</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dirty="0"/>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228634">
                <a:tc vMerge="1">
                  <a:txBody>
                    <a:bodyPr/>
                    <a:lstStyle/>
                    <a:p>
                      <a:endParaRPr lang="en-US"/>
                    </a:p>
                  </a:txBody>
                  <a:tcPr/>
                </a:tc>
                <a:tc vMerge="1">
                  <a:txBody>
                    <a:bodyPr/>
                    <a:lstStyle/>
                    <a:p>
                      <a:endParaRPr lang="en-US"/>
                    </a:p>
                  </a:txBody>
                  <a:tcPr/>
                </a:tc>
                <a:tc>
                  <a:txBody>
                    <a:bodyPr/>
                    <a:lstStyle/>
                    <a:p>
                      <a:pPr marL="35560" marR="39370">
                        <a:lnSpc>
                          <a:spcPts val="1200"/>
                        </a:lnSpc>
                        <a:spcBef>
                          <a:spcPts val="180"/>
                        </a:spcBef>
                        <a:spcAft>
                          <a:spcPts val="0"/>
                        </a:spcAft>
                      </a:pPr>
                      <a:r>
                        <a:rPr lang="en-US" sz="1200" spc="-5">
                          <a:effectLst/>
                          <a:latin typeface="Arial" panose="020B0604020202020204" pitchFamily="34" charset="0"/>
                          <a:cs typeface="Arial" panose="020B0604020202020204" pitchFamily="34" charset="0"/>
                        </a:rPr>
                        <a:t>3.1.4</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Number</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of</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NSF-funded</a:t>
                      </a:r>
                      <a:r>
                        <a:rPr lang="en-US" sz="1200" spc="-260">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skills infrastructure </a:t>
                      </a:r>
                      <a:r>
                        <a:rPr lang="en-US" sz="1200">
                          <a:effectLst/>
                          <a:latin typeface="Arial" panose="020B0604020202020204" pitchFamily="34" charset="0"/>
                          <a:cs typeface="Arial" panose="020B0604020202020204" pitchFamily="34" charset="0"/>
                        </a:rPr>
                        <a:t>related</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41547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a:effectLst/>
                          <a:latin typeface="Arial" panose="020B0604020202020204" pitchFamily="34" charset="0"/>
                          <a:cs typeface="Arial" panose="020B0604020202020204" pitchFamily="34" charset="0"/>
                        </a:rPr>
                        <a:t>Measurable</a:t>
                      </a:r>
                      <a:r>
                        <a:rPr lang="en-US" sz="1200" spc="1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a:effectLst/>
                          <a:latin typeface="Arial" panose="020B0604020202020204" pitchFamily="34" charset="0"/>
                          <a:cs typeface="Arial" panose="020B0604020202020204" pitchFamily="34" charset="0"/>
                        </a:rPr>
                        <a:t>One</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skills</a:t>
                      </a:r>
                      <a:r>
                        <a:rPr lang="en-US" sz="1200" spc="7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infrastructure</a:t>
                      </a:r>
                      <a:r>
                        <a:rPr lang="en-US" sz="1200" spc="7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related</a:t>
                      </a:r>
                      <a:r>
                        <a:rPr lang="en-US" sz="1200" spc="7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by</a:t>
                      </a:r>
                      <a:r>
                        <a:rPr lang="en-US" sz="1200" spc="7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2023/24</a:t>
                      </a:r>
                      <a:endParaRPr lang="en-US"/>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289863">
                <a:tc vMerge="1">
                  <a:txBody>
                    <a:bodyPr/>
                    <a:lstStyle/>
                    <a:p>
                      <a:endParaRPr lang="en-US"/>
                    </a:p>
                  </a:txBody>
                  <a:tcPr/>
                </a:tc>
                <a:tc vMerge="1">
                  <a:txBody>
                    <a:bodyPr/>
                    <a:lstStyle/>
                    <a:p>
                      <a:endParaRPr lang="en-US"/>
                    </a:p>
                  </a:txBody>
                  <a:tcPr/>
                </a:tc>
                <a:tc>
                  <a:txBody>
                    <a:bodyPr/>
                    <a:lstStyle/>
                    <a:p>
                      <a:pPr marL="35560" marR="39370">
                        <a:lnSpc>
                          <a:spcPts val="1200"/>
                        </a:lnSpc>
                        <a:spcBef>
                          <a:spcPts val="180"/>
                        </a:spcBef>
                        <a:spcAft>
                          <a:spcPts val="0"/>
                        </a:spcAft>
                      </a:pPr>
                      <a:r>
                        <a:rPr lang="en-US" sz="1200" spc="-5">
                          <a:effectLst/>
                          <a:latin typeface="Arial" panose="020B0604020202020204" pitchFamily="34" charset="0"/>
                          <a:cs typeface="Arial" panose="020B0604020202020204" pitchFamily="34" charset="0"/>
                        </a:rPr>
                        <a:t>3.1.5</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Number</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of</a:t>
                      </a:r>
                      <a:r>
                        <a:rPr lang="en-US" sz="1200" spc="-65">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NSF-funded</a:t>
                      </a:r>
                      <a:r>
                        <a:rPr lang="en-US" sz="1200" spc="-260">
                          <a:effectLst/>
                          <a:latin typeface="Arial" panose="020B0604020202020204" pitchFamily="34" charset="0"/>
                          <a:cs typeface="Arial" panose="020B0604020202020204" pitchFamily="34" charset="0"/>
                        </a:rPr>
                        <a:t> </a:t>
                      </a:r>
                      <a:r>
                        <a:rPr lang="en-US" sz="1200" spc="-5">
                          <a:effectLst/>
                          <a:latin typeface="Arial" panose="020B0604020202020204" pitchFamily="34" charset="0"/>
                          <a:cs typeface="Arial" panose="020B0604020202020204" pitchFamily="34" charset="0"/>
                        </a:rPr>
                        <a:t>skills infrastructure </a:t>
                      </a:r>
                      <a:r>
                        <a:rPr lang="en-US" sz="1200">
                          <a:effectLst/>
                          <a:latin typeface="Arial" panose="020B0604020202020204" pitchFamily="34" charset="0"/>
                          <a:cs typeface="Arial" panose="020B0604020202020204" pitchFamily="34" charset="0"/>
                        </a:rPr>
                        <a:t>related</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1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completed</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11"/>
                  </a:ext>
                </a:extLst>
              </a:tr>
              <a:tr h="415471">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1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100"/>
                        </a:lnSpc>
                        <a:spcBef>
                          <a:spcPts val="900"/>
                        </a:spcBef>
                        <a:spcAft>
                          <a:spcPts val="0"/>
                        </a:spcAft>
                      </a:pPr>
                      <a:r>
                        <a:rPr lang="en-US" sz="1200" dirty="0">
                          <a:effectLst/>
                          <a:latin typeface="Arial" panose="020B0604020202020204" pitchFamily="34" charset="0"/>
                          <a:cs typeface="Arial" panose="020B0604020202020204" pitchFamily="34" charset="0"/>
                        </a:rPr>
                        <a:t>One</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NSF-funded</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skills</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infrastructure</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related</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dirty="0"/>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173918">
                <a:tc vMerge="1">
                  <a:txBody>
                    <a:bodyPr/>
                    <a:lstStyle/>
                    <a:p>
                      <a:endParaRPr lang="en-US"/>
                    </a:p>
                  </a:txBody>
                  <a:tcPr/>
                </a:tc>
                <a:tc gridSpan="9">
                  <a:txBody>
                    <a:bodyPr/>
                    <a:lstStyle/>
                    <a:p>
                      <a:pPr marL="35560">
                        <a:spcBef>
                          <a:spcPts val="660"/>
                        </a:spcBef>
                        <a:spcAft>
                          <a:spcPts val="0"/>
                        </a:spcAft>
                      </a:pPr>
                      <a:r>
                        <a:rPr lang="en-US" sz="1200" b="1" dirty="0">
                          <a:effectLst/>
                          <a:latin typeface="Arial" panose="020B0604020202020204" pitchFamily="34" charset="0"/>
                          <a:cs typeface="Arial" panose="020B0604020202020204" pitchFamily="34" charset="0"/>
                        </a:rPr>
                        <a:t>Sub-</a:t>
                      </a:r>
                      <a:r>
                        <a:rPr lang="en-US" sz="1200" b="1" dirty="0" err="1">
                          <a:effectLst/>
                          <a:latin typeface="Arial" panose="020B0604020202020204" pitchFamily="34" charset="0"/>
                          <a:cs typeface="Arial" panose="020B0604020202020204" pitchFamily="34" charset="0"/>
                        </a:rPr>
                        <a:t>programme</a:t>
                      </a:r>
                      <a:r>
                        <a:rPr lang="en-US" sz="1200" b="1" spc="1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3.2:</a:t>
                      </a:r>
                      <a:r>
                        <a:rPr lang="en-US" sz="1200" b="1" spc="1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PSET</a:t>
                      </a:r>
                      <a:r>
                        <a:rPr lang="en-US" sz="1200" b="1" spc="1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capacity</a:t>
                      </a:r>
                      <a:r>
                        <a:rPr lang="en-US" sz="1200" b="1" spc="1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development</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212135">
                <a:tc vMerge="1">
                  <a:txBody>
                    <a:bodyPr/>
                    <a:lstStyle/>
                    <a:p>
                      <a:endParaRPr lang="en-US"/>
                    </a:p>
                  </a:txBody>
                  <a:tcPr/>
                </a:tc>
                <a:tc rowSpan="2">
                  <a:txBody>
                    <a:bodyPr/>
                    <a:lstStyle/>
                    <a:p>
                      <a:pPr marL="38735" indent="57150">
                        <a:lnSpc>
                          <a:spcPts val="1200"/>
                        </a:lnSpc>
                        <a:spcBef>
                          <a:spcPts val="295"/>
                        </a:spcBef>
                        <a:spcAft>
                          <a:spcPts val="0"/>
                        </a:spcAft>
                      </a:pPr>
                      <a:r>
                        <a:rPr lang="en-US" sz="1200" b="1" dirty="0">
                          <a:effectLst/>
                          <a:latin typeface="Arial" panose="020B0604020202020204" pitchFamily="34" charset="0"/>
                          <a:cs typeface="Arial" panose="020B0604020202020204" pitchFamily="34" charset="0"/>
                        </a:rPr>
                        <a:t>3.2</a:t>
                      </a:r>
                      <a:r>
                        <a:rPr lang="en-US" sz="1200" b="1" spc="4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PSET</a:t>
                      </a:r>
                      <a:r>
                        <a:rPr lang="en-US" sz="1200" b="1" spc="4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capacity</a:t>
                      </a:r>
                      <a:r>
                        <a:rPr lang="en-US" sz="1200" b="1" spc="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development</a:t>
                      </a:r>
                      <a:r>
                        <a:rPr lang="en-US" sz="1200" b="1" spc="12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funded</a:t>
                      </a:r>
                      <a:endParaRPr lang="en-US" sz="1200" b="1"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a:lnSpc>
                          <a:spcPts val="1200"/>
                        </a:lnSpc>
                        <a:spcBef>
                          <a:spcPts val="180"/>
                        </a:spcBef>
                        <a:spcAft>
                          <a:spcPts val="0"/>
                        </a:spcAft>
                      </a:pPr>
                      <a:r>
                        <a:rPr lang="en-US" sz="1200">
                          <a:effectLst/>
                          <a:latin typeface="Arial" panose="020B0604020202020204" pitchFamily="34" charset="0"/>
                          <a:cs typeface="Arial" panose="020B0604020202020204" pitchFamily="34" charset="0"/>
                        </a:rPr>
                        <a:t>3.2.1 Number of capacity</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development</a:t>
                      </a:r>
                      <a:r>
                        <a:rPr lang="en-US" sz="1200" spc="11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12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49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31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14"/>
                  </a:ext>
                </a:extLst>
              </a:tr>
              <a:tr h="456535">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1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spcBef>
                          <a:spcPts val="285"/>
                        </a:spcBef>
                        <a:spcAft>
                          <a:spcPts val="0"/>
                        </a:spcAft>
                      </a:pPr>
                      <a:r>
                        <a:rPr lang="en-US" sz="1200" dirty="0">
                          <a:effectLst/>
                          <a:latin typeface="Arial" panose="020B0604020202020204" pitchFamily="34" charset="0"/>
                          <a:cs typeface="Arial" panose="020B0604020202020204" pitchFamily="34" charset="0"/>
                        </a:rPr>
                        <a:t>36 capacity</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4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2023/24</a:t>
                      </a:r>
                      <a:endParaRPr lang="en-US" dirty="0"/>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5"/>
                  </a:ext>
                </a:extLst>
              </a:tr>
            </a:tbl>
          </a:graphicData>
        </a:graphic>
      </p:graphicFrame>
      <p:pic>
        <p:nvPicPr>
          <p:cNvPr id="7" name="Picture 6"/>
          <p:cNvPicPr/>
          <p:nvPr/>
        </p:nvPicPr>
        <p:blipFill rotWithShape="1">
          <a:blip r:embed="rId2"/>
          <a:srcRect l="30515" t="57217" r="68123" b="24411"/>
          <a:stretch/>
        </p:blipFill>
        <p:spPr bwMode="auto">
          <a:xfrm rot="10800000" flipH="1" flipV="1">
            <a:off x="422267" y="2174762"/>
            <a:ext cx="294641" cy="3657599"/>
          </a:xfrm>
          <a:prstGeom prst="rect">
            <a:avLst/>
          </a:prstGeom>
          <a:ln>
            <a:noFill/>
          </a:ln>
          <a:extLst>
            <a:ext uri="{53640926-AAD7-44D8-BBD7-CCE9431645EC}">
              <a14:shadowObscured xmlns:a14="http://schemas.microsoft.com/office/drawing/2010/main" xmlns=""/>
            </a:ext>
          </a:extLst>
        </p:spPr>
      </p:pic>
      <p:pic>
        <p:nvPicPr>
          <p:cNvPr id="9" name="Picture 8">
            <a:extLst>
              <a:ext uri="{FF2B5EF4-FFF2-40B4-BE49-F238E27FC236}">
                <a16:creationId xmlns:a16="http://schemas.microsoft.com/office/drawing/2014/main" xmlns="" id="{AD19C4A5-C996-D7A7-38C8-9B02AE89313D}"/>
              </a:ext>
            </a:extLst>
          </p:cNvPr>
          <p:cNvPicPr>
            <a:picLocks noChangeAspect="1"/>
          </p:cNvPicPr>
          <p:nvPr/>
        </p:nvPicPr>
        <p:blipFill>
          <a:blip r:embed="rId3"/>
          <a:stretch>
            <a:fillRect/>
          </a:stretch>
        </p:blipFill>
        <p:spPr>
          <a:xfrm>
            <a:off x="5131443" y="131083"/>
            <a:ext cx="5681964" cy="981541"/>
          </a:xfrm>
          <a:prstGeom prst="rect">
            <a:avLst/>
          </a:prstGeom>
        </p:spPr>
      </p:pic>
    </p:spTree>
    <p:extLst>
      <p:ext uri="{BB962C8B-B14F-4D97-AF65-F5344CB8AC3E}">
        <p14:creationId xmlns:p14="http://schemas.microsoft.com/office/powerpoint/2010/main" xmlns="" val="835342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33</a:t>
            </a:fld>
            <a:endParaRPr lang="en-US" dirty="0"/>
          </a:p>
        </p:txBody>
      </p:sp>
      <p:sp>
        <p:nvSpPr>
          <p:cNvPr id="8" name="Rectangle 7"/>
          <p:cNvSpPr/>
          <p:nvPr/>
        </p:nvSpPr>
        <p:spPr>
          <a:xfrm>
            <a:off x="5648960" y="448712"/>
            <a:ext cx="5684924" cy="871008"/>
          </a:xfrm>
          <a:prstGeom prst="rect">
            <a:avLst/>
          </a:prstGeom>
        </p:spPr>
        <p:txBody>
          <a:bodyPr vert="horz" wrap="square">
            <a:spAutoFit/>
          </a:bodyPr>
          <a:lstStyle/>
          <a:p>
            <a:pPr algn="ctr">
              <a:lnSpc>
                <a:spcPct val="115000"/>
              </a:lnSpc>
              <a:spcBef>
                <a:spcPts val="300"/>
              </a:spcBef>
            </a:pPr>
            <a:r>
              <a:rPr lang="en-GB" sz="2200" b="1" dirty="0">
                <a:solidFill>
                  <a:srgbClr val="70AD47">
                    <a:lumMod val="50000"/>
                  </a:srgbClr>
                </a:solidFill>
              </a:rPr>
              <a:t>Programme 3: PSET System Improvement Funding</a:t>
            </a:r>
          </a:p>
        </p:txBody>
      </p:sp>
      <p:graphicFrame>
        <p:nvGraphicFramePr>
          <p:cNvPr id="4" name="Table 3"/>
          <p:cNvGraphicFramePr>
            <a:graphicFrameLocks noGrp="1"/>
          </p:cNvGraphicFramePr>
          <p:nvPr>
            <p:extLst>
              <p:ext uri="{D42A27DB-BD31-4B8C-83A1-F6EECF244321}">
                <p14:modId xmlns:p14="http://schemas.microsoft.com/office/powerpoint/2010/main" xmlns="" val="2926662444"/>
              </p:ext>
            </p:extLst>
          </p:nvPr>
        </p:nvGraphicFramePr>
        <p:xfrm>
          <a:off x="451245" y="1252352"/>
          <a:ext cx="11202275" cy="5393730"/>
        </p:xfrm>
        <a:graphic>
          <a:graphicData uri="http://schemas.openxmlformats.org/drawingml/2006/table">
            <a:tbl>
              <a:tblPr firstRow="1" firstCol="1" lastRow="1" lastCol="1" bandRow="1" bandCol="1">
                <a:tableStyleId>{16D9F66E-5EB9-4882-86FB-DCBF35E3C3E4}</a:tableStyleId>
              </a:tblPr>
              <a:tblGrid>
                <a:gridCol w="427646">
                  <a:extLst>
                    <a:ext uri="{9D8B030D-6E8A-4147-A177-3AD203B41FA5}">
                      <a16:colId xmlns:a16="http://schemas.microsoft.com/office/drawing/2014/main" xmlns="" val="20000"/>
                    </a:ext>
                  </a:extLst>
                </a:gridCol>
                <a:gridCol w="563243">
                  <a:extLst>
                    <a:ext uri="{9D8B030D-6E8A-4147-A177-3AD203B41FA5}">
                      <a16:colId xmlns:a16="http://schemas.microsoft.com/office/drawing/2014/main" xmlns="" val="20001"/>
                    </a:ext>
                  </a:extLst>
                </a:gridCol>
                <a:gridCol w="5141707">
                  <a:extLst>
                    <a:ext uri="{9D8B030D-6E8A-4147-A177-3AD203B41FA5}">
                      <a16:colId xmlns:a16="http://schemas.microsoft.com/office/drawing/2014/main" xmlns="" val="20002"/>
                    </a:ext>
                  </a:extLst>
                </a:gridCol>
                <a:gridCol w="683198">
                  <a:extLst>
                    <a:ext uri="{9D8B030D-6E8A-4147-A177-3AD203B41FA5}">
                      <a16:colId xmlns:a16="http://schemas.microsoft.com/office/drawing/2014/main" xmlns="" val="20003"/>
                    </a:ext>
                  </a:extLst>
                </a:gridCol>
                <a:gridCol w="683198">
                  <a:extLst>
                    <a:ext uri="{9D8B030D-6E8A-4147-A177-3AD203B41FA5}">
                      <a16:colId xmlns:a16="http://schemas.microsoft.com/office/drawing/2014/main" xmlns="" val="20004"/>
                    </a:ext>
                  </a:extLst>
                </a:gridCol>
                <a:gridCol w="828770">
                  <a:extLst>
                    <a:ext uri="{9D8B030D-6E8A-4147-A177-3AD203B41FA5}">
                      <a16:colId xmlns:a16="http://schemas.microsoft.com/office/drawing/2014/main" xmlns="" val="20005"/>
                    </a:ext>
                  </a:extLst>
                </a:gridCol>
                <a:gridCol w="828770">
                  <a:extLst>
                    <a:ext uri="{9D8B030D-6E8A-4147-A177-3AD203B41FA5}">
                      <a16:colId xmlns:a16="http://schemas.microsoft.com/office/drawing/2014/main" xmlns="" val="20006"/>
                    </a:ext>
                  </a:extLst>
                </a:gridCol>
                <a:gridCol w="683198">
                  <a:extLst>
                    <a:ext uri="{9D8B030D-6E8A-4147-A177-3AD203B41FA5}">
                      <a16:colId xmlns:a16="http://schemas.microsoft.com/office/drawing/2014/main" xmlns="" val="20007"/>
                    </a:ext>
                  </a:extLst>
                </a:gridCol>
                <a:gridCol w="683198">
                  <a:extLst>
                    <a:ext uri="{9D8B030D-6E8A-4147-A177-3AD203B41FA5}">
                      <a16:colId xmlns:a16="http://schemas.microsoft.com/office/drawing/2014/main" xmlns="" val="20008"/>
                    </a:ext>
                  </a:extLst>
                </a:gridCol>
                <a:gridCol w="679347">
                  <a:extLst>
                    <a:ext uri="{9D8B030D-6E8A-4147-A177-3AD203B41FA5}">
                      <a16:colId xmlns:a16="http://schemas.microsoft.com/office/drawing/2014/main" xmlns="" val="20009"/>
                    </a:ext>
                  </a:extLst>
                </a:gridCol>
              </a:tblGrid>
              <a:tr h="481710">
                <a:tc rowSpan="2">
                  <a:txBody>
                    <a:bodyPr/>
                    <a:lstStyle/>
                    <a:p>
                      <a:pPr marL="66040">
                        <a:spcBef>
                          <a:spcPts val="63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36525">
                        <a:spcBef>
                          <a:spcPts val="905"/>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marL="314325">
                        <a:spcBef>
                          <a:spcPts val="82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453390" marR="311785" indent="-129540">
                        <a:spcBef>
                          <a:spcPts val="830"/>
                        </a:spcBef>
                        <a:spcAft>
                          <a:spcPts val="0"/>
                        </a:spcAft>
                      </a:pPr>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38735" marR="25400" algn="ctr">
                        <a:lnSpc>
                          <a:spcPts val="1200"/>
                        </a:lnSpc>
                        <a:spcBef>
                          <a:spcPts val="190"/>
                        </a:spcBef>
                        <a:spcAft>
                          <a:spcPts val="0"/>
                        </a:spcAft>
                      </a:pPr>
                      <a:r>
                        <a:rPr lang="en-US" sz="1200">
                          <a:effectLst/>
                          <a:latin typeface="Arial" panose="020B0604020202020204" pitchFamily="34" charset="0"/>
                          <a:cs typeface="Arial" panose="020B0604020202020204" pitchFamily="34" charset="0"/>
                        </a:rPr>
                        <a:t>Estimated</a:t>
                      </a:r>
                      <a:r>
                        <a:rPr lang="en-US" sz="1200" spc="-2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ance</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a:effectLst/>
                          <a:latin typeface="Arial" panose="020B0604020202020204" pitchFamily="34" charset="0"/>
                          <a:cs typeface="Arial" panose="020B0604020202020204" pitchFamily="34" charset="0"/>
                        </a:rPr>
                        <a:t> </a:t>
                      </a:r>
                    </a:p>
                    <a:p>
                      <a:pPr marL="204470">
                        <a:spcBef>
                          <a:spcPts val="285"/>
                        </a:spcBef>
                        <a:spcAft>
                          <a:spcPts val="0"/>
                        </a:spcAft>
                      </a:pPr>
                      <a:r>
                        <a:rPr lang="en-US" sz="1200">
                          <a:effectLst/>
                          <a:latin typeface="Arial" panose="020B0604020202020204" pitchFamily="34" charset="0"/>
                          <a:cs typeface="Arial" panose="020B0604020202020204" pitchFamily="34" charset="0"/>
                        </a:rPr>
                        <a:t>Medium-term</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targets</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77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3970" marR="6985" algn="ctr">
                        <a:lnSpc>
                          <a:spcPts val="1160"/>
                        </a:lnSpc>
                        <a:spcBef>
                          <a:spcPts val="230"/>
                        </a:spcBef>
                        <a:spcAft>
                          <a:spcPts val="0"/>
                        </a:spcAft>
                      </a:pPr>
                      <a:r>
                        <a:rPr lang="en-US" sz="1200" dirty="0">
                          <a:effectLst/>
                          <a:latin typeface="Arial" panose="020B0604020202020204" pitchFamily="34" charset="0"/>
                          <a:cs typeface="Arial" panose="020B0604020202020204" pitchFamily="34" charset="0"/>
                        </a:rPr>
                        <a:t>2019/20</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5240" marR="6985" algn="ctr">
                        <a:lnSpc>
                          <a:spcPts val="1160"/>
                        </a:lnSpc>
                        <a:spcBef>
                          <a:spcPts val="230"/>
                        </a:spcBef>
                        <a:spcAft>
                          <a:spcPts val="0"/>
                        </a:spcAft>
                      </a:pPr>
                      <a:r>
                        <a:rPr lang="en-US" sz="1200" dirty="0">
                          <a:effectLst/>
                          <a:latin typeface="Arial" panose="020B0604020202020204" pitchFamily="34" charset="0"/>
                          <a:cs typeface="Arial" panose="020B0604020202020204" pitchFamily="34" charset="0"/>
                        </a:rPr>
                        <a:t>2020/21</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5875" marR="6350" algn="ctr">
                        <a:lnSpc>
                          <a:spcPts val="1160"/>
                        </a:lnSpc>
                        <a:spcBef>
                          <a:spcPts val="230"/>
                        </a:spcBef>
                        <a:spcAft>
                          <a:spcPts val="0"/>
                        </a:spcAft>
                      </a:pPr>
                      <a:r>
                        <a:rPr lang="en-US" sz="1200" dirty="0">
                          <a:effectLst/>
                          <a:latin typeface="Arial" panose="020B0604020202020204" pitchFamily="34" charset="0"/>
                          <a:cs typeface="Arial" panose="020B0604020202020204" pitchFamily="34" charset="0"/>
                        </a:rPr>
                        <a:t>2021/22</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6830" marR="25400" algn="ctr">
                        <a:lnSpc>
                          <a:spcPts val="1160"/>
                        </a:lnSpc>
                        <a:spcBef>
                          <a:spcPts val="230"/>
                        </a:spcBef>
                        <a:spcAft>
                          <a:spcPts val="0"/>
                        </a:spcAft>
                      </a:pPr>
                      <a:r>
                        <a:rPr lang="en-US" sz="1200" dirty="0">
                          <a:effectLst/>
                          <a:latin typeface="Arial" panose="020B0604020202020204" pitchFamily="34" charset="0"/>
                          <a:cs typeface="Arial" panose="020B0604020202020204" pitchFamily="34" charset="0"/>
                        </a:rPr>
                        <a:t>2022/23</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7780" marR="5080" algn="ctr">
                        <a:lnSpc>
                          <a:spcPts val="1160"/>
                        </a:lnSpc>
                        <a:spcBef>
                          <a:spcPts val="230"/>
                        </a:spcBef>
                        <a:spcAft>
                          <a:spcPts val="0"/>
                        </a:spcAft>
                      </a:pPr>
                      <a:r>
                        <a:rPr lang="en-US" sz="1200" dirty="0">
                          <a:effectLst/>
                          <a:latin typeface="Arial" panose="020B0604020202020204" pitchFamily="34" charset="0"/>
                          <a:cs typeface="Arial" panose="020B0604020202020204" pitchFamily="34" charset="0"/>
                        </a:rPr>
                        <a:t>2023/24</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7780" marR="381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2024/25</a:t>
                      </a:r>
                      <a:endParaRPr lang="en-US" sz="1200" b="0" dirty="0">
                        <a:effectLst/>
                        <a:latin typeface="Arial" panose="020B0604020202020204" pitchFamily="34" charset="0"/>
                        <a:ea typeface="Arial MT"/>
                        <a:cs typeface="Arial" panose="020B0604020202020204" pitchFamily="34" charset="0"/>
                      </a:endParaRPr>
                    </a:p>
                  </a:txBody>
                  <a:tcPr marL="0" marR="0" marT="0" marB="0"/>
                </a:tc>
                <a:tc>
                  <a:txBody>
                    <a:bodyPr/>
                    <a:lstStyle/>
                    <a:p>
                      <a:pPr marL="20320" marR="508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2025/26</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556451">
                <a:tc rowSpan="11">
                  <a:txBody>
                    <a:bodyPr/>
                    <a:lstStyle/>
                    <a:p>
                      <a:pPr marL="1945640" marR="1945640" algn="ctr">
                        <a:spcBef>
                          <a:spcPts val="690"/>
                        </a:spcBef>
                        <a:spcAft>
                          <a:spcPts val="0"/>
                        </a:spcAft>
                      </a:pPr>
                      <a:endParaRPr lang="en-US" sz="1200" b="1" dirty="0">
                        <a:effectLst/>
                        <a:latin typeface="Arial" panose="020B0604020202020204" pitchFamily="34" charset="0"/>
                        <a:ea typeface="Arial MT"/>
                        <a:cs typeface="Arial" panose="020B0604020202020204" pitchFamily="34" charset="0"/>
                      </a:endParaRPr>
                    </a:p>
                  </a:txBody>
                  <a:tcPr marL="0" marR="0" marT="0" marB="0" vert="vert270"/>
                </a:tc>
                <a:tc rowSpan="4">
                  <a:txBody>
                    <a:bodyPr/>
                    <a:lstStyle/>
                    <a:p>
                      <a:pPr marL="92075">
                        <a:spcBef>
                          <a:spcPts val="965"/>
                        </a:spcBef>
                        <a:spcAft>
                          <a:spcPts val="0"/>
                        </a:spcAft>
                      </a:pPr>
                      <a:r>
                        <a:rPr lang="en-US" sz="1200" b="1" dirty="0">
                          <a:effectLst/>
                          <a:latin typeface="Arial" panose="020B0604020202020204" pitchFamily="34" charset="0"/>
                          <a:cs typeface="Arial" panose="020B0604020202020204" pitchFamily="34" charset="0"/>
                        </a:rPr>
                        <a:t>3.2</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PSET</a:t>
                      </a:r>
                      <a:r>
                        <a:rPr lang="en-US" sz="1200" b="1" spc="8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capacity</a:t>
                      </a:r>
                      <a:r>
                        <a:rPr lang="en-US" sz="1200" b="1" spc="8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development</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funded</a:t>
                      </a:r>
                      <a:endParaRPr lang="en-US" sz="1200" b="1" dirty="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marR="39370">
                        <a:lnSpc>
                          <a:spcPts val="1200"/>
                        </a:lnSpc>
                        <a:spcBef>
                          <a:spcPts val="155"/>
                        </a:spcBef>
                        <a:spcAft>
                          <a:spcPts val="0"/>
                        </a:spcAft>
                      </a:pPr>
                      <a:r>
                        <a:rPr lang="en-US" sz="1200" spc="-5" dirty="0">
                          <a:effectLst/>
                          <a:latin typeface="Arial" panose="020B0604020202020204" pitchFamily="34" charset="0"/>
                          <a:cs typeface="Arial" panose="020B0604020202020204" pitchFamily="34" charset="0"/>
                        </a:rPr>
                        <a:t>3.2.2</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of</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NSF-funded</a:t>
                      </a:r>
                      <a:r>
                        <a:rPr lang="en-US" sz="1200" spc="-2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PSET</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capacity</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 which achieved</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more than 60% of the</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envisaged</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28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60300">
                <a:tc vMerge="1">
                  <a:txBody>
                    <a:bodyPr/>
                    <a:lstStyle/>
                    <a:p>
                      <a:endParaRPr lang="en-US"/>
                    </a:p>
                  </a:txBody>
                  <a:tcPr/>
                </a:tc>
                <a:tc vMerge="1">
                  <a:txBody>
                    <a:bodyPr/>
                    <a:lstStyle/>
                    <a:p>
                      <a:endParaRPr lang="en-US"/>
                    </a:p>
                  </a:txBody>
                  <a:tcPr/>
                </a:tc>
                <a:tc gridSpan="8">
                  <a:txBody>
                    <a:bodyPr/>
                    <a:lstStyle/>
                    <a:p>
                      <a:pPr marL="35560">
                        <a:spcBef>
                          <a:spcPts val="260"/>
                        </a:spcBef>
                        <a:spcAft>
                          <a:spcPts val="0"/>
                        </a:spcAft>
                      </a:pPr>
                      <a:r>
                        <a:rPr lang="en-US" sz="1200" b="1" dirty="0">
                          <a:effectLst/>
                          <a:latin typeface="Arial" panose="020B0604020202020204" pitchFamily="34" charset="0"/>
                          <a:cs typeface="Arial" panose="020B0604020202020204" pitchFamily="34" charset="0"/>
                        </a:rPr>
                        <a:t>Measurable outputs:</a:t>
                      </a:r>
                    </a:p>
                    <a:p>
                      <a:pPr marL="35560">
                        <a:spcBef>
                          <a:spcPts val="260"/>
                        </a:spcBef>
                        <a:spcAft>
                          <a:spcPts val="0"/>
                        </a:spcAft>
                      </a:pPr>
                      <a:r>
                        <a:rPr lang="en-US" sz="1200" b="1" dirty="0">
                          <a:effectLst/>
                          <a:latin typeface="Arial" panose="020B0604020202020204" pitchFamily="34" charset="0"/>
                          <a:cs typeface="Arial" panose="020B0604020202020204" pitchFamily="34" charset="0"/>
                        </a:rPr>
                        <a:t>32 PSET capacity development projects which achieved more than 60% of the envisaged outputs by 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85635">
                <a:tc vMerge="1">
                  <a:txBody>
                    <a:bodyPr/>
                    <a:lstStyle/>
                    <a:p>
                      <a:endParaRPr lang="en-US"/>
                    </a:p>
                  </a:txBody>
                  <a:tcPr/>
                </a:tc>
                <a:tc vMerge="1">
                  <a:txBody>
                    <a:bodyPr/>
                    <a:lstStyle/>
                    <a:p>
                      <a:endParaRPr lang="en-US"/>
                    </a:p>
                  </a:txBody>
                  <a:tcPr/>
                </a:tc>
                <a:tc>
                  <a:txBody>
                    <a:bodyPr/>
                    <a:lstStyle/>
                    <a:p>
                      <a:pPr marL="35560" marR="39370">
                        <a:lnSpc>
                          <a:spcPts val="1200"/>
                        </a:lnSpc>
                        <a:spcBef>
                          <a:spcPts val="130"/>
                        </a:spcBef>
                        <a:spcAft>
                          <a:spcPts val="0"/>
                        </a:spcAft>
                      </a:pPr>
                      <a:r>
                        <a:rPr lang="en-US" sz="1200" spc="-5" dirty="0">
                          <a:effectLst/>
                          <a:latin typeface="Arial" panose="020B0604020202020204" pitchFamily="34" charset="0"/>
                          <a:cs typeface="Arial" panose="020B0604020202020204" pitchFamily="34" charset="0"/>
                        </a:rPr>
                        <a:t>3.2.3</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of</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NSF-funded</a:t>
                      </a:r>
                      <a:r>
                        <a:rPr lang="en-US" sz="1200" spc="-2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PSET capacity building</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1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solidFill>
                            <a:srgbClr val="000000"/>
                          </a:solidFill>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60300">
                <a:tc vMerge="1">
                  <a:txBody>
                    <a:bodyPr/>
                    <a:lstStyle/>
                    <a:p>
                      <a:endParaRPr lang="en-US"/>
                    </a:p>
                  </a:txBody>
                  <a:tcPr/>
                </a:tc>
                <a:tc vMerge="1">
                  <a:txBody>
                    <a:bodyPr/>
                    <a:lstStyle/>
                    <a:p>
                      <a:endParaRPr lang="en-US"/>
                    </a:p>
                  </a:txBody>
                  <a:tcPr/>
                </a:tc>
                <a:tc gridSpan="8">
                  <a:txBody>
                    <a:bodyPr/>
                    <a:lstStyle/>
                    <a:p>
                      <a:pPr marL="35560">
                        <a:spcBef>
                          <a:spcPts val="260"/>
                        </a:spcBef>
                        <a:spcAft>
                          <a:spcPts val="0"/>
                        </a:spcAft>
                      </a:pPr>
                      <a:r>
                        <a:rPr lang="en-US" sz="1200" b="1" dirty="0">
                          <a:effectLst/>
                          <a:latin typeface="Arial" panose="020B0604020202020204" pitchFamily="34" charset="0"/>
                          <a:cs typeface="Arial" panose="020B0604020202020204" pitchFamily="34" charset="0"/>
                        </a:rPr>
                        <a:t>Measurable</a:t>
                      </a:r>
                      <a:r>
                        <a:rPr lang="en-US" sz="1200" b="1" spc="10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outputs:</a:t>
                      </a:r>
                    </a:p>
                    <a:p>
                      <a:pPr marL="35560">
                        <a:lnSpc>
                          <a:spcPts val="1070"/>
                        </a:lnSpc>
                        <a:spcBef>
                          <a:spcPts val="900"/>
                        </a:spcBef>
                        <a:spcAft>
                          <a:spcPts val="0"/>
                        </a:spcAft>
                      </a:pPr>
                      <a:r>
                        <a:rPr lang="en-US" sz="1200" b="1" dirty="0">
                          <a:effectLst/>
                          <a:latin typeface="Arial" panose="020B0604020202020204" pitchFamily="34" charset="0"/>
                          <a:cs typeface="Arial" panose="020B0604020202020204" pitchFamily="34" charset="0"/>
                        </a:rPr>
                        <a:t>Two PSET</a:t>
                      </a:r>
                      <a:r>
                        <a:rPr lang="en-US" sz="1200" b="1" spc="9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capacity</a:t>
                      </a:r>
                      <a:r>
                        <a:rPr lang="en-US" sz="1200" b="1" spc="9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development</a:t>
                      </a:r>
                      <a:r>
                        <a:rPr lang="en-US" sz="1200" b="1" spc="10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projects</a:t>
                      </a:r>
                      <a:r>
                        <a:rPr lang="en-US" sz="1200" b="1" spc="9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completed</a:t>
                      </a:r>
                      <a:r>
                        <a:rPr lang="en-US" sz="1200" b="1" spc="9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by</a:t>
                      </a:r>
                      <a:r>
                        <a:rPr lang="en-US" sz="1200" b="1" spc="9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4610">
                <a:tc vMerge="1">
                  <a:txBody>
                    <a:bodyPr/>
                    <a:lstStyle/>
                    <a:p>
                      <a:endParaRPr lang="en-US"/>
                    </a:p>
                  </a:txBody>
                  <a:tcPr/>
                </a:tc>
                <a:tc gridSpan="9">
                  <a:txBody>
                    <a:bodyPr/>
                    <a:lstStyle/>
                    <a:p>
                      <a:pPr marL="32385">
                        <a:spcBef>
                          <a:spcPts val="635"/>
                        </a:spcBef>
                        <a:spcAft>
                          <a:spcPts val="0"/>
                        </a:spcAft>
                      </a:pPr>
                      <a:r>
                        <a:rPr lang="en-US" sz="1200" dirty="0">
                          <a:effectLst/>
                          <a:latin typeface="Arial" panose="020B0604020202020204" pitchFamily="34" charset="0"/>
                          <a:cs typeface="Arial" panose="020B0604020202020204" pitchFamily="34" charset="0"/>
                        </a:rPr>
                        <a:t>Sub-</a:t>
                      </a:r>
                      <a:r>
                        <a:rPr lang="en-US" sz="1200" dirty="0" err="1">
                          <a:effectLst/>
                          <a:latin typeface="Arial" panose="020B0604020202020204" pitchFamily="34" charset="0"/>
                          <a:cs typeface="Arial" panose="020B0604020202020204" pitchFamily="34" charset="0"/>
                        </a:rPr>
                        <a:t>programme</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3.3</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Research</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and</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Constituency</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Development</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321140">
                <a:tc vMerge="1">
                  <a:txBody>
                    <a:bodyPr/>
                    <a:lstStyle/>
                    <a:p>
                      <a:endParaRPr lang="en-US"/>
                    </a:p>
                  </a:txBody>
                  <a:tcPr/>
                </a:tc>
                <a:tc rowSpan="6">
                  <a:txBody>
                    <a:bodyPr/>
                    <a:lstStyle/>
                    <a:p>
                      <a:pPr marL="545465">
                        <a:spcBef>
                          <a:spcPts val="965"/>
                        </a:spcBef>
                        <a:spcAft>
                          <a:spcPts val="0"/>
                        </a:spcAft>
                      </a:pPr>
                      <a:r>
                        <a:rPr lang="en-US" sz="1200">
                          <a:effectLst/>
                          <a:latin typeface="Arial" panose="020B0604020202020204" pitchFamily="34" charset="0"/>
                          <a:cs typeface="Arial" panose="020B0604020202020204" pitchFamily="34" charset="0"/>
                        </a:rPr>
                        <a:t>3.3</a:t>
                      </a:r>
                      <a:r>
                        <a:rPr lang="en-US" sz="1200" spc="7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Research</a:t>
                      </a:r>
                      <a:r>
                        <a:rPr lang="en-US" sz="1200" spc="7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projects</a:t>
                      </a:r>
                      <a:r>
                        <a:rPr lang="en-US" sz="1200" spc="7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funded</a:t>
                      </a:r>
                      <a:endParaRPr lang="en-US" sz="1200">
                        <a:effectLst/>
                        <a:latin typeface="Arial" panose="020B0604020202020204" pitchFamily="34" charset="0"/>
                        <a:ea typeface="Arial MT"/>
                        <a:cs typeface="Arial" panose="020B0604020202020204" pitchFamily="34" charset="0"/>
                      </a:endParaRPr>
                    </a:p>
                  </a:txBody>
                  <a:tcPr marL="0" marR="0" marT="0" marB="0" vert="vert270"/>
                </a:tc>
                <a:tc>
                  <a:txBody>
                    <a:bodyPr/>
                    <a:lstStyle/>
                    <a:p>
                      <a:pPr marL="35560">
                        <a:lnSpc>
                          <a:spcPts val="1200"/>
                        </a:lnSpc>
                        <a:spcBef>
                          <a:spcPts val="155"/>
                        </a:spcBef>
                        <a:spcAft>
                          <a:spcPts val="0"/>
                        </a:spcAft>
                      </a:pPr>
                      <a:r>
                        <a:rPr lang="en-US" sz="1200" dirty="0">
                          <a:effectLst/>
                          <a:latin typeface="Arial" panose="020B0604020202020204" pitchFamily="34" charset="0"/>
                          <a:cs typeface="Arial" panose="020B0604020202020204" pitchFamily="34" charset="0"/>
                        </a:rPr>
                        <a:t>3.3.1 Number of NSF</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research</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interventions</a:t>
                      </a:r>
                      <a:r>
                        <a:rPr lang="en-US" sz="1200" spc="3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900" dirty="0">
                          <a:effectLst/>
                          <a:latin typeface="Arial" panose="020B060402020202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460300">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b="1" dirty="0">
                          <a:effectLst/>
                          <a:latin typeface="Arial" panose="020B0604020202020204" pitchFamily="34" charset="0"/>
                          <a:cs typeface="Arial" panose="020B0604020202020204" pitchFamily="34" charset="0"/>
                        </a:rPr>
                        <a:t>Measurable</a:t>
                      </a:r>
                      <a:r>
                        <a:rPr lang="en-US" sz="1200" b="1" spc="10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b="1" dirty="0">
                          <a:effectLst/>
                          <a:latin typeface="Arial" panose="020B0604020202020204" pitchFamily="34" charset="0"/>
                          <a:cs typeface="Arial" panose="020B0604020202020204" pitchFamily="34" charset="0"/>
                        </a:rPr>
                        <a:t>Four</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research</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interventions</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funded</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by</a:t>
                      </a:r>
                      <a:r>
                        <a:rPr lang="en-US" sz="1200" b="1" spc="75"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2023/24</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533766">
                <a:tc vMerge="1">
                  <a:txBody>
                    <a:bodyPr/>
                    <a:lstStyle/>
                    <a:p>
                      <a:endParaRPr lang="en-US"/>
                    </a:p>
                  </a:txBody>
                  <a:tcPr/>
                </a:tc>
                <a:tc vMerge="1">
                  <a:txBody>
                    <a:bodyPr/>
                    <a:lstStyle/>
                    <a:p>
                      <a:endParaRPr lang="en-US"/>
                    </a:p>
                  </a:txBody>
                  <a:tcPr/>
                </a:tc>
                <a:tc>
                  <a:txBody>
                    <a:bodyPr/>
                    <a:lstStyle/>
                    <a:p>
                      <a:pPr marL="35560" marR="271780">
                        <a:lnSpc>
                          <a:spcPts val="1200"/>
                        </a:lnSpc>
                        <a:spcBef>
                          <a:spcPts val="180"/>
                        </a:spcBef>
                        <a:spcAft>
                          <a:spcPts val="0"/>
                        </a:spcAft>
                      </a:pPr>
                      <a:r>
                        <a:rPr lang="en-US" sz="1200" dirty="0">
                          <a:effectLst/>
                          <a:latin typeface="Arial" panose="020B0604020202020204" pitchFamily="34" charset="0"/>
                          <a:cs typeface="Arial" panose="020B0604020202020204" pitchFamily="34" charset="0"/>
                        </a:rPr>
                        <a:t>3.3.2 Number of NSF-</a:t>
                      </a:r>
                      <a:r>
                        <a:rPr lang="en-US" sz="1200" spc="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8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research</a:t>
                      </a:r>
                      <a:r>
                        <a:rPr lang="en-US" sz="1200" spc="9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250"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that</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achieved</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60%</a:t>
                      </a:r>
                      <a:r>
                        <a:rPr lang="en-US" sz="1200" spc="-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6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a:t>
                      </a:r>
                      <a:r>
                        <a:rPr lang="en-US" sz="1200" spc="-2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envisaged</a:t>
                      </a:r>
                      <a:r>
                        <a:rPr lang="en-US" sz="1200" spc="-2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460300">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dirty="0">
                          <a:effectLst/>
                          <a:latin typeface="Arial" panose="020B0604020202020204" pitchFamily="34" charset="0"/>
                          <a:cs typeface="Arial" panose="020B0604020202020204" pitchFamily="34" charset="0"/>
                        </a:rPr>
                        <a:t>Measurable</a:t>
                      </a:r>
                      <a:r>
                        <a:rPr lang="en-US" sz="1200" spc="1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dirty="0">
                          <a:effectLst/>
                          <a:latin typeface="Arial" panose="020B0604020202020204" pitchFamily="34" charset="0"/>
                          <a:cs typeface="Arial" panose="020B0604020202020204" pitchFamily="34" charset="0"/>
                        </a:rPr>
                        <a:t>Two</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NSF-funded</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research</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that</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achieved</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60%</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of</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the</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envisaged</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outputs</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funded</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by</a:t>
                      </a:r>
                      <a:r>
                        <a:rPr lang="en-US" sz="1200" spc="8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2022/23</a:t>
                      </a:r>
                      <a:endParaRPr lang="en-US" sz="12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321140">
                <a:tc vMerge="1">
                  <a:txBody>
                    <a:bodyPr/>
                    <a:lstStyle/>
                    <a:p>
                      <a:endParaRPr lang="en-US"/>
                    </a:p>
                  </a:txBody>
                  <a:tcPr/>
                </a:tc>
                <a:tc vMerge="1">
                  <a:txBody>
                    <a:bodyPr/>
                    <a:lstStyle/>
                    <a:p>
                      <a:endParaRPr lang="en-US"/>
                    </a:p>
                  </a:txBody>
                  <a:tcPr/>
                </a:tc>
                <a:tc>
                  <a:txBody>
                    <a:bodyPr/>
                    <a:lstStyle/>
                    <a:p>
                      <a:pPr marL="35560" marR="39370">
                        <a:lnSpc>
                          <a:spcPts val="1200"/>
                        </a:lnSpc>
                        <a:spcBef>
                          <a:spcPts val="180"/>
                        </a:spcBef>
                        <a:spcAft>
                          <a:spcPts val="0"/>
                        </a:spcAft>
                      </a:pPr>
                      <a:r>
                        <a:rPr lang="en-US" sz="1200" spc="-5" dirty="0">
                          <a:effectLst/>
                          <a:latin typeface="Arial" panose="020B0604020202020204" pitchFamily="34" charset="0"/>
                          <a:cs typeface="Arial" panose="020B0604020202020204" pitchFamily="34" charset="0"/>
                        </a:rPr>
                        <a:t>3.3.3</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Number</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of</a:t>
                      </a:r>
                      <a:r>
                        <a:rPr lang="en-US" sz="1200" spc="-65" dirty="0">
                          <a:effectLst/>
                          <a:latin typeface="Arial" panose="020B0604020202020204" pitchFamily="34" charset="0"/>
                          <a:cs typeface="Arial" panose="020B0604020202020204" pitchFamily="34" charset="0"/>
                        </a:rPr>
                        <a:t> </a:t>
                      </a:r>
                      <a:r>
                        <a:rPr lang="en-US" sz="1200" spc="-5" dirty="0">
                          <a:effectLst/>
                          <a:latin typeface="Arial" panose="020B0604020202020204" pitchFamily="34" charset="0"/>
                          <a:cs typeface="Arial" panose="020B0604020202020204" pitchFamily="34" charset="0"/>
                        </a:rPr>
                        <a:t>NSF-funded</a:t>
                      </a:r>
                      <a:r>
                        <a:rPr lang="en-US" sz="1200" spc="-26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research</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projects</a:t>
                      </a:r>
                      <a:r>
                        <a:rPr lang="en-US" sz="1200" spc="9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completed</a:t>
                      </a:r>
                      <a:endParaRPr lang="en-US" sz="1200" dirty="0">
                        <a:effectLst/>
                        <a:latin typeface="Arial" panose="020B0604020202020204" pitchFamily="34" charset="0"/>
                        <a:ea typeface="Arial MT"/>
                        <a:cs typeface="Arial" panose="020B0604020202020204" pitchFamily="34" charset="0"/>
                      </a:endParaRPr>
                    </a:p>
                  </a:txBody>
                  <a:tcPr marL="0" marR="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New indicator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11"/>
                  </a:ext>
                </a:extLst>
              </a:tr>
              <a:tr h="460300">
                <a:tc vMerge="1">
                  <a:txBody>
                    <a:bodyPr/>
                    <a:lstStyle/>
                    <a:p>
                      <a:endParaRPr lang="en-US"/>
                    </a:p>
                  </a:txBody>
                  <a:tcPr/>
                </a:tc>
                <a:tc vMerge="1">
                  <a:txBody>
                    <a:bodyPr/>
                    <a:lstStyle/>
                    <a:p>
                      <a:endParaRPr lang="en-US"/>
                    </a:p>
                  </a:txBody>
                  <a:tcPr/>
                </a:tc>
                <a:tc gridSpan="8">
                  <a:txBody>
                    <a:bodyPr/>
                    <a:lstStyle/>
                    <a:p>
                      <a:pPr marL="35560">
                        <a:spcBef>
                          <a:spcPts val="285"/>
                        </a:spcBef>
                        <a:spcAft>
                          <a:spcPts val="0"/>
                        </a:spcAft>
                      </a:pPr>
                      <a:r>
                        <a:rPr lang="en-US" sz="1200" b="1" dirty="0">
                          <a:effectLst/>
                          <a:latin typeface="Arial" panose="020B0604020202020204" pitchFamily="34" charset="0"/>
                          <a:cs typeface="Arial" panose="020B0604020202020204" pitchFamily="34" charset="0"/>
                        </a:rPr>
                        <a:t>Measurable</a:t>
                      </a:r>
                      <a:r>
                        <a:rPr lang="en-US" sz="1200" b="1" spc="10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outputs:</a:t>
                      </a:r>
                    </a:p>
                    <a:p>
                      <a:pPr marL="35560">
                        <a:lnSpc>
                          <a:spcPts val="1095"/>
                        </a:lnSpc>
                        <a:spcBef>
                          <a:spcPts val="900"/>
                        </a:spcBef>
                        <a:spcAft>
                          <a:spcPts val="0"/>
                        </a:spcAft>
                      </a:pPr>
                      <a:r>
                        <a:rPr lang="en-US" sz="1200" b="1" dirty="0">
                          <a:effectLst/>
                          <a:latin typeface="Arial" panose="020B0604020202020204" pitchFamily="34" charset="0"/>
                          <a:cs typeface="Arial" panose="020B0604020202020204" pitchFamily="34" charset="0"/>
                        </a:rPr>
                        <a:t>One NSF-funded</a:t>
                      </a:r>
                      <a:r>
                        <a:rPr lang="en-US" sz="1200" b="1" spc="8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research</a:t>
                      </a:r>
                      <a:r>
                        <a:rPr lang="en-US" sz="1200" b="1" spc="8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projects</a:t>
                      </a:r>
                      <a:r>
                        <a:rPr lang="en-US" sz="1200" b="1" spc="80" dirty="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completed</a:t>
                      </a:r>
                      <a:endParaRPr lang="en-US" sz="1200" b="1"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bl>
          </a:graphicData>
        </a:graphic>
      </p:graphicFrame>
      <p:pic>
        <p:nvPicPr>
          <p:cNvPr id="9" name="Picture 8"/>
          <p:cNvPicPr/>
          <p:nvPr/>
        </p:nvPicPr>
        <p:blipFill rotWithShape="1">
          <a:blip r:embed="rId2"/>
          <a:srcRect l="30515" t="57217" r="68123" b="24411"/>
          <a:stretch/>
        </p:blipFill>
        <p:spPr bwMode="auto">
          <a:xfrm rot="10800000" flipH="1" flipV="1">
            <a:off x="482595" y="2296159"/>
            <a:ext cx="294641" cy="365759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3475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34</a:t>
            </a:fld>
            <a:endParaRPr lang="en-US" dirty="0"/>
          </a:p>
        </p:txBody>
      </p:sp>
      <p:sp>
        <p:nvSpPr>
          <p:cNvPr id="8" name="Rectangle 7"/>
          <p:cNvSpPr/>
          <p:nvPr/>
        </p:nvSpPr>
        <p:spPr>
          <a:xfrm>
            <a:off x="5648960" y="448712"/>
            <a:ext cx="5684924" cy="871008"/>
          </a:xfrm>
          <a:prstGeom prst="rect">
            <a:avLst/>
          </a:prstGeom>
        </p:spPr>
        <p:txBody>
          <a:bodyPr vert="horz" wrap="square">
            <a:spAutoFit/>
          </a:bodyPr>
          <a:lstStyle/>
          <a:p>
            <a:pPr algn="ctr">
              <a:lnSpc>
                <a:spcPct val="115000"/>
              </a:lnSpc>
              <a:spcBef>
                <a:spcPts val="300"/>
              </a:spcBef>
            </a:pPr>
            <a:r>
              <a:rPr lang="en-GB" sz="2200" b="1" dirty="0">
                <a:solidFill>
                  <a:srgbClr val="70AD47">
                    <a:lumMod val="50000"/>
                  </a:srgbClr>
                </a:solidFill>
              </a:rPr>
              <a:t>Programme 3: PSET System Improvement Funding</a:t>
            </a:r>
          </a:p>
        </p:txBody>
      </p:sp>
      <p:graphicFrame>
        <p:nvGraphicFramePr>
          <p:cNvPr id="4" name="Table 3"/>
          <p:cNvGraphicFramePr>
            <a:graphicFrameLocks noGrp="1"/>
          </p:cNvGraphicFramePr>
          <p:nvPr>
            <p:extLst>
              <p:ext uri="{D42A27DB-BD31-4B8C-83A1-F6EECF244321}">
                <p14:modId xmlns:p14="http://schemas.microsoft.com/office/powerpoint/2010/main" xmlns="" val="3543877423"/>
              </p:ext>
            </p:extLst>
          </p:nvPr>
        </p:nvGraphicFramePr>
        <p:xfrm>
          <a:off x="507131" y="1451233"/>
          <a:ext cx="11202275" cy="4607841"/>
        </p:xfrm>
        <a:graphic>
          <a:graphicData uri="http://schemas.openxmlformats.org/drawingml/2006/table">
            <a:tbl>
              <a:tblPr firstRow="1" firstCol="1" lastRow="1" lastCol="1" bandRow="1" bandCol="1">
                <a:tableStyleId>{16D9F66E-5EB9-4882-86FB-DCBF35E3C3E4}</a:tableStyleId>
              </a:tblPr>
              <a:tblGrid>
                <a:gridCol w="427646">
                  <a:extLst>
                    <a:ext uri="{9D8B030D-6E8A-4147-A177-3AD203B41FA5}">
                      <a16:colId xmlns:a16="http://schemas.microsoft.com/office/drawing/2014/main" xmlns="" val="20000"/>
                    </a:ext>
                  </a:extLst>
                </a:gridCol>
                <a:gridCol w="563243">
                  <a:extLst>
                    <a:ext uri="{9D8B030D-6E8A-4147-A177-3AD203B41FA5}">
                      <a16:colId xmlns:a16="http://schemas.microsoft.com/office/drawing/2014/main" xmlns="" val="20001"/>
                    </a:ext>
                  </a:extLst>
                </a:gridCol>
                <a:gridCol w="5141707">
                  <a:extLst>
                    <a:ext uri="{9D8B030D-6E8A-4147-A177-3AD203B41FA5}">
                      <a16:colId xmlns:a16="http://schemas.microsoft.com/office/drawing/2014/main" xmlns="" val="20002"/>
                    </a:ext>
                  </a:extLst>
                </a:gridCol>
                <a:gridCol w="683198">
                  <a:extLst>
                    <a:ext uri="{9D8B030D-6E8A-4147-A177-3AD203B41FA5}">
                      <a16:colId xmlns:a16="http://schemas.microsoft.com/office/drawing/2014/main" xmlns="" val="20003"/>
                    </a:ext>
                  </a:extLst>
                </a:gridCol>
                <a:gridCol w="683198">
                  <a:extLst>
                    <a:ext uri="{9D8B030D-6E8A-4147-A177-3AD203B41FA5}">
                      <a16:colId xmlns:a16="http://schemas.microsoft.com/office/drawing/2014/main" xmlns="" val="20004"/>
                    </a:ext>
                  </a:extLst>
                </a:gridCol>
                <a:gridCol w="828770">
                  <a:extLst>
                    <a:ext uri="{9D8B030D-6E8A-4147-A177-3AD203B41FA5}">
                      <a16:colId xmlns:a16="http://schemas.microsoft.com/office/drawing/2014/main" xmlns="" val="20005"/>
                    </a:ext>
                  </a:extLst>
                </a:gridCol>
                <a:gridCol w="828770">
                  <a:extLst>
                    <a:ext uri="{9D8B030D-6E8A-4147-A177-3AD203B41FA5}">
                      <a16:colId xmlns:a16="http://schemas.microsoft.com/office/drawing/2014/main" xmlns="" val="20006"/>
                    </a:ext>
                  </a:extLst>
                </a:gridCol>
                <a:gridCol w="683198">
                  <a:extLst>
                    <a:ext uri="{9D8B030D-6E8A-4147-A177-3AD203B41FA5}">
                      <a16:colId xmlns:a16="http://schemas.microsoft.com/office/drawing/2014/main" xmlns="" val="20007"/>
                    </a:ext>
                  </a:extLst>
                </a:gridCol>
                <a:gridCol w="683198">
                  <a:extLst>
                    <a:ext uri="{9D8B030D-6E8A-4147-A177-3AD203B41FA5}">
                      <a16:colId xmlns:a16="http://schemas.microsoft.com/office/drawing/2014/main" xmlns="" val="20008"/>
                    </a:ext>
                  </a:extLst>
                </a:gridCol>
                <a:gridCol w="679347">
                  <a:extLst>
                    <a:ext uri="{9D8B030D-6E8A-4147-A177-3AD203B41FA5}">
                      <a16:colId xmlns:a16="http://schemas.microsoft.com/office/drawing/2014/main" xmlns="" val="20009"/>
                    </a:ext>
                  </a:extLst>
                </a:gridCol>
              </a:tblGrid>
              <a:tr h="1405633">
                <a:tc rowSpan="2">
                  <a:txBody>
                    <a:bodyPr/>
                    <a:lstStyle/>
                    <a:p>
                      <a:pPr marL="66040">
                        <a:spcBef>
                          <a:spcPts val="630"/>
                        </a:spcBef>
                        <a:spcAft>
                          <a:spcPts val="0"/>
                        </a:spcAft>
                      </a:pPr>
                      <a:r>
                        <a:rPr lang="en-US" sz="1200" dirty="0">
                          <a:effectLst/>
                          <a:latin typeface="Arial" panose="020B0604020202020204" pitchFamily="34" charset="0"/>
                          <a:cs typeface="Arial" panose="020B0604020202020204" pitchFamily="34" charset="0"/>
                        </a:rPr>
                        <a:t>Outcome</a:t>
                      </a:r>
                      <a:endParaRPr lang="en-US" sz="1200" dirty="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marL="136525">
                        <a:spcBef>
                          <a:spcPts val="905"/>
                        </a:spcBef>
                        <a:spcAft>
                          <a:spcPts val="0"/>
                        </a:spcAft>
                      </a:pPr>
                      <a:r>
                        <a:rPr lang="en-US" sz="1200">
                          <a:effectLst/>
                          <a:latin typeface="Arial" panose="020B0604020202020204" pitchFamily="34" charset="0"/>
                          <a:cs typeface="Arial" panose="020B0604020202020204" pitchFamily="34" charset="0"/>
                        </a:rPr>
                        <a:t>Output</a:t>
                      </a:r>
                      <a:endParaRPr lang="en-US" sz="1200">
                        <a:effectLst/>
                        <a:latin typeface="Arial" panose="020B0604020202020204" pitchFamily="34" charset="0"/>
                        <a:ea typeface="Arial MT"/>
                        <a:cs typeface="Arial" panose="020B0604020202020204" pitchFamily="34" charset="0"/>
                      </a:endParaRPr>
                    </a:p>
                  </a:txBody>
                  <a:tcPr marL="0" marR="0" marT="0" marB="0" vert="vert270"/>
                </a:tc>
                <a:tc rowSpan="2">
                  <a:txBody>
                    <a:bodyPr/>
                    <a:lstStyle/>
                    <a:p>
                      <a:pPr>
                        <a:spcBef>
                          <a:spcPts val="285"/>
                        </a:spcBef>
                        <a:spcAft>
                          <a:spcPts val="0"/>
                        </a:spcAft>
                      </a:pPr>
                      <a:r>
                        <a:rPr lang="en-US" sz="1200" dirty="0">
                          <a:effectLst/>
                          <a:latin typeface="Arial" panose="020B0604020202020204" pitchFamily="34" charset="0"/>
                          <a:cs typeface="Arial" panose="020B0604020202020204" pitchFamily="34" charset="0"/>
                        </a:rPr>
                        <a:t> </a:t>
                      </a:r>
                    </a:p>
                    <a:p>
                      <a:pPr marL="314325">
                        <a:spcBef>
                          <a:spcPts val="825"/>
                        </a:spcBef>
                        <a:spcAft>
                          <a:spcPts val="0"/>
                        </a:spcAft>
                      </a:pPr>
                      <a:r>
                        <a:rPr lang="en-US" sz="1200" dirty="0">
                          <a:effectLst/>
                          <a:latin typeface="Arial" panose="020B0604020202020204" pitchFamily="34" charset="0"/>
                          <a:cs typeface="Arial" panose="020B0604020202020204" pitchFamily="34" charset="0"/>
                        </a:rPr>
                        <a:t>Output</a:t>
                      </a:r>
                      <a:r>
                        <a:rPr lang="en-US" sz="1200" spc="-15"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indicators</a:t>
                      </a:r>
                      <a:endParaRPr lang="en-US" sz="1200" dirty="0">
                        <a:effectLst/>
                        <a:latin typeface="Arial" panose="020B0604020202020204" pitchFamily="34" charset="0"/>
                        <a:ea typeface="Arial MT"/>
                        <a:cs typeface="Arial" panose="020B0604020202020204" pitchFamily="34" charset="0"/>
                      </a:endParaRPr>
                    </a:p>
                  </a:txBody>
                  <a:tcPr marL="0" marR="0" marT="0" marB="0"/>
                </a:tc>
                <a:tc gridSpan="3">
                  <a:txBody>
                    <a:bodyPr/>
                    <a:lstStyle/>
                    <a:p>
                      <a:pPr marL="453390" marR="311785" indent="-129540">
                        <a:spcBef>
                          <a:spcPts val="830"/>
                        </a:spcBef>
                        <a:spcAft>
                          <a:spcPts val="0"/>
                        </a:spcAft>
                      </a:pPr>
                      <a:r>
                        <a:rPr lang="en-US" sz="1200">
                          <a:effectLst/>
                          <a:latin typeface="Arial" panose="020B0604020202020204" pitchFamily="34" charset="0"/>
                          <a:cs typeface="Arial" panose="020B0604020202020204" pitchFamily="34" charset="0"/>
                        </a:rPr>
                        <a:t>Audited</a:t>
                      </a:r>
                      <a:r>
                        <a:rPr lang="en-US" sz="1200" spc="-4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or</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actual</a:t>
                      </a:r>
                      <a:r>
                        <a:rPr lang="en-US" sz="1200" spc="-2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performance</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a:txBody>
                    <a:bodyPr/>
                    <a:lstStyle/>
                    <a:p>
                      <a:pPr marL="38735" marR="25400" algn="ctr">
                        <a:lnSpc>
                          <a:spcPts val="1200"/>
                        </a:lnSpc>
                        <a:spcBef>
                          <a:spcPts val="190"/>
                        </a:spcBef>
                        <a:spcAft>
                          <a:spcPts val="0"/>
                        </a:spcAft>
                      </a:pPr>
                      <a:r>
                        <a:rPr lang="en-US" sz="1200">
                          <a:effectLst/>
                          <a:latin typeface="Arial" panose="020B0604020202020204" pitchFamily="34" charset="0"/>
                          <a:cs typeface="Arial" panose="020B0604020202020204" pitchFamily="34" charset="0"/>
                        </a:rPr>
                        <a:t>Estimated</a:t>
                      </a:r>
                      <a:r>
                        <a:rPr lang="en-US" sz="1200" spc="-26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perform-</a:t>
                      </a:r>
                      <a:r>
                        <a:rPr lang="en-US" sz="1200" spc="5">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ance</a:t>
                      </a:r>
                      <a:endParaRPr lang="en-US" sz="1200">
                        <a:effectLst/>
                        <a:latin typeface="Arial" panose="020B0604020202020204" pitchFamily="34" charset="0"/>
                        <a:ea typeface="Arial MT"/>
                        <a:cs typeface="Arial" panose="020B0604020202020204" pitchFamily="34" charset="0"/>
                      </a:endParaRPr>
                    </a:p>
                  </a:txBody>
                  <a:tcPr marL="0" marR="0" marT="0" marB="0"/>
                </a:tc>
                <a:tc gridSpan="3">
                  <a:txBody>
                    <a:bodyPr/>
                    <a:lstStyle/>
                    <a:p>
                      <a:pPr>
                        <a:spcBef>
                          <a:spcPts val="50"/>
                        </a:spcBef>
                        <a:spcAft>
                          <a:spcPts val="0"/>
                        </a:spcAft>
                      </a:pPr>
                      <a:r>
                        <a:rPr lang="en-US" sz="1200">
                          <a:effectLst/>
                          <a:latin typeface="Arial" panose="020B0604020202020204" pitchFamily="34" charset="0"/>
                          <a:cs typeface="Arial" panose="020B0604020202020204" pitchFamily="34" charset="0"/>
                        </a:rPr>
                        <a:t> </a:t>
                      </a:r>
                    </a:p>
                    <a:p>
                      <a:pPr marL="204470">
                        <a:spcBef>
                          <a:spcPts val="285"/>
                        </a:spcBef>
                        <a:spcAft>
                          <a:spcPts val="0"/>
                        </a:spcAft>
                      </a:pPr>
                      <a:r>
                        <a:rPr lang="en-US" sz="1200">
                          <a:effectLst/>
                          <a:latin typeface="Arial" panose="020B0604020202020204" pitchFamily="34" charset="0"/>
                          <a:cs typeface="Arial" panose="020B0604020202020204" pitchFamily="34" charset="0"/>
                        </a:rPr>
                        <a:t>Medium-term</a:t>
                      </a:r>
                      <a:r>
                        <a:rPr lang="en-US" sz="1200" spc="-4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targets</a:t>
                      </a:r>
                      <a:endParaRPr lang="en-US" sz="120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72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3970" marR="6985"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2018/19</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5240" marR="6985"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2019/20</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5875" marR="6350"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2020/21</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36830" marR="25400"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2021/22</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7780" marR="5080"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2022/23</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17780" marR="3810" algn="ctr">
                        <a:lnSpc>
                          <a:spcPts val="1160"/>
                        </a:lnSpc>
                        <a:spcBef>
                          <a:spcPts val="230"/>
                        </a:spcBef>
                        <a:spcAft>
                          <a:spcPts val="0"/>
                        </a:spcAft>
                      </a:pPr>
                      <a:r>
                        <a:rPr lang="en-US" sz="1200">
                          <a:effectLst/>
                          <a:latin typeface="Arial" panose="020B0604020202020204" pitchFamily="34" charset="0"/>
                          <a:cs typeface="Arial" panose="020B0604020202020204" pitchFamily="34" charset="0"/>
                        </a:rPr>
                        <a:t>2023/24</a:t>
                      </a:r>
                      <a:endParaRPr lang="en-US" sz="1200">
                        <a:effectLst/>
                        <a:latin typeface="Arial" panose="020B0604020202020204" pitchFamily="34" charset="0"/>
                        <a:ea typeface="Arial MT"/>
                        <a:cs typeface="Arial" panose="020B0604020202020204" pitchFamily="34" charset="0"/>
                      </a:endParaRPr>
                    </a:p>
                  </a:txBody>
                  <a:tcPr marL="0" marR="0" marT="0" marB="0"/>
                </a:tc>
                <a:tc>
                  <a:txBody>
                    <a:bodyPr/>
                    <a:lstStyle/>
                    <a:p>
                      <a:pPr marL="20320" marR="5080" algn="ctr">
                        <a:lnSpc>
                          <a:spcPts val="1160"/>
                        </a:lnSpc>
                        <a:spcBef>
                          <a:spcPts val="230"/>
                        </a:spcBef>
                        <a:spcAft>
                          <a:spcPts val="0"/>
                        </a:spcAft>
                      </a:pPr>
                      <a:r>
                        <a:rPr lang="en-US" sz="1200" b="0" dirty="0">
                          <a:effectLst/>
                          <a:latin typeface="Arial" panose="020B0604020202020204" pitchFamily="34" charset="0"/>
                          <a:cs typeface="Arial" panose="020B0604020202020204" pitchFamily="34" charset="0"/>
                        </a:rPr>
                        <a:t>2024/25</a:t>
                      </a:r>
                      <a:endParaRPr lang="en-US" sz="1200" b="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562251">
                <a:tc rowSpan="3">
                  <a:txBody>
                    <a:bodyPr/>
                    <a:lstStyle/>
                    <a:p>
                      <a:endParaRPr lang="en-US"/>
                    </a:p>
                  </a:txBody>
                  <a:tcPr/>
                </a:tc>
                <a:tc gridSpan="9">
                  <a:txBody>
                    <a:bodyPr/>
                    <a:lstStyle/>
                    <a:p>
                      <a:pPr marL="32385">
                        <a:spcBef>
                          <a:spcPts val="635"/>
                        </a:spcBef>
                        <a:spcAft>
                          <a:spcPts val="0"/>
                        </a:spcAft>
                      </a:pPr>
                      <a:r>
                        <a:rPr lang="en-US" sz="1100" dirty="0">
                          <a:effectLst/>
                          <a:latin typeface="Arial" panose="020B0604020202020204" pitchFamily="34" charset="0"/>
                          <a:cs typeface="Arial" panose="020B0604020202020204" pitchFamily="34" charset="0"/>
                        </a:rPr>
                        <a:t>Sub-</a:t>
                      </a:r>
                      <a:r>
                        <a:rPr lang="en-US" sz="1100" dirty="0" err="1">
                          <a:effectLst/>
                          <a:latin typeface="Arial" panose="020B0604020202020204" pitchFamily="34" charset="0"/>
                          <a:cs typeface="Arial" panose="020B0604020202020204" pitchFamily="34" charset="0"/>
                        </a:rPr>
                        <a:t>programme</a:t>
                      </a:r>
                      <a:r>
                        <a:rPr lang="en-US" sz="1100" spc="1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3.3</a:t>
                      </a:r>
                      <a:r>
                        <a:rPr lang="en-US" sz="1100" spc="1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Research</a:t>
                      </a:r>
                      <a:r>
                        <a:rPr lang="en-US" sz="1100" spc="1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and</a:t>
                      </a:r>
                      <a:r>
                        <a:rPr lang="en-US" sz="1100" spc="1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Constituency</a:t>
                      </a:r>
                      <a:r>
                        <a:rPr lang="en-US" sz="1100" spc="15"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Development</a:t>
                      </a:r>
                      <a:endParaRPr lang="en-US" sz="1100" dirty="0">
                        <a:effectLst/>
                        <a:latin typeface="Arial" panose="020B0604020202020204" pitchFamily="34" charset="0"/>
                        <a:ea typeface="Arial MT"/>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937087">
                <a:tc vMerge="1">
                  <a:txBody>
                    <a:bodyPr/>
                    <a:lstStyle/>
                    <a:p>
                      <a:endParaRPr lang="en-US"/>
                    </a:p>
                  </a:txBody>
                  <a:tcPr/>
                </a:tc>
                <a:tc rowSpan="2">
                  <a:txBody>
                    <a:bodyPr/>
                    <a:lstStyle/>
                    <a:p>
                      <a:pPr marL="545465">
                        <a:spcBef>
                          <a:spcPts val="965"/>
                        </a:spcBef>
                        <a:spcAft>
                          <a:spcPts val="0"/>
                        </a:spcAft>
                      </a:pPr>
                      <a:r>
                        <a:rPr lang="en-US" sz="1100">
                          <a:effectLst/>
                          <a:latin typeface="Arial" panose="020B0604020202020204" pitchFamily="34" charset="0"/>
                          <a:cs typeface="Arial" panose="020B0604020202020204" pitchFamily="34" charset="0"/>
                        </a:rPr>
                        <a:t>3.3</a:t>
                      </a:r>
                      <a:r>
                        <a:rPr lang="en-US" sz="1100" spc="70">
                          <a:effectLst/>
                          <a:latin typeface="Arial" panose="020B0604020202020204" pitchFamily="34" charset="0"/>
                          <a:cs typeface="Arial" panose="020B0604020202020204" pitchFamily="34" charset="0"/>
                        </a:rPr>
                        <a:t> </a:t>
                      </a:r>
                      <a:r>
                        <a:rPr lang="en-US" sz="1100">
                          <a:effectLst/>
                          <a:latin typeface="Arial" panose="020B0604020202020204" pitchFamily="34" charset="0"/>
                          <a:cs typeface="Arial" panose="020B0604020202020204" pitchFamily="34" charset="0"/>
                        </a:rPr>
                        <a:t>Research</a:t>
                      </a:r>
                      <a:r>
                        <a:rPr lang="en-US" sz="1100" spc="75">
                          <a:effectLst/>
                          <a:latin typeface="Arial" panose="020B0604020202020204" pitchFamily="34" charset="0"/>
                          <a:cs typeface="Arial" panose="020B0604020202020204" pitchFamily="34" charset="0"/>
                        </a:rPr>
                        <a:t> </a:t>
                      </a:r>
                      <a:r>
                        <a:rPr lang="en-US" sz="1100">
                          <a:effectLst/>
                          <a:latin typeface="Arial" panose="020B0604020202020204" pitchFamily="34" charset="0"/>
                          <a:cs typeface="Arial" panose="020B0604020202020204" pitchFamily="34" charset="0"/>
                        </a:rPr>
                        <a:t>projects</a:t>
                      </a:r>
                      <a:r>
                        <a:rPr lang="en-US" sz="1100" spc="75">
                          <a:effectLst/>
                          <a:latin typeface="Arial" panose="020B0604020202020204" pitchFamily="34" charset="0"/>
                          <a:cs typeface="Arial" panose="020B0604020202020204" pitchFamily="34" charset="0"/>
                        </a:rPr>
                        <a:t> </a:t>
                      </a:r>
                      <a:r>
                        <a:rPr lang="en-US" sz="1100">
                          <a:effectLst/>
                          <a:latin typeface="Arial" panose="020B0604020202020204" pitchFamily="34" charset="0"/>
                          <a:cs typeface="Arial" panose="020B0604020202020204" pitchFamily="34" charset="0"/>
                        </a:rPr>
                        <a:t>funded</a:t>
                      </a:r>
                      <a:endParaRPr lang="en-US" sz="1100">
                        <a:effectLst/>
                        <a:latin typeface="Arial" panose="020B0604020202020204" pitchFamily="34" charset="0"/>
                        <a:ea typeface="Arial MT"/>
                        <a:cs typeface="Arial" panose="020B0604020202020204" pitchFamily="34" charset="0"/>
                      </a:endParaRPr>
                    </a:p>
                  </a:txBody>
                  <a:tcPr marL="0" marR="0" marT="0" marB="0" vert="vert270"/>
                </a:tc>
                <a:tc>
                  <a:txBody>
                    <a:bodyPr/>
                    <a:lstStyle/>
                    <a:p>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3.3.4 Number of reports on the evaluation of the PSET levels of participation by social partners in the PSET system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a:effectLst/>
                          <a:latin typeface="Arial" panose="020B0604020202020204" pitchFamily="34" charset="0"/>
                          <a:ea typeface="Calibri" panose="020F0502020204030204" pitchFamily="34" charset="0"/>
                          <a:cs typeface="Arial" panose="020B0604020202020204" pitchFamily="34" charset="0"/>
                        </a:rPr>
                        <a:t>n/a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a:effectLst/>
                          <a:latin typeface="Arial" panose="020B0604020202020204" pitchFamily="34" charset="0"/>
                          <a:ea typeface="Calibri" panose="020F0502020204030204" pitchFamily="34" charset="0"/>
                          <a:cs typeface="Arial" panose="020B0604020202020204" pitchFamily="34" charset="0"/>
                        </a:rPr>
                        <a:t>n/a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a:solidFill>
                            <a:srgbClr val="000000"/>
                          </a:solidFill>
                          <a:effectLst/>
                          <a:latin typeface="Arial" panose="020B0604020202020204" pitchFamily="34" charset="0"/>
                          <a:ea typeface="Calibri" panose="020F0502020204030204" pitchFamily="34" charset="0"/>
                          <a:cs typeface="Arial" panose="020B0604020202020204" pitchFamily="34" charset="0"/>
                        </a:rPr>
                        <a:t>New indicator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100">
                          <a:effectLst/>
                          <a:latin typeface="Arial" panose="020B0604020202020204" pitchFamily="34" charset="0"/>
                          <a:ea typeface="Calibri" panose="020F0502020204030204" pitchFamily="34" charset="0"/>
                          <a:cs typeface="Arial" panose="020B0604020202020204" pitchFamily="34" charset="0"/>
                        </a:rPr>
                        <a:t> n/a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a:effectLst/>
                          <a:latin typeface="Arial" panose="020B0604020202020204" pitchFamily="34" charset="0"/>
                          <a:ea typeface="Calibri" panose="020F0502020204030204" pitchFamily="34" charset="0"/>
                          <a:cs typeface="Arial" panose="020B0604020202020204" pitchFamily="34" charset="0"/>
                        </a:rPr>
                        <a:t>n/a</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1000" dirty="0">
                          <a:effectLst/>
                          <a:latin typeface="Arial" panose="020B0604020202020204" pitchFamily="34" charset="0"/>
                          <a:ea typeface="Calibri" panose="020F0502020204030204" pitchFamily="34" charset="0"/>
                          <a:cs typeface="Arial" panose="020B0604020202020204" pitchFamily="34" charset="0"/>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1405633">
                <a:tc vMerge="1">
                  <a:txBody>
                    <a:bodyPr/>
                    <a:lstStyle/>
                    <a:p>
                      <a:endParaRPr lang="en-US"/>
                    </a:p>
                  </a:txBody>
                  <a:tcPr/>
                </a:tc>
                <a:tc vMerge="1">
                  <a:txBody>
                    <a:bodyPr/>
                    <a:lstStyle/>
                    <a:p>
                      <a:endParaRPr lang="en-US"/>
                    </a:p>
                  </a:txBody>
                  <a:tcPr/>
                </a:tc>
                <a:tc gridSpan="8">
                  <a:txBody>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Measurable outputs:</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p>
                      <a:r>
                        <a:rPr lang="en-GB" sz="1100" b="1" dirty="0">
                          <a:effectLst/>
                          <a:latin typeface="Arial" panose="020B0604020202020204" pitchFamily="34" charset="0"/>
                          <a:ea typeface="Calibri" panose="020F0502020204030204" pitchFamily="34" charset="0"/>
                          <a:cs typeface="Arial" panose="020B0604020202020204" pitchFamily="34" charset="0"/>
                        </a:rPr>
                        <a:t>One report on the evaluation of the PSET level of participation of social partners in the PSET system by 2023/24</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sz="11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pic>
        <p:nvPicPr>
          <p:cNvPr id="9" name="Picture 8"/>
          <p:cNvPicPr/>
          <p:nvPr/>
        </p:nvPicPr>
        <p:blipFill rotWithShape="1">
          <a:blip r:embed="rId2"/>
          <a:srcRect l="30515" t="57217" r="68123" b="24411"/>
          <a:stretch/>
        </p:blipFill>
        <p:spPr bwMode="auto">
          <a:xfrm rot="10800000" flipH="1" flipV="1">
            <a:off x="507131" y="3200400"/>
            <a:ext cx="384181" cy="285867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3798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 y="2438158"/>
            <a:ext cx="11940540" cy="207897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ZA" altLang="en-US" sz="4000" b="1" dirty="0">
                <a:solidFill>
                  <a:srgbClr val="70AD47"/>
                </a:solidFill>
                <a:latin typeface="Open Sans"/>
                <a:cs typeface="Times New Roman" pitchFamily="18" charset="0"/>
              </a:rPr>
              <a:t>5</a:t>
            </a:r>
            <a:r>
              <a:rPr kumimoji="0" lang="en-ZA" altLang="en-US" sz="4000" b="1" i="0" u="none" strike="noStrike" kern="1200" cap="none" spc="0" normalizeH="0" baseline="0" noProof="0" dirty="0">
                <a:ln>
                  <a:noFill/>
                </a:ln>
                <a:solidFill>
                  <a:srgbClr val="70AD47"/>
                </a:solidFill>
                <a:effectLst/>
                <a:uLnTx/>
                <a:uFillTx/>
                <a:latin typeface="Open Sans"/>
                <a:ea typeface="Verdana" panose="020B0604030504040204" pitchFamily="34" charset="0"/>
                <a:cs typeface="Times New Roman" pitchFamily="18" charset="0"/>
              </a:rPr>
              <a:t>. BUDGET AND FINANCE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dirty="0">
              <a:ln>
                <a:noFill/>
              </a:ln>
              <a:solidFill>
                <a:srgbClr val="70AD47"/>
              </a:solidFill>
              <a:effectLst/>
              <a:uLnTx/>
              <a:uFillTx/>
              <a:latin typeface="Open Sans"/>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35215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6" name="Rectangle 5"/>
          <p:cNvSpPr/>
          <p:nvPr/>
        </p:nvSpPr>
        <p:spPr>
          <a:xfrm>
            <a:off x="675437" y="1306214"/>
            <a:ext cx="10262005" cy="71917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Overview of MTEF Estimates – NSF Revised Strategic Plan 2020-2025</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Revenue estimates</a:t>
            </a:r>
            <a:endParaRPr kumimoji="0" lang="en-US" sz="1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10579608" y="1079541"/>
            <a:ext cx="886968" cy="794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xmlns="" id="{4B3AC862-F3FC-40BF-B606-78187D23888D}"/>
              </a:ext>
            </a:extLst>
          </p:cNvPr>
          <p:cNvGraphicFramePr>
            <a:graphicFrameLocks noGrp="1"/>
          </p:cNvGraphicFramePr>
          <p:nvPr>
            <p:extLst>
              <p:ext uri="{D42A27DB-BD31-4B8C-83A1-F6EECF244321}">
                <p14:modId xmlns:p14="http://schemas.microsoft.com/office/powerpoint/2010/main" xmlns="" val="1732511473"/>
              </p:ext>
            </p:extLst>
          </p:nvPr>
        </p:nvGraphicFramePr>
        <p:xfrm>
          <a:off x="700432" y="2006335"/>
          <a:ext cx="10791135" cy="4752980"/>
        </p:xfrm>
        <a:graphic>
          <a:graphicData uri="http://schemas.openxmlformats.org/drawingml/2006/table">
            <a:tbl>
              <a:tblPr/>
              <a:tblGrid>
                <a:gridCol w="2146545">
                  <a:extLst>
                    <a:ext uri="{9D8B030D-6E8A-4147-A177-3AD203B41FA5}">
                      <a16:colId xmlns:a16="http://schemas.microsoft.com/office/drawing/2014/main" xmlns="" val="2084035307"/>
                    </a:ext>
                  </a:extLst>
                </a:gridCol>
                <a:gridCol w="788526">
                  <a:extLst>
                    <a:ext uri="{9D8B030D-6E8A-4147-A177-3AD203B41FA5}">
                      <a16:colId xmlns:a16="http://schemas.microsoft.com/office/drawing/2014/main" xmlns="" val="4108025015"/>
                    </a:ext>
                  </a:extLst>
                </a:gridCol>
                <a:gridCol w="1065971">
                  <a:extLst>
                    <a:ext uri="{9D8B030D-6E8A-4147-A177-3AD203B41FA5}">
                      <a16:colId xmlns:a16="http://schemas.microsoft.com/office/drawing/2014/main" xmlns="" val="3330838234"/>
                    </a:ext>
                  </a:extLst>
                </a:gridCol>
                <a:gridCol w="1080575">
                  <a:extLst>
                    <a:ext uri="{9D8B030D-6E8A-4147-A177-3AD203B41FA5}">
                      <a16:colId xmlns:a16="http://schemas.microsoft.com/office/drawing/2014/main" xmlns="" val="3543580635"/>
                    </a:ext>
                  </a:extLst>
                </a:gridCol>
                <a:gridCol w="1080575">
                  <a:extLst>
                    <a:ext uri="{9D8B030D-6E8A-4147-A177-3AD203B41FA5}">
                      <a16:colId xmlns:a16="http://schemas.microsoft.com/office/drawing/2014/main" xmlns="" val="842839776"/>
                    </a:ext>
                  </a:extLst>
                </a:gridCol>
                <a:gridCol w="978357">
                  <a:extLst>
                    <a:ext uri="{9D8B030D-6E8A-4147-A177-3AD203B41FA5}">
                      <a16:colId xmlns:a16="http://schemas.microsoft.com/office/drawing/2014/main" xmlns="" val="1475532118"/>
                    </a:ext>
                  </a:extLst>
                </a:gridCol>
                <a:gridCol w="978357">
                  <a:extLst>
                    <a:ext uri="{9D8B030D-6E8A-4147-A177-3AD203B41FA5}">
                      <a16:colId xmlns:a16="http://schemas.microsoft.com/office/drawing/2014/main" xmlns="" val="3208430477"/>
                    </a:ext>
                  </a:extLst>
                </a:gridCol>
                <a:gridCol w="890743">
                  <a:extLst>
                    <a:ext uri="{9D8B030D-6E8A-4147-A177-3AD203B41FA5}">
                      <a16:colId xmlns:a16="http://schemas.microsoft.com/office/drawing/2014/main" xmlns="" val="2008046595"/>
                    </a:ext>
                  </a:extLst>
                </a:gridCol>
                <a:gridCol w="890743">
                  <a:extLst>
                    <a:ext uri="{9D8B030D-6E8A-4147-A177-3AD203B41FA5}">
                      <a16:colId xmlns:a16="http://schemas.microsoft.com/office/drawing/2014/main" xmlns="" val="642404792"/>
                    </a:ext>
                  </a:extLst>
                </a:gridCol>
                <a:gridCol w="890743">
                  <a:extLst>
                    <a:ext uri="{9D8B030D-6E8A-4147-A177-3AD203B41FA5}">
                      <a16:colId xmlns:a16="http://schemas.microsoft.com/office/drawing/2014/main" xmlns="" val="3016669648"/>
                    </a:ext>
                  </a:extLst>
                </a:gridCol>
              </a:tblGrid>
              <a:tr h="225386">
                <a:tc rowSpan="3">
                  <a:txBody>
                    <a:bodyPr/>
                    <a:lstStyle/>
                    <a:p>
                      <a:pPr algn="ctr" fontAlgn="ctr"/>
                      <a:r>
                        <a:rPr lang="en-ZA" sz="900" b="1" i="0" u="none" strike="noStrike" dirty="0">
                          <a:solidFill>
                            <a:srgbClr val="FFFFFF"/>
                          </a:solidFill>
                          <a:effectLst/>
                          <a:latin typeface="Arial" panose="020B0604020202020204" pitchFamily="34" charset="0"/>
                          <a:cs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gridSpan="3">
                  <a:txBody>
                    <a:bodyPr/>
                    <a:lstStyle/>
                    <a:p>
                      <a:pPr algn="ctr" fontAlgn="ctr"/>
                      <a:r>
                        <a:rPr lang="en-ZA" sz="900" b="1" i="0" u="none" strike="noStrike" dirty="0">
                          <a:solidFill>
                            <a:srgbClr val="FFFFFF"/>
                          </a:solidFill>
                          <a:effectLst/>
                          <a:latin typeface="Arial" panose="020B0604020202020204" pitchFamily="34" charset="0"/>
                          <a:cs typeface="Arial" panose="020B0604020202020204" pitchFamily="34" charset="0"/>
                        </a:rPr>
                        <a:t>Audited outcome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A3973"/>
                    </a:solidFill>
                  </a:tcPr>
                </a:tc>
                <a:tc hMerge="1">
                  <a:txBody>
                    <a:bodyPr/>
                    <a:lstStyle/>
                    <a:p>
                      <a:endParaRPr lang="en-ZA"/>
                    </a:p>
                  </a:txBody>
                  <a:tcPr/>
                </a:tc>
                <a:tc hMerge="1">
                  <a:txBody>
                    <a:bodyPr/>
                    <a:lstStyle/>
                    <a:p>
                      <a:endParaRPr lang="en-ZA"/>
                    </a:p>
                  </a:txBody>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Revised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gridSpan="3">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Medium-term estimate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gridSpan="2">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Additional 2 Years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extLst>
                  <a:ext uri="{0D108BD9-81ED-4DB2-BD59-A6C34878D82A}">
                    <a16:rowId xmlns:a16="http://schemas.microsoft.com/office/drawing/2014/main" xmlns="" val="2421497918"/>
                  </a:ext>
                </a:extLst>
              </a:tr>
              <a:tr h="225386">
                <a:tc vMerge="1">
                  <a:txBody>
                    <a:bodyPr/>
                    <a:lstStyle/>
                    <a:p>
                      <a:endParaRPr lang="en-ZA"/>
                    </a:p>
                  </a:txBody>
                  <a:tcPr/>
                </a:tc>
                <a:tc>
                  <a:txBody>
                    <a:bodyPr/>
                    <a:lstStyle/>
                    <a:p>
                      <a:pPr algn="ctr" fontAlgn="ctr"/>
                      <a:r>
                        <a:rPr lang="en-ZA" sz="900" b="1" i="0" u="none" strike="noStrike" dirty="0">
                          <a:solidFill>
                            <a:srgbClr val="FFFFFF"/>
                          </a:solidFill>
                          <a:effectLst/>
                          <a:latin typeface="Arial" panose="020B0604020202020204" pitchFamily="34" charset="0"/>
                          <a:cs typeface="Arial" panose="020B0604020202020204" pitchFamily="34" charset="0"/>
                        </a:rPr>
                        <a:t>2018/19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2019/20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2023/24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2024/25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2025/26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2026/27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3703935195"/>
                  </a:ext>
                </a:extLst>
              </a:tr>
              <a:tr h="225386">
                <a:tc vMerge="1">
                  <a:txBody>
                    <a:bodyPr/>
                    <a:lstStyle/>
                    <a:p>
                      <a:endParaRPr lang="en-ZA"/>
                    </a:p>
                  </a:txBody>
                  <a:tcPr/>
                </a:tc>
                <a:tc>
                  <a:txBody>
                    <a:bodyPr/>
                    <a:lstStyle/>
                    <a:p>
                      <a:pPr algn="ctr" fontAlgn="ctr"/>
                      <a:r>
                        <a:rPr lang="en-ZA" sz="900" b="1" i="0" u="none" strike="noStrike" dirty="0">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3921169132"/>
                  </a:ext>
                </a:extLst>
              </a:tr>
              <a:tr h="225386">
                <a:tc gridSpan="10">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REVENUE</a:t>
                      </a:r>
                    </a:p>
                  </a:txBody>
                  <a:tcPr marL="7620" marR="7620" marT="762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83A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80325057"/>
                  </a:ext>
                </a:extLst>
              </a:tr>
              <a:tr h="450769">
                <a:tc>
                  <a:txBody>
                    <a:bodyPr/>
                    <a:lstStyle/>
                    <a:p>
                      <a:pPr algn="l" fontAlgn="ctr"/>
                      <a:r>
                        <a:rPr lang="en-ZA" sz="900" b="1" i="0" u="none" strike="noStrike" dirty="0">
                          <a:solidFill>
                            <a:srgbClr val="FFFFFF"/>
                          </a:solidFill>
                          <a:effectLst/>
                          <a:latin typeface="Arial" panose="020B0604020202020204" pitchFamily="34" charset="0"/>
                          <a:cs typeface="Arial" panose="020B0604020202020204" pitchFamily="34" charset="0"/>
                        </a:rPr>
                        <a:t>Revenue from non-exchange transaction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3 504 195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3 660 340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2 472 640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3 886 553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4 223 863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4 575 845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4 819 830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5 205 416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5 621 850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2503227378"/>
                  </a:ext>
                </a:extLst>
              </a:tr>
              <a:tr h="238644">
                <a:tc>
                  <a:txBody>
                    <a:bodyPr/>
                    <a:lstStyle/>
                    <a:p>
                      <a:pPr algn="l" fontAlgn="ctr"/>
                      <a:r>
                        <a:rPr lang="en-ZA" sz="900" b="0" i="0" u="none" strike="noStrike" dirty="0">
                          <a:solidFill>
                            <a:srgbClr val="000000"/>
                          </a:solidFill>
                          <a:effectLst/>
                          <a:latin typeface="Arial" panose="020B0604020202020204" pitchFamily="34" charset="0"/>
                          <a:cs typeface="Arial" panose="020B0604020202020204" pitchFamily="34" charset="0"/>
                        </a:rPr>
                        <a:t>Skills Development Levies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3 496 140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3 656 840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2 472 640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3 786 553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4 123 863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4 465 845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4 819 830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5 205 416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5 621 850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6043257"/>
                  </a:ext>
                </a:extLst>
              </a:tr>
              <a:tr h="238644">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Provision for Less than Threshold</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3081656"/>
                  </a:ext>
                </a:extLst>
              </a:tr>
              <a:tr h="238644">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Income from SETAs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8 055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3 500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dirty="0">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435735"/>
                  </a:ext>
                </a:extLst>
              </a:tr>
              <a:tr h="238644">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Transfer from DHET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100 000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100 000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110 000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0352053"/>
                  </a:ext>
                </a:extLst>
              </a:tr>
              <a:tr h="225386">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Revenue from exchange transaction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505 359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601 934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440 359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521 147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568 050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624 855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693 589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769 883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862 269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787887824"/>
                  </a:ext>
                </a:extLst>
              </a:tr>
              <a:tr h="238644">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Finance Income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445 263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551 744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417 491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484 618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528 233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581 057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644 973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715 919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801 829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2048763"/>
                  </a:ext>
                </a:extLst>
              </a:tr>
              <a:tr h="812048">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Finance Income from advance payment to Skills development programme and projects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60 096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50 190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22 868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36 529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39 817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43 798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48 616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53 964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60 440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2195745"/>
                  </a:ext>
                </a:extLst>
              </a:tr>
              <a:tr h="225386">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Total revenue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4 009 554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4 262 274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2 912 999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4 407 700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4 791 913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5 200 700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5 513 419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5 975 299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FFFFFF"/>
                          </a:solidFill>
                          <a:effectLst/>
                          <a:latin typeface="Arial" panose="020B0604020202020204" pitchFamily="34" charset="0"/>
                          <a:cs typeface="Arial" panose="020B0604020202020204" pitchFamily="34" charset="0"/>
                        </a:rPr>
                        <a:t>        6 484 119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051313712"/>
                  </a:ext>
                </a:extLst>
              </a:tr>
              <a:tr h="480601">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R MOVEMENT IN COMPARISON WITH PRIOR YEAR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251 900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252 720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1 349 275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1 494 701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384 213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408 787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312 719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461 880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508 820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3846136"/>
                  </a:ext>
                </a:extLst>
              </a:tr>
              <a:tr h="464026">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 MOVEMENT IN COMPARISON WITH PRIOR YEAR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dirty="0">
                          <a:solidFill>
                            <a:srgbClr val="000000"/>
                          </a:solidFill>
                          <a:effectLst/>
                          <a:latin typeface="Arial" panose="020B0604020202020204" pitchFamily="34" charset="0"/>
                          <a:cs typeface="Arial" panose="020B0604020202020204" pitchFamily="34" charset="0"/>
                        </a:rPr>
                        <a:t>6.28%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5.93%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-46.32%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33.91%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8.02%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5.67%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a:solidFill>
                            <a:srgbClr val="000000"/>
                          </a:solidFill>
                          <a:effectLst/>
                          <a:latin typeface="Arial" panose="020B0604020202020204" pitchFamily="34" charset="0"/>
                          <a:cs typeface="Arial" panose="020B0604020202020204" pitchFamily="34" charset="0"/>
                        </a:rPr>
                        <a:t>7.73%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900" b="1" i="0" u="none" strike="noStrike" dirty="0">
                          <a:solidFill>
                            <a:srgbClr val="000000"/>
                          </a:solidFill>
                          <a:effectLst/>
                          <a:latin typeface="Arial" panose="020B0604020202020204" pitchFamily="34" charset="0"/>
                          <a:cs typeface="Arial" panose="020B0604020202020204" pitchFamily="34" charset="0"/>
                        </a:rPr>
                        <a:t>7.85%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1608221"/>
                  </a:ext>
                </a:extLst>
              </a:tr>
            </a:tbl>
          </a:graphicData>
        </a:graphic>
      </p:graphicFrame>
    </p:spTree>
    <p:extLst>
      <p:ext uri="{BB962C8B-B14F-4D97-AF65-F5344CB8AC3E}">
        <p14:creationId xmlns:p14="http://schemas.microsoft.com/office/powerpoint/2010/main" xmlns="" val="152236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49BEF4C-7307-46CC-85CF-16DE3764C6EC}"/>
              </a:ext>
            </a:extLst>
          </p:cNvPr>
          <p:cNvSpPr>
            <a:spLocks noGrp="1"/>
          </p:cNvSpPr>
          <p:nvPr>
            <p:ph idx="1"/>
          </p:nvPr>
        </p:nvSpPr>
        <p:spPr>
          <a:xfrm>
            <a:off x="422459" y="1370370"/>
            <a:ext cx="11347081" cy="4886309"/>
          </a:xfrm>
        </p:spPr>
        <p:txBody>
          <a:bodyPr/>
          <a:lstStyle/>
          <a:p>
            <a:pPr marL="0" indent="0">
              <a:buNone/>
            </a:pPr>
            <a:r>
              <a:rPr lang="en-GB" b="1" dirty="0">
                <a:solidFill>
                  <a:schemeClr val="accent5">
                    <a:lumMod val="50000"/>
                  </a:schemeClr>
                </a:solidFill>
              </a:rPr>
              <a:t>Overview of MTEF Estimates…continues.</a:t>
            </a:r>
          </a:p>
          <a:p>
            <a:pPr marL="0" indent="0">
              <a:buNone/>
            </a:pPr>
            <a:endParaRPr lang="en-GB" dirty="0">
              <a:solidFill>
                <a:schemeClr val="accent5">
                  <a:lumMod val="50000"/>
                </a:schemeClr>
              </a:solidFill>
            </a:endParaRPr>
          </a:p>
          <a:p>
            <a:r>
              <a:rPr lang="en-GB" dirty="0">
                <a:solidFill>
                  <a:schemeClr val="accent5">
                    <a:lumMod val="50000"/>
                  </a:schemeClr>
                </a:solidFill>
              </a:rPr>
              <a:t>The National Skills Fund (NSF) has revised the revenue estimates from R17.191 billion to R19.979 billion for the five-year strategic period, representing a 16.2% increase. </a:t>
            </a:r>
          </a:p>
          <a:p>
            <a:r>
              <a:rPr lang="en-GB" dirty="0">
                <a:solidFill>
                  <a:schemeClr val="accent5">
                    <a:lumMod val="50000"/>
                  </a:schemeClr>
                </a:solidFill>
              </a:rPr>
              <a:t>The NSF had anticipated a decline in the skills development levy (SDL) and investment income over the strategic period due to the impact of Covid-19 and </a:t>
            </a:r>
            <a:r>
              <a:rPr lang="en-US" dirty="0">
                <a:solidFill>
                  <a:schemeClr val="accent5">
                    <a:lumMod val="50000"/>
                  </a:schemeClr>
                </a:solidFill>
              </a:rPr>
              <a:t>the anticipated decrease in revenue streams from the SDL and investment income</a:t>
            </a:r>
            <a:r>
              <a:rPr lang="en-GB" dirty="0">
                <a:solidFill>
                  <a:schemeClr val="accent5">
                    <a:lumMod val="50000"/>
                  </a:schemeClr>
                </a:solidFill>
              </a:rPr>
              <a:t>. The economic activities have now normalised and there are no anticipated issues that could impact the skill development levy collection.</a:t>
            </a:r>
          </a:p>
        </p:txBody>
      </p:sp>
      <p:sp>
        <p:nvSpPr>
          <p:cNvPr id="3" name="Slide Number Placeholder 2">
            <a:extLst>
              <a:ext uri="{FF2B5EF4-FFF2-40B4-BE49-F238E27FC236}">
                <a16:creationId xmlns:a16="http://schemas.microsoft.com/office/drawing/2014/main" xmlns="" id="{C879240A-3ABE-4388-AA5D-76DD0141FD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99283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49BEF4C-7307-46CC-85CF-16DE3764C6EC}"/>
              </a:ext>
            </a:extLst>
          </p:cNvPr>
          <p:cNvSpPr>
            <a:spLocks noGrp="1"/>
          </p:cNvSpPr>
          <p:nvPr>
            <p:ph idx="1"/>
          </p:nvPr>
        </p:nvSpPr>
        <p:spPr>
          <a:xfrm>
            <a:off x="553982" y="1288177"/>
            <a:ext cx="11347081" cy="5130378"/>
          </a:xfrm>
        </p:spPr>
        <p:txBody>
          <a:bodyPr/>
          <a:lstStyle/>
          <a:p>
            <a:pPr marL="0" indent="0">
              <a:buNone/>
            </a:pPr>
            <a:r>
              <a:rPr lang="en-GB" b="1" dirty="0">
                <a:solidFill>
                  <a:schemeClr val="accent5">
                    <a:lumMod val="50000"/>
                  </a:schemeClr>
                </a:solidFill>
              </a:rPr>
              <a:t>Overview of MTEF Estimates…continues.</a:t>
            </a:r>
          </a:p>
          <a:p>
            <a:r>
              <a:rPr lang="en-GB" dirty="0">
                <a:solidFill>
                  <a:schemeClr val="accent5">
                    <a:lumMod val="50000"/>
                  </a:schemeClr>
                </a:solidFill>
              </a:rPr>
              <a:t>Expenditure estimates per programme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ZA" dirty="0"/>
          </a:p>
        </p:txBody>
      </p:sp>
      <p:sp>
        <p:nvSpPr>
          <p:cNvPr id="3" name="Slide Number Placeholder 2">
            <a:extLst>
              <a:ext uri="{FF2B5EF4-FFF2-40B4-BE49-F238E27FC236}">
                <a16:creationId xmlns:a16="http://schemas.microsoft.com/office/drawing/2014/main" xmlns="" id="{C879240A-3ABE-4388-AA5D-76DD0141FD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graphicFrame>
        <p:nvGraphicFramePr>
          <p:cNvPr id="9" name="Table 8">
            <a:extLst>
              <a:ext uri="{FF2B5EF4-FFF2-40B4-BE49-F238E27FC236}">
                <a16:creationId xmlns:a16="http://schemas.microsoft.com/office/drawing/2014/main" xmlns="" id="{396A13A9-C3DC-4DCD-9897-91B5906F8CED}"/>
              </a:ext>
            </a:extLst>
          </p:cNvPr>
          <p:cNvGraphicFramePr>
            <a:graphicFrameLocks noGrp="1"/>
          </p:cNvGraphicFramePr>
          <p:nvPr>
            <p:extLst>
              <p:ext uri="{D42A27DB-BD31-4B8C-83A1-F6EECF244321}">
                <p14:modId xmlns:p14="http://schemas.microsoft.com/office/powerpoint/2010/main" xmlns="" val="974122263"/>
              </p:ext>
            </p:extLst>
          </p:nvPr>
        </p:nvGraphicFramePr>
        <p:xfrm>
          <a:off x="553981" y="2009775"/>
          <a:ext cx="11347081" cy="4671318"/>
        </p:xfrm>
        <a:graphic>
          <a:graphicData uri="http://schemas.openxmlformats.org/drawingml/2006/table">
            <a:tbl>
              <a:tblPr/>
              <a:tblGrid>
                <a:gridCol w="2257132">
                  <a:extLst>
                    <a:ext uri="{9D8B030D-6E8A-4147-A177-3AD203B41FA5}">
                      <a16:colId xmlns:a16="http://schemas.microsoft.com/office/drawing/2014/main" xmlns="" val="134756579"/>
                    </a:ext>
                  </a:extLst>
                </a:gridCol>
                <a:gridCol w="829151">
                  <a:extLst>
                    <a:ext uri="{9D8B030D-6E8A-4147-A177-3AD203B41FA5}">
                      <a16:colId xmlns:a16="http://schemas.microsoft.com/office/drawing/2014/main" xmlns="" val="1107970486"/>
                    </a:ext>
                  </a:extLst>
                </a:gridCol>
                <a:gridCol w="1120889">
                  <a:extLst>
                    <a:ext uri="{9D8B030D-6E8A-4147-A177-3AD203B41FA5}">
                      <a16:colId xmlns:a16="http://schemas.microsoft.com/office/drawing/2014/main" xmlns="" val="1177211518"/>
                    </a:ext>
                  </a:extLst>
                </a:gridCol>
                <a:gridCol w="1136244">
                  <a:extLst>
                    <a:ext uri="{9D8B030D-6E8A-4147-A177-3AD203B41FA5}">
                      <a16:colId xmlns:a16="http://schemas.microsoft.com/office/drawing/2014/main" xmlns="" val="14208930"/>
                    </a:ext>
                  </a:extLst>
                </a:gridCol>
                <a:gridCol w="1136244">
                  <a:extLst>
                    <a:ext uri="{9D8B030D-6E8A-4147-A177-3AD203B41FA5}">
                      <a16:colId xmlns:a16="http://schemas.microsoft.com/office/drawing/2014/main" xmlns="" val="978658820"/>
                    </a:ext>
                  </a:extLst>
                </a:gridCol>
                <a:gridCol w="1028761">
                  <a:extLst>
                    <a:ext uri="{9D8B030D-6E8A-4147-A177-3AD203B41FA5}">
                      <a16:colId xmlns:a16="http://schemas.microsoft.com/office/drawing/2014/main" xmlns="" val="940443055"/>
                    </a:ext>
                  </a:extLst>
                </a:gridCol>
                <a:gridCol w="1028761">
                  <a:extLst>
                    <a:ext uri="{9D8B030D-6E8A-4147-A177-3AD203B41FA5}">
                      <a16:colId xmlns:a16="http://schemas.microsoft.com/office/drawing/2014/main" xmlns="" val="4255406929"/>
                    </a:ext>
                  </a:extLst>
                </a:gridCol>
                <a:gridCol w="936633">
                  <a:extLst>
                    <a:ext uri="{9D8B030D-6E8A-4147-A177-3AD203B41FA5}">
                      <a16:colId xmlns:a16="http://schemas.microsoft.com/office/drawing/2014/main" xmlns="" val="74119388"/>
                    </a:ext>
                  </a:extLst>
                </a:gridCol>
                <a:gridCol w="936633">
                  <a:extLst>
                    <a:ext uri="{9D8B030D-6E8A-4147-A177-3AD203B41FA5}">
                      <a16:colId xmlns:a16="http://schemas.microsoft.com/office/drawing/2014/main" xmlns="" val="1319011603"/>
                    </a:ext>
                  </a:extLst>
                </a:gridCol>
                <a:gridCol w="936633">
                  <a:extLst>
                    <a:ext uri="{9D8B030D-6E8A-4147-A177-3AD203B41FA5}">
                      <a16:colId xmlns:a16="http://schemas.microsoft.com/office/drawing/2014/main" xmlns="" val="3392790672"/>
                    </a:ext>
                  </a:extLst>
                </a:gridCol>
              </a:tblGrid>
              <a:tr h="202325">
                <a:tc rowSpan="3">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gridSpan="3">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Audited outcome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A3973"/>
                    </a:solidFill>
                  </a:tcPr>
                </a:tc>
                <a:tc hMerge="1">
                  <a:txBody>
                    <a:bodyPr/>
                    <a:lstStyle/>
                    <a:p>
                      <a:endParaRPr lang="en-ZA"/>
                    </a:p>
                  </a:txBody>
                  <a:tcPr/>
                </a:tc>
                <a:tc hMerge="1">
                  <a:txBody>
                    <a:bodyPr/>
                    <a:lstStyle/>
                    <a:p>
                      <a:endParaRPr lang="en-ZA"/>
                    </a:p>
                  </a:txBody>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Revised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gridSpan="3">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Medium-term estimate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gridSpan="2">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Additional 2 Years</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extLst>
                  <a:ext uri="{0D108BD9-81ED-4DB2-BD59-A6C34878D82A}">
                    <a16:rowId xmlns:a16="http://schemas.microsoft.com/office/drawing/2014/main" xmlns="" val="917285942"/>
                  </a:ext>
                </a:extLst>
              </a:tr>
              <a:tr h="202325">
                <a:tc vMerge="1">
                  <a:txBody>
                    <a:bodyPr/>
                    <a:lstStyle/>
                    <a:p>
                      <a:endParaRPr lang="en-ZA"/>
                    </a:p>
                  </a:txBody>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2018/19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2019/20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2023/24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2024/25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2025/26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2026/27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2893860036"/>
                  </a:ext>
                </a:extLst>
              </a:tr>
              <a:tr h="214226">
                <a:tc vMerge="1">
                  <a:txBody>
                    <a:bodyPr/>
                    <a:lstStyle/>
                    <a:p>
                      <a:endParaRPr lang="en-ZA"/>
                    </a:p>
                  </a:txBody>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R'000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2833530039"/>
                  </a:ext>
                </a:extLst>
              </a:tr>
              <a:tr h="202325">
                <a:tc gridSpan="10">
                  <a:txBody>
                    <a:bodyPr/>
                    <a:lstStyle/>
                    <a:p>
                      <a:pPr algn="ctr" fontAlgn="ctr"/>
                      <a:r>
                        <a:rPr lang="en-ZA" sz="900" b="1" i="0" u="none" strike="noStrike">
                          <a:solidFill>
                            <a:srgbClr val="FFFFFF"/>
                          </a:solidFill>
                          <a:effectLst/>
                          <a:latin typeface="Arial" panose="020B0604020202020204" pitchFamily="34" charset="0"/>
                          <a:cs typeface="Arial" panose="020B0604020202020204" pitchFamily="34" charset="0"/>
                        </a:rPr>
                        <a:t>EXPENDITURE</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83A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91440149"/>
                  </a:ext>
                </a:extLst>
              </a:tr>
              <a:tr h="202325">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Programme 1: Administration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156 671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145 628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137 855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176 926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185 737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195 023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204 774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215 013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225 763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3903979400"/>
                  </a:ext>
                </a:extLst>
              </a:tr>
              <a:tr h="202325">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Employee costs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70 474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81 825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91 022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125 564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131 842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138 434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145 356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152 624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160 255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905991583"/>
                  </a:ext>
                </a:extLst>
              </a:tr>
              <a:tr h="202325">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Operating expenses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80 596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58 128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41 155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45 360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47 629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50 011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52 511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55 136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57 893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255316313"/>
                  </a:ext>
                </a:extLst>
              </a:tr>
              <a:tr h="428451">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Management fees and bank charges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1 813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2 266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2 523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2 655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2 788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2 927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3 073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3 227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3 388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845979480"/>
                  </a:ext>
                </a:extLst>
              </a:tr>
              <a:tr h="214226">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Depreciation and amortisation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3 753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3 409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3 155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3 312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3 478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3 651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3 834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4 026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4 227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045645176"/>
                  </a:ext>
                </a:extLst>
              </a:tr>
              <a:tr h="214226">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Loss on disposal of assets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35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646660657"/>
                  </a:ext>
                </a:extLst>
              </a:tr>
              <a:tr h="440352">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Fair Value adjustment on financial instruments at fair value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dirty="0">
                          <a:solidFill>
                            <a:srgbClr val="000000"/>
                          </a:solidFill>
                          <a:effectLst/>
                          <a:latin typeface="Arial" panose="020B0604020202020204" pitchFamily="34" charset="0"/>
                          <a:cs typeface="Arial" panose="020B0604020202020204" pitchFamily="34" charset="0"/>
                        </a:rPr>
                        <a:t>                  27 720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0"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320757866"/>
                  </a:ext>
                </a:extLst>
              </a:tr>
              <a:tr h="505810">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Programme : Skills development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2 410 267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2 575 740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1 727 013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3 136 192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3 350 686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3 602 136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3 631 894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3 901 426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4 192 309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473497307"/>
                  </a:ext>
                </a:extLst>
              </a:tr>
              <a:tr h="416551">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Programme 2: Skills development funding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2 352 239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1 965 270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1 451 368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dirty="0">
                          <a:solidFill>
                            <a:srgbClr val="000000"/>
                          </a:solidFill>
                          <a:effectLst/>
                          <a:latin typeface="Arial" panose="020B0604020202020204" pitchFamily="34" charset="0"/>
                          <a:cs typeface="Arial" panose="020B0604020202020204" pitchFamily="34" charset="0"/>
                        </a:rPr>
                        <a:t>              2 844 739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3 056 319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3 304 825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3 331 610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3 598 139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3 885 989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64065771"/>
                  </a:ext>
                </a:extLst>
              </a:tr>
              <a:tr h="404650">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Programme 3: Improved PSET System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58 028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594 127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261 805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291 453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294 367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297 311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300 284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303 287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306 320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3642345431"/>
                  </a:ext>
                </a:extLst>
              </a:tr>
              <a:tr h="202325">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Impairment provision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16 343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13 840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719360748"/>
                  </a:ext>
                </a:extLst>
              </a:tr>
              <a:tr h="202325">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SARS collection costs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48 578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48 386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39 012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59 592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62 452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65 450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68 591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71 335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74 188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351314837"/>
                  </a:ext>
                </a:extLst>
              </a:tr>
              <a:tr h="214226">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Total expenses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dirty="0">
                          <a:solidFill>
                            <a:srgbClr val="000000"/>
                          </a:solidFill>
                          <a:effectLst/>
                          <a:latin typeface="Arial" panose="020B0604020202020204" pitchFamily="34" charset="0"/>
                          <a:cs typeface="Arial" panose="020B0604020202020204" pitchFamily="34" charset="0"/>
                        </a:rPr>
                        <a:t>     2 615 516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2 769 747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1 931 633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3 372 710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3 598 874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3 862 610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3 905 259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a:solidFill>
                            <a:srgbClr val="000000"/>
                          </a:solidFill>
                          <a:effectLst/>
                          <a:latin typeface="Arial" panose="020B0604020202020204" pitchFamily="34" charset="0"/>
                          <a:cs typeface="Arial" panose="020B0604020202020204" pitchFamily="34" charset="0"/>
                        </a:rPr>
                        <a:t>        4 187 773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ctr"/>
                      <a:r>
                        <a:rPr lang="en-ZA" sz="900" b="1" i="0" u="none" strike="noStrike" dirty="0">
                          <a:solidFill>
                            <a:srgbClr val="000000"/>
                          </a:solidFill>
                          <a:effectLst/>
                          <a:latin typeface="Arial" panose="020B0604020202020204" pitchFamily="34" charset="0"/>
                          <a:cs typeface="Arial" panose="020B0604020202020204" pitchFamily="34" charset="0"/>
                        </a:rPr>
                        <a:t>        4 492 261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978317240"/>
                  </a:ext>
                </a:extLst>
              </a:tr>
            </a:tbl>
          </a:graphicData>
        </a:graphic>
      </p:graphicFrame>
    </p:spTree>
    <p:extLst>
      <p:ext uri="{BB962C8B-B14F-4D97-AF65-F5344CB8AC3E}">
        <p14:creationId xmlns:p14="http://schemas.microsoft.com/office/powerpoint/2010/main" xmlns="" val="134422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49BEF4C-7307-46CC-85CF-16DE3764C6EC}"/>
              </a:ext>
            </a:extLst>
          </p:cNvPr>
          <p:cNvSpPr>
            <a:spLocks noGrp="1"/>
          </p:cNvSpPr>
          <p:nvPr>
            <p:ph idx="1"/>
          </p:nvPr>
        </p:nvSpPr>
        <p:spPr>
          <a:xfrm>
            <a:off x="422459" y="1380644"/>
            <a:ext cx="11347081" cy="4886309"/>
          </a:xfrm>
        </p:spPr>
        <p:txBody>
          <a:bodyPr>
            <a:normAutofit/>
          </a:bodyPr>
          <a:lstStyle/>
          <a:p>
            <a:pPr marL="0" indent="0">
              <a:buNone/>
            </a:pPr>
            <a:r>
              <a:rPr lang="en-GB" b="1" dirty="0">
                <a:solidFill>
                  <a:schemeClr val="accent5">
                    <a:lumMod val="50000"/>
                  </a:schemeClr>
                </a:solidFill>
              </a:rPr>
              <a:t>Overview of MTEF estimates……</a:t>
            </a:r>
            <a:r>
              <a:rPr lang="en-GB" dirty="0">
                <a:solidFill>
                  <a:schemeClr val="accent5">
                    <a:lumMod val="50000"/>
                  </a:schemeClr>
                </a:solidFill>
              </a:rPr>
              <a:t/>
            </a:r>
            <a:br>
              <a:rPr lang="en-GB" dirty="0">
                <a:solidFill>
                  <a:schemeClr val="accent5">
                    <a:lumMod val="50000"/>
                  </a:schemeClr>
                </a:solidFill>
              </a:rPr>
            </a:br>
            <a:endParaRPr lang="en-ZA" dirty="0">
              <a:solidFill>
                <a:schemeClr val="accent5">
                  <a:lumMod val="50000"/>
                </a:schemeClr>
              </a:solidFill>
            </a:endParaRPr>
          </a:p>
          <a:p>
            <a:r>
              <a:rPr lang="en-GB" dirty="0">
                <a:solidFill>
                  <a:schemeClr val="accent5">
                    <a:lumMod val="50000"/>
                  </a:schemeClr>
                </a:solidFill>
              </a:rPr>
              <a:t>Skills development funding disbursement is budgeted at an average of R3,602 billion per year over the MTEF period.</a:t>
            </a:r>
          </a:p>
          <a:p>
            <a:r>
              <a:rPr lang="en-GB" dirty="0">
                <a:solidFill>
                  <a:schemeClr val="accent5">
                    <a:lumMod val="50000"/>
                  </a:schemeClr>
                </a:solidFill>
              </a:rPr>
              <a:t>10% of the skills levy collected is budgeted for operational expenditures to ensure a sound service delivery environment and effective resource management within the NSF.</a:t>
            </a:r>
          </a:p>
          <a:p>
            <a:r>
              <a:rPr lang="en-GB" dirty="0">
                <a:solidFill>
                  <a:schemeClr val="accent5">
                    <a:lumMod val="50000"/>
                  </a:schemeClr>
                </a:solidFill>
              </a:rPr>
              <a:t>An average of R3,305 billion will be disbursed towards education and training, with an average of R300 million disbursed towards improving the PSET system.</a:t>
            </a:r>
          </a:p>
          <a:p>
            <a:r>
              <a:rPr lang="en-GB" dirty="0">
                <a:solidFill>
                  <a:schemeClr val="accent5">
                    <a:lumMod val="50000"/>
                  </a:schemeClr>
                </a:solidFill>
              </a:rPr>
              <a:t>The skills development funding disbursement towards education and training will focus on;</a:t>
            </a:r>
          </a:p>
          <a:p>
            <a:pPr lvl="2">
              <a:buFontTx/>
              <a:buChar char="-"/>
            </a:pPr>
            <a:r>
              <a:rPr lang="en-GB" dirty="0">
                <a:solidFill>
                  <a:schemeClr val="accent5">
                    <a:lumMod val="50000"/>
                  </a:schemeClr>
                </a:solidFill>
              </a:rPr>
              <a:t>Bursaries and scholarships, </a:t>
            </a:r>
          </a:p>
          <a:p>
            <a:pPr lvl="2">
              <a:buFontTx/>
              <a:buChar char="-"/>
            </a:pPr>
            <a:r>
              <a:rPr lang="en-GB" dirty="0">
                <a:solidFill>
                  <a:schemeClr val="accent5">
                    <a:lumMod val="50000"/>
                  </a:schemeClr>
                </a:solidFill>
              </a:rPr>
              <a:t>Occupational programs, skills programs, </a:t>
            </a:r>
          </a:p>
          <a:p>
            <a:pPr lvl="2">
              <a:buFontTx/>
              <a:buChar char="-"/>
            </a:pPr>
            <a:r>
              <a:rPr lang="en-GB" dirty="0">
                <a:solidFill>
                  <a:schemeClr val="accent5">
                    <a:lumMod val="50000"/>
                  </a:schemeClr>
                </a:solidFill>
              </a:rPr>
              <a:t>Worker education,</a:t>
            </a:r>
          </a:p>
          <a:p>
            <a:pPr lvl="2">
              <a:buFontTx/>
              <a:buChar char="-"/>
            </a:pPr>
            <a:r>
              <a:rPr lang="en-GB" dirty="0">
                <a:solidFill>
                  <a:schemeClr val="accent5">
                    <a:lumMod val="50000"/>
                  </a:schemeClr>
                </a:solidFill>
              </a:rPr>
              <a:t>Earmarked grants.</a:t>
            </a:r>
          </a:p>
          <a:p>
            <a:pPr marL="0" indent="0">
              <a:buNone/>
            </a:pPr>
            <a:endParaRPr lang="en-GB" dirty="0">
              <a:solidFill>
                <a:schemeClr val="accent5">
                  <a:lumMod val="50000"/>
                </a:schemeClr>
              </a:solidFill>
            </a:endParaRPr>
          </a:p>
        </p:txBody>
      </p:sp>
      <p:sp>
        <p:nvSpPr>
          <p:cNvPr id="3" name="Slide Number Placeholder 2">
            <a:extLst>
              <a:ext uri="{FF2B5EF4-FFF2-40B4-BE49-F238E27FC236}">
                <a16:creationId xmlns:a16="http://schemas.microsoft.com/office/drawing/2014/main" xmlns="" id="{C879240A-3ABE-4388-AA5D-76DD0141FD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25784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47156-518A-6F4B-997F-102900933C01}"/>
              </a:ext>
            </a:extLst>
          </p:cNvPr>
          <p:cNvSpPr>
            <a:spLocks noGrp="1"/>
          </p:cNvSpPr>
          <p:nvPr>
            <p:ph type="title"/>
          </p:nvPr>
        </p:nvSpPr>
        <p:spPr/>
        <p:txBody>
          <a:bodyPr/>
          <a:lstStyle/>
          <a:p>
            <a:r>
              <a:rPr lang="en-US" dirty="0">
                <a:latin typeface="Open Sans"/>
              </a:rPr>
              <a:t>Policies, Legislation &amp; Strategies that steer NSF</a:t>
            </a:r>
          </a:p>
        </p:txBody>
      </p:sp>
      <p:sp>
        <p:nvSpPr>
          <p:cNvPr id="4" name="Slide Number Placeholder 3">
            <a:extLst>
              <a:ext uri="{FF2B5EF4-FFF2-40B4-BE49-F238E27FC236}">
                <a16:creationId xmlns:a16="http://schemas.microsoft.com/office/drawing/2014/main" xmlns="" id="{6BD236D6-BC39-794E-894C-ABF4D8759E5B}"/>
              </a:ext>
            </a:extLst>
          </p:cNvPr>
          <p:cNvSpPr>
            <a:spLocks noGrp="1"/>
          </p:cNvSpPr>
          <p:nvPr>
            <p:ph type="sldNum" sz="quarter" idx="4"/>
          </p:nvPr>
        </p:nvSpPr>
        <p:spPr>
          <a:xfrm>
            <a:off x="50393" y="136525"/>
            <a:ext cx="634288" cy="226714"/>
          </a:xfrm>
          <a:prstGeom prst="rect">
            <a:avLst/>
          </a:prstGeom>
        </p:spPr>
        <p:txBody>
          <a:bodyPr/>
          <a:lstStyle/>
          <a:p>
            <a:fld id="{D0187014-A058-7742-9C1E-B2A7F306F8B0}" type="slidenum">
              <a:rPr lang="en-US" smtClean="0"/>
              <a:pPr/>
              <a:t>4</a:t>
            </a:fld>
            <a:endParaRPr lang="en-US" dirty="0"/>
          </a:p>
        </p:txBody>
      </p:sp>
      <p:pic>
        <p:nvPicPr>
          <p:cNvPr id="39" name="Graphic 18">
            <a:extLst>
              <a:ext uri="{FF2B5EF4-FFF2-40B4-BE49-F238E27FC236}">
                <a16:creationId xmlns:a16="http://schemas.microsoft.com/office/drawing/2014/main" xmlns="" id="{72D90A3E-0F0A-479F-8D29-65E8C1D19D9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069432" y="1264484"/>
            <a:ext cx="9671326" cy="5280695"/>
          </a:xfrm>
          <a:prstGeom prst="rect">
            <a:avLst/>
          </a:prstGeom>
        </p:spPr>
      </p:pic>
    </p:spTree>
    <p:extLst>
      <p:ext uri="{BB962C8B-B14F-4D97-AF65-F5344CB8AC3E}">
        <p14:creationId xmlns:p14="http://schemas.microsoft.com/office/powerpoint/2010/main" xmlns="" val="3700732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79240A-3ABE-4388-AA5D-76DD0141FD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2E2E7D"/>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srgbClr val="2E2E7D"/>
              </a:solidFill>
              <a:effectLst/>
              <a:uLnTx/>
              <a:uFillTx/>
              <a:latin typeface="Verdana" panose="020B0604030504040204" pitchFamily="34" charset="0"/>
              <a:ea typeface="Verdana" panose="020B0604030504040204" pitchFamily="34" charset="0"/>
            </a:endParaRPr>
          </a:p>
        </p:txBody>
      </p:sp>
      <p:sp>
        <p:nvSpPr>
          <p:cNvPr id="2" name="Content Placeholder 1">
            <a:extLst>
              <a:ext uri="{FF2B5EF4-FFF2-40B4-BE49-F238E27FC236}">
                <a16:creationId xmlns:a16="http://schemas.microsoft.com/office/drawing/2014/main" xmlns="" id="{049BEF4C-7307-46CC-85CF-16DE3764C6EC}"/>
              </a:ext>
            </a:extLst>
          </p:cNvPr>
          <p:cNvSpPr>
            <a:spLocks noGrp="1"/>
          </p:cNvSpPr>
          <p:nvPr>
            <p:ph idx="4294967295"/>
          </p:nvPr>
        </p:nvSpPr>
        <p:spPr>
          <a:xfrm>
            <a:off x="546599" y="1380911"/>
            <a:ext cx="11347450" cy="4886325"/>
          </a:xfrm>
        </p:spPr>
        <p:txBody>
          <a:bodyPr/>
          <a:lstStyle/>
          <a:p>
            <a:pPr marL="0" indent="0">
              <a:buNone/>
            </a:pPr>
            <a:r>
              <a:rPr lang="en-GB" sz="1800" b="1" dirty="0">
                <a:solidFill>
                  <a:schemeClr val="accent5">
                    <a:lumMod val="50000"/>
                  </a:schemeClr>
                </a:solidFill>
              </a:rPr>
              <a:t>Overview of the 2023/24 Budget as per the APP</a:t>
            </a:r>
          </a:p>
          <a:p>
            <a:r>
              <a:rPr lang="en-GB" sz="1800" dirty="0">
                <a:solidFill>
                  <a:schemeClr val="accent5">
                    <a:lumMod val="50000"/>
                  </a:schemeClr>
                </a:solidFill>
              </a:rPr>
              <a:t>Revenue Estimates</a:t>
            </a:r>
            <a:endParaRPr lang="en-ZA" sz="1800" dirty="0">
              <a:solidFill>
                <a:schemeClr val="accent5">
                  <a:lumMod val="50000"/>
                </a:schemeClr>
              </a:solidFill>
            </a:endParaRPr>
          </a:p>
        </p:txBody>
      </p:sp>
      <p:graphicFrame>
        <p:nvGraphicFramePr>
          <p:cNvPr id="7" name="Table 6">
            <a:extLst>
              <a:ext uri="{FF2B5EF4-FFF2-40B4-BE49-F238E27FC236}">
                <a16:creationId xmlns:a16="http://schemas.microsoft.com/office/drawing/2014/main" xmlns="" id="{8ACB2DBD-6150-4ADD-A294-FD13AC4A8397}"/>
              </a:ext>
            </a:extLst>
          </p:cNvPr>
          <p:cNvGraphicFramePr>
            <a:graphicFrameLocks noGrp="1"/>
          </p:cNvGraphicFramePr>
          <p:nvPr>
            <p:extLst>
              <p:ext uri="{D42A27DB-BD31-4B8C-83A1-F6EECF244321}">
                <p14:modId xmlns:p14="http://schemas.microsoft.com/office/powerpoint/2010/main" xmlns="" val="3303011578"/>
              </p:ext>
            </p:extLst>
          </p:nvPr>
        </p:nvGraphicFramePr>
        <p:xfrm>
          <a:off x="546598" y="2105026"/>
          <a:ext cx="11347449" cy="4517478"/>
        </p:xfrm>
        <a:graphic>
          <a:graphicData uri="http://schemas.openxmlformats.org/drawingml/2006/table">
            <a:tbl>
              <a:tblPr firstRow="1" firstCol="1" bandRow="1"/>
              <a:tblGrid>
                <a:gridCol w="2044668">
                  <a:extLst>
                    <a:ext uri="{9D8B030D-6E8A-4147-A177-3AD203B41FA5}">
                      <a16:colId xmlns:a16="http://schemas.microsoft.com/office/drawing/2014/main" xmlns="" val="2901234515"/>
                    </a:ext>
                  </a:extLst>
                </a:gridCol>
                <a:gridCol w="982038">
                  <a:extLst>
                    <a:ext uri="{9D8B030D-6E8A-4147-A177-3AD203B41FA5}">
                      <a16:colId xmlns:a16="http://schemas.microsoft.com/office/drawing/2014/main" xmlns="" val="2371913810"/>
                    </a:ext>
                  </a:extLst>
                </a:gridCol>
                <a:gridCol w="992009">
                  <a:extLst>
                    <a:ext uri="{9D8B030D-6E8A-4147-A177-3AD203B41FA5}">
                      <a16:colId xmlns:a16="http://schemas.microsoft.com/office/drawing/2014/main" xmlns="" val="3385663552"/>
                    </a:ext>
                  </a:extLst>
                </a:gridCol>
                <a:gridCol w="1090878">
                  <a:extLst>
                    <a:ext uri="{9D8B030D-6E8A-4147-A177-3AD203B41FA5}">
                      <a16:colId xmlns:a16="http://schemas.microsoft.com/office/drawing/2014/main" xmlns="" val="685011966"/>
                    </a:ext>
                  </a:extLst>
                </a:gridCol>
                <a:gridCol w="1106664">
                  <a:extLst>
                    <a:ext uri="{9D8B030D-6E8A-4147-A177-3AD203B41FA5}">
                      <a16:colId xmlns:a16="http://schemas.microsoft.com/office/drawing/2014/main" xmlns="" val="3226636593"/>
                    </a:ext>
                  </a:extLst>
                </a:gridCol>
                <a:gridCol w="1106664">
                  <a:extLst>
                    <a:ext uri="{9D8B030D-6E8A-4147-A177-3AD203B41FA5}">
                      <a16:colId xmlns:a16="http://schemas.microsoft.com/office/drawing/2014/main" xmlns="" val="1584778898"/>
                    </a:ext>
                  </a:extLst>
                </a:gridCol>
                <a:gridCol w="1030226">
                  <a:extLst>
                    <a:ext uri="{9D8B030D-6E8A-4147-A177-3AD203B41FA5}">
                      <a16:colId xmlns:a16="http://schemas.microsoft.com/office/drawing/2014/main" xmlns="" val="922318463"/>
                    </a:ext>
                  </a:extLst>
                </a:gridCol>
                <a:gridCol w="1030226">
                  <a:extLst>
                    <a:ext uri="{9D8B030D-6E8A-4147-A177-3AD203B41FA5}">
                      <a16:colId xmlns:a16="http://schemas.microsoft.com/office/drawing/2014/main" xmlns="" val="1947037621"/>
                    </a:ext>
                  </a:extLst>
                </a:gridCol>
                <a:gridCol w="982038">
                  <a:extLst>
                    <a:ext uri="{9D8B030D-6E8A-4147-A177-3AD203B41FA5}">
                      <a16:colId xmlns:a16="http://schemas.microsoft.com/office/drawing/2014/main" xmlns="" val="96748143"/>
                    </a:ext>
                  </a:extLst>
                </a:gridCol>
                <a:gridCol w="982038">
                  <a:extLst>
                    <a:ext uri="{9D8B030D-6E8A-4147-A177-3AD203B41FA5}">
                      <a16:colId xmlns:a16="http://schemas.microsoft.com/office/drawing/2014/main" xmlns="" val="3080506035"/>
                    </a:ext>
                  </a:extLst>
                </a:gridCol>
              </a:tblGrid>
              <a:tr h="341815">
                <a:tc row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grid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Estimate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grid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Medium-term estimate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gridSpan="2">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Additional 2 Years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extLst>
                  <a:ext uri="{0D108BD9-81ED-4DB2-BD59-A6C34878D82A}">
                    <a16:rowId xmlns:a16="http://schemas.microsoft.com/office/drawing/2014/main" xmlns="" val="3358186688"/>
                  </a:ext>
                </a:extLst>
              </a:tr>
              <a:tr h="195833">
                <a:tc v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2025/26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2026/27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2027/28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2111698416"/>
                  </a:ext>
                </a:extLst>
              </a:tr>
              <a:tr h="195833">
                <a:tc v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3207434700"/>
                  </a:ext>
                </a:extLst>
              </a:tr>
              <a:tr h="195833">
                <a:tc gridSpan="10">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REVENUE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83A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40504764"/>
                  </a:ext>
                </a:extLst>
              </a:tr>
              <a:tr h="392553">
                <a:tc>
                  <a:txBody>
                    <a:bodyPr/>
                    <a:lstStyle/>
                    <a:p>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Revenue from non-exchange transaction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3 660 340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2 472 600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3 905 322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4 347 627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4 715 392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4 963 130</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5 339 369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5 766 519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6 227 840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extLst>
                  <a:ext uri="{0D108BD9-81ED-4DB2-BD59-A6C34878D82A}">
                    <a16:rowId xmlns:a16="http://schemas.microsoft.com/office/drawing/2014/main" xmlns="" val="236586550"/>
                  </a:ext>
                </a:extLst>
              </a:tr>
              <a:tr h="234997">
                <a:tc>
                  <a:txBody>
                    <a:bodyPr/>
                    <a:lstStyle/>
                    <a:p>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Skills Development Levies</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3 656 840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2 472 600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3 802 322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4 247 627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4 605 392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4 963 130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5 339 369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5 766 519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6 227 840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0225401"/>
                  </a:ext>
                </a:extLst>
              </a:tr>
              <a:tr h="234997">
                <a:tc>
                  <a:txBody>
                    <a:bodyPr/>
                    <a:lstStyle/>
                    <a:p>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Income from SETAs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3 500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1983079"/>
                  </a:ext>
                </a:extLst>
              </a:tr>
              <a:tr h="234997">
                <a:tc>
                  <a:txBody>
                    <a:bodyPr/>
                    <a:lstStyle/>
                    <a:p>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 from DHET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110 000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2033655"/>
                  </a:ext>
                </a:extLst>
              </a:tr>
              <a:tr h="392553">
                <a:tc>
                  <a:txBody>
                    <a:bodyPr/>
                    <a:lstStyle/>
                    <a:p>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Revenue from exchange transaction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601 934</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438 965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427 753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568 050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624 855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693 589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769 883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862 269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905 382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extLst>
                  <a:ext uri="{0D108BD9-81ED-4DB2-BD59-A6C34878D82A}">
                    <a16:rowId xmlns:a16="http://schemas.microsoft.com/office/drawing/2014/main" xmlns="" val="1888370117"/>
                  </a:ext>
                </a:extLst>
              </a:tr>
              <a:tr h="234997">
                <a:tc>
                  <a:txBody>
                    <a:bodyPr/>
                    <a:lstStyle/>
                    <a:p>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Finance Income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551 744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417 491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407 260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528 233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581 057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644 973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715 919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801 829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841 920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8818626"/>
                  </a:ext>
                </a:extLst>
              </a:tr>
              <a:tr h="641793">
                <a:tc>
                  <a:txBody>
                    <a:bodyPr/>
                    <a:lstStyle/>
                    <a:p>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Finance Income from advance payment to Skills development programme and projects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50 190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dirty="0">
                          <a:effectLst/>
                          <a:latin typeface="Arial" panose="020B0604020202020204" pitchFamily="34" charset="0"/>
                          <a:ea typeface="Times New Roman" panose="02020603050405020304" pitchFamily="18" charset="0"/>
                          <a:cs typeface="Arial" panose="020B0604020202020204" pitchFamily="34" charset="0"/>
                        </a:rPr>
                        <a:t>21 474</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20 493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39 817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43 798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48 616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53 964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60 440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63 462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87594"/>
                  </a:ext>
                </a:extLst>
              </a:tr>
              <a:tr h="195833">
                <a:tc>
                  <a:txBody>
                    <a:bodyPr/>
                    <a:lstStyle/>
                    <a:p>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revenue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4 262 274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2 911 565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4 333 075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4 915 677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5 340 247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5 656 719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6 109 252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6 628 788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tc>
                  <a:txBody>
                    <a:bodyPr/>
                    <a:lstStyle/>
                    <a:p>
                      <a:pPr algn="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7 133 222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954"/>
                    </a:solidFill>
                  </a:tcPr>
                </a:tc>
                <a:extLst>
                  <a:ext uri="{0D108BD9-81ED-4DB2-BD59-A6C34878D82A}">
                    <a16:rowId xmlns:a16="http://schemas.microsoft.com/office/drawing/2014/main" xmlns="" val="3892785793"/>
                  </a:ext>
                </a:extLst>
              </a:tr>
              <a:tr h="512722">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MOVEMENT IN COMPARISON WITH PRIOR YEAR</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252 720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1 350 709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1 421 510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123 764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424 570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316 472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452 533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519 536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504 435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0671981"/>
                  </a:ext>
                </a:extLst>
              </a:tr>
              <a:tr h="512722">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MOVEMENT IN COMPARISON WITH PRIOR YEAR</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5.93%</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-46.39%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32.81%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2.52%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7.95%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7.41%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7.84%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7.07%</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4364563"/>
                  </a:ext>
                </a:extLst>
              </a:tr>
            </a:tbl>
          </a:graphicData>
        </a:graphic>
      </p:graphicFrame>
    </p:spTree>
    <p:extLst>
      <p:ext uri="{BB962C8B-B14F-4D97-AF65-F5344CB8AC3E}">
        <p14:creationId xmlns:p14="http://schemas.microsoft.com/office/powerpoint/2010/main" xmlns="" val="2889052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49BEF4C-7307-46CC-85CF-16DE3764C6EC}"/>
              </a:ext>
            </a:extLst>
          </p:cNvPr>
          <p:cNvSpPr>
            <a:spLocks noGrp="1"/>
          </p:cNvSpPr>
          <p:nvPr>
            <p:ph idx="1"/>
          </p:nvPr>
        </p:nvSpPr>
        <p:spPr>
          <a:xfrm>
            <a:off x="422459" y="1318999"/>
            <a:ext cx="11347081" cy="4886309"/>
          </a:xfrm>
        </p:spPr>
        <p:txBody>
          <a:bodyPr/>
          <a:lstStyle/>
          <a:p>
            <a:pPr marL="0" indent="0">
              <a:buNone/>
            </a:pPr>
            <a:r>
              <a:rPr lang="en-GB" b="1" dirty="0">
                <a:solidFill>
                  <a:schemeClr val="accent5">
                    <a:lumMod val="50000"/>
                  </a:schemeClr>
                </a:solidFill>
              </a:rPr>
              <a:t>Overview of the 2023/24 Budget…continues</a:t>
            </a:r>
          </a:p>
          <a:p>
            <a:r>
              <a:rPr lang="en-GB" dirty="0">
                <a:solidFill>
                  <a:schemeClr val="accent5">
                    <a:lumMod val="50000"/>
                  </a:schemeClr>
                </a:solidFill>
              </a:rPr>
              <a:t>Expenditure Estimates</a:t>
            </a:r>
          </a:p>
          <a:p>
            <a:endParaRPr lang="en-GB" dirty="0"/>
          </a:p>
          <a:p>
            <a:endParaRPr lang="en-ZA" dirty="0"/>
          </a:p>
        </p:txBody>
      </p:sp>
      <p:sp>
        <p:nvSpPr>
          <p:cNvPr id="3" name="Slide Number Placeholder 2">
            <a:extLst>
              <a:ext uri="{FF2B5EF4-FFF2-40B4-BE49-F238E27FC236}">
                <a16:creationId xmlns:a16="http://schemas.microsoft.com/office/drawing/2014/main" xmlns="" id="{C879240A-3ABE-4388-AA5D-76DD0141FD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graphicFrame>
        <p:nvGraphicFramePr>
          <p:cNvPr id="4" name="Table 3">
            <a:extLst>
              <a:ext uri="{FF2B5EF4-FFF2-40B4-BE49-F238E27FC236}">
                <a16:creationId xmlns:a16="http://schemas.microsoft.com/office/drawing/2014/main" xmlns="" id="{0C953BF4-BE78-41B7-995E-CDEC2154DF9B}"/>
              </a:ext>
            </a:extLst>
          </p:cNvPr>
          <p:cNvGraphicFramePr>
            <a:graphicFrameLocks noGrp="1"/>
          </p:cNvGraphicFramePr>
          <p:nvPr>
            <p:extLst>
              <p:ext uri="{D42A27DB-BD31-4B8C-83A1-F6EECF244321}">
                <p14:modId xmlns:p14="http://schemas.microsoft.com/office/powerpoint/2010/main" xmlns="" val="3271231479"/>
              </p:ext>
            </p:extLst>
          </p:nvPr>
        </p:nvGraphicFramePr>
        <p:xfrm>
          <a:off x="422460" y="2047876"/>
          <a:ext cx="11347081" cy="4619626"/>
        </p:xfrm>
        <a:graphic>
          <a:graphicData uri="http://schemas.openxmlformats.org/drawingml/2006/table">
            <a:tbl>
              <a:tblPr firstRow="1" firstCol="1" bandRow="1"/>
              <a:tblGrid>
                <a:gridCol w="1983383">
                  <a:extLst>
                    <a:ext uri="{9D8B030D-6E8A-4147-A177-3AD203B41FA5}">
                      <a16:colId xmlns:a16="http://schemas.microsoft.com/office/drawing/2014/main" xmlns="" val="2947077960"/>
                    </a:ext>
                  </a:extLst>
                </a:gridCol>
                <a:gridCol w="977244">
                  <a:extLst>
                    <a:ext uri="{9D8B030D-6E8A-4147-A177-3AD203B41FA5}">
                      <a16:colId xmlns:a16="http://schemas.microsoft.com/office/drawing/2014/main" xmlns="" val="1826256026"/>
                    </a:ext>
                  </a:extLst>
                </a:gridCol>
                <a:gridCol w="985742">
                  <a:extLst>
                    <a:ext uri="{9D8B030D-6E8A-4147-A177-3AD203B41FA5}">
                      <a16:colId xmlns:a16="http://schemas.microsoft.com/office/drawing/2014/main" xmlns="" val="85198295"/>
                    </a:ext>
                  </a:extLst>
                </a:gridCol>
                <a:gridCol w="1085166">
                  <a:extLst>
                    <a:ext uri="{9D8B030D-6E8A-4147-A177-3AD203B41FA5}">
                      <a16:colId xmlns:a16="http://schemas.microsoft.com/office/drawing/2014/main" xmlns="" val="2012909310"/>
                    </a:ext>
                  </a:extLst>
                </a:gridCol>
                <a:gridCol w="1164195">
                  <a:extLst>
                    <a:ext uri="{9D8B030D-6E8A-4147-A177-3AD203B41FA5}">
                      <a16:colId xmlns:a16="http://schemas.microsoft.com/office/drawing/2014/main" xmlns="" val="501032574"/>
                    </a:ext>
                  </a:extLst>
                </a:gridCol>
                <a:gridCol w="1164195">
                  <a:extLst>
                    <a:ext uri="{9D8B030D-6E8A-4147-A177-3AD203B41FA5}">
                      <a16:colId xmlns:a16="http://schemas.microsoft.com/office/drawing/2014/main" xmlns="" val="2955241412"/>
                    </a:ext>
                  </a:extLst>
                </a:gridCol>
                <a:gridCol w="1016334">
                  <a:extLst>
                    <a:ext uri="{9D8B030D-6E8A-4147-A177-3AD203B41FA5}">
                      <a16:colId xmlns:a16="http://schemas.microsoft.com/office/drawing/2014/main" xmlns="" val="1677930304"/>
                    </a:ext>
                  </a:extLst>
                </a:gridCol>
                <a:gridCol w="1016334">
                  <a:extLst>
                    <a:ext uri="{9D8B030D-6E8A-4147-A177-3AD203B41FA5}">
                      <a16:colId xmlns:a16="http://schemas.microsoft.com/office/drawing/2014/main" xmlns="" val="767331942"/>
                    </a:ext>
                  </a:extLst>
                </a:gridCol>
                <a:gridCol w="977244">
                  <a:extLst>
                    <a:ext uri="{9D8B030D-6E8A-4147-A177-3AD203B41FA5}">
                      <a16:colId xmlns:a16="http://schemas.microsoft.com/office/drawing/2014/main" xmlns="" val="1487633214"/>
                    </a:ext>
                  </a:extLst>
                </a:gridCol>
                <a:gridCol w="977244">
                  <a:extLst>
                    <a:ext uri="{9D8B030D-6E8A-4147-A177-3AD203B41FA5}">
                      <a16:colId xmlns:a16="http://schemas.microsoft.com/office/drawing/2014/main" xmlns="" val="3641414421"/>
                    </a:ext>
                  </a:extLst>
                </a:gridCol>
              </a:tblGrid>
              <a:tr h="310340">
                <a:tc row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grid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Estimate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gridSpan="3">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Medium-term estimate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tc hMerge="1">
                  <a:txBody>
                    <a:bodyPr/>
                    <a:lstStyle/>
                    <a:p>
                      <a:endParaRPr lang="en-ZA"/>
                    </a:p>
                  </a:txBody>
                  <a:tcPr/>
                </a:tc>
                <a:tc gridSpan="2">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Additional 2 Years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hMerge="1">
                  <a:txBody>
                    <a:bodyPr/>
                    <a:lstStyle/>
                    <a:p>
                      <a:endParaRPr lang="en-ZA"/>
                    </a:p>
                  </a:txBody>
                  <a:tcPr/>
                </a:tc>
                <a:extLst>
                  <a:ext uri="{0D108BD9-81ED-4DB2-BD59-A6C34878D82A}">
                    <a16:rowId xmlns:a16="http://schemas.microsoft.com/office/drawing/2014/main" xmlns="" val="3005743595"/>
                  </a:ext>
                </a:extLst>
              </a:tr>
              <a:tr h="378228">
                <a:tc v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2025/26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2026/27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2027/28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349857580"/>
                  </a:ext>
                </a:extLst>
              </a:tr>
              <a:tr h="209318">
                <a:tc vMerge="1">
                  <a:txBody>
                    <a:bodyPr/>
                    <a:lstStyle/>
                    <a:p>
                      <a:endParaRPr lang="en-ZA"/>
                    </a:p>
                  </a:txBody>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tc>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3973"/>
                    </a:solidFill>
                  </a:tcPr>
                </a:tc>
                <a:extLst>
                  <a:ext uri="{0D108BD9-81ED-4DB2-BD59-A6C34878D82A}">
                    <a16:rowId xmlns:a16="http://schemas.microsoft.com/office/drawing/2014/main" xmlns="" val="527252837"/>
                  </a:ext>
                </a:extLst>
              </a:tr>
              <a:tr h="209318">
                <a:tc gridSpan="10">
                  <a:txBody>
                    <a:bodyPr/>
                    <a:lstStyle/>
                    <a:p>
                      <a:pPr algn="ctr"/>
                      <a:r>
                        <a:rPr lang="en-GB" sz="9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EXPENDITURE</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83A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05988270"/>
                  </a:ext>
                </a:extLst>
              </a:tr>
              <a:tr h="592475">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145 621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140 458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141 506</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204 523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212 787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223 064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233 437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244 747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256 984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253743591"/>
                  </a:ext>
                </a:extLst>
              </a:tr>
              <a:tr h="504303">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Skills development funding</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1 965 270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1 419 070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4 235 123</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3 188 724</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3 390 590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3 606 109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3 836 260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4 082 098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4 305 597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460792657"/>
                  </a:ext>
                </a:extLst>
              </a:tr>
              <a:tr h="504303">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Improved PSET System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594 127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261 805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231 947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500 934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510 434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525 883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542 018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558 871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583 718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190477778"/>
                  </a:ext>
                </a:extLst>
              </a:tr>
              <a:tr h="251343">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Impairment provision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16 343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21 580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endParaRPr lang="en-ZA" sz="90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1765140214"/>
                  </a:ext>
                </a:extLst>
              </a:tr>
              <a:tr h="310340">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for Less than Threshold</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43 144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11 816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effectLst/>
                          <a:latin typeface="Arial" panose="020B0604020202020204" pitchFamily="34" charset="0"/>
                          <a:ea typeface="Times New Roman" panose="02020603050405020304" pitchFamily="18" charset="0"/>
                          <a:cs typeface="Arial" panose="020B0604020202020204" pitchFamily="34" charset="0"/>
                        </a:rPr>
                        <a:t>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445101985"/>
                  </a:ext>
                </a:extLst>
              </a:tr>
              <a:tr h="209318">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SARS collection costs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48 386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39 012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48 179</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62 452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65 450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68 591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71 334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74 188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74 188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374335784"/>
                  </a:ext>
                </a:extLst>
              </a:tr>
              <a:tr h="209318">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expenses</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2 769 747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1 931 336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4 670 350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3 956 633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4 179 260 </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4 423 646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4 683 050</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4 959 904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5 220 488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xmlns="" val="2739138442"/>
                  </a:ext>
                </a:extLst>
              </a:tr>
              <a:tr h="465511">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 MOVEMENT IN COMPARISON WITH PRIOR YEAR</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154 231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838 411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2 739 014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455 201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222 627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244 386</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259 403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276 855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260 584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5604555"/>
                  </a:ext>
                </a:extLst>
              </a:tr>
              <a:tr h="465511">
                <a:tc>
                  <a:txBody>
                    <a:bodyPr/>
                    <a:lstStyle/>
                    <a:p>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MOVEMENT IN COMPARISON WITH PRIOR YEAR</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5.57%</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-43.41%</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58.65%</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11.50%</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5.33%</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5.52%</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5.54%</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5.58%</a:t>
                      </a:r>
                      <a:endParaRPr lang="en-ZA" sz="9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GB"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4.99%</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6222036"/>
                  </a:ext>
                </a:extLst>
              </a:tr>
            </a:tbl>
          </a:graphicData>
        </a:graphic>
      </p:graphicFrame>
    </p:spTree>
    <p:extLst>
      <p:ext uri="{BB962C8B-B14F-4D97-AF65-F5344CB8AC3E}">
        <p14:creationId xmlns:p14="http://schemas.microsoft.com/office/powerpoint/2010/main" xmlns="" val="3311377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BDA5B-C6D5-49B8-9A26-4017845477FB}"/>
              </a:ext>
            </a:extLst>
          </p:cNvPr>
          <p:cNvSpPr>
            <a:spLocks noGrp="1"/>
          </p:cNvSpPr>
          <p:nvPr>
            <p:ph idx="1"/>
          </p:nvPr>
        </p:nvSpPr>
        <p:spPr>
          <a:xfrm>
            <a:off x="422459" y="1345972"/>
            <a:ext cx="11347081" cy="4886309"/>
          </a:xfrm>
        </p:spPr>
        <p:txBody>
          <a:bodyPr>
            <a:normAutofit fontScale="92500" lnSpcReduction="10000"/>
          </a:bodyPr>
          <a:lstStyle/>
          <a:p>
            <a:pPr marL="0" indent="0">
              <a:buNone/>
            </a:pPr>
            <a:r>
              <a:rPr lang="en-GB" sz="1900" b="1" dirty="0">
                <a:solidFill>
                  <a:schemeClr val="accent5">
                    <a:lumMod val="50000"/>
                  </a:schemeClr>
                </a:solidFill>
              </a:rPr>
              <a:t>Overview of the 2023/24 Budget</a:t>
            </a:r>
            <a:r>
              <a:rPr lang="en-GB" dirty="0">
                <a:solidFill>
                  <a:schemeClr val="accent5">
                    <a:lumMod val="50000"/>
                  </a:schemeClr>
                </a:solidFill>
              </a:rPr>
              <a:t/>
            </a:r>
            <a:br>
              <a:rPr lang="en-GB" dirty="0">
                <a:solidFill>
                  <a:schemeClr val="accent5">
                    <a:lumMod val="50000"/>
                  </a:schemeClr>
                </a:solidFill>
              </a:rPr>
            </a:br>
            <a:endParaRPr lang="en-GB" dirty="0">
              <a:solidFill>
                <a:schemeClr val="accent5">
                  <a:lumMod val="50000"/>
                </a:schemeClr>
              </a:solidFill>
            </a:endParaRPr>
          </a:p>
          <a:p>
            <a:r>
              <a:rPr lang="en-GB" dirty="0">
                <a:solidFill>
                  <a:schemeClr val="accent5">
                    <a:lumMod val="50000"/>
                  </a:schemeClr>
                </a:solidFill>
              </a:rPr>
              <a:t>The NSF projects to collect R4.6 billion in skills levy.</a:t>
            </a:r>
          </a:p>
          <a:p>
            <a:r>
              <a:rPr lang="en-GB" dirty="0">
                <a:solidFill>
                  <a:schemeClr val="accent5">
                    <a:lumMod val="50000"/>
                  </a:schemeClr>
                </a:solidFill>
              </a:rPr>
              <a:t>An amount of R212 million has been budgeted for administration expenses, of which R138 million is for employee costs and R74 million for operating and other expenses.</a:t>
            </a:r>
          </a:p>
          <a:p>
            <a:r>
              <a:rPr lang="en-GB" dirty="0">
                <a:solidFill>
                  <a:schemeClr val="accent5">
                    <a:lumMod val="50000"/>
                  </a:schemeClr>
                </a:solidFill>
              </a:rPr>
              <a:t>The NSF will continue to fund ;</a:t>
            </a:r>
          </a:p>
          <a:p>
            <a:pPr lvl="1">
              <a:buFontTx/>
              <a:buChar char="-"/>
            </a:pPr>
            <a:r>
              <a:rPr lang="en-GB" dirty="0">
                <a:solidFill>
                  <a:schemeClr val="accent5">
                    <a:lumMod val="50000"/>
                  </a:schemeClr>
                </a:solidFill>
              </a:rPr>
              <a:t>the education and training of learners to contribute towards post-school provision at Universities focusing on bursaries and scholarships in scarce and critical skills as well as supporting learners from rural areas,</a:t>
            </a:r>
          </a:p>
          <a:p>
            <a:pPr lvl="1">
              <a:buFontTx/>
              <a:buChar char="-"/>
            </a:pPr>
            <a:r>
              <a:rPr lang="en-GB" dirty="0">
                <a:solidFill>
                  <a:schemeClr val="accent5">
                    <a:lumMod val="50000"/>
                  </a:schemeClr>
                </a:solidFill>
              </a:rPr>
              <a:t>TVET Colleges to roll out Occupational Programmes Phase III ;</a:t>
            </a:r>
          </a:p>
          <a:p>
            <a:pPr lvl="1">
              <a:buFontTx/>
              <a:buChar char="-"/>
            </a:pPr>
            <a:r>
              <a:rPr lang="en-GB" dirty="0">
                <a:solidFill>
                  <a:schemeClr val="accent5">
                    <a:lumMod val="50000"/>
                  </a:schemeClr>
                </a:solidFill>
              </a:rPr>
              <a:t>Other key government initiatives, which include, among others, supporting national programs such as skills development through the EPWP, skills development aimed specifically at growing SMMEs and cooperatives, and community-based skills development initiatives. </a:t>
            </a:r>
            <a:endParaRPr lang="en-ZA" dirty="0">
              <a:solidFill>
                <a:schemeClr val="accent5">
                  <a:lumMod val="50000"/>
                </a:schemeClr>
              </a:solidFill>
            </a:endParaRPr>
          </a:p>
          <a:p>
            <a:r>
              <a:rPr lang="en-GB" dirty="0">
                <a:solidFill>
                  <a:schemeClr val="accent5">
                    <a:lumMod val="50000"/>
                  </a:schemeClr>
                </a:solidFill>
              </a:rPr>
              <a:t>Due to new interventions approved for implementation in 2022/23 for the duration of the five-year strategic period ending 31 March 2028, projections for 2022/23 and 2023/24 financial year have been revised for the skills development disbursements to R3.189 billion and R3.391 billion. </a:t>
            </a:r>
          </a:p>
          <a:p>
            <a:r>
              <a:rPr lang="en-GB" dirty="0">
                <a:solidFill>
                  <a:schemeClr val="accent5">
                    <a:lumMod val="50000"/>
                  </a:schemeClr>
                </a:solidFill>
              </a:rPr>
              <a:t>The budget for the PSET system improvement programme was revised to (R501 million) 2022/23 and (R510 million) 2023/24. This is due to delays in the number of capacity development projects funded as per the approved implementation plan for the prior year and the number of interventions funded that were earmarked and not yet implemented.</a:t>
            </a: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87014-A058-7742-9C1E-B2A7F306F8B0}" type="slidenum">
              <a:rPr kumimoji="0" lang="en-US" sz="1200" b="1"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6" name="Rectangle 5"/>
          <p:cNvSpPr/>
          <p:nvPr/>
        </p:nvSpPr>
        <p:spPr>
          <a:xfrm>
            <a:off x="888999" y="1283006"/>
            <a:ext cx="10262005" cy="341632"/>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10579608" y="1079541"/>
            <a:ext cx="886968" cy="794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0118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792E68-5923-5448-A13D-F78FC91DBAB6}"/>
              </a:ext>
            </a:extLst>
          </p:cNvPr>
          <p:cNvSpPr>
            <a:spLocks noGrp="1"/>
          </p:cNvSpPr>
          <p:nvPr>
            <p:ph type="title"/>
          </p:nvPr>
        </p:nvSpPr>
        <p:spPr/>
        <p:txBody>
          <a:bodyPr/>
          <a:lstStyle/>
          <a:p>
            <a:r>
              <a:rPr lang="en-ZA" dirty="0"/>
              <a:t>THANK YOU</a:t>
            </a:r>
            <a:endParaRPr lang="en-US" dirty="0"/>
          </a:p>
        </p:txBody>
      </p:sp>
    </p:spTree>
    <p:extLst>
      <p:ext uri="{BB962C8B-B14F-4D97-AF65-F5344CB8AC3E}">
        <p14:creationId xmlns:p14="http://schemas.microsoft.com/office/powerpoint/2010/main" xmlns="" val="217239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5</a:t>
            </a:fld>
            <a:endParaRPr lang="en-US" dirty="0"/>
          </a:p>
        </p:txBody>
      </p:sp>
      <p:sp>
        <p:nvSpPr>
          <p:cNvPr id="4" name="Rectangle 3"/>
          <p:cNvSpPr/>
          <p:nvPr/>
        </p:nvSpPr>
        <p:spPr>
          <a:xfrm>
            <a:off x="5398794" y="329607"/>
            <a:ext cx="5454904" cy="692049"/>
          </a:xfrm>
          <a:prstGeom prst="rect">
            <a:avLst/>
          </a:prstGeom>
        </p:spPr>
        <p:txBody>
          <a:bodyPr wrap="square">
            <a:spAutoFit/>
          </a:bodyPr>
          <a:lstStyle/>
          <a:p>
            <a:pPr algn="ctr">
              <a:lnSpc>
                <a:spcPct val="115000"/>
              </a:lnSpc>
              <a:spcBef>
                <a:spcPts val="300"/>
              </a:spcBef>
            </a:pPr>
            <a:r>
              <a:rPr lang="en-GB" sz="3600" b="1" dirty="0">
                <a:solidFill>
                  <a:srgbClr val="70AD47">
                    <a:lumMod val="75000"/>
                  </a:srgbClr>
                </a:solidFill>
              </a:rPr>
              <a:t>Legislative Mandate</a:t>
            </a:r>
          </a:p>
        </p:txBody>
      </p:sp>
      <p:sp>
        <p:nvSpPr>
          <p:cNvPr id="6" name="Rectangle 5"/>
          <p:cNvSpPr/>
          <p:nvPr/>
        </p:nvSpPr>
        <p:spPr>
          <a:xfrm>
            <a:off x="292609" y="1283006"/>
            <a:ext cx="10858396" cy="5232202"/>
          </a:xfrm>
          <a:prstGeom prst="rect">
            <a:avLst/>
          </a:prstGeom>
        </p:spPr>
        <p:txBody>
          <a:bodyPr wrap="square">
            <a:spAutoFit/>
          </a:bodyPr>
          <a:lstStyle/>
          <a:p>
            <a:pPr>
              <a:spcBef>
                <a:spcPts val="600"/>
              </a:spcBef>
            </a:pPr>
            <a:r>
              <a:rPr lang="en-GB" b="1" dirty="0">
                <a:solidFill>
                  <a:srgbClr val="000000"/>
                </a:solidFill>
                <a:latin typeface="Arial" panose="020B0604020202020204" pitchFamily="34" charset="0"/>
                <a:cs typeface="Arial" panose="020B0604020202020204" pitchFamily="34" charset="0"/>
              </a:rPr>
              <a:t>1. </a:t>
            </a:r>
            <a:r>
              <a:rPr lang="en-GB" b="1" dirty="0">
                <a:solidFill>
                  <a:schemeClr val="accent5">
                    <a:lumMod val="50000"/>
                  </a:schemeClr>
                </a:solidFill>
                <a:latin typeface="Arial" panose="020B0604020202020204" pitchFamily="34" charset="0"/>
                <a:cs typeface="Arial" panose="020B0604020202020204" pitchFamily="34" charset="0"/>
              </a:rPr>
              <a:t>Skills Development Act, Act No. 97 of 1998 (SDA): </a:t>
            </a:r>
          </a:p>
          <a:p>
            <a:pPr algn="just">
              <a:spcBef>
                <a:spcPts val="600"/>
              </a:spcBef>
            </a:pPr>
            <a:r>
              <a:rPr lang="en-GB" dirty="0">
                <a:solidFill>
                  <a:schemeClr val="accent5">
                    <a:lumMod val="50000"/>
                  </a:schemeClr>
                </a:solidFill>
                <a:latin typeface="Arial" panose="020B0604020202020204" pitchFamily="34" charset="0"/>
                <a:cs typeface="Arial" panose="020B0604020202020204" pitchFamily="34" charset="0"/>
              </a:rPr>
              <a:t>Provides for the establishment and purpose for the skills development system that includes the National Skills Fund (NSF), National Skills Authority (NSA), Sector Education and Training Authority (SETAs) and the QCTO, and regulates apprenticeships, learnerships and matters related to skills development.</a:t>
            </a:r>
          </a:p>
          <a:p>
            <a:pPr algn="just">
              <a:spcBef>
                <a:spcPts val="600"/>
              </a:spcBef>
            </a:pPr>
            <a:endParaRPr lang="en-GB" b="1" dirty="0">
              <a:solidFill>
                <a:schemeClr val="accent5">
                  <a:lumMod val="50000"/>
                </a:schemeClr>
              </a:solidFill>
              <a:latin typeface="Arial" panose="020B0604020202020204" pitchFamily="34" charset="0"/>
              <a:cs typeface="Arial" panose="020B0604020202020204" pitchFamily="34" charset="0"/>
            </a:endParaRPr>
          </a:p>
          <a:p>
            <a:r>
              <a:rPr lang="en-GB" b="1" dirty="0">
                <a:solidFill>
                  <a:schemeClr val="accent5">
                    <a:lumMod val="50000"/>
                  </a:schemeClr>
                </a:solidFill>
                <a:latin typeface="Arial" panose="020B0604020202020204" pitchFamily="34" charset="0"/>
                <a:cs typeface="Arial" panose="020B0604020202020204" pitchFamily="34" charset="0"/>
              </a:rPr>
              <a:t>2. Skills Development Levies Act, Act No. 9 of 1999 (SDL Act)</a:t>
            </a:r>
          </a:p>
          <a:p>
            <a:pPr algn="just"/>
            <a:r>
              <a:rPr lang="en-GB" dirty="0">
                <a:solidFill>
                  <a:schemeClr val="accent5">
                    <a:lumMod val="50000"/>
                  </a:schemeClr>
                </a:solidFill>
                <a:latin typeface="Arial" panose="020B0604020202020204" pitchFamily="34" charset="0"/>
                <a:cs typeface="Arial" panose="020B0604020202020204" pitchFamily="34" charset="0"/>
              </a:rPr>
              <a:t>Provides for the collection and disbursement of the skills development levies and matters related thereto.</a:t>
            </a:r>
          </a:p>
          <a:p>
            <a:pPr algn="just"/>
            <a:endParaRPr lang="en-GB" b="1" dirty="0">
              <a:solidFill>
                <a:schemeClr val="accent5">
                  <a:lumMod val="50000"/>
                </a:schemeClr>
              </a:solidFill>
              <a:latin typeface="Arial" panose="020B0604020202020204" pitchFamily="34" charset="0"/>
              <a:cs typeface="Arial" panose="020B0604020202020204" pitchFamily="34" charset="0"/>
            </a:endParaRPr>
          </a:p>
          <a:p>
            <a:r>
              <a:rPr lang="en-GB" b="1" dirty="0">
                <a:solidFill>
                  <a:schemeClr val="accent5">
                    <a:lumMod val="50000"/>
                  </a:schemeClr>
                </a:solidFill>
                <a:latin typeface="Arial" panose="020B0604020202020204" pitchFamily="34" charset="0"/>
                <a:cs typeface="Arial" panose="020B0604020202020204" pitchFamily="34" charset="0"/>
              </a:rPr>
              <a:t>3. Establishment of NSF in terms of the Skills Development Act</a:t>
            </a:r>
            <a:endParaRPr lang="en-GB" dirty="0">
              <a:solidFill>
                <a:schemeClr val="accent5">
                  <a:lumMod val="50000"/>
                </a:schemeClr>
              </a:solidFill>
              <a:latin typeface="Arial" panose="020B0604020202020204" pitchFamily="34" charset="0"/>
              <a:cs typeface="Arial" panose="020B0604020202020204" pitchFamily="34" charset="0"/>
            </a:endParaRPr>
          </a:p>
          <a:p>
            <a:pPr algn="just"/>
            <a:r>
              <a:rPr lang="en-GB" dirty="0">
                <a:solidFill>
                  <a:schemeClr val="accent5">
                    <a:lumMod val="50000"/>
                  </a:schemeClr>
                </a:solidFill>
                <a:latin typeface="Arial" panose="020B0604020202020204" pitchFamily="34" charset="0"/>
                <a:cs typeface="Arial" panose="020B0604020202020204" pitchFamily="34" charset="0"/>
              </a:rPr>
              <a:t>NSF was established in 1999 in terms of section 27(1) of the Skills Development Act, 1998 (Act No. 97 of 1998) (SDA), stating the following: “The National Skills Fund is hereby established”. Subsequently, the NSF derives its legal standing from the mandate carried by the Executive Authority, the Minister of Higher Education, Science and Innovation.</a:t>
            </a:r>
          </a:p>
          <a:p>
            <a:pPr algn="just"/>
            <a:endParaRPr lang="en-GB" dirty="0">
              <a:solidFill>
                <a:schemeClr val="accent5">
                  <a:lumMod val="50000"/>
                </a:schemeClr>
              </a:solidFill>
              <a:latin typeface="Arial" panose="020B0604020202020204" pitchFamily="34" charset="0"/>
              <a:cs typeface="Arial" panose="020B0604020202020204" pitchFamily="34" charset="0"/>
            </a:endParaRPr>
          </a:p>
          <a:p>
            <a:pPr algn="just"/>
            <a:r>
              <a:rPr lang="en-GB" dirty="0">
                <a:solidFill>
                  <a:schemeClr val="accent5">
                    <a:lumMod val="50000"/>
                  </a:schemeClr>
                </a:solidFill>
                <a:latin typeface="Arial" panose="020B0604020202020204" pitchFamily="34" charset="0"/>
                <a:cs typeface="Arial" panose="020B0604020202020204" pitchFamily="34" charset="0"/>
              </a:rPr>
              <a:t>The devolution of power from the Executive Authority is expressed in terms of section 29(1) of the SDA. The Director-General of  Higher Education and Training is the Accounting Authority of the NSF, variably contemplated by section 49(2) (b) of the Public Finance Management Act, 1999 (Act No. 1 of 1999) (PFMA).</a:t>
            </a:r>
          </a:p>
        </p:txBody>
      </p:sp>
    </p:spTree>
    <p:extLst>
      <p:ext uri="{BB962C8B-B14F-4D97-AF65-F5344CB8AC3E}">
        <p14:creationId xmlns:p14="http://schemas.microsoft.com/office/powerpoint/2010/main" xmlns="" val="240722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451241" y="1025639"/>
            <a:ext cx="11347081"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6</a:t>
            </a:fld>
            <a:endParaRPr lang="en-US" dirty="0"/>
          </a:p>
        </p:txBody>
      </p:sp>
      <p:sp>
        <p:nvSpPr>
          <p:cNvPr id="4" name="Rectangle 3"/>
          <p:cNvSpPr/>
          <p:nvPr/>
        </p:nvSpPr>
        <p:spPr>
          <a:xfrm>
            <a:off x="5398794" y="329607"/>
            <a:ext cx="5454904" cy="692049"/>
          </a:xfrm>
          <a:prstGeom prst="rect">
            <a:avLst/>
          </a:prstGeom>
        </p:spPr>
        <p:txBody>
          <a:bodyPr wrap="square">
            <a:spAutoFit/>
          </a:bodyPr>
          <a:lstStyle/>
          <a:p>
            <a:pPr algn="ctr">
              <a:lnSpc>
                <a:spcPct val="115000"/>
              </a:lnSpc>
              <a:spcBef>
                <a:spcPts val="300"/>
              </a:spcBef>
            </a:pPr>
            <a:r>
              <a:rPr lang="en-GB" sz="3600" b="1" dirty="0">
                <a:solidFill>
                  <a:srgbClr val="70AD47">
                    <a:lumMod val="75000"/>
                  </a:srgbClr>
                </a:solidFill>
              </a:rPr>
              <a:t>Legislative Mandate</a:t>
            </a:r>
          </a:p>
        </p:txBody>
      </p:sp>
      <p:sp>
        <p:nvSpPr>
          <p:cNvPr id="6" name="Rectangle 5"/>
          <p:cNvSpPr/>
          <p:nvPr/>
        </p:nvSpPr>
        <p:spPr>
          <a:xfrm>
            <a:off x="393679" y="1283006"/>
            <a:ext cx="10757326" cy="4086247"/>
          </a:xfrm>
          <a:prstGeom prst="rect">
            <a:avLst/>
          </a:prstGeom>
        </p:spPr>
        <p:txBody>
          <a:bodyPr wrap="square">
            <a:spAutoFit/>
          </a:bodyPr>
          <a:lstStyle/>
          <a:p>
            <a:endParaRPr lang="en-GB" sz="2000" b="1" dirty="0">
              <a:solidFill>
                <a:schemeClr val="accent5">
                  <a:lumMod val="50000"/>
                </a:schemeClr>
              </a:solidFill>
            </a:endParaRPr>
          </a:p>
          <a:p>
            <a:r>
              <a:rPr lang="en-GB" sz="2000" b="1" dirty="0">
                <a:solidFill>
                  <a:schemeClr val="accent5">
                    <a:lumMod val="50000"/>
                  </a:schemeClr>
                </a:solidFill>
              </a:rPr>
              <a:t>4</a:t>
            </a:r>
            <a:r>
              <a:rPr lang="en-GB" sz="2000" b="1" dirty="0">
                <a:solidFill>
                  <a:schemeClr val="accent5">
                    <a:lumMod val="50000"/>
                  </a:schemeClr>
                </a:solidFill>
                <a:latin typeface="Arial" panose="020B0604020202020204" pitchFamily="34" charset="0"/>
                <a:cs typeface="Arial" panose="020B0604020202020204" pitchFamily="34" charset="0"/>
              </a:rPr>
              <a:t>. NSF listed as a Schedule 3A public entity in terms of the PFMA</a:t>
            </a:r>
          </a:p>
          <a:p>
            <a:pPr algn="just"/>
            <a:r>
              <a:rPr lang="en-GB" sz="2000" dirty="0">
                <a:solidFill>
                  <a:schemeClr val="accent5">
                    <a:lumMod val="50000"/>
                  </a:schemeClr>
                </a:solidFill>
                <a:latin typeface="Arial" panose="020B0604020202020204" pitchFamily="34" charset="0"/>
                <a:cs typeface="Arial" panose="020B0604020202020204" pitchFamily="34" charset="0"/>
              </a:rPr>
              <a:t>On 12 October 2012, the Minister of Finance listed the NSF as a Schedule 3A public entity in terms of the PFMA, retrospectively effective from 1 April 2012 (Notice No. 821 in Government Gazette No. 35759).</a:t>
            </a:r>
            <a:endParaRPr lang="en-GB" sz="2000" b="1" dirty="0">
              <a:solidFill>
                <a:schemeClr val="accent5">
                  <a:lumMod val="50000"/>
                </a:schemeClr>
              </a:solidFill>
              <a:latin typeface="Arial" panose="020B0604020202020204" pitchFamily="34" charset="0"/>
              <a:cs typeface="Arial" panose="020B0604020202020204" pitchFamily="34" charset="0"/>
            </a:endParaRPr>
          </a:p>
          <a:p>
            <a:pPr lvl="1">
              <a:spcBef>
                <a:spcPts val="600"/>
              </a:spcBef>
            </a:pPr>
            <a:endParaRPr lang="en-GB" sz="2000" b="1" dirty="0">
              <a:solidFill>
                <a:schemeClr val="accent5">
                  <a:lumMod val="50000"/>
                </a:schemeClr>
              </a:solidFill>
              <a:latin typeface="Arial" panose="020B0604020202020204" pitchFamily="34" charset="0"/>
              <a:cs typeface="Arial" panose="020B0604020202020204" pitchFamily="34" charset="0"/>
            </a:endParaRPr>
          </a:p>
          <a:p>
            <a:pPr>
              <a:spcBef>
                <a:spcPts val="600"/>
              </a:spcBef>
            </a:pPr>
            <a:r>
              <a:rPr lang="en-GB" sz="2000" b="1" dirty="0">
                <a:solidFill>
                  <a:schemeClr val="accent5">
                    <a:lumMod val="50000"/>
                  </a:schemeClr>
                </a:solidFill>
                <a:latin typeface="Arial" panose="020B0604020202020204" pitchFamily="34" charset="0"/>
                <a:cs typeface="Arial" panose="020B0604020202020204" pitchFamily="34" charset="0"/>
              </a:rPr>
              <a:t>5. National Qualifications Framework Act, as amended, Act No. 12 of 2019 (NQF Act): </a:t>
            </a:r>
          </a:p>
          <a:p>
            <a:pPr algn="just">
              <a:spcBef>
                <a:spcPts val="600"/>
              </a:spcBef>
            </a:pPr>
            <a:r>
              <a:rPr lang="en-GB" sz="2000" dirty="0">
                <a:solidFill>
                  <a:schemeClr val="accent5">
                    <a:lumMod val="50000"/>
                  </a:schemeClr>
                </a:solidFill>
                <a:latin typeface="Arial" panose="020B0604020202020204" pitchFamily="34" charset="0"/>
                <a:cs typeface="Arial" panose="020B0604020202020204" pitchFamily="34" charset="0"/>
              </a:rPr>
              <a:t>Provides for the National Qualifications Framework (NQF), the South African Qualifications Authority (SAQA) and the quality councils (CHE,QCTO and </a:t>
            </a:r>
            <a:r>
              <a:rPr lang="en-GB" sz="2000" dirty="0" err="1">
                <a:solidFill>
                  <a:schemeClr val="accent5">
                    <a:lumMod val="50000"/>
                  </a:schemeClr>
                </a:solidFill>
                <a:latin typeface="Arial" panose="020B0604020202020204" pitchFamily="34" charset="0"/>
                <a:cs typeface="Arial" panose="020B0604020202020204" pitchFamily="34" charset="0"/>
              </a:rPr>
              <a:t>Umalusi</a:t>
            </a:r>
            <a:r>
              <a:rPr lang="en-GB" sz="2000" dirty="0">
                <a:solidFill>
                  <a:schemeClr val="accent5">
                    <a:lumMod val="50000"/>
                  </a:schemeClr>
                </a:solidFill>
                <a:latin typeface="Arial" panose="020B0604020202020204" pitchFamily="34" charset="0"/>
                <a:cs typeface="Arial" panose="020B0604020202020204" pitchFamily="34" charset="0"/>
              </a:rPr>
              <a:t>), for qualifications and the quality assurance of qualifications required on the sub-frameworks of the NQF, as well as for misrepresented or fraudulent qualifications.</a:t>
            </a:r>
            <a:endParaRPr lang="en-ZA" sz="2000" dirty="0">
              <a:solidFill>
                <a:schemeClr val="accent5">
                  <a:lumMod val="50000"/>
                </a:schemeClr>
              </a:solidFill>
              <a:latin typeface="Arial" panose="020B0604020202020204" pitchFamily="34" charset="0"/>
              <a:cs typeface="Arial" panose="020B0604020202020204" pitchFamily="34" charset="0"/>
            </a:endParaRPr>
          </a:p>
          <a:p>
            <a:pPr marL="228600" indent="-228600" algn="just">
              <a:lnSpc>
                <a:spcPct val="90000"/>
              </a:lnSpc>
              <a:spcBef>
                <a:spcPts val="1000"/>
              </a:spcBef>
              <a:buFont typeface="Arial" panose="020B0604020202020204" pitchFamily="34" charset="0"/>
              <a:buChar char="•"/>
            </a:pPr>
            <a:endParaRPr lang="en-US"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72265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47156-518A-6F4B-997F-102900933C01}"/>
              </a:ext>
            </a:extLst>
          </p:cNvPr>
          <p:cNvSpPr>
            <a:spLocks noGrp="1"/>
          </p:cNvSpPr>
          <p:nvPr>
            <p:ph type="title"/>
          </p:nvPr>
        </p:nvSpPr>
        <p:spPr/>
        <p:txBody>
          <a:bodyPr/>
          <a:lstStyle/>
          <a:p>
            <a:pPr algn="ctr"/>
            <a:r>
              <a:rPr lang="en-US" dirty="0"/>
              <a:t>NSF Legislative Mandate</a:t>
            </a:r>
          </a:p>
        </p:txBody>
      </p:sp>
      <p:sp>
        <p:nvSpPr>
          <p:cNvPr id="3" name="Content Placeholder 2">
            <a:extLst>
              <a:ext uri="{FF2B5EF4-FFF2-40B4-BE49-F238E27FC236}">
                <a16:creationId xmlns:a16="http://schemas.microsoft.com/office/drawing/2014/main" xmlns="" id="{1006758E-D43B-0545-B95C-48408FFAB414}"/>
              </a:ext>
            </a:extLst>
          </p:cNvPr>
          <p:cNvSpPr>
            <a:spLocks noGrp="1"/>
          </p:cNvSpPr>
          <p:nvPr>
            <p:ph idx="1"/>
          </p:nvPr>
        </p:nvSpPr>
        <p:spPr>
          <a:xfrm>
            <a:off x="1920245" y="1264486"/>
            <a:ext cx="10068555" cy="5456989"/>
          </a:xfrm>
        </p:spPr>
        <p:txBody>
          <a:bodyPr>
            <a:normAutofit/>
          </a:bodyPr>
          <a:lstStyle/>
          <a:p>
            <a:pPr marL="0" indent="0">
              <a:buNone/>
            </a:pPr>
            <a:r>
              <a:rPr lang="en-US" sz="2000" b="1" dirty="0">
                <a:solidFill>
                  <a:schemeClr val="accent5">
                    <a:lumMod val="50000"/>
                  </a:schemeClr>
                </a:solidFill>
              </a:rPr>
              <a:t>The money of the NSF may be used for the primary objectives as defined by the prescripts of the Skills Development Act (SDA) namely: </a:t>
            </a:r>
          </a:p>
          <a:p>
            <a:pPr marL="457200" indent="-457200">
              <a:buFont typeface="+mj-lt"/>
              <a:buAutoNum type="arabicPeriod"/>
            </a:pPr>
            <a:r>
              <a:rPr lang="en-US" sz="2000" dirty="0">
                <a:solidFill>
                  <a:schemeClr val="accent5">
                    <a:lumMod val="50000"/>
                  </a:schemeClr>
                </a:solidFill>
              </a:rPr>
              <a:t>To fund projects identified in the National Skills Developed Strategy</a:t>
            </a:r>
            <a:r>
              <a:rPr lang="en-US" sz="2000" dirty="0"/>
              <a:t> III </a:t>
            </a:r>
            <a:r>
              <a:rPr lang="en-US" sz="2000" dirty="0">
                <a:solidFill>
                  <a:schemeClr val="accent5">
                    <a:lumMod val="50000"/>
                  </a:schemeClr>
                </a:solidFill>
              </a:rPr>
              <a:t>(National Skills Development Plan) as national priorities (section 28(1) of the SDA)</a:t>
            </a:r>
          </a:p>
          <a:p>
            <a:pPr marL="457200" indent="-457200">
              <a:buFont typeface="+mj-lt"/>
              <a:buAutoNum type="arabicPeriod"/>
            </a:pPr>
            <a:r>
              <a:rPr lang="en-US" sz="2000" dirty="0">
                <a:solidFill>
                  <a:schemeClr val="accent5">
                    <a:lumMod val="50000"/>
                  </a:schemeClr>
                </a:solidFill>
              </a:rPr>
              <a:t>To fund projects related to the achievement of the purposes of the SDA as the Director-General of  the DHET determines (section 28(1) of the SDA)</a:t>
            </a:r>
          </a:p>
          <a:p>
            <a:pPr marL="457200" indent="-457200">
              <a:buFont typeface="+mj-lt"/>
              <a:buAutoNum type="arabicPeriod"/>
            </a:pPr>
            <a:r>
              <a:rPr lang="en-US" sz="2000" dirty="0">
                <a:solidFill>
                  <a:schemeClr val="accent5">
                    <a:lumMod val="50000"/>
                  </a:schemeClr>
                </a:solidFill>
              </a:rPr>
              <a:t>To fund any activity undertaken by the Minister of Higher Education and Training to achieve a national standard of good practice in skills development (section 30B of the SDA); and </a:t>
            </a:r>
          </a:p>
          <a:p>
            <a:pPr marL="457200" indent="-457200">
              <a:buFont typeface="+mj-lt"/>
              <a:buAutoNum type="arabicPeriod"/>
            </a:pPr>
            <a:r>
              <a:rPr lang="en-US" sz="2000" dirty="0">
                <a:solidFill>
                  <a:schemeClr val="accent5">
                    <a:lumMod val="50000"/>
                  </a:schemeClr>
                </a:solidFill>
              </a:rPr>
              <a:t>To administer the NSF within the prescribed limit (section 28(3) of the SDA). Regulations to prescribe the limit for the administration of the NSF at 10% of revenue was approved and published in Notice No. R.1030, Government Gazette No. 33740 dated 8 November 2010.</a:t>
            </a:r>
          </a:p>
          <a:p>
            <a:endParaRPr lang="en-US" dirty="0"/>
          </a:p>
        </p:txBody>
      </p:sp>
      <p:sp>
        <p:nvSpPr>
          <p:cNvPr id="4" name="Slide Number Placeholder 3">
            <a:extLst>
              <a:ext uri="{FF2B5EF4-FFF2-40B4-BE49-F238E27FC236}">
                <a16:creationId xmlns:a16="http://schemas.microsoft.com/office/drawing/2014/main" xmlns="" id="{6BD236D6-BC39-794E-894C-ABF4D8759E5B}"/>
              </a:ext>
            </a:extLst>
          </p:cNvPr>
          <p:cNvSpPr>
            <a:spLocks noGrp="1"/>
          </p:cNvSpPr>
          <p:nvPr>
            <p:ph type="sldNum" sz="quarter" idx="4"/>
          </p:nvPr>
        </p:nvSpPr>
        <p:spPr>
          <a:xfrm>
            <a:off x="50393" y="136525"/>
            <a:ext cx="634288" cy="226714"/>
          </a:xfrm>
          <a:prstGeom prst="rect">
            <a:avLst/>
          </a:prstGeom>
        </p:spPr>
        <p:txBody>
          <a:bodyPr/>
          <a:lstStyle/>
          <a:p>
            <a:fld id="{D0187014-A058-7742-9C1E-B2A7F306F8B0}" type="slidenum">
              <a:rPr lang="en-US" smtClean="0"/>
              <a:pPr/>
              <a:t>7</a:t>
            </a:fld>
            <a:endParaRPr lang="en-US" dirty="0"/>
          </a:p>
        </p:txBody>
      </p:sp>
    </p:spTree>
    <p:extLst>
      <p:ext uri="{BB962C8B-B14F-4D97-AF65-F5344CB8AC3E}">
        <p14:creationId xmlns:p14="http://schemas.microsoft.com/office/powerpoint/2010/main" xmlns="" val="300213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460" y="2438158"/>
            <a:ext cx="11940540" cy="2078978"/>
          </a:xfrm>
          <a:prstGeom prst="rect">
            <a:avLst/>
          </a:prstGeom>
        </p:spPr>
        <p:txBody>
          <a:bodyPr>
            <a:no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pPr algn="ctr"/>
            <a:r>
              <a:rPr lang="en-ZA" altLang="en-US" sz="4000" b="1" dirty="0">
                <a:solidFill>
                  <a:srgbClr val="70AD47"/>
                </a:solidFill>
                <a:latin typeface="Open Sans"/>
                <a:cs typeface="Times New Roman" pitchFamily="18" charset="0"/>
              </a:rPr>
              <a:t>2. </a:t>
            </a:r>
            <a:r>
              <a:rPr lang="en-GB" sz="4000" b="1" dirty="0">
                <a:solidFill>
                  <a:schemeClr val="accent6"/>
                </a:solidFill>
                <a:latin typeface="Open Sans"/>
              </a:rPr>
              <a:t>Review of  the NSF Strategic Plan 2020/25</a:t>
            </a:r>
          </a:p>
          <a:p>
            <a:pPr algn="ctr"/>
            <a:endParaRPr lang="en-GB" sz="4000" b="1" dirty="0">
              <a:solidFill>
                <a:schemeClr val="accent6"/>
              </a:solidFill>
              <a:latin typeface="Open Sans"/>
            </a:endParaRPr>
          </a:p>
        </p:txBody>
      </p:sp>
    </p:spTree>
    <p:extLst>
      <p:ext uri="{BB962C8B-B14F-4D97-AF65-F5344CB8AC3E}">
        <p14:creationId xmlns:p14="http://schemas.microsoft.com/office/powerpoint/2010/main" xmlns="" val="385449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A2DABE-4A03-6140-88F0-F673BF3217D5}"/>
              </a:ext>
            </a:extLst>
          </p:cNvPr>
          <p:cNvSpPr>
            <a:spLocks noGrp="1"/>
          </p:cNvSpPr>
          <p:nvPr>
            <p:ph idx="1"/>
          </p:nvPr>
        </p:nvSpPr>
        <p:spPr>
          <a:xfrm>
            <a:off x="160421" y="1025639"/>
            <a:ext cx="11637902" cy="5603761"/>
          </a:xfrm>
        </p:spPr>
        <p:txBody>
          <a:bodyPr>
            <a:noAutofit/>
          </a:bodyPr>
          <a:lstStyle/>
          <a:p>
            <a:pPr marL="0" indent="0">
              <a:lnSpc>
                <a:spcPct val="200000"/>
              </a:lnSpc>
              <a:buNone/>
            </a:pPr>
            <a:endParaRPr lang="en-ZA" sz="1200" b="1" dirty="0">
              <a:solidFill>
                <a:srgbClr val="002060"/>
              </a:solidFill>
            </a:endParaRPr>
          </a:p>
          <a:p>
            <a:pPr marL="0" indent="0">
              <a:lnSpc>
                <a:spcPct val="200000"/>
              </a:lnSpc>
              <a:buNone/>
            </a:pPr>
            <a:endParaRPr lang="en-ZA" sz="1200" b="1" dirty="0">
              <a:solidFill>
                <a:srgbClr val="002060"/>
              </a:solidFill>
            </a:endParaRPr>
          </a:p>
          <a:p>
            <a:pPr>
              <a:lnSpc>
                <a:spcPct val="200000"/>
              </a:lnSpc>
            </a:pPr>
            <a:endParaRPr lang="en-ZA" sz="1200" b="1" dirty="0">
              <a:solidFill>
                <a:srgbClr val="002060"/>
              </a:solidFill>
            </a:endParaRPr>
          </a:p>
          <a:p>
            <a:pPr>
              <a:lnSpc>
                <a:spcPct val="200000"/>
              </a:lnSpc>
            </a:pPr>
            <a:endParaRPr lang="en-ZA" sz="1200" b="1" dirty="0">
              <a:solidFill>
                <a:srgbClr val="002060"/>
              </a:solidFill>
            </a:endParaRPr>
          </a:p>
        </p:txBody>
      </p:sp>
      <p:sp>
        <p:nvSpPr>
          <p:cNvPr id="3" name="Slide Number Placeholder 2">
            <a:extLst>
              <a:ext uri="{FF2B5EF4-FFF2-40B4-BE49-F238E27FC236}">
                <a16:creationId xmlns:a16="http://schemas.microsoft.com/office/drawing/2014/main" xmlns="" id="{5C5A4930-DC3A-5743-B3E7-4703A29B84D1}"/>
              </a:ext>
            </a:extLst>
          </p:cNvPr>
          <p:cNvSpPr>
            <a:spLocks noGrp="1"/>
          </p:cNvSpPr>
          <p:nvPr>
            <p:ph type="sldNum" sz="quarter" idx="4"/>
          </p:nvPr>
        </p:nvSpPr>
        <p:spPr/>
        <p:txBody>
          <a:bodyPr/>
          <a:lstStyle/>
          <a:p>
            <a:fld id="{D0187014-A058-7742-9C1E-B2A7F306F8B0}" type="slidenum">
              <a:rPr lang="en-US" smtClean="0"/>
              <a:pPr/>
              <a:t>9</a:t>
            </a:fld>
            <a:endParaRPr lang="en-US" dirty="0"/>
          </a:p>
        </p:txBody>
      </p:sp>
      <p:sp>
        <p:nvSpPr>
          <p:cNvPr id="4" name="Rectangle 3"/>
          <p:cNvSpPr/>
          <p:nvPr/>
        </p:nvSpPr>
        <p:spPr>
          <a:xfrm>
            <a:off x="5398794" y="329607"/>
            <a:ext cx="5454904" cy="871008"/>
          </a:xfrm>
          <a:prstGeom prst="rect">
            <a:avLst/>
          </a:prstGeom>
        </p:spPr>
        <p:txBody>
          <a:bodyPr wrap="square">
            <a:spAutoFit/>
          </a:bodyPr>
          <a:lstStyle/>
          <a:p>
            <a:pPr algn="ctr">
              <a:lnSpc>
                <a:spcPct val="115000"/>
              </a:lnSpc>
              <a:spcBef>
                <a:spcPts val="300"/>
              </a:spcBef>
            </a:pPr>
            <a:r>
              <a:rPr lang="en-US" sz="2200" b="1"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Rationale to Revise Strategic Plan &amp; APP Planning Priorities</a:t>
            </a:r>
            <a:endParaRPr lang="en-GB" sz="2200" b="1" dirty="0">
              <a:solidFill>
                <a:schemeClr val="accent6">
                  <a:lumMod val="50000"/>
                </a:schemeClr>
              </a:solidFill>
            </a:endParaRPr>
          </a:p>
        </p:txBody>
      </p:sp>
      <p:sp>
        <p:nvSpPr>
          <p:cNvPr id="6" name="Rectangle 5"/>
          <p:cNvSpPr/>
          <p:nvPr/>
        </p:nvSpPr>
        <p:spPr>
          <a:xfrm>
            <a:off x="160421" y="1283006"/>
            <a:ext cx="11637902" cy="5878340"/>
          </a:xfrm>
          <a:prstGeom prst="rect">
            <a:avLst/>
          </a:prstGeom>
        </p:spPr>
        <p:txBody>
          <a:bodyPr wrap="square">
            <a:spAutoFit/>
          </a:bodyPr>
          <a:lstStyle/>
          <a:p>
            <a:pPr algn="just">
              <a:spcBef>
                <a:spcPts val="1000"/>
              </a:spcBef>
            </a:pPr>
            <a:r>
              <a:rPr lang="en-US" sz="1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 The Strategic Plan 2020 to 2025 </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was last revised and tabled in Parliament in 2021/22 financial year. </a:t>
            </a:r>
          </a:p>
          <a:p>
            <a:pPr algn="just">
              <a:spcBef>
                <a:spcPts val="1000"/>
              </a:spcBef>
            </a:pPr>
            <a:r>
              <a:rPr lang="en-US" sz="1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 The following developments informed the requirement for the review of the Strategic Plan 2020 -2025: </a:t>
            </a: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Advent of COVID -19 in South Africa, required a review of plans;</a:t>
            </a: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Establishment of a Strategic Planning function in NSF to improve and strengthen planning in the NSF;</a:t>
            </a: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Aligning the 5-year outcomes and outputs to new indicators introduced in the APP 2021/22;</a:t>
            </a: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Aligning the new outcomes and outputs indicators </a:t>
            </a:r>
            <a:r>
              <a:rPr lang="en-ZA"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to support the ERRP Skills Strategy and Plan.</a:t>
            </a:r>
            <a:endPar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Address alignment findings on new indicators as per Auditor-General </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of South Africa findings;</a:t>
            </a:r>
            <a:endParaRPr lang="en-US"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spcAft>
                <a:spcPts val="675"/>
              </a:spcAft>
              <a:buFont typeface="+mj-lt"/>
              <a:buAutoNum type="alphaLcParenR"/>
            </a:pP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Alignment with the DPME revised framework for the strategic plan and annual performance plans; </a:t>
            </a:r>
            <a:endParaRPr lang="en-US"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spcAft>
                <a:spcPts val="675"/>
              </a:spcAft>
              <a:buFont typeface="+mj-lt"/>
              <a:buAutoNum type="alphaLcParenR"/>
            </a:pP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Recommendation </a:t>
            </a: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arising from </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NSF Evaluation Study of the NSF prior five-year strategic plan (2015 to 2020) e.g. Revised Theory of Change;</a:t>
            </a:r>
            <a:endParaRPr lang="en-US"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spcAft>
                <a:spcPts val="675"/>
              </a:spcAft>
              <a:buFont typeface="+mj-lt"/>
              <a:buAutoNum type="alphaLcParenR"/>
            </a:pPr>
            <a:r>
              <a:rPr lang="en-US"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DHET Revised</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Strategic Plan 2020 - 2025;</a:t>
            </a:r>
          </a:p>
          <a:p>
            <a:pPr marL="800100" lvl="1" indent="-342900" algn="just">
              <a:spcAft>
                <a:spcPts val="675"/>
              </a:spcAft>
              <a:buFont typeface="+mj-lt"/>
              <a:buAutoNum type="alphaLcParenR"/>
            </a:pPr>
            <a:r>
              <a:rPr lang="en-ZA"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NSF budget framework alignment to take into account adjustments due to 4 months skills levy holiday; </a:t>
            </a:r>
          </a:p>
          <a:p>
            <a:pPr marL="800100" lvl="1" indent="-342900" algn="just">
              <a:spcAft>
                <a:spcPts val="675"/>
              </a:spcAft>
              <a:buFont typeface="+mj-lt"/>
              <a:buAutoNum type="alphaLcParenR"/>
            </a:pPr>
            <a:r>
              <a:rPr lang="en-ZA"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New research and socio-economic analysis inclusive of the impact of COVID-19; and </a:t>
            </a:r>
          </a:p>
          <a:p>
            <a:pPr marL="800100" lvl="1" indent="-342900" algn="just">
              <a:spcAft>
                <a:spcPts val="675"/>
              </a:spcAft>
              <a:buFont typeface="+mj-lt"/>
              <a:buAutoNum type="alphaLcParenR"/>
            </a:pPr>
            <a:r>
              <a:rPr lang="en-ZA"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NSF implementation of revised Programme Structure adjustment, as NSF adopted 3 Programmes thus separating beneficiary-based interventions from PSET Capacity intervention as these are distinct performance areas and can not be reported under the same outcome. </a:t>
            </a:r>
          </a:p>
          <a:p>
            <a:pPr marL="742950" lvl="1" indent="-285750" algn="just">
              <a:lnSpc>
                <a:spcPct val="107000"/>
              </a:lnSpc>
              <a:spcAft>
                <a:spcPts val="675"/>
              </a:spcAft>
              <a:buFont typeface="Arial" panose="020B0604020202020204" pitchFamily="34" charset="0"/>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endParaRPr lang="en-US" sz="1800" dirty="0">
              <a:solidFill>
                <a:srgbClr val="333333"/>
              </a:solidFill>
              <a:effectLst/>
              <a:latin typeface="Open Sans" panose="020B0606030504020204" pitchFamily="34" charset="0"/>
              <a:ea typeface="Times New Roman" panose="02020603050405020304" pitchFamily="18" charset="0"/>
            </a:endParaRPr>
          </a:p>
        </p:txBody>
      </p:sp>
    </p:spTree>
    <p:extLst>
      <p:ext uri="{BB962C8B-B14F-4D97-AF65-F5344CB8AC3E}">
        <p14:creationId xmlns:p14="http://schemas.microsoft.com/office/powerpoint/2010/main" xmlns="" val="295119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6219</Words>
  <Application>Microsoft Office PowerPoint</Application>
  <PresentationFormat>Custom</PresentationFormat>
  <Paragraphs>1948</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Portfolio Committee on Higher Education, Science and Innovation   National Skills Fund Revised Strategic Plan 2020-2025 and Annual Performance Plan 2023/24  17 May 2023</vt:lpstr>
      <vt:lpstr>PRESENTATION OUTLINE</vt:lpstr>
      <vt:lpstr>Slide 3</vt:lpstr>
      <vt:lpstr>Policies, Legislation &amp; Strategies that steer NSF</vt:lpstr>
      <vt:lpstr>Slide 5</vt:lpstr>
      <vt:lpstr>Slide 6</vt:lpstr>
      <vt:lpstr>NSF Legislative Mandate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Chaque Risi</dc:creator>
  <cp:lastModifiedBy>USER</cp:lastModifiedBy>
  <cp:revision>165</cp:revision>
  <dcterms:created xsi:type="dcterms:W3CDTF">2020-03-16T11:43:38Z</dcterms:created>
  <dcterms:modified xsi:type="dcterms:W3CDTF">2023-05-18T08:18:44Z</dcterms:modified>
</cp:coreProperties>
</file>