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3"/>
  </p:notesMasterIdLst>
  <p:sldIdLst>
    <p:sldId id="895" r:id="rId2"/>
    <p:sldId id="1010" r:id="rId3"/>
    <p:sldId id="992" r:id="rId4"/>
    <p:sldId id="892" r:id="rId5"/>
    <p:sldId id="993" r:id="rId6"/>
    <p:sldId id="4698" r:id="rId7"/>
    <p:sldId id="4699" r:id="rId8"/>
    <p:sldId id="4700" r:id="rId9"/>
    <p:sldId id="4695" r:id="rId10"/>
    <p:sldId id="4696" r:id="rId11"/>
    <p:sldId id="4697" r:id="rId12"/>
    <p:sldId id="994" r:id="rId13"/>
    <p:sldId id="995" r:id="rId14"/>
    <p:sldId id="996" r:id="rId15"/>
    <p:sldId id="997" r:id="rId16"/>
    <p:sldId id="998" r:id="rId17"/>
    <p:sldId id="999" r:id="rId18"/>
    <p:sldId id="1000" r:id="rId19"/>
    <p:sldId id="1001" r:id="rId20"/>
    <p:sldId id="1002" r:id="rId21"/>
    <p:sldId id="1003" r:id="rId22"/>
    <p:sldId id="1004" r:id="rId23"/>
    <p:sldId id="1005" r:id="rId24"/>
    <p:sldId id="1006" r:id="rId25"/>
    <p:sldId id="1007" r:id="rId26"/>
    <p:sldId id="1008" r:id="rId27"/>
    <p:sldId id="1009" r:id="rId28"/>
    <p:sldId id="1013" r:id="rId29"/>
    <p:sldId id="1014" r:id="rId30"/>
    <p:sldId id="1018" r:id="rId31"/>
    <p:sldId id="1019" r:id="rId32"/>
    <p:sldId id="1020" r:id="rId33"/>
    <p:sldId id="1015" r:id="rId34"/>
    <p:sldId id="1023" r:id="rId35"/>
    <p:sldId id="1024" r:id="rId36"/>
    <p:sldId id="1025" r:id="rId37"/>
    <p:sldId id="1026" r:id="rId38"/>
    <p:sldId id="1021" r:id="rId39"/>
    <p:sldId id="1022" r:id="rId40"/>
    <p:sldId id="1027" r:id="rId41"/>
    <p:sldId id="26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0" d="100"/>
          <a:sy n="60" d="100"/>
        </p:scale>
        <p:origin x="800" y="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spc="0" baseline="0">
                <a:solidFill>
                  <a:sysClr val="windowText" lastClr="000000"/>
                </a:solidFill>
                <a:latin typeface="+mn-lt"/>
                <a:ea typeface="+mn-ea"/>
                <a:cs typeface="+mn-cs"/>
              </a:defRPr>
            </a:pPr>
            <a:r>
              <a:rPr lang="en-ZA" sz="1800" b="1"/>
              <a:t>NSFAS Funding 2018-2021</a:t>
            </a:r>
          </a:p>
        </c:rich>
      </c:tx>
      <c:layout>
        <c:manualLayout>
          <c:xMode val="edge"/>
          <c:yMode val="edge"/>
          <c:x val="0.39284749988696038"/>
          <c:y val="8.2901554404145081E-2"/>
        </c:manualLayout>
      </c:layout>
      <c:overlay val="0"/>
      <c:spPr>
        <a:noFill/>
        <a:ln>
          <a:noFill/>
        </a:ln>
        <a:effectLst/>
      </c:spPr>
      <c:txPr>
        <a:bodyPr rot="0" spcFirstLastPara="1" vertOverflow="ellipsis" vert="horz" wrap="square" anchor="ctr" anchorCtr="1"/>
        <a:lstStyle/>
        <a:p>
          <a:pPr>
            <a:defRPr sz="1800" b="1" i="0" u="none" strike="noStrike" kern="1200" spc="0" baseline="0">
              <a:solidFill>
                <a:sysClr val="windowText" lastClr="000000"/>
              </a:solidFill>
              <a:latin typeface="+mn-lt"/>
              <a:ea typeface="+mn-ea"/>
              <a:cs typeface="+mn-cs"/>
            </a:defRPr>
          </a:pPr>
          <a:endParaRPr lang="en-US"/>
        </a:p>
      </c:txPr>
    </c:title>
    <c:autoTitleDeleted val="0"/>
    <c:plotArea>
      <c:layout>
        <c:manualLayout>
          <c:layoutTarget val="inner"/>
          <c:xMode val="edge"/>
          <c:yMode val="edge"/>
          <c:x val="0.16288909846072355"/>
          <c:y val="0.26648647545999754"/>
          <c:w val="0.78514175166168221"/>
          <c:h val="0.3638794855661176"/>
        </c:manualLayout>
      </c:layout>
      <c:barChart>
        <c:barDir val="col"/>
        <c:grouping val="clustered"/>
        <c:varyColors val="0"/>
        <c:ser>
          <c:idx val="0"/>
          <c:order val="0"/>
          <c:tx>
            <c:strRef>
              <c:f>Sheet1!$B$50</c:f>
              <c:strCache>
                <c:ptCount val="1"/>
                <c:pt idx="0">
                  <c:v>University</c:v>
                </c:pt>
              </c:strCache>
            </c:strRef>
          </c:tx>
          <c:spPr>
            <a:solidFill>
              <a:schemeClr val="accent1"/>
            </a:solidFill>
            <a:ln>
              <a:noFill/>
            </a:ln>
            <a:effectLst/>
          </c:spPr>
          <c:invertIfNegative val="0"/>
          <c:cat>
            <c:numRef>
              <c:f>Sheet1!$C$49:$G$49</c:f>
              <c:numCache>
                <c:formatCode>General</c:formatCode>
                <c:ptCount val="5"/>
                <c:pt idx="0">
                  <c:v>2018</c:v>
                </c:pt>
                <c:pt idx="1">
                  <c:v>2019</c:v>
                </c:pt>
                <c:pt idx="2">
                  <c:v>2020</c:v>
                </c:pt>
                <c:pt idx="3">
                  <c:v>2021</c:v>
                </c:pt>
                <c:pt idx="4">
                  <c:v>2024</c:v>
                </c:pt>
              </c:numCache>
            </c:numRef>
          </c:cat>
          <c:val>
            <c:numRef>
              <c:f>Sheet1!$C$50:$G$50</c:f>
              <c:numCache>
                <c:formatCode>#,##0</c:formatCode>
                <c:ptCount val="5"/>
                <c:pt idx="0">
                  <c:v>260002</c:v>
                </c:pt>
                <c:pt idx="1">
                  <c:v>393781</c:v>
                </c:pt>
                <c:pt idx="2">
                  <c:v>507343</c:v>
                </c:pt>
                <c:pt idx="3">
                  <c:v>538340</c:v>
                </c:pt>
                <c:pt idx="4">
                  <c:v>450000</c:v>
                </c:pt>
              </c:numCache>
            </c:numRef>
          </c:val>
          <c:extLst>
            <c:ext xmlns:c16="http://schemas.microsoft.com/office/drawing/2014/chart" uri="{C3380CC4-5D6E-409C-BE32-E72D297353CC}">
              <c16:uniqueId val="{00000000-52ED-431B-BCA6-CFD22844009F}"/>
            </c:ext>
          </c:extLst>
        </c:ser>
        <c:ser>
          <c:idx val="1"/>
          <c:order val="1"/>
          <c:tx>
            <c:strRef>
              <c:f>Sheet1!$B$51</c:f>
              <c:strCache>
                <c:ptCount val="1"/>
                <c:pt idx="0">
                  <c:v>TVET College</c:v>
                </c:pt>
              </c:strCache>
            </c:strRef>
          </c:tx>
          <c:spPr>
            <a:solidFill>
              <a:schemeClr val="accent2"/>
            </a:solidFill>
            <a:ln>
              <a:noFill/>
            </a:ln>
            <a:effectLst/>
          </c:spPr>
          <c:invertIfNegative val="0"/>
          <c:cat>
            <c:numRef>
              <c:f>Sheet1!$C$49:$G$49</c:f>
              <c:numCache>
                <c:formatCode>General</c:formatCode>
                <c:ptCount val="5"/>
                <c:pt idx="0">
                  <c:v>2018</c:v>
                </c:pt>
                <c:pt idx="1">
                  <c:v>2019</c:v>
                </c:pt>
                <c:pt idx="2">
                  <c:v>2020</c:v>
                </c:pt>
                <c:pt idx="3">
                  <c:v>2021</c:v>
                </c:pt>
                <c:pt idx="4">
                  <c:v>2024</c:v>
                </c:pt>
              </c:numCache>
            </c:numRef>
          </c:cat>
          <c:val>
            <c:numRef>
              <c:f>Sheet1!$C$51:$G$51</c:f>
              <c:numCache>
                <c:formatCode>#,##0</c:formatCode>
                <c:ptCount val="5"/>
                <c:pt idx="0">
                  <c:v>200339</c:v>
                </c:pt>
                <c:pt idx="1">
                  <c:v>307409</c:v>
                </c:pt>
                <c:pt idx="2">
                  <c:v>257036</c:v>
                </c:pt>
                <c:pt idx="3">
                  <c:v>284503</c:v>
                </c:pt>
                <c:pt idx="4">
                  <c:v>400000</c:v>
                </c:pt>
              </c:numCache>
            </c:numRef>
          </c:val>
          <c:extLst>
            <c:ext xmlns:c16="http://schemas.microsoft.com/office/drawing/2014/chart" uri="{C3380CC4-5D6E-409C-BE32-E72D297353CC}">
              <c16:uniqueId val="{00000001-52ED-431B-BCA6-CFD22844009F}"/>
            </c:ext>
          </c:extLst>
        </c:ser>
        <c:dLbls>
          <c:showLegendKey val="0"/>
          <c:showVal val="0"/>
          <c:showCatName val="0"/>
          <c:showSerName val="0"/>
          <c:showPercent val="0"/>
          <c:showBubbleSize val="0"/>
        </c:dLbls>
        <c:gapWidth val="219"/>
        <c:overlap val="-27"/>
        <c:axId val="1614981887"/>
        <c:axId val="1752853247"/>
      </c:barChart>
      <c:catAx>
        <c:axId val="16149818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752853247"/>
        <c:crosses val="autoZero"/>
        <c:auto val="1"/>
        <c:lblAlgn val="ctr"/>
        <c:lblOffset val="100"/>
        <c:noMultiLvlLbl val="0"/>
      </c:catAx>
      <c:valAx>
        <c:axId val="175285324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r>
                  <a:rPr lang="en-US"/>
                  <a:t>No. of Beneficiaries</a:t>
                </a:r>
              </a:p>
            </c:rich>
          </c:tx>
          <c:layout>
            <c:manualLayout>
              <c:xMode val="edge"/>
              <c:yMode val="edge"/>
              <c:x val="4.8561490314120916E-2"/>
              <c:y val="0.27649871486271471"/>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614981887"/>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0" i="0" u="none" strike="noStrike" kern="1200" baseline="0">
                <a:solidFill>
                  <a:sysClr val="windowText" lastClr="000000"/>
                </a:solidFill>
                <a:latin typeface="+mn-lt"/>
                <a:ea typeface="+mn-ea"/>
                <a:cs typeface="+mn-cs"/>
              </a:defRPr>
            </a:pPr>
            <a:endParaRPr lang="en-US"/>
          </a:p>
        </c:txPr>
      </c:dTable>
      <c:spPr>
        <a:noFill/>
        <a:ln>
          <a:noFill/>
        </a:ln>
        <a:effectLst/>
      </c:spPr>
    </c:plotArea>
    <c:plotVisOnly val="1"/>
    <c:dispBlanksAs val="gap"/>
    <c:showDLblsOverMax val="0"/>
  </c:chart>
  <c:spPr>
    <a:solidFill>
      <a:sysClr val="window" lastClr="FFFFFF"/>
    </a:solidFill>
    <a:ln w="12700" cap="flat" cmpd="sng" algn="ctr">
      <a:solidFill>
        <a:sysClr val="windowText" lastClr="000000"/>
      </a:solidFill>
      <a:prstDash val="solid"/>
      <a:miter lim="800000"/>
    </a:ln>
    <a:effectLst/>
  </c:spPr>
  <c:txPr>
    <a:bodyPr/>
    <a:lstStyle/>
    <a:p>
      <a:pPr>
        <a:defRPr sz="1200">
          <a:solidFill>
            <a:sysClr val="windowText" lastClr="000000"/>
          </a:solidFill>
          <a:latin typeface="+mn-lt"/>
          <a:ea typeface="+mn-ea"/>
          <a:cs typeface="+mn-cs"/>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1" i="0" u="none" strike="noStrike" kern="1200" spc="0" baseline="0">
                <a:solidFill>
                  <a:sysClr val="windowText" lastClr="000000"/>
                </a:solidFill>
                <a:latin typeface="+mj-lt"/>
                <a:ea typeface="+mn-ea"/>
                <a:cs typeface="+mn-cs"/>
              </a:defRPr>
            </a:pPr>
            <a:r>
              <a:rPr lang="en-US" sz="2000" b="1"/>
              <a:t>Artisan Registration &amp; Certifications</a:t>
            </a:r>
          </a:p>
        </c:rich>
      </c:tx>
      <c:overlay val="0"/>
      <c:spPr>
        <a:noFill/>
        <a:ln>
          <a:noFill/>
        </a:ln>
        <a:effectLst/>
      </c:spPr>
      <c:txPr>
        <a:bodyPr rot="0" spcFirstLastPara="1" vertOverflow="ellipsis" vert="horz" wrap="square" anchor="ctr" anchorCtr="1"/>
        <a:lstStyle/>
        <a:p>
          <a:pPr>
            <a:defRPr sz="2000" b="1" i="0" u="none" strike="noStrike" kern="1200" spc="0" baseline="0">
              <a:solidFill>
                <a:sysClr val="windowText" lastClr="000000"/>
              </a:solidFill>
              <a:latin typeface="+mj-lt"/>
              <a:ea typeface="+mn-ea"/>
              <a:cs typeface="+mn-cs"/>
            </a:defRPr>
          </a:pPr>
          <a:endParaRPr lang="en-US"/>
        </a:p>
      </c:txPr>
    </c:title>
    <c:autoTitleDeleted val="0"/>
    <c:plotArea>
      <c:layout>
        <c:manualLayout>
          <c:layoutTarget val="inner"/>
          <c:xMode val="edge"/>
          <c:yMode val="edge"/>
          <c:x val="0.20341046109937311"/>
          <c:y val="0.2623794225721785"/>
          <c:w val="0.75544458330638942"/>
          <c:h val="0.4658805249343832"/>
        </c:manualLayout>
      </c:layout>
      <c:lineChart>
        <c:grouping val="standard"/>
        <c:varyColors val="0"/>
        <c:ser>
          <c:idx val="0"/>
          <c:order val="0"/>
          <c:tx>
            <c:strRef>
              <c:f>Sheet1!$B$182</c:f>
              <c:strCache>
                <c:ptCount val="1"/>
                <c:pt idx="0">
                  <c:v>Artisan Registration</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Sheet1!$A$183:$A$188</c:f>
              <c:numCache>
                <c:formatCode>General</c:formatCode>
                <c:ptCount val="6"/>
                <c:pt idx="0">
                  <c:v>2016</c:v>
                </c:pt>
                <c:pt idx="1">
                  <c:v>2017</c:v>
                </c:pt>
                <c:pt idx="2">
                  <c:v>2018</c:v>
                </c:pt>
                <c:pt idx="3">
                  <c:v>2019</c:v>
                </c:pt>
                <c:pt idx="4">
                  <c:v>2020</c:v>
                </c:pt>
                <c:pt idx="5">
                  <c:v>2021</c:v>
                </c:pt>
              </c:numCache>
            </c:numRef>
          </c:cat>
          <c:val>
            <c:numRef>
              <c:f>Sheet1!$B$183:$B$188</c:f>
              <c:numCache>
                <c:formatCode>#,##0</c:formatCode>
                <c:ptCount val="6"/>
                <c:pt idx="0">
                  <c:v>30817</c:v>
                </c:pt>
                <c:pt idx="1">
                  <c:v>32330</c:v>
                </c:pt>
                <c:pt idx="2">
                  <c:v>29982</c:v>
                </c:pt>
                <c:pt idx="3">
                  <c:v>16212</c:v>
                </c:pt>
                <c:pt idx="4">
                  <c:v>10302</c:v>
                </c:pt>
                <c:pt idx="5">
                  <c:v>10376</c:v>
                </c:pt>
              </c:numCache>
            </c:numRef>
          </c:val>
          <c:smooth val="0"/>
          <c:extLst>
            <c:ext xmlns:c16="http://schemas.microsoft.com/office/drawing/2014/chart" uri="{C3380CC4-5D6E-409C-BE32-E72D297353CC}">
              <c16:uniqueId val="{00000000-CDE0-42FE-88E9-CA3DF7C9D26D}"/>
            </c:ext>
          </c:extLst>
        </c:ser>
        <c:ser>
          <c:idx val="1"/>
          <c:order val="1"/>
          <c:tx>
            <c:strRef>
              <c:f>Sheet1!$C$182</c:f>
              <c:strCache>
                <c:ptCount val="1"/>
                <c:pt idx="0">
                  <c:v>Artisan certified</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Sheet1!$A$183:$A$188</c:f>
              <c:numCache>
                <c:formatCode>General</c:formatCode>
                <c:ptCount val="6"/>
                <c:pt idx="0">
                  <c:v>2016</c:v>
                </c:pt>
                <c:pt idx="1">
                  <c:v>2017</c:v>
                </c:pt>
                <c:pt idx="2">
                  <c:v>2018</c:v>
                </c:pt>
                <c:pt idx="3">
                  <c:v>2019</c:v>
                </c:pt>
                <c:pt idx="4">
                  <c:v>2020</c:v>
                </c:pt>
                <c:pt idx="5">
                  <c:v>2021</c:v>
                </c:pt>
              </c:numCache>
            </c:numRef>
          </c:cat>
          <c:val>
            <c:numRef>
              <c:f>Sheet1!$C$183:$C$188</c:f>
              <c:numCache>
                <c:formatCode>#,##0</c:formatCode>
                <c:ptCount val="6"/>
                <c:pt idx="0">
                  <c:v>21198</c:v>
                </c:pt>
                <c:pt idx="1">
                  <c:v>21151</c:v>
                </c:pt>
                <c:pt idx="2">
                  <c:v>19627</c:v>
                </c:pt>
                <c:pt idx="3">
                  <c:v>24050</c:v>
                </c:pt>
                <c:pt idx="4">
                  <c:v>15106</c:v>
                </c:pt>
                <c:pt idx="5">
                  <c:v>8221</c:v>
                </c:pt>
              </c:numCache>
            </c:numRef>
          </c:val>
          <c:smooth val="0"/>
          <c:extLst>
            <c:ext xmlns:c16="http://schemas.microsoft.com/office/drawing/2014/chart" uri="{C3380CC4-5D6E-409C-BE32-E72D297353CC}">
              <c16:uniqueId val="{00000001-CDE0-42FE-88E9-CA3DF7C9D26D}"/>
            </c:ext>
          </c:extLst>
        </c:ser>
        <c:dLbls>
          <c:showLegendKey val="0"/>
          <c:showVal val="0"/>
          <c:showCatName val="0"/>
          <c:showSerName val="0"/>
          <c:showPercent val="0"/>
          <c:showBubbleSize val="0"/>
        </c:dLbls>
        <c:marker val="1"/>
        <c:smooth val="0"/>
        <c:axId val="1217735391"/>
        <c:axId val="1217771887"/>
      </c:lineChart>
      <c:catAx>
        <c:axId val="12177353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mj-lt"/>
                <a:ea typeface="+mn-ea"/>
                <a:cs typeface="+mn-cs"/>
              </a:defRPr>
            </a:pPr>
            <a:endParaRPr lang="en-US"/>
          </a:p>
        </c:txPr>
        <c:crossAx val="1217771887"/>
        <c:crosses val="autoZero"/>
        <c:auto val="1"/>
        <c:lblAlgn val="ctr"/>
        <c:lblOffset val="100"/>
        <c:noMultiLvlLbl val="0"/>
      </c:catAx>
      <c:valAx>
        <c:axId val="121777188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ysClr val="windowText" lastClr="000000"/>
                    </a:solidFill>
                    <a:latin typeface="+mj-lt"/>
                    <a:ea typeface="+mn-ea"/>
                    <a:cs typeface="+mn-cs"/>
                  </a:defRPr>
                </a:pPr>
                <a:r>
                  <a:rPr lang="en-US"/>
                  <a:t>No of Artisans</a:t>
                </a:r>
              </a:p>
            </c:rich>
          </c:tx>
          <c:layout>
            <c:manualLayout>
              <c:xMode val="edge"/>
              <c:yMode val="edge"/>
              <c:x val="8.2829053320787369E-2"/>
              <c:y val="0.33226653353956154"/>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ysClr val="windowText" lastClr="000000"/>
                  </a:solidFill>
                  <a:latin typeface="+mj-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mj-lt"/>
                <a:ea typeface="+mn-ea"/>
                <a:cs typeface="+mn-cs"/>
              </a:defRPr>
            </a:pPr>
            <a:endParaRPr lang="en-US"/>
          </a:p>
        </c:txPr>
        <c:crossAx val="1217735391"/>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600" b="0" i="0" u="none" strike="noStrike" kern="1200" baseline="0">
                <a:solidFill>
                  <a:sysClr val="windowText" lastClr="000000"/>
                </a:solidFill>
                <a:latin typeface="+mj-lt"/>
                <a:ea typeface="+mn-ea"/>
                <a:cs typeface="+mn-cs"/>
              </a:defRPr>
            </a:pPr>
            <a:endParaRPr lang="en-US"/>
          </a:p>
        </c:txPr>
      </c:dTable>
      <c:spPr>
        <a:noFill/>
        <a:ln>
          <a:noFill/>
        </a:ln>
        <a:effectLst/>
      </c:spPr>
    </c:plotArea>
    <c:plotVisOnly val="1"/>
    <c:dispBlanksAs val="gap"/>
    <c:showDLblsOverMax val="0"/>
  </c:chart>
  <c:spPr>
    <a:solidFill>
      <a:sysClr val="window" lastClr="FFFFFF"/>
    </a:solidFill>
    <a:ln w="12700" cap="flat" cmpd="sng" algn="ctr">
      <a:solidFill>
        <a:sysClr val="windowText" lastClr="000000"/>
      </a:solidFill>
      <a:prstDash val="solid"/>
      <a:miter lim="800000"/>
    </a:ln>
    <a:effectLst/>
  </c:spPr>
  <c:txPr>
    <a:bodyPr/>
    <a:lstStyle/>
    <a:p>
      <a:pPr>
        <a:defRPr sz="1600">
          <a:solidFill>
            <a:sysClr val="windowText" lastClr="000000"/>
          </a:solidFill>
          <a:latin typeface="+mj-lt"/>
          <a:ea typeface="+mn-ea"/>
          <a:cs typeface="+mn-cs"/>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1" i="0" u="none" strike="noStrike" kern="1200" cap="all" spc="120" normalizeH="0" baseline="0">
                <a:solidFill>
                  <a:schemeClr val="dk1"/>
                </a:solidFill>
                <a:latin typeface="+mj-lt"/>
                <a:ea typeface="+mn-ea"/>
                <a:cs typeface="+mn-cs"/>
              </a:defRPr>
            </a:pPr>
            <a:r>
              <a:rPr lang="en-ZA"/>
              <a:t>SETA-Supported Learning programs: registration &amp; certification</a:t>
            </a:r>
          </a:p>
        </c:rich>
      </c:tx>
      <c:layout>
        <c:manualLayout>
          <c:xMode val="edge"/>
          <c:yMode val="edge"/>
          <c:x val="0.13237981054837281"/>
          <c:y val="1.6604497857758287E-2"/>
        </c:manualLayout>
      </c:layout>
      <c:overlay val="0"/>
      <c:spPr>
        <a:noFill/>
        <a:ln>
          <a:noFill/>
        </a:ln>
        <a:effectLst/>
      </c:spPr>
      <c:txPr>
        <a:bodyPr rot="0" spcFirstLastPara="1" vertOverflow="ellipsis" vert="horz" wrap="square" anchor="ctr" anchorCtr="1"/>
        <a:lstStyle/>
        <a:p>
          <a:pPr>
            <a:defRPr sz="2160" b="1" i="0" u="none" strike="noStrike" kern="1200" cap="all" spc="120" normalizeH="0" baseline="0">
              <a:solidFill>
                <a:schemeClr val="dk1"/>
              </a:solidFill>
              <a:latin typeface="+mj-lt"/>
              <a:ea typeface="+mn-ea"/>
              <a:cs typeface="+mn-cs"/>
            </a:defRPr>
          </a:pPr>
          <a:endParaRPr lang="en-US"/>
        </a:p>
      </c:txPr>
    </c:title>
    <c:autoTitleDeleted val="0"/>
    <c:plotArea>
      <c:layout>
        <c:manualLayout>
          <c:layoutTarget val="inner"/>
          <c:xMode val="edge"/>
          <c:yMode val="edge"/>
          <c:x val="0.10980163537250151"/>
          <c:y val="0.22784830467620118"/>
          <c:w val="0.87524109967023356"/>
          <c:h val="0.26763118895852306"/>
        </c:manualLayout>
      </c:layout>
      <c:barChart>
        <c:barDir val="col"/>
        <c:grouping val="clustered"/>
        <c:varyColors val="0"/>
        <c:ser>
          <c:idx val="0"/>
          <c:order val="0"/>
          <c:tx>
            <c:strRef>
              <c:f>Sheet1!$B$171</c:f>
              <c:strCache>
                <c:ptCount val="1"/>
                <c:pt idx="0">
                  <c:v>2018</c:v>
                </c:pt>
              </c:strCache>
            </c:strRef>
          </c:tx>
          <c:spPr>
            <a:solidFill>
              <a:schemeClr val="accent1"/>
            </a:solidFill>
            <a:ln>
              <a:noFill/>
            </a:ln>
            <a:effectLst/>
          </c:spPr>
          <c:invertIfNegative val="0"/>
          <c:cat>
            <c:strRef>
              <c:f>Sheet1!$A$172:$A$173</c:f>
              <c:strCache>
                <c:ptCount val="2"/>
                <c:pt idx="0">
                  <c:v>Registrations: SETA supported Learning  Programme </c:v>
                </c:pt>
                <c:pt idx="1">
                  <c:v> Certificated: SETA supported Learning  Programme </c:v>
                </c:pt>
              </c:strCache>
            </c:strRef>
          </c:cat>
          <c:val>
            <c:numRef>
              <c:f>Sheet1!$B$172:$B$173</c:f>
              <c:numCache>
                <c:formatCode>#,##0</c:formatCode>
                <c:ptCount val="2"/>
                <c:pt idx="0">
                  <c:v>271704</c:v>
                </c:pt>
                <c:pt idx="1">
                  <c:v>212424</c:v>
                </c:pt>
              </c:numCache>
            </c:numRef>
          </c:val>
          <c:extLst>
            <c:ext xmlns:c16="http://schemas.microsoft.com/office/drawing/2014/chart" uri="{C3380CC4-5D6E-409C-BE32-E72D297353CC}">
              <c16:uniqueId val="{00000000-F036-4DC1-B112-EC4E7593D30C}"/>
            </c:ext>
          </c:extLst>
        </c:ser>
        <c:ser>
          <c:idx val="1"/>
          <c:order val="1"/>
          <c:tx>
            <c:strRef>
              <c:f>Sheet1!$C$171</c:f>
              <c:strCache>
                <c:ptCount val="1"/>
                <c:pt idx="0">
                  <c:v>2019</c:v>
                </c:pt>
              </c:strCache>
            </c:strRef>
          </c:tx>
          <c:spPr>
            <a:solidFill>
              <a:schemeClr val="accent2"/>
            </a:solidFill>
            <a:ln>
              <a:noFill/>
            </a:ln>
            <a:effectLst/>
          </c:spPr>
          <c:invertIfNegative val="0"/>
          <c:cat>
            <c:strRef>
              <c:f>Sheet1!$A$172:$A$173</c:f>
              <c:strCache>
                <c:ptCount val="2"/>
                <c:pt idx="0">
                  <c:v>Registrations: SETA supported Learning  Programme </c:v>
                </c:pt>
                <c:pt idx="1">
                  <c:v> Certificated: SETA supported Learning  Programme </c:v>
                </c:pt>
              </c:strCache>
            </c:strRef>
          </c:cat>
          <c:val>
            <c:numRef>
              <c:f>Sheet1!$C$172:$C$173</c:f>
              <c:numCache>
                <c:formatCode>#,##0</c:formatCode>
                <c:ptCount val="2"/>
                <c:pt idx="0">
                  <c:v>222210</c:v>
                </c:pt>
                <c:pt idx="1">
                  <c:v>179631</c:v>
                </c:pt>
              </c:numCache>
            </c:numRef>
          </c:val>
          <c:extLst>
            <c:ext xmlns:c16="http://schemas.microsoft.com/office/drawing/2014/chart" uri="{C3380CC4-5D6E-409C-BE32-E72D297353CC}">
              <c16:uniqueId val="{00000001-F036-4DC1-B112-EC4E7593D30C}"/>
            </c:ext>
          </c:extLst>
        </c:ser>
        <c:ser>
          <c:idx val="2"/>
          <c:order val="2"/>
          <c:tx>
            <c:strRef>
              <c:f>Sheet1!$D$171</c:f>
              <c:strCache>
                <c:ptCount val="1"/>
                <c:pt idx="0">
                  <c:v>2020</c:v>
                </c:pt>
              </c:strCache>
            </c:strRef>
          </c:tx>
          <c:spPr>
            <a:solidFill>
              <a:schemeClr val="accent3"/>
            </a:solidFill>
            <a:ln>
              <a:noFill/>
            </a:ln>
            <a:effectLst/>
          </c:spPr>
          <c:invertIfNegative val="0"/>
          <c:cat>
            <c:strRef>
              <c:f>Sheet1!$A$172:$A$173</c:f>
              <c:strCache>
                <c:ptCount val="2"/>
                <c:pt idx="0">
                  <c:v>Registrations: SETA supported Learning  Programme </c:v>
                </c:pt>
                <c:pt idx="1">
                  <c:v> Certificated: SETA supported Learning  Programme </c:v>
                </c:pt>
              </c:strCache>
            </c:strRef>
          </c:cat>
          <c:val>
            <c:numRef>
              <c:f>Sheet1!$D$172:$D$173</c:f>
              <c:numCache>
                <c:formatCode>#,##0</c:formatCode>
                <c:ptCount val="2"/>
                <c:pt idx="0">
                  <c:v>118541</c:v>
                </c:pt>
                <c:pt idx="1">
                  <c:v>126725</c:v>
                </c:pt>
              </c:numCache>
            </c:numRef>
          </c:val>
          <c:extLst>
            <c:ext xmlns:c16="http://schemas.microsoft.com/office/drawing/2014/chart" uri="{C3380CC4-5D6E-409C-BE32-E72D297353CC}">
              <c16:uniqueId val="{00000002-F036-4DC1-B112-EC4E7593D30C}"/>
            </c:ext>
          </c:extLst>
        </c:ser>
        <c:ser>
          <c:idx val="3"/>
          <c:order val="3"/>
          <c:tx>
            <c:strRef>
              <c:f>Sheet1!$E$171</c:f>
              <c:strCache>
                <c:ptCount val="1"/>
                <c:pt idx="0">
                  <c:v>2021</c:v>
                </c:pt>
              </c:strCache>
            </c:strRef>
          </c:tx>
          <c:spPr>
            <a:solidFill>
              <a:schemeClr val="accent4"/>
            </a:solidFill>
            <a:ln>
              <a:noFill/>
            </a:ln>
            <a:effectLst/>
          </c:spPr>
          <c:invertIfNegative val="0"/>
          <c:cat>
            <c:strRef>
              <c:f>Sheet1!$A$172:$A$173</c:f>
              <c:strCache>
                <c:ptCount val="2"/>
                <c:pt idx="0">
                  <c:v>Registrations: SETA supported Learning  Programme </c:v>
                </c:pt>
                <c:pt idx="1">
                  <c:v> Certificated: SETA supported Learning  Programme </c:v>
                </c:pt>
              </c:strCache>
            </c:strRef>
          </c:cat>
          <c:val>
            <c:numRef>
              <c:f>Sheet1!$E$172:$E$173</c:f>
              <c:numCache>
                <c:formatCode>#,##0</c:formatCode>
                <c:ptCount val="2"/>
                <c:pt idx="0">
                  <c:v>73886</c:v>
                </c:pt>
                <c:pt idx="1">
                  <c:v>75909</c:v>
                </c:pt>
              </c:numCache>
            </c:numRef>
          </c:val>
          <c:extLst>
            <c:ext xmlns:c16="http://schemas.microsoft.com/office/drawing/2014/chart" uri="{C3380CC4-5D6E-409C-BE32-E72D297353CC}">
              <c16:uniqueId val="{00000003-F036-4DC1-B112-EC4E7593D30C}"/>
            </c:ext>
          </c:extLst>
        </c:ser>
        <c:dLbls>
          <c:showLegendKey val="0"/>
          <c:showVal val="0"/>
          <c:showCatName val="0"/>
          <c:showSerName val="0"/>
          <c:showPercent val="0"/>
          <c:showBubbleSize val="0"/>
        </c:dLbls>
        <c:gapWidth val="444"/>
        <c:axId val="998963264"/>
        <c:axId val="999678512"/>
      </c:barChart>
      <c:catAx>
        <c:axId val="99896326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cap="all" spc="120" normalizeH="0" baseline="0">
                <a:solidFill>
                  <a:schemeClr val="dk1"/>
                </a:solidFill>
                <a:latin typeface="+mj-lt"/>
                <a:ea typeface="+mn-ea"/>
                <a:cs typeface="+mn-cs"/>
              </a:defRPr>
            </a:pPr>
            <a:endParaRPr lang="en-US"/>
          </a:p>
        </c:txPr>
        <c:crossAx val="999678512"/>
        <c:crosses val="autoZero"/>
        <c:auto val="1"/>
        <c:lblAlgn val="ctr"/>
        <c:lblOffset val="100"/>
        <c:noMultiLvlLbl val="0"/>
      </c:catAx>
      <c:valAx>
        <c:axId val="999678512"/>
        <c:scaling>
          <c:orientation val="minMax"/>
        </c:scaling>
        <c:delete val="1"/>
        <c:axPos val="l"/>
        <c:numFmt formatCode="#,##0" sourceLinked="1"/>
        <c:majorTickMark val="none"/>
        <c:minorTickMark val="none"/>
        <c:tickLblPos val="nextTo"/>
        <c:crossAx val="998963264"/>
        <c:crosses val="autoZero"/>
        <c:crossBetween val="between"/>
      </c:valAx>
      <c:dTable>
        <c:showHorzBorder val="1"/>
        <c:showVertBorder val="1"/>
        <c:showOutline val="1"/>
        <c:showKeys val="1"/>
        <c:spPr>
          <a:solidFill>
            <a:schemeClr val="bg1"/>
          </a:solidFill>
          <a:ln w="9525">
            <a:solidFill>
              <a:schemeClr val="tx1">
                <a:lumMod val="15000"/>
                <a:lumOff val="85000"/>
              </a:schemeClr>
            </a:solidFill>
          </a:ln>
          <a:effectLst/>
        </c:spPr>
        <c:txPr>
          <a:bodyPr rot="0" spcFirstLastPara="1" vertOverflow="ellipsis" vert="horz" wrap="square" anchor="ctr" anchorCtr="1"/>
          <a:lstStyle/>
          <a:p>
            <a:pPr rtl="0">
              <a:defRPr sz="1800" b="0" i="0" u="none" strike="noStrike" kern="1200" baseline="0">
                <a:solidFill>
                  <a:schemeClr val="dk1"/>
                </a:solidFill>
                <a:latin typeface="+mj-lt"/>
                <a:ea typeface="+mn-ea"/>
                <a:cs typeface="+mn-cs"/>
              </a:defRPr>
            </a:pPr>
            <a:endParaRPr lang="en-US"/>
          </a:p>
        </c:txPr>
      </c:dTable>
      <c:spPr>
        <a:noFill/>
        <a:ln>
          <a:noFill/>
        </a:ln>
        <a:effectLst/>
      </c:spPr>
    </c:plotArea>
    <c:plotVisOnly val="1"/>
    <c:dispBlanksAs val="gap"/>
    <c:showDLblsOverMax val="0"/>
  </c:chart>
  <c:spPr>
    <a:solidFill>
      <a:schemeClr val="lt1"/>
    </a:solidFill>
    <a:ln w="12700" cap="flat" cmpd="sng" algn="ctr">
      <a:solidFill>
        <a:schemeClr val="dk1"/>
      </a:solidFill>
      <a:prstDash val="solid"/>
      <a:miter lim="800000"/>
    </a:ln>
    <a:effectLst/>
  </c:spPr>
  <c:txPr>
    <a:bodyPr/>
    <a:lstStyle/>
    <a:p>
      <a:pPr>
        <a:defRPr sz="1800">
          <a:solidFill>
            <a:schemeClr val="dk1"/>
          </a:solidFill>
          <a:latin typeface="+mj-lt"/>
          <a:ea typeface="+mn-ea"/>
          <a:cs typeface="+mn-cs"/>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800"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D81D93-35A7-4FA5-BED9-3E3943A21F90}" type="datetimeFigureOut">
              <a:rPr lang="en-ZA" smtClean="0"/>
              <a:t>14/May/2023</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290FF1-3AC4-4E3A-BC95-7288926575D2}" type="slidenum">
              <a:rPr lang="en-ZA" smtClean="0"/>
              <a:t>‹#›</a:t>
            </a:fld>
            <a:endParaRPr lang="en-ZA"/>
          </a:p>
        </p:txBody>
      </p:sp>
    </p:spTree>
    <p:extLst>
      <p:ext uri="{BB962C8B-B14F-4D97-AF65-F5344CB8AC3E}">
        <p14:creationId xmlns:p14="http://schemas.microsoft.com/office/powerpoint/2010/main" val="9908350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140BF-5BE7-6F1D-0554-27585381A5A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4614499-AD20-5E3C-F22D-1389BE7CB34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73D0B30-2036-DAD0-5BCF-E9EF40BD67AA}"/>
              </a:ext>
            </a:extLst>
          </p:cNvPr>
          <p:cNvSpPr>
            <a:spLocks noGrp="1"/>
          </p:cNvSpPr>
          <p:nvPr>
            <p:ph type="dt" sz="half" idx="10"/>
          </p:nvPr>
        </p:nvSpPr>
        <p:spPr/>
        <p:txBody>
          <a:bodyPr/>
          <a:lstStyle/>
          <a:p>
            <a:fld id="{46DC50FE-8D48-408E-BAF9-B22ACE39E08D}" type="datetime1">
              <a:rPr lang="en-US" smtClean="0"/>
              <a:t>5/14/2023</a:t>
            </a:fld>
            <a:endParaRPr lang="en-US"/>
          </a:p>
        </p:txBody>
      </p:sp>
      <p:sp>
        <p:nvSpPr>
          <p:cNvPr id="5" name="Footer Placeholder 4">
            <a:extLst>
              <a:ext uri="{FF2B5EF4-FFF2-40B4-BE49-F238E27FC236}">
                <a16:creationId xmlns:a16="http://schemas.microsoft.com/office/drawing/2014/main" id="{C2000BD4-46BC-FE48-879F-3AA4DDE898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8C0AF4-9E9E-A45D-DB22-6E866F49B67E}"/>
              </a:ext>
            </a:extLst>
          </p:cNvPr>
          <p:cNvSpPr>
            <a:spLocks noGrp="1"/>
          </p:cNvSpPr>
          <p:nvPr>
            <p:ph type="sldNum" sz="quarter" idx="12"/>
          </p:nvPr>
        </p:nvSpPr>
        <p:spPr/>
        <p:txBody>
          <a:bodyPr/>
          <a:lstStyle/>
          <a:p>
            <a:fld id="{17C1DDE1-C431-4192-817A-66A8E3C79150}" type="slidenum">
              <a:rPr lang="en-US" smtClean="0"/>
              <a:t>‹#›</a:t>
            </a:fld>
            <a:endParaRPr lang="en-US"/>
          </a:p>
        </p:txBody>
      </p:sp>
    </p:spTree>
    <p:extLst>
      <p:ext uri="{BB962C8B-B14F-4D97-AF65-F5344CB8AC3E}">
        <p14:creationId xmlns:p14="http://schemas.microsoft.com/office/powerpoint/2010/main" val="21859515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B1FA7-A9B4-66A4-843C-E9A3FC29C1E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73315E7-383E-9841-919B-69D7AB2AB41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5072C3-6053-B46F-BE98-BBEF563195CC}"/>
              </a:ext>
            </a:extLst>
          </p:cNvPr>
          <p:cNvSpPr>
            <a:spLocks noGrp="1"/>
          </p:cNvSpPr>
          <p:nvPr>
            <p:ph type="dt" sz="half" idx="10"/>
          </p:nvPr>
        </p:nvSpPr>
        <p:spPr/>
        <p:txBody>
          <a:bodyPr/>
          <a:lstStyle/>
          <a:p>
            <a:fld id="{D8FF4C30-718E-4536-8D7F-424ABD36DEAC}" type="datetime1">
              <a:rPr lang="en-US" smtClean="0"/>
              <a:t>5/14/2023</a:t>
            </a:fld>
            <a:endParaRPr lang="en-US"/>
          </a:p>
        </p:txBody>
      </p:sp>
      <p:sp>
        <p:nvSpPr>
          <p:cNvPr id="5" name="Footer Placeholder 4">
            <a:extLst>
              <a:ext uri="{FF2B5EF4-FFF2-40B4-BE49-F238E27FC236}">
                <a16:creationId xmlns:a16="http://schemas.microsoft.com/office/drawing/2014/main" id="{7D0F1B34-369C-CD6A-FBC3-2CAEA03C2F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0C2DAF-9A34-782E-AA3B-9F2D2F1501CA}"/>
              </a:ext>
            </a:extLst>
          </p:cNvPr>
          <p:cNvSpPr>
            <a:spLocks noGrp="1"/>
          </p:cNvSpPr>
          <p:nvPr>
            <p:ph type="sldNum" sz="quarter" idx="12"/>
          </p:nvPr>
        </p:nvSpPr>
        <p:spPr/>
        <p:txBody>
          <a:bodyPr/>
          <a:lstStyle/>
          <a:p>
            <a:fld id="{17C1DDE1-C431-4192-817A-66A8E3C79150}" type="slidenum">
              <a:rPr lang="en-US" smtClean="0"/>
              <a:t>‹#›</a:t>
            </a:fld>
            <a:endParaRPr lang="en-US"/>
          </a:p>
        </p:txBody>
      </p:sp>
    </p:spTree>
    <p:extLst>
      <p:ext uri="{BB962C8B-B14F-4D97-AF65-F5344CB8AC3E}">
        <p14:creationId xmlns:p14="http://schemas.microsoft.com/office/powerpoint/2010/main" val="27951733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61FC347-F247-1B4E-A5BC-5B4E2166529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5C224A7-919C-C660-6FDD-4896B0FA39C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026229-2A19-F490-9295-F2070CAA4407}"/>
              </a:ext>
            </a:extLst>
          </p:cNvPr>
          <p:cNvSpPr>
            <a:spLocks noGrp="1"/>
          </p:cNvSpPr>
          <p:nvPr>
            <p:ph type="dt" sz="half" idx="10"/>
          </p:nvPr>
        </p:nvSpPr>
        <p:spPr/>
        <p:txBody>
          <a:bodyPr/>
          <a:lstStyle/>
          <a:p>
            <a:fld id="{1ADC5386-2A1E-4CAC-9C6E-C75C0F14548F}" type="datetime1">
              <a:rPr lang="en-US" smtClean="0"/>
              <a:t>5/14/2023</a:t>
            </a:fld>
            <a:endParaRPr lang="en-US"/>
          </a:p>
        </p:txBody>
      </p:sp>
      <p:sp>
        <p:nvSpPr>
          <p:cNvPr id="5" name="Footer Placeholder 4">
            <a:extLst>
              <a:ext uri="{FF2B5EF4-FFF2-40B4-BE49-F238E27FC236}">
                <a16:creationId xmlns:a16="http://schemas.microsoft.com/office/drawing/2014/main" id="{093082B5-052E-EB35-0AD6-6E3C9B8FB0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81D482-1ED9-BEED-BDB4-5DA0AAF18D11}"/>
              </a:ext>
            </a:extLst>
          </p:cNvPr>
          <p:cNvSpPr>
            <a:spLocks noGrp="1"/>
          </p:cNvSpPr>
          <p:nvPr>
            <p:ph type="sldNum" sz="quarter" idx="12"/>
          </p:nvPr>
        </p:nvSpPr>
        <p:spPr/>
        <p:txBody>
          <a:bodyPr/>
          <a:lstStyle/>
          <a:p>
            <a:fld id="{17C1DDE1-C431-4192-817A-66A8E3C79150}" type="slidenum">
              <a:rPr lang="en-US" smtClean="0"/>
              <a:t>‹#›</a:t>
            </a:fld>
            <a:endParaRPr lang="en-US"/>
          </a:p>
        </p:txBody>
      </p:sp>
    </p:spTree>
    <p:extLst>
      <p:ext uri="{BB962C8B-B14F-4D97-AF65-F5344CB8AC3E}">
        <p14:creationId xmlns:p14="http://schemas.microsoft.com/office/powerpoint/2010/main" val="24896698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68648-D51A-9256-AC32-805D5958479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4DF1618-C391-C60D-3C71-BF11CDCE8BA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3B8B25-D33D-3F13-6B11-20D9F6746506}"/>
              </a:ext>
            </a:extLst>
          </p:cNvPr>
          <p:cNvSpPr>
            <a:spLocks noGrp="1"/>
          </p:cNvSpPr>
          <p:nvPr>
            <p:ph type="dt" sz="half" idx="10"/>
          </p:nvPr>
        </p:nvSpPr>
        <p:spPr/>
        <p:txBody>
          <a:bodyPr/>
          <a:lstStyle/>
          <a:p>
            <a:fld id="{AAF19328-C72E-4DEE-B7A4-3432131EF5A0}" type="datetime1">
              <a:rPr lang="en-US" smtClean="0"/>
              <a:t>5/14/2023</a:t>
            </a:fld>
            <a:endParaRPr lang="en-US"/>
          </a:p>
        </p:txBody>
      </p:sp>
      <p:sp>
        <p:nvSpPr>
          <p:cNvPr id="5" name="Footer Placeholder 4">
            <a:extLst>
              <a:ext uri="{FF2B5EF4-FFF2-40B4-BE49-F238E27FC236}">
                <a16:creationId xmlns:a16="http://schemas.microsoft.com/office/drawing/2014/main" id="{A5790B02-AC58-8656-D4C5-8B8716DEC7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D65399-97B0-2B0F-5D07-17F770876398}"/>
              </a:ext>
            </a:extLst>
          </p:cNvPr>
          <p:cNvSpPr>
            <a:spLocks noGrp="1"/>
          </p:cNvSpPr>
          <p:nvPr>
            <p:ph type="sldNum" sz="quarter" idx="12"/>
          </p:nvPr>
        </p:nvSpPr>
        <p:spPr/>
        <p:txBody>
          <a:bodyPr/>
          <a:lstStyle/>
          <a:p>
            <a:fld id="{17C1DDE1-C431-4192-817A-66A8E3C79150}" type="slidenum">
              <a:rPr lang="en-US" smtClean="0"/>
              <a:t>‹#›</a:t>
            </a:fld>
            <a:endParaRPr lang="en-US"/>
          </a:p>
        </p:txBody>
      </p:sp>
    </p:spTree>
    <p:extLst>
      <p:ext uri="{BB962C8B-B14F-4D97-AF65-F5344CB8AC3E}">
        <p14:creationId xmlns:p14="http://schemas.microsoft.com/office/powerpoint/2010/main" val="11947696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64CFD-A4EF-4FBD-024B-502737FBF63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6C34086-CA21-9772-2F2C-83FF3297FC7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0EF7979-203F-E57E-C3E2-08BA9A5D98DC}"/>
              </a:ext>
            </a:extLst>
          </p:cNvPr>
          <p:cNvSpPr>
            <a:spLocks noGrp="1"/>
          </p:cNvSpPr>
          <p:nvPr>
            <p:ph type="dt" sz="half" idx="10"/>
          </p:nvPr>
        </p:nvSpPr>
        <p:spPr/>
        <p:txBody>
          <a:bodyPr/>
          <a:lstStyle/>
          <a:p>
            <a:fld id="{4C46A55D-2198-4819-BB26-173958932E53}" type="datetime1">
              <a:rPr lang="en-US" smtClean="0"/>
              <a:t>5/14/2023</a:t>
            </a:fld>
            <a:endParaRPr lang="en-US"/>
          </a:p>
        </p:txBody>
      </p:sp>
      <p:sp>
        <p:nvSpPr>
          <p:cNvPr id="5" name="Footer Placeholder 4">
            <a:extLst>
              <a:ext uri="{FF2B5EF4-FFF2-40B4-BE49-F238E27FC236}">
                <a16:creationId xmlns:a16="http://schemas.microsoft.com/office/drawing/2014/main" id="{964753E5-31C5-5BE7-6FA2-C0282C1C85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65B210-FCA5-B2A3-1FD8-B92379E3D38D}"/>
              </a:ext>
            </a:extLst>
          </p:cNvPr>
          <p:cNvSpPr>
            <a:spLocks noGrp="1"/>
          </p:cNvSpPr>
          <p:nvPr>
            <p:ph type="sldNum" sz="quarter" idx="12"/>
          </p:nvPr>
        </p:nvSpPr>
        <p:spPr/>
        <p:txBody>
          <a:bodyPr/>
          <a:lstStyle/>
          <a:p>
            <a:fld id="{17C1DDE1-C431-4192-817A-66A8E3C79150}" type="slidenum">
              <a:rPr lang="en-US" smtClean="0"/>
              <a:t>‹#›</a:t>
            </a:fld>
            <a:endParaRPr lang="en-US"/>
          </a:p>
        </p:txBody>
      </p:sp>
    </p:spTree>
    <p:extLst>
      <p:ext uri="{BB962C8B-B14F-4D97-AF65-F5344CB8AC3E}">
        <p14:creationId xmlns:p14="http://schemas.microsoft.com/office/powerpoint/2010/main" val="32666848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99921-74B4-F748-88CE-18BA6BAB608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A767316-49E0-EF9C-8B04-A435A7FD67A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40EBEA6-8F7C-CE30-5506-1877EB0F01D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7EFE608-2A60-24AD-909F-244AD006B7C6}"/>
              </a:ext>
            </a:extLst>
          </p:cNvPr>
          <p:cNvSpPr>
            <a:spLocks noGrp="1"/>
          </p:cNvSpPr>
          <p:nvPr>
            <p:ph type="dt" sz="half" idx="10"/>
          </p:nvPr>
        </p:nvSpPr>
        <p:spPr/>
        <p:txBody>
          <a:bodyPr/>
          <a:lstStyle/>
          <a:p>
            <a:fld id="{0946E259-A7F8-47E6-97F3-E910B3AEB887}" type="datetime1">
              <a:rPr lang="en-US" smtClean="0"/>
              <a:t>5/14/2023</a:t>
            </a:fld>
            <a:endParaRPr lang="en-US"/>
          </a:p>
        </p:txBody>
      </p:sp>
      <p:sp>
        <p:nvSpPr>
          <p:cNvPr id="6" name="Footer Placeholder 5">
            <a:extLst>
              <a:ext uri="{FF2B5EF4-FFF2-40B4-BE49-F238E27FC236}">
                <a16:creationId xmlns:a16="http://schemas.microsoft.com/office/drawing/2014/main" id="{1D07C015-4FE7-CF0A-BADA-5A94C03F984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7AC98B6-7605-3FDA-973F-301C5F0C09E0}"/>
              </a:ext>
            </a:extLst>
          </p:cNvPr>
          <p:cNvSpPr>
            <a:spLocks noGrp="1"/>
          </p:cNvSpPr>
          <p:nvPr>
            <p:ph type="sldNum" sz="quarter" idx="12"/>
          </p:nvPr>
        </p:nvSpPr>
        <p:spPr/>
        <p:txBody>
          <a:bodyPr/>
          <a:lstStyle/>
          <a:p>
            <a:fld id="{17C1DDE1-C431-4192-817A-66A8E3C79150}" type="slidenum">
              <a:rPr lang="en-US" smtClean="0"/>
              <a:t>‹#›</a:t>
            </a:fld>
            <a:endParaRPr lang="en-US"/>
          </a:p>
        </p:txBody>
      </p:sp>
    </p:spTree>
    <p:extLst>
      <p:ext uri="{BB962C8B-B14F-4D97-AF65-F5344CB8AC3E}">
        <p14:creationId xmlns:p14="http://schemas.microsoft.com/office/powerpoint/2010/main" val="7547444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CB0BA-93B0-53FD-001A-188BAE4768E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49FD9F5-6F65-FFB2-4BFC-09C3750A3A4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151878A-6BBA-321C-D412-21D6EC7308F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43B7C10-86DB-670F-7674-DFA09C930FA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50AC455-8C81-F1AC-CD50-1CF74C40DCA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E6504B7-4051-3F68-D786-B3CF04CCEA71}"/>
              </a:ext>
            </a:extLst>
          </p:cNvPr>
          <p:cNvSpPr>
            <a:spLocks noGrp="1"/>
          </p:cNvSpPr>
          <p:nvPr>
            <p:ph type="dt" sz="half" idx="10"/>
          </p:nvPr>
        </p:nvSpPr>
        <p:spPr/>
        <p:txBody>
          <a:bodyPr/>
          <a:lstStyle/>
          <a:p>
            <a:fld id="{D3C2F133-35E2-49C7-891C-F595B70C48B1}" type="datetime1">
              <a:rPr lang="en-US" smtClean="0"/>
              <a:t>5/14/2023</a:t>
            </a:fld>
            <a:endParaRPr lang="en-US"/>
          </a:p>
        </p:txBody>
      </p:sp>
      <p:sp>
        <p:nvSpPr>
          <p:cNvPr id="8" name="Footer Placeholder 7">
            <a:extLst>
              <a:ext uri="{FF2B5EF4-FFF2-40B4-BE49-F238E27FC236}">
                <a16:creationId xmlns:a16="http://schemas.microsoft.com/office/drawing/2014/main" id="{291DFBC0-A990-4A8D-21AB-6E87D86FF32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0BC1CD8-ADD7-F08D-CFAA-4C1491C2D91D}"/>
              </a:ext>
            </a:extLst>
          </p:cNvPr>
          <p:cNvSpPr>
            <a:spLocks noGrp="1"/>
          </p:cNvSpPr>
          <p:nvPr>
            <p:ph type="sldNum" sz="quarter" idx="12"/>
          </p:nvPr>
        </p:nvSpPr>
        <p:spPr/>
        <p:txBody>
          <a:bodyPr/>
          <a:lstStyle/>
          <a:p>
            <a:fld id="{17C1DDE1-C431-4192-817A-66A8E3C79150}" type="slidenum">
              <a:rPr lang="en-US" smtClean="0"/>
              <a:t>‹#›</a:t>
            </a:fld>
            <a:endParaRPr lang="en-US"/>
          </a:p>
        </p:txBody>
      </p:sp>
    </p:spTree>
    <p:extLst>
      <p:ext uri="{BB962C8B-B14F-4D97-AF65-F5344CB8AC3E}">
        <p14:creationId xmlns:p14="http://schemas.microsoft.com/office/powerpoint/2010/main" val="34899265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7F91E-6D51-3243-4CDB-7A51CB45C09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B49DA1E-7224-1F15-DF34-B7F937A6FCE3}"/>
              </a:ext>
            </a:extLst>
          </p:cNvPr>
          <p:cNvSpPr>
            <a:spLocks noGrp="1"/>
          </p:cNvSpPr>
          <p:nvPr>
            <p:ph type="dt" sz="half" idx="10"/>
          </p:nvPr>
        </p:nvSpPr>
        <p:spPr/>
        <p:txBody>
          <a:bodyPr/>
          <a:lstStyle/>
          <a:p>
            <a:fld id="{101F56AF-210F-4B4D-8C80-E766F5EC7943}" type="datetime1">
              <a:rPr lang="en-US" smtClean="0"/>
              <a:t>5/14/2023</a:t>
            </a:fld>
            <a:endParaRPr lang="en-US"/>
          </a:p>
        </p:txBody>
      </p:sp>
      <p:sp>
        <p:nvSpPr>
          <p:cNvPr id="4" name="Footer Placeholder 3">
            <a:extLst>
              <a:ext uri="{FF2B5EF4-FFF2-40B4-BE49-F238E27FC236}">
                <a16:creationId xmlns:a16="http://schemas.microsoft.com/office/drawing/2014/main" id="{AAA46752-D45B-C9CE-F716-0A51D531BE3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71DB3AB-217E-27EB-E0B9-39D5C08DA761}"/>
              </a:ext>
            </a:extLst>
          </p:cNvPr>
          <p:cNvSpPr>
            <a:spLocks noGrp="1"/>
          </p:cNvSpPr>
          <p:nvPr>
            <p:ph type="sldNum" sz="quarter" idx="12"/>
          </p:nvPr>
        </p:nvSpPr>
        <p:spPr/>
        <p:txBody>
          <a:bodyPr/>
          <a:lstStyle/>
          <a:p>
            <a:fld id="{17C1DDE1-C431-4192-817A-66A8E3C79150}" type="slidenum">
              <a:rPr lang="en-US" smtClean="0"/>
              <a:t>‹#›</a:t>
            </a:fld>
            <a:endParaRPr lang="en-US"/>
          </a:p>
        </p:txBody>
      </p:sp>
    </p:spTree>
    <p:extLst>
      <p:ext uri="{BB962C8B-B14F-4D97-AF65-F5344CB8AC3E}">
        <p14:creationId xmlns:p14="http://schemas.microsoft.com/office/powerpoint/2010/main" val="22952870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488F4AE-74CA-A378-3AF6-D38D7F49F58F}"/>
              </a:ext>
            </a:extLst>
          </p:cNvPr>
          <p:cNvSpPr>
            <a:spLocks noGrp="1"/>
          </p:cNvSpPr>
          <p:nvPr>
            <p:ph type="dt" sz="half" idx="10"/>
          </p:nvPr>
        </p:nvSpPr>
        <p:spPr/>
        <p:txBody>
          <a:bodyPr/>
          <a:lstStyle/>
          <a:p>
            <a:fld id="{B8D01D2E-CEB0-4C65-BDAB-7194C5C4A542}" type="datetime1">
              <a:rPr lang="en-US" smtClean="0"/>
              <a:t>5/14/2023</a:t>
            </a:fld>
            <a:endParaRPr lang="en-US"/>
          </a:p>
        </p:txBody>
      </p:sp>
      <p:sp>
        <p:nvSpPr>
          <p:cNvPr id="3" name="Footer Placeholder 2">
            <a:extLst>
              <a:ext uri="{FF2B5EF4-FFF2-40B4-BE49-F238E27FC236}">
                <a16:creationId xmlns:a16="http://schemas.microsoft.com/office/drawing/2014/main" id="{07FD78F1-B005-8482-CD66-9699A51ED24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0423BB3-2FA6-9411-1E94-962C64C4AC14}"/>
              </a:ext>
            </a:extLst>
          </p:cNvPr>
          <p:cNvSpPr>
            <a:spLocks noGrp="1"/>
          </p:cNvSpPr>
          <p:nvPr>
            <p:ph type="sldNum" sz="quarter" idx="12"/>
          </p:nvPr>
        </p:nvSpPr>
        <p:spPr/>
        <p:txBody>
          <a:bodyPr/>
          <a:lstStyle/>
          <a:p>
            <a:fld id="{17C1DDE1-C431-4192-817A-66A8E3C79150}" type="slidenum">
              <a:rPr lang="en-US" smtClean="0"/>
              <a:t>‹#›</a:t>
            </a:fld>
            <a:endParaRPr lang="en-US"/>
          </a:p>
        </p:txBody>
      </p:sp>
    </p:spTree>
    <p:extLst>
      <p:ext uri="{BB962C8B-B14F-4D97-AF65-F5344CB8AC3E}">
        <p14:creationId xmlns:p14="http://schemas.microsoft.com/office/powerpoint/2010/main" val="628682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C2424-EF59-21B0-ECBF-9B9FEA0E09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B192AD1-7B22-E092-01F8-65B54F01710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2EA02EB-1A6A-78E6-E296-52D5D5DC5D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3403849-644D-9290-0AD0-C83316BBF40F}"/>
              </a:ext>
            </a:extLst>
          </p:cNvPr>
          <p:cNvSpPr>
            <a:spLocks noGrp="1"/>
          </p:cNvSpPr>
          <p:nvPr>
            <p:ph type="dt" sz="half" idx="10"/>
          </p:nvPr>
        </p:nvSpPr>
        <p:spPr/>
        <p:txBody>
          <a:bodyPr/>
          <a:lstStyle/>
          <a:p>
            <a:fld id="{E4202403-2411-4A5E-9E12-EA40978B4B07}" type="datetime1">
              <a:rPr lang="en-US" smtClean="0"/>
              <a:t>5/14/2023</a:t>
            </a:fld>
            <a:endParaRPr lang="en-US"/>
          </a:p>
        </p:txBody>
      </p:sp>
      <p:sp>
        <p:nvSpPr>
          <p:cNvPr id="6" name="Footer Placeholder 5">
            <a:extLst>
              <a:ext uri="{FF2B5EF4-FFF2-40B4-BE49-F238E27FC236}">
                <a16:creationId xmlns:a16="http://schemas.microsoft.com/office/drawing/2014/main" id="{52EF2177-7BBF-A274-B838-DFB13E3C3A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B0F863-AE1E-54E5-D35D-45C278ED03CB}"/>
              </a:ext>
            </a:extLst>
          </p:cNvPr>
          <p:cNvSpPr>
            <a:spLocks noGrp="1"/>
          </p:cNvSpPr>
          <p:nvPr>
            <p:ph type="sldNum" sz="quarter" idx="12"/>
          </p:nvPr>
        </p:nvSpPr>
        <p:spPr/>
        <p:txBody>
          <a:bodyPr/>
          <a:lstStyle/>
          <a:p>
            <a:fld id="{17C1DDE1-C431-4192-817A-66A8E3C79150}" type="slidenum">
              <a:rPr lang="en-US" smtClean="0"/>
              <a:t>‹#›</a:t>
            </a:fld>
            <a:endParaRPr lang="en-US"/>
          </a:p>
        </p:txBody>
      </p:sp>
    </p:spTree>
    <p:extLst>
      <p:ext uri="{BB962C8B-B14F-4D97-AF65-F5344CB8AC3E}">
        <p14:creationId xmlns:p14="http://schemas.microsoft.com/office/powerpoint/2010/main" val="2178087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476644-A086-0D0D-F72C-7473E5B5BD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EBEE1B3-170B-757A-971E-65BDF4529F8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1CBC405-A190-EF0C-49B0-0D2BB88AF0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7E1E36-C272-B632-7DB8-FFBCE4185EBD}"/>
              </a:ext>
            </a:extLst>
          </p:cNvPr>
          <p:cNvSpPr>
            <a:spLocks noGrp="1"/>
          </p:cNvSpPr>
          <p:nvPr>
            <p:ph type="dt" sz="half" idx="10"/>
          </p:nvPr>
        </p:nvSpPr>
        <p:spPr/>
        <p:txBody>
          <a:bodyPr/>
          <a:lstStyle/>
          <a:p>
            <a:fld id="{780B906C-1469-49B3-AF30-041899E7BEA2}" type="datetime1">
              <a:rPr lang="en-US" smtClean="0"/>
              <a:t>5/14/2023</a:t>
            </a:fld>
            <a:endParaRPr lang="en-US"/>
          </a:p>
        </p:txBody>
      </p:sp>
      <p:sp>
        <p:nvSpPr>
          <p:cNvPr id="6" name="Footer Placeholder 5">
            <a:extLst>
              <a:ext uri="{FF2B5EF4-FFF2-40B4-BE49-F238E27FC236}">
                <a16:creationId xmlns:a16="http://schemas.microsoft.com/office/drawing/2014/main" id="{76B40C0F-B7D4-3618-74D2-4D23F6BF424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D853E69-50DE-4830-6E8F-196F0D9A51F8}"/>
              </a:ext>
            </a:extLst>
          </p:cNvPr>
          <p:cNvSpPr>
            <a:spLocks noGrp="1"/>
          </p:cNvSpPr>
          <p:nvPr>
            <p:ph type="sldNum" sz="quarter" idx="12"/>
          </p:nvPr>
        </p:nvSpPr>
        <p:spPr/>
        <p:txBody>
          <a:bodyPr/>
          <a:lstStyle/>
          <a:p>
            <a:fld id="{17C1DDE1-C431-4192-817A-66A8E3C79150}" type="slidenum">
              <a:rPr lang="en-US" smtClean="0"/>
              <a:t>‹#›</a:t>
            </a:fld>
            <a:endParaRPr lang="en-US"/>
          </a:p>
        </p:txBody>
      </p:sp>
    </p:spTree>
    <p:extLst>
      <p:ext uri="{BB962C8B-B14F-4D97-AF65-F5344CB8AC3E}">
        <p14:creationId xmlns:p14="http://schemas.microsoft.com/office/powerpoint/2010/main" val="10530257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9C523EF-0843-BD70-B858-A3A435B0194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2CDF8BD-E845-0108-4493-5EAB7583B5D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9F7B5A-D483-6075-582C-B836C565BEA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D329F6-4D8E-474F-9D24-B82187840C5F}" type="datetime1">
              <a:rPr lang="en-US" smtClean="0"/>
              <a:t>5/14/2023</a:t>
            </a:fld>
            <a:endParaRPr lang="en-US"/>
          </a:p>
        </p:txBody>
      </p:sp>
      <p:sp>
        <p:nvSpPr>
          <p:cNvPr id="5" name="Footer Placeholder 4">
            <a:extLst>
              <a:ext uri="{FF2B5EF4-FFF2-40B4-BE49-F238E27FC236}">
                <a16:creationId xmlns:a16="http://schemas.microsoft.com/office/drawing/2014/main" id="{4A12D5E3-BF5D-4398-EBF0-8E395264FDD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438814F-4B4C-EB23-594A-49996BD0B5D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C1DDE1-C431-4192-817A-66A8E3C79150}" type="slidenum">
              <a:rPr lang="en-US" smtClean="0"/>
              <a:t>‹#›</a:t>
            </a:fld>
            <a:endParaRPr lang="en-US"/>
          </a:p>
        </p:txBody>
      </p:sp>
    </p:spTree>
    <p:extLst>
      <p:ext uri="{BB962C8B-B14F-4D97-AF65-F5344CB8AC3E}">
        <p14:creationId xmlns:p14="http://schemas.microsoft.com/office/powerpoint/2010/main" val="34291048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7037" y="0"/>
            <a:ext cx="12215350" cy="6858000"/>
          </a:xfrm>
          <a:prstGeom prst="rect">
            <a:avLst/>
          </a:prstGeom>
        </p:spPr>
      </p:pic>
      <p:sp>
        <p:nvSpPr>
          <p:cNvPr id="5" name="TextBox 4"/>
          <p:cNvSpPr txBox="1"/>
          <p:nvPr/>
        </p:nvSpPr>
        <p:spPr>
          <a:xfrm>
            <a:off x="-157037" y="1570680"/>
            <a:ext cx="5885225" cy="3508653"/>
          </a:xfrm>
          <a:prstGeom prst="rect">
            <a:avLst/>
          </a:prstGeom>
          <a:noFill/>
        </p:spPr>
        <p:txBody>
          <a:bodyPr wrap="square" rtlCol="0">
            <a:spAutoFit/>
          </a:bodyPr>
          <a:lstStyle/>
          <a:p>
            <a:pPr algn="ctr"/>
            <a:r>
              <a:rPr lang="en-ZA" sz="3800" b="1" dirty="0">
                <a:latin typeface="Arial" panose="020B0604020202020204" pitchFamily="34" charset="0"/>
                <a:cs typeface="Arial" panose="020B0604020202020204" pitchFamily="34" charset="0"/>
              </a:rPr>
              <a:t>Annual Performance Plan and Budget for 2023/24 Financial Year</a:t>
            </a:r>
          </a:p>
          <a:p>
            <a:pPr algn="ctr"/>
            <a:endParaRPr lang="en-ZA" sz="800" b="1" dirty="0">
              <a:solidFill>
                <a:srgbClr val="00B050"/>
              </a:solidFill>
              <a:latin typeface="Arial" panose="020B0604020202020204" pitchFamily="34" charset="0"/>
              <a:cs typeface="Arial" panose="020B0604020202020204" pitchFamily="34" charset="0"/>
            </a:endParaRPr>
          </a:p>
          <a:p>
            <a:pPr algn="ctr"/>
            <a:r>
              <a:rPr lang="en-US" sz="2400" b="1" dirty="0">
                <a:solidFill>
                  <a:schemeClr val="bg1">
                    <a:lumMod val="50000"/>
                  </a:schemeClr>
                </a:solidFill>
                <a:latin typeface="Arial" panose="020B0604020202020204" pitchFamily="34" charset="0"/>
                <a:cs typeface="Arial" panose="020B0604020202020204" pitchFamily="34" charset="0"/>
              </a:rPr>
              <a:t>Briefing to the Select Committee on </a:t>
            </a:r>
          </a:p>
          <a:p>
            <a:pPr algn="ctr"/>
            <a:r>
              <a:rPr lang="en-US" sz="2400" b="1" dirty="0">
                <a:solidFill>
                  <a:schemeClr val="bg1">
                    <a:lumMod val="50000"/>
                  </a:schemeClr>
                </a:solidFill>
                <a:latin typeface="Arial" panose="020B0604020202020204" pitchFamily="34" charset="0"/>
                <a:cs typeface="Arial" panose="020B0604020202020204" pitchFamily="34" charset="0"/>
              </a:rPr>
              <a:t>Education and Technology, Sports, Arts and Culture</a:t>
            </a:r>
          </a:p>
          <a:p>
            <a:pPr algn="ctr"/>
            <a:endParaRPr lang="en-ZA" sz="2800" b="1" dirty="0">
              <a:latin typeface="Arial" panose="020B0604020202020204" pitchFamily="34" charset="0"/>
              <a:cs typeface="Arial" panose="020B0604020202020204" pitchFamily="34" charset="0"/>
            </a:endParaRPr>
          </a:p>
        </p:txBody>
      </p:sp>
      <p:sp>
        <p:nvSpPr>
          <p:cNvPr id="7" name="TextBox 6"/>
          <p:cNvSpPr txBox="1"/>
          <p:nvPr/>
        </p:nvSpPr>
        <p:spPr>
          <a:xfrm>
            <a:off x="0" y="5608989"/>
            <a:ext cx="2222205" cy="1200329"/>
          </a:xfrm>
          <a:prstGeom prst="rect">
            <a:avLst/>
          </a:prstGeom>
          <a:noFill/>
        </p:spPr>
        <p:txBody>
          <a:bodyPr wrap="square" rtlCol="0">
            <a:spAutoFit/>
          </a:bodyPr>
          <a:lstStyle/>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Date: 17 May 2023</a:t>
            </a:r>
            <a:endParaRPr lang="en-ZA"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13962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748" y="0"/>
            <a:ext cx="12283562" cy="6858000"/>
          </a:xfrm>
          <a:prstGeom prst="rect">
            <a:avLst/>
          </a:prstGeom>
        </p:spPr>
      </p:pic>
      <p:sp>
        <p:nvSpPr>
          <p:cNvPr id="5" name="Title 1">
            <a:extLst>
              <a:ext uri="{FF2B5EF4-FFF2-40B4-BE49-F238E27FC236}">
                <a16:creationId xmlns:a16="http://schemas.microsoft.com/office/drawing/2014/main" id="{8AD1EC28-E953-28CF-A946-8532294614F9}"/>
              </a:ext>
            </a:extLst>
          </p:cNvPr>
          <p:cNvSpPr txBox="1">
            <a:spLocks/>
          </p:cNvSpPr>
          <p:nvPr/>
        </p:nvSpPr>
        <p:spPr>
          <a:xfrm>
            <a:off x="34748" y="240380"/>
            <a:ext cx="12283562" cy="590931"/>
          </a:xfrm>
          <a:prstGeom prst="rect">
            <a:avLst/>
          </a:prstGeom>
          <a:solidFill>
            <a:srgbClr val="008000"/>
          </a:solidFill>
          <a:ln w="12700" cap="flat" cmpd="sng" algn="ctr">
            <a:solidFill>
              <a:srgbClr val="008000"/>
            </a:solidFill>
            <a:prstDash val="solid"/>
            <a:miter lim="800000"/>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spAutoFit/>
          </a:bodyPr>
          <a:lstStyle>
            <a:lvl1pPr algn="ctr" defTabSz="914400" rtl="0" eaLnBrk="1" latinLnBrk="0" hangingPunct="1">
              <a:lnSpc>
                <a:spcPct val="90000"/>
              </a:lnSpc>
              <a:spcBef>
                <a:spcPct val="0"/>
              </a:spcBef>
              <a:buNone/>
              <a:defRPr sz="60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GB" sz="3600" b="1" dirty="0">
                <a:solidFill>
                  <a:schemeClr val="bg1"/>
                </a:solidFill>
                <a:cs typeface="Calibri" panose="020F0502020204030204" pitchFamily="34" charset="0"/>
              </a:rPr>
              <a:t>HIGHLIGHTS OF ACHIEVEMENTS </a:t>
            </a:r>
            <a:endParaRPr lang="en-ZA" sz="3600" b="1" dirty="0">
              <a:solidFill>
                <a:schemeClr val="bg1"/>
              </a:solidFill>
            </a:endParaRPr>
          </a:p>
        </p:txBody>
      </p:sp>
      <p:sp>
        <p:nvSpPr>
          <p:cNvPr id="3" name="Slide Number Placeholder 7">
            <a:extLst>
              <a:ext uri="{FF2B5EF4-FFF2-40B4-BE49-F238E27FC236}">
                <a16:creationId xmlns:a16="http://schemas.microsoft.com/office/drawing/2014/main" id="{27E237C0-E7C2-7A5D-FF1F-5A4C874EA821}"/>
              </a:ext>
            </a:extLst>
          </p:cNvPr>
          <p:cNvSpPr>
            <a:spLocks noGrp="1"/>
          </p:cNvSpPr>
          <p:nvPr>
            <p:ph type="sldNum" sz="quarter" idx="12"/>
          </p:nvPr>
        </p:nvSpPr>
        <p:spPr>
          <a:xfrm>
            <a:off x="10023652" y="6435057"/>
            <a:ext cx="2133600" cy="365125"/>
          </a:xfrm>
          <a:noFill/>
        </p:spPr>
        <p:txBody>
          <a:bodyPr/>
          <a:lstStyle/>
          <a:p>
            <a:fld id="{C647411B-AB77-409F-B9F6-2D0EDA52287E}" type="slidenum">
              <a:rPr lang="en-US" sz="2000" b="1" smtClean="0"/>
              <a:pPr/>
              <a:t>10</a:t>
            </a:fld>
            <a:endParaRPr lang="en-US" sz="2000" b="1" dirty="0"/>
          </a:p>
        </p:txBody>
      </p:sp>
      <p:graphicFrame>
        <p:nvGraphicFramePr>
          <p:cNvPr id="4" name="Table 3">
            <a:extLst>
              <a:ext uri="{FF2B5EF4-FFF2-40B4-BE49-F238E27FC236}">
                <a16:creationId xmlns:a16="http://schemas.microsoft.com/office/drawing/2014/main" id="{692F72CC-B530-F405-7582-B48CC4FD80AE}"/>
              </a:ext>
            </a:extLst>
          </p:cNvPr>
          <p:cNvGraphicFramePr>
            <a:graphicFrameLocks noGrp="1"/>
          </p:cNvGraphicFramePr>
          <p:nvPr>
            <p:extLst>
              <p:ext uri="{D42A27DB-BD31-4B8C-83A1-F6EECF244321}">
                <p14:modId xmlns:p14="http://schemas.microsoft.com/office/powerpoint/2010/main" val="3359195636"/>
              </p:ext>
            </p:extLst>
          </p:nvPr>
        </p:nvGraphicFramePr>
        <p:xfrm>
          <a:off x="262707" y="1844286"/>
          <a:ext cx="11827644" cy="3657600"/>
        </p:xfrm>
        <a:graphic>
          <a:graphicData uri="http://schemas.openxmlformats.org/drawingml/2006/table">
            <a:tbl>
              <a:tblPr firstRow="1" firstCol="1" bandRow="1">
                <a:tableStyleId>{5940675A-B579-460E-94D1-54222C63F5DA}</a:tableStyleId>
              </a:tblPr>
              <a:tblGrid>
                <a:gridCol w="3012273">
                  <a:extLst>
                    <a:ext uri="{9D8B030D-6E8A-4147-A177-3AD203B41FA5}">
                      <a16:colId xmlns:a16="http://schemas.microsoft.com/office/drawing/2014/main" val="1058400636"/>
                    </a:ext>
                  </a:extLst>
                </a:gridCol>
                <a:gridCol w="3273045">
                  <a:extLst>
                    <a:ext uri="{9D8B030D-6E8A-4147-A177-3AD203B41FA5}">
                      <a16:colId xmlns:a16="http://schemas.microsoft.com/office/drawing/2014/main" val="1847125451"/>
                    </a:ext>
                  </a:extLst>
                </a:gridCol>
                <a:gridCol w="1967462">
                  <a:extLst>
                    <a:ext uri="{9D8B030D-6E8A-4147-A177-3AD203B41FA5}">
                      <a16:colId xmlns:a16="http://schemas.microsoft.com/office/drawing/2014/main" val="3018788677"/>
                    </a:ext>
                  </a:extLst>
                </a:gridCol>
                <a:gridCol w="1719135">
                  <a:extLst>
                    <a:ext uri="{9D8B030D-6E8A-4147-A177-3AD203B41FA5}">
                      <a16:colId xmlns:a16="http://schemas.microsoft.com/office/drawing/2014/main" val="3648849270"/>
                    </a:ext>
                  </a:extLst>
                </a:gridCol>
                <a:gridCol w="1855729">
                  <a:extLst>
                    <a:ext uri="{9D8B030D-6E8A-4147-A177-3AD203B41FA5}">
                      <a16:colId xmlns:a16="http://schemas.microsoft.com/office/drawing/2014/main" val="2463316230"/>
                    </a:ext>
                  </a:extLst>
                </a:gridCol>
              </a:tblGrid>
              <a:tr h="0">
                <a:tc>
                  <a:txBody>
                    <a:bodyPr/>
                    <a:lstStyle/>
                    <a:p>
                      <a:pPr algn="just" rtl="0" fontAlgn="ctr"/>
                      <a:r>
                        <a:rPr lang="en-ZA" sz="1600" b="1" u="none" strike="noStrike" dirty="0">
                          <a:effectLst/>
                        </a:rPr>
                        <a:t>NAME OF FACILITY</a:t>
                      </a:r>
                      <a:endParaRPr lang="en-ZA" sz="1600" b="1" i="0" u="none" strike="noStrike" dirty="0">
                        <a:solidFill>
                          <a:srgbClr val="000000"/>
                        </a:solidFill>
                        <a:effectLst/>
                        <a:latin typeface="Calibri" panose="020F0502020204030204" pitchFamily="34" charset="0"/>
                      </a:endParaRPr>
                    </a:p>
                  </a:txBody>
                  <a:tcPr marL="68580" marR="68580" marT="0" marB="0"/>
                </a:tc>
                <a:tc>
                  <a:txBody>
                    <a:bodyPr/>
                    <a:lstStyle/>
                    <a:p>
                      <a:pPr algn="ctr"/>
                      <a:r>
                        <a:rPr lang="en-US" sz="1600" b="1" dirty="0">
                          <a:effectLst/>
                        </a:rPr>
                        <a:t>CAMPUS NAME</a:t>
                      </a:r>
                      <a:endParaRPr lang="en-ZA"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en-US" sz="1600" b="1" dirty="0">
                          <a:effectLst/>
                        </a:rPr>
                        <a:t>Local Municipality</a:t>
                      </a:r>
                      <a:endParaRPr lang="en-ZA"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en-US" sz="1600" b="1" dirty="0">
                          <a:effectLst/>
                        </a:rPr>
                        <a:t>Province</a:t>
                      </a:r>
                      <a:endParaRPr lang="en-ZA"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en-US" sz="1600" b="1" dirty="0">
                          <a:effectLst/>
                        </a:rPr>
                        <a:t>Status</a:t>
                      </a:r>
                      <a:endParaRPr lang="en-ZA"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96598306"/>
                  </a:ext>
                </a:extLst>
              </a:tr>
              <a:tr h="0">
                <a:tc>
                  <a:txBody>
                    <a:bodyPr/>
                    <a:lstStyle/>
                    <a:p>
                      <a:r>
                        <a:rPr lang="en-US" sz="1600" dirty="0" err="1">
                          <a:effectLst/>
                        </a:rPr>
                        <a:t>Ikhala</a:t>
                      </a:r>
                      <a:r>
                        <a:rPr lang="en-US" sz="1600" dirty="0">
                          <a:effectLst/>
                        </a:rPr>
                        <a:t> TVET College</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US" sz="1600" dirty="0">
                          <a:effectLst/>
                        </a:rPr>
                        <a:t>New </a:t>
                      </a:r>
                      <a:r>
                        <a:rPr lang="en-US" sz="1600" dirty="0" err="1">
                          <a:effectLst/>
                        </a:rPr>
                        <a:t>Sterkspruit</a:t>
                      </a:r>
                      <a:r>
                        <a:rPr lang="en-US" sz="1600" dirty="0">
                          <a:effectLst/>
                        </a:rPr>
                        <a:t> Campus</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US" sz="1600" dirty="0" err="1">
                          <a:effectLst/>
                        </a:rPr>
                        <a:t>Senqu</a:t>
                      </a:r>
                      <a:r>
                        <a:rPr lang="en-US" sz="1600" dirty="0">
                          <a:effectLst/>
                        </a:rPr>
                        <a:t> </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US" sz="1600">
                          <a:effectLst/>
                        </a:rPr>
                        <a:t>Eastern Cape</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US" sz="1600" dirty="0">
                          <a:effectLst/>
                        </a:rPr>
                        <a:t>Under Construction </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3405039"/>
                  </a:ext>
                </a:extLst>
              </a:tr>
              <a:tr h="0">
                <a:tc>
                  <a:txBody>
                    <a:bodyPr/>
                    <a:lstStyle/>
                    <a:p>
                      <a:r>
                        <a:rPr lang="en-ZA" sz="1600" dirty="0">
                          <a:effectLst/>
                          <a:latin typeface="Calibri" panose="020F0502020204030204" pitchFamily="34" charset="0"/>
                          <a:ea typeface="Calibri" panose="020F0502020204030204" pitchFamily="34" charset="0"/>
                          <a:cs typeface="Times New Roman" panose="02020603050405020304" pitchFamily="18" charset="0"/>
                        </a:rPr>
                        <a:t>Ingwe TVET College</a:t>
                      </a:r>
                    </a:p>
                  </a:txBody>
                  <a:tcPr marL="68580" marR="68580" marT="0" marB="0"/>
                </a:tc>
                <a:tc>
                  <a:txBody>
                    <a:bodyPr/>
                    <a:lstStyle/>
                    <a:p>
                      <a:r>
                        <a:rPr lang="en-ZA" sz="1600" dirty="0">
                          <a:effectLst/>
                          <a:latin typeface="Calibri" panose="020F0502020204030204" pitchFamily="34" charset="0"/>
                          <a:ea typeface="Calibri" panose="020F0502020204030204" pitchFamily="34" charset="0"/>
                          <a:cs typeface="Times New Roman" panose="02020603050405020304" pitchFamily="18" charset="0"/>
                        </a:rPr>
                        <a:t>Ntabankulu Campus</a:t>
                      </a:r>
                    </a:p>
                  </a:txBody>
                  <a:tcPr marL="68580" marR="68580" marT="0" marB="0"/>
                </a:tc>
                <a:tc>
                  <a:txBody>
                    <a:bodyPr/>
                    <a:lstStyle/>
                    <a:p>
                      <a:r>
                        <a:rPr lang="en-ZA" sz="1600" dirty="0" err="1">
                          <a:effectLst/>
                          <a:latin typeface="Calibri" panose="020F0502020204030204" pitchFamily="34" charset="0"/>
                          <a:ea typeface="Calibri" panose="020F0502020204030204" pitchFamily="34" charset="0"/>
                          <a:cs typeface="Times New Roman" panose="02020603050405020304" pitchFamily="18" charset="0"/>
                        </a:rPr>
                        <a:t>Umzimvubu</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ZA" sz="1600" dirty="0">
                          <a:effectLst/>
                          <a:latin typeface="Calibri" panose="020F0502020204030204" pitchFamily="34" charset="0"/>
                          <a:ea typeface="Calibri" panose="020F0502020204030204" pitchFamily="34" charset="0"/>
                          <a:cs typeface="Times New Roman" panose="02020603050405020304" pitchFamily="18" charset="0"/>
                        </a:rPr>
                        <a:t>Eastern Cape</a:t>
                      </a: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effectLst/>
                        </a:rPr>
                        <a:t>Feasibility</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p>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30783737"/>
                  </a:ext>
                </a:extLst>
              </a:tr>
              <a:tr h="0">
                <a:tc>
                  <a:txBody>
                    <a:bodyPr/>
                    <a:lstStyle/>
                    <a:p>
                      <a:r>
                        <a:rPr lang="en-US" sz="1600" dirty="0">
                          <a:effectLst/>
                        </a:rPr>
                        <a:t>Mopani TVET College</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US" sz="1600" dirty="0">
                          <a:effectLst/>
                        </a:rPr>
                        <a:t>New Giyani Campus</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US" sz="1600" dirty="0">
                          <a:effectLst/>
                        </a:rPr>
                        <a:t>Greater Giyani</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US" sz="1600" dirty="0">
                          <a:effectLst/>
                        </a:rPr>
                        <a:t>Limpopo</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US" sz="1600" dirty="0">
                          <a:effectLst/>
                        </a:rPr>
                        <a:t>Feasibility</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17929141"/>
                  </a:ext>
                </a:extLst>
              </a:tr>
              <a:tr h="0">
                <a:tc>
                  <a:txBody>
                    <a:bodyPr/>
                    <a:lstStyle/>
                    <a:p>
                      <a:r>
                        <a:rPr lang="en-US" sz="1600" dirty="0">
                          <a:effectLst/>
                        </a:rPr>
                        <a:t>Gert </a:t>
                      </a:r>
                      <a:r>
                        <a:rPr lang="en-US" sz="1600" dirty="0" err="1">
                          <a:effectLst/>
                        </a:rPr>
                        <a:t>Sibande</a:t>
                      </a:r>
                      <a:r>
                        <a:rPr lang="en-US" sz="1600" dirty="0">
                          <a:effectLst/>
                        </a:rPr>
                        <a:t>  TVET College</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US" sz="1600" dirty="0">
                          <a:effectLst/>
                        </a:rPr>
                        <a:t>New Balfour Campus</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US" sz="1600" dirty="0" err="1">
                          <a:effectLst/>
                        </a:rPr>
                        <a:t>Dipaleseng</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US" sz="1600">
                          <a:effectLst/>
                        </a:rPr>
                        <a:t>Mpumalanga</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US" sz="1600" dirty="0">
                          <a:effectLst/>
                        </a:rPr>
                        <a:t>Under construction</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14634623"/>
                  </a:ext>
                </a:extLst>
              </a:tr>
              <a:tr h="27251">
                <a:tc>
                  <a:txBody>
                    <a:bodyPr/>
                    <a:lstStyle/>
                    <a:p>
                      <a:r>
                        <a:rPr lang="en-ZA" sz="1600" dirty="0" err="1">
                          <a:effectLst/>
                        </a:rPr>
                        <a:t>Umgungundlovu</a:t>
                      </a:r>
                      <a:r>
                        <a:rPr lang="en-ZA" sz="1600" dirty="0">
                          <a:effectLst/>
                        </a:rPr>
                        <a:t> TVET College</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ZA" sz="1600" dirty="0">
                          <a:effectLst/>
                        </a:rPr>
                        <a:t>Greytown  (Completion)</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ZA" sz="1600" dirty="0" err="1">
                          <a:effectLst/>
                        </a:rPr>
                        <a:t>Umvoti</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u="none" strike="noStrike" kern="1200" cap="none" spc="0" normalizeH="0" baseline="0" noProof="0">
                          <a:ln>
                            <a:noFill/>
                          </a:ln>
                          <a:solidFill>
                            <a:prstClr val="black"/>
                          </a:solidFill>
                          <a:effectLst/>
                          <a:uLnTx/>
                          <a:uFillTx/>
                        </a:rPr>
                        <a:t>KwaZulu-Natal</a:t>
                      </a:r>
                      <a:endParaRPr kumimoji="0" lang="en-ZA"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u="none" strike="noStrike" kern="1200" cap="none" spc="0" normalizeH="0" baseline="0" noProof="0" dirty="0">
                          <a:ln>
                            <a:noFill/>
                          </a:ln>
                          <a:solidFill>
                            <a:prstClr val="black"/>
                          </a:solidFill>
                          <a:effectLst/>
                          <a:uLnTx/>
                          <a:uFillTx/>
                        </a:rPr>
                        <a:t>Planning</a:t>
                      </a:r>
                      <a:endParaRPr kumimoji="0" lang="en-ZA"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58982224"/>
                  </a:ext>
                </a:extLst>
              </a:tr>
              <a:tr h="27251">
                <a:tc>
                  <a:txBody>
                    <a:bodyPr/>
                    <a:lstStyle/>
                    <a:p>
                      <a:r>
                        <a:rPr lang="en-ZA" sz="1600" dirty="0" err="1">
                          <a:effectLst/>
                        </a:rPr>
                        <a:t>uMfolozi</a:t>
                      </a:r>
                      <a:r>
                        <a:rPr lang="en-ZA" sz="1600" dirty="0">
                          <a:effectLst/>
                        </a:rPr>
                        <a:t> TVET College</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ZA" sz="1600" dirty="0" err="1">
                          <a:effectLst/>
                        </a:rPr>
                        <a:t>Bhambanana</a:t>
                      </a:r>
                      <a:r>
                        <a:rPr lang="en-ZA" sz="1600" dirty="0">
                          <a:effectLst/>
                        </a:rPr>
                        <a:t> (Completion)</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ZA" sz="1600" dirty="0" err="1">
                          <a:effectLst/>
                          <a:latin typeface="Calibri" panose="020F0502020204030204" pitchFamily="34" charset="0"/>
                          <a:ea typeface="Calibri" panose="020F0502020204030204" pitchFamily="34" charset="0"/>
                          <a:cs typeface="Times New Roman" panose="02020603050405020304" pitchFamily="18" charset="0"/>
                        </a:rPr>
                        <a:t>Jozini</a:t>
                      </a:r>
                      <a:r>
                        <a:rPr lang="en-ZA" sz="16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u="none" strike="noStrike" kern="1200" cap="none" spc="0" normalizeH="0" baseline="0" noProof="0">
                          <a:ln>
                            <a:noFill/>
                          </a:ln>
                          <a:solidFill>
                            <a:prstClr val="black"/>
                          </a:solidFill>
                          <a:effectLst/>
                          <a:uLnTx/>
                          <a:uFillTx/>
                        </a:rPr>
                        <a:t>KwaZulu-Natal</a:t>
                      </a:r>
                      <a:endParaRPr kumimoji="0" lang="en-ZA"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u="none" strike="noStrike" kern="1200" cap="none" spc="0" normalizeH="0" baseline="0" noProof="0">
                          <a:ln>
                            <a:noFill/>
                          </a:ln>
                          <a:solidFill>
                            <a:prstClr val="black"/>
                          </a:solidFill>
                          <a:effectLst/>
                          <a:uLnTx/>
                          <a:uFillTx/>
                        </a:rPr>
                        <a:t>Planning</a:t>
                      </a:r>
                      <a:endParaRPr kumimoji="0" lang="en-ZA"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82465864"/>
                  </a:ext>
                </a:extLst>
              </a:tr>
              <a:tr h="27251">
                <a:tc>
                  <a:txBody>
                    <a:bodyPr/>
                    <a:lstStyle/>
                    <a:p>
                      <a:r>
                        <a:rPr lang="en-US" sz="1600" dirty="0" err="1">
                          <a:effectLst/>
                        </a:rPr>
                        <a:t>uMfolozi</a:t>
                      </a:r>
                      <a:r>
                        <a:rPr lang="en-US" sz="1600" dirty="0">
                          <a:effectLst/>
                        </a:rPr>
                        <a:t> TVET College</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US" sz="1600" dirty="0">
                          <a:effectLst/>
                        </a:rPr>
                        <a:t>Nkandla B Campus</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US" sz="1600" dirty="0">
                          <a:effectLst/>
                        </a:rPr>
                        <a:t>Nkandla</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US" sz="1600" dirty="0">
                          <a:effectLst/>
                        </a:rPr>
                        <a:t>KwaZulu-Natal</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US" sz="1600" dirty="0">
                          <a:effectLst/>
                        </a:rPr>
                        <a:t>Planning</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92004938"/>
                  </a:ext>
                </a:extLst>
              </a:tr>
              <a:tr h="40877">
                <a:tc>
                  <a:txBody>
                    <a:bodyPr/>
                    <a:lstStyle/>
                    <a:p>
                      <a:r>
                        <a:rPr lang="en-ZA" sz="1600" dirty="0" err="1">
                          <a:effectLst/>
                        </a:rPr>
                        <a:t>Mnambithi</a:t>
                      </a:r>
                      <a:r>
                        <a:rPr lang="en-ZA" sz="1600" dirty="0">
                          <a:effectLst/>
                        </a:rPr>
                        <a:t> TVET College</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ZA" sz="1600" dirty="0" err="1">
                          <a:effectLst/>
                        </a:rPr>
                        <a:t>Berville</a:t>
                      </a:r>
                      <a:r>
                        <a:rPr lang="en-ZA" sz="1600" dirty="0">
                          <a:effectLst/>
                        </a:rPr>
                        <a:t> Campus</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ZA" sz="1600" dirty="0">
                          <a:effectLst/>
                        </a:rPr>
                        <a:t>Alfred Duma</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effectLst/>
                        </a:rPr>
                        <a:t>KwaZulu-Natal</a:t>
                      </a:r>
                      <a:endParaRPr lang="en-ZA" sz="1600" dirty="0">
                        <a:effectLst/>
                      </a:endParaRPr>
                    </a:p>
                    <a:p>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effectLst/>
                        </a:rPr>
                        <a:t>Planning</a:t>
                      </a:r>
                      <a:endParaRPr lang="en-ZA" sz="1600" dirty="0">
                        <a:effectLst/>
                      </a:endParaRPr>
                    </a:p>
                    <a:p>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27795941"/>
                  </a:ext>
                </a:extLst>
              </a:tr>
              <a:tr h="0">
                <a:tc>
                  <a:txBody>
                    <a:bodyPr/>
                    <a:lstStyle/>
                    <a:p>
                      <a:r>
                        <a:rPr lang="en-ZA" sz="1600" dirty="0">
                          <a:effectLst/>
                          <a:latin typeface="Calibri" panose="020F0502020204030204" pitchFamily="34" charset="0"/>
                          <a:ea typeface="Calibri" panose="020F0502020204030204" pitchFamily="34" charset="0"/>
                          <a:cs typeface="Times New Roman" panose="02020603050405020304" pitchFamily="18" charset="0"/>
                        </a:rPr>
                        <a:t>False Bay TVET College</a:t>
                      </a:r>
                    </a:p>
                  </a:txBody>
                  <a:tcPr marL="68580" marR="68580" marT="0" marB="0"/>
                </a:tc>
                <a:tc>
                  <a:txBody>
                    <a:bodyPr/>
                    <a:lstStyle/>
                    <a:p>
                      <a:r>
                        <a:rPr lang="en-ZA" sz="1600" dirty="0" err="1">
                          <a:effectLst/>
                          <a:latin typeface="Calibri" panose="020F0502020204030204" pitchFamily="34" charset="0"/>
                          <a:ea typeface="Calibri" panose="020F0502020204030204" pitchFamily="34" charset="0"/>
                          <a:cs typeface="Times New Roman" panose="02020603050405020304" pitchFamily="18" charset="0"/>
                        </a:rPr>
                        <a:t>Mitchels</a:t>
                      </a:r>
                      <a:r>
                        <a:rPr lang="en-ZA" sz="1600" dirty="0">
                          <a:effectLst/>
                          <a:latin typeface="Calibri" panose="020F0502020204030204" pitchFamily="34" charset="0"/>
                          <a:ea typeface="Calibri" panose="020F0502020204030204" pitchFamily="34" charset="0"/>
                          <a:cs typeface="Times New Roman" panose="02020603050405020304" pitchFamily="18" charset="0"/>
                        </a:rPr>
                        <a:t> Plain</a:t>
                      </a:r>
                    </a:p>
                  </a:txBody>
                  <a:tcPr marL="68580" marR="68580" marT="0" marB="0"/>
                </a:tc>
                <a:tc>
                  <a:txBody>
                    <a:bodyPr/>
                    <a:lstStyle/>
                    <a:p>
                      <a:r>
                        <a:rPr lang="en-ZA" sz="1600" dirty="0">
                          <a:effectLst/>
                          <a:latin typeface="Calibri" panose="020F0502020204030204" pitchFamily="34" charset="0"/>
                          <a:ea typeface="Calibri" panose="020F0502020204030204" pitchFamily="34" charset="0"/>
                          <a:cs typeface="Times New Roman" panose="02020603050405020304" pitchFamily="18" charset="0"/>
                        </a:rPr>
                        <a:t>Cape Metro</a:t>
                      </a:r>
                    </a:p>
                  </a:txBody>
                  <a:tcPr marL="68580" marR="68580" marT="0" marB="0"/>
                </a:tc>
                <a:tc>
                  <a:txBody>
                    <a:bodyPr/>
                    <a:lstStyle/>
                    <a:p>
                      <a:r>
                        <a:rPr lang="en-ZA" sz="1600" dirty="0">
                          <a:effectLst/>
                          <a:latin typeface="Calibri" panose="020F0502020204030204" pitchFamily="34" charset="0"/>
                          <a:ea typeface="Calibri" panose="020F0502020204030204" pitchFamily="34" charset="0"/>
                          <a:cs typeface="Times New Roman" panose="02020603050405020304" pitchFamily="18" charset="0"/>
                        </a:rPr>
                        <a:t>Western Cape</a:t>
                      </a:r>
                    </a:p>
                  </a:txBody>
                  <a:tcPr marL="68580" marR="68580" marT="0" marB="0"/>
                </a:tc>
                <a:tc>
                  <a:txBody>
                    <a:bodyPr/>
                    <a:lstStyle/>
                    <a:p>
                      <a:r>
                        <a:rPr lang="en-ZA" sz="1600" dirty="0">
                          <a:effectLst/>
                          <a:latin typeface="Calibri" panose="020F0502020204030204" pitchFamily="34" charset="0"/>
                          <a:ea typeface="Calibri" panose="020F0502020204030204" pitchFamily="34" charset="0"/>
                          <a:cs typeface="Times New Roman" panose="02020603050405020304" pitchFamily="18" charset="0"/>
                        </a:rPr>
                        <a:t>Planning</a:t>
                      </a:r>
                    </a:p>
                  </a:txBody>
                  <a:tcPr marL="68580" marR="68580" marT="0" marB="0"/>
                </a:tc>
                <a:extLst>
                  <a:ext uri="{0D108BD9-81ED-4DB2-BD59-A6C34878D82A}">
                    <a16:rowId xmlns:a16="http://schemas.microsoft.com/office/drawing/2014/main" val="1418096714"/>
                  </a:ext>
                </a:extLst>
              </a:tr>
              <a:tr h="272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600" dirty="0">
                          <a:effectLst/>
                          <a:latin typeface="Calibri" panose="020F0502020204030204" pitchFamily="34" charset="0"/>
                          <a:ea typeface="Calibri" panose="020F0502020204030204" pitchFamily="34" charset="0"/>
                          <a:cs typeface="Times New Roman" panose="02020603050405020304" pitchFamily="18" charset="0"/>
                        </a:rPr>
                        <a:t>False Bay TVET College</a:t>
                      </a:r>
                    </a:p>
                    <a:p>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ZA" sz="1600" dirty="0" err="1">
                          <a:effectLst/>
                          <a:latin typeface="Calibri" panose="020F0502020204030204" pitchFamily="34" charset="0"/>
                          <a:ea typeface="Calibri" panose="020F0502020204030204" pitchFamily="34" charset="0"/>
                          <a:cs typeface="Times New Roman" panose="02020603050405020304" pitchFamily="18" charset="0"/>
                        </a:rPr>
                        <a:t>Swartklip</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ZA" sz="1600" dirty="0">
                          <a:effectLst/>
                          <a:latin typeface="Calibri" panose="020F0502020204030204" pitchFamily="34" charset="0"/>
                          <a:ea typeface="Calibri" panose="020F0502020204030204" pitchFamily="34" charset="0"/>
                          <a:cs typeface="Times New Roman" panose="02020603050405020304" pitchFamily="18" charset="0"/>
                        </a:rPr>
                        <a:t>Cape Metro</a:t>
                      </a:r>
                    </a:p>
                  </a:txBody>
                  <a:tcPr marL="68580" marR="68580" marT="0" marB="0"/>
                </a:tc>
                <a:tc>
                  <a:txBody>
                    <a:bodyPr/>
                    <a:lstStyle/>
                    <a:p>
                      <a:r>
                        <a:rPr lang="en-ZA" sz="1600" dirty="0">
                          <a:effectLst/>
                          <a:latin typeface="Calibri" panose="020F0502020204030204" pitchFamily="34" charset="0"/>
                          <a:ea typeface="Calibri" panose="020F0502020204030204" pitchFamily="34" charset="0"/>
                          <a:cs typeface="Times New Roman" panose="02020603050405020304" pitchFamily="18" charset="0"/>
                        </a:rPr>
                        <a:t>Western Cape</a:t>
                      </a:r>
                    </a:p>
                  </a:txBody>
                  <a:tcPr marL="68580" marR="68580" marT="0" marB="0"/>
                </a:tc>
                <a:tc>
                  <a:txBody>
                    <a:bodyPr/>
                    <a:lstStyle/>
                    <a:p>
                      <a:r>
                        <a:rPr lang="en-ZA" sz="1600" dirty="0">
                          <a:effectLst/>
                          <a:latin typeface="Calibri" panose="020F0502020204030204" pitchFamily="34" charset="0"/>
                          <a:ea typeface="Calibri" panose="020F0502020204030204" pitchFamily="34" charset="0"/>
                          <a:cs typeface="Times New Roman" panose="02020603050405020304" pitchFamily="18" charset="0"/>
                        </a:rPr>
                        <a:t>Planning</a:t>
                      </a:r>
                    </a:p>
                  </a:txBody>
                  <a:tcPr marL="68580" marR="68580" marT="0" marB="0"/>
                </a:tc>
                <a:extLst>
                  <a:ext uri="{0D108BD9-81ED-4DB2-BD59-A6C34878D82A}">
                    <a16:rowId xmlns:a16="http://schemas.microsoft.com/office/drawing/2014/main" val="2730049937"/>
                  </a:ext>
                </a:extLst>
              </a:tr>
              <a:tr h="27251">
                <a:tc>
                  <a:txBody>
                    <a:bodyPr/>
                    <a:lstStyle/>
                    <a:p>
                      <a:r>
                        <a:rPr lang="en-US" sz="1600" dirty="0" err="1">
                          <a:effectLst/>
                        </a:rPr>
                        <a:t>Mthashana</a:t>
                      </a:r>
                      <a:r>
                        <a:rPr lang="en-US" sz="1600" dirty="0">
                          <a:effectLst/>
                        </a:rPr>
                        <a:t> TVET College</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US" sz="1600" dirty="0">
                          <a:effectLst/>
                        </a:rPr>
                        <a:t>Vryheid Campus</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US" sz="1600" dirty="0" err="1">
                          <a:effectLst/>
                        </a:rPr>
                        <a:t>Abaqulusi</a:t>
                      </a:r>
                      <a:r>
                        <a:rPr lang="en-US" sz="1600" dirty="0">
                          <a:effectLst/>
                        </a:rPr>
                        <a:t> </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US" sz="1600">
                          <a:effectLst/>
                        </a:rPr>
                        <a:t>KwaZulu-Natal</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US" sz="1600" dirty="0">
                          <a:effectLst/>
                        </a:rPr>
                        <a:t>Under construction</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34208137"/>
                  </a:ext>
                </a:extLst>
              </a:tr>
            </a:tbl>
          </a:graphicData>
        </a:graphic>
      </p:graphicFrame>
      <p:sp>
        <p:nvSpPr>
          <p:cNvPr id="8" name="TextBox 7">
            <a:extLst>
              <a:ext uri="{FF2B5EF4-FFF2-40B4-BE49-F238E27FC236}">
                <a16:creationId xmlns:a16="http://schemas.microsoft.com/office/drawing/2014/main" id="{BE752AC4-2B70-4D02-32CA-3E72DDA5DB37}"/>
              </a:ext>
            </a:extLst>
          </p:cNvPr>
          <p:cNvSpPr txBox="1"/>
          <p:nvPr/>
        </p:nvSpPr>
        <p:spPr>
          <a:xfrm>
            <a:off x="2131481" y="1114448"/>
            <a:ext cx="8320324" cy="461665"/>
          </a:xfrm>
          <a:prstGeom prst="rect">
            <a:avLst/>
          </a:prstGeom>
          <a:solidFill>
            <a:srgbClr val="339933"/>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defPPr>
              <a:defRPr lang="en-US"/>
            </a:defPPr>
            <a:lvl1pPr algn="ctr">
              <a:defRPr sz="2800" b="1">
                <a:latin typeface="+mj-lt"/>
              </a:defRPr>
            </a:lvl1pPr>
          </a:lstStyle>
          <a:p>
            <a:pPr eaLnBrk="1" hangingPunct="1">
              <a:defRPr/>
            </a:pPr>
            <a:r>
              <a:rPr lang="en-ZA" sz="2400" dirty="0">
                <a:solidFill>
                  <a:srgbClr val="000000"/>
                </a:solidFill>
                <a:latin typeface="Calibri" panose="020F0502020204030204" pitchFamily="34" charset="0"/>
              </a:rPr>
              <a:t>TVETINFRASRUCTURE (Under Construction and still in planning)</a:t>
            </a:r>
            <a:endParaRPr lang="en-ZA" sz="2400" dirty="0">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680445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748" y="0"/>
            <a:ext cx="12283562" cy="6858000"/>
          </a:xfrm>
          <a:prstGeom prst="rect">
            <a:avLst/>
          </a:prstGeom>
        </p:spPr>
      </p:pic>
      <p:sp>
        <p:nvSpPr>
          <p:cNvPr id="5" name="Title 1">
            <a:extLst>
              <a:ext uri="{FF2B5EF4-FFF2-40B4-BE49-F238E27FC236}">
                <a16:creationId xmlns:a16="http://schemas.microsoft.com/office/drawing/2014/main" id="{8AD1EC28-E953-28CF-A946-8532294614F9}"/>
              </a:ext>
            </a:extLst>
          </p:cNvPr>
          <p:cNvSpPr txBox="1">
            <a:spLocks/>
          </p:cNvSpPr>
          <p:nvPr/>
        </p:nvSpPr>
        <p:spPr>
          <a:xfrm>
            <a:off x="533400" y="58792"/>
            <a:ext cx="11125200" cy="954107"/>
          </a:xfrm>
          <a:prstGeom prst="rect">
            <a:avLst/>
          </a:prstGeom>
          <a:solidFill>
            <a:srgbClr val="008000"/>
          </a:solidFill>
          <a:ln w="12700" cap="flat" cmpd="sng" algn="ctr">
            <a:solidFill>
              <a:srgbClr val="008000"/>
            </a:solidFill>
            <a:prstDash val="solid"/>
            <a:miter lim="800000"/>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spAutoFit/>
          </a:bodyPr>
          <a:lstStyle>
            <a:lvl1pPr algn="ctr" defTabSz="914400" rtl="0" eaLnBrk="1" latinLnBrk="0" hangingPunct="1">
              <a:lnSpc>
                <a:spcPct val="90000"/>
              </a:lnSpc>
              <a:spcBef>
                <a:spcPct val="0"/>
              </a:spcBef>
              <a:buNone/>
              <a:defRPr sz="60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00000"/>
              </a:lnSpc>
              <a:spcBef>
                <a:spcPts val="0"/>
              </a:spcBef>
              <a:defRPr/>
            </a:pPr>
            <a:r>
              <a:rPr lang="en-ZA" sz="2800" b="1" dirty="0">
                <a:solidFill>
                  <a:schemeClr val="bg1"/>
                </a:solidFill>
                <a:latin typeface="+mn-lt"/>
              </a:rPr>
              <a:t>PRIORITIES  FOR 2023/24 FINANCIAL YEAR</a:t>
            </a:r>
          </a:p>
          <a:p>
            <a:pPr>
              <a:lnSpc>
                <a:spcPct val="100000"/>
              </a:lnSpc>
              <a:spcBef>
                <a:spcPts val="0"/>
              </a:spcBef>
              <a:defRPr/>
            </a:pPr>
            <a:r>
              <a:rPr lang="en-ZA" sz="2800" b="1" dirty="0">
                <a:solidFill>
                  <a:schemeClr val="bg1"/>
                </a:solidFill>
                <a:latin typeface="+mn-lt"/>
              </a:rPr>
              <a:t>(PRESCRIBED BY THE PRESIDENCY)</a:t>
            </a:r>
          </a:p>
        </p:txBody>
      </p:sp>
      <p:sp>
        <p:nvSpPr>
          <p:cNvPr id="4" name="Content Placeholder 2">
            <a:extLst>
              <a:ext uri="{FF2B5EF4-FFF2-40B4-BE49-F238E27FC236}">
                <a16:creationId xmlns:a16="http://schemas.microsoft.com/office/drawing/2014/main" id="{602ECF3B-1A30-A0E2-2291-B49B641D9178}"/>
              </a:ext>
            </a:extLst>
          </p:cNvPr>
          <p:cNvSpPr txBox="1">
            <a:spLocks/>
          </p:cNvSpPr>
          <p:nvPr/>
        </p:nvSpPr>
        <p:spPr>
          <a:xfrm>
            <a:off x="690230" y="1422003"/>
            <a:ext cx="10811539" cy="4490782"/>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7188" lvl="1" indent="-357188" algn="just">
              <a:lnSpc>
                <a:spcPct val="100000"/>
              </a:lnSpc>
              <a:spcAft>
                <a:spcPts val="600"/>
              </a:spcAft>
            </a:pPr>
            <a:r>
              <a:rPr lang="en-ZA" sz="2800" dirty="0">
                <a:latin typeface="Calibri" panose="020F0502020204030204" pitchFamily="34" charset="0"/>
                <a:ea typeface="Calibri" panose="020F0502020204030204" pitchFamily="34" charset="0"/>
              </a:rPr>
              <a:t>Changing the size and shape of the PSET sector </a:t>
            </a:r>
          </a:p>
          <a:p>
            <a:pPr marL="357188" lvl="1" indent="-357188" algn="just">
              <a:lnSpc>
                <a:spcPct val="100000"/>
              </a:lnSpc>
              <a:spcAft>
                <a:spcPts val="600"/>
              </a:spcAft>
            </a:pPr>
            <a:r>
              <a:rPr lang="en-ZA" sz="2800" dirty="0">
                <a:latin typeface="Calibri" panose="020F0502020204030204" pitchFamily="34" charset="0"/>
                <a:ea typeface="Calibri" panose="020F0502020204030204" pitchFamily="34" charset="0"/>
              </a:rPr>
              <a:t>Finalising Comprehensive Student Funding Model for Higher Education</a:t>
            </a:r>
          </a:p>
          <a:p>
            <a:pPr marL="357188" lvl="1" indent="-357188" algn="just">
              <a:lnSpc>
                <a:spcPct val="100000"/>
              </a:lnSpc>
              <a:spcAft>
                <a:spcPts val="600"/>
              </a:spcAft>
            </a:pPr>
            <a:r>
              <a:rPr lang="en-ZA" sz="2800" dirty="0">
                <a:latin typeface="Calibri" panose="020F0502020204030204" pitchFamily="34" charset="0"/>
                <a:ea typeface="Calibri" panose="020F0502020204030204" pitchFamily="34" charset="0"/>
              </a:rPr>
              <a:t>Establishment of the two new universities</a:t>
            </a:r>
            <a:endParaRPr lang="en-GB" sz="2800" b="1" i="1" dirty="0">
              <a:latin typeface="Calibri" panose="020F0502020204030204" pitchFamily="34" charset="0"/>
              <a:cs typeface="Calibri" panose="020F0502020204030204" pitchFamily="34" charset="0"/>
            </a:endParaRPr>
          </a:p>
          <a:p>
            <a:pPr marL="357188" lvl="1" indent="-357188" algn="just">
              <a:lnSpc>
                <a:spcPct val="100000"/>
              </a:lnSpc>
              <a:spcAft>
                <a:spcPts val="600"/>
              </a:spcAft>
              <a:buFont typeface="Arial" panose="020B0604020202020204" pitchFamily="34" charset="0"/>
              <a:buChar char="•"/>
            </a:pPr>
            <a:r>
              <a:rPr lang="en-ZA" sz="2800" dirty="0">
                <a:latin typeface="Calibri" panose="020F0502020204030204" pitchFamily="34" charset="0"/>
                <a:ea typeface="Calibri" panose="020F0502020204030204" pitchFamily="34" charset="0"/>
              </a:rPr>
              <a:t>P</a:t>
            </a:r>
            <a:r>
              <a:rPr lang="en-ZA" sz="2800" dirty="0">
                <a:effectLst/>
                <a:latin typeface="Calibri" panose="020F0502020204030204" pitchFamily="34" charset="0"/>
                <a:ea typeface="Calibri" panose="020F0502020204030204" pitchFamily="34" charset="0"/>
              </a:rPr>
              <a:t>lacement of students through a funding scheme in collaboration with the NSF  </a:t>
            </a:r>
            <a:r>
              <a:rPr lang="en-ZA" sz="2800" i="1" dirty="0">
                <a:effectLst/>
                <a:latin typeface="Calibri" panose="020F0502020204030204" pitchFamily="34" charset="0"/>
                <a:ea typeface="Calibri" panose="020F0502020204030204" pitchFamily="34" charset="0"/>
              </a:rPr>
              <a:t>(targeting young people trained and placed in workplaces through various learning programmes including skills in digital and technology sector)</a:t>
            </a:r>
          </a:p>
          <a:p>
            <a:pPr marL="357188" lvl="1" indent="-357188" algn="just">
              <a:lnSpc>
                <a:spcPct val="100000"/>
              </a:lnSpc>
              <a:spcAft>
                <a:spcPts val="600"/>
              </a:spcAft>
              <a:buFont typeface="Arial" panose="020B0604020202020204" pitchFamily="34" charset="0"/>
              <a:buChar char="•"/>
            </a:pPr>
            <a:r>
              <a:rPr lang="en-ZA" sz="2800" dirty="0">
                <a:effectLst/>
                <a:latin typeface="Calibri" panose="020F0502020204030204" pitchFamily="34" charset="0"/>
                <a:ea typeface="Calibri" panose="020F0502020204030204" pitchFamily="34" charset="0"/>
              </a:rPr>
              <a:t>Ensuring that TVET graduates undertake workplace experience to complete their qualifications</a:t>
            </a:r>
          </a:p>
          <a:p>
            <a:pPr marL="0" lvl="1" indent="0" algn="just">
              <a:lnSpc>
                <a:spcPct val="100000"/>
              </a:lnSpc>
              <a:spcAft>
                <a:spcPts val="600"/>
              </a:spcAft>
              <a:buNone/>
            </a:pPr>
            <a:endParaRPr lang="en-GB" sz="2800" b="1" i="1" dirty="0">
              <a:solidFill>
                <a:srgbClr val="0070C0"/>
              </a:solidFill>
              <a:latin typeface="Calibri" panose="020F0502020204030204" pitchFamily="34" charset="0"/>
              <a:cs typeface="Calibri" panose="020F0502020204030204" pitchFamily="34" charset="0"/>
            </a:endParaRPr>
          </a:p>
        </p:txBody>
      </p:sp>
      <p:sp>
        <p:nvSpPr>
          <p:cNvPr id="3" name="Slide Number Placeholder 7">
            <a:extLst>
              <a:ext uri="{FF2B5EF4-FFF2-40B4-BE49-F238E27FC236}">
                <a16:creationId xmlns:a16="http://schemas.microsoft.com/office/drawing/2014/main" id="{C2F72A15-6973-1A8A-EDD1-EF5978C766E9}"/>
              </a:ext>
            </a:extLst>
          </p:cNvPr>
          <p:cNvSpPr>
            <a:spLocks noGrp="1"/>
          </p:cNvSpPr>
          <p:nvPr>
            <p:ph type="sldNum" sz="quarter" idx="12"/>
          </p:nvPr>
        </p:nvSpPr>
        <p:spPr>
          <a:xfrm>
            <a:off x="10058400" y="6475778"/>
            <a:ext cx="2133600" cy="365125"/>
          </a:xfrm>
          <a:noFill/>
        </p:spPr>
        <p:txBody>
          <a:bodyPr/>
          <a:lstStyle/>
          <a:p>
            <a:fld id="{C647411B-AB77-409F-B9F6-2D0EDA52287E}" type="slidenum">
              <a:rPr lang="en-US" sz="2000" b="1" smtClean="0"/>
              <a:pPr/>
              <a:t>11</a:t>
            </a:fld>
            <a:endParaRPr lang="en-US" sz="2000" b="1" dirty="0"/>
          </a:p>
        </p:txBody>
      </p:sp>
    </p:spTree>
    <p:extLst>
      <p:ext uri="{BB962C8B-B14F-4D97-AF65-F5344CB8AC3E}">
        <p14:creationId xmlns:p14="http://schemas.microsoft.com/office/powerpoint/2010/main" val="41004135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748" y="0"/>
            <a:ext cx="12283562" cy="6858000"/>
          </a:xfrm>
          <a:prstGeom prst="rect">
            <a:avLst/>
          </a:prstGeom>
        </p:spPr>
      </p:pic>
      <p:sp>
        <p:nvSpPr>
          <p:cNvPr id="5" name="Title 1">
            <a:extLst>
              <a:ext uri="{FF2B5EF4-FFF2-40B4-BE49-F238E27FC236}">
                <a16:creationId xmlns:a16="http://schemas.microsoft.com/office/drawing/2014/main" id="{8AD1EC28-E953-28CF-A946-8532294614F9}"/>
              </a:ext>
            </a:extLst>
          </p:cNvPr>
          <p:cNvSpPr txBox="1">
            <a:spLocks/>
          </p:cNvSpPr>
          <p:nvPr/>
        </p:nvSpPr>
        <p:spPr>
          <a:xfrm>
            <a:off x="533400" y="184980"/>
            <a:ext cx="11125200" cy="701731"/>
          </a:xfrm>
          <a:prstGeom prst="rect">
            <a:avLst/>
          </a:prstGeom>
          <a:solidFill>
            <a:srgbClr val="008000"/>
          </a:solidFill>
          <a:ln w="12700" cap="flat" cmpd="sng" algn="ctr">
            <a:solidFill>
              <a:srgbClr val="008000"/>
            </a:solidFill>
            <a:prstDash val="solid"/>
            <a:miter lim="800000"/>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spAutoFit/>
          </a:bodyPr>
          <a:lstStyle>
            <a:lvl1pPr algn="ctr" defTabSz="914400" rtl="0" eaLnBrk="1" latinLnBrk="0" hangingPunct="1">
              <a:lnSpc>
                <a:spcPct val="90000"/>
              </a:lnSpc>
              <a:spcBef>
                <a:spcPct val="0"/>
              </a:spcBef>
              <a:buNone/>
              <a:defRPr sz="60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GB" sz="4400" b="1" i="1" dirty="0">
                <a:solidFill>
                  <a:schemeClr val="bg1"/>
                </a:solidFill>
                <a:cs typeface="Calibri" panose="020F0502020204030204" pitchFamily="34" charset="0"/>
              </a:rPr>
              <a:t>EXPANSION OF ACCESS</a:t>
            </a:r>
            <a:endParaRPr lang="en-ZA" sz="4400" b="1" dirty="0">
              <a:solidFill>
                <a:schemeClr val="bg1"/>
              </a:solidFill>
            </a:endParaRPr>
          </a:p>
        </p:txBody>
      </p:sp>
      <p:sp>
        <p:nvSpPr>
          <p:cNvPr id="3" name="Content Placeholder 2">
            <a:extLst>
              <a:ext uri="{FF2B5EF4-FFF2-40B4-BE49-F238E27FC236}">
                <a16:creationId xmlns:a16="http://schemas.microsoft.com/office/drawing/2014/main" id="{64E51B24-E22E-4650-9C91-55F7CD18BE20}"/>
              </a:ext>
            </a:extLst>
          </p:cNvPr>
          <p:cNvSpPr txBox="1">
            <a:spLocks/>
          </p:cNvSpPr>
          <p:nvPr/>
        </p:nvSpPr>
        <p:spPr>
          <a:xfrm>
            <a:off x="708728" y="1071691"/>
            <a:ext cx="8445903" cy="369485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defRPr/>
            </a:pPr>
            <a:r>
              <a:rPr lang="en-GB" sz="2300" b="1" dirty="0">
                <a:latin typeface="Calibri" panose="020F0502020204030204" pitchFamily="34" charset="0"/>
                <a:cs typeface="Calibri" panose="020F0502020204030204" pitchFamily="34" charset="0"/>
              </a:rPr>
              <a:t>Increase enrolments: </a:t>
            </a:r>
          </a:p>
          <a:p>
            <a:pPr lvl="1">
              <a:lnSpc>
                <a:spcPct val="100000"/>
              </a:lnSpc>
              <a:spcBef>
                <a:spcPts val="0"/>
              </a:spcBef>
              <a:buFont typeface="Courier New" panose="02070309020205020404" pitchFamily="49" charset="0"/>
              <a:buChar char="o"/>
              <a:defRPr/>
            </a:pPr>
            <a:r>
              <a:rPr lang="en-GB" sz="2300" dirty="0">
                <a:latin typeface="Calibri" panose="020F0502020204030204" pitchFamily="34" charset="0"/>
                <a:cs typeface="Calibri" panose="020F0502020204030204" pitchFamily="34" charset="0"/>
              </a:rPr>
              <a:t>Universities -  from 1 110 360 (2023/24) to 1 133 864  (2025/26)</a:t>
            </a:r>
          </a:p>
          <a:p>
            <a:pPr lvl="1">
              <a:lnSpc>
                <a:spcPct val="100000"/>
              </a:lnSpc>
              <a:spcBef>
                <a:spcPts val="0"/>
              </a:spcBef>
              <a:buFont typeface="Courier New" panose="02070309020205020404" pitchFamily="49" charset="0"/>
              <a:buChar char="o"/>
              <a:defRPr/>
            </a:pPr>
            <a:r>
              <a:rPr lang="en-GB" sz="2300" dirty="0">
                <a:latin typeface="Calibri" panose="020F0502020204030204" pitchFamily="34" charset="0"/>
                <a:cs typeface="Calibri" panose="020F0502020204030204" pitchFamily="34" charset="0"/>
              </a:rPr>
              <a:t>TVET colleges - from </a:t>
            </a:r>
            <a:r>
              <a:rPr lang="en-ZA" sz="2300" spc="-10" dirty="0">
                <a:solidFill>
                  <a:srgbClr val="231F20"/>
                </a:solidFill>
                <a:latin typeface="Calibri" panose="020F0502020204030204" pitchFamily="34" charset="0"/>
                <a:ea typeface="MyriadPro-Light"/>
                <a:cs typeface="Calibri" panose="020F0502020204030204" pitchFamily="34" charset="0"/>
              </a:rPr>
              <a:t>520 000 (2023/24) </a:t>
            </a:r>
            <a:r>
              <a:rPr lang="en-GB" sz="2300" dirty="0">
                <a:latin typeface="Calibri" panose="020F0502020204030204" pitchFamily="34" charset="0"/>
                <a:cs typeface="Calibri" panose="020F0502020204030204" pitchFamily="34" charset="0"/>
              </a:rPr>
              <a:t>to 640 000 (2025/26) </a:t>
            </a:r>
          </a:p>
          <a:p>
            <a:pPr lvl="1">
              <a:lnSpc>
                <a:spcPct val="100000"/>
              </a:lnSpc>
              <a:spcBef>
                <a:spcPts val="0"/>
              </a:spcBef>
              <a:buFont typeface="Courier New" panose="02070309020205020404" pitchFamily="49" charset="0"/>
              <a:buChar char="o"/>
              <a:defRPr/>
            </a:pPr>
            <a:r>
              <a:rPr lang="en-GB" sz="2300" dirty="0">
                <a:latin typeface="Calibri" panose="020F0502020204030204" pitchFamily="34" charset="0"/>
                <a:cs typeface="Calibri" panose="020F0502020204030204" pitchFamily="34" charset="0"/>
              </a:rPr>
              <a:t>CET colleges - from 321 841 (2023/24) to 469 649 (2025/26) </a:t>
            </a:r>
          </a:p>
          <a:p>
            <a:pPr marL="457200" lvl="1" indent="0">
              <a:lnSpc>
                <a:spcPct val="100000"/>
              </a:lnSpc>
              <a:spcBef>
                <a:spcPts val="0"/>
              </a:spcBef>
              <a:buNone/>
              <a:defRPr/>
            </a:pPr>
            <a:endParaRPr lang="en-GB" sz="2300" dirty="0">
              <a:latin typeface="Calibri" panose="020F0502020204030204" pitchFamily="34" charset="0"/>
              <a:cs typeface="Calibri" panose="020F0502020204030204" pitchFamily="34" charset="0"/>
            </a:endParaRPr>
          </a:p>
          <a:p>
            <a:pPr>
              <a:lnSpc>
                <a:spcPct val="100000"/>
              </a:lnSpc>
              <a:spcBef>
                <a:spcPts val="0"/>
              </a:spcBef>
              <a:defRPr/>
            </a:pPr>
            <a:r>
              <a:rPr lang="en-GB" sz="2300" dirty="0"/>
              <a:t>Increase the number of students receiving funding through </a:t>
            </a:r>
            <a:r>
              <a:rPr lang="en-GB" sz="2300" b="1" dirty="0"/>
              <a:t>NSFAS </a:t>
            </a:r>
            <a:r>
              <a:rPr lang="en-GB" sz="2300" dirty="0"/>
              <a:t>bursaries</a:t>
            </a:r>
            <a:r>
              <a:rPr lang="en-GB" sz="2300" b="1" dirty="0"/>
              <a:t>:</a:t>
            </a:r>
          </a:p>
          <a:p>
            <a:pPr lvl="1">
              <a:lnSpc>
                <a:spcPct val="100000"/>
              </a:lnSpc>
              <a:spcBef>
                <a:spcPts val="0"/>
              </a:spcBef>
              <a:buFont typeface="Courier New" panose="02070309020205020404" pitchFamily="49" charset="0"/>
              <a:buChar char="o"/>
              <a:defRPr/>
            </a:pPr>
            <a:r>
              <a:rPr lang="en-GB" sz="2300" dirty="0"/>
              <a:t>Universities: from 439 659 (2023/24) to 559 884 (2025/26)</a:t>
            </a:r>
          </a:p>
          <a:p>
            <a:pPr lvl="1">
              <a:lnSpc>
                <a:spcPct val="100000"/>
              </a:lnSpc>
              <a:spcBef>
                <a:spcPts val="0"/>
              </a:spcBef>
              <a:buFont typeface="Courier New" panose="02070309020205020404" pitchFamily="49" charset="0"/>
              <a:buChar char="o"/>
              <a:defRPr/>
            </a:pPr>
            <a:r>
              <a:rPr lang="en-GB" sz="2300" dirty="0"/>
              <a:t>TVET colleges - from 346 258 (2023/24) to 420 000 (2025/26)</a:t>
            </a:r>
          </a:p>
          <a:p>
            <a:pPr marL="457200" lvl="1" indent="0">
              <a:lnSpc>
                <a:spcPct val="100000"/>
              </a:lnSpc>
              <a:spcBef>
                <a:spcPts val="0"/>
              </a:spcBef>
              <a:buNone/>
              <a:defRPr/>
            </a:pPr>
            <a:endParaRPr lang="en-GB" sz="2300" dirty="0"/>
          </a:p>
          <a:p>
            <a:pPr>
              <a:lnSpc>
                <a:spcPct val="100000"/>
              </a:lnSpc>
              <a:spcBef>
                <a:spcPts val="0"/>
              </a:spcBef>
              <a:defRPr/>
            </a:pPr>
            <a:r>
              <a:rPr lang="en-ZA" sz="2300" dirty="0">
                <a:solidFill>
                  <a:srgbClr val="000000"/>
                </a:solidFill>
                <a:latin typeface="Calibri" panose="020F0502020204030204" pitchFamily="34" charset="0"/>
                <a:ea typeface="MyriadPro-Light"/>
              </a:rPr>
              <a:t>Increase </a:t>
            </a:r>
            <a:r>
              <a:rPr lang="en-ZA" sz="2300" b="1" dirty="0">
                <a:solidFill>
                  <a:srgbClr val="000000"/>
                </a:solidFill>
                <a:latin typeface="Calibri" panose="020F0502020204030204" pitchFamily="34" charset="0"/>
                <a:ea typeface="MyriadPro-Light"/>
              </a:rPr>
              <a:t>f</a:t>
            </a:r>
            <a:r>
              <a:rPr lang="en-ZA" sz="2300" b="1" spc="-10" dirty="0">
                <a:solidFill>
                  <a:srgbClr val="000000"/>
                </a:solidFill>
                <a:latin typeface="Calibri" panose="020F0502020204030204" pitchFamily="34" charset="0"/>
                <a:ea typeface="MyriadPro-Light"/>
              </a:rPr>
              <a:t>irs</a:t>
            </a:r>
            <a:r>
              <a:rPr lang="en-ZA" sz="2300" b="1" spc="-20" dirty="0">
                <a:solidFill>
                  <a:srgbClr val="000000"/>
                </a:solidFill>
                <a:latin typeface="Calibri" panose="020F0502020204030204" pitchFamily="34" charset="0"/>
                <a:ea typeface="MyriadPro-Light"/>
              </a:rPr>
              <a:t>t</a:t>
            </a:r>
            <a:r>
              <a:rPr lang="en-ZA" sz="2300" b="1" spc="-10" dirty="0">
                <a:solidFill>
                  <a:srgbClr val="000000"/>
                </a:solidFill>
                <a:latin typeface="Calibri" panose="020F0502020204030204" pitchFamily="34" charset="0"/>
                <a:ea typeface="MyriadPro-Light"/>
              </a:rPr>
              <a:t>-tim</a:t>
            </a:r>
            <a:r>
              <a:rPr lang="en-ZA" sz="2300" b="1" dirty="0">
                <a:solidFill>
                  <a:srgbClr val="000000"/>
                </a:solidFill>
                <a:latin typeface="Calibri" panose="020F0502020204030204" pitchFamily="34" charset="0"/>
                <a:ea typeface="MyriadPro-Light"/>
              </a:rPr>
              <a:t>e</a:t>
            </a:r>
            <a:r>
              <a:rPr lang="en-ZA" sz="2300" b="1" spc="-25" dirty="0">
                <a:solidFill>
                  <a:srgbClr val="000000"/>
                </a:solidFill>
                <a:latin typeface="Calibri" panose="020F0502020204030204" pitchFamily="34" charset="0"/>
                <a:ea typeface="MyriadPro-Light"/>
              </a:rPr>
              <a:t> </a:t>
            </a:r>
            <a:r>
              <a:rPr lang="en-ZA" sz="2300" b="1" spc="-10" dirty="0">
                <a:solidFill>
                  <a:srgbClr val="000000"/>
                </a:solidFill>
                <a:latin typeface="Calibri" panose="020F0502020204030204" pitchFamily="34" charset="0"/>
                <a:ea typeface="MyriadPro-Light"/>
              </a:rPr>
              <a:t>students </a:t>
            </a:r>
            <a:r>
              <a:rPr lang="en-ZA" sz="2300" spc="-10" dirty="0">
                <a:solidFill>
                  <a:srgbClr val="000000"/>
                </a:solidFill>
                <a:latin typeface="Calibri" panose="020F0502020204030204" pitchFamily="34" charset="0"/>
                <a:ea typeface="MyriadPro-Light"/>
              </a:rPr>
              <a:t>en</a:t>
            </a:r>
            <a:r>
              <a:rPr lang="en-ZA" sz="2300" spc="-15" dirty="0">
                <a:solidFill>
                  <a:srgbClr val="000000"/>
                </a:solidFill>
                <a:latin typeface="Calibri" panose="020F0502020204030204" pitchFamily="34" charset="0"/>
                <a:ea typeface="MyriadPro-Light"/>
              </a:rPr>
              <a:t>t</a:t>
            </a:r>
            <a:r>
              <a:rPr lang="en-ZA" sz="2300" spc="-10" dirty="0">
                <a:solidFill>
                  <a:srgbClr val="000000"/>
                </a:solidFill>
                <a:latin typeface="Calibri" panose="020F0502020204030204" pitchFamily="34" charset="0"/>
                <a:ea typeface="MyriadPro-Light"/>
              </a:rPr>
              <a:t>e</a:t>
            </a:r>
            <a:r>
              <a:rPr lang="en-ZA" sz="2300" spc="-5" dirty="0">
                <a:solidFill>
                  <a:srgbClr val="000000"/>
                </a:solidFill>
                <a:latin typeface="Calibri" panose="020F0502020204030204" pitchFamily="34" charset="0"/>
                <a:ea typeface="MyriadPro-Light"/>
              </a:rPr>
              <a:t>r</a:t>
            </a:r>
            <a:r>
              <a:rPr lang="en-ZA" sz="2300" spc="-10" dirty="0">
                <a:solidFill>
                  <a:srgbClr val="000000"/>
                </a:solidFill>
                <a:latin typeface="Calibri" panose="020F0502020204030204" pitchFamily="34" charset="0"/>
                <a:ea typeface="MyriadPro-Light"/>
              </a:rPr>
              <a:t>in</a:t>
            </a:r>
            <a:r>
              <a:rPr lang="en-ZA" sz="2300" dirty="0">
                <a:solidFill>
                  <a:srgbClr val="000000"/>
                </a:solidFill>
                <a:latin typeface="Calibri" panose="020F0502020204030204" pitchFamily="34" charset="0"/>
                <a:ea typeface="MyriadPro-Light"/>
              </a:rPr>
              <a:t>g</a:t>
            </a:r>
            <a:r>
              <a:rPr lang="en-ZA" sz="2300" spc="-25" dirty="0">
                <a:solidFill>
                  <a:srgbClr val="000000"/>
                </a:solidFill>
                <a:latin typeface="Calibri" panose="020F0502020204030204" pitchFamily="34" charset="0"/>
                <a:ea typeface="MyriadPro-Light"/>
              </a:rPr>
              <a:t> </a:t>
            </a:r>
            <a:r>
              <a:rPr lang="en-ZA" sz="2300" spc="-10" dirty="0">
                <a:solidFill>
                  <a:srgbClr val="000000"/>
                </a:solidFill>
                <a:latin typeface="Calibri" panose="020F0502020204030204" pitchFamily="34" charset="0"/>
                <a:ea typeface="MyriadPro-Light"/>
              </a:rPr>
              <a:t>uni</a:t>
            </a:r>
            <a:r>
              <a:rPr lang="en-ZA" sz="2300" spc="-20" dirty="0">
                <a:solidFill>
                  <a:srgbClr val="000000"/>
                </a:solidFill>
                <a:latin typeface="Calibri" panose="020F0502020204030204" pitchFamily="34" charset="0"/>
                <a:ea typeface="MyriadPro-Light"/>
              </a:rPr>
              <a:t>v</a:t>
            </a:r>
            <a:r>
              <a:rPr lang="en-ZA" sz="2300" spc="-10" dirty="0">
                <a:solidFill>
                  <a:srgbClr val="000000"/>
                </a:solidFill>
                <a:latin typeface="Calibri" panose="020F0502020204030204" pitchFamily="34" charset="0"/>
                <a:ea typeface="MyriadPro-Light"/>
              </a:rPr>
              <a:t>ersi</a:t>
            </a:r>
            <a:r>
              <a:rPr lang="en-ZA" sz="2300" dirty="0">
                <a:solidFill>
                  <a:srgbClr val="000000"/>
                </a:solidFill>
                <a:latin typeface="Calibri" panose="020F0502020204030204" pitchFamily="34" charset="0"/>
                <a:ea typeface="MyriadPro-Light"/>
              </a:rPr>
              <a:t>ty by 2.1% from        204 000 to 208 200 </a:t>
            </a:r>
            <a:endParaRPr lang="en-GB" sz="2300" b="1" i="1" dirty="0">
              <a:solidFill>
                <a:srgbClr val="0070C0"/>
              </a:solidFill>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97CB97F3-D0E8-5C17-262C-26AA05A64A74}"/>
              </a:ext>
            </a:extLst>
          </p:cNvPr>
          <p:cNvPicPr>
            <a:picLocks noChangeAspect="1"/>
          </p:cNvPicPr>
          <p:nvPr/>
        </p:nvPicPr>
        <p:blipFill>
          <a:blip r:embed="rId3"/>
          <a:stretch>
            <a:fillRect/>
          </a:stretch>
        </p:blipFill>
        <p:spPr>
          <a:xfrm>
            <a:off x="9154632" y="1071691"/>
            <a:ext cx="3163677" cy="5435435"/>
          </a:xfrm>
          <a:prstGeom prst="rect">
            <a:avLst/>
          </a:prstGeom>
        </p:spPr>
      </p:pic>
      <p:sp>
        <p:nvSpPr>
          <p:cNvPr id="7" name="Slide Number Placeholder 7">
            <a:extLst>
              <a:ext uri="{FF2B5EF4-FFF2-40B4-BE49-F238E27FC236}">
                <a16:creationId xmlns:a16="http://schemas.microsoft.com/office/drawing/2014/main" id="{9580089D-788F-E412-358F-72DE30F32658}"/>
              </a:ext>
            </a:extLst>
          </p:cNvPr>
          <p:cNvSpPr>
            <a:spLocks noGrp="1"/>
          </p:cNvSpPr>
          <p:nvPr>
            <p:ph type="sldNum" sz="quarter" idx="12"/>
          </p:nvPr>
        </p:nvSpPr>
        <p:spPr>
          <a:xfrm>
            <a:off x="10023652" y="6485750"/>
            <a:ext cx="2133600" cy="365125"/>
          </a:xfrm>
          <a:noFill/>
        </p:spPr>
        <p:txBody>
          <a:bodyPr/>
          <a:lstStyle/>
          <a:p>
            <a:fld id="{C647411B-AB77-409F-B9F6-2D0EDA52287E}" type="slidenum">
              <a:rPr lang="en-US" sz="2000" b="1" smtClean="0"/>
              <a:pPr/>
              <a:t>12</a:t>
            </a:fld>
            <a:endParaRPr lang="en-US" sz="2000" b="1" dirty="0"/>
          </a:p>
        </p:txBody>
      </p:sp>
    </p:spTree>
    <p:extLst>
      <p:ext uri="{BB962C8B-B14F-4D97-AF65-F5344CB8AC3E}">
        <p14:creationId xmlns:p14="http://schemas.microsoft.com/office/powerpoint/2010/main" val="19663861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283562" cy="6858000"/>
          </a:xfrm>
          <a:prstGeom prst="rect">
            <a:avLst/>
          </a:prstGeom>
        </p:spPr>
      </p:pic>
      <p:sp>
        <p:nvSpPr>
          <p:cNvPr id="5" name="Title 1">
            <a:extLst>
              <a:ext uri="{FF2B5EF4-FFF2-40B4-BE49-F238E27FC236}">
                <a16:creationId xmlns:a16="http://schemas.microsoft.com/office/drawing/2014/main" id="{8AD1EC28-E953-28CF-A946-8532294614F9}"/>
              </a:ext>
            </a:extLst>
          </p:cNvPr>
          <p:cNvSpPr txBox="1">
            <a:spLocks/>
          </p:cNvSpPr>
          <p:nvPr/>
        </p:nvSpPr>
        <p:spPr>
          <a:xfrm>
            <a:off x="533400" y="184980"/>
            <a:ext cx="11125200" cy="701731"/>
          </a:xfrm>
          <a:prstGeom prst="rect">
            <a:avLst/>
          </a:prstGeom>
          <a:solidFill>
            <a:srgbClr val="008000"/>
          </a:solidFill>
          <a:ln w="12700" cap="flat" cmpd="sng" algn="ctr">
            <a:solidFill>
              <a:srgbClr val="008000"/>
            </a:solidFill>
            <a:prstDash val="solid"/>
            <a:miter lim="800000"/>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spAutoFit/>
          </a:bodyPr>
          <a:lstStyle>
            <a:lvl1pPr algn="ctr" defTabSz="914400" rtl="0" eaLnBrk="1" latinLnBrk="0" hangingPunct="1">
              <a:lnSpc>
                <a:spcPct val="90000"/>
              </a:lnSpc>
              <a:spcBef>
                <a:spcPct val="0"/>
              </a:spcBef>
              <a:buNone/>
              <a:defRPr sz="60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GB" sz="4400" b="1" i="1" dirty="0">
                <a:solidFill>
                  <a:schemeClr val="bg1"/>
                </a:solidFill>
                <a:cs typeface="Calibri" panose="020F0502020204030204" pitchFamily="34" charset="0"/>
              </a:rPr>
              <a:t>EXPANSION OF ACCESS</a:t>
            </a:r>
            <a:endParaRPr lang="en-ZA" sz="4400" b="1" dirty="0">
              <a:solidFill>
                <a:schemeClr val="bg1"/>
              </a:solidFill>
            </a:endParaRPr>
          </a:p>
        </p:txBody>
      </p:sp>
      <p:sp>
        <p:nvSpPr>
          <p:cNvPr id="3" name="Content Placeholder 2">
            <a:extLst>
              <a:ext uri="{FF2B5EF4-FFF2-40B4-BE49-F238E27FC236}">
                <a16:creationId xmlns:a16="http://schemas.microsoft.com/office/drawing/2014/main" id="{64E51B24-E22E-4650-9C91-55F7CD18BE20}"/>
              </a:ext>
            </a:extLst>
          </p:cNvPr>
          <p:cNvSpPr txBox="1">
            <a:spLocks/>
          </p:cNvSpPr>
          <p:nvPr/>
        </p:nvSpPr>
        <p:spPr>
          <a:xfrm>
            <a:off x="109871" y="1140288"/>
            <a:ext cx="8874642" cy="369485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600"/>
              </a:spcAft>
              <a:defRPr/>
            </a:pPr>
            <a:r>
              <a:rPr lang="en-GB" sz="2400" dirty="0">
                <a:latin typeface="Calibri" panose="020F0502020204030204" pitchFamily="34" charset="0"/>
                <a:cs typeface="Calibri" panose="020F0502020204030204" pitchFamily="34" charset="0"/>
              </a:rPr>
              <a:t>Increase </a:t>
            </a:r>
            <a:r>
              <a:rPr lang="en-GB" sz="2400" b="1" dirty="0">
                <a:latin typeface="Calibri" panose="020F0502020204030204" pitchFamily="34" charset="0"/>
                <a:cs typeface="Calibri" panose="020F0502020204030204" pitchFamily="34" charset="0"/>
              </a:rPr>
              <a:t>artisan learners</a:t>
            </a:r>
            <a:r>
              <a:rPr lang="en-GB" sz="2400" dirty="0">
                <a:latin typeface="Calibri" panose="020F0502020204030204" pitchFamily="34" charset="0"/>
                <a:cs typeface="Calibri" panose="020F0502020204030204" pitchFamily="34" charset="0"/>
              </a:rPr>
              <a:t> trained in TVET colleges from 30 000 (2023/24) to 36 000 (2025/26)</a:t>
            </a:r>
          </a:p>
          <a:p>
            <a:pPr>
              <a:lnSpc>
                <a:spcPct val="100000"/>
              </a:lnSpc>
              <a:spcBef>
                <a:spcPts val="0"/>
              </a:spcBef>
              <a:spcAft>
                <a:spcPts val="600"/>
              </a:spcAft>
              <a:defRPr/>
            </a:pPr>
            <a:r>
              <a:rPr lang="en-GB" sz="2400" dirty="0">
                <a:latin typeface="Calibri" panose="020F0502020204030204" pitchFamily="34" charset="0"/>
                <a:cs typeface="Calibri" panose="020F0502020204030204" pitchFamily="34" charset="0"/>
              </a:rPr>
              <a:t>Increase learners placed in </a:t>
            </a:r>
            <a:r>
              <a:rPr lang="en-GB" sz="2400" b="1" dirty="0">
                <a:latin typeface="Calibri" panose="020F0502020204030204" pitchFamily="34" charset="0"/>
                <a:cs typeface="Calibri" panose="020F0502020204030204" pitchFamily="34" charset="0"/>
              </a:rPr>
              <a:t>Work-based Learning </a:t>
            </a:r>
            <a:r>
              <a:rPr lang="en-GB" sz="2400" dirty="0">
                <a:latin typeface="Calibri" panose="020F0502020204030204" pitchFamily="34" charset="0"/>
                <a:cs typeface="Calibri" panose="020F0502020204030204" pitchFamily="34" charset="0"/>
              </a:rPr>
              <a:t>programmes from  110 500 </a:t>
            </a:r>
            <a:r>
              <a:rPr lang="en-GB" sz="2400" b="1" dirty="0">
                <a:latin typeface="Calibri" panose="020F0502020204030204" pitchFamily="34" charset="0"/>
                <a:cs typeface="Calibri" panose="020F0502020204030204" pitchFamily="34" charset="0"/>
              </a:rPr>
              <a:t>(</a:t>
            </a:r>
            <a:r>
              <a:rPr lang="en-GB" sz="2400" dirty="0">
                <a:latin typeface="Calibri" panose="020F0502020204030204" pitchFamily="34" charset="0"/>
                <a:cs typeface="Calibri" panose="020F0502020204030204" pitchFamily="34" charset="0"/>
              </a:rPr>
              <a:t>2022/23) to 200 300 (2025/26)</a:t>
            </a:r>
          </a:p>
          <a:p>
            <a:pPr>
              <a:lnSpc>
                <a:spcPct val="100000"/>
              </a:lnSpc>
              <a:spcBef>
                <a:spcPts val="0"/>
              </a:spcBef>
              <a:spcAft>
                <a:spcPts val="600"/>
              </a:spcAft>
              <a:defRPr/>
            </a:pPr>
            <a:r>
              <a:rPr lang="en-GB" sz="2400" dirty="0">
                <a:latin typeface="Calibri" panose="020F0502020204030204" pitchFamily="34" charset="0"/>
                <a:cs typeface="Calibri" panose="020F0502020204030204" pitchFamily="34" charset="0"/>
              </a:rPr>
              <a:t>Increase learners</a:t>
            </a:r>
            <a:r>
              <a:rPr lang="en-GB" sz="2400" baseline="0" dirty="0">
                <a:latin typeface="Calibri" panose="020F0502020204030204" pitchFamily="34" charset="0"/>
                <a:cs typeface="Calibri" panose="020F0502020204030204" pitchFamily="34" charset="0"/>
              </a:rPr>
              <a:t> </a:t>
            </a:r>
            <a:r>
              <a:rPr lang="en-GB" sz="2400" dirty="0">
                <a:latin typeface="Calibri" panose="020F0502020204030204" pitchFamily="34" charset="0"/>
                <a:cs typeface="Calibri" panose="020F0502020204030204" pitchFamily="34" charset="0"/>
              </a:rPr>
              <a:t>registered in </a:t>
            </a:r>
            <a:r>
              <a:rPr lang="en-GB" sz="2400" b="1" dirty="0">
                <a:latin typeface="Calibri" panose="020F0502020204030204" pitchFamily="34" charset="0"/>
                <a:cs typeface="Calibri" panose="020F0502020204030204" pitchFamily="34" charset="0"/>
              </a:rPr>
              <a:t>skills development programmes </a:t>
            </a:r>
            <a:r>
              <a:rPr lang="en-GB" sz="2400" dirty="0">
                <a:latin typeface="Calibri" panose="020F0502020204030204" pitchFamily="34" charset="0"/>
                <a:cs typeface="Calibri" panose="020F0502020204030204" pitchFamily="34" charset="0"/>
              </a:rPr>
              <a:t>from 149 000 (2022/23) to 155 500 (2025/26) </a:t>
            </a:r>
          </a:p>
          <a:p>
            <a:pPr>
              <a:lnSpc>
                <a:spcPct val="100000"/>
              </a:lnSpc>
              <a:spcBef>
                <a:spcPts val="0"/>
              </a:spcBef>
              <a:spcAft>
                <a:spcPts val="600"/>
              </a:spcAft>
              <a:defRPr/>
            </a:pPr>
            <a:r>
              <a:rPr lang="en-GB" sz="2400" dirty="0">
                <a:latin typeface="Calibri" panose="020F0502020204030204" pitchFamily="34" charset="0"/>
                <a:cs typeface="Calibri" panose="020F0502020204030204" pitchFamily="34" charset="0"/>
              </a:rPr>
              <a:t>Increase learners</a:t>
            </a:r>
            <a:r>
              <a:rPr lang="en-GB" sz="2400" baseline="0" dirty="0">
                <a:latin typeface="Calibri" panose="020F0502020204030204" pitchFamily="34" charset="0"/>
                <a:cs typeface="Calibri" panose="020F0502020204030204" pitchFamily="34" charset="0"/>
              </a:rPr>
              <a:t> </a:t>
            </a:r>
            <a:r>
              <a:rPr lang="en-GB" sz="2400" dirty="0">
                <a:latin typeface="Calibri" panose="020F0502020204030204" pitchFamily="34" charset="0"/>
                <a:cs typeface="Calibri" panose="020F0502020204030204" pitchFamily="34" charset="0"/>
              </a:rPr>
              <a:t>entering </a:t>
            </a:r>
            <a:r>
              <a:rPr lang="en-GB" sz="2400" b="1" dirty="0">
                <a:latin typeface="Calibri" panose="020F0502020204030204" pitchFamily="34" charset="0"/>
                <a:cs typeface="Calibri" panose="020F0502020204030204" pitchFamily="34" charset="0"/>
              </a:rPr>
              <a:t>artisanal programmes </a:t>
            </a:r>
            <a:r>
              <a:rPr lang="en-GB" sz="2400" dirty="0">
                <a:latin typeface="Calibri" panose="020F0502020204030204" pitchFamily="34" charset="0"/>
                <a:cs typeface="Calibri" panose="020F0502020204030204" pitchFamily="34" charset="0"/>
              </a:rPr>
              <a:t>from 23 000 (2022/23) to 37 000 (2025/26)</a:t>
            </a:r>
          </a:p>
          <a:p>
            <a:pPr>
              <a:lnSpc>
                <a:spcPct val="100000"/>
              </a:lnSpc>
              <a:spcBef>
                <a:spcPts val="0"/>
              </a:spcBef>
              <a:defRPr/>
            </a:pPr>
            <a:r>
              <a:rPr lang="en-GB" sz="2400" dirty="0">
                <a:solidFill>
                  <a:schemeClr val="tx1"/>
                </a:solidFill>
                <a:latin typeface="Calibri" panose="020F0502020204030204" pitchFamily="34" charset="0"/>
                <a:cs typeface="Calibri" panose="020F0502020204030204" pitchFamily="34" charset="0"/>
              </a:rPr>
              <a:t>Submit to the Minister </a:t>
            </a:r>
            <a:r>
              <a:rPr lang="en-GB" sz="2400" b="1" dirty="0">
                <a:solidFill>
                  <a:schemeClr val="tx1"/>
                </a:solidFill>
                <a:latin typeface="Calibri" panose="020F0502020204030204" pitchFamily="34" charset="0"/>
                <a:cs typeface="Calibri" panose="020F0502020204030204" pitchFamily="34" charset="0"/>
              </a:rPr>
              <a:t>Student Funding Implementation Framework </a:t>
            </a:r>
            <a:r>
              <a:rPr lang="en-GB" sz="2400" dirty="0">
                <a:solidFill>
                  <a:schemeClr val="tx1"/>
                </a:solidFill>
                <a:latin typeface="Calibri" panose="020F0502020204030204" pitchFamily="34" charset="0"/>
                <a:cs typeface="Calibri" panose="020F0502020204030204" pitchFamily="34" charset="0"/>
              </a:rPr>
              <a:t>for approval  (31 October 2023) </a:t>
            </a:r>
          </a:p>
          <a:p>
            <a:pPr>
              <a:lnSpc>
                <a:spcPct val="100000"/>
              </a:lnSpc>
              <a:spcBef>
                <a:spcPts val="0"/>
              </a:spcBef>
              <a:defRPr/>
            </a:pPr>
            <a:r>
              <a:rPr lang="en-GB" sz="2400" dirty="0">
                <a:latin typeface="Calibri" panose="020F0502020204030204" pitchFamily="34" charset="0"/>
                <a:ea typeface="Times New Roman" panose="02020603050405020304" pitchFamily="18" charset="0"/>
                <a:cs typeface="Calibri" panose="020F0502020204030204" pitchFamily="34" charset="0"/>
              </a:rPr>
              <a:t>Submit to the Minister revised daft </a:t>
            </a:r>
            <a:r>
              <a:rPr lang="en-GB" sz="2400" b="1" dirty="0">
                <a:latin typeface="Calibri" panose="020F0502020204030204" pitchFamily="34" charset="0"/>
                <a:ea typeface="Times New Roman" panose="02020603050405020304" pitchFamily="18" charset="0"/>
                <a:cs typeface="Calibri" panose="020F0502020204030204" pitchFamily="34" charset="0"/>
              </a:rPr>
              <a:t>Fee Increase Regulatory Framework</a:t>
            </a:r>
            <a:r>
              <a:rPr lang="en-GB" sz="2400" dirty="0">
                <a:latin typeface="Calibri" panose="020F0502020204030204" pitchFamily="34" charset="0"/>
                <a:ea typeface="Times New Roman" panose="02020603050405020304" pitchFamily="18" charset="0"/>
                <a:cs typeface="Calibri" panose="020F0502020204030204" pitchFamily="34" charset="0"/>
              </a:rPr>
              <a:t> for approval (31 October 2023). </a:t>
            </a:r>
            <a:endParaRPr lang="en-GB" sz="2400" dirty="0">
              <a:solidFill>
                <a:schemeClr val="tx1"/>
              </a:solidFill>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340A01FD-AA3A-DE5D-D11F-CDE351C16BF3}"/>
              </a:ext>
            </a:extLst>
          </p:cNvPr>
          <p:cNvPicPr>
            <a:picLocks noChangeAspect="1"/>
          </p:cNvPicPr>
          <p:nvPr/>
        </p:nvPicPr>
        <p:blipFill>
          <a:blip r:embed="rId3"/>
          <a:stretch>
            <a:fillRect/>
          </a:stretch>
        </p:blipFill>
        <p:spPr>
          <a:xfrm>
            <a:off x="9154633" y="1071691"/>
            <a:ext cx="3128930" cy="5435435"/>
          </a:xfrm>
          <a:prstGeom prst="rect">
            <a:avLst/>
          </a:prstGeom>
        </p:spPr>
      </p:pic>
      <p:sp>
        <p:nvSpPr>
          <p:cNvPr id="7" name="Slide Number Placeholder 7">
            <a:extLst>
              <a:ext uri="{FF2B5EF4-FFF2-40B4-BE49-F238E27FC236}">
                <a16:creationId xmlns:a16="http://schemas.microsoft.com/office/drawing/2014/main" id="{B067176B-063A-BF83-D7BB-6484AB597A49}"/>
              </a:ext>
            </a:extLst>
          </p:cNvPr>
          <p:cNvSpPr>
            <a:spLocks noGrp="1"/>
          </p:cNvSpPr>
          <p:nvPr>
            <p:ph type="sldNum" sz="quarter" idx="12"/>
          </p:nvPr>
        </p:nvSpPr>
        <p:spPr>
          <a:xfrm>
            <a:off x="10058400" y="6492875"/>
            <a:ext cx="2133600" cy="365125"/>
          </a:xfrm>
          <a:noFill/>
        </p:spPr>
        <p:txBody>
          <a:bodyPr/>
          <a:lstStyle/>
          <a:p>
            <a:fld id="{C647411B-AB77-409F-B9F6-2D0EDA52287E}" type="slidenum">
              <a:rPr lang="en-US" sz="2000" b="1" smtClean="0"/>
              <a:pPr/>
              <a:t>13</a:t>
            </a:fld>
            <a:endParaRPr lang="en-US" sz="2000" b="1" dirty="0"/>
          </a:p>
        </p:txBody>
      </p:sp>
    </p:spTree>
    <p:extLst>
      <p:ext uri="{BB962C8B-B14F-4D97-AF65-F5344CB8AC3E}">
        <p14:creationId xmlns:p14="http://schemas.microsoft.com/office/powerpoint/2010/main" val="22621150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283562" cy="6858000"/>
          </a:xfrm>
          <a:prstGeom prst="rect">
            <a:avLst/>
          </a:prstGeom>
        </p:spPr>
      </p:pic>
      <p:sp>
        <p:nvSpPr>
          <p:cNvPr id="5" name="Title 1">
            <a:extLst>
              <a:ext uri="{FF2B5EF4-FFF2-40B4-BE49-F238E27FC236}">
                <a16:creationId xmlns:a16="http://schemas.microsoft.com/office/drawing/2014/main" id="{8AD1EC28-E953-28CF-A946-8532294614F9}"/>
              </a:ext>
            </a:extLst>
          </p:cNvPr>
          <p:cNvSpPr txBox="1">
            <a:spLocks/>
          </p:cNvSpPr>
          <p:nvPr/>
        </p:nvSpPr>
        <p:spPr>
          <a:xfrm>
            <a:off x="1" y="98295"/>
            <a:ext cx="12283562" cy="687881"/>
          </a:xfrm>
          <a:prstGeom prst="rect">
            <a:avLst/>
          </a:prstGeom>
          <a:solidFill>
            <a:srgbClr val="008000"/>
          </a:solidFill>
          <a:ln w="12700" cap="flat" cmpd="sng" algn="ctr">
            <a:solidFill>
              <a:srgbClr val="008000"/>
            </a:solidFill>
            <a:prstDash val="solid"/>
            <a:miter lim="800000"/>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spAutoFit/>
          </a:bodyPr>
          <a:lstStyle>
            <a:lvl1pPr algn="ctr" defTabSz="914400" rtl="0" eaLnBrk="1" latinLnBrk="0" hangingPunct="1">
              <a:lnSpc>
                <a:spcPct val="90000"/>
              </a:lnSpc>
              <a:spcBef>
                <a:spcPct val="0"/>
              </a:spcBef>
              <a:buNone/>
              <a:defRPr sz="60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GB" sz="4200" b="1" i="1" dirty="0">
                <a:solidFill>
                  <a:schemeClr val="bg1"/>
                </a:solidFill>
                <a:cs typeface="Calibri" panose="020F0502020204030204" pitchFamily="34" charset="0"/>
              </a:rPr>
              <a:t>PLANNED INFRASTRUCTURE TO SUPPORT EXPANSION</a:t>
            </a:r>
            <a:endParaRPr lang="en-ZA" sz="4200" b="1" dirty="0">
              <a:solidFill>
                <a:schemeClr val="bg1"/>
              </a:solidFill>
            </a:endParaRPr>
          </a:p>
        </p:txBody>
      </p:sp>
      <p:sp>
        <p:nvSpPr>
          <p:cNvPr id="3" name="Content Placeholder 2">
            <a:extLst>
              <a:ext uri="{FF2B5EF4-FFF2-40B4-BE49-F238E27FC236}">
                <a16:creationId xmlns:a16="http://schemas.microsoft.com/office/drawing/2014/main" id="{64E51B24-E22E-4650-9C91-55F7CD18BE20}"/>
              </a:ext>
            </a:extLst>
          </p:cNvPr>
          <p:cNvSpPr txBox="1">
            <a:spLocks/>
          </p:cNvSpPr>
          <p:nvPr/>
        </p:nvSpPr>
        <p:spPr>
          <a:xfrm>
            <a:off x="448338" y="1071691"/>
            <a:ext cx="7866321" cy="4597767"/>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defRPr/>
            </a:pPr>
            <a:r>
              <a:rPr lang="en-GB" sz="2400" dirty="0">
                <a:latin typeface="Calibri" panose="020F0502020204030204" pitchFamily="34" charset="0"/>
                <a:ea typeface="Times New Roman" panose="02020603050405020304" pitchFamily="18" charset="0"/>
                <a:cs typeface="Calibri" panose="020F0502020204030204" pitchFamily="34" charset="0"/>
              </a:rPr>
              <a:t>Development of concept designs in 2023/24 up to 30% completion of the construction of the two new universities in Ekurhuleni and </a:t>
            </a:r>
            <a:r>
              <a:rPr lang="en-GB" sz="2400" dirty="0" err="1">
                <a:latin typeface="Calibri" panose="020F0502020204030204" pitchFamily="34" charset="0"/>
                <a:ea typeface="Times New Roman" panose="02020603050405020304" pitchFamily="18" charset="0"/>
                <a:cs typeface="Calibri" panose="020F0502020204030204" pitchFamily="34" charset="0"/>
              </a:rPr>
              <a:t>Hammanskraal</a:t>
            </a:r>
            <a:r>
              <a:rPr lang="en-GB" sz="2400" dirty="0">
                <a:latin typeface="Calibri" panose="020F0502020204030204" pitchFamily="34" charset="0"/>
                <a:ea typeface="Times New Roman" panose="02020603050405020304" pitchFamily="18" charset="0"/>
                <a:cs typeface="Calibri" panose="020F0502020204030204" pitchFamily="34" charset="0"/>
              </a:rPr>
              <a:t> in 2025/26 </a:t>
            </a:r>
            <a:endParaRPr lang="en-GB" sz="2400" b="1" dirty="0">
              <a:solidFill>
                <a:srgbClr val="FF0000"/>
              </a:solidFill>
              <a:latin typeface="Calibri" panose="020F0502020204030204" pitchFamily="34" charset="0"/>
              <a:ea typeface="Times New Roman" panose="02020603050405020304" pitchFamily="18" charset="0"/>
              <a:cs typeface="Calibri" panose="020F0502020204030204" pitchFamily="34" charset="0"/>
            </a:endParaRPr>
          </a:p>
          <a:p>
            <a:pPr>
              <a:lnSpc>
                <a:spcPct val="100000"/>
              </a:lnSpc>
              <a:spcBef>
                <a:spcPts val="0"/>
              </a:spcBef>
              <a:defRPr/>
            </a:pPr>
            <a:r>
              <a:rPr lang="en-ZA" sz="2400" dirty="0">
                <a:latin typeface="Calibri" panose="020F0502020204030204" pitchFamily="34" charset="0"/>
                <a:cs typeface="Calibri" panose="020F0502020204030204" pitchFamily="34" charset="0"/>
              </a:rPr>
              <a:t>Implement 9 projects for the provision of 28 000 student beds over the MTEF period </a:t>
            </a:r>
          </a:p>
          <a:p>
            <a:pPr lvl="1">
              <a:lnSpc>
                <a:spcPct val="100000"/>
              </a:lnSpc>
              <a:spcBef>
                <a:spcPts val="0"/>
              </a:spcBef>
              <a:defRPr/>
            </a:pPr>
            <a:r>
              <a:rPr lang="en-ZA" dirty="0">
                <a:latin typeface="Calibri" panose="020F0502020204030204" pitchFamily="34" charset="0"/>
                <a:cs typeface="Calibri" panose="020F0502020204030204" pitchFamily="34" charset="0"/>
              </a:rPr>
              <a:t>2/3000 (2023/24)</a:t>
            </a:r>
          </a:p>
          <a:p>
            <a:pPr lvl="1">
              <a:lnSpc>
                <a:spcPct val="100000"/>
              </a:lnSpc>
              <a:spcBef>
                <a:spcPts val="0"/>
              </a:spcBef>
              <a:defRPr/>
            </a:pPr>
            <a:r>
              <a:rPr lang="en-ZA" dirty="0">
                <a:latin typeface="Calibri" panose="020F0502020204030204" pitchFamily="34" charset="0"/>
                <a:cs typeface="Calibri" panose="020F0502020204030204" pitchFamily="34" charset="0"/>
              </a:rPr>
              <a:t>3/10 000 (2024/25)</a:t>
            </a:r>
          </a:p>
          <a:p>
            <a:pPr lvl="1">
              <a:lnSpc>
                <a:spcPct val="100000"/>
              </a:lnSpc>
              <a:spcBef>
                <a:spcPts val="0"/>
              </a:spcBef>
              <a:defRPr/>
            </a:pPr>
            <a:r>
              <a:rPr lang="en-ZA" dirty="0">
                <a:latin typeface="Calibri" panose="020F0502020204030204" pitchFamily="34" charset="0"/>
                <a:cs typeface="Calibri" panose="020F0502020204030204" pitchFamily="34" charset="0"/>
              </a:rPr>
              <a:t>4/15 000 (2025/26)</a:t>
            </a:r>
          </a:p>
          <a:p>
            <a:pPr>
              <a:lnSpc>
                <a:spcPct val="100000"/>
              </a:lnSpc>
              <a:spcBef>
                <a:spcPts val="0"/>
              </a:spcBef>
              <a:defRPr/>
            </a:pPr>
            <a:r>
              <a:rPr lang="en-ZA" sz="2400" dirty="0">
                <a:latin typeface="Calibri" panose="020F0502020204030204" pitchFamily="34" charset="0"/>
                <a:cs typeface="Calibri" panose="020F0502020204030204" pitchFamily="34" charset="0"/>
              </a:rPr>
              <a:t>Build 12 Community Learning Centres over the MTEF, starting with 3 in the 2023/24 financial year:</a:t>
            </a:r>
          </a:p>
          <a:p>
            <a:pPr lvl="1">
              <a:lnSpc>
                <a:spcPct val="100000"/>
              </a:lnSpc>
              <a:spcBef>
                <a:spcPts val="0"/>
              </a:spcBef>
              <a:buFont typeface="Courier New" panose="02070309020205020404" pitchFamily="49" charset="0"/>
              <a:buChar char="o"/>
              <a:defRPr/>
            </a:pPr>
            <a:r>
              <a:rPr lang="en-ZA" dirty="0" err="1">
                <a:latin typeface="Calibri" panose="020F0502020204030204" pitchFamily="34" charset="0"/>
                <a:cs typeface="Calibri" panose="020F0502020204030204" pitchFamily="34" charset="0"/>
              </a:rPr>
              <a:t>Tswinyane</a:t>
            </a:r>
            <a:r>
              <a:rPr lang="en-ZA" dirty="0">
                <a:latin typeface="Calibri" panose="020F0502020204030204" pitchFamily="34" charset="0"/>
                <a:cs typeface="Calibri" panose="020F0502020204030204" pitchFamily="34" charset="0"/>
              </a:rPr>
              <a:t> in Heidelberg - Gauteng </a:t>
            </a:r>
          </a:p>
          <a:p>
            <a:pPr lvl="1">
              <a:lnSpc>
                <a:spcPct val="100000"/>
              </a:lnSpc>
              <a:spcBef>
                <a:spcPts val="0"/>
              </a:spcBef>
              <a:buFont typeface="Courier New" panose="02070309020205020404" pitchFamily="49" charset="0"/>
              <a:buChar char="o"/>
              <a:defRPr/>
            </a:pPr>
            <a:r>
              <a:rPr lang="en-ZA" dirty="0">
                <a:latin typeface="Calibri" panose="020F0502020204030204" pitchFamily="34" charset="0"/>
                <a:cs typeface="Calibri" panose="020F0502020204030204" pitchFamily="34" charset="0"/>
              </a:rPr>
              <a:t>Kwa-</a:t>
            </a:r>
            <a:r>
              <a:rPr lang="en-ZA" dirty="0" err="1">
                <a:latin typeface="Calibri" panose="020F0502020204030204" pitchFamily="34" charset="0"/>
                <a:cs typeface="Calibri" panose="020F0502020204030204" pitchFamily="34" charset="0"/>
              </a:rPr>
              <a:t>Guqa</a:t>
            </a:r>
            <a:r>
              <a:rPr lang="en-ZA" dirty="0">
                <a:latin typeface="Calibri" panose="020F0502020204030204" pitchFamily="34" charset="0"/>
                <a:cs typeface="Calibri" panose="020F0502020204030204" pitchFamily="34" charset="0"/>
              </a:rPr>
              <a:t> in </a:t>
            </a:r>
            <a:r>
              <a:rPr lang="en-ZA" dirty="0" err="1">
                <a:latin typeface="Calibri" panose="020F0502020204030204" pitchFamily="34" charset="0"/>
                <a:cs typeface="Calibri" panose="020F0502020204030204" pitchFamily="34" charset="0"/>
              </a:rPr>
              <a:t>eMalahleni</a:t>
            </a:r>
            <a:r>
              <a:rPr lang="en-ZA" dirty="0">
                <a:latin typeface="Calibri" panose="020F0502020204030204" pitchFamily="34" charset="0"/>
                <a:cs typeface="Calibri" panose="020F0502020204030204" pitchFamily="34" charset="0"/>
              </a:rPr>
              <a:t> - Mpumalanga </a:t>
            </a:r>
          </a:p>
          <a:p>
            <a:pPr lvl="1">
              <a:lnSpc>
                <a:spcPct val="100000"/>
              </a:lnSpc>
              <a:spcBef>
                <a:spcPts val="0"/>
              </a:spcBef>
              <a:buFont typeface="Courier New" panose="02070309020205020404" pitchFamily="49" charset="0"/>
              <a:buChar char="o"/>
              <a:defRPr/>
            </a:pPr>
            <a:r>
              <a:rPr lang="en-ZA" dirty="0" err="1">
                <a:latin typeface="Calibri" panose="020F0502020204030204" pitchFamily="34" charset="0"/>
                <a:cs typeface="Calibri" panose="020F0502020204030204" pitchFamily="34" charset="0"/>
              </a:rPr>
              <a:t>Eersterivier</a:t>
            </a:r>
            <a:r>
              <a:rPr lang="en-ZA" dirty="0">
                <a:latin typeface="Calibri" panose="020F0502020204030204" pitchFamily="34" charset="0"/>
                <a:cs typeface="Calibri" panose="020F0502020204030204" pitchFamily="34" charset="0"/>
              </a:rPr>
              <a:t> - Western Cape</a:t>
            </a:r>
          </a:p>
          <a:p>
            <a:pPr marL="457200" lvl="1" indent="0">
              <a:lnSpc>
                <a:spcPct val="100000"/>
              </a:lnSpc>
              <a:spcBef>
                <a:spcPts val="0"/>
              </a:spcBef>
              <a:buNone/>
              <a:defRPr/>
            </a:pPr>
            <a:endParaRPr lang="en-ZA" dirty="0">
              <a:latin typeface="Calibri" panose="020F0502020204030204" pitchFamily="34" charset="0"/>
              <a:cs typeface="Calibri" panose="020F0502020204030204" pitchFamily="34" charset="0"/>
            </a:endParaRPr>
          </a:p>
          <a:p>
            <a:pPr marL="0" indent="0">
              <a:lnSpc>
                <a:spcPct val="100000"/>
              </a:lnSpc>
              <a:spcBef>
                <a:spcPts val="0"/>
              </a:spcBef>
              <a:spcAft>
                <a:spcPts val="600"/>
              </a:spcAft>
              <a:buNone/>
              <a:defRPr/>
            </a:pPr>
            <a:endParaRPr lang="en-GB" sz="2400" dirty="0">
              <a:solidFill>
                <a:schemeClr val="tx1"/>
              </a:solidFill>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05E61C7C-BFAE-3908-F3D0-C21813DBFFFC}"/>
              </a:ext>
            </a:extLst>
          </p:cNvPr>
          <p:cNvPicPr>
            <a:picLocks noChangeAspect="1"/>
          </p:cNvPicPr>
          <p:nvPr/>
        </p:nvPicPr>
        <p:blipFill>
          <a:blip r:embed="rId3"/>
          <a:stretch>
            <a:fillRect/>
          </a:stretch>
        </p:blipFill>
        <p:spPr>
          <a:xfrm>
            <a:off x="8314659" y="3774345"/>
            <a:ext cx="3968903" cy="2764677"/>
          </a:xfrm>
          <a:prstGeom prst="rect">
            <a:avLst/>
          </a:prstGeom>
        </p:spPr>
      </p:pic>
      <p:pic>
        <p:nvPicPr>
          <p:cNvPr id="6" name="Picture 5">
            <a:extLst>
              <a:ext uri="{FF2B5EF4-FFF2-40B4-BE49-F238E27FC236}">
                <a16:creationId xmlns:a16="http://schemas.microsoft.com/office/drawing/2014/main" id="{2D6B2AF8-A775-5D98-A5E2-952791070DF0}"/>
              </a:ext>
            </a:extLst>
          </p:cNvPr>
          <p:cNvPicPr>
            <a:picLocks noChangeAspect="1"/>
          </p:cNvPicPr>
          <p:nvPr/>
        </p:nvPicPr>
        <p:blipFill>
          <a:blip r:embed="rId4"/>
          <a:stretch>
            <a:fillRect/>
          </a:stretch>
        </p:blipFill>
        <p:spPr>
          <a:xfrm>
            <a:off x="8314659" y="1071691"/>
            <a:ext cx="3968903" cy="2702653"/>
          </a:xfrm>
          <a:prstGeom prst="rect">
            <a:avLst/>
          </a:prstGeom>
        </p:spPr>
      </p:pic>
      <p:sp>
        <p:nvSpPr>
          <p:cNvPr id="7" name="Slide Number Placeholder 7">
            <a:extLst>
              <a:ext uri="{FF2B5EF4-FFF2-40B4-BE49-F238E27FC236}">
                <a16:creationId xmlns:a16="http://schemas.microsoft.com/office/drawing/2014/main" id="{3C7A1527-F3DB-3218-6EF6-8D17B7B2F730}"/>
              </a:ext>
            </a:extLst>
          </p:cNvPr>
          <p:cNvSpPr>
            <a:spLocks noGrp="1"/>
          </p:cNvSpPr>
          <p:nvPr>
            <p:ph type="sldNum" sz="quarter" idx="12"/>
          </p:nvPr>
        </p:nvSpPr>
        <p:spPr>
          <a:xfrm>
            <a:off x="10058400" y="6492875"/>
            <a:ext cx="2133600" cy="365125"/>
          </a:xfrm>
          <a:noFill/>
        </p:spPr>
        <p:txBody>
          <a:bodyPr/>
          <a:lstStyle/>
          <a:p>
            <a:fld id="{C647411B-AB77-409F-B9F6-2D0EDA52287E}" type="slidenum">
              <a:rPr lang="en-US" sz="2000" b="1" smtClean="0"/>
              <a:pPr/>
              <a:t>14</a:t>
            </a:fld>
            <a:endParaRPr lang="en-US" sz="2000" b="1" dirty="0"/>
          </a:p>
        </p:txBody>
      </p:sp>
    </p:spTree>
    <p:extLst>
      <p:ext uri="{BB962C8B-B14F-4D97-AF65-F5344CB8AC3E}">
        <p14:creationId xmlns:p14="http://schemas.microsoft.com/office/powerpoint/2010/main" val="24523345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283562" cy="6858000"/>
          </a:xfrm>
          <a:prstGeom prst="rect">
            <a:avLst/>
          </a:prstGeom>
        </p:spPr>
      </p:pic>
      <p:sp>
        <p:nvSpPr>
          <p:cNvPr id="5" name="Title 1">
            <a:extLst>
              <a:ext uri="{FF2B5EF4-FFF2-40B4-BE49-F238E27FC236}">
                <a16:creationId xmlns:a16="http://schemas.microsoft.com/office/drawing/2014/main" id="{8AD1EC28-E953-28CF-A946-8532294614F9}"/>
              </a:ext>
            </a:extLst>
          </p:cNvPr>
          <p:cNvSpPr txBox="1">
            <a:spLocks/>
          </p:cNvSpPr>
          <p:nvPr/>
        </p:nvSpPr>
        <p:spPr>
          <a:xfrm>
            <a:off x="533400" y="184980"/>
            <a:ext cx="11125200" cy="701731"/>
          </a:xfrm>
          <a:prstGeom prst="rect">
            <a:avLst/>
          </a:prstGeom>
          <a:solidFill>
            <a:srgbClr val="008000"/>
          </a:solidFill>
          <a:ln w="12700" cap="flat" cmpd="sng" algn="ctr">
            <a:solidFill>
              <a:srgbClr val="008000"/>
            </a:solidFill>
            <a:prstDash val="solid"/>
            <a:miter lim="800000"/>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spAutoFit/>
          </a:bodyPr>
          <a:lstStyle>
            <a:lvl1pPr algn="ctr" defTabSz="914400" rtl="0" eaLnBrk="1" latinLnBrk="0" hangingPunct="1">
              <a:lnSpc>
                <a:spcPct val="90000"/>
              </a:lnSpc>
              <a:spcBef>
                <a:spcPct val="0"/>
              </a:spcBef>
              <a:buNone/>
              <a:defRPr sz="60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GB" sz="4400" b="1" i="1" dirty="0">
                <a:solidFill>
                  <a:schemeClr val="bg1"/>
                </a:solidFill>
                <a:cs typeface="Calibri" panose="020F0502020204030204" pitchFamily="34" charset="0"/>
              </a:rPr>
              <a:t>Planned Infrastructure to Support Expansion</a:t>
            </a:r>
            <a:endParaRPr lang="en-ZA" sz="4400" b="1" dirty="0">
              <a:solidFill>
                <a:schemeClr val="bg1"/>
              </a:solidFill>
            </a:endParaRPr>
          </a:p>
        </p:txBody>
      </p:sp>
      <p:sp>
        <p:nvSpPr>
          <p:cNvPr id="3" name="Content Placeholder 2">
            <a:extLst>
              <a:ext uri="{FF2B5EF4-FFF2-40B4-BE49-F238E27FC236}">
                <a16:creationId xmlns:a16="http://schemas.microsoft.com/office/drawing/2014/main" id="{64E51B24-E22E-4650-9C91-55F7CD18BE20}"/>
              </a:ext>
            </a:extLst>
          </p:cNvPr>
          <p:cNvSpPr txBox="1">
            <a:spLocks/>
          </p:cNvSpPr>
          <p:nvPr/>
        </p:nvSpPr>
        <p:spPr>
          <a:xfrm>
            <a:off x="448338" y="1241758"/>
            <a:ext cx="7866321" cy="4597767"/>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defRPr/>
            </a:pPr>
            <a:r>
              <a:rPr lang="en-ZA" sz="2400" dirty="0">
                <a:latin typeface="Calibri" panose="020F0502020204030204" pitchFamily="34" charset="0"/>
                <a:cs typeface="Calibri" panose="020F0502020204030204" pitchFamily="34" charset="0"/>
              </a:rPr>
              <a:t>Build 8 TVET college campuses over the MTEF, 2 of which will be built in 2023/24: </a:t>
            </a:r>
          </a:p>
          <a:p>
            <a:pPr lvl="1">
              <a:lnSpc>
                <a:spcPct val="100000"/>
              </a:lnSpc>
              <a:spcBef>
                <a:spcPts val="0"/>
              </a:spcBef>
              <a:buFont typeface="Courier New" panose="02070309020205020404" pitchFamily="49" charset="0"/>
              <a:buChar char="o"/>
              <a:defRPr/>
            </a:pPr>
            <a:r>
              <a:rPr lang="en-ZA" dirty="0" err="1">
                <a:latin typeface="Calibri" panose="020F0502020204030204" pitchFamily="34" charset="0"/>
                <a:cs typeface="Calibri" panose="020F0502020204030204" pitchFamily="34" charset="0"/>
              </a:rPr>
              <a:t>uMfolozi-Bhambanana</a:t>
            </a:r>
            <a:r>
              <a:rPr lang="en-ZA" dirty="0">
                <a:latin typeface="Calibri" panose="020F0502020204030204" pitchFamily="34" charset="0"/>
                <a:cs typeface="Calibri" panose="020F0502020204030204" pitchFamily="34" charset="0"/>
              </a:rPr>
              <a:t> Campus </a:t>
            </a:r>
          </a:p>
          <a:p>
            <a:pPr lvl="1">
              <a:lnSpc>
                <a:spcPct val="100000"/>
              </a:lnSpc>
              <a:spcBef>
                <a:spcPts val="0"/>
              </a:spcBef>
              <a:buFont typeface="Courier New" panose="02070309020205020404" pitchFamily="49" charset="0"/>
              <a:buChar char="o"/>
              <a:defRPr/>
            </a:pPr>
            <a:r>
              <a:rPr lang="en-ZA" dirty="0">
                <a:latin typeface="Calibri" panose="020F0502020204030204" pitchFamily="34" charset="0"/>
                <a:cs typeface="Calibri" panose="020F0502020204030204" pitchFamily="34" charset="0"/>
              </a:rPr>
              <a:t>uMgungundlovu-Greytown Campus</a:t>
            </a:r>
          </a:p>
          <a:p>
            <a:pPr marL="342900" indent="-342900">
              <a:lnSpc>
                <a:spcPct val="100000"/>
              </a:lnSpc>
              <a:spcBef>
                <a:spcPts val="0"/>
              </a:spcBef>
              <a:defRPr/>
            </a:pPr>
            <a:r>
              <a:rPr lang="en-GB" sz="2400" dirty="0">
                <a:latin typeface="Calibri" panose="020F0502020204030204" pitchFamily="34" charset="0"/>
                <a:cs typeface="Calibri" panose="020F0502020204030204" pitchFamily="34" charset="0"/>
              </a:rPr>
              <a:t>Work with DUT to complete an Engineering Building as part of the </a:t>
            </a:r>
            <a:r>
              <a:rPr lang="en-ZA" sz="2400" dirty="0" err="1">
                <a:latin typeface="Calibri" panose="020F0502020204030204" pitchFamily="34" charset="0"/>
                <a:cs typeface="Calibri" panose="020F0502020204030204" pitchFamily="34" charset="0"/>
              </a:rPr>
              <a:t>Imbali</a:t>
            </a:r>
            <a:r>
              <a:rPr lang="en-ZA" sz="2400" dirty="0">
                <a:latin typeface="Calibri" panose="020F0502020204030204" pitchFamily="34" charset="0"/>
                <a:cs typeface="Calibri" panose="020F0502020204030204" pitchFamily="34" charset="0"/>
              </a:rPr>
              <a:t> Precinct project </a:t>
            </a:r>
          </a:p>
          <a:p>
            <a:pPr marL="342900" indent="-342900">
              <a:lnSpc>
                <a:spcPct val="100000"/>
              </a:lnSpc>
              <a:spcBef>
                <a:spcPts val="0"/>
              </a:spcBef>
              <a:defRPr/>
            </a:pPr>
            <a:r>
              <a:rPr lang="en-ZA" sz="2400" dirty="0">
                <a:latin typeface="Calibri" panose="020F0502020204030204" pitchFamily="34" charset="0"/>
                <a:cs typeface="Calibri" panose="020F0502020204030204" pitchFamily="34" charset="0"/>
              </a:rPr>
              <a:t>Develop concept designs for:</a:t>
            </a:r>
          </a:p>
          <a:p>
            <a:pPr lvl="1">
              <a:lnSpc>
                <a:spcPct val="100000"/>
              </a:lnSpc>
              <a:spcBef>
                <a:spcPts val="0"/>
              </a:spcBef>
              <a:buFont typeface="Courier New" panose="02070309020205020404" pitchFamily="49" charset="0"/>
              <a:buChar char="o"/>
              <a:defRPr/>
            </a:pPr>
            <a:r>
              <a:rPr lang="en-GB" dirty="0">
                <a:latin typeface="Calibri" panose="020F0502020204030204" pitchFamily="34" charset="0"/>
                <a:cs typeface="Calibri" panose="020F0502020204030204" pitchFamily="34" charset="0"/>
              </a:rPr>
              <a:t>the Multi-Purpose Centre in Giyani and</a:t>
            </a:r>
          </a:p>
          <a:p>
            <a:pPr lvl="1">
              <a:lnSpc>
                <a:spcPct val="100000"/>
              </a:lnSpc>
              <a:spcBef>
                <a:spcPts val="0"/>
              </a:spcBef>
              <a:buFont typeface="Courier New" panose="02070309020205020404" pitchFamily="49" charset="0"/>
              <a:buChar char="o"/>
              <a:defRPr/>
            </a:pPr>
            <a:r>
              <a:rPr lang="en-GB" dirty="0">
                <a:latin typeface="Calibri" panose="020F0502020204030204" pitchFamily="34" charset="0"/>
                <a:cs typeface="Calibri" panose="020F0502020204030204" pitchFamily="34" charset="0"/>
              </a:rPr>
              <a:t>a Satellite campus in Ulundi</a:t>
            </a:r>
          </a:p>
          <a:p>
            <a:pPr marL="357188" lvl="1" indent="-357188">
              <a:lnSpc>
                <a:spcPct val="100000"/>
              </a:lnSpc>
              <a:spcBef>
                <a:spcPts val="0"/>
              </a:spcBef>
              <a:defRPr/>
            </a:pPr>
            <a:r>
              <a:rPr lang="en-ZA" dirty="0">
                <a:latin typeface="Calibri" panose="020F0502020204030204" pitchFamily="34" charset="0"/>
                <a:cs typeface="Calibri" panose="020F0502020204030204" pitchFamily="34" charset="0"/>
              </a:rPr>
              <a:t>Ensure 6 000 students participate in work integrated learning for practical application in construction over the MTEF</a:t>
            </a:r>
          </a:p>
          <a:p>
            <a:pPr marL="0" indent="0">
              <a:lnSpc>
                <a:spcPct val="100000"/>
              </a:lnSpc>
              <a:spcBef>
                <a:spcPts val="0"/>
              </a:spcBef>
              <a:buNone/>
              <a:defRPr/>
            </a:pPr>
            <a:endParaRPr lang="en-ZA" sz="2400" dirty="0">
              <a:latin typeface="Calibri" panose="020F0502020204030204" pitchFamily="34" charset="0"/>
              <a:cs typeface="Calibri" panose="020F0502020204030204" pitchFamily="34" charset="0"/>
            </a:endParaRPr>
          </a:p>
          <a:p>
            <a:pPr marL="457200" lvl="1" indent="0">
              <a:lnSpc>
                <a:spcPct val="100000"/>
              </a:lnSpc>
              <a:spcBef>
                <a:spcPts val="0"/>
              </a:spcBef>
              <a:buNone/>
              <a:defRPr/>
            </a:pPr>
            <a:endParaRPr lang="en-ZA" dirty="0">
              <a:latin typeface="Calibri" panose="020F0502020204030204" pitchFamily="34" charset="0"/>
              <a:cs typeface="Calibri" panose="020F0502020204030204" pitchFamily="34" charset="0"/>
            </a:endParaRPr>
          </a:p>
          <a:p>
            <a:pPr marL="0" indent="0">
              <a:lnSpc>
                <a:spcPct val="100000"/>
              </a:lnSpc>
              <a:spcBef>
                <a:spcPts val="0"/>
              </a:spcBef>
              <a:spcAft>
                <a:spcPts val="600"/>
              </a:spcAft>
              <a:buNone/>
              <a:defRPr/>
            </a:pPr>
            <a:endParaRPr lang="en-GB" sz="2400" dirty="0">
              <a:solidFill>
                <a:schemeClr val="tx1"/>
              </a:solidFill>
              <a:latin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AA781C17-4754-E790-AC4A-F898F09144D4}"/>
              </a:ext>
            </a:extLst>
          </p:cNvPr>
          <p:cNvPicPr>
            <a:picLocks noChangeAspect="1"/>
          </p:cNvPicPr>
          <p:nvPr/>
        </p:nvPicPr>
        <p:blipFill>
          <a:blip r:embed="rId3"/>
          <a:stretch>
            <a:fillRect/>
          </a:stretch>
        </p:blipFill>
        <p:spPr>
          <a:xfrm>
            <a:off x="8314659" y="1071690"/>
            <a:ext cx="3968903" cy="2715302"/>
          </a:xfrm>
          <a:prstGeom prst="rect">
            <a:avLst/>
          </a:prstGeom>
        </p:spPr>
      </p:pic>
      <p:pic>
        <p:nvPicPr>
          <p:cNvPr id="8" name="Picture 7">
            <a:extLst>
              <a:ext uri="{FF2B5EF4-FFF2-40B4-BE49-F238E27FC236}">
                <a16:creationId xmlns:a16="http://schemas.microsoft.com/office/drawing/2014/main" id="{14346119-49F1-4773-B92D-15002C7E1B4C}"/>
              </a:ext>
            </a:extLst>
          </p:cNvPr>
          <p:cNvPicPr>
            <a:picLocks noChangeAspect="1"/>
          </p:cNvPicPr>
          <p:nvPr/>
        </p:nvPicPr>
        <p:blipFill>
          <a:blip r:embed="rId4"/>
          <a:stretch>
            <a:fillRect/>
          </a:stretch>
        </p:blipFill>
        <p:spPr>
          <a:xfrm>
            <a:off x="8314659" y="3786992"/>
            <a:ext cx="3968903" cy="2624441"/>
          </a:xfrm>
          <a:prstGeom prst="rect">
            <a:avLst/>
          </a:prstGeom>
        </p:spPr>
      </p:pic>
      <p:sp>
        <p:nvSpPr>
          <p:cNvPr id="9" name="Slide Number Placeholder 7">
            <a:extLst>
              <a:ext uri="{FF2B5EF4-FFF2-40B4-BE49-F238E27FC236}">
                <a16:creationId xmlns:a16="http://schemas.microsoft.com/office/drawing/2014/main" id="{94CEEE7B-D502-B69D-7559-624C2806D8BE}"/>
              </a:ext>
            </a:extLst>
          </p:cNvPr>
          <p:cNvSpPr>
            <a:spLocks noGrp="1"/>
          </p:cNvSpPr>
          <p:nvPr>
            <p:ph type="sldNum" sz="quarter" idx="12"/>
          </p:nvPr>
        </p:nvSpPr>
        <p:spPr>
          <a:xfrm>
            <a:off x="9859056" y="6472719"/>
            <a:ext cx="2133600" cy="365125"/>
          </a:xfrm>
          <a:noFill/>
        </p:spPr>
        <p:txBody>
          <a:bodyPr/>
          <a:lstStyle/>
          <a:p>
            <a:fld id="{C647411B-AB77-409F-B9F6-2D0EDA52287E}" type="slidenum">
              <a:rPr lang="en-US" sz="2000" b="1" smtClean="0"/>
              <a:pPr/>
              <a:t>15</a:t>
            </a:fld>
            <a:endParaRPr lang="en-US" sz="2000" b="1" dirty="0"/>
          </a:p>
        </p:txBody>
      </p:sp>
    </p:spTree>
    <p:extLst>
      <p:ext uri="{BB962C8B-B14F-4D97-AF65-F5344CB8AC3E}">
        <p14:creationId xmlns:p14="http://schemas.microsoft.com/office/powerpoint/2010/main" val="7536778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283562" cy="6858000"/>
          </a:xfrm>
          <a:prstGeom prst="rect">
            <a:avLst/>
          </a:prstGeom>
        </p:spPr>
      </p:pic>
      <p:sp>
        <p:nvSpPr>
          <p:cNvPr id="5" name="Title 1">
            <a:extLst>
              <a:ext uri="{FF2B5EF4-FFF2-40B4-BE49-F238E27FC236}">
                <a16:creationId xmlns:a16="http://schemas.microsoft.com/office/drawing/2014/main" id="{8AD1EC28-E953-28CF-A946-8532294614F9}"/>
              </a:ext>
            </a:extLst>
          </p:cNvPr>
          <p:cNvSpPr txBox="1">
            <a:spLocks/>
          </p:cNvSpPr>
          <p:nvPr/>
        </p:nvSpPr>
        <p:spPr>
          <a:xfrm>
            <a:off x="533400" y="184980"/>
            <a:ext cx="11125200" cy="701731"/>
          </a:xfrm>
          <a:prstGeom prst="rect">
            <a:avLst/>
          </a:prstGeom>
          <a:solidFill>
            <a:srgbClr val="008000"/>
          </a:solidFill>
          <a:ln w="12700" cap="flat" cmpd="sng" algn="ctr">
            <a:solidFill>
              <a:srgbClr val="008000"/>
            </a:solidFill>
            <a:prstDash val="solid"/>
            <a:miter lim="800000"/>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spAutoFit/>
          </a:bodyPr>
          <a:lstStyle>
            <a:lvl1pPr algn="ctr" defTabSz="914400" rtl="0" eaLnBrk="1" latinLnBrk="0" hangingPunct="1">
              <a:lnSpc>
                <a:spcPct val="90000"/>
              </a:lnSpc>
              <a:spcBef>
                <a:spcPct val="0"/>
              </a:spcBef>
              <a:buNone/>
              <a:defRPr sz="60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GB" sz="4400" b="1" i="1" dirty="0">
                <a:solidFill>
                  <a:schemeClr val="bg1"/>
                </a:solidFill>
                <a:cs typeface="Calibri" panose="020F0502020204030204" pitchFamily="34" charset="0"/>
              </a:rPr>
              <a:t>Success and Efficiency</a:t>
            </a:r>
            <a:endParaRPr lang="en-ZA" sz="4400" b="1" dirty="0">
              <a:solidFill>
                <a:schemeClr val="bg1"/>
              </a:solidFill>
            </a:endParaRPr>
          </a:p>
        </p:txBody>
      </p:sp>
      <p:sp>
        <p:nvSpPr>
          <p:cNvPr id="3" name="Content Placeholder 2">
            <a:extLst>
              <a:ext uri="{FF2B5EF4-FFF2-40B4-BE49-F238E27FC236}">
                <a16:creationId xmlns:a16="http://schemas.microsoft.com/office/drawing/2014/main" id="{64E51B24-E22E-4650-9C91-55F7CD18BE20}"/>
              </a:ext>
            </a:extLst>
          </p:cNvPr>
          <p:cNvSpPr txBox="1">
            <a:spLocks/>
          </p:cNvSpPr>
          <p:nvPr/>
        </p:nvSpPr>
        <p:spPr>
          <a:xfrm>
            <a:off x="448338" y="1241758"/>
            <a:ext cx="8483011" cy="4597767"/>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defRPr/>
            </a:pPr>
            <a:r>
              <a:rPr lang="en-GB" sz="2400" dirty="0"/>
              <a:t>Increase the number of students completing a university qualification from 232 000 (2023/24) to 249 509 (2025/26)</a:t>
            </a:r>
          </a:p>
          <a:p>
            <a:pPr marL="0" indent="0">
              <a:lnSpc>
                <a:spcPct val="100000"/>
              </a:lnSpc>
              <a:spcBef>
                <a:spcPts val="0"/>
              </a:spcBef>
              <a:buNone/>
              <a:defRPr/>
            </a:pPr>
            <a:endParaRPr lang="en-GB" sz="2400" dirty="0"/>
          </a:p>
          <a:p>
            <a:pPr>
              <a:lnSpc>
                <a:spcPct val="100000"/>
              </a:lnSpc>
              <a:spcBef>
                <a:spcPts val="0"/>
              </a:spcBef>
              <a:tabLst>
                <a:tab pos="808038" algn="l"/>
              </a:tabLst>
              <a:defRPr/>
            </a:pPr>
            <a:r>
              <a:rPr lang="en-GB" sz="2400" dirty="0"/>
              <a:t>Increase university graduates in: </a:t>
            </a:r>
          </a:p>
          <a:p>
            <a:pPr lvl="1">
              <a:lnSpc>
                <a:spcPct val="100000"/>
              </a:lnSpc>
              <a:spcBef>
                <a:spcPts val="0"/>
              </a:spcBef>
              <a:buFont typeface="Courier New" panose="02070309020205020404" pitchFamily="49" charset="0"/>
              <a:buChar char="o"/>
              <a:tabLst>
                <a:tab pos="808038" algn="l"/>
              </a:tabLst>
              <a:defRPr/>
            </a:pPr>
            <a:r>
              <a:rPr lang="en-GB" dirty="0"/>
              <a:t>engineering from 14 477 (2023/24) to 14 735 (2025/26)</a:t>
            </a:r>
          </a:p>
          <a:p>
            <a:pPr lvl="1">
              <a:lnSpc>
                <a:spcPct val="100000"/>
              </a:lnSpc>
              <a:spcBef>
                <a:spcPts val="0"/>
              </a:spcBef>
              <a:buFont typeface="Courier New" panose="02070309020205020404" pitchFamily="49" charset="0"/>
              <a:buChar char="o"/>
              <a:tabLst>
                <a:tab pos="808038" algn="l"/>
              </a:tabLst>
              <a:defRPr/>
            </a:pPr>
            <a:r>
              <a:rPr lang="en-GB" dirty="0"/>
              <a:t>Initial </a:t>
            </a:r>
            <a:r>
              <a:rPr lang="en-GB" dirty="0">
                <a:solidFill>
                  <a:schemeClr val="tx1"/>
                </a:solidFill>
              </a:rPr>
              <a:t>teacher education from 29 500 (2023/24) to 33 094 (2025/26)</a:t>
            </a:r>
          </a:p>
          <a:p>
            <a:pPr lvl="1">
              <a:lnSpc>
                <a:spcPct val="100000"/>
              </a:lnSpc>
              <a:spcBef>
                <a:spcPts val="0"/>
              </a:spcBef>
              <a:buFont typeface="Courier New" panose="02070309020205020404" pitchFamily="49" charset="0"/>
              <a:buChar char="o"/>
              <a:tabLst>
                <a:tab pos="808038" algn="l"/>
              </a:tabLst>
              <a:defRPr/>
            </a:pPr>
            <a:r>
              <a:rPr lang="en-GB" dirty="0"/>
              <a:t>Master’s graduates (all master’s) will increase from 14 500 to 15 079</a:t>
            </a:r>
          </a:p>
          <a:p>
            <a:pPr lvl="1">
              <a:lnSpc>
                <a:spcPct val="100000"/>
              </a:lnSpc>
              <a:spcBef>
                <a:spcPts val="0"/>
              </a:spcBef>
              <a:buFont typeface="Courier New" panose="02070309020205020404" pitchFamily="49" charset="0"/>
              <a:buChar char="o"/>
              <a:tabLst>
                <a:tab pos="808038" algn="l"/>
              </a:tabLst>
              <a:defRPr/>
            </a:pPr>
            <a:r>
              <a:rPr lang="en-GB" dirty="0"/>
              <a:t>Doctoral graduates will increase from 3 350 to 3 477</a:t>
            </a:r>
          </a:p>
          <a:p>
            <a:pPr marL="0" indent="0">
              <a:lnSpc>
                <a:spcPct val="100000"/>
              </a:lnSpc>
              <a:spcBef>
                <a:spcPts val="0"/>
              </a:spcBef>
              <a:spcAft>
                <a:spcPts val="600"/>
              </a:spcAft>
              <a:buNone/>
              <a:defRPr/>
            </a:pPr>
            <a:endParaRPr lang="en-GB" sz="2400" dirty="0">
              <a:solidFill>
                <a:schemeClr val="tx1"/>
              </a:solidFill>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9DF3FDF7-4991-FD9A-3304-3F848FE26FBB}"/>
              </a:ext>
            </a:extLst>
          </p:cNvPr>
          <p:cNvPicPr>
            <a:picLocks noChangeAspect="1"/>
          </p:cNvPicPr>
          <p:nvPr/>
        </p:nvPicPr>
        <p:blipFill>
          <a:blip r:embed="rId3"/>
          <a:stretch>
            <a:fillRect/>
          </a:stretch>
        </p:blipFill>
        <p:spPr>
          <a:xfrm>
            <a:off x="9080205" y="1071691"/>
            <a:ext cx="3202816" cy="5350374"/>
          </a:xfrm>
          <a:prstGeom prst="rect">
            <a:avLst/>
          </a:prstGeom>
        </p:spPr>
      </p:pic>
      <p:sp>
        <p:nvSpPr>
          <p:cNvPr id="6" name="Slide Number Placeholder 7">
            <a:extLst>
              <a:ext uri="{FF2B5EF4-FFF2-40B4-BE49-F238E27FC236}">
                <a16:creationId xmlns:a16="http://schemas.microsoft.com/office/drawing/2014/main" id="{A033519A-1DE7-CD10-3BA4-3F21539898C4}"/>
              </a:ext>
            </a:extLst>
          </p:cNvPr>
          <p:cNvSpPr>
            <a:spLocks noGrp="1"/>
          </p:cNvSpPr>
          <p:nvPr>
            <p:ph type="sldNum" sz="quarter" idx="12"/>
          </p:nvPr>
        </p:nvSpPr>
        <p:spPr>
          <a:xfrm>
            <a:off x="9859056" y="6472719"/>
            <a:ext cx="2133600" cy="365125"/>
          </a:xfrm>
          <a:noFill/>
        </p:spPr>
        <p:txBody>
          <a:bodyPr/>
          <a:lstStyle/>
          <a:p>
            <a:fld id="{C647411B-AB77-409F-B9F6-2D0EDA52287E}" type="slidenum">
              <a:rPr lang="en-US" sz="2000" b="1" smtClean="0"/>
              <a:pPr/>
              <a:t>16</a:t>
            </a:fld>
            <a:endParaRPr lang="en-US" sz="2000" b="1" dirty="0"/>
          </a:p>
        </p:txBody>
      </p:sp>
    </p:spTree>
    <p:extLst>
      <p:ext uri="{BB962C8B-B14F-4D97-AF65-F5344CB8AC3E}">
        <p14:creationId xmlns:p14="http://schemas.microsoft.com/office/powerpoint/2010/main" val="34301107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283562" cy="6858000"/>
          </a:xfrm>
          <a:prstGeom prst="rect">
            <a:avLst/>
          </a:prstGeom>
        </p:spPr>
      </p:pic>
      <p:sp>
        <p:nvSpPr>
          <p:cNvPr id="5" name="Title 1">
            <a:extLst>
              <a:ext uri="{FF2B5EF4-FFF2-40B4-BE49-F238E27FC236}">
                <a16:creationId xmlns:a16="http://schemas.microsoft.com/office/drawing/2014/main" id="{8AD1EC28-E953-28CF-A946-8532294614F9}"/>
              </a:ext>
            </a:extLst>
          </p:cNvPr>
          <p:cNvSpPr txBox="1">
            <a:spLocks/>
          </p:cNvSpPr>
          <p:nvPr/>
        </p:nvSpPr>
        <p:spPr>
          <a:xfrm>
            <a:off x="533400" y="184980"/>
            <a:ext cx="11125200" cy="701731"/>
          </a:xfrm>
          <a:prstGeom prst="rect">
            <a:avLst/>
          </a:prstGeom>
          <a:solidFill>
            <a:srgbClr val="008000"/>
          </a:solidFill>
          <a:ln w="12700" cap="flat" cmpd="sng" algn="ctr">
            <a:solidFill>
              <a:srgbClr val="008000"/>
            </a:solidFill>
            <a:prstDash val="solid"/>
            <a:miter lim="800000"/>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spAutoFit/>
          </a:bodyPr>
          <a:lstStyle>
            <a:lvl1pPr algn="ctr" defTabSz="914400" rtl="0" eaLnBrk="1" latinLnBrk="0" hangingPunct="1">
              <a:lnSpc>
                <a:spcPct val="90000"/>
              </a:lnSpc>
              <a:spcBef>
                <a:spcPct val="0"/>
              </a:spcBef>
              <a:buNone/>
              <a:defRPr sz="60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GB" sz="4400" b="1" i="1" dirty="0">
                <a:solidFill>
                  <a:schemeClr val="bg1"/>
                </a:solidFill>
                <a:cs typeface="Calibri" panose="020F0502020204030204" pitchFamily="34" charset="0"/>
              </a:rPr>
              <a:t>Success and Efficiency</a:t>
            </a:r>
            <a:endParaRPr lang="en-ZA" sz="4400" b="1" dirty="0">
              <a:solidFill>
                <a:schemeClr val="bg1"/>
              </a:solidFill>
            </a:endParaRPr>
          </a:p>
        </p:txBody>
      </p:sp>
      <p:sp>
        <p:nvSpPr>
          <p:cNvPr id="3" name="Content Placeholder 2">
            <a:extLst>
              <a:ext uri="{FF2B5EF4-FFF2-40B4-BE49-F238E27FC236}">
                <a16:creationId xmlns:a16="http://schemas.microsoft.com/office/drawing/2014/main" id="{64E51B24-E22E-4650-9C91-55F7CD18BE20}"/>
              </a:ext>
            </a:extLst>
          </p:cNvPr>
          <p:cNvSpPr txBox="1">
            <a:spLocks/>
          </p:cNvSpPr>
          <p:nvPr/>
        </p:nvSpPr>
        <p:spPr>
          <a:xfrm>
            <a:off x="179548" y="1250140"/>
            <a:ext cx="8996350" cy="4597767"/>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tabLst>
                <a:tab pos="808038" algn="l"/>
              </a:tabLst>
              <a:defRPr/>
            </a:pPr>
            <a:r>
              <a:rPr lang="en-GB" sz="2200" b="0" dirty="0"/>
              <a:t>The number of graduates in the following </a:t>
            </a:r>
            <a:r>
              <a:rPr lang="en-GB" sz="2200" dirty="0"/>
              <a:t>fields will decrease over the MTEF period:</a:t>
            </a:r>
            <a:endParaRPr lang="en-GB" sz="2200" b="0" dirty="0"/>
          </a:p>
          <a:p>
            <a:pPr lvl="1">
              <a:lnSpc>
                <a:spcPct val="100000"/>
              </a:lnSpc>
              <a:spcBef>
                <a:spcPts val="0"/>
              </a:spcBef>
              <a:buFont typeface="Courier New" panose="02070309020205020404" pitchFamily="49" charset="0"/>
              <a:buChar char="o"/>
              <a:tabLst>
                <a:tab pos="808038" algn="l"/>
              </a:tabLst>
              <a:defRPr/>
            </a:pPr>
            <a:r>
              <a:rPr lang="en-GB" sz="2200" dirty="0"/>
              <a:t>Natural and physical sciences -  from 11 516 (2023/24) to 10 943 (2025/26)</a:t>
            </a:r>
          </a:p>
          <a:p>
            <a:pPr lvl="1">
              <a:lnSpc>
                <a:spcPct val="100000"/>
              </a:lnSpc>
              <a:spcBef>
                <a:spcPts val="0"/>
              </a:spcBef>
              <a:buFont typeface="Courier New" panose="02070309020205020404" pitchFamily="49" charset="0"/>
              <a:buChar char="o"/>
              <a:tabLst>
                <a:tab pos="808038" algn="l"/>
              </a:tabLst>
              <a:defRPr/>
            </a:pPr>
            <a:r>
              <a:rPr lang="en-GB" sz="2200" dirty="0"/>
              <a:t>Human health sciences  - from 10 200 (2023/24) to 9 950 (2025/26)</a:t>
            </a:r>
          </a:p>
          <a:p>
            <a:pPr lvl="1">
              <a:lnSpc>
                <a:spcPct val="100000"/>
              </a:lnSpc>
              <a:spcBef>
                <a:spcPts val="0"/>
              </a:spcBef>
              <a:buFont typeface="Courier New" panose="02070309020205020404" pitchFamily="49" charset="0"/>
              <a:buChar char="o"/>
              <a:tabLst>
                <a:tab pos="808038" algn="l"/>
              </a:tabLst>
              <a:defRPr/>
            </a:pPr>
            <a:r>
              <a:rPr lang="en-GB" sz="2200" dirty="0"/>
              <a:t>Animal health sciences  - from 1 013 (2023/24) to 925 (2025/26)</a:t>
            </a:r>
          </a:p>
          <a:p>
            <a:pPr marL="457200" lvl="1" indent="0">
              <a:lnSpc>
                <a:spcPct val="100000"/>
              </a:lnSpc>
              <a:spcBef>
                <a:spcPts val="0"/>
              </a:spcBef>
              <a:buNone/>
              <a:tabLst>
                <a:tab pos="808038" algn="l"/>
              </a:tabLst>
              <a:defRPr/>
            </a:pPr>
            <a:endParaRPr lang="en-GB" sz="2200" dirty="0"/>
          </a:p>
          <a:p>
            <a:pPr marL="0" indent="0" algn="just">
              <a:lnSpc>
                <a:spcPct val="100000"/>
              </a:lnSpc>
              <a:spcBef>
                <a:spcPts val="0"/>
              </a:spcBef>
              <a:buNone/>
              <a:tabLst>
                <a:tab pos="808038" algn="l"/>
              </a:tabLst>
              <a:defRPr/>
            </a:pPr>
            <a:r>
              <a:rPr lang="en-GB" sz="2200" b="1" dirty="0"/>
              <a:t>Reason for the decline in targets: </a:t>
            </a:r>
            <a:r>
              <a:rPr lang="en-GB" sz="2200" spc="15" dirty="0">
                <a:solidFill>
                  <a:srgbClr val="231F20"/>
                </a:solidFill>
                <a:effectLst/>
                <a:latin typeface="Calibri" panose="020F0502020204030204" pitchFamily="34" charset="0"/>
                <a:ea typeface="MyriadPro-Light"/>
              </a:rPr>
              <a:t>Universities have been registering less students from the 2021 academic year deviating from the 2020 to 2025 Enrolment Plan approved by the Minister. During the midterm review of the 2023 to 2025, some of the universities which had projected high numbers have reduced them – thereby affecting the number of students graduating</a:t>
            </a:r>
            <a:endParaRPr lang="en-GB" sz="2200" dirty="0">
              <a:solidFill>
                <a:schemeClr val="tx1"/>
              </a:solidFill>
              <a:latin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37C145C8-02DB-6A4F-EBD8-46B85088102C}"/>
              </a:ext>
            </a:extLst>
          </p:cNvPr>
          <p:cNvPicPr>
            <a:picLocks noChangeAspect="1"/>
          </p:cNvPicPr>
          <p:nvPr/>
        </p:nvPicPr>
        <p:blipFill>
          <a:blip r:embed="rId3"/>
          <a:stretch>
            <a:fillRect/>
          </a:stretch>
        </p:blipFill>
        <p:spPr>
          <a:xfrm>
            <a:off x="9452344" y="1071690"/>
            <a:ext cx="2831218" cy="5329110"/>
          </a:xfrm>
          <a:prstGeom prst="rect">
            <a:avLst/>
          </a:prstGeom>
        </p:spPr>
      </p:pic>
      <p:sp>
        <p:nvSpPr>
          <p:cNvPr id="8" name="Slide Number Placeholder 7">
            <a:extLst>
              <a:ext uri="{FF2B5EF4-FFF2-40B4-BE49-F238E27FC236}">
                <a16:creationId xmlns:a16="http://schemas.microsoft.com/office/drawing/2014/main" id="{4468B8A0-38B9-5144-2A0F-FC316A8706BC}"/>
              </a:ext>
            </a:extLst>
          </p:cNvPr>
          <p:cNvSpPr>
            <a:spLocks noGrp="1"/>
          </p:cNvSpPr>
          <p:nvPr>
            <p:ph type="sldNum" sz="quarter" idx="12"/>
          </p:nvPr>
        </p:nvSpPr>
        <p:spPr>
          <a:xfrm>
            <a:off x="9954750" y="6485749"/>
            <a:ext cx="2133600" cy="365125"/>
          </a:xfrm>
          <a:noFill/>
        </p:spPr>
        <p:txBody>
          <a:bodyPr/>
          <a:lstStyle/>
          <a:p>
            <a:fld id="{C647411B-AB77-409F-B9F6-2D0EDA52287E}" type="slidenum">
              <a:rPr lang="en-US" sz="2000" b="1" smtClean="0"/>
              <a:pPr/>
              <a:t>17</a:t>
            </a:fld>
            <a:endParaRPr lang="en-US" sz="2000" b="1" dirty="0"/>
          </a:p>
        </p:txBody>
      </p:sp>
    </p:spTree>
    <p:extLst>
      <p:ext uri="{BB962C8B-B14F-4D97-AF65-F5344CB8AC3E}">
        <p14:creationId xmlns:p14="http://schemas.microsoft.com/office/powerpoint/2010/main" val="27235845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283562" cy="6858000"/>
          </a:xfrm>
          <a:prstGeom prst="rect">
            <a:avLst/>
          </a:prstGeom>
        </p:spPr>
      </p:pic>
      <p:sp>
        <p:nvSpPr>
          <p:cNvPr id="5" name="Title 1">
            <a:extLst>
              <a:ext uri="{FF2B5EF4-FFF2-40B4-BE49-F238E27FC236}">
                <a16:creationId xmlns:a16="http://schemas.microsoft.com/office/drawing/2014/main" id="{8AD1EC28-E953-28CF-A946-8532294614F9}"/>
              </a:ext>
            </a:extLst>
          </p:cNvPr>
          <p:cNvSpPr txBox="1">
            <a:spLocks/>
          </p:cNvSpPr>
          <p:nvPr/>
        </p:nvSpPr>
        <p:spPr>
          <a:xfrm>
            <a:off x="533400" y="184980"/>
            <a:ext cx="11125200" cy="701731"/>
          </a:xfrm>
          <a:prstGeom prst="rect">
            <a:avLst/>
          </a:prstGeom>
          <a:solidFill>
            <a:srgbClr val="008000"/>
          </a:solidFill>
          <a:ln w="12700" cap="flat" cmpd="sng" algn="ctr">
            <a:solidFill>
              <a:srgbClr val="008000"/>
            </a:solidFill>
            <a:prstDash val="solid"/>
            <a:miter lim="800000"/>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spAutoFit/>
          </a:bodyPr>
          <a:lstStyle>
            <a:lvl1pPr algn="ctr" defTabSz="914400" rtl="0" eaLnBrk="1" latinLnBrk="0" hangingPunct="1">
              <a:lnSpc>
                <a:spcPct val="90000"/>
              </a:lnSpc>
              <a:spcBef>
                <a:spcPct val="0"/>
              </a:spcBef>
              <a:buNone/>
              <a:defRPr sz="60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GB" sz="4400" b="1" i="1" dirty="0">
                <a:solidFill>
                  <a:schemeClr val="bg1"/>
                </a:solidFill>
                <a:cs typeface="Calibri" panose="020F0502020204030204" pitchFamily="34" charset="0"/>
              </a:rPr>
              <a:t>Success and Efficiency</a:t>
            </a:r>
            <a:endParaRPr lang="en-ZA" sz="4400" b="1" dirty="0">
              <a:solidFill>
                <a:schemeClr val="bg1"/>
              </a:solidFill>
            </a:endParaRPr>
          </a:p>
        </p:txBody>
      </p:sp>
      <p:sp>
        <p:nvSpPr>
          <p:cNvPr id="3" name="Content Placeholder 2">
            <a:extLst>
              <a:ext uri="{FF2B5EF4-FFF2-40B4-BE49-F238E27FC236}">
                <a16:creationId xmlns:a16="http://schemas.microsoft.com/office/drawing/2014/main" id="{64E51B24-E22E-4650-9C91-55F7CD18BE20}"/>
              </a:ext>
            </a:extLst>
          </p:cNvPr>
          <p:cNvSpPr txBox="1">
            <a:spLocks/>
          </p:cNvSpPr>
          <p:nvPr/>
        </p:nvSpPr>
        <p:spPr>
          <a:xfrm>
            <a:off x="179548" y="1250140"/>
            <a:ext cx="9389754" cy="4597767"/>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defRPr/>
            </a:pPr>
            <a:r>
              <a:rPr lang="en-GB" sz="2400" b="0" dirty="0"/>
              <a:t>Increase TVET college students completing N6 qualifications from 73 743 (2023/24) to 78 000 (2025/26)</a:t>
            </a:r>
          </a:p>
          <a:p>
            <a:pPr marL="0" indent="0">
              <a:lnSpc>
                <a:spcPct val="100000"/>
              </a:lnSpc>
              <a:spcBef>
                <a:spcPts val="0"/>
              </a:spcBef>
              <a:buNone/>
              <a:defRPr/>
            </a:pPr>
            <a:endParaRPr lang="en-GB" sz="2400" b="0" dirty="0"/>
          </a:p>
          <a:p>
            <a:pPr>
              <a:lnSpc>
                <a:spcPct val="100000"/>
              </a:lnSpc>
              <a:spcBef>
                <a:spcPts val="0"/>
              </a:spcBef>
              <a:defRPr/>
            </a:pPr>
            <a:r>
              <a:rPr lang="en-GB" sz="2400" b="0" dirty="0"/>
              <a:t>Increase TVET college students completing NC(V) Level 4 from 13 823 (2023/24) to 15 099 (2025/26)</a:t>
            </a:r>
          </a:p>
          <a:p>
            <a:pPr marL="0" indent="0">
              <a:lnSpc>
                <a:spcPct val="100000"/>
              </a:lnSpc>
              <a:spcBef>
                <a:spcPts val="0"/>
              </a:spcBef>
              <a:buNone/>
              <a:defRPr/>
            </a:pPr>
            <a:endParaRPr lang="en-GB" sz="2400" b="0" dirty="0"/>
          </a:p>
          <a:p>
            <a:pPr>
              <a:lnSpc>
                <a:spcPct val="100000"/>
              </a:lnSpc>
              <a:spcBef>
                <a:spcPts val="0"/>
              </a:spcBef>
              <a:defRPr/>
            </a:pPr>
            <a:r>
              <a:rPr lang="en-GB" sz="2400" b="0" dirty="0"/>
              <a:t>Ensure 4 500 students are enrolled in Pre-vocational Learning Programme in 2023/24 to improve success and increase by 1 000 over the MTEF </a:t>
            </a:r>
          </a:p>
          <a:p>
            <a:pPr marL="0" indent="0">
              <a:lnSpc>
                <a:spcPct val="100000"/>
              </a:lnSpc>
              <a:spcBef>
                <a:spcPts val="0"/>
              </a:spcBef>
              <a:buNone/>
              <a:defRPr/>
            </a:pPr>
            <a:endParaRPr lang="en-GB" sz="2400" dirty="0"/>
          </a:p>
          <a:p>
            <a:pPr>
              <a:lnSpc>
                <a:spcPct val="100000"/>
              </a:lnSpc>
              <a:spcBef>
                <a:spcPts val="0"/>
              </a:spcBef>
              <a:defRPr/>
            </a:pPr>
            <a:r>
              <a:rPr lang="en-GB" sz="2400" dirty="0"/>
              <a:t>Increase the placement of </a:t>
            </a:r>
            <a:r>
              <a:rPr lang="en-GB" sz="2400" b="0" dirty="0"/>
              <a:t> unemployed TVET students in </a:t>
            </a:r>
            <a:r>
              <a:rPr lang="en-GB" sz="2400" dirty="0"/>
              <a:t>workplaces from 10 616 in 2022/23 to 20 000 in </a:t>
            </a:r>
            <a:r>
              <a:rPr lang="en-GB" sz="2400" b="0" dirty="0"/>
              <a:t>2023/24</a:t>
            </a:r>
          </a:p>
        </p:txBody>
      </p:sp>
      <p:pic>
        <p:nvPicPr>
          <p:cNvPr id="7" name="Picture 6">
            <a:extLst>
              <a:ext uri="{FF2B5EF4-FFF2-40B4-BE49-F238E27FC236}">
                <a16:creationId xmlns:a16="http://schemas.microsoft.com/office/drawing/2014/main" id="{37C145C8-02DB-6A4F-EBD8-46B85088102C}"/>
              </a:ext>
            </a:extLst>
          </p:cNvPr>
          <p:cNvPicPr>
            <a:picLocks noChangeAspect="1"/>
          </p:cNvPicPr>
          <p:nvPr/>
        </p:nvPicPr>
        <p:blipFill>
          <a:blip r:embed="rId3"/>
          <a:stretch>
            <a:fillRect/>
          </a:stretch>
        </p:blipFill>
        <p:spPr>
          <a:xfrm>
            <a:off x="9654362" y="1071690"/>
            <a:ext cx="2629199" cy="5286580"/>
          </a:xfrm>
          <a:prstGeom prst="rect">
            <a:avLst/>
          </a:prstGeom>
        </p:spPr>
      </p:pic>
      <p:sp>
        <p:nvSpPr>
          <p:cNvPr id="4" name="Slide Number Placeholder 7">
            <a:extLst>
              <a:ext uri="{FF2B5EF4-FFF2-40B4-BE49-F238E27FC236}">
                <a16:creationId xmlns:a16="http://schemas.microsoft.com/office/drawing/2014/main" id="{55437FE4-9927-7FA3-ABCF-A5D65E280E3A}"/>
              </a:ext>
            </a:extLst>
          </p:cNvPr>
          <p:cNvSpPr>
            <a:spLocks noGrp="1"/>
          </p:cNvSpPr>
          <p:nvPr>
            <p:ph type="sldNum" sz="quarter" idx="12"/>
          </p:nvPr>
        </p:nvSpPr>
        <p:spPr>
          <a:xfrm>
            <a:off x="9859056" y="6472719"/>
            <a:ext cx="2133600" cy="365125"/>
          </a:xfrm>
          <a:noFill/>
        </p:spPr>
        <p:txBody>
          <a:bodyPr/>
          <a:lstStyle/>
          <a:p>
            <a:fld id="{C647411B-AB77-409F-B9F6-2D0EDA52287E}" type="slidenum">
              <a:rPr lang="en-US" sz="2000" b="1" smtClean="0"/>
              <a:pPr/>
              <a:t>18</a:t>
            </a:fld>
            <a:endParaRPr lang="en-US" sz="2000" b="1" dirty="0"/>
          </a:p>
        </p:txBody>
      </p:sp>
    </p:spTree>
    <p:extLst>
      <p:ext uri="{BB962C8B-B14F-4D97-AF65-F5344CB8AC3E}">
        <p14:creationId xmlns:p14="http://schemas.microsoft.com/office/powerpoint/2010/main" val="26120865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283562" cy="6858000"/>
          </a:xfrm>
          <a:prstGeom prst="rect">
            <a:avLst/>
          </a:prstGeom>
        </p:spPr>
      </p:pic>
      <p:sp>
        <p:nvSpPr>
          <p:cNvPr id="5" name="Title 1">
            <a:extLst>
              <a:ext uri="{FF2B5EF4-FFF2-40B4-BE49-F238E27FC236}">
                <a16:creationId xmlns:a16="http://schemas.microsoft.com/office/drawing/2014/main" id="{8AD1EC28-E953-28CF-A946-8532294614F9}"/>
              </a:ext>
            </a:extLst>
          </p:cNvPr>
          <p:cNvSpPr txBox="1">
            <a:spLocks/>
          </p:cNvSpPr>
          <p:nvPr/>
        </p:nvSpPr>
        <p:spPr>
          <a:xfrm>
            <a:off x="533400" y="95756"/>
            <a:ext cx="11125200" cy="701731"/>
          </a:xfrm>
          <a:prstGeom prst="rect">
            <a:avLst/>
          </a:prstGeom>
          <a:solidFill>
            <a:srgbClr val="008000"/>
          </a:solidFill>
          <a:ln w="12700" cap="flat" cmpd="sng" algn="ctr">
            <a:solidFill>
              <a:srgbClr val="008000"/>
            </a:solidFill>
            <a:prstDash val="solid"/>
            <a:miter lim="800000"/>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spAutoFit/>
          </a:bodyPr>
          <a:lstStyle>
            <a:lvl1pPr algn="ctr" defTabSz="914400" rtl="0" eaLnBrk="1" latinLnBrk="0" hangingPunct="1">
              <a:lnSpc>
                <a:spcPct val="90000"/>
              </a:lnSpc>
              <a:spcBef>
                <a:spcPct val="0"/>
              </a:spcBef>
              <a:buNone/>
              <a:defRPr sz="60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GB" sz="4400" b="1" i="1" dirty="0">
                <a:solidFill>
                  <a:schemeClr val="bg1"/>
                </a:solidFill>
                <a:cs typeface="Calibri" panose="020F0502020204030204" pitchFamily="34" charset="0"/>
              </a:rPr>
              <a:t>Success and Efficiency</a:t>
            </a:r>
            <a:endParaRPr lang="en-ZA" sz="4400" b="1" dirty="0">
              <a:solidFill>
                <a:schemeClr val="bg1"/>
              </a:solidFill>
            </a:endParaRPr>
          </a:p>
        </p:txBody>
      </p:sp>
      <p:sp>
        <p:nvSpPr>
          <p:cNvPr id="3" name="Content Placeholder 2">
            <a:extLst>
              <a:ext uri="{FF2B5EF4-FFF2-40B4-BE49-F238E27FC236}">
                <a16:creationId xmlns:a16="http://schemas.microsoft.com/office/drawing/2014/main" id="{64E51B24-E22E-4650-9C91-55F7CD18BE20}"/>
              </a:ext>
            </a:extLst>
          </p:cNvPr>
          <p:cNvSpPr txBox="1">
            <a:spLocks/>
          </p:cNvSpPr>
          <p:nvPr/>
        </p:nvSpPr>
        <p:spPr>
          <a:xfrm>
            <a:off x="179548" y="1250140"/>
            <a:ext cx="7943726" cy="4661562"/>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defRPr/>
            </a:pPr>
            <a:r>
              <a:rPr lang="en-GB" sz="2400" dirty="0"/>
              <a:t>Ensure certificates are issued to qualifying candidates within 3 months following publication of results </a:t>
            </a:r>
          </a:p>
          <a:p>
            <a:pPr marL="0" indent="0">
              <a:lnSpc>
                <a:spcPct val="100000"/>
              </a:lnSpc>
              <a:spcBef>
                <a:spcPts val="0"/>
              </a:spcBef>
              <a:buNone/>
              <a:defRPr/>
            </a:pPr>
            <a:endParaRPr lang="en-GB" sz="2400" b="0" dirty="0"/>
          </a:p>
          <a:p>
            <a:pPr>
              <a:lnSpc>
                <a:spcPct val="100000"/>
              </a:lnSpc>
              <a:spcBef>
                <a:spcPts val="0"/>
              </a:spcBef>
              <a:spcAft>
                <a:spcPts val="600"/>
              </a:spcAft>
              <a:defRPr/>
            </a:pPr>
            <a:r>
              <a:rPr lang="en-GB" sz="2400" b="0" dirty="0"/>
              <a:t>Increase artisans development from </a:t>
            </a:r>
            <a:r>
              <a:rPr lang="en-GB" sz="2400" b="1" dirty="0"/>
              <a:t>21 000 </a:t>
            </a:r>
            <a:r>
              <a:rPr lang="en-GB" sz="2400" dirty="0"/>
              <a:t>(</a:t>
            </a:r>
            <a:r>
              <a:rPr lang="en-GB" sz="2400" b="0" dirty="0"/>
              <a:t>2023/24) to     28 000 </a:t>
            </a:r>
            <a:r>
              <a:rPr lang="en-GB" sz="2400" dirty="0"/>
              <a:t>(2025/26)</a:t>
            </a:r>
            <a:endParaRPr lang="en-GB" sz="2400" b="0" dirty="0"/>
          </a:p>
          <a:p>
            <a:pPr>
              <a:lnSpc>
                <a:spcPct val="100000"/>
              </a:lnSpc>
              <a:spcBef>
                <a:spcPts val="0"/>
              </a:spcBef>
              <a:spcAft>
                <a:spcPts val="600"/>
              </a:spcAft>
              <a:defRPr/>
            </a:pPr>
            <a:r>
              <a:rPr lang="en-ZA" sz="2400" dirty="0"/>
              <a:t>Increase  l</a:t>
            </a:r>
            <a:r>
              <a:rPr lang="en-GB" sz="2400" b="0" i="0" u="none" strike="noStrike" kern="1200" baseline="0" dirty="0">
                <a:solidFill>
                  <a:schemeClr val="tx1"/>
                </a:solidFill>
                <a:latin typeface="+mn-lt"/>
                <a:ea typeface="+mn-ea"/>
                <a:cs typeface="+mn-cs"/>
              </a:rPr>
              <a:t>earners who complete l</a:t>
            </a:r>
            <a:r>
              <a:rPr lang="en-ZA" sz="2400" b="0" i="0" u="none" strike="noStrike" kern="1200" baseline="0" dirty="0" err="1">
                <a:solidFill>
                  <a:schemeClr val="tx1"/>
                </a:solidFill>
                <a:latin typeface="+mn-lt"/>
                <a:ea typeface="+mn-ea"/>
                <a:cs typeface="+mn-cs"/>
              </a:rPr>
              <a:t>earnerships</a:t>
            </a:r>
            <a:r>
              <a:rPr lang="en-ZA" sz="2400" b="0" i="0" u="none" strike="noStrike" kern="1200" baseline="0" dirty="0">
                <a:solidFill>
                  <a:schemeClr val="tx1"/>
                </a:solidFill>
                <a:latin typeface="+mn-lt"/>
                <a:ea typeface="+mn-ea"/>
                <a:cs typeface="+mn-cs"/>
              </a:rPr>
              <a:t> from </a:t>
            </a:r>
            <a:r>
              <a:rPr lang="en-ZA" sz="2400" b="1" i="0" u="none" strike="noStrike" kern="1200" baseline="0" dirty="0">
                <a:solidFill>
                  <a:schemeClr val="tx1"/>
                </a:solidFill>
                <a:latin typeface="+mn-lt"/>
                <a:ea typeface="+mn-ea"/>
                <a:cs typeface="+mn-cs"/>
              </a:rPr>
              <a:t>32 550 </a:t>
            </a:r>
            <a:r>
              <a:rPr lang="en-ZA" sz="2400" i="0" u="none" strike="noStrike" kern="1200" baseline="0" dirty="0">
                <a:solidFill>
                  <a:schemeClr val="tx1"/>
                </a:solidFill>
                <a:latin typeface="+mn-lt"/>
                <a:ea typeface="+mn-ea"/>
                <a:cs typeface="+mn-cs"/>
              </a:rPr>
              <a:t>(</a:t>
            </a:r>
            <a:r>
              <a:rPr lang="en-ZA" sz="2400" b="0" i="0" u="none" strike="noStrike" kern="1200" baseline="0" dirty="0">
                <a:solidFill>
                  <a:schemeClr val="tx1"/>
                </a:solidFill>
                <a:latin typeface="+mn-lt"/>
                <a:ea typeface="+mn-ea"/>
                <a:cs typeface="+mn-cs"/>
              </a:rPr>
              <a:t>2023/24) to 56 000 (2025/26) </a:t>
            </a:r>
            <a:endParaRPr lang="en-GB" sz="2400" b="1" dirty="0">
              <a:solidFill>
                <a:srgbClr val="FF0000"/>
              </a:solidFill>
              <a:latin typeface="Calibri" panose="020F0502020204030204" pitchFamily="34" charset="0"/>
              <a:cs typeface="Calibri" panose="020F0502020204030204" pitchFamily="34" charset="0"/>
            </a:endParaRPr>
          </a:p>
          <a:p>
            <a:pPr marL="0" indent="0">
              <a:lnSpc>
                <a:spcPct val="100000"/>
              </a:lnSpc>
              <a:spcBef>
                <a:spcPts val="0"/>
              </a:spcBef>
              <a:spcAft>
                <a:spcPts val="600"/>
              </a:spcAft>
              <a:buNone/>
              <a:defRPr/>
            </a:pPr>
            <a:endParaRPr lang="en-ZA" sz="2400" b="0" i="0" u="none" strike="noStrike" kern="1200" baseline="0" dirty="0">
              <a:solidFill>
                <a:schemeClr val="tx1"/>
              </a:solidFill>
              <a:latin typeface="+mn-lt"/>
              <a:ea typeface="+mn-ea"/>
              <a:cs typeface="+mn-cs"/>
            </a:endParaRPr>
          </a:p>
          <a:p>
            <a:pPr>
              <a:lnSpc>
                <a:spcPct val="100000"/>
              </a:lnSpc>
              <a:spcBef>
                <a:spcPts val="0"/>
              </a:spcBef>
              <a:spcAft>
                <a:spcPts val="600"/>
              </a:spcAft>
              <a:defRPr/>
            </a:pPr>
            <a:r>
              <a:rPr lang="en-GB" sz="2400" b="0" i="0" u="none" strike="noStrike" kern="1200" baseline="0" dirty="0">
                <a:solidFill>
                  <a:schemeClr val="tx1"/>
                </a:solidFill>
                <a:latin typeface="+mn-lt"/>
                <a:ea typeface="+mn-ea"/>
                <a:cs typeface="+mn-cs"/>
              </a:rPr>
              <a:t>Learners who complete </a:t>
            </a:r>
            <a:r>
              <a:rPr lang="en-ZA" sz="2400" b="0" i="0" u="none" strike="noStrike" kern="1200" baseline="0" dirty="0">
                <a:solidFill>
                  <a:schemeClr val="tx1"/>
                </a:solidFill>
                <a:latin typeface="+mn-lt"/>
                <a:ea typeface="+mn-ea"/>
                <a:cs typeface="+mn-cs"/>
              </a:rPr>
              <a:t>internships will also increase from             </a:t>
            </a:r>
            <a:r>
              <a:rPr lang="en-ZA" sz="2400" b="1" i="0" u="none" strike="noStrike" kern="1200" baseline="0" dirty="0">
                <a:solidFill>
                  <a:schemeClr val="tx1"/>
                </a:solidFill>
                <a:latin typeface="+mn-lt"/>
                <a:ea typeface="+mn-ea"/>
                <a:cs typeface="+mn-cs"/>
              </a:rPr>
              <a:t>6 450 </a:t>
            </a:r>
            <a:r>
              <a:rPr lang="en-ZA" sz="2400" dirty="0"/>
              <a:t>(</a:t>
            </a:r>
            <a:r>
              <a:rPr lang="en-ZA" sz="2400" b="0" i="0" u="none" strike="noStrike" kern="1200" baseline="0" dirty="0">
                <a:solidFill>
                  <a:schemeClr val="tx1"/>
                </a:solidFill>
                <a:latin typeface="+mn-lt"/>
                <a:ea typeface="+mn-ea"/>
                <a:cs typeface="+mn-cs"/>
              </a:rPr>
              <a:t>2023/24) to 11 770 (2025/26) </a:t>
            </a:r>
            <a:endParaRPr lang="en-GB" sz="2400" b="1" i="0" u="none" strike="noStrike" kern="1200" baseline="0" dirty="0">
              <a:solidFill>
                <a:srgbClr val="FF0000"/>
              </a:solidFill>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FE54F9BF-F034-1816-AB6B-D51FC5B2530D}"/>
              </a:ext>
            </a:extLst>
          </p:cNvPr>
          <p:cNvPicPr>
            <a:picLocks noChangeAspect="1"/>
          </p:cNvPicPr>
          <p:nvPr/>
        </p:nvPicPr>
        <p:blipFill>
          <a:blip r:embed="rId3"/>
          <a:stretch>
            <a:fillRect/>
          </a:stretch>
        </p:blipFill>
        <p:spPr>
          <a:xfrm>
            <a:off x="8263539" y="3746257"/>
            <a:ext cx="4034738" cy="2699618"/>
          </a:xfrm>
          <a:prstGeom prst="rect">
            <a:avLst/>
          </a:prstGeom>
        </p:spPr>
      </p:pic>
      <p:pic>
        <p:nvPicPr>
          <p:cNvPr id="8" name="Picture 7">
            <a:extLst>
              <a:ext uri="{FF2B5EF4-FFF2-40B4-BE49-F238E27FC236}">
                <a16:creationId xmlns:a16="http://schemas.microsoft.com/office/drawing/2014/main" id="{54F2664D-75CA-A3E7-A520-9B0649EA882A}"/>
              </a:ext>
            </a:extLst>
          </p:cNvPr>
          <p:cNvPicPr>
            <a:picLocks noChangeAspect="1"/>
          </p:cNvPicPr>
          <p:nvPr/>
        </p:nvPicPr>
        <p:blipFill>
          <a:blip r:embed="rId4"/>
          <a:stretch>
            <a:fillRect/>
          </a:stretch>
        </p:blipFill>
        <p:spPr>
          <a:xfrm>
            <a:off x="8250865" y="1071691"/>
            <a:ext cx="4047412" cy="2674566"/>
          </a:xfrm>
          <a:prstGeom prst="rect">
            <a:avLst/>
          </a:prstGeom>
        </p:spPr>
      </p:pic>
      <p:sp>
        <p:nvSpPr>
          <p:cNvPr id="9" name="Slide Number Placeholder 7">
            <a:extLst>
              <a:ext uri="{FF2B5EF4-FFF2-40B4-BE49-F238E27FC236}">
                <a16:creationId xmlns:a16="http://schemas.microsoft.com/office/drawing/2014/main" id="{045C94A3-7234-133F-1F41-F2CA3932AC5A}"/>
              </a:ext>
            </a:extLst>
          </p:cNvPr>
          <p:cNvSpPr>
            <a:spLocks noGrp="1"/>
          </p:cNvSpPr>
          <p:nvPr>
            <p:ph type="sldNum" sz="quarter" idx="12"/>
          </p:nvPr>
        </p:nvSpPr>
        <p:spPr>
          <a:xfrm>
            <a:off x="9859056" y="6472719"/>
            <a:ext cx="2133600" cy="365125"/>
          </a:xfrm>
          <a:noFill/>
        </p:spPr>
        <p:txBody>
          <a:bodyPr/>
          <a:lstStyle/>
          <a:p>
            <a:fld id="{C647411B-AB77-409F-B9F6-2D0EDA52287E}" type="slidenum">
              <a:rPr lang="en-US" sz="2000" b="1" smtClean="0"/>
              <a:pPr/>
              <a:t>19</a:t>
            </a:fld>
            <a:endParaRPr lang="en-US" sz="2000" b="1" dirty="0"/>
          </a:p>
        </p:txBody>
      </p:sp>
    </p:spTree>
    <p:extLst>
      <p:ext uri="{BB962C8B-B14F-4D97-AF65-F5344CB8AC3E}">
        <p14:creationId xmlns:p14="http://schemas.microsoft.com/office/powerpoint/2010/main" val="23314735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748" y="0"/>
            <a:ext cx="12283562" cy="6858000"/>
          </a:xfrm>
          <a:prstGeom prst="rect">
            <a:avLst/>
          </a:prstGeom>
        </p:spPr>
      </p:pic>
      <p:sp>
        <p:nvSpPr>
          <p:cNvPr id="5" name="Title 1">
            <a:extLst>
              <a:ext uri="{FF2B5EF4-FFF2-40B4-BE49-F238E27FC236}">
                <a16:creationId xmlns:a16="http://schemas.microsoft.com/office/drawing/2014/main" id="{8AD1EC28-E953-28CF-A946-8532294614F9}"/>
              </a:ext>
            </a:extLst>
          </p:cNvPr>
          <p:cNvSpPr txBox="1">
            <a:spLocks/>
          </p:cNvSpPr>
          <p:nvPr/>
        </p:nvSpPr>
        <p:spPr>
          <a:xfrm>
            <a:off x="533400" y="184980"/>
            <a:ext cx="11125200" cy="701731"/>
          </a:xfrm>
          <a:prstGeom prst="rect">
            <a:avLst/>
          </a:prstGeom>
          <a:solidFill>
            <a:srgbClr val="008000"/>
          </a:solidFill>
          <a:ln w="12700" cap="flat" cmpd="sng" algn="ctr">
            <a:solidFill>
              <a:srgbClr val="008000"/>
            </a:solidFill>
            <a:prstDash val="solid"/>
            <a:miter lim="800000"/>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spAutoFit/>
          </a:bodyPr>
          <a:lstStyle>
            <a:lvl1pPr algn="ctr" defTabSz="914400" rtl="0" eaLnBrk="1" latinLnBrk="0" hangingPunct="1">
              <a:lnSpc>
                <a:spcPct val="90000"/>
              </a:lnSpc>
              <a:spcBef>
                <a:spcPct val="0"/>
              </a:spcBef>
              <a:buNone/>
              <a:defRPr sz="60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GB" sz="4400" b="1" i="1" dirty="0">
                <a:solidFill>
                  <a:schemeClr val="bg1"/>
                </a:solidFill>
                <a:cs typeface="Calibri" panose="020F0502020204030204" pitchFamily="34" charset="0"/>
              </a:rPr>
              <a:t>OUTLINE OF THE PRESENTATION</a:t>
            </a:r>
            <a:endParaRPr lang="en-ZA" sz="4400" b="1" dirty="0">
              <a:solidFill>
                <a:schemeClr val="bg1"/>
              </a:solidFill>
            </a:endParaRPr>
          </a:p>
        </p:txBody>
      </p:sp>
      <p:sp>
        <p:nvSpPr>
          <p:cNvPr id="4" name="Content Placeholder 2">
            <a:extLst>
              <a:ext uri="{FF2B5EF4-FFF2-40B4-BE49-F238E27FC236}">
                <a16:creationId xmlns:a16="http://schemas.microsoft.com/office/drawing/2014/main" id="{602ECF3B-1A30-A0E2-2291-B49B641D9178}"/>
              </a:ext>
            </a:extLst>
          </p:cNvPr>
          <p:cNvSpPr txBox="1">
            <a:spLocks/>
          </p:cNvSpPr>
          <p:nvPr/>
        </p:nvSpPr>
        <p:spPr>
          <a:xfrm>
            <a:off x="533400" y="1633684"/>
            <a:ext cx="11623852" cy="322550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71500" indent="-571500" algn="l">
              <a:lnSpc>
                <a:spcPct val="100000"/>
              </a:lnSpc>
              <a:spcBef>
                <a:spcPts val="0"/>
              </a:spcBef>
              <a:buFont typeface="Arial" panose="020B0604020202020204" pitchFamily="34" charset="0"/>
              <a:buChar char="•"/>
              <a:defRPr/>
            </a:pPr>
            <a:r>
              <a:rPr lang="en-ZA" sz="2600" b="0" dirty="0">
                <a:solidFill>
                  <a:schemeClr val="tx1"/>
                </a:solidFill>
                <a:latin typeface="+mn-lt"/>
              </a:rPr>
              <a:t>Constitutional Provisions </a:t>
            </a:r>
          </a:p>
          <a:p>
            <a:pPr marL="0" indent="0" algn="l">
              <a:lnSpc>
                <a:spcPct val="100000"/>
              </a:lnSpc>
              <a:spcBef>
                <a:spcPts val="0"/>
              </a:spcBef>
              <a:buNone/>
              <a:defRPr/>
            </a:pPr>
            <a:endParaRPr lang="en-ZA" sz="800" b="0" dirty="0">
              <a:solidFill>
                <a:schemeClr val="tx1"/>
              </a:solidFill>
              <a:latin typeface="+mn-lt"/>
            </a:endParaRPr>
          </a:p>
          <a:p>
            <a:pPr marL="571500" indent="-571500" algn="l">
              <a:lnSpc>
                <a:spcPct val="100000"/>
              </a:lnSpc>
              <a:spcBef>
                <a:spcPts val="0"/>
              </a:spcBef>
              <a:buFont typeface="Arial" panose="020B0604020202020204" pitchFamily="34" charset="0"/>
              <a:buChar char="•"/>
              <a:defRPr/>
            </a:pPr>
            <a:r>
              <a:rPr lang="en-ZA" sz="2600" b="0" dirty="0">
                <a:solidFill>
                  <a:schemeClr val="tx1"/>
                </a:solidFill>
                <a:latin typeface="+mn-lt"/>
              </a:rPr>
              <a:t>Medium-Term Strategic Framework outcomes – What we aim to achieve  </a:t>
            </a:r>
          </a:p>
          <a:p>
            <a:pPr marL="571500" indent="-571500" algn="l">
              <a:lnSpc>
                <a:spcPct val="100000"/>
              </a:lnSpc>
              <a:spcBef>
                <a:spcPts val="0"/>
              </a:spcBef>
              <a:buFont typeface="Arial" panose="020B0604020202020204" pitchFamily="34" charset="0"/>
              <a:buChar char="•"/>
              <a:defRPr/>
            </a:pPr>
            <a:endParaRPr lang="en-ZA" sz="1000" b="0" dirty="0">
              <a:solidFill>
                <a:schemeClr val="tx1"/>
              </a:solidFill>
              <a:latin typeface="+mn-lt"/>
            </a:endParaRPr>
          </a:p>
          <a:p>
            <a:pPr marL="571500" indent="-571500" algn="l">
              <a:lnSpc>
                <a:spcPct val="100000"/>
              </a:lnSpc>
              <a:spcBef>
                <a:spcPts val="0"/>
              </a:spcBef>
              <a:buFont typeface="Arial" panose="020B0604020202020204" pitchFamily="34" charset="0"/>
              <a:buChar char="•"/>
              <a:defRPr/>
            </a:pPr>
            <a:r>
              <a:rPr lang="en-ZA" sz="2600" b="0" dirty="0">
                <a:solidFill>
                  <a:schemeClr val="tx1"/>
                </a:solidFill>
                <a:latin typeface="+mn-lt"/>
              </a:rPr>
              <a:t>Highlights of Achievements </a:t>
            </a:r>
            <a:endParaRPr lang="en-ZA" sz="2600" dirty="0"/>
          </a:p>
          <a:p>
            <a:pPr marL="571500" indent="-571500" algn="l">
              <a:lnSpc>
                <a:spcPct val="100000"/>
              </a:lnSpc>
              <a:spcBef>
                <a:spcPts val="0"/>
              </a:spcBef>
              <a:buFont typeface="Arial" panose="020B0604020202020204" pitchFamily="34" charset="0"/>
              <a:buChar char="•"/>
              <a:defRPr/>
            </a:pPr>
            <a:endParaRPr lang="en-ZA" sz="1000" dirty="0"/>
          </a:p>
          <a:p>
            <a:pPr marL="571500" indent="-571500" algn="l">
              <a:lnSpc>
                <a:spcPct val="100000"/>
              </a:lnSpc>
              <a:spcBef>
                <a:spcPts val="0"/>
              </a:spcBef>
              <a:buFont typeface="Arial" panose="020B0604020202020204" pitchFamily="34" charset="0"/>
              <a:buChar char="•"/>
              <a:defRPr/>
            </a:pPr>
            <a:r>
              <a:rPr lang="en-ZA" sz="2600" dirty="0"/>
              <a:t>Sector </a:t>
            </a:r>
            <a:r>
              <a:rPr lang="en-ZA" sz="2600" b="0" dirty="0">
                <a:solidFill>
                  <a:schemeClr val="tx1"/>
                </a:solidFill>
                <a:latin typeface="+mn-lt"/>
              </a:rPr>
              <a:t>priorities prescribed by the Presidency</a:t>
            </a:r>
          </a:p>
          <a:p>
            <a:pPr marL="0" indent="0" algn="l">
              <a:lnSpc>
                <a:spcPct val="100000"/>
              </a:lnSpc>
              <a:spcBef>
                <a:spcPts val="0"/>
              </a:spcBef>
              <a:buNone/>
              <a:defRPr/>
            </a:pPr>
            <a:endParaRPr lang="en-ZA" sz="800" b="0" dirty="0">
              <a:solidFill>
                <a:schemeClr val="tx1"/>
              </a:solidFill>
              <a:latin typeface="+mn-lt"/>
            </a:endParaRPr>
          </a:p>
          <a:p>
            <a:pPr marL="571500" indent="-571500" algn="l">
              <a:lnSpc>
                <a:spcPct val="100000"/>
              </a:lnSpc>
              <a:spcBef>
                <a:spcPts val="0"/>
              </a:spcBef>
              <a:buFont typeface="Arial" panose="020B0604020202020204" pitchFamily="34" charset="0"/>
              <a:buChar char="•"/>
              <a:defRPr/>
            </a:pPr>
            <a:r>
              <a:rPr lang="en-ZA" sz="2600" b="0" dirty="0">
                <a:solidFill>
                  <a:schemeClr val="tx1"/>
                </a:solidFill>
                <a:latin typeface="+mn-lt"/>
              </a:rPr>
              <a:t>Key outputs per outcome: 2023/24 financial year</a:t>
            </a:r>
          </a:p>
          <a:p>
            <a:pPr marL="571500" indent="-571500" algn="l">
              <a:lnSpc>
                <a:spcPct val="100000"/>
              </a:lnSpc>
              <a:spcBef>
                <a:spcPts val="0"/>
              </a:spcBef>
              <a:buFont typeface="Arial" panose="020B0604020202020204" pitchFamily="34" charset="0"/>
              <a:buChar char="•"/>
              <a:defRPr/>
            </a:pPr>
            <a:endParaRPr lang="en-ZA" sz="800" b="0" dirty="0">
              <a:solidFill>
                <a:schemeClr val="tx1"/>
              </a:solidFill>
              <a:latin typeface="+mn-lt"/>
            </a:endParaRPr>
          </a:p>
          <a:p>
            <a:pPr marL="571500" indent="-571500" algn="l">
              <a:lnSpc>
                <a:spcPct val="100000"/>
              </a:lnSpc>
              <a:spcBef>
                <a:spcPts val="0"/>
              </a:spcBef>
              <a:buFont typeface="Arial" panose="020B0604020202020204" pitchFamily="34" charset="0"/>
              <a:buChar char="•"/>
              <a:defRPr/>
            </a:pPr>
            <a:r>
              <a:rPr lang="en-ZA" sz="2600" b="0" dirty="0">
                <a:solidFill>
                  <a:schemeClr val="tx1"/>
                </a:solidFill>
                <a:latin typeface="+mn-lt"/>
              </a:rPr>
              <a:t>Budget information: 2023/24 MTEF</a:t>
            </a:r>
          </a:p>
          <a:p>
            <a:pPr marL="357188" lvl="1" indent="-357188" algn="just">
              <a:lnSpc>
                <a:spcPct val="100000"/>
              </a:lnSpc>
              <a:spcAft>
                <a:spcPts val="600"/>
              </a:spcAft>
              <a:buFont typeface="Arial" panose="020B0604020202020204" pitchFamily="34" charset="0"/>
              <a:buChar char="•"/>
            </a:pPr>
            <a:endParaRPr lang="en-GB" sz="2800" b="1" i="1" dirty="0">
              <a:solidFill>
                <a:srgbClr val="0070C0"/>
              </a:solidFill>
              <a:latin typeface="Calibri" panose="020F0502020204030204" pitchFamily="34" charset="0"/>
              <a:cs typeface="Calibri" panose="020F0502020204030204" pitchFamily="34" charset="0"/>
            </a:endParaRPr>
          </a:p>
        </p:txBody>
      </p:sp>
      <p:sp>
        <p:nvSpPr>
          <p:cNvPr id="3" name="Slide Number Placeholder 7">
            <a:extLst>
              <a:ext uri="{FF2B5EF4-FFF2-40B4-BE49-F238E27FC236}">
                <a16:creationId xmlns:a16="http://schemas.microsoft.com/office/drawing/2014/main" id="{23C89650-8E96-0251-6EE4-EF8F6E0E637C}"/>
              </a:ext>
            </a:extLst>
          </p:cNvPr>
          <p:cNvSpPr>
            <a:spLocks noGrp="1"/>
          </p:cNvSpPr>
          <p:nvPr>
            <p:ph type="sldNum" sz="quarter" idx="12"/>
          </p:nvPr>
        </p:nvSpPr>
        <p:spPr>
          <a:xfrm>
            <a:off x="10058400" y="6492875"/>
            <a:ext cx="2133600" cy="365125"/>
          </a:xfrm>
          <a:noFill/>
        </p:spPr>
        <p:txBody>
          <a:bodyPr/>
          <a:lstStyle/>
          <a:p>
            <a:fld id="{C647411B-AB77-409F-B9F6-2D0EDA52287E}" type="slidenum">
              <a:rPr lang="en-US" sz="2000" b="1" smtClean="0"/>
              <a:pPr/>
              <a:t>2</a:t>
            </a:fld>
            <a:endParaRPr lang="en-US" sz="2000" b="1" dirty="0"/>
          </a:p>
        </p:txBody>
      </p:sp>
    </p:spTree>
    <p:extLst>
      <p:ext uri="{BB962C8B-B14F-4D97-AF65-F5344CB8AC3E}">
        <p14:creationId xmlns:p14="http://schemas.microsoft.com/office/powerpoint/2010/main" val="29136281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283562" cy="6858000"/>
          </a:xfrm>
          <a:prstGeom prst="rect">
            <a:avLst/>
          </a:prstGeom>
        </p:spPr>
      </p:pic>
      <p:sp>
        <p:nvSpPr>
          <p:cNvPr id="5" name="Title 1">
            <a:extLst>
              <a:ext uri="{FF2B5EF4-FFF2-40B4-BE49-F238E27FC236}">
                <a16:creationId xmlns:a16="http://schemas.microsoft.com/office/drawing/2014/main" id="{8AD1EC28-E953-28CF-A946-8532294614F9}"/>
              </a:ext>
            </a:extLst>
          </p:cNvPr>
          <p:cNvSpPr txBox="1">
            <a:spLocks/>
          </p:cNvSpPr>
          <p:nvPr/>
        </p:nvSpPr>
        <p:spPr>
          <a:xfrm>
            <a:off x="533400" y="95756"/>
            <a:ext cx="11125200" cy="701731"/>
          </a:xfrm>
          <a:prstGeom prst="rect">
            <a:avLst/>
          </a:prstGeom>
          <a:solidFill>
            <a:srgbClr val="008000"/>
          </a:solidFill>
          <a:ln w="12700" cap="flat" cmpd="sng" algn="ctr">
            <a:solidFill>
              <a:srgbClr val="008000"/>
            </a:solidFill>
            <a:prstDash val="solid"/>
            <a:miter lim="800000"/>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spAutoFit/>
          </a:bodyPr>
          <a:lstStyle>
            <a:lvl1pPr algn="ctr" defTabSz="914400" rtl="0" eaLnBrk="1" latinLnBrk="0" hangingPunct="1">
              <a:lnSpc>
                <a:spcPct val="90000"/>
              </a:lnSpc>
              <a:spcBef>
                <a:spcPct val="0"/>
              </a:spcBef>
              <a:buNone/>
              <a:defRPr sz="60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GB" sz="4400" b="1" i="1" dirty="0">
                <a:solidFill>
                  <a:schemeClr val="bg1"/>
                </a:solidFill>
                <a:cs typeface="Calibri" panose="020F0502020204030204" pitchFamily="34" charset="0"/>
              </a:rPr>
              <a:t>Success and Efficiency</a:t>
            </a:r>
            <a:endParaRPr lang="en-ZA" sz="4400" b="1" dirty="0">
              <a:solidFill>
                <a:schemeClr val="bg1"/>
              </a:solidFill>
            </a:endParaRPr>
          </a:p>
        </p:txBody>
      </p:sp>
      <p:sp>
        <p:nvSpPr>
          <p:cNvPr id="3" name="Content Placeholder 2">
            <a:extLst>
              <a:ext uri="{FF2B5EF4-FFF2-40B4-BE49-F238E27FC236}">
                <a16:creationId xmlns:a16="http://schemas.microsoft.com/office/drawing/2014/main" id="{64E51B24-E22E-4650-9C91-55F7CD18BE20}"/>
              </a:ext>
            </a:extLst>
          </p:cNvPr>
          <p:cNvSpPr txBox="1">
            <a:spLocks/>
          </p:cNvSpPr>
          <p:nvPr/>
        </p:nvSpPr>
        <p:spPr>
          <a:xfrm>
            <a:off x="147649" y="1314465"/>
            <a:ext cx="8252071" cy="4863581"/>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600"/>
              </a:spcAft>
              <a:defRPr/>
            </a:pPr>
            <a:r>
              <a:rPr lang="en-GB" sz="2400" b="0" i="0" u="none" strike="noStrike" kern="1200" baseline="0" dirty="0">
                <a:solidFill>
                  <a:schemeClr val="tx1"/>
                </a:solidFill>
                <a:latin typeface="+mn-lt"/>
                <a:ea typeface="+mn-ea"/>
                <a:cs typeface="+mn-cs"/>
              </a:rPr>
              <a:t>Learners who complete skills programmes </a:t>
            </a:r>
            <a:r>
              <a:rPr lang="en-ZA" sz="2400" b="0" i="0" u="none" strike="noStrike" kern="1200" baseline="0" dirty="0">
                <a:solidFill>
                  <a:schemeClr val="tx1"/>
                </a:solidFill>
                <a:latin typeface="+mn-lt"/>
                <a:ea typeface="+mn-ea"/>
                <a:cs typeface="+mn-cs"/>
              </a:rPr>
              <a:t>will increase from   </a:t>
            </a:r>
            <a:r>
              <a:rPr lang="en-ZA" sz="2400" b="1" i="0" u="none" strike="noStrike" kern="1200" baseline="0" dirty="0">
                <a:solidFill>
                  <a:schemeClr val="tx1"/>
                </a:solidFill>
                <a:latin typeface="+mn-lt"/>
                <a:ea typeface="+mn-ea"/>
                <a:cs typeface="+mn-cs"/>
              </a:rPr>
              <a:t>105 000 </a:t>
            </a:r>
            <a:r>
              <a:rPr lang="en-ZA" sz="2400" dirty="0"/>
              <a:t> (</a:t>
            </a:r>
            <a:r>
              <a:rPr lang="en-ZA" sz="2400" b="0" i="0" u="none" strike="noStrike" kern="1200" baseline="0" dirty="0">
                <a:solidFill>
                  <a:schemeClr val="tx1"/>
                </a:solidFill>
                <a:latin typeface="+mn-lt"/>
                <a:ea typeface="+mn-ea"/>
                <a:cs typeface="+mn-cs"/>
              </a:rPr>
              <a:t>2023/24) to 130 960 (2025/26) </a:t>
            </a:r>
            <a:endParaRPr lang="en-GB" sz="2400" b="1" i="0" u="none" strike="noStrike" kern="1200" baseline="0" dirty="0">
              <a:solidFill>
                <a:srgbClr val="FF0000"/>
              </a:solidFill>
              <a:latin typeface="Calibri" panose="020F0502020204030204" pitchFamily="34" charset="0"/>
              <a:cs typeface="Calibri" panose="020F0502020204030204" pitchFamily="34" charset="0"/>
            </a:endParaRPr>
          </a:p>
          <a:p>
            <a:pPr marL="0" indent="0">
              <a:lnSpc>
                <a:spcPct val="100000"/>
              </a:lnSpc>
              <a:spcBef>
                <a:spcPts val="0"/>
              </a:spcBef>
              <a:spcAft>
                <a:spcPts val="600"/>
              </a:spcAft>
              <a:buNone/>
              <a:defRPr/>
            </a:pPr>
            <a:endParaRPr lang="en-ZA" sz="2400" b="0" i="0" u="none" strike="noStrike" kern="1200" baseline="0" dirty="0">
              <a:solidFill>
                <a:schemeClr val="tx1"/>
              </a:solidFill>
              <a:latin typeface="+mn-lt"/>
              <a:ea typeface="+mn-ea"/>
              <a:cs typeface="+mn-cs"/>
            </a:endParaRPr>
          </a:p>
          <a:p>
            <a:pPr>
              <a:lnSpc>
                <a:spcPct val="100000"/>
              </a:lnSpc>
              <a:spcBef>
                <a:spcPts val="0"/>
              </a:spcBef>
              <a:spcAft>
                <a:spcPts val="600"/>
              </a:spcAft>
              <a:defRPr/>
            </a:pPr>
            <a:r>
              <a:rPr lang="en-GB" sz="2400" dirty="0">
                <a:solidFill>
                  <a:schemeClr val="tx1"/>
                </a:solidFill>
              </a:rPr>
              <a:t>Process qualifying trade test applications within 40 days of receipt for trade testing annually over the MTEF </a:t>
            </a:r>
          </a:p>
          <a:p>
            <a:pPr marL="0" indent="0">
              <a:lnSpc>
                <a:spcPct val="100000"/>
              </a:lnSpc>
              <a:spcBef>
                <a:spcPts val="0"/>
              </a:spcBef>
              <a:spcAft>
                <a:spcPts val="600"/>
              </a:spcAft>
              <a:buNone/>
              <a:defRPr/>
            </a:pPr>
            <a:endParaRPr lang="en-GB" sz="2400" dirty="0">
              <a:solidFill>
                <a:schemeClr val="tx1"/>
              </a:solidFill>
            </a:endParaRPr>
          </a:p>
          <a:p>
            <a:pPr>
              <a:lnSpc>
                <a:spcPct val="100000"/>
              </a:lnSpc>
              <a:spcBef>
                <a:spcPts val="0"/>
              </a:spcBef>
              <a:spcAft>
                <a:spcPts val="600"/>
              </a:spcAft>
              <a:defRPr/>
            </a:pPr>
            <a:r>
              <a:rPr lang="en-GB" sz="2400" b="0" dirty="0"/>
              <a:t>Increase the number of CET college students completing       GETC: Level 4 from </a:t>
            </a:r>
            <a:r>
              <a:rPr lang="en-GB" sz="2400" b="1" dirty="0"/>
              <a:t>41 200 </a:t>
            </a:r>
            <a:r>
              <a:rPr lang="en-GB" sz="2400" b="0" dirty="0"/>
              <a:t>(2023/24) to 55 000 (2025/26)</a:t>
            </a:r>
          </a:p>
        </p:txBody>
      </p:sp>
      <p:pic>
        <p:nvPicPr>
          <p:cNvPr id="6" name="Picture 5">
            <a:extLst>
              <a:ext uri="{FF2B5EF4-FFF2-40B4-BE49-F238E27FC236}">
                <a16:creationId xmlns:a16="http://schemas.microsoft.com/office/drawing/2014/main" id="{FE54F9BF-F034-1816-AB6B-D51FC5B2530D}"/>
              </a:ext>
            </a:extLst>
          </p:cNvPr>
          <p:cNvPicPr>
            <a:picLocks noChangeAspect="1"/>
          </p:cNvPicPr>
          <p:nvPr/>
        </p:nvPicPr>
        <p:blipFill>
          <a:blip r:embed="rId3"/>
          <a:stretch>
            <a:fillRect/>
          </a:stretch>
        </p:blipFill>
        <p:spPr>
          <a:xfrm>
            <a:off x="8537943" y="3746256"/>
            <a:ext cx="3747659" cy="2774045"/>
          </a:xfrm>
          <a:prstGeom prst="rect">
            <a:avLst/>
          </a:prstGeom>
        </p:spPr>
      </p:pic>
      <p:pic>
        <p:nvPicPr>
          <p:cNvPr id="8" name="Picture 7">
            <a:extLst>
              <a:ext uri="{FF2B5EF4-FFF2-40B4-BE49-F238E27FC236}">
                <a16:creationId xmlns:a16="http://schemas.microsoft.com/office/drawing/2014/main" id="{54F2664D-75CA-A3E7-A520-9B0649EA882A}"/>
              </a:ext>
            </a:extLst>
          </p:cNvPr>
          <p:cNvPicPr>
            <a:picLocks noChangeAspect="1"/>
          </p:cNvPicPr>
          <p:nvPr/>
        </p:nvPicPr>
        <p:blipFill>
          <a:blip r:embed="rId4"/>
          <a:stretch>
            <a:fillRect/>
          </a:stretch>
        </p:blipFill>
        <p:spPr>
          <a:xfrm>
            <a:off x="8537943" y="1071691"/>
            <a:ext cx="3760334" cy="2674565"/>
          </a:xfrm>
          <a:prstGeom prst="rect">
            <a:avLst/>
          </a:prstGeom>
        </p:spPr>
      </p:pic>
      <p:sp>
        <p:nvSpPr>
          <p:cNvPr id="4" name="Slide Number Placeholder 7">
            <a:extLst>
              <a:ext uri="{FF2B5EF4-FFF2-40B4-BE49-F238E27FC236}">
                <a16:creationId xmlns:a16="http://schemas.microsoft.com/office/drawing/2014/main" id="{9E7B9314-C80F-C05C-6322-7871277ED410}"/>
              </a:ext>
            </a:extLst>
          </p:cNvPr>
          <p:cNvSpPr>
            <a:spLocks noGrp="1"/>
          </p:cNvSpPr>
          <p:nvPr>
            <p:ph type="sldNum" sz="quarter" idx="12"/>
          </p:nvPr>
        </p:nvSpPr>
        <p:spPr>
          <a:xfrm>
            <a:off x="9859056" y="6472719"/>
            <a:ext cx="2133600" cy="365125"/>
          </a:xfrm>
          <a:noFill/>
        </p:spPr>
        <p:txBody>
          <a:bodyPr/>
          <a:lstStyle/>
          <a:p>
            <a:fld id="{C647411B-AB77-409F-B9F6-2D0EDA52287E}" type="slidenum">
              <a:rPr lang="en-US" sz="2000" b="1" smtClean="0"/>
              <a:pPr/>
              <a:t>20</a:t>
            </a:fld>
            <a:endParaRPr lang="en-US" sz="2000" b="1" dirty="0"/>
          </a:p>
        </p:txBody>
      </p:sp>
    </p:spTree>
    <p:extLst>
      <p:ext uri="{BB962C8B-B14F-4D97-AF65-F5344CB8AC3E}">
        <p14:creationId xmlns:p14="http://schemas.microsoft.com/office/powerpoint/2010/main" val="9328530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283562" cy="6858000"/>
          </a:xfrm>
          <a:prstGeom prst="rect">
            <a:avLst/>
          </a:prstGeom>
        </p:spPr>
      </p:pic>
      <p:sp>
        <p:nvSpPr>
          <p:cNvPr id="5" name="Title 1">
            <a:extLst>
              <a:ext uri="{FF2B5EF4-FFF2-40B4-BE49-F238E27FC236}">
                <a16:creationId xmlns:a16="http://schemas.microsoft.com/office/drawing/2014/main" id="{8AD1EC28-E953-28CF-A946-8532294614F9}"/>
              </a:ext>
            </a:extLst>
          </p:cNvPr>
          <p:cNvSpPr txBox="1">
            <a:spLocks/>
          </p:cNvSpPr>
          <p:nvPr/>
        </p:nvSpPr>
        <p:spPr>
          <a:xfrm>
            <a:off x="533400" y="95756"/>
            <a:ext cx="11125200" cy="701731"/>
          </a:xfrm>
          <a:prstGeom prst="rect">
            <a:avLst/>
          </a:prstGeom>
          <a:solidFill>
            <a:srgbClr val="008000"/>
          </a:solidFill>
          <a:ln w="12700" cap="flat" cmpd="sng" algn="ctr">
            <a:solidFill>
              <a:srgbClr val="008000"/>
            </a:solidFill>
            <a:prstDash val="solid"/>
            <a:miter lim="800000"/>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spAutoFit/>
          </a:bodyPr>
          <a:lstStyle>
            <a:lvl1pPr algn="ctr" defTabSz="914400" rtl="0" eaLnBrk="1" latinLnBrk="0" hangingPunct="1">
              <a:lnSpc>
                <a:spcPct val="90000"/>
              </a:lnSpc>
              <a:spcBef>
                <a:spcPct val="0"/>
              </a:spcBef>
              <a:buNone/>
              <a:defRPr sz="60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GB" sz="4400" b="1" i="1" dirty="0">
                <a:solidFill>
                  <a:schemeClr val="bg1"/>
                </a:solidFill>
              </a:rPr>
              <a:t>Improving the Quality of Provisioning</a:t>
            </a:r>
            <a:endParaRPr lang="en-ZA" sz="4400" b="1" dirty="0">
              <a:solidFill>
                <a:schemeClr val="bg1"/>
              </a:solidFill>
            </a:endParaRPr>
          </a:p>
        </p:txBody>
      </p:sp>
      <p:sp>
        <p:nvSpPr>
          <p:cNvPr id="3" name="Content Placeholder 2">
            <a:extLst>
              <a:ext uri="{FF2B5EF4-FFF2-40B4-BE49-F238E27FC236}">
                <a16:creationId xmlns:a16="http://schemas.microsoft.com/office/drawing/2014/main" id="{64E51B24-E22E-4650-9C91-55F7CD18BE20}"/>
              </a:ext>
            </a:extLst>
          </p:cNvPr>
          <p:cNvSpPr txBox="1">
            <a:spLocks/>
          </p:cNvSpPr>
          <p:nvPr/>
        </p:nvSpPr>
        <p:spPr>
          <a:xfrm>
            <a:off x="153569" y="1071691"/>
            <a:ext cx="8756514" cy="4597767"/>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1950" marR="0" lvl="0" indent="-3571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400" spc="-35" dirty="0">
                <a:solidFill>
                  <a:srgbClr val="000000"/>
                </a:solidFill>
                <a:effectLst/>
                <a:latin typeface="Calibri" panose="020F0502020204030204" pitchFamily="34" charset="0"/>
                <a:ea typeface="MyriadPro-Light"/>
              </a:rPr>
              <a:t>Fill </a:t>
            </a:r>
            <a:r>
              <a:rPr lang="en-GB" sz="2400" b="1" spc="-35" dirty="0">
                <a:solidFill>
                  <a:srgbClr val="000000"/>
                </a:solidFill>
                <a:effectLst/>
                <a:latin typeface="Calibri" panose="020F0502020204030204" pitchFamily="34" charset="0"/>
                <a:ea typeface="MyriadPro-Light"/>
              </a:rPr>
              <a:t>85</a:t>
            </a:r>
            <a:r>
              <a:rPr lang="en-GB" sz="2400" spc="-35" dirty="0">
                <a:solidFill>
                  <a:srgbClr val="000000"/>
                </a:solidFill>
                <a:effectLst/>
                <a:latin typeface="Calibri" panose="020F0502020204030204" pitchFamily="34" charset="0"/>
                <a:ea typeface="MyriadPro-Light"/>
              </a:rPr>
              <a:t> new </a:t>
            </a:r>
            <a:r>
              <a:rPr lang="en-GB" sz="2400" dirty="0">
                <a:solidFill>
                  <a:srgbClr val="000000"/>
                </a:solidFill>
                <a:effectLst/>
                <a:latin typeface="Calibri" panose="020F0502020204030204" pitchFamily="34" charset="0"/>
                <a:ea typeface="MyriadPro-Light"/>
              </a:rPr>
              <a:t>Generations of Academics Programme</a:t>
            </a:r>
            <a:r>
              <a:rPr lang="en-GB" sz="2400" b="1" dirty="0">
                <a:solidFill>
                  <a:srgbClr val="000000"/>
                </a:solidFill>
                <a:effectLst/>
                <a:latin typeface="Calibri" panose="020F0502020204030204" pitchFamily="34" charset="0"/>
                <a:ea typeface="MyriadPro-Light"/>
              </a:rPr>
              <a:t> </a:t>
            </a:r>
            <a:r>
              <a:rPr lang="en-GB" sz="2400" spc="-35" dirty="0">
                <a:solidFill>
                  <a:srgbClr val="000000"/>
                </a:solidFill>
                <a:effectLst/>
                <a:latin typeface="Calibri" panose="020F0502020204030204" pitchFamily="34" charset="0"/>
                <a:ea typeface="MyriadPro-Light"/>
              </a:rPr>
              <a:t>(</a:t>
            </a:r>
            <a:r>
              <a:rPr lang="en-GB" sz="2400" spc="-35" dirty="0" err="1">
                <a:solidFill>
                  <a:srgbClr val="000000"/>
                </a:solidFill>
                <a:effectLst/>
                <a:latin typeface="Calibri" panose="020F0502020204030204" pitchFamily="34" charset="0"/>
                <a:ea typeface="MyriadPro-Light"/>
              </a:rPr>
              <a:t>nGAP</a:t>
            </a:r>
            <a:r>
              <a:rPr lang="en-GB" sz="2400" spc="-35" dirty="0">
                <a:solidFill>
                  <a:srgbClr val="000000"/>
                </a:solidFill>
                <a:effectLst/>
                <a:latin typeface="Calibri" panose="020F0502020204030204" pitchFamily="34" charset="0"/>
                <a:ea typeface="MyriadPro-Light"/>
              </a:rPr>
              <a:t>) posts at universities every year </a:t>
            </a:r>
          </a:p>
          <a:p>
            <a:pPr marL="4762" marR="0" lvl="0" indent="0" algn="l" defTabSz="914400" rtl="0" eaLnBrk="1" fontAlgn="auto" latinLnBrk="0" hangingPunct="1">
              <a:lnSpc>
                <a:spcPct val="100000"/>
              </a:lnSpc>
              <a:spcBef>
                <a:spcPts val="0"/>
              </a:spcBef>
              <a:spcAft>
                <a:spcPts val="0"/>
              </a:spcAft>
              <a:buClrTx/>
              <a:buSzTx/>
              <a:buNone/>
              <a:tabLst/>
              <a:defRPr/>
            </a:pPr>
            <a:endParaRPr lang="en-GB" sz="2400" spc="-35" dirty="0">
              <a:solidFill>
                <a:srgbClr val="000000"/>
              </a:solidFill>
              <a:effectLst/>
              <a:latin typeface="Calibri" panose="020F0502020204030204" pitchFamily="34" charset="0"/>
              <a:ea typeface="MyriadPro-Light"/>
            </a:endParaRPr>
          </a:p>
          <a:p>
            <a:pPr marL="361950" marR="0" lvl="0" indent="-3571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400" dirty="0"/>
              <a:t>Allocate </a:t>
            </a:r>
            <a:r>
              <a:rPr lang="en-GB" sz="2400" b="1" dirty="0"/>
              <a:t>40</a:t>
            </a:r>
            <a:r>
              <a:rPr lang="en-GB" sz="2400" dirty="0"/>
              <a:t> scholarship or internship positions to universities through the Nurturing Emerging Scholars Programme annually </a:t>
            </a:r>
          </a:p>
          <a:p>
            <a:pPr marL="4762" marR="0" lvl="0" indent="0" algn="l" defTabSz="914400" rtl="0" eaLnBrk="1" fontAlgn="auto" latinLnBrk="0" hangingPunct="1">
              <a:lnSpc>
                <a:spcPct val="100000"/>
              </a:lnSpc>
              <a:spcBef>
                <a:spcPts val="0"/>
              </a:spcBef>
              <a:spcAft>
                <a:spcPts val="0"/>
              </a:spcAft>
              <a:buClrTx/>
              <a:buSzTx/>
              <a:buNone/>
              <a:tabLst/>
              <a:defRPr/>
            </a:pPr>
            <a:endParaRPr lang="en-GB" sz="2400" dirty="0"/>
          </a:p>
          <a:p>
            <a:pPr marL="361950" marR="0" lvl="0" indent="-3571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400" dirty="0"/>
              <a:t>Allocate </a:t>
            </a:r>
            <a:r>
              <a:rPr lang="en-GB" sz="2400" b="1" dirty="0"/>
              <a:t>40</a:t>
            </a:r>
            <a:r>
              <a:rPr lang="en-GB" sz="2400" dirty="0"/>
              <a:t> Doctoral scholarships to universities through the Universities Staff Doctoral Programme for award to permanent instructional or research staff members </a:t>
            </a:r>
          </a:p>
          <a:p>
            <a:pPr marL="4762" marR="0" lvl="0" indent="0" algn="l" defTabSz="914400" rtl="0" eaLnBrk="1" fontAlgn="auto" latinLnBrk="0" hangingPunct="1">
              <a:lnSpc>
                <a:spcPct val="100000"/>
              </a:lnSpc>
              <a:spcBef>
                <a:spcPts val="0"/>
              </a:spcBef>
              <a:spcAft>
                <a:spcPts val="0"/>
              </a:spcAft>
              <a:buClrTx/>
              <a:buSzTx/>
              <a:buNone/>
              <a:tabLst/>
              <a:defRPr/>
            </a:pPr>
            <a:endParaRPr lang="en-GB" sz="2400" dirty="0"/>
          </a:p>
          <a:p>
            <a:pPr marL="361950" lvl="0" indent="-357188">
              <a:lnSpc>
                <a:spcPct val="100000"/>
              </a:lnSpc>
              <a:spcBef>
                <a:spcPts val="0"/>
              </a:spcBef>
              <a:defRPr/>
            </a:pPr>
            <a:r>
              <a:rPr lang="en-GB" sz="2400" b="1" dirty="0">
                <a:latin typeface="Calibri" panose="020F0502020204030204" pitchFamily="34" charset="0"/>
                <a:ea typeface="Times New Roman" panose="02020603050405020304" pitchFamily="18" charset="0"/>
              </a:rPr>
              <a:t>25</a:t>
            </a:r>
            <a:r>
              <a:rPr lang="en-GB" sz="2400" dirty="0">
                <a:latin typeface="Calibri" panose="020F0502020204030204" pitchFamily="34" charset="0"/>
                <a:ea typeface="Times New Roman" panose="02020603050405020304" pitchFamily="18" charset="0"/>
              </a:rPr>
              <a:t> awards to </a:t>
            </a:r>
            <a:r>
              <a:rPr lang="en-GB" sz="2400" dirty="0">
                <a:effectLst/>
                <a:latin typeface="Calibri" panose="020F0502020204030204" pitchFamily="34" charset="0"/>
                <a:ea typeface="Times New Roman" panose="02020603050405020304" pitchFamily="18" charset="0"/>
              </a:rPr>
              <a:t>permanent instructional or research staff at universities to participate in the Future Professors Programme in 2023/24</a:t>
            </a:r>
            <a:endParaRPr lang="en-GB" sz="2400" b="1" i="1" dirty="0">
              <a:solidFill>
                <a:srgbClr val="0070C0"/>
              </a:solidFill>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0D2B1422-4585-C0C6-2D58-D45717F31E00}"/>
              </a:ext>
            </a:extLst>
          </p:cNvPr>
          <p:cNvPicPr>
            <a:picLocks noChangeAspect="1"/>
          </p:cNvPicPr>
          <p:nvPr/>
        </p:nvPicPr>
        <p:blipFill>
          <a:blip r:embed="rId3"/>
          <a:stretch>
            <a:fillRect/>
          </a:stretch>
        </p:blipFill>
        <p:spPr>
          <a:xfrm>
            <a:off x="8910084" y="1071691"/>
            <a:ext cx="3373477" cy="5456700"/>
          </a:xfrm>
          <a:prstGeom prst="rect">
            <a:avLst/>
          </a:prstGeom>
        </p:spPr>
      </p:pic>
      <p:sp>
        <p:nvSpPr>
          <p:cNvPr id="7" name="Slide Number Placeholder 7">
            <a:extLst>
              <a:ext uri="{FF2B5EF4-FFF2-40B4-BE49-F238E27FC236}">
                <a16:creationId xmlns:a16="http://schemas.microsoft.com/office/drawing/2014/main" id="{F9C20BAE-6628-47EC-5AD9-267F7B541FC2}"/>
              </a:ext>
            </a:extLst>
          </p:cNvPr>
          <p:cNvSpPr>
            <a:spLocks noGrp="1"/>
          </p:cNvSpPr>
          <p:nvPr>
            <p:ph type="sldNum" sz="quarter" idx="12"/>
          </p:nvPr>
        </p:nvSpPr>
        <p:spPr>
          <a:xfrm>
            <a:off x="9859056" y="6472719"/>
            <a:ext cx="2133600" cy="365125"/>
          </a:xfrm>
          <a:noFill/>
        </p:spPr>
        <p:txBody>
          <a:bodyPr/>
          <a:lstStyle/>
          <a:p>
            <a:fld id="{C647411B-AB77-409F-B9F6-2D0EDA52287E}" type="slidenum">
              <a:rPr lang="en-US" sz="2000" b="1" smtClean="0"/>
              <a:pPr/>
              <a:t>21</a:t>
            </a:fld>
            <a:endParaRPr lang="en-US" sz="2000" b="1" dirty="0"/>
          </a:p>
        </p:txBody>
      </p:sp>
    </p:spTree>
    <p:extLst>
      <p:ext uri="{BB962C8B-B14F-4D97-AF65-F5344CB8AC3E}">
        <p14:creationId xmlns:p14="http://schemas.microsoft.com/office/powerpoint/2010/main" val="1219523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283562" cy="6858000"/>
          </a:xfrm>
          <a:prstGeom prst="rect">
            <a:avLst/>
          </a:prstGeom>
        </p:spPr>
      </p:pic>
      <p:sp>
        <p:nvSpPr>
          <p:cNvPr id="5" name="Title 1">
            <a:extLst>
              <a:ext uri="{FF2B5EF4-FFF2-40B4-BE49-F238E27FC236}">
                <a16:creationId xmlns:a16="http://schemas.microsoft.com/office/drawing/2014/main" id="{8AD1EC28-E953-28CF-A946-8532294614F9}"/>
              </a:ext>
            </a:extLst>
          </p:cNvPr>
          <p:cNvSpPr txBox="1">
            <a:spLocks/>
          </p:cNvSpPr>
          <p:nvPr/>
        </p:nvSpPr>
        <p:spPr>
          <a:xfrm>
            <a:off x="533400" y="95756"/>
            <a:ext cx="11125200" cy="701731"/>
          </a:xfrm>
          <a:prstGeom prst="rect">
            <a:avLst/>
          </a:prstGeom>
          <a:solidFill>
            <a:srgbClr val="008000"/>
          </a:solidFill>
          <a:ln w="12700" cap="flat" cmpd="sng" algn="ctr">
            <a:solidFill>
              <a:srgbClr val="008000"/>
            </a:solidFill>
            <a:prstDash val="solid"/>
            <a:miter lim="800000"/>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spAutoFit/>
          </a:bodyPr>
          <a:lstStyle>
            <a:lvl1pPr algn="ctr" defTabSz="914400" rtl="0" eaLnBrk="1" latinLnBrk="0" hangingPunct="1">
              <a:lnSpc>
                <a:spcPct val="90000"/>
              </a:lnSpc>
              <a:spcBef>
                <a:spcPct val="0"/>
              </a:spcBef>
              <a:buNone/>
              <a:defRPr sz="60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GB" sz="4400" b="1" i="1" dirty="0">
                <a:solidFill>
                  <a:schemeClr val="bg1"/>
                </a:solidFill>
              </a:rPr>
              <a:t>Improving the Quality of Provisioning</a:t>
            </a:r>
            <a:endParaRPr lang="en-ZA" sz="4400" b="1" dirty="0">
              <a:solidFill>
                <a:schemeClr val="bg1"/>
              </a:solidFill>
            </a:endParaRPr>
          </a:p>
        </p:txBody>
      </p:sp>
      <p:sp>
        <p:nvSpPr>
          <p:cNvPr id="3" name="Content Placeholder 2">
            <a:extLst>
              <a:ext uri="{FF2B5EF4-FFF2-40B4-BE49-F238E27FC236}">
                <a16:creationId xmlns:a16="http://schemas.microsoft.com/office/drawing/2014/main" id="{64E51B24-E22E-4650-9C91-55F7CD18BE20}"/>
              </a:ext>
            </a:extLst>
          </p:cNvPr>
          <p:cNvSpPr txBox="1">
            <a:spLocks/>
          </p:cNvSpPr>
          <p:nvPr/>
        </p:nvSpPr>
        <p:spPr>
          <a:xfrm>
            <a:off x="153569" y="1496993"/>
            <a:ext cx="9107388" cy="4925072"/>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1950" lvl="0" indent="-357188">
              <a:lnSpc>
                <a:spcPct val="100000"/>
              </a:lnSpc>
              <a:spcBef>
                <a:spcPts val="0"/>
              </a:spcBef>
              <a:defRPr/>
            </a:pPr>
            <a:r>
              <a:rPr lang="en-GB" dirty="0"/>
              <a:t>Increase the proportion of university lecturers who hold doctoral degrees from 51% in 2023/24 to </a:t>
            </a:r>
            <a:r>
              <a:rPr lang="en-GB" b="1" dirty="0"/>
              <a:t>55% </a:t>
            </a:r>
            <a:r>
              <a:rPr lang="en-GB" dirty="0"/>
              <a:t>(2025/26)</a:t>
            </a:r>
          </a:p>
          <a:p>
            <a:pPr marL="4762" lvl="0" indent="0">
              <a:lnSpc>
                <a:spcPct val="100000"/>
              </a:lnSpc>
              <a:spcBef>
                <a:spcPts val="0"/>
              </a:spcBef>
              <a:buNone/>
              <a:defRPr/>
            </a:pPr>
            <a:endParaRPr lang="en-GB" dirty="0"/>
          </a:p>
          <a:p>
            <a:pPr marL="361950" lvl="0" indent="-357188">
              <a:lnSpc>
                <a:spcPct val="100000"/>
              </a:lnSpc>
              <a:spcBef>
                <a:spcPts val="0"/>
              </a:spcBef>
              <a:defRPr/>
            </a:pPr>
            <a:r>
              <a:rPr lang="en-GB" dirty="0">
                <a:effectLst/>
                <a:latin typeface="Calibri" panose="020F0502020204030204" pitchFamily="34" charset="0"/>
                <a:ea typeface="Times New Roman" panose="02020603050405020304" pitchFamily="18" charset="0"/>
              </a:rPr>
              <a:t>Establish an Advisory Panel on the implementation of Language Policy in 2023/24</a:t>
            </a:r>
          </a:p>
          <a:p>
            <a:pPr marL="4762" lvl="0" indent="0">
              <a:lnSpc>
                <a:spcPct val="100000"/>
              </a:lnSpc>
              <a:spcBef>
                <a:spcPts val="0"/>
              </a:spcBef>
              <a:buNone/>
              <a:defRPr/>
            </a:pPr>
            <a:endParaRPr lang="en-GB" dirty="0">
              <a:effectLst/>
              <a:latin typeface="Calibri" panose="020F0502020204030204" pitchFamily="34" charset="0"/>
              <a:ea typeface="Times New Roman" panose="02020603050405020304" pitchFamily="18" charset="0"/>
            </a:endParaRPr>
          </a:p>
          <a:p>
            <a:pPr marL="361950" lvl="0" indent="-357188">
              <a:lnSpc>
                <a:spcPct val="100000"/>
              </a:lnSpc>
              <a:spcBef>
                <a:spcPts val="0"/>
              </a:spcBef>
              <a:defRPr/>
            </a:pPr>
            <a:r>
              <a:rPr lang="en-GB" b="0" dirty="0">
                <a:latin typeface="Calibri" panose="020F0502020204030204" pitchFamily="34" charset="0"/>
                <a:cs typeface="Calibri" panose="020F0502020204030204" pitchFamily="34" charset="0"/>
              </a:rPr>
              <a:t>Increase the percentage of TVET college lecturers holding a professional qualification from 75% (2023/24) to </a:t>
            </a:r>
            <a:r>
              <a:rPr lang="en-GB" b="1" dirty="0">
                <a:latin typeface="Calibri" panose="020F0502020204030204" pitchFamily="34" charset="0"/>
                <a:cs typeface="Calibri" panose="020F0502020204030204" pitchFamily="34" charset="0"/>
              </a:rPr>
              <a:t>95% </a:t>
            </a:r>
            <a:r>
              <a:rPr lang="en-GB" b="0" dirty="0">
                <a:latin typeface="Calibri" panose="020F0502020204030204" pitchFamily="34" charset="0"/>
                <a:cs typeface="Calibri" panose="020F0502020204030204" pitchFamily="34" charset="0"/>
              </a:rPr>
              <a:t>(2025/26)</a:t>
            </a:r>
          </a:p>
          <a:p>
            <a:pPr marL="4762" lvl="0" indent="0">
              <a:lnSpc>
                <a:spcPct val="100000"/>
              </a:lnSpc>
              <a:spcBef>
                <a:spcPts val="0"/>
              </a:spcBef>
              <a:buNone/>
              <a:defRPr/>
            </a:pPr>
            <a:endParaRPr lang="en-GB" b="0" dirty="0">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0D2B1422-4585-C0C6-2D58-D45717F31E00}"/>
              </a:ext>
            </a:extLst>
          </p:cNvPr>
          <p:cNvPicPr>
            <a:picLocks noChangeAspect="1"/>
          </p:cNvPicPr>
          <p:nvPr/>
        </p:nvPicPr>
        <p:blipFill>
          <a:blip r:embed="rId3"/>
          <a:stretch>
            <a:fillRect/>
          </a:stretch>
        </p:blipFill>
        <p:spPr>
          <a:xfrm>
            <a:off x="9260958" y="1071691"/>
            <a:ext cx="3022603" cy="5350374"/>
          </a:xfrm>
          <a:prstGeom prst="rect">
            <a:avLst/>
          </a:prstGeom>
        </p:spPr>
      </p:pic>
      <p:sp>
        <p:nvSpPr>
          <p:cNvPr id="6" name="Slide Number Placeholder 7">
            <a:extLst>
              <a:ext uri="{FF2B5EF4-FFF2-40B4-BE49-F238E27FC236}">
                <a16:creationId xmlns:a16="http://schemas.microsoft.com/office/drawing/2014/main" id="{19020C49-13B1-395F-2165-EB00FD4A9061}"/>
              </a:ext>
            </a:extLst>
          </p:cNvPr>
          <p:cNvSpPr>
            <a:spLocks noGrp="1"/>
          </p:cNvSpPr>
          <p:nvPr>
            <p:ph type="sldNum" sz="quarter" idx="12"/>
          </p:nvPr>
        </p:nvSpPr>
        <p:spPr>
          <a:xfrm>
            <a:off x="9859056" y="6472719"/>
            <a:ext cx="2133600" cy="365125"/>
          </a:xfrm>
          <a:noFill/>
        </p:spPr>
        <p:txBody>
          <a:bodyPr/>
          <a:lstStyle/>
          <a:p>
            <a:fld id="{C647411B-AB77-409F-B9F6-2D0EDA52287E}" type="slidenum">
              <a:rPr lang="en-US" sz="2000" b="1" smtClean="0"/>
              <a:pPr/>
              <a:t>22</a:t>
            </a:fld>
            <a:endParaRPr lang="en-US" sz="2000" b="1" dirty="0"/>
          </a:p>
        </p:txBody>
      </p:sp>
    </p:spTree>
    <p:extLst>
      <p:ext uri="{BB962C8B-B14F-4D97-AF65-F5344CB8AC3E}">
        <p14:creationId xmlns:p14="http://schemas.microsoft.com/office/powerpoint/2010/main" val="38061554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283562" cy="6858000"/>
          </a:xfrm>
          <a:prstGeom prst="rect">
            <a:avLst/>
          </a:prstGeom>
        </p:spPr>
      </p:pic>
      <p:sp>
        <p:nvSpPr>
          <p:cNvPr id="3" name="Content Placeholder 2">
            <a:extLst>
              <a:ext uri="{FF2B5EF4-FFF2-40B4-BE49-F238E27FC236}">
                <a16:creationId xmlns:a16="http://schemas.microsoft.com/office/drawing/2014/main" id="{64E51B24-E22E-4650-9C91-55F7CD18BE20}"/>
              </a:ext>
            </a:extLst>
          </p:cNvPr>
          <p:cNvSpPr txBox="1">
            <a:spLocks/>
          </p:cNvSpPr>
          <p:nvPr/>
        </p:nvSpPr>
        <p:spPr>
          <a:xfrm>
            <a:off x="220325" y="1071691"/>
            <a:ext cx="9338345" cy="4597767"/>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600"/>
              </a:spcAft>
              <a:defRPr/>
            </a:pPr>
            <a:r>
              <a:rPr lang="en-GB" sz="2700" b="0" dirty="0">
                <a:latin typeface="Calibri" panose="020F0502020204030204" pitchFamily="34" charset="0"/>
                <a:cs typeface="Calibri" panose="020F0502020204030204" pitchFamily="34" charset="0"/>
              </a:rPr>
              <a:t>Increase the support for TVET lecturers who hold appropriate qualifications to acquire professional qualifications from 300 (2023/24) to 1 000 (2025/26) </a:t>
            </a:r>
            <a:endParaRPr lang="en-GB" sz="2700" b="1" dirty="0">
              <a:latin typeface="Calibri" panose="020F0502020204030204" pitchFamily="34" charset="0"/>
              <a:cs typeface="Calibri" panose="020F0502020204030204" pitchFamily="34" charset="0"/>
            </a:endParaRPr>
          </a:p>
          <a:p>
            <a:pPr marL="0" indent="0">
              <a:lnSpc>
                <a:spcPct val="100000"/>
              </a:lnSpc>
              <a:spcBef>
                <a:spcPts val="0"/>
              </a:spcBef>
              <a:spcAft>
                <a:spcPts val="600"/>
              </a:spcAft>
              <a:buNone/>
              <a:defRPr/>
            </a:pPr>
            <a:endParaRPr lang="en-GB" sz="2700" b="0" dirty="0">
              <a:latin typeface="Calibri" panose="020F0502020204030204" pitchFamily="34" charset="0"/>
              <a:cs typeface="Calibri" panose="020F0502020204030204" pitchFamily="34" charset="0"/>
            </a:endParaRPr>
          </a:p>
          <a:p>
            <a:pPr>
              <a:lnSpc>
                <a:spcPct val="100000"/>
              </a:lnSpc>
              <a:spcBef>
                <a:spcPts val="0"/>
              </a:spcBef>
              <a:spcAft>
                <a:spcPts val="600"/>
              </a:spcAft>
              <a:defRPr/>
            </a:pPr>
            <a:r>
              <a:rPr lang="en-GB" sz="2700" b="0" dirty="0">
                <a:latin typeface="Calibri" panose="020F0502020204030204" pitchFamily="34" charset="0"/>
                <a:cs typeface="Calibri" panose="020F0502020204030204" pitchFamily="34" charset="0"/>
              </a:rPr>
              <a:t>Increase the placement of TVET college lecturing staff in industry or exchange programmes from 16% (2023/24) to      20% (2025/26)</a:t>
            </a:r>
          </a:p>
          <a:p>
            <a:pPr marL="0" indent="0">
              <a:lnSpc>
                <a:spcPct val="100000"/>
              </a:lnSpc>
              <a:spcBef>
                <a:spcPts val="0"/>
              </a:spcBef>
              <a:spcAft>
                <a:spcPts val="600"/>
              </a:spcAft>
              <a:buNone/>
              <a:defRPr/>
            </a:pPr>
            <a:endParaRPr lang="en-GB" sz="2700" b="0" dirty="0">
              <a:latin typeface="Calibri" panose="020F0502020204030204" pitchFamily="34" charset="0"/>
              <a:cs typeface="Calibri" panose="020F0502020204030204" pitchFamily="34" charset="0"/>
            </a:endParaRPr>
          </a:p>
          <a:p>
            <a:pPr>
              <a:lnSpc>
                <a:spcPct val="100000"/>
              </a:lnSpc>
              <a:spcBef>
                <a:spcPts val="0"/>
              </a:spcBef>
              <a:spcAft>
                <a:spcPts val="600"/>
              </a:spcAft>
              <a:defRPr/>
            </a:pPr>
            <a:r>
              <a:rPr lang="en-GB" sz="2700" b="0" dirty="0">
                <a:latin typeface="Calibri" panose="020F0502020204030204" pitchFamily="34" charset="0"/>
                <a:cs typeface="Calibri" panose="020F0502020204030204" pitchFamily="34" charset="0"/>
              </a:rPr>
              <a:t>Increase lecturers participating in project-based lecturer capacity building programmes in engineering (electrical, plumbing and mechanical) from 200 (2023/24) to 400 (2025/26)</a:t>
            </a:r>
            <a:endParaRPr lang="en-GB" sz="2700" b="1" dirty="0">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0D2B1422-4585-C0C6-2D58-D45717F31E00}"/>
              </a:ext>
            </a:extLst>
          </p:cNvPr>
          <p:cNvPicPr>
            <a:picLocks noChangeAspect="1"/>
          </p:cNvPicPr>
          <p:nvPr/>
        </p:nvPicPr>
        <p:blipFill>
          <a:blip r:embed="rId3"/>
          <a:stretch>
            <a:fillRect/>
          </a:stretch>
        </p:blipFill>
        <p:spPr>
          <a:xfrm>
            <a:off x="9441712" y="1071691"/>
            <a:ext cx="2841849" cy="5329109"/>
          </a:xfrm>
          <a:prstGeom prst="rect">
            <a:avLst/>
          </a:prstGeom>
        </p:spPr>
      </p:pic>
      <p:sp>
        <p:nvSpPr>
          <p:cNvPr id="6" name="Title 1">
            <a:extLst>
              <a:ext uri="{FF2B5EF4-FFF2-40B4-BE49-F238E27FC236}">
                <a16:creationId xmlns:a16="http://schemas.microsoft.com/office/drawing/2014/main" id="{D6FA62B9-34EE-1BC4-CBBF-3FAEE79CDACE}"/>
              </a:ext>
            </a:extLst>
          </p:cNvPr>
          <p:cNvSpPr txBox="1">
            <a:spLocks/>
          </p:cNvSpPr>
          <p:nvPr/>
        </p:nvSpPr>
        <p:spPr>
          <a:xfrm>
            <a:off x="533400" y="95756"/>
            <a:ext cx="11125200" cy="701731"/>
          </a:xfrm>
          <a:prstGeom prst="rect">
            <a:avLst/>
          </a:prstGeom>
          <a:solidFill>
            <a:srgbClr val="008000"/>
          </a:solidFill>
          <a:ln w="12700" cap="flat" cmpd="sng" algn="ctr">
            <a:solidFill>
              <a:srgbClr val="008000"/>
            </a:solidFill>
            <a:prstDash val="solid"/>
            <a:miter lim="800000"/>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spAutoFit/>
          </a:bodyPr>
          <a:lstStyle>
            <a:lvl1pPr algn="ctr" defTabSz="914400" rtl="0" eaLnBrk="1" latinLnBrk="0" hangingPunct="1">
              <a:lnSpc>
                <a:spcPct val="90000"/>
              </a:lnSpc>
              <a:spcBef>
                <a:spcPct val="0"/>
              </a:spcBef>
              <a:buNone/>
              <a:defRPr sz="60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GB" sz="4400" b="1" i="1" dirty="0">
                <a:solidFill>
                  <a:schemeClr val="bg1"/>
                </a:solidFill>
              </a:rPr>
              <a:t>Improving the Quality of Provisioning</a:t>
            </a:r>
            <a:endParaRPr lang="en-ZA" sz="4400" b="1" dirty="0">
              <a:solidFill>
                <a:schemeClr val="bg1"/>
              </a:solidFill>
            </a:endParaRPr>
          </a:p>
        </p:txBody>
      </p:sp>
      <p:sp>
        <p:nvSpPr>
          <p:cNvPr id="7" name="Slide Number Placeholder 7">
            <a:extLst>
              <a:ext uri="{FF2B5EF4-FFF2-40B4-BE49-F238E27FC236}">
                <a16:creationId xmlns:a16="http://schemas.microsoft.com/office/drawing/2014/main" id="{9D462B66-2B31-EFB4-1805-19BBF4D0C76C}"/>
              </a:ext>
            </a:extLst>
          </p:cNvPr>
          <p:cNvSpPr>
            <a:spLocks noGrp="1"/>
          </p:cNvSpPr>
          <p:nvPr>
            <p:ph type="sldNum" sz="quarter" idx="12"/>
          </p:nvPr>
        </p:nvSpPr>
        <p:spPr>
          <a:xfrm>
            <a:off x="9859056" y="6472719"/>
            <a:ext cx="2133600" cy="365125"/>
          </a:xfrm>
          <a:noFill/>
        </p:spPr>
        <p:txBody>
          <a:bodyPr/>
          <a:lstStyle/>
          <a:p>
            <a:fld id="{C647411B-AB77-409F-B9F6-2D0EDA52287E}" type="slidenum">
              <a:rPr lang="en-US" sz="2000" b="1" smtClean="0"/>
              <a:pPr/>
              <a:t>23</a:t>
            </a:fld>
            <a:endParaRPr lang="en-US" sz="2000" b="1" dirty="0"/>
          </a:p>
        </p:txBody>
      </p:sp>
    </p:spTree>
    <p:extLst>
      <p:ext uri="{BB962C8B-B14F-4D97-AF65-F5344CB8AC3E}">
        <p14:creationId xmlns:p14="http://schemas.microsoft.com/office/powerpoint/2010/main" val="32248951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283562" cy="6858000"/>
          </a:xfrm>
          <a:prstGeom prst="rect">
            <a:avLst/>
          </a:prstGeom>
        </p:spPr>
      </p:pic>
      <p:sp>
        <p:nvSpPr>
          <p:cNvPr id="3" name="Content Placeholder 2">
            <a:extLst>
              <a:ext uri="{FF2B5EF4-FFF2-40B4-BE49-F238E27FC236}">
                <a16:creationId xmlns:a16="http://schemas.microsoft.com/office/drawing/2014/main" id="{64E51B24-E22E-4650-9C91-55F7CD18BE20}"/>
              </a:ext>
            </a:extLst>
          </p:cNvPr>
          <p:cNvSpPr txBox="1">
            <a:spLocks/>
          </p:cNvSpPr>
          <p:nvPr/>
        </p:nvSpPr>
        <p:spPr>
          <a:xfrm>
            <a:off x="106616" y="1499191"/>
            <a:ext cx="8327990" cy="4361599"/>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600"/>
              </a:spcAft>
              <a:defRPr/>
            </a:pPr>
            <a:r>
              <a:rPr lang="en-GB" sz="2400" dirty="0"/>
              <a:t>Increase the number of </a:t>
            </a:r>
            <a:r>
              <a:rPr lang="en-GB" sz="2400" b="0" dirty="0"/>
              <a:t>TVET colleges offering 4</a:t>
            </a:r>
            <a:r>
              <a:rPr lang="en-GB" sz="2400" b="0" baseline="30000" dirty="0"/>
              <a:t>th</a:t>
            </a:r>
            <a:r>
              <a:rPr lang="en-GB" sz="2400" b="0" dirty="0"/>
              <a:t> Industrial Revolution aligned skills training from 35 in 2023/24 to 50 in 2024/25 </a:t>
            </a:r>
          </a:p>
          <a:p>
            <a:pPr marL="0" indent="0">
              <a:lnSpc>
                <a:spcPct val="100000"/>
              </a:lnSpc>
              <a:spcBef>
                <a:spcPts val="0"/>
              </a:spcBef>
              <a:spcAft>
                <a:spcPts val="600"/>
              </a:spcAft>
              <a:buNone/>
              <a:defRPr/>
            </a:pPr>
            <a:endParaRPr lang="en-GB" sz="2400" b="0" dirty="0"/>
          </a:p>
          <a:p>
            <a:pPr>
              <a:lnSpc>
                <a:spcPct val="100000"/>
              </a:lnSpc>
              <a:spcBef>
                <a:spcPts val="0"/>
              </a:spcBef>
              <a:spcAft>
                <a:spcPts val="600"/>
              </a:spcAft>
              <a:defRPr/>
            </a:pPr>
            <a:r>
              <a:rPr lang="en-GB" sz="2400" b="0" i="0" dirty="0">
                <a:solidFill>
                  <a:schemeClr val="tx1"/>
                </a:solidFill>
              </a:rPr>
              <a:t>Increase the number of  lecturers participate in digital literacy </a:t>
            </a:r>
            <a:r>
              <a:rPr lang="en-GB" sz="2400" dirty="0"/>
              <a:t>programmes from 4 500 (2023/24) to 6 500 2025/26</a:t>
            </a:r>
          </a:p>
          <a:p>
            <a:pPr marL="0" indent="0">
              <a:lnSpc>
                <a:spcPct val="100000"/>
              </a:lnSpc>
              <a:spcBef>
                <a:spcPts val="0"/>
              </a:spcBef>
              <a:spcAft>
                <a:spcPts val="600"/>
              </a:spcAft>
              <a:buNone/>
              <a:defRPr/>
            </a:pPr>
            <a:endParaRPr lang="en-GB" sz="2400" b="0" i="0" dirty="0">
              <a:solidFill>
                <a:schemeClr val="tx1"/>
              </a:solidFill>
            </a:endParaRPr>
          </a:p>
          <a:p>
            <a:pPr>
              <a:lnSpc>
                <a:spcPct val="100000"/>
              </a:lnSpc>
              <a:spcBef>
                <a:spcPts val="0"/>
              </a:spcBef>
              <a:spcAft>
                <a:spcPts val="600"/>
              </a:spcAft>
              <a:defRPr/>
            </a:pPr>
            <a:r>
              <a:rPr lang="en-GB" sz="2400" b="0" dirty="0"/>
              <a:t>Ensure that all public TVET colleges sign at least two protocols with industry to place lecturers and learners for workplace experience over the MTEF period </a:t>
            </a:r>
          </a:p>
          <a:p>
            <a:pPr marL="0" indent="0">
              <a:lnSpc>
                <a:spcPct val="100000"/>
              </a:lnSpc>
              <a:spcBef>
                <a:spcPts val="0"/>
              </a:spcBef>
              <a:spcAft>
                <a:spcPts val="600"/>
              </a:spcAft>
              <a:buNone/>
              <a:defRPr/>
            </a:pPr>
            <a:endParaRPr lang="en-GB" sz="2400" b="0" dirty="0"/>
          </a:p>
          <a:p>
            <a:pPr>
              <a:lnSpc>
                <a:spcPct val="100000"/>
              </a:lnSpc>
              <a:spcBef>
                <a:spcPts val="0"/>
              </a:spcBef>
              <a:spcAft>
                <a:spcPts val="600"/>
              </a:spcAft>
              <a:defRPr/>
            </a:pPr>
            <a:endParaRPr lang="en-GB" sz="2400" b="1" dirty="0">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F16D7776-6993-BF2A-FDEE-3575772DF4D1}"/>
              </a:ext>
            </a:extLst>
          </p:cNvPr>
          <p:cNvPicPr>
            <a:picLocks noChangeAspect="1"/>
          </p:cNvPicPr>
          <p:nvPr/>
        </p:nvPicPr>
        <p:blipFill>
          <a:blip r:embed="rId3"/>
          <a:stretch>
            <a:fillRect/>
          </a:stretch>
        </p:blipFill>
        <p:spPr>
          <a:xfrm>
            <a:off x="8532264" y="1084895"/>
            <a:ext cx="3656688" cy="2662004"/>
          </a:xfrm>
          <a:prstGeom prst="rect">
            <a:avLst/>
          </a:prstGeom>
        </p:spPr>
      </p:pic>
      <p:pic>
        <p:nvPicPr>
          <p:cNvPr id="7" name="Picture 6">
            <a:extLst>
              <a:ext uri="{FF2B5EF4-FFF2-40B4-BE49-F238E27FC236}">
                <a16:creationId xmlns:a16="http://schemas.microsoft.com/office/drawing/2014/main" id="{C5497B43-3D07-07AA-89C0-7B8336473279}"/>
              </a:ext>
            </a:extLst>
          </p:cNvPr>
          <p:cNvPicPr>
            <a:picLocks noChangeAspect="1"/>
          </p:cNvPicPr>
          <p:nvPr/>
        </p:nvPicPr>
        <p:blipFill>
          <a:blip r:embed="rId4"/>
          <a:stretch>
            <a:fillRect/>
          </a:stretch>
        </p:blipFill>
        <p:spPr>
          <a:xfrm>
            <a:off x="8428140" y="3849316"/>
            <a:ext cx="3855422" cy="2662004"/>
          </a:xfrm>
          <a:prstGeom prst="rect">
            <a:avLst/>
          </a:prstGeom>
        </p:spPr>
      </p:pic>
      <p:sp>
        <p:nvSpPr>
          <p:cNvPr id="8" name="Title 1">
            <a:extLst>
              <a:ext uri="{FF2B5EF4-FFF2-40B4-BE49-F238E27FC236}">
                <a16:creationId xmlns:a16="http://schemas.microsoft.com/office/drawing/2014/main" id="{4F803B95-1CDF-C242-DEE4-8DA9A7D486C7}"/>
              </a:ext>
            </a:extLst>
          </p:cNvPr>
          <p:cNvSpPr txBox="1">
            <a:spLocks/>
          </p:cNvSpPr>
          <p:nvPr/>
        </p:nvSpPr>
        <p:spPr>
          <a:xfrm>
            <a:off x="533400" y="95756"/>
            <a:ext cx="11125200" cy="701731"/>
          </a:xfrm>
          <a:prstGeom prst="rect">
            <a:avLst/>
          </a:prstGeom>
          <a:solidFill>
            <a:srgbClr val="008000"/>
          </a:solidFill>
          <a:ln w="12700" cap="flat" cmpd="sng" algn="ctr">
            <a:solidFill>
              <a:srgbClr val="008000"/>
            </a:solidFill>
            <a:prstDash val="solid"/>
            <a:miter lim="800000"/>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spAutoFit/>
          </a:bodyPr>
          <a:lstStyle>
            <a:lvl1pPr algn="ctr" defTabSz="914400" rtl="0" eaLnBrk="1" latinLnBrk="0" hangingPunct="1">
              <a:lnSpc>
                <a:spcPct val="90000"/>
              </a:lnSpc>
              <a:spcBef>
                <a:spcPct val="0"/>
              </a:spcBef>
              <a:buNone/>
              <a:defRPr sz="60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GB" sz="4400" b="1" i="1" dirty="0">
                <a:solidFill>
                  <a:schemeClr val="bg1"/>
                </a:solidFill>
              </a:rPr>
              <a:t>Improving the responsiveness PSET System</a:t>
            </a:r>
            <a:endParaRPr lang="en-ZA" sz="4400" b="1" dirty="0">
              <a:solidFill>
                <a:schemeClr val="bg1"/>
              </a:solidFill>
            </a:endParaRPr>
          </a:p>
        </p:txBody>
      </p:sp>
      <p:sp>
        <p:nvSpPr>
          <p:cNvPr id="9" name="Slide Number Placeholder 7">
            <a:extLst>
              <a:ext uri="{FF2B5EF4-FFF2-40B4-BE49-F238E27FC236}">
                <a16:creationId xmlns:a16="http://schemas.microsoft.com/office/drawing/2014/main" id="{EEE96D69-A78B-9E4C-CBE2-AC54B0121D74}"/>
              </a:ext>
            </a:extLst>
          </p:cNvPr>
          <p:cNvSpPr>
            <a:spLocks noGrp="1"/>
          </p:cNvSpPr>
          <p:nvPr>
            <p:ph type="sldNum" sz="quarter" idx="12"/>
          </p:nvPr>
        </p:nvSpPr>
        <p:spPr>
          <a:xfrm>
            <a:off x="9859056" y="6472719"/>
            <a:ext cx="2133600" cy="365125"/>
          </a:xfrm>
          <a:noFill/>
        </p:spPr>
        <p:txBody>
          <a:bodyPr/>
          <a:lstStyle/>
          <a:p>
            <a:fld id="{C647411B-AB77-409F-B9F6-2D0EDA52287E}" type="slidenum">
              <a:rPr lang="en-US" sz="2000" b="1" smtClean="0"/>
              <a:pPr/>
              <a:t>24</a:t>
            </a:fld>
            <a:endParaRPr lang="en-US" sz="2000" b="1" dirty="0"/>
          </a:p>
        </p:txBody>
      </p:sp>
    </p:spTree>
    <p:extLst>
      <p:ext uri="{BB962C8B-B14F-4D97-AF65-F5344CB8AC3E}">
        <p14:creationId xmlns:p14="http://schemas.microsoft.com/office/powerpoint/2010/main" val="40029825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283562" cy="6858000"/>
          </a:xfrm>
          <a:prstGeom prst="rect">
            <a:avLst/>
          </a:prstGeom>
        </p:spPr>
      </p:pic>
      <p:sp>
        <p:nvSpPr>
          <p:cNvPr id="3" name="Content Placeholder 2">
            <a:extLst>
              <a:ext uri="{FF2B5EF4-FFF2-40B4-BE49-F238E27FC236}">
                <a16:creationId xmlns:a16="http://schemas.microsoft.com/office/drawing/2014/main" id="{64E51B24-E22E-4650-9C91-55F7CD18BE20}"/>
              </a:ext>
            </a:extLst>
          </p:cNvPr>
          <p:cNvSpPr txBox="1">
            <a:spLocks/>
          </p:cNvSpPr>
          <p:nvPr/>
        </p:nvSpPr>
        <p:spPr>
          <a:xfrm>
            <a:off x="106616" y="1263023"/>
            <a:ext cx="8327990" cy="4597767"/>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600"/>
              </a:spcAft>
              <a:defRPr/>
            </a:pPr>
            <a:r>
              <a:rPr lang="en-GB" sz="2400" b="0" dirty="0"/>
              <a:t>Ensure all public TVET colleges implement student-focussed entrepreneurship development programmes</a:t>
            </a:r>
            <a:endParaRPr lang="en-GB" sz="2400" b="1" i="1" dirty="0">
              <a:solidFill>
                <a:srgbClr val="7030A0"/>
              </a:solidFill>
            </a:endParaRPr>
          </a:p>
          <a:p>
            <a:pPr marL="0" indent="0">
              <a:lnSpc>
                <a:spcPct val="100000"/>
              </a:lnSpc>
              <a:spcBef>
                <a:spcPts val="0"/>
              </a:spcBef>
              <a:spcAft>
                <a:spcPts val="600"/>
              </a:spcAft>
              <a:buNone/>
              <a:defRPr/>
            </a:pPr>
            <a:endParaRPr lang="en-GB" sz="2400" b="0" dirty="0"/>
          </a:p>
          <a:p>
            <a:pPr>
              <a:lnSpc>
                <a:spcPct val="100000"/>
              </a:lnSpc>
              <a:spcBef>
                <a:spcPts val="0"/>
              </a:spcBef>
              <a:spcAft>
                <a:spcPts val="600"/>
              </a:spcAft>
              <a:defRPr/>
            </a:pPr>
            <a:r>
              <a:rPr lang="en-GB" sz="2400" b="0" dirty="0"/>
              <a:t>Increase new accredited programmes and part-qualifications to be offered in CET colleges from 5 (2023/24) to 11 (2025/26)</a:t>
            </a:r>
          </a:p>
          <a:p>
            <a:pPr marL="0" indent="0">
              <a:lnSpc>
                <a:spcPct val="100000"/>
              </a:lnSpc>
              <a:spcBef>
                <a:spcPts val="0"/>
              </a:spcBef>
              <a:spcAft>
                <a:spcPts val="600"/>
              </a:spcAft>
              <a:buNone/>
              <a:defRPr/>
            </a:pPr>
            <a:endParaRPr lang="en-GB" sz="2400" b="0" dirty="0"/>
          </a:p>
          <a:p>
            <a:pPr>
              <a:lnSpc>
                <a:spcPct val="100000"/>
              </a:lnSpc>
              <a:spcBef>
                <a:spcPts val="0"/>
              </a:spcBef>
              <a:spcAft>
                <a:spcPts val="600"/>
              </a:spcAft>
              <a:defRPr/>
            </a:pPr>
            <a:r>
              <a:rPr lang="en-GB" sz="2400" dirty="0"/>
              <a:t>Increase the number of CET college lecturers trained in accredited training programmes from 1 000 (2023/24) to 2 500 (2025/26 cumulatively) </a:t>
            </a:r>
          </a:p>
          <a:p>
            <a:pPr marL="0" indent="0">
              <a:lnSpc>
                <a:spcPct val="100000"/>
              </a:lnSpc>
              <a:spcBef>
                <a:spcPts val="0"/>
              </a:spcBef>
              <a:spcAft>
                <a:spcPts val="600"/>
              </a:spcAft>
              <a:buNone/>
              <a:defRPr/>
            </a:pPr>
            <a:endParaRPr lang="en-GB" sz="2300" b="1" dirty="0">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F16D7776-6993-BF2A-FDEE-3575772DF4D1}"/>
              </a:ext>
            </a:extLst>
          </p:cNvPr>
          <p:cNvPicPr>
            <a:picLocks noChangeAspect="1"/>
          </p:cNvPicPr>
          <p:nvPr/>
        </p:nvPicPr>
        <p:blipFill>
          <a:blip r:embed="rId3"/>
          <a:stretch>
            <a:fillRect/>
          </a:stretch>
        </p:blipFill>
        <p:spPr>
          <a:xfrm>
            <a:off x="8532264" y="1084895"/>
            <a:ext cx="3656688" cy="2593970"/>
          </a:xfrm>
          <a:prstGeom prst="rect">
            <a:avLst/>
          </a:prstGeom>
        </p:spPr>
      </p:pic>
      <p:pic>
        <p:nvPicPr>
          <p:cNvPr id="7" name="Picture 6">
            <a:extLst>
              <a:ext uri="{FF2B5EF4-FFF2-40B4-BE49-F238E27FC236}">
                <a16:creationId xmlns:a16="http://schemas.microsoft.com/office/drawing/2014/main" id="{C5497B43-3D07-07AA-89C0-7B8336473279}"/>
              </a:ext>
            </a:extLst>
          </p:cNvPr>
          <p:cNvPicPr>
            <a:picLocks noChangeAspect="1"/>
          </p:cNvPicPr>
          <p:nvPr/>
        </p:nvPicPr>
        <p:blipFill>
          <a:blip r:embed="rId4"/>
          <a:stretch>
            <a:fillRect/>
          </a:stretch>
        </p:blipFill>
        <p:spPr>
          <a:xfrm>
            <a:off x="8476969" y="3678866"/>
            <a:ext cx="3855422" cy="2734876"/>
          </a:xfrm>
          <a:prstGeom prst="rect">
            <a:avLst/>
          </a:prstGeom>
        </p:spPr>
      </p:pic>
      <p:sp>
        <p:nvSpPr>
          <p:cNvPr id="8" name="Title 1">
            <a:extLst>
              <a:ext uri="{FF2B5EF4-FFF2-40B4-BE49-F238E27FC236}">
                <a16:creationId xmlns:a16="http://schemas.microsoft.com/office/drawing/2014/main" id="{4F803B95-1CDF-C242-DEE4-8DA9A7D486C7}"/>
              </a:ext>
            </a:extLst>
          </p:cNvPr>
          <p:cNvSpPr txBox="1">
            <a:spLocks/>
          </p:cNvSpPr>
          <p:nvPr/>
        </p:nvSpPr>
        <p:spPr>
          <a:xfrm>
            <a:off x="533400" y="95756"/>
            <a:ext cx="11125200" cy="701731"/>
          </a:xfrm>
          <a:prstGeom prst="rect">
            <a:avLst/>
          </a:prstGeom>
          <a:solidFill>
            <a:srgbClr val="008000"/>
          </a:solidFill>
          <a:ln w="12700" cap="flat" cmpd="sng" algn="ctr">
            <a:solidFill>
              <a:srgbClr val="008000"/>
            </a:solidFill>
            <a:prstDash val="solid"/>
            <a:miter lim="800000"/>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spAutoFit/>
          </a:bodyPr>
          <a:lstStyle>
            <a:lvl1pPr algn="ctr" defTabSz="914400" rtl="0" eaLnBrk="1" latinLnBrk="0" hangingPunct="1">
              <a:lnSpc>
                <a:spcPct val="90000"/>
              </a:lnSpc>
              <a:spcBef>
                <a:spcPct val="0"/>
              </a:spcBef>
              <a:buNone/>
              <a:defRPr sz="60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GB" sz="4400" b="1" i="1" dirty="0">
                <a:solidFill>
                  <a:schemeClr val="bg1"/>
                </a:solidFill>
              </a:rPr>
              <a:t>Improving the responsiveness PSET System</a:t>
            </a:r>
            <a:endParaRPr lang="en-ZA" sz="4400" b="1" dirty="0">
              <a:solidFill>
                <a:schemeClr val="bg1"/>
              </a:solidFill>
            </a:endParaRPr>
          </a:p>
        </p:txBody>
      </p:sp>
      <p:sp>
        <p:nvSpPr>
          <p:cNvPr id="4" name="Slide Number Placeholder 7">
            <a:extLst>
              <a:ext uri="{FF2B5EF4-FFF2-40B4-BE49-F238E27FC236}">
                <a16:creationId xmlns:a16="http://schemas.microsoft.com/office/drawing/2014/main" id="{751C3074-5428-9411-608C-482BFDC5FD6B}"/>
              </a:ext>
            </a:extLst>
          </p:cNvPr>
          <p:cNvSpPr>
            <a:spLocks noGrp="1"/>
          </p:cNvSpPr>
          <p:nvPr>
            <p:ph type="sldNum" sz="quarter" idx="12"/>
          </p:nvPr>
        </p:nvSpPr>
        <p:spPr>
          <a:xfrm>
            <a:off x="9859056" y="6472719"/>
            <a:ext cx="2133600" cy="365125"/>
          </a:xfrm>
          <a:noFill/>
        </p:spPr>
        <p:txBody>
          <a:bodyPr/>
          <a:lstStyle/>
          <a:p>
            <a:fld id="{C647411B-AB77-409F-B9F6-2D0EDA52287E}" type="slidenum">
              <a:rPr lang="en-US" sz="2000" b="1" smtClean="0"/>
              <a:pPr/>
              <a:t>25</a:t>
            </a:fld>
            <a:endParaRPr lang="en-US" sz="2000" b="1" dirty="0"/>
          </a:p>
        </p:txBody>
      </p:sp>
    </p:spTree>
    <p:extLst>
      <p:ext uri="{BB962C8B-B14F-4D97-AF65-F5344CB8AC3E}">
        <p14:creationId xmlns:p14="http://schemas.microsoft.com/office/powerpoint/2010/main" val="21644609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283562" cy="6858000"/>
          </a:xfrm>
          <a:prstGeom prst="rect">
            <a:avLst/>
          </a:prstGeom>
        </p:spPr>
      </p:pic>
      <p:sp>
        <p:nvSpPr>
          <p:cNvPr id="3" name="Content Placeholder 2">
            <a:extLst>
              <a:ext uri="{FF2B5EF4-FFF2-40B4-BE49-F238E27FC236}">
                <a16:creationId xmlns:a16="http://schemas.microsoft.com/office/drawing/2014/main" id="{64E51B24-E22E-4650-9C91-55F7CD18BE20}"/>
              </a:ext>
            </a:extLst>
          </p:cNvPr>
          <p:cNvSpPr txBox="1">
            <a:spLocks/>
          </p:cNvSpPr>
          <p:nvPr/>
        </p:nvSpPr>
        <p:spPr>
          <a:xfrm>
            <a:off x="106615" y="1263023"/>
            <a:ext cx="9090299" cy="4597767"/>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00000"/>
              </a:lnSpc>
              <a:spcBef>
                <a:spcPts val="0"/>
              </a:spcBef>
              <a:buFont typeface="Arial" panose="020B0604020202020204" pitchFamily="34" charset="0"/>
              <a:buChar char="•"/>
              <a:defRPr/>
            </a:pPr>
            <a:r>
              <a:rPr lang="en-GB" sz="2000" dirty="0"/>
              <a:t>Publish the National Qualification Framework Amendment Act, 2019 by 31 March 2024</a:t>
            </a:r>
          </a:p>
          <a:p>
            <a:pPr>
              <a:lnSpc>
                <a:spcPct val="100000"/>
              </a:lnSpc>
              <a:spcBef>
                <a:spcPts val="0"/>
              </a:spcBef>
              <a:defRPr/>
            </a:pPr>
            <a:endParaRPr lang="en-GB" sz="2000" dirty="0"/>
          </a:p>
          <a:p>
            <a:pPr marL="285750" indent="-285750">
              <a:lnSpc>
                <a:spcPct val="100000"/>
              </a:lnSpc>
              <a:spcBef>
                <a:spcPts val="0"/>
              </a:spcBef>
              <a:buFont typeface="Arial" panose="020B0604020202020204" pitchFamily="34" charset="0"/>
              <a:buChar char="•"/>
              <a:defRPr/>
            </a:pPr>
            <a:r>
              <a:rPr lang="en-GB" sz="2000" dirty="0"/>
              <a:t>Draft National Qualification Framework Amendment Bill approved by the Minister by 31 March 2024 for public comments</a:t>
            </a:r>
          </a:p>
          <a:p>
            <a:pPr>
              <a:lnSpc>
                <a:spcPct val="100000"/>
              </a:lnSpc>
              <a:spcBef>
                <a:spcPts val="0"/>
              </a:spcBef>
              <a:defRPr/>
            </a:pPr>
            <a:endParaRPr lang="en-GB" sz="2000" dirty="0"/>
          </a:p>
          <a:p>
            <a:pPr marL="285750" indent="-285750">
              <a:lnSpc>
                <a:spcPct val="100000"/>
              </a:lnSpc>
              <a:spcBef>
                <a:spcPts val="0"/>
              </a:spcBef>
              <a:buFont typeface="Arial" panose="020B0604020202020204" pitchFamily="34" charset="0"/>
              <a:buChar char="•"/>
              <a:defRPr/>
            </a:pPr>
            <a:r>
              <a:rPr lang="en-GB" sz="2000" dirty="0">
                <a:solidFill>
                  <a:schemeClr val="tx1"/>
                </a:solidFill>
              </a:rPr>
              <a:t>Draft revised Higher Education Act approved by the Minister by 31 March 2024 for public comments</a:t>
            </a:r>
          </a:p>
          <a:p>
            <a:pPr>
              <a:lnSpc>
                <a:spcPct val="100000"/>
              </a:lnSpc>
              <a:spcBef>
                <a:spcPts val="0"/>
              </a:spcBef>
              <a:defRPr/>
            </a:pPr>
            <a:endParaRPr lang="en-GB" sz="2000" dirty="0">
              <a:solidFill>
                <a:schemeClr val="tx1"/>
              </a:solidFill>
            </a:endParaRPr>
          </a:p>
          <a:p>
            <a:pPr marL="285750" indent="-285750">
              <a:lnSpc>
                <a:spcPct val="100000"/>
              </a:lnSpc>
              <a:spcBef>
                <a:spcPts val="0"/>
              </a:spcBef>
              <a:buFont typeface="Arial" panose="020B0604020202020204" pitchFamily="34" charset="0"/>
              <a:buChar char="•"/>
              <a:defRPr/>
            </a:pPr>
            <a:r>
              <a:rPr lang="en-GB" sz="2000" b="0" i="0" dirty="0">
                <a:solidFill>
                  <a:schemeClr val="tx1"/>
                </a:solidFill>
              </a:rPr>
              <a:t>Develop a Country-Wide Master Skills Plan for approval by the Minister by 30 September 2023</a:t>
            </a:r>
          </a:p>
          <a:p>
            <a:pPr>
              <a:lnSpc>
                <a:spcPct val="100000"/>
              </a:lnSpc>
              <a:spcBef>
                <a:spcPts val="0"/>
              </a:spcBef>
              <a:defRPr/>
            </a:pPr>
            <a:endParaRPr lang="en-GB" sz="2000" b="0" i="0" dirty="0">
              <a:solidFill>
                <a:schemeClr val="tx1"/>
              </a:solidFill>
            </a:endParaRPr>
          </a:p>
          <a:p>
            <a:pPr marL="285750" indent="-285750">
              <a:lnSpc>
                <a:spcPct val="100000"/>
              </a:lnSpc>
              <a:spcBef>
                <a:spcPts val="0"/>
              </a:spcBef>
              <a:buFont typeface="Arial" panose="020B0604020202020204" pitchFamily="34" charset="0"/>
              <a:buChar char="•"/>
              <a:defRPr/>
            </a:pPr>
            <a:r>
              <a:rPr lang="en-GB" sz="2000" b="0" i="0" dirty="0">
                <a:solidFill>
                  <a:schemeClr val="tx1"/>
                </a:solidFill>
              </a:rPr>
              <a:t>Develop and implement a Plan for the integration of Information Management Systems by 31 March 2024</a:t>
            </a:r>
          </a:p>
          <a:p>
            <a:pPr marL="285750" indent="-285750">
              <a:lnSpc>
                <a:spcPct val="100000"/>
              </a:lnSpc>
              <a:spcBef>
                <a:spcPts val="0"/>
              </a:spcBef>
              <a:buFont typeface="Arial" panose="020B0604020202020204" pitchFamily="34" charset="0"/>
              <a:buChar char="•"/>
              <a:defRPr/>
            </a:pPr>
            <a:r>
              <a:rPr lang="en-GB" sz="2000" dirty="0">
                <a:effectLst/>
                <a:latin typeface="Calibri" panose="020F0502020204030204" pitchFamily="34" charset="0"/>
                <a:ea typeface="Times New Roman" panose="02020603050405020304" pitchFamily="18" charset="0"/>
              </a:rPr>
              <a:t>Launch the </a:t>
            </a:r>
            <a:r>
              <a:rPr lang="en-GB" sz="2000" dirty="0">
                <a:latin typeface="Calibri" panose="020F0502020204030204" pitchFamily="34" charset="0"/>
                <a:ea typeface="Times New Roman" panose="02020603050405020304" pitchFamily="18" charset="0"/>
              </a:rPr>
              <a:t>‘’</a:t>
            </a:r>
            <a:r>
              <a:rPr lang="en-GB" sz="2000" dirty="0">
                <a:effectLst/>
                <a:latin typeface="Calibri" panose="020F0502020204030204" pitchFamily="34" charset="0"/>
                <a:ea typeface="Times New Roman" panose="02020603050405020304" pitchFamily="18" charset="0"/>
              </a:rPr>
              <a:t>Transforming </a:t>
            </a:r>
            <a:r>
              <a:rPr lang="en-GB" sz="2000" dirty="0" err="1">
                <a:effectLst/>
                <a:latin typeface="Calibri" panose="020F0502020204030204" pitchFamily="34" charset="0"/>
                <a:ea typeface="Times New Roman" panose="02020603050405020304" pitchFamily="18" charset="0"/>
              </a:rPr>
              <a:t>MENtalities</a:t>
            </a:r>
            <a:r>
              <a:rPr lang="en-GB" sz="2000" dirty="0">
                <a:effectLst/>
                <a:latin typeface="Calibri" panose="020F0502020204030204" pitchFamily="34" charset="0"/>
                <a:ea typeface="Times New Roman" panose="02020603050405020304" pitchFamily="18" charset="0"/>
              </a:rPr>
              <a:t> ‘’ Programme</a:t>
            </a:r>
            <a:r>
              <a:rPr lang="en-ZA" sz="2000" dirty="0">
                <a:latin typeface="Times New Roman" panose="02020603050405020304" pitchFamily="18" charset="0"/>
                <a:ea typeface="Times New Roman" panose="02020603050405020304" pitchFamily="18" charset="0"/>
              </a:rPr>
              <a:t> </a:t>
            </a:r>
            <a:r>
              <a:rPr lang="en-GB" sz="2000" dirty="0">
                <a:effectLst/>
                <a:latin typeface="Calibri" panose="020F0502020204030204" pitchFamily="34" charset="0"/>
                <a:ea typeface="Times New Roman" panose="02020603050405020304" pitchFamily="18" charset="0"/>
              </a:rPr>
              <a:t>by 31 August 2023</a:t>
            </a:r>
            <a:endParaRPr lang="en-ZA" sz="2000" dirty="0">
              <a:latin typeface="Calibri" panose="020F0502020204030204" pitchFamily="34" charset="0"/>
              <a:cs typeface="Calibri" panose="020F0502020204030204" pitchFamily="34" charset="0"/>
            </a:endParaRPr>
          </a:p>
          <a:p>
            <a:pPr marL="0" indent="0">
              <a:lnSpc>
                <a:spcPct val="100000"/>
              </a:lnSpc>
              <a:spcBef>
                <a:spcPts val="0"/>
              </a:spcBef>
              <a:spcAft>
                <a:spcPts val="600"/>
              </a:spcAft>
              <a:buNone/>
              <a:defRPr/>
            </a:pPr>
            <a:endParaRPr lang="en-GB" sz="2000" b="1" dirty="0">
              <a:latin typeface="Calibri" panose="020F0502020204030204" pitchFamily="34" charset="0"/>
              <a:cs typeface="Calibri" panose="020F0502020204030204" pitchFamily="34" charset="0"/>
            </a:endParaRPr>
          </a:p>
        </p:txBody>
      </p:sp>
      <p:sp>
        <p:nvSpPr>
          <p:cNvPr id="8" name="Title 1">
            <a:extLst>
              <a:ext uri="{FF2B5EF4-FFF2-40B4-BE49-F238E27FC236}">
                <a16:creationId xmlns:a16="http://schemas.microsoft.com/office/drawing/2014/main" id="{4F803B95-1CDF-C242-DEE4-8DA9A7D486C7}"/>
              </a:ext>
            </a:extLst>
          </p:cNvPr>
          <p:cNvSpPr txBox="1">
            <a:spLocks/>
          </p:cNvSpPr>
          <p:nvPr/>
        </p:nvSpPr>
        <p:spPr>
          <a:xfrm>
            <a:off x="533400" y="95756"/>
            <a:ext cx="11125200" cy="701731"/>
          </a:xfrm>
          <a:prstGeom prst="rect">
            <a:avLst/>
          </a:prstGeom>
          <a:solidFill>
            <a:srgbClr val="008000"/>
          </a:solidFill>
          <a:ln w="12700" cap="flat" cmpd="sng" algn="ctr">
            <a:solidFill>
              <a:srgbClr val="008000"/>
            </a:solidFill>
            <a:prstDash val="solid"/>
            <a:miter lim="800000"/>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spAutoFit/>
          </a:bodyPr>
          <a:lstStyle>
            <a:lvl1pPr algn="ctr" defTabSz="914400" rtl="0" eaLnBrk="1" latinLnBrk="0" hangingPunct="1">
              <a:lnSpc>
                <a:spcPct val="90000"/>
              </a:lnSpc>
              <a:spcBef>
                <a:spcPct val="0"/>
              </a:spcBef>
              <a:buNone/>
              <a:defRPr sz="60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GB" sz="4400" b="1" i="1" dirty="0">
                <a:solidFill>
                  <a:schemeClr val="bg1"/>
                </a:solidFill>
                <a:cs typeface="Calibri" panose="020F0502020204030204" pitchFamily="34" charset="0"/>
              </a:rPr>
              <a:t>Policy and Legislative programme</a:t>
            </a:r>
            <a:endParaRPr lang="en-ZA" sz="4400" b="1" dirty="0">
              <a:solidFill>
                <a:schemeClr val="bg1"/>
              </a:solidFill>
            </a:endParaRPr>
          </a:p>
        </p:txBody>
      </p:sp>
      <p:pic>
        <p:nvPicPr>
          <p:cNvPr id="4" name="Picture 3">
            <a:extLst>
              <a:ext uri="{FF2B5EF4-FFF2-40B4-BE49-F238E27FC236}">
                <a16:creationId xmlns:a16="http://schemas.microsoft.com/office/drawing/2014/main" id="{4626E72E-C82D-2190-D458-F0C4E6746DE4}"/>
              </a:ext>
            </a:extLst>
          </p:cNvPr>
          <p:cNvPicPr>
            <a:picLocks noChangeAspect="1"/>
          </p:cNvPicPr>
          <p:nvPr/>
        </p:nvPicPr>
        <p:blipFill>
          <a:blip r:embed="rId3"/>
          <a:stretch>
            <a:fillRect/>
          </a:stretch>
        </p:blipFill>
        <p:spPr>
          <a:xfrm>
            <a:off x="9303529" y="1031357"/>
            <a:ext cx="2959850" cy="5369443"/>
          </a:xfrm>
          <a:prstGeom prst="rect">
            <a:avLst/>
          </a:prstGeom>
        </p:spPr>
      </p:pic>
      <p:sp>
        <p:nvSpPr>
          <p:cNvPr id="5" name="Slide Number Placeholder 7">
            <a:extLst>
              <a:ext uri="{FF2B5EF4-FFF2-40B4-BE49-F238E27FC236}">
                <a16:creationId xmlns:a16="http://schemas.microsoft.com/office/drawing/2014/main" id="{2FB5A391-AEC9-637D-EC3F-2528B7D8A24A}"/>
              </a:ext>
            </a:extLst>
          </p:cNvPr>
          <p:cNvSpPr>
            <a:spLocks noGrp="1"/>
          </p:cNvSpPr>
          <p:nvPr>
            <p:ph type="sldNum" sz="quarter" idx="12"/>
          </p:nvPr>
        </p:nvSpPr>
        <p:spPr>
          <a:xfrm>
            <a:off x="9859056" y="6472719"/>
            <a:ext cx="2133600" cy="365125"/>
          </a:xfrm>
          <a:noFill/>
        </p:spPr>
        <p:txBody>
          <a:bodyPr/>
          <a:lstStyle/>
          <a:p>
            <a:fld id="{C647411B-AB77-409F-B9F6-2D0EDA52287E}" type="slidenum">
              <a:rPr lang="en-US" sz="2000" b="1" smtClean="0"/>
              <a:pPr/>
              <a:t>26</a:t>
            </a:fld>
            <a:endParaRPr lang="en-US" sz="2000" b="1" dirty="0"/>
          </a:p>
        </p:txBody>
      </p:sp>
    </p:spTree>
    <p:extLst>
      <p:ext uri="{BB962C8B-B14F-4D97-AF65-F5344CB8AC3E}">
        <p14:creationId xmlns:p14="http://schemas.microsoft.com/office/powerpoint/2010/main" val="3447217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283562" cy="6858000"/>
          </a:xfrm>
          <a:prstGeom prst="rect">
            <a:avLst/>
          </a:prstGeom>
        </p:spPr>
      </p:pic>
      <p:sp>
        <p:nvSpPr>
          <p:cNvPr id="3" name="Content Placeholder 2">
            <a:extLst>
              <a:ext uri="{FF2B5EF4-FFF2-40B4-BE49-F238E27FC236}">
                <a16:creationId xmlns:a16="http://schemas.microsoft.com/office/drawing/2014/main" id="{64E51B24-E22E-4650-9C91-55F7CD18BE20}"/>
              </a:ext>
            </a:extLst>
          </p:cNvPr>
          <p:cNvSpPr txBox="1">
            <a:spLocks/>
          </p:cNvSpPr>
          <p:nvPr/>
        </p:nvSpPr>
        <p:spPr>
          <a:xfrm>
            <a:off x="533400" y="1496938"/>
            <a:ext cx="7111409" cy="4597767"/>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GB" sz="2400" dirty="0"/>
              <a:t>Payment of valid invoices within 30 days </a:t>
            </a:r>
          </a:p>
          <a:p>
            <a:pPr>
              <a:lnSpc>
                <a:spcPct val="100000"/>
              </a:lnSpc>
            </a:pPr>
            <a:r>
              <a:rPr lang="en-GB" sz="2400" dirty="0"/>
              <a:t>Set aside procurement for: </a:t>
            </a:r>
          </a:p>
          <a:p>
            <a:pPr lvl="1">
              <a:lnSpc>
                <a:spcPct val="100000"/>
              </a:lnSpc>
              <a:buFont typeface="Courier New" panose="02070309020205020404" pitchFamily="49" charset="0"/>
              <a:buChar char="o"/>
            </a:pPr>
            <a:r>
              <a:rPr lang="en-GB" dirty="0"/>
              <a:t>Women: 40%, </a:t>
            </a:r>
          </a:p>
          <a:p>
            <a:pPr lvl="1">
              <a:lnSpc>
                <a:spcPct val="100000"/>
              </a:lnSpc>
              <a:buFont typeface="Courier New" panose="02070309020205020404" pitchFamily="49" charset="0"/>
              <a:buChar char="o"/>
            </a:pPr>
            <a:r>
              <a:rPr lang="en-GB" dirty="0"/>
              <a:t>Youth 30%, </a:t>
            </a:r>
          </a:p>
          <a:p>
            <a:pPr lvl="1">
              <a:lnSpc>
                <a:spcPct val="100000"/>
              </a:lnSpc>
              <a:buFont typeface="Courier New" panose="02070309020205020404" pitchFamily="49" charset="0"/>
              <a:buChar char="o"/>
            </a:pPr>
            <a:r>
              <a:rPr lang="en-GB" dirty="0"/>
              <a:t>SMME’s 30% and </a:t>
            </a:r>
          </a:p>
          <a:p>
            <a:pPr lvl="1">
              <a:lnSpc>
                <a:spcPct val="100000"/>
              </a:lnSpc>
              <a:buFont typeface="Courier New" panose="02070309020205020404" pitchFamily="49" charset="0"/>
              <a:buChar char="o"/>
            </a:pPr>
            <a:r>
              <a:rPr lang="en-GB" dirty="0"/>
              <a:t>People living with disabilities: 7%.</a:t>
            </a:r>
          </a:p>
          <a:p>
            <a:pPr>
              <a:lnSpc>
                <a:spcPct val="100000"/>
              </a:lnSpc>
            </a:pPr>
            <a:r>
              <a:rPr lang="en-GB" sz="2400" dirty="0"/>
              <a:t>Clean audit </a:t>
            </a:r>
          </a:p>
          <a:p>
            <a:pPr>
              <a:lnSpc>
                <a:spcPct val="100000"/>
              </a:lnSpc>
            </a:pPr>
            <a:r>
              <a:rPr lang="en-GB" sz="2400" dirty="0"/>
              <a:t>A vacancy rate that is below 10%</a:t>
            </a:r>
          </a:p>
          <a:p>
            <a:pPr>
              <a:lnSpc>
                <a:spcPct val="100000"/>
              </a:lnSpc>
            </a:pPr>
            <a:r>
              <a:rPr lang="en-GB" sz="2400" dirty="0"/>
              <a:t>Develop a Business Continuity Plan</a:t>
            </a:r>
            <a:endParaRPr lang="en-US" sz="2400" dirty="0"/>
          </a:p>
          <a:p>
            <a:pPr marL="0" indent="0">
              <a:lnSpc>
                <a:spcPct val="100000"/>
              </a:lnSpc>
              <a:spcBef>
                <a:spcPts val="0"/>
              </a:spcBef>
              <a:spcAft>
                <a:spcPts val="600"/>
              </a:spcAft>
              <a:buNone/>
              <a:defRPr/>
            </a:pPr>
            <a:endParaRPr lang="en-GB" sz="2000" b="1" dirty="0">
              <a:latin typeface="Calibri" panose="020F0502020204030204" pitchFamily="34" charset="0"/>
              <a:cs typeface="Calibri" panose="020F0502020204030204" pitchFamily="34" charset="0"/>
            </a:endParaRPr>
          </a:p>
        </p:txBody>
      </p:sp>
      <p:sp>
        <p:nvSpPr>
          <p:cNvPr id="8" name="Title 1">
            <a:extLst>
              <a:ext uri="{FF2B5EF4-FFF2-40B4-BE49-F238E27FC236}">
                <a16:creationId xmlns:a16="http://schemas.microsoft.com/office/drawing/2014/main" id="{4F803B95-1CDF-C242-DEE4-8DA9A7D486C7}"/>
              </a:ext>
            </a:extLst>
          </p:cNvPr>
          <p:cNvSpPr txBox="1">
            <a:spLocks/>
          </p:cNvSpPr>
          <p:nvPr/>
        </p:nvSpPr>
        <p:spPr>
          <a:xfrm>
            <a:off x="533400" y="95756"/>
            <a:ext cx="11125200" cy="701731"/>
          </a:xfrm>
          <a:prstGeom prst="rect">
            <a:avLst/>
          </a:prstGeom>
          <a:solidFill>
            <a:srgbClr val="008000"/>
          </a:solidFill>
          <a:ln w="12700" cap="flat" cmpd="sng" algn="ctr">
            <a:solidFill>
              <a:srgbClr val="008000"/>
            </a:solidFill>
            <a:prstDash val="solid"/>
            <a:miter lim="800000"/>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spAutoFit/>
          </a:bodyPr>
          <a:lstStyle>
            <a:lvl1pPr algn="ctr" defTabSz="914400" rtl="0" eaLnBrk="1" latinLnBrk="0" hangingPunct="1">
              <a:lnSpc>
                <a:spcPct val="90000"/>
              </a:lnSpc>
              <a:spcBef>
                <a:spcPct val="0"/>
              </a:spcBef>
              <a:buNone/>
              <a:defRPr sz="60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GB" sz="4400" b="1" i="1" dirty="0">
                <a:solidFill>
                  <a:schemeClr val="bg1"/>
                </a:solidFill>
                <a:cs typeface="Calibri" panose="020F0502020204030204" pitchFamily="34" charset="0"/>
              </a:rPr>
              <a:t>Administration </a:t>
            </a:r>
            <a:endParaRPr lang="en-ZA" sz="4400" b="1" dirty="0">
              <a:solidFill>
                <a:schemeClr val="bg1"/>
              </a:solidFill>
            </a:endParaRPr>
          </a:p>
        </p:txBody>
      </p:sp>
      <p:pic>
        <p:nvPicPr>
          <p:cNvPr id="5" name="Picture 4">
            <a:extLst>
              <a:ext uri="{FF2B5EF4-FFF2-40B4-BE49-F238E27FC236}">
                <a16:creationId xmlns:a16="http://schemas.microsoft.com/office/drawing/2014/main" id="{1E7A4081-D669-CE29-BC4D-8AAD15B0BD7B}"/>
              </a:ext>
            </a:extLst>
          </p:cNvPr>
          <p:cNvPicPr>
            <a:picLocks noChangeAspect="1"/>
          </p:cNvPicPr>
          <p:nvPr/>
        </p:nvPicPr>
        <p:blipFill>
          <a:blip r:embed="rId3"/>
          <a:stretch>
            <a:fillRect/>
          </a:stretch>
        </p:blipFill>
        <p:spPr>
          <a:xfrm>
            <a:off x="9058940" y="1084520"/>
            <a:ext cx="3255270" cy="5422605"/>
          </a:xfrm>
          <a:prstGeom prst="rect">
            <a:avLst/>
          </a:prstGeom>
        </p:spPr>
      </p:pic>
      <p:sp>
        <p:nvSpPr>
          <p:cNvPr id="6" name="Slide Number Placeholder 7">
            <a:extLst>
              <a:ext uri="{FF2B5EF4-FFF2-40B4-BE49-F238E27FC236}">
                <a16:creationId xmlns:a16="http://schemas.microsoft.com/office/drawing/2014/main" id="{122CA0DA-8693-6AB5-0F91-15B104918E98}"/>
              </a:ext>
            </a:extLst>
          </p:cNvPr>
          <p:cNvSpPr>
            <a:spLocks noGrp="1"/>
          </p:cNvSpPr>
          <p:nvPr>
            <p:ph type="sldNum" sz="quarter" idx="12"/>
          </p:nvPr>
        </p:nvSpPr>
        <p:spPr>
          <a:xfrm>
            <a:off x="9859056" y="6472719"/>
            <a:ext cx="2133600" cy="365125"/>
          </a:xfrm>
          <a:noFill/>
        </p:spPr>
        <p:txBody>
          <a:bodyPr/>
          <a:lstStyle/>
          <a:p>
            <a:fld id="{C647411B-AB77-409F-B9F6-2D0EDA52287E}" type="slidenum">
              <a:rPr lang="en-US" sz="2000" b="1" smtClean="0"/>
              <a:pPr/>
              <a:t>27</a:t>
            </a:fld>
            <a:endParaRPr lang="en-US" sz="2000" b="1" dirty="0"/>
          </a:p>
        </p:txBody>
      </p:sp>
    </p:spTree>
    <p:extLst>
      <p:ext uri="{BB962C8B-B14F-4D97-AF65-F5344CB8AC3E}">
        <p14:creationId xmlns:p14="http://schemas.microsoft.com/office/powerpoint/2010/main" val="1145378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283562" cy="6858000"/>
          </a:xfrm>
          <a:prstGeom prst="rect">
            <a:avLst/>
          </a:prstGeom>
        </p:spPr>
      </p:pic>
      <p:sp>
        <p:nvSpPr>
          <p:cNvPr id="3" name="Content Placeholder 2">
            <a:extLst>
              <a:ext uri="{FF2B5EF4-FFF2-40B4-BE49-F238E27FC236}">
                <a16:creationId xmlns:a16="http://schemas.microsoft.com/office/drawing/2014/main" id="{64E51B24-E22E-4650-9C91-55F7CD18BE20}"/>
              </a:ext>
            </a:extLst>
          </p:cNvPr>
          <p:cNvSpPr txBox="1">
            <a:spLocks/>
          </p:cNvSpPr>
          <p:nvPr/>
        </p:nvSpPr>
        <p:spPr>
          <a:xfrm>
            <a:off x="533400" y="1496938"/>
            <a:ext cx="7111409" cy="4189159"/>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68288" indent="-268288">
              <a:buFont typeface="Arial" pitchFamily="34" charset="0"/>
              <a:buChar char="•"/>
              <a:defRPr/>
            </a:pPr>
            <a:r>
              <a:rPr lang="en-GB" sz="2400" dirty="0"/>
              <a:t> </a:t>
            </a:r>
            <a:r>
              <a:rPr lang="en-US" sz="2400" dirty="0">
                <a:cs typeface="Arial" pitchFamily="34" charset="0"/>
              </a:rPr>
              <a:t>The financial information of the Department is presented as follows:</a:t>
            </a:r>
          </a:p>
          <a:p>
            <a:pPr marL="268288" indent="-268288">
              <a:buFont typeface="Arial" pitchFamily="34" charset="0"/>
              <a:buChar char="•"/>
              <a:defRPr/>
            </a:pPr>
            <a:endParaRPr lang="en-US" sz="2400" dirty="0">
              <a:cs typeface="Arial" pitchFamily="34" charset="0"/>
            </a:endParaRPr>
          </a:p>
          <a:p>
            <a:pPr marL="0" indent="0">
              <a:buNone/>
              <a:defRPr/>
            </a:pPr>
            <a:r>
              <a:rPr lang="en-US" sz="2400" dirty="0">
                <a:cs typeface="Arial" pitchFamily="34" charset="0"/>
              </a:rPr>
              <a:t>	</a:t>
            </a:r>
          </a:p>
          <a:p>
            <a:pPr marL="271463" indent="-271463" defTabSz="271463">
              <a:spcBef>
                <a:spcPts val="0"/>
              </a:spcBef>
              <a:buFont typeface="Arial" pitchFamily="34" charset="0"/>
              <a:buNone/>
              <a:defRPr/>
            </a:pPr>
            <a:r>
              <a:rPr lang="en-US" sz="2400" dirty="0">
                <a:cs typeface="Arial" pitchFamily="34" charset="0"/>
              </a:rPr>
              <a:t>	</a:t>
            </a:r>
          </a:p>
          <a:p>
            <a:pPr marL="271463" indent="-271463" defTabSz="271463">
              <a:spcBef>
                <a:spcPts val="0"/>
              </a:spcBef>
              <a:buFont typeface="Arial" pitchFamily="34" charset="0"/>
              <a:buNone/>
              <a:defRPr/>
            </a:pPr>
            <a:r>
              <a:rPr lang="en-US" sz="2400" dirty="0">
                <a:cs typeface="Arial" pitchFamily="34" charset="0"/>
              </a:rPr>
              <a:t>	An explanation of the Department’s budget structure and budget trends over the 2023 MTEF period</a:t>
            </a:r>
          </a:p>
          <a:p>
            <a:pPr marL="271463" indent="-271463" defTabSz="271463">
              <a:spcBef>
                <a:spcPts val="0"/>
              </a:spcBef>
              <a:buFont typeface="Arial" pitchFamily="34" charset="0"/>
              <a:buNone/>
              <a:defRPr/>
            </a:pPr>
            <a:r>
              <a:rPr lang="en-US" sz="2400" dirty="0">
                <a:cs typeface="Arial" pitchFamily="34" charset="0"/>
              </a:rPr>
              <a:t> </a:t>
            </a:r>
          </a:p>
          <a:p>
            <a:pPr marL="0" indent="0" defTabSz="271463">
              <a:spcBef>
                <a:spcPts val="0"/>
              </a:spcBef>
              <a:buFont typeface="Arial" pitchFamily="34" charset="0"/>
              <a:buNone/>
              <a:defRPr/>
            </a:pPr>
            <a:r>
              <a:rPr lang="en-US" sz="2400" dirty="0">
                <a:cs typeface="Arial" pitchFamily="34" charset="0"/>
              </a:rPr>
              <a:t>	A summary of the allocations over the 2023 MTEF</a:t>
            </a:r>
          </a:p>
          <a:p>
            <a:pPr marL="0" indent="0" defTabSz="271463">
              <a:spcBef>
                <a:spcPts val="0"/>
              </a:spcBef>
              <a:buFont typeface="Arial" pitchFamily="34" charset="0"/>
              <a:buNone/>
              <a:defRPr/>
            </a:pPr>
            <a:endParaRPr lang="en-US" sz="2400" dirty="0">
              <a:cs typeface="Arial" pitchFamily="34" charset="0"/>
            </a:endParaRPr>
          </a:p>
          <a:p>
            <a:pPr marL="179388" indent="-179388" defTabSz="271463">
              <a:spcBef>
                <a:spcPts val="0"/>
              </a:spcBef>
              <a:buFont typeface="Arial" pitchFamily="34" charset="0"/>
              <a:buNone/>
              <a:defRPr/>
            </a:pPr>
            <a:r>
              <a:rPr lang="en-US" sz="2400" dirty="0">
                <a:cs typeface="Arial" pitchFamily="34" charset="0"/>
              </a:rPr>
              <a:t>	A summary of the allocations for the 2023/24 financial year</a:t>
            </a:r>
          </a:p>
          <a:p>
            <a:pPr marL="0" indent="0">
              <a:lnSpc>
                <a:spcPct val="100000"/>
              </a:lnSpc>
              <a:buNone/>
            </a:pPr>
            <a:endParaRPr lang="en-GB" sz="2400" dirty="0"/>
          </a:p>
          <a:p>
            <a:pPr marL="0" indent="0">
              <a:lnSpc>
                <a:spcPct val="100000"/>
              </a:lnSpc>
              <a:spcBef>
                <a:spcPts val="0"/>
              </a:spcBef>
              <a:spcAft>
                <a:spcPts val="600"/>
              </a:spcAft>
              <a:buNone/>
              <a:defRPr/>
            </a:pPr>
            <a:endParaRPr lang="en-GB" sz="2000" b="1" dirty="0">
              <a:latin typeface="Calibri" panose="020F0502020204030204" pitchFamily="34" charset="0"/>
              <a:cs typeface="Calibri" panose="020F0502020204030204" pitchFamily="34" charset="0"/>
            </a:endParaRPr>
          </a:p>
        </p:txBody>
      </p:sp>
      <p:sp>
        <p:nvSpPr>
          <p:cNvPr id="8" name="Title 1">
            <a:extLst>
              <a:ext uri="{FF2B5EF4-FFF2-40B4-BE49-F238E27FC236}">
                <a16:creationId xmlns:a16="http://schemas.microsoft.com/office/drawing/2014/main" id="{4F803B95-1CDF-C242-DEE4-8DA9A7D486C7}"/>
              </a:ext>
            </a:extLst>
          </p:cNvPr>
          <p:cNvSpPr txBox="1">
            <a:spLocks/>
          </p:cNvSpPr>
          <p:nvPr/>
        </p:nvSpPr>
        <p:spPr>
          <a:xfrm>
            <a:off x="533400" y="95756"/>
            <a:ext cx="11125200" cy="701731"/>
          </a:xfrm>
          <a:prstGeom prst="rect">
            <a:avLst/>
          </a:prstGeom>
          <a:solidFill>
            <a:srgbClr val="008000"/>
          </a:solidFill>
          <a:ln w="12700" cap="flat" cmpd="sng" algn="ctr">
            <a:solidFill>
              <a:srgbClr val="008000"/>
            </a:solidFill>
            <a:prstDash val="solid"/>
            <a:miter lim="800000"/>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spAutoFit/>
          </a:bodyPr>
          <a:lstStyle>
            <a:lvl1pPr algn="ctr" defTabSz="914400" rtl="0" eaLnBrk="1" latinLnBrk="0" hangingPunct="1">
              <a:lnSpc>
                <a:spcPct val="90000"/>
              </a:lnSpc>
              <a:spcBef>
                <a:spcPct val="0"/>
              </a:spcBef>
              <a:buNone/>
              <a:defRPr sz="60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GB" sz="4400" b="1" i="1" dirty="0">
                <a:solidFill>
                  <a:schemeClr val="bg1"/>
                </a:solidFill>
                <a:cs typeface="Calibri" panose="020F0502020204030204" pitchFamily="34" charset="0"/>
              </a:rPr>
              <a:t>Financial Information </a:t>
            </a:r>
            <a:endParaRPr lang="en-ZA" sz="4400" b="1" dirty="0">
              <a:solidFill>
                <a:schemeClr val="bg1"/>
              </a:solidFill>
            </a:endParaRPr>
          </a:p>
        </p:txBody>
      </p:sp>
      <p:sp>
        <p:nvSpPr>
          <p:cNvPr id="6" name="Slide Number Placeholder 7">
            <a:extLst>
              <a:ext uri="{FF2B5EF4-FFF2-40B4-BE49-F238E27FC236}">
                <a16:creationId xmlns:a16="http://schemas.microsoft.com/office/drawing/2014/main" id="{122CA0DA-8693-6AB5-0F91-15B104918E98}"/>
              </a:ext>
            </a:extLst>
          </p:cNvPr>
          <p:cNvSpPr>
            <a:spLocks noGrp="1"/>
          </p:cNvSpPr>
          <p:nvPr>
            <p:ph type="sldNum" sz="quarter" idx="12"/>
          </p:nvPr>
        </p:nvSpPr>
        <p:spPr>
          <a:xfrm>
            <a:off x="9859056" y="6472719"/>
            <a:ext cx="2133600" cy="365125"/>
          </a:xfrm>
          <a:noFill/>
        </p:spPr>
        <p:txBody>
          <a:bodyPr/>
          <a:lstStyle/>
          <a:p>
            <a:fld id="{C647411B-AB77-409F-B9F6-2D0EDA52287E}" type="slidenum">
              <a:rPr lang="en-US" sz="2000" b="1" smtClean="0"/>
              <a:pPr/>
              <a:t>28</a:t>
            </a:fld>
            <a:endParaRPr lang="en-US" sz="2000" b="1" dirty="0"/>
          </a:p>
        </p:txBody>
      </p:sp>
      <p:pic>
        <p:nvPicPr>
          <p:cNvPr id="4" name="Picture 3">
            <a:extLst>
              <a:ext uri="{FF2B5EF4-FFF2-40B4-BE49-F238E27FC236}">
                <a16:creationId xmlns:a16="http://schemas.microsoft.com/office/drawing/2014/main" id="{CE1CD71F-18C3-B467-C11F-BA39786692D9}"/>
              </a:ext>
            </a:extLst>
          </p:cNvPr>
          <p:cNvPicPr>
            <a:picLocks noChangeAspect="1"/>
          </p:cNvPicPr>
          <p:nvPr/>
        </p:nvPicPr>
        <p:blipFill>
          <a:blip r:embed="rId3"/>
          <a:stretch>
            <a:fillRect/>
          </a:stretch>
        </p:blipFill>
        <p:spPr>
          <a:xfrm>
            <a:off x="9654362" y="1071690"/>
            <a:ext cx="2629199" cy="5286580"/>
          </a:xfrm>
          <a:prstGeom prst="rect">
            <a:avLst/>
          </a:prstGeom>
        </p:spPr>
      </p:pic>
      <p:cxnSp>
        <p:nvCxnSpPr>
          <p:cNvPr id="5" name="Straight Arrow Connector 4">
            <a:extLst>
              <a:ext uri="{FF2B5EF4-FFF2-40B4-BE49-F238E27FC236}">
                <a16:creationId xmlns:a16="http://schemas.microsoft.com/office/drawing/2014/main" id="{60DE744F-F5A1-F2A2-8447-8D80BD41F10D}"/>
              </a:ext>
            </a:extLst>
          </p:cNvPr>
          <p:cNvCxnSpPr/>
          <p:nvPr/>
        </p:nvCxnSpPr>
        <p:spPr>
          <a:xfrm>
            <a:off x="3628696" y="2170386"/>
            <a:ext cx="0" cy="8382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5645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283562" cy="6858000"/>
          </a:xfrm>
          <a:prstGeom prst="rect">
            <a:avLst/>
          </a:prstGeom>
        </p:spPr>
      </p:pic>
      <p:sp>
        <p:nvSpPr>
          <p:cNvPr id="3" name="Content Placeholder 2">
            <a:extLst>
              <a:ext uri="{FF2B5EF4-FFF2-40B4-BE49-F238E27FC236}">
                <a16:creationId xmlns:a16="http://schemas.microsoft.com/office/drawing/2014/main" id="{64E51B24-E22E-4650-9C91-55F7CD18BE20}"/>
              </a:ext>
            </a:extLst>
          </p:cNvPr>
          <p:cNvSpPr txBox="1">
            <a:spLocks/>
          </p:cNvSpPr>
          <p:nvPr/>
        </p:nvSpPr>
        <p:spPr>
          <a:xfrm>
            <a:off x="533400" y="1130116"/>
            <a:ext cx="8347841" cy="477669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1800" dirty="0">
                <a:cs typeface="Arial" pitchFamily="34" charset="0"/>
              </a:rPr>
              <a:t>The budget for the Department is distributed between six Programmes as follows:</a:t>
            </a:r>
          </a:p>
          <a:p>
            <a:pPr marL="400050" lvl="1" indent="0">
              <a:spcBef>
                <a:spcPts val="0"/>
              </a:spcBef>
              <a:buFont typeface="Arial" pitchFamily="34" charset="0"/>
              <a:buNone/>
              <a:tabLst>
                <a:tab pos="463550" algn="l"/>
              </a:tabLst>
              <a:defRPr/>
            </a:pPr>
            <a:r>
              <a:rPr lang="en-US" sz="2000" b="1" dirty="0">
                <a:cs typeface="Arial" pitchFamily="34" charset="0"/>
              </a:rPr>
              <a:t>1) Administration</a:t>
            </a:r>
          </a:p>
          <a:p>
            <a:pPr marL="628650" lvl="1" indent="-228600" algn="just">
              <a:spcBef>
                <a:spcPts val="0"/>
              </a:spcBef>
              <a:buFont typeface="Arial" pitchFamily="34" charset="0"/>
              <a:buNone/>
              <a:tabLst>
                <a:tab pos="628650" algn="l"/>
              </a:tabLst>
              <a:defRPr/>
            </a:pPr>
            <a:r>
              <a:rPr lang="en-US" sz="1800" i="1" dirty="0">
                <a:cs typeface="Arial" pitchFamily="34" charset="0"/>
              </a:rPr>
              <a:t>The Director-General and Departmental support functions</a:t>
            </a:r>
            <a:r>
              <a:rPr lang="en-US" sz="1800" i="1" dirty="0">
                <a:solidFill>
                  <a:srgbClr val="FF0000"/>
                </a:solidFill>
                <a:cs typeface="Arial" pitchFamily="34" charset="0"/>
              </a:rPr>
              <a:t> </a:t>
            </a:r>
          </a:p>
          <a:p>
            <a:pPr marL="628650" lvl="1" indent="-228600">
              <a:spcBef>
                <a:spcPts val="0"/>
              </a:spcBef>
              <a:buFont typeface="Arial" pitchFamily="34" charset="0"/>
              <a:buNone/>
              <a:tabLst>
                <a:tab pos="628650" algn="l"/>
              </a:tabLst>
              <a:defRPr/>
            </a:pPr>
            <a:r>
              <a:rPr lang="en-US" sz="2000" b="1" dirty="0">
                <a:cs typeface="Arial" pitchFamily="34" charset="0"/>
              </a:rPr>
              <a:t>2) </a:t>
            </a:r>
            <a:r>
              <a:rPr lang="en-US" sz="2000" b="1" dirty="0"/>
              <a:t>Planning, Policy and Strategy</a:t>
            </a:r>
          </a:p>
          <a:p>
            <a:pPr marL="400050" lvl="1" indent="0" algn="just">
              <a:spcBef>
                <a:spcPts val="0"/>
              </a:spcBef>
              <a:buFont typeface="Arial" pitchFamily="34" charset="0"/>
              <a:buNone/>
              <a:defRPr/>
            </a:pPr>
            <a:r>
              <a:rPr lang="en-US" sz="1800" i="1" dirty="0">
                <a:cs typeface="Arial" pitchFamily="34" charset="0"/>
              </a:rPr>
              <a:t>Mainly responsible for the development, implementation and monitoring of Departmental plans and policies, SAQA, Higher Health, the transfers of Infrastructure and Efficiency funds to Universities and TVET colleges and the HRD strategy for South Africa, International Relations and </a:t>
            </a:r>
            <a:r>
              <a:rPr lang="en-US" sz="1800" i="1">
                <a:cs typeface="Arial" pitchFamily="34" charset="0"/>
              </a:rPr>
              <a:t>Stakeholder Engagement.</a:t>
            </a:r>
            <a:endParaRPr lang="en-US" sz="1800" dirty="0">
              <a:cs typeface="Arial" pitchFamily="34" charset="0"/>
            </a:endParaRPr>
          </a:p>
          <a:p>
            <a:pPr marL="400050" lvl="1" indent="0">
              <a:spcBef>
                <a:spcPts val="0"/>
              </a:spcBef>
              <a:buFont typeface="Arial" pitchFamily="34" charset="0"/>
              <a:buNone/>
              <a:defRPr/>
            </a:pPr>
            <a:r>
              <a:rPr lang="en-US" sz="2000" dirty="0">
                <a:cs typeface="Arial" pitchFamily="34" charset="0"/>
              </a:rPr>
              <a:t> </a:t>
            </a:r>
            <a:r>
              <a:rPr lang="en-US" sz="2000" b="1" dirty="0">
                <a:cs typeface="Arial" pitchFamily="34" charset="0"/>
              </a:rPr>
              <a:t>3) </a:t>
            </a:r>
            <a:r>
              <a:rPr lang="en-US" sz="2000" b="1" dirty="0"/>
              <a:t>University Education</a:t>
            </a:r>
          </a:p>
          <a:p>
            <a:pPr marL="400050" lvl="1" indent="0">
              <a:spcBef>
                <a:spcPts val="0"/>
              </a:spcBef>
              <a:buFont typeface="Arial" pitchFamily="34" charset="0"/>
              <a:buNone/>
              <a:defRPr/>
            </a:pPr>
            <a:r>
              <a:rPr lang="en-US" sz="1800" i="1" dirty="0">
                <a:cs typeface="Arial" pitchFamily="34" charset="0"/>
              </a:rPr>
              <a:t>Mainly responsible for the university sector, NSFAS, CHE and national institutes for higher education</a:t>
            </a:r>
          </a:p>
          <a:p>
            <a:pPr marL="400050" lvl="1" indent="0" eaLnBrk="1" fontAlgn="auto" hangingPunct="1">
              <a:spcBef>
                <a:spcPts val="0"/>
              </a:spcBef>
              <a:spcAft>
                <a:spcPts val="0"/>
              </a:spcAft>
              <a:buFont typeface="Arial" pitchFamily="34" charset="0"/>
              <a:buNone/>
              <a:defRPr/>
            </a:pPr>
            <a:r>
              <a:rPr lang="en-US" sz="2000" b="1" dirty="0">
                <a:cs typeface="Arial" pitchFamily="34" charset="0"/>
              </a:rPr>
              <a:t>4) Technical and </a:t>
            </a:r>
            <a:r>
              <a:rPr lang="en-US" sz="2000" b="1" dirty="0"/>
              <a:t>Vocational Education and Training</a:t>
            </a:r>
          </a:p>
          <a:p>
            <a:pPr marL="400050" lvl="1" indent="0" eaLnBrk="1" fontAlgn="auto" hangingPunct="1">
              <a:spcBef>
                <a:spcPts val="0"/>
              </a:spcBef>
              <a:spcAft>
                <a:spcPts val="0"/>
              </a:spcAft>
              <a:buFont typeface="Arial" pitchFamily="34" charset="0"/>
              <a:buNone/>
              <a:defRPr/>
            </a:pPr>
            <a:r>
              <a:rPr lang="en-US" sz="1800" i="1" dirty="0">
                <a:cs typeface="Arial" pitchFamily="34" charset="0"/>
              </a:rPr>
              <a:t>Mainly responsible for the TVET sector</a:t>
            </a:r>
          </a:p>
          <a:p>
            <a:pPr marL="400050" lvl="1" indent="0">
              <a:spcBef>
                <a:spcPts val="0"/>
              </a:spcBef>
              <a:buFont typeface="Arial" pitchFamily="34" charset="0"/>
              <a:buNone/>
              <a:defRPr/>
            </a:pPr>
            <a:r>
              <a:rPr lang="en-US" sz="2000" b="1" dirty="0">
                <a:cs typeface="Arial" pitchFamily="34" charset="0"/>
              </a:rPr>
              <a:t>5) </a:t>
            </a:r>
            <a:r>
              <a:rPr lang="en-US" sz="2000" b="1" dirty="0"/>
              <a:t>Skills Development</a:t>
            </a:r>
          </a:p>
          <a:p>
            <a:pPr marL="400050" lvl="1" indent="0" algn="just">
              <a:spcBef>
                <a:spcPts val="0"/>
              </a:spcBef>
              <a:buFont typeface="Arial" pitchFamily="34" charset="0"/>
              <a:buNone/>
              <a:defRPr/>
            </a:pPr>
            <a:r>
              <a:rPr lang="en-US" sz="1800" i="1" dirty="0">
                <a:cs typeface="Arial" pitchFamily="34" charset="0"/>
              </a:rPr>
              <a:t>Mainly responsible for the skills sector, including the national skills development strategy, skills development policy and  the management of the skills levy</a:t>
            </a:r>
          </a:p>
          <a:p>
            <a:pPr marL="400050" lvl="1" indent="0">
              <a:spcBef>
                <a:spcPts val="0"/>
              </a:spcBef>
              <a:buNone/>
              <a:defRPr/>
            </a:pPr>
            <a:r>
              <a:rPr lang="en-US" sz="2000" b="1" dirty="0">
                <a:cs typeface="Arial" pitchFamily="34" charset="0"/>
              </a:rPr>
              <a:t>6) </a:t>
            </a:r>
            <a:r>
              <a:rPr lang="en-US" sz="2000" b="1" dirty="0"/>
              <a:t>Community Education and Training</a:t>
            </a:r>
          </a:p>
          <a:p>
            <a:pPr marL="400050" lvl="1" indent="0" algn="just">
              <a:spcBef>
                <a:spcPts val="0"/>
              </a:spcBef>
              <a:buNone/>
              <a:defRPr/>
            </a:pPr>
            <a:r>
              <a:rPr lang="en-US" sz="1800" i="1" dirty="0">
                <a:cs typeface="Arial" pitchFamily="34" charset="0"/>
              </a:rPr>
              <a:t>Mainly responsible for the Community Education and Training sector</a:t>
            </a:r>
            <a:endParaRPr lang="en-US" sz="1800" b="1" dirty="0"/>
          </a:p>
          <a:p>
            <a:pPr>
              <a:lnSpc>
                <a:spcPct val="100000"/>
              </a:lnSpc>
            </a:pPr>
            <a:r>
              <a:rPr lang="en-GB" sz="2400" dirty="0"/>
              <a:t> </a:t>
            </a:r>
          </a:p>
          <a:p>
            <a:pPr marL="0" indent="0">
              <a:lnSpc>
                <a:spcPct val="100000"/>
              </a:lnSpc>
              <a:spcBef>
                <a:spcPts val="0"/>
              </a:spcBef>
              <a:spcAft>
                <a:spcPts val="600"/>
              </a:spcAft>
              <a:buNone/>
              <a:defRPr/>
            </a:pPr>
            <a:endParaRPr lang="en-GB" sz="2000" b="1" dirty="0">
              <a:latin typeface="Calibri" panose="020F0502020204030204" pitchFamily="34" charset="0"/>
              <a:cs typeface="Calibri" panose="020F0502020204030204" pitchFamily="34" charset="0"/>
            </a:endParaRPr>
          </a:p>
        </p:txBody>
      </p:sp>
      <p:sp>
        <p:nvSpPr>
          <p:cNvPr id="8" name="Title 1">
            <a:extLst>
              <a:ext uri="{FF2B5EF4-FFF2-40B4-BE49-F238E27FC236}">
                <a16:creationId xmlns:a16="http://schemas.microsoft.com/office/drawing/2014/main" id="{4F803B95-1CDF-C242-DEE4-8DA9A7D486C7}"/>
              </a:ext>
            </a:extLst>
          </p:cNvPr>
          <p:cNvSpPr txBox="1">
            <a:spLocks/>
          </p:cNvSpPr>
          <p:nvPr/>
        </p:nvSpPr>
        <p:spPr>
          <a:xfrm>
            <a:off x="533400" y="95756"/>
            <a:ext cx="11125200" cy="701731"/>
          </a:xfrm>
          <a:prstGeom prst="rect">
            <a:avLst/>
          </a:prstGeom>
          <a:solidFill>
            <a:srgbClr val="008000"/>
          </a:solidFill>
          <a:ln w="12700" cap="flat" cmpd="sng" algn="ctr">
            <a:solidFill>
              <a:srgbClr val="008000"/>
            </a:solidFill>
            <a:prstDash val="solid"/>
            <a:miter lim="800000"/>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spAutoFit/>
          </a:bodyPr>
          <a:lstStyle>
            <a:lvl1pPr algn="ctr" defTabSz="914400" rtl="0" eaLnBrk="1" latinLnBrk="0" hangingPunct="1">
              <a:lnSpc>
                <a:spcPct val="90000"/>
              </a:lnSpc>
              <a:spcBef>
                <a:spcPct val="0"/>
              </a:spcBef>
              <a:buNone/>
              <a:defRPr sz="60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GB" sz="4400" b="1" i="1" dirty="0">
                <a:solidFill>
                  <a:schemeClr val="bg1"/>
                </a:solidFill>
                <a:cs typeface="Calibri" panose="020F0502020204030204" pitchFamily="34" charset="0"/>
              </a:rPr>
              <a:t>Budget Structure </a:t>
            </a:r>
            <a:endParaRPr lang="en-ZA" sz="4400" b="1" dirty="0">
              <a:solidFill>
                <a:schemeClr val="bg1"/>
              </a:solidFill>
            </a:endParaRPr>
          </a:p>
        </p:txBody>
      </p:sp>
      <p:pic>
        <p:nvPicPr>
          <p:cNvPr id="5" name="Picture 4">
            <a:extLst>
              <a:ext uri="{FF2B5EF4-FFF2-40B4-BE49-F238E27FC236}">
                <a16:creationId xmlns:a16="http://schemas.microsoft.com/office/drawing/2014/main" id="{1E7A4081-D669-CE29-BC4D-8AAD15B0BD7B}"/>
              </a:ext>
            </a:extLst>
          </p:cNvPr>
          <p:cNvPicPr>
            <a:picLocks noChangeAspect="1"/>
          </p:cNvPicPr>
          <p:nvPr/>
        </p:nvPicPr>
        <p:blipFill>
          <a:blip r:embed="rId3"/>
          <a:stretch>
            <a:fillRect/>
          </a:stretch>
        </p:blipFill>
        <p:spPr>
          <a:xfrm>
            <a:off x="9058940" y="1084520"/>
            <a:ext cx="3255270" cy="5422605"/>
          </a:xfrm>
          <a:prstGeom prst="rect">
            <a:avLst/>
          </a:prstGeom>
        </p:spPr>
      </p:pic>
      <p:sp>
        <p:nvSpPr>
          <p:cNvPr id="6" name="Slide Number Placeholder 7">
            <a:extLst>
              <a:ext uri="{FF2B5EF4-FFF2-40B4-BE49-F238E27FC236}">
                <a16:creationId xmlns:a16="http://schemas.microsoft.com/office/drawing/2014/main" id="{122CA0DA-8693-6AB5-0F91-15B104918E98}"/>
              </a:ext>
            </a:extLst>
          </p:cNvPr>
          <p:cNvSpPr>
            <a:spLocks noGrp="1"/>
          </p:cNvSpPr>
          <p:nvPr>
            <p:ph type="sldNum" sz="quarter" idx="12"/>
          </p:nvPr>
        </p:nvSpPr>
        <p:spPr>
          <a:xfrm>
            <a:off x="9859056" y="6472719"/>
            <a:ext cx="2133600" cy="365125"/>
          </a:xfrm>
          <a:noFill/>
        </p:spPr>
        <p:txBody>
          <a:bodyPr/>
          <a:lstStyle/>
          <a:p>
            <a:fld id="{C647411B-AB77-409F-B9F6-2D0EDA52287E}" type="slidenum">
              <a:rPr lang="en-US" sz="2000" b="1" smtClean="0"/>
              <a:pPr/>
              <a:t>29</a:t>
            </a:fld>
            <a:endParaRPr lang="en-US" sz="2000" b="1" dirty="0"/>
          </a:p>
        </p:txBody>
      </p:sp>
    </p:spTree>
    <p:extLst>
      <p:ext uri="{BB962C8B-B14F-4D97-AF65-F5344CB8AC3E}">
        <p14:creationId xmlns:p14="http://schemas.microsoft.com/office/powerpoint/2010/main" val="2556447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748" y="0"/>
            <a:ext cx="12283562" cy="6858000"/>
          </a:xfrm>
          <a:prstGeom prst="rect">
            <a:avLst/>
          </a:prstGeom>
        </p:spPr>
      </p:pic>
      <p:sp>
        <p:nvSpPr>
          <p:cNvPr id="5" name="Title 1">
            <a:extLst>
              <a:ext uri="{FF2B5EF4-FFF2-40B4-BE49-F238E27FC236}">
                <a16:creationId xmlns:a16="http://schemas.microsoft.com/office/drawing/2014/main" id="{8AD1EC28-E953-28CF-A946-8532294614F9}"/>
              </a:ext>
            </a:extLst>
          </p:cNvPr>
          <p:cNvSpPr txBox="1">
            <a:spLocks/>
          </p:cNvSpPr>
          <p:nvPr/>
        </p:nvSpPr>
        <p:spPr>
          <a:xfrm>
            <a:off x="34748" y="240380"/>
            <a:ext cx="12283562" cy="590931"/>
          </a:xfrm>
          <a:prstGeom prst="rect">
            <a:avLst/>
          </a:prstGeom>
          <a:solidFill>
            <a:srgbClr val="008000"/>
          </a:solidFill>
          <a:ln w="12700" cap="flat" cmpd="sng" algn="ctr">
            <a:solidFill>
              <a:srgbClr val="008000"/>
            </a:solidFill>
            <a:prstDash val="solid"/>
            <a:miter lim="800000"/>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spAutoFit/>
          </a:bodyPr>
          <a:lstStyle>
            <a:lvl1pPr algn="ctr" defTabSz="914400" rtl="0" eaLnBrk="1" latinLnBrk="0" hangingPunct="1">
              <a:lnSpc>
                <a:spcPct val="90000"/>
              </a:lnSpc>
              <a:spcBef>
                <a:spcPct val="0"/>
              </a:spcBef>
              <a:buNone/>
              <a:defRPr sz="60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GB" sz="3600" b="1" dirty="0">
                <a:solidFill>
                  <a:schemeClr val="bg1"/>
                </a:solidFill>
                <a:cs typeface="Calibri" panose="020F0502020204030204" pitchFamily="34" charset="0"/>
              </a:rPr>
              <a:t>CONSTITUTIONAL PROVISIONS</a:t>
            </a:r>
            <a:endParaRPr lang="en-ZA" sz="3600" b="1" dirty="0">
              <a:solidFill>
                <a:schemeClr val="bg1"/>
              </a:solidFill>
            </a:endParaRPr>
          </a:p>
        </p:txBody>
      </p:sp>
      <p:sp>
        <p:nvSpPr>
          <p:cNvPr id="4" name="Content Placeholder 2">
            <a:extLst>
              <a:ext uri="{FF2B5EF4-FFF2-40B4-BE49-F238E27FC236}">
                <a16:creationId xmlns:a16="http://schemas.microsoft.com/office/drawing/2014/main" id="{602ECF3B-1A30-A0E2-2291-B49B641D9178}"/>
              </a:ext>
            </a:extLst>
          </p:cNvPr>
          <p:cNvSpPr txBox="1">
            <a:spLocks/>
          </p:cNvSpPr>
          <p:nvPr/>
        </p:nvSpPr>
        <p:spPr>
          <a:xfrm>
            <a:off x="127793" y="1152260"/>
            <a:ext cx="12029459" cy="496184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7188" lvl="1" indent="-357188">
              <a:lnSpc>
                <a:spcPct val="100000"/>
              </a:lnSpc>
              <a:spcAft>
                <a:spcPts val="600"/>
              </a:spcAft>
            </a:pPr>
            <a:r>
              <a:rPr lang="en-GB" sz="2000" b="1" dirty="0">
                <a:latin typeface="Calibri" panose="020F0502020204030204" pitchFamily="34" charset="0"/>
              </a:rPr>
              <a:t>The Department derives its mandate from Section 29 of the </a:t>
            </a:r>
            <a:r>
              <a:rPr lang="en-GB" sz="2000" b="1" i="1" dirty="0">
                <a:latin typeface="Calibri-Italic"/>
              </a:rPr>
              <a:t>Constitution of the Republic of South Africa Act 108 of 1996</a:t>
            </a:r>
            <a:r>
              <a:rPr lang="en-GB" sz="2000" b="1" dirty="0">
                <a:latin typeface="Calibri" panose="020F0502020204030204" pitchFamily="34" charset="0"/>
              </a:rPr>
              <a:t>, which states</a:t>
            </a:r>
            <a:br>
              <a:rPr lang="en-GB" sz="2000" b="1" dirty="0">
                <a:latin typeface="Calibri" panose="020F0502020204030204" pitchFamily="34" charset="0"/>
              </a:rPr>
            </a:br>
            <a:br>
              <a:rPr lang="en-GB" sz="2000" b="1" i="1" dirty="0">
                <a:latin typeface="Calibri-BoldItalic"/>
              </a:rPr>
            </a:br>
            <a:r>
              <a:rPr lang="en-GB" sz="2000" b="1" i="1" dirty="0">
                <a:solidFill>
                  <a:schemeClr val="tx2"/>
                </a:solidFill>
                <a:latin typeface="Calibri-BoldItalic"/>
              </a:rPr>
              <a:t>Education </a:t>
            </a:r>
            <a:r>
              <a:rPr lang="en-GB" sz="2000" i="1" dirty="0">
                <a:solidFill>
                  <a:schemeClr val="tx2"/>
                </a:solidFill>
                <a:latin typeface="Calibri-Italic"/>
              </a:rPr>
              <a:t>– </a:t>
            </a:r>
            <a:br>
              <a:rPr lang="en-GB" sz="2000" i="1" dirty="0">
                <a:solidFill>
                  <a:schemeClr val="tx2"/>
                </a:solidFill>
                <a:latin typeface="Calibri-Italic"/>
              </a:rPr>
            </a:br>
            <a:r>
              <a:rPr lang="en-GB" sz="2000" i="1" dirty="0">
                <a:solidFill>
                  <a:schemeClr val="tx2"/>
                </a:solidFill>
                <a:latin typeface="Calibri-Italic"/>
              </a:rPr>
              <a:t>(1) Everyone has a right –</a:t>
            </a:r>
            <a:br>
              <a:rPr lang="en-GB" sz="2000" i="1" dirty="0">
                <a:solidFill>
                  <a:schemeClr val="tx2"/>
                </a:solidFill>
                <a:latin typeface="Calibri-Italic"/>
              </a:rPr>
            </a:br>
            <a:r>
              <a:rPr lang="en-GB" sz="2000" dirty="0">
                <a:solidFill>
                  <a:schemeClr val="tx2"/>
                </a:solidFill>
                <a:latin typeface="Calibri" panose="020F0502020204030204" pitchFamily="34" charset="0"/>
              </a:rPr>
              <a:t>(a) </a:t>
            </a:r>
            <a:r>
              <a:rPr lang="en-GB" sz="2000" i="1" dirty="0">
                <a:solidFill>
                  <a:schemeClr val="tx2"/>
                </a:solidFill>
                <a:latin typeface="Calibri-Italic"/>
              </a:rPr>
              <a:t>to a basic education, including adult basic education, </a:t>
            </a:r>
            <a:br>
              <a:rPr lang="en-GB" sz="2000" i="1" dirty="0">
                <a:solidFill>
                  <a:schemeClr val="tx2"/>
                </a:solidFill>
                <a:latin typeface="Calibri-Italic"/>
              </a:rPr>
            </a:br>
            <a:r>
              <a:rPr lang="en-GB" sz="2000" dirty="0">
                <a:solidFill>
                  <a:schemeClr val="tx2"/>
                </a:solidFill>
                <a:latin typeface="Calibri" panose="020F0502020204030204" pitchFamily="34" charset="0"/>
              </a:rPr>
              <a:t>(b) </a:t>
            </a:r>
            <a:r>
              <a:rPr lang="en-GB" sz="2000" i="1" dirty="0">
                <a:solidFill>
                  <a:schemeClr val="tx2"/>
                </a:solidFill>
                <a:latin typeface="Calibri-Italic"/>
              </a:rPr>
              <a:t>to further education, which the state, through reasonable measures, must make progressively available and accessible.</a:t>
            </a:r>
            <a:br>
              <a:rPr lang="en-GB" sz="2000" i="1" dirty="0">
                <a:solidFill>
                  <a:schemeClr val="tx2"/>
                </a:solidFill>
                <a:latin typeface="Calibri-Italic"/>
              </a:rPr>
            </a:br>
            <a:r>
              <a:rPr lang="en-GB" sz="2000" i="1" dirty="0">
                <a:solidFill>
                  <a:schemeClr val="tx2"/>
                </a:solidFill>
                <a:latin typeface="Calibri-Italic"/>
              </a:rPr>
              <a:t>(2) Everyone has the right to receive education in the official language or languages of their choice in public educational institutions where that education is reasonably practicable. In order to ensure effective access to, and implementation of this right, the state must consider all reasonable educational alternatives, including single medium institutions, taking into account –</a:t>
            </a:r>
            <a:br>
              <a:rPr lang="en-GB" sz="2000" i="1" dirty="0">
                <a:solidFill>
                  <a:schemeClr val="tx2"/>
                </a:solidFill>
                <a:latin typeface="Calibri-Italic"/>
              </a:rPr>
            </a:br>
            <a:r>
              <a:rPr lang="en-ZA" sz="2000" i="1" dirty="0">
                <a:solidFill>
                  <a:schemeClr val="tx2"/>
                </a:solidFill>
                <a:latin typeface="Calibri-Italic"/>
              </a:rPr>
              <a:t>(a) equity,</a:t>
            </a:r>
            <a:br>
              <a:rPr lang="en-ZA" sz="2000" i="1" dirty="0">
                <a:solidFill>
                  <a:schemeClr val="tx2"/>
                </a:solidFill>
                <a:latin typeface="Calibri-Italic"/>
              </a:rPr>
            </a:br>
            <a:r>
              <a:rPr lang="en-ZA" sz="2000" i="1" dirty="0">
                <a:solidFill>
                  <a:schemeClr val="tx2"/>
                </a:solidFill>
                <a:latin typeface="Calibri-Italic"/>
              </a:rPr>
              <a:t>(b) practicability and</a:t>
            </a:r>
            <a:br>
              <a:rPr lang="en-ZA" sz="2000" i="1" dirty="0">
                <a:solidFill>
                  <a:schemeClr val="tx2"/>
                </a:solidFill>
                <a:latin typeface="Calibri-Italic"/>
              </a:rPr>
            </a:br>
            <a:r>
              <a:rPr lang="en-GB" sz="2000" i="1" dirty="0">
                <a:solidFill>
                  <a:schemeClr val="tx2"/>
                </a:solidFill>
                <a:latin typeface="Calibri-Italic"/>
              </a:rPr>
              <a:t>(c) the need to redress the results of past racially-discriminatory laws and </a:t>
            </a:r>
            <a:r>
              <a:rPr lang="en-ZA" sz="2000" i="1" dirty="0">
                <a:solidFill>
                  <a:schemeClr val="tx2"/>
                </a:solidFill>
                <a:latin typeface="Calibri-Italic"/>
              </a:rPr>
              <a:t>practices.</a:t>
            </a:r>
            <a:endParaRPr lang="en-ZA" sz="2000" dirty="0">
              <a:solidFill>
                <a:schemeClr val="tx2"/>
              </a:solidFill>
            </a:endParaRPr>
          </a:p>
          <a:p>
            <a:pPr marL="0" lvl="1" indent="0" algn="just">
              <a:lnSpc>
                <a:spcPct val="100000"/>
              </a:lnSpc>
              <a:spcAft>
                <a:spcPts val="600"/>
              </a:spcAft>
              <a:buNone/>
            </a:pPr>
            <a:endParaRPr lang="en-ZA" sz="2800" dirty="0">
              <a:latin typeface="Calibri" panose="020F0502020204030204" pitchFamily="34" charset="0"/>
              <a:ea typeface="Times New Roman" panose="02020603050405020304" pitchFamily="18" charset="0"/>
              <a:cs typeface="Calibri" panose="020F0502020204030204" pitchFamily="34" charset="0"/>
            </a:endParaRPr>
          </a:p>
          <a:p>
            <a:pPr marL="0" lvl="1" indent="0" algn="just">
              <a:lnSpc>
                <a:spcPct val="100000"/>
              </a:lnSpc>
              <a:spcAft>
                <a:spcPts val="600"/>
              </a:spcAft>
              <a:buNone/>
            </a:pPr>
            <a:endParaRPr lang="en-GB" sz="2800" b="1" i="1" dirty="0">
              <a:solidFill>
                <a:srgbClr val="0070C0"/>
              </a:solidFill>
              <a:latin typeface="Calibri" panose="020F0502020204030204" pitchFamily="34" charset="0"/>
              <a:cs typeface="Calibri" panose="020F0502020204030204" pitchFamily="34" charset="0"/>
            </a:endParaRPr>
          </a:p>
        </p:txBody>
      </p:sp>
      <p:sp>
        <p:nvSpPr>
          <p:cNvPr id="3" name="Slide Number Placeholder 7">
            <a:extLst>
              <a:ext uri="{FF2B5EF4-FFF2-40B4-BE49-F238E27FC236}">
                <a16:creationId xmlns:a16="http://schemas.microsoft.com/office/drawing/2014/main" id="{27E237C0-E7C2-7A5D-FF1F-5A4C874EA821}"/>
              </a:ext>
            </a:extLst>
          </p:cNvPr>
          <p:cNvSpPr>
            <a:spLocks noGrp="1"/>
          </p:cNvSpPr>
          <p:nvPr>
            <p:ph type="sldNum" sz="quarter" idx="12"/>
          </p:nvPr>
        </p:nvSpPr>
        <p:spPr>
          <a:xfrm>
            <a:off x="10023652" y="6435057"/>
            <a:ext cx="2133600" cy="365125"/>
          </a:xfrm>
          <a:noFill/>
        </p:spPr>
        <p:txBody>
          <a:bodyPr/>
          <a:lstStyle/>
          <a:p>
            <a:fld id="{C647411B-AB77-409F-B9F6-2D0EDA52287E}" type="slidenum">
              <a:rPr lang="en-US" sz="2000" b="1" smtClean="0"/>
              <a:pPr/>
              <a:t>3</a:t>
            </a:fld>
            <a:endParaRPr lang="en-US" sz="2000" b="1" dirty="0"/>
          </a:p>
        </p:txBody>
      </p:sp>
    </p:spTree>
    <p:extLst>
      <p:ext uri="{BB962C8B-B14F-4D97-AF65-F5344CB8AC3E}">
        <p14:creationId xmlns:p14="http://schemas.microsoft.com/office/powerpoint/2010/main" val="35472735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283562" cy="6858000"/>
          </a:xfrm>
          <a:prstGeom prst="rect">
            <a:avLst/>
          </a:prstGeom>
        </p:spPr>
      </p:pic>
      <p:sp>
        <p:nvSpPr>
          <p:cNvPr id="3" name="Content Placeholder 2">
            <a:extLst>
              <a:ext uri="{FF2B5EF4-FFF2-40B4-BE49-F238E27FC236}">
                <a16:creationId xmlns:a16="http://schemas.microsoft.com/office/drawing/2014/main" id="{64E51B24-E22E-4650-9C91-55F7CD18BE20}"/>
              </a:ext>
            </a:extLst>
          </p:cNvPr>
          <p:cNvSpPr txBox="1">
            <a:spLocks/>
          </p:cNvSpPr>
          <p:nvPr/>
        </p:nvSpPr>
        <p:spPr>
          <a:xfrm>
            <a:off x="533400" y="1130116"/>
            <a:ext cx="8347841" cy="477669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2000" dirty="0">
                <a:cs typeface="Arial" pitchFamily="34" charset="0"/>
              </a:rPr>
              <a:t>Post-School Education and Training budget has an annual average increase of 4.6% over the 2023 MTEF</a:t>
            </a:r>
          </a:p>
          <a:p>
            <a:pPr algn="just">
              <a:spcBef>
                <a:spcPts val="0"/>
              </a:spcBef>
              <a:spcAft>
                <a:spcPts val="1200"/>
              </a:spcAft>
              <a:defRPr/>
            </a:pPr>
            <a:r>
              <a:rPr lang="en-US" sz="1800" dirty="0">
                <a:effectLst/>
                <a:latin typeface="Arial" panose="020B0604020202020204" pitchFamily="34" charset="0"/>
                <a:ea typeface="Times New Roman" panose="02020603050405020304" pitchFamily="18" charset="0"/>
                <a:cs typeface="Arial" panose="020B0604020202020204" pitchFamily="34" charset="0"/>
              </a:rPr>
              <a:t>The 2023 MTEF baseline includes budget baseline reductions and increases. </a:t>
            </a:r>
          </a:p>
          <a:p>
            <a:pPr algn="just">
              <a:spcBef>
                <a:spcPts val="0"/>
              </a:spcBef>
              <a:spcAft>
                <a:spcPts val="1200"/>
              </a:spcAft>
              <a:defRPr/>
            </a:pPr>
            <a:r>
              <a:rPr lang="en-US" sz="1800" dirty="0">
                <a:effectLst/>
                <a:latin typeface="Arial" panose="020B0604020202020204" pitchFamily="34" charset="0"/>
                <a:ea typeface="Times New Roman" panose="02020603050405020304" pitchFamily="18" charset="0"/>
                <a:cs typeface="Arial" panose="020B0604020202020204" pitchFamily="34" charset="0"/>
              </a:rPr>
              <a:t>The net change to the budget vote baseline amounts are: </a:t>
            </a:r>
          </a:p>
          <a:p>
            <a:pPr lvl="1" algn="just">
              <a:spcBef>
                <a:spcPts val="0"/>
              </a:spcBef>
              <a:spcAft>
                <a:spcPts val="1200"/>
              </a:spcAft>
              <a:defRPr/>
            </a:pPr>
            <a:r>
              <a:rPr lang="en-US" sz="1400" dirty="0">
                <a:effectLst/>
                <a:latin typeface="Arial" panose="020B0604020202020204" pitchFamily="34" charset="0"/>
                <a:ea typeface="Times New Roman" panose="02020603050405020304" pitchFamily="18" charset="0"/>
                <a:cs typeface="Arial" panose="020B0604020202020204" pitchFamily="34" charset="0"/>
              </a:rPr>
              <a:t>R1.8 billion decrease in 2023/24; </a:t>
            </a:r>
          </a:p>
          <a:p>
            <a:pPr lvl="1" algn="just">
              <a:spcBef>
                <a:spcPts val="0"/>
              </a:spcBef>
              <a:spcAft>
                <a:spcPts val="1200"/>
              </a:spcAft>
              <a:defRPr/>
            </a:pPr>
            <a:r>
              <a:rPr lang="en-US" sz="1400" dirty="0">
                <a:effectLst/>
                <a:latin typeface="Arial" panose="020B0604020202020204" pitchFamily="34" charset="0"/>
                <a:ea typeface="Times New Roman" panose="02020603050405020304" pitchFamily="18" charset="0"/>
                <a:cs typeface="Arial" panose="020B0604020202020204" pitchFamily="34" charset="0"/>
              </a:rPr>
              <a:t>R2.7 billion increase in 2024/25; and</a:t>
            </a:r>
          </a:p>
          <a:p>
            <a:pPr lvl="1" algn="just">
              <a:spcBef>
                <a:spcPts val="0"/>
              </a:spcBef>
              <a:spcAft>
                <a:spcPts val="1200"/>
              </a:spcAft>
              <a:defRPr/>
            </a:pPr>
            <a:r>
              <a:rPr lang="en-US" sz="1400" dirty="0">
                <a:effectLst/>
                <a:latin typeface="Arial" panose="020B0604020202020204" pitchFamily="34" charset="0"/>
                <a:ea typeface="Times New Roman" panose="02020603050405020304" pitchFamily="18" charset="0"/>
                <a:cs typeface="Arial" panose="020B0604020202020204" pitchFamily="34" charset="0"/>
              </a:rPr>
              <a:t>R104.9 million increase in 2024/25.</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spcBef>
                <a:spcPts val="0"/>
              </a:spcBef>
              <a:spcAft>
                <a:spcPts val="1200"/>
              </a:spcAft>
              <a:defRPr/>
            </a:pPr>
            <a:r>
              <a:rPr lang="en-ZA" sz="2000" dirty="0"/>
              <a:t>The baseline decrease in 2023/24 is due mainly to:</a:t>
            </a:r>
          </a:p>
          <a:p>
            <a:pPr lvl="1" algn="just">
              <a:spcBef>
                <a:spcPts val="0"/>
              </a:spcBef>
              <a:spcAft>
                <a:spcPts val="1200"/>
              </a:spcAft>
              <a:defRPr/>
            </a:pPr>
            <a:r>
              <a:rPr lang="en-ZA" sz="1600" dirty="0"/>
              <a:t>Reprioritisation of infrastructure grants from Mpumalanga and Sol Plaatje </a:t>
            </a:r>
            <a:r>
              <a:rPr lang="en-ZA" sz="1600" b="1" dirty="0"/>
              <a:t>(DHET) </a:t>
            </a:r>
            <a:r>
              <a:rPr lang="en-ZA" sz="1600" dirty="0"/>
              <a:t>to fund Early Childhood Development </a:t>
            </a:r>
            <a:r>
              <a:rPr lang="en-ZA" sz="1600" b="1" dirty="0"/>
              <a:t>(DBE)</a:t>
            </a:r>
            <a:r>
              <a:rPr lang="en-ZA" sz="1600" dirty="0"/>
              <a:t>; </a:t>
            </a:r>
          </a:p>
          <a:p>
            <a:pPr lvl="1" algn="just">
              <a:spcBef>
                <a:spcPts val="0"/>
              </a:spcBef>
              <a:spcAft>
                <a:spcPts val="1200"/>
              </a:spcAft>
              <a:defRPr/>
            </a:pPr>
            <a:r>
              <a:rPr lang="en-ZA" sz="1600" dirty="0"/>
              <a:t>Reprioritisation of infrastructure and efficiency grants to Community Education and Training to be distributed over the MTEF; and</a:t>
            </a:r>
          </a:p>
          <a:p>
            <a:pPr lvl="1" algn="just">
              <a:spcBef>
                <a:spcPts val="0"/>
              </a:spcBef>
              <a:spcAft>
                <a:spcPts val="1200"/>
              </a:spcAft>
              <a:defRPr/>
            </a:pPr>
            <a:r>
              <a:rPr lang="en-ZA" sz="1600" dirty="0"/>
              <a:t>Realignment of the Higher Education Infrastructure budget with the institutions’ revised plans and deferred 2023/24 budget to 2024/25 financial year.</a:t>
            </a:r>
          </a:p>
          <a:p>
            <a:pPr>
              <a:lnSpc>
                <a:spcPct val="100000"/>
              </a:lnSpc>
            </a:pPr>
            <a:endParaRPr lang="en-GB" sz="2400" dirty="0"/>
          </a:p>
          <a:p>
            <a:pPr marL="0" indent="0">
              <a:lnSpc>
                <a:spcPct val="100000"/>
              </a:lnSpc>
              <a:spcBef>
                <a:spcPts val="0"/>
              </a:spcBef>
              <a:spcAft>
                <a:spcPts val="600"/>
              </a:spcAft>
              <a:buNone/>
              <a:defRPr/>
            </a:pPr>
            <a:endParaRPr lang="en-GB" sz="2000" b="1" dirty="0">
              <a:latin typeface="Calibri" panose="020F0502020204030204" pitchFamily="34" charset="0"/>
              <a:cs typeface="Calibri" panose="020F0502020204030204" pitchFamily="34" charset="0"/>
            </a:endParaRPr>
          </a:p>
        </p:txBody>
      </p:sp>
      <p:sp>
        <p:nvSpPr>
          <p:cNvPr id="8" name="Title 1">
            <a:extLst>
              <a:ext uri="{FF2B5EF4-FFF2-40B4-BE49-F238E27FC236}">
                <a16:creationId xmlns:a16="http://schemas.microsoft.com/office/drawing/2014/main" id="{4F803B95-1CDF-C242-DEE4-8DA9A7D486C7}"/>
              </a:ext>
            </a:extLst>
          </p:cNvPr>
          <p:cNvSpPr txBox="1">
            <a:spLocks/>
          </p:cNvSpPr>
          <p:nvPr/>
        </p:nvSpPr>
        <p:spPr>
          <a:xfrm>
            <a:off x="533400" y="95756"/>
            <a:ext cx="11125200" cy="701731"/>
          </a:xfrm>
          <a:prstGeom prst="rect">
            <a:avLst/>
          </a:prstGeom>
          <a:solidFill>
            <a:srgbClr val="008000"/>
          </a:solidFill>
          <a:ln w="12700" cap="flat" cmpd="sng" algn="ctr">
            <a:solidFill>
              <a:srgbClr val="008000"/>
            </a:solidFill>
            <a:prstDash val="solid"/>
            <a:miter lim="800000"/>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spAutoFit/>
          </a:bodyPr>
          <a:lstStyle>
            <a:lvl1pPr algn="ctr" defTabSz="914400" rtl="0" eaLnBrk="1" latinLnBrk="0" hangingPunct="1">
              <a:lnSpc>
                <a:spcPct val="90000"/>
              </a:lnSpc>
              <a:spcBef>
                <a:spcPct val="0"/>
              </a:spcBef>
              <a:buNone/>
              <a:defRPr sz="60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GB" sz="4400" b="1" i="1" dirty="0">
                <a:solidFill>
                  <a:schemeClr val="bg1"/>
                </a:solidFill>
                <a:cs typeface="Calibri" panose="020F0502020204030204" pitchFamily="34" charset="0"/>
              </a:rPr>
              <a:t>Budget Trends </a:t>
            </a:r>
            <a:endParaRPr lang="en-ZA" sz="4400" b="1" dirty="0">
              <a:solidFill>
                <a:schemeClr val="bg1"/>
              </a:solidFill>
            </a:endParaRPr>
          </a:p>
        </p:txBody>
      </p:sp>
      <p:pic>
        <p:nvPicPr>
          <p:cNvPr id="5" name="Picture 4">
            <a:extLst>
              <a:ext uri="{FF2B5EF4-FFF2-40B4-BE49-F238E27FC236}">
                <a16:creationId xmlns:a16="http://schemas.microsoft.com/office/drawing/2014/main" id="{1E7A4081-D669-CE29-BC4D-8AAD15B0BD7B}"/>
              </a:ext>
            </a:extLst>
          </p:cNvPr>
          <p:cNvPicPr>
            <a:picLocks noChangeAspect="1"/>
          </p:cNvPicPr>
          <p:nvPr/>
        </p:nvPicPr>
        <p:blipFill>
          <a:blip r:embed="rId3"/>
          <a:stretch>
            <a:fillRect/>
          </a:stretch>
        </p:blipFill>
        <p:spPr>
          <a:xfrm>
            <a:off x="9058940" y="1084520"/>
            <a:ext cx="3255270" cy="5422605"/>
          </a:xfrm>
          <a:prstGeom prst="rect">
            <a:avLst/>
          </a:prstGeom>
        </p:spPr>
      </p:pic>
      <p:sp>
        <p:nvSpPr>
          <p:cNvPr id="6" name="Slide Number Placeholder 7">
            <a:extLst>
              <a:ext uri="{FF2B5EF4-FFF2-40B4-BE49-F238E27FC236}">
                <a16:creationId xmlns:a16="http://schemas.microsoft.com/office/drawing/2014/main" id="{122CA0DA-8693-6AB5-0F91-15B104918E98}"/>
              </a:ext>
            </a:extLst>
          </p:cNvPr>
          <p:cNvSpPr>
            <a:spLocks noGrp="1"/>
          </p:cNvSpPr>
          <p:nvPr>
            <p:ph type="sldNum" sz="quarter" idx="12"/>
          </p:nvPr>
        </p:nvSpPr>
        <p:spPr>
          <a:xfrm>
            <a:off x="9859056" y="6472719"/>
            <a:ext cx="2133600" cy="365125"/>
          </a:xfrm>
          <a:noFill/>
        </p:spPr>
        <p:txBody>
          <a:bodyPr/>
          <a:lstStyle/>
          <a:p>
            <a:fld id="{C647411B-AB77-409F-B9F6-2D0EDA52287E}" type="slidenum">
              <a:rPr lang="en-US" sz="2000" b="1" smtClean="0"/>
              <a:pPr/>
              <a:t>30</a:t>
            </a:fld>
            <a:endParaRPr lang="en-US" sz="2000" b="1" dirty="0"/>
          </a:p>
        </p:txBody>
      </p:sp>
    </p:spTree>
    <p:extLst>
      <p:ext uri="{BB962C8B-B14F-4D97-AF65-F5344CB8AC3E}">
        <p14:creationId xmlns:p14="http://schemas.microsoft.com/office/powerpoint/2010/main" val="12004774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283562" cy="6858000"/>
          </a:xfrm>
          <a:prstGeom prst="rect">
            <a:avLst/>
          </a:prstGeom>
        </p:spPr>
      </p:pic>
      <p:sp>
        <p:nvSpPr>
          <p:cNvPr id="3" name="Content Placeholder 2">
            <a:extLst>
              <a:ext uri="{FF2B5EF4-FFF2-40B4-BE49-F238E27FC236}">
                <a16:creationId xmlns:a16="http://schemas.microsoft.com/office/drawing/2014/main" id="{64E51B24-E22E-4650-9C91-55F7CD18BE20}"/>
              </a:ext>
            </a:extLst>
          </p:cNvPr>
          <p:cNvSpPr txBox="1">
            <a:spLocks/>
          </p:cNvSpPr>
          <p:nvPr/>
        </p:nvSpPr>
        <p:spPr>
          <a:xfrm>
            <a:off x="533400" y="1130116"/>
            <a:ext cx="8347841" cy="477669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ZA" sz="2000" dirty="0">
                <a:cs typeface="Arial" pitchFamily="34" charset="0"/>
              </a:rPr>
              <a:t>The budget allocation over the medium-term are as follows:</a:t>
            </a:r>
          </a:p>
          <a:p>
            <a:pPr>
              <a:lnSpc>
                <a:spcPct val="100000"/>
              </a:lnSpc>
            </a:pPr>
            <a:endParaRPr lang="en-ZA" sz="2000" dirty="0">
              <a:cs typeface="Arial" pitchFamily="34" charset="0"/>
            </a:endParaRPr>
          </a:p>
          <a:p>
            <a:pPr>
              <a:lnSpc>
                <a:spcPct val="100000"/>
              </a:lnSpc>
            </a:pPr>
            <a:endParaRPr lang="en-ZA" sz="2000" dirty="0">
              <a:cs typeface="Arial" pitchFamily="34" charset="0"/>
            </a:endParaRPr>
          </a:p>
          <a:p>
            <a:pPr>
              <a:lnSpc>
                <a:spcPct val="100000"/>
              </a:lnSpc>
            </a:pPr>
            <a:endParaRPr lang="en-ZA" sz="2000" dirty="0">
              <a:cs typeface="Arial" pitchFamily="34" charset="0"/>
            </a:endParaRPr>
          </a:p>
          <a:p>
            <a:pPr marL="0" indent="0">
              <a:lnSpc>
                <a:spcPct val="100000"/>
              </a:lnSpc>
              <a:spcBef>
                <a:spcPts val="0"/>
              </a:spcBef>
              <a:spcAft>
                <a:spcPts val="600"/>
              </a:spcAft>
              <a:buNone/>
              <a:defRPr/>
            </a:pPr>
            <a:endParaRPr lang="en-GB" sz="2000" b="1" dirty="0">
              <a:latin typeface="Calibri" panose="020F0502020204030204" pitchFamily="34" charset="0"/>
              <a:cs typeface="Calibri" panose="020F0502020204030204" pitchFamily="34" charset="0"/>
            </a:endParaRPr>
          </a:p>
        </p:txBody>
      </p:sp>
      <p:sp>
        <p:nvSpPr>
          <p:cNvPr id="8" name="Title 1">
            <a:extLst>
              <a:ext uri="{FF2B5EF4-FFF2-40B4-BE49-F238E27FC236}">
                <a16:creationId xmlns:a16="http://schemas.microsoft.com/office/drawing/2014/main" id="{4F803B95-1CDF-C242-DEE4-8DA9A7D486C7}"/>
              </a:ext>
            </a:extLst>
          </p:cNvPr>
          <p:cNvSpPr txBox="1">
            <a:spLocks/>
          </p:cNvSpPr>
          <p:nvPr/>
        </p:nvSpPr>
        <p:spPr>
          <a:xfrm>
            <a:off x="533400" y="95756"/>
            <a:ext cx="11125200" cy="701731"/>
          </a:xfrm>
          <a:prstGeom prst="rect">
            <a:avLst/>
          </a:prstGeom>
          <a:solidFill>
            <a:srgbClr val="008000"/>
          </a:solidFill>
          <a:ln w="12700" cap="flat" cmpd="sng" algn="ctr">
            <a:solidFill>
              <a:srgbClr val="008000"/>
            </a:solidFill>
            <a:prstDash val="solid"/>
            <a:miter lim="800000"/>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spAutoFit/>
          </a:bodyPr>
          <a:lstStyle>
            <a:lvl1pPr algn="ctr" defTabSz="914400" rtl="0" eaLnBrk="1" latinLnBrk="0" hangingPunct="1">
              <a:lnSpc>
                <a:spcPct val="90000"/>
              </a:lnSpc>
              <a:spcBef>
                <a:spcPct val="0"/>
              </a:spcBef>
              <a:buNone/>
              <a:defRPr sz="60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GB" sz="4400" b="1" i="1" dirty="0">
                <a:solidFill>
                  <a:schemeClr val="bg1"/>
                </a:solidFill>
                <a:cs typeface="Calibri" panose="020F0502020204030204" pitchFamily="34" charset="0"/>
              </a:rPr>
              <a:t>Budget Trends </a:t>
            </a:r>
            <a:endParaRPr lang="en-ZA" sz="4400" b="1" dirty="0">
              <a:solidFill>
                <a:schemeClr val="bg1"/>
              </a:solidFill>
            </a:endParaRPr>
          </a:p>
        </p:txBody>
      </p:sp>
      <p:sp>
        <p:nvSpPr>
          <p:cNvPr id="6" name="Slide Number Placeholder 7">
            <a:extLst>
              <a:ext uri="{FF2B5EF4-FFF2-40B4-BE49-F238E27FC236}">
                <a16:creationId xmlns:a16="http://schemas.microsoft.com/office/drawing/2014/main" id="{122CA0DA-8693-6AB5-0F91-15B104918E98}"/>
              </a:ext>
            </a:extLst>
          </p:cNvPr>
          <p:cNvSpPr>
            <a:spLocks noGrp="1"/>
          </p:cNvSpPr>
          <p:nvPr>
            <p:ph type="sldNum" sz="quarter" idx="12"/>
          </p:nvPr>
        </p:nvSpPr>
        <p:spPr>
          <a:xfrm>
            <a:off x="9859056" y="6472719"/>
            <a:ext cx="2133600" cy="365125"/>
          </a:xfrm>
          <a:noFill/>
        </p:spPr>
        <p:txBody>
          <a:bodyPr/>
          <a:lstStyle/>
          <a:p>
            <a:fld id="{C647411B-AB77-409F-B9F6-2D0EDA52287E}" type="slidenum">
              <a:rPr lang="en-US" sz="2000" b="1" smtClean="0"/>
              <a:pPr/>
              <a:t>31</a:t>
            </a:fld>
            <a:endParaRPr lang="en-US" sz="2000" b="1" dirty="0"/>
          </a:p>
        </p:txBody>
      </p:sp>
      <p:pic>
        <p:nvPicPr>
          <p:cNvPr id="7" name="Picture 6">
            <a:extLst>
              <a:ext uri="{FF2B5EF4-FFF2-40B4-BE49-F238E27FC236}">
                <a16:creationId xmlns:a16="http://schemas.microsoft.com/office/drawing/2014/main" id="{27586055-11B9-1C60-0FD6-971075C9CDA7}"/>
              </a:ext>
            </a:extLst>
          </p:cNvPr>
          <p:cNvPicPr>
            <a:picLocks noChangeAspect="1"/>
          </p:cNvPicPr>
          <p:nvPr/>
        </p:nvPicPr>
        <p:blipFill>
          <a:blip r:embed="rId3"/>
          <a:stretch>
            <a:fillRect/>
          </a:stretch>
        </p:blipFill>
        <p:spPr>
          <a:xfrm>
            <a:off x="707532" y="1776399"/>
            <a:ext cx="7834039" cy="3767655"/>
          </a:xfrm>
          <a:prstGeom prst="rect">
            <a:avLst/>
          </a:prstGeom>
        </p:spPr>
      </p:pic>
      <p:pic>
        <p:nvPicPr>
          <p:cNvPr id="9" name="Picture 8">
            <a:extLst>
              <a:ext uri="{FF2B5EF4-FFF2-40B4-BE49-F238E27FC236}">
                <a16:creationId xmlns:a16="http://schemas.microsoft.com/office/drawing/2014/main" id="{39FD6B60-E909-3D53-8334-B6206036A2C0}"/>
              </a:ext>
            </a:extLst>
          </p:cNvPr>
          <p:cNvPicPr>
            <a:picLocks noChangeAspect="1"/>
          </p:cNvPicPr>
          <p:nvPr/>
        </p:nvPicPr>
        <p:blipFill>
          <a:blip r:embed="rId4"/>
          <a:stretch>
            <a:fillRect/>
          </a:stretch>
        </p:blipFill>
        <p:spPr>
          <a:xfrm>
            <a:off x="9654362" y="1071690"/>
            <a:ext cx="2629199" cy="5286580"/>
          </a:xfrm>
          <a:prstGeom prst="rect">
            <a:avLst/>
          </a:prstGeom>
        </p:spPr>
      </p:pic>
    </p:spTree>
    <p:extLst>
      <p:ext uri="{BB962C8B-B14F-4D97-AF65-F5344CB8AC3E}">
        <p14:creationId xmlns:p14="http://schemas.microsoft.com/office/powerpoint/2010/main" val="14721063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283562" cy="6858000"/>
          </a:xfrm>
          <a:prstGeom prst="rect">
            <a:avLst/>
          </a:prstGeom>
        </p:spPr>
      </p:pic>
      <p:sp>
        <p:nvSpPr>
          <p:cNvPr id="3" name="Content Placeholder 2">
            <a:extLst>
              <a:ext uri="{FF2B5EF4-FFF2-40B4-BE49-F238E27FC236}">
                <a16:creationId xmlns:a16="http://schemas.microsoft.com/office/drawing/2014/main" id="{64E51B24-E22E-4650-9C91-55F7CD18BE20}"/>
              </a:ext>
            </a:extLst>
          </p:cNvPr>
          <p:cNvSpPr txBox="1">
            <a:spLocks/>
          </p:cNvSpPr>
          <p:nvPr/>
        </p:nvSpPr>
        <p:spPr>
          <a:xfrm>
            <a:off x="533400" y="1130116"/>
            <a:ext cx="8347841" cy="477669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ZA" sz="2000" dirty="0">
                <a:cs typeface="Arial" pitchFamily="34" charset="0"/>
              </a:rPr>
              <a:t>The net increased baseline adjustments can be summarised as follows:</a:t>
            </a:r>
          </a:p>
          <a:p>
            <a:pPr>
              <a:lnSpc>
                <a:spcPct val="100000"/>
              </a:lnSpc>
            </a:pPr>
            <a:endParaRPr lang="en-ZA" sz="2000" dirty="0">
              <a:cs typeface="Arial" pitchFamily="34" charset="0"/>
            </a:endParaRPr>
          </a:p>
          <a:p>
            <a:pPr>
              <a:lnSpc>
                <a:spcPct val="100000"/>
              </a:lnSpc>
            </a:pPr>
            <a:endParaRPr lang="en-ZA" sz="2000" dirty="0">
              <a:cs typeface="Arial" pitchFamily="34" charset="0"/>
            </a:endParaRPr>
          </a:p>
          <a:p>
            <a:pPr>
              <a:lnSpc>
                <a:spcPct val="100000"/>
              </a:lnSpc>
            </a:pPr>
            <a:endParaRPr lang="en-ZA" sz="2000" dirty="0">
              <a:cs typeface="Arial" pitchFamily="34" charset="0"/>
            </a:endParaRPr>
          </a:p>
          <a:p>
            <a:pPr marL="0" indent="0">
              <a:lnSpc>
                <a:spcPct val="100000"/>
              </a:lnSpc>
              <a:spcBef>
                <a:spcPts val="0"/>
              </a:spcBef>
              <a:spcAft>
                <a:spcPts val="600"/>
              </a:spcAft>
              <a:buNone/>
              <a:defRPr/>
            </a:pPr>
            <a:endParaRPr lang="en-GB" sz="2000" b="1" dirty="0">
              <a:latin typeface="Calibri" panose="020F0502020204030204" pitchFamily="34" charset="0"/>
              <a:cs typeface="Calibri" panose="020F0502020204030204" pitchFamily="34" charset="0"/>
            </a:endParaRPr>
          </a:p>
        </p:txBody>
      </p:sp>
      <p:sp>
        <p:nvSpPr>
          <p:cNvPr id="8" name="Title 1">
            <a:extLst>
              <a:ext uri="{FF2B5EF4-FFF2-40B4-BE49-F238E27FC236}">
                <a16:creationId xmlns:a16="http://schemas.microsoft.com/office/drawing/2014/main" id="{4F803B95-1CDF-C242-DEE4-8DA9A7D486C7}"/>
              </a:ext>
            </a:extLst>
          </p:cNvPr>
          <p:cNvSpPr txBox="1">
            <a:spLocks/>
          </p:cNvSpPr>
          <p:nvPr/>
        </p:nvSpPr>
        <p:spPr>
          <a:xfrm>
            <a:off x="533400" y="95756"/>
            <a:ext cx="11125200" cy="701731"/>
          </a:xfrm>
          <a:prstGeom prst="rect">
            <a:avLst/>
          </a:prstGeom>
          <a:solidFill>
            <a:srgbClr val="008000"/>
          </a:solidFill>
          <a:ln w="12700" cap="flat" cmpd="sng" algn="ctr">
            <a:solidFill>
              <a:srgbClr val="008000"/>
            </a:solidFill>
            <a:prstDash val="solid"/>
            <a:miter lim="800000"/>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spAutoFit/>
          </a:bodyPr>
          <a:lstStyle>
            <a:lvl1pPr algn="ctr" defTabSz="914400" rtl="0" eaLnBrk="1" latinLnBrk="0" hangingPunct="1">
              <a:lnSpc>
                <a:spcPct val="90000"/>
              </a:lnSpc>
              <a:spcBef>
                <a:spcPct val="0"/>
              </a:spcBef>
              <a:buNone/>
              <a:defRPr sz="60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GB" sz="4400" b="1" i="1" dirty="0">
                <a:solidFill>
                  <a:schemeClr val="bg1"/>
                </a:solidFill>
                <a:cs typeface="Calibri" panose="020F0502020204030204" pitchFamily="34" charset="0"/>
              </a:rPr>
              <a:t>Details of Budget movement over the MTEF </a:t>
            </a:r>
            <a:endParaRPr lang="en-ZA" sz="4400" b="1" dirty="0">
              <a:solidFill>
                <a:schemeClr val="bg1"/>
              </a:solidFill>
            </a:endParaRPr>
          </a:p>
        </p:txBody>
      </p:sp>
      <p:sp>
        <p:nvSpPr>
          <p:cNvPr id="6" name="Slide Number Placeholder 7">
            <a:extLst>
              <a:ext uri="{FF2B5EF4-FFF2-40B4-BE49-F238E27FC236}">
                <a16:creationId xmlns:a16="http://schemas.microsoft.com/office/drawing/2014/main" id="{122CA0DA-8693-6AB5-0F91-15B104918E98}"/>
              </a:ext>
            </a:extLst>
          </p:cNvPr>
          <p:cNvSpPr>
            <a:spLocks noGrp="1"/>
          </p:cNvSpPr>
          <p:nvPr>
            <p:ph type="sldNum" sz="quarter" idx="12"/>
          </p:nvPr>
        </p:nvSpPr>
        <p:spPr>
          <a:xfrm>
            <a:off x="9859056" y="6472719"/>
            <a:ext cx="2133600" cy="365125"/>
          </a:xfrm>
          <a:noFill/>
        </p:spPr>
        <p:txBody>
          <a:bodyPr/>
          <a:lstStyle/>
          <a:p>
            <a:fld id="{C647411B-AB77-409F-B9F6-2D0EDA52287E}" type="slidenum">
              <a:rPr lang="en-US" sz="2000" b="1" smtClean="0"/>
              <a:pPr/>
              <a:t>32</a:t>
            </a:fld>
            <a:endParaRPr lang="en-US" sz="2000" b="1" dirty="0"/>
          </a:p>
        </p:txBody>
      </p:sp>
      <p:pic>
        <p:nvPicPr>
          <p:cNvPr id="9" name="Picture 8">
            <a:extLst>
              <a:ext uri="{FF2B5EF4-FFF2-40B4-BE49-F238E27FC236}">
                <a16:creationId xmlns:a16="http://schemas.microsoft.com/office/drawing/2014/main" id="{794CE50D-200F-0C0D-41CD-844A0A7C569A}"/>
              </a:ext>
            </a:extLst>
          </p:cNvPr>
          <p:cNvPicPr>
            <a:picLocks noChangeAspect="1"/>
          </p:cNvPicPr>
          <p:nvPr/>
        </p:nvPicPr>
        <p:blipFill>
          <a:blip r:embed="rId3"/>
          <a:stretch>
            <a:fillRect/>
          </a:stretch>
        </p:blipFill>
        <p:spPr>
          <a:xfrm>
            <a:off x="495059" y="1511281"/>
            <a:ext cx="8260057" cy="4395533"/>
          </a:xfrm>
          <a:prstGeom prst="rect">
            <a:avLst/>
          </a:prstGeom>
        </p:spPr>
      </p:pic>
      <p:pic>
        <p:nvPicPr>
          <p:cNvPr id="10" name="Picture 9">
            <a:extLst>
              <a:ext uri="{FF2B5EF4-FFF2-40B4-BE49-F238E27FC236}">
                <a16:creationId xmlns:a16="http://schemas.microsoft.com/office/drawing/2014/main" id="{16D9949B-CCCE-3614-C655-2F3FC301631B}"/>
              </a:ext>
            </a:extLst>
          </p:cNvPr>
          <p:cNvPicPr>
            <a:picLocks noChangeAspect="1"/>
          </p:cNvPicPr>
          <p:nvPr/>
        </p:nvPicPr>
        <p:blipFill>
          <a:blip r:embed="rId4"/>
          <a:stretch>
            <a:fillRect/>
          </a:stretch>
        </p:blipFill>
        <p:spPr>
          <a:xfrm>
            <a:off x="9303529" y="1031357"/>
            <a:ext cx="2959850" cy="5369443"/>
          </a:xfrm>
          <a:prstGeom prst="rect">
            <a:avLst/>
          </a:prstGeom>
        </p:spPr>
      </p:pic>
    </p:spTree>
    <p:extLst>
      <p:ext uri="{BB962C8B-B14F-4D97-AF65-F5344CB8AC3E}">
        <p14:creationId xmlns:p14="http://schemas.microsoft.com/office/powerpoint/2010/main" val="25343634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283562" cy="6858000"/>
          </a:xfrm>
          <a:prstGeom prst="rect">
            <a:avLst/>
          </a:prstGeom>
        </p:spPr>
      </p:pic>
      <p:sp>
        <p:nvSpPr>
          <p:cNvPr id="3" name="Content Placeholder 2">
            <a:extLst>
              <a:ext uri="{FF2B5EF4-FFF2-40B4-BE49-F238E27FC236}">
                <a16:creationId xmlns:a16="http://schemas.microsoft.com/office/drawing/2014/main" id="{64E51B24-E22E-4650-9C91-55F7CD18BE20}"/>
              </a:ext>
            </a:extLst>
          </p:cNvPr>
          <p:cNvSpPr txBox="1">
            <a:spLocks/>
          </p:cNvSpPr>
          <p:nvPr/>
        </p:nvSpPr>
        <p:spPr>
          <a:xfrm>
            <a:off x="533400" y="1496938"/>
            <a:ext cx="8316310" cy="4597767"/>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ts val="0"/>
              </a:spcBef>
              <a:spcAft>
                <a:spcPts val="600"/>
              </a:spcAft>
              <a:defRPr/>
            </a:pPr>
            <a:r>
              <a:rPr lang="en-GB" sz="2400" dirty="0"/>
              <a:t> </a:t>
            </a:r>
            <a:r>
              <a:rPr lang="en-ZA" sz="2000" dirty="0">
                <a:cs typeface="Arial" pitchFamily="34" charset="0"/>
              </a:rPr>
              <a:t>The projected average funding rate for institutions over the 2023 MTEF:</a:t>
            </a:r>
          </a:p>
          <a:p>
            <a:pPr lvl="1" algn="just">
              <a:spcBef>
                <a:spcPts val="0"/>
              </a:spcBef>
              <a:spcAft>
                <a:spcPts val="600"/>
              </a:spcAft>
              <a:buFont typeface="Courier New" panose="02070309020205020404" pitchFamily="49" charset="0"/>
              <a:buChar char="o"/>
              <a:defRPr/>
            </a:pPr>
            <a:r>
              <a:rPr lang="en-ZA" sz="2000" dirty="0"/>
              <a:t>TVET Colleges: 15.2% over the 2023 MTEF (8.9%  over the 2022 MTEF).</a:t>
            </a:r>
          </a:p>
          <a:p>
            <a:pPr lvl="1" algn="just">
              <a:spcBef>
                <a:spcPts val="0"/>
              </a:spcBef>
              <a:spcAft>
                <a:spcPts val="600"/>
              </a:spcAft>
              <a:buFont typeface="Courier New" panose="02070309020205020404" pitchFamily="49" charset="0"/>
              <a:buChar char="o"/>
              <a:defRPr/>
            </a:pPr>
            <a:r>
              <a:rPr lang="en-ZA" sz="2000" dirty="0"/>
              <a:t>CET Colleges: 2.1% over the 2023 MTEF (1.8% over the 2022 MTEF).</a:t>
            </a:r>
          </a:p>
          <a:p>
            <a:pPr lvl="1" algn="just">
              <a:spcBef>
                <a:spcPts val="0"/>
              </a:spcBef>
              <a:spcAft>
                <a:spcPts val="600"/>
              </a:spcAft>
              <a:buFont typeface="Courier New" panose="02070309020205020404" pitchFamily="49" charset="0"/>
              <a:buChar char="o"/>
              <a:defRPr/>
            </a:pPr>
            <a:r>
              <a:rPr lang="en-ZA" sz="2000" dirty="0"/>
              <a:t>Universities: 61.2% over the 2023 MTEF (65.5% over the 2022 MTEF).</a:t>
            </a:r>
          </a:p>
          <a:p>
            <a:pPr lvl="1" algn="just">
              <a:spcBef>
                <a:spcPts val="0"/>
              </a:spcBef>
              <a:spcAft>
                <a:spcPts val="600"/>
              </a:spcAft>
              <a:buFont typeface="Courier New" panose="02070309020205020404" pitchFamily="49" charset="0"/>
              <a:buChar char="o"/>
              <a:defRPr/>
            </a:pPr>
            <a:r>
              <a:rPr lang="en-ZA" sz="2000" dirty="0">
                <a:cs typeface="Arial" pitchFamily="34" charset="0"/>
              </a:rPr>
              <a:t>Skills Levy: 17.3% over the 2023 MTEF (16.4% over the 2022 MTEF).</a:t>
            </a:r>
          </a:p>
          <a:p>
            <a:pPr marL="357188" lvl="2" indent="-357188" algn="just">
              <a:spcBef>
                <a:spcPts val="0"/>
              </a:spcBef>
              <a:spcAft>
                <a:spcPts val="600"/>
              </a:spcAft>
              <a:defRPr/>
            </a:pPr>
            <a:r>
              <a:rPr lang="en-ZA" dirty="0">
                <a:cs typeface="Arial" pitchFamily="34" charset="0"/>
              </a:rPr>
              <a:t>There is a substantial funding support to Colleges (CET and TVET) from the Skill Levy through SETAs and the National Skills Fund (NSF). For example:</a:t>
            </a:r>
          </a:p>
          <a:p>
            <a:pPr marL="714375" lvl="3" indent="-261938" algn="just">
              <a:spcBef>
                <a:spcPts val="0"/>
              </a:spcBef>
              <a:spcAft>
                <a:spcPts val="600"/>
              </a:spcAft>
              <a:buFont typeface="Courier New" panose="02070309020205020404" pitchFamily="49" charset="0"/>
              <a:buChar char="o"/>
              <a:defRPr/>
            </a:pPr>
            <a:r>
              <a:rPr lang="en-ZA" dirty="0">
                <a:cs typeface="Arial" pitchFamily="34" charset="0"/>
              </a:rPr>
              <a:t>NSF: allocated R 2.8. billion to build 13 new TVET campuses;</a:t>
            </a:r>
          </a:p>
          <a:p>
            <a:pPr marL="714375" lvl="3" indent="-261938" algn="just">
              <a:spcBef>
                <a:spcPts val="0"/>
              </a:spcBef>
              <a:spcAft>
                <a:spcPts val="600"/>
              </a:spcAft>
              <a:buFont typeface="Courier New" panose="02070309020205020404" pitchFamily="49" charset="0"/>
              <a:buChar char="o"/>
              <a:defRPr/>
            </a:pPr>
            <a:r>
              <a:rPr lang="en-ZA" dirty="0">
                <a:cs typeface="Arial" pitchFamily="34" charset="0"/>
              </a:rPr>
              <a:t>NSF: allocated R 200 million for digital skills to CET colleges over the MTEF; </a:t>
            </a:r>
          </a:p>
          <a:p>
            <a:pPr marL="714375" lvl="3" indent="-261938" algn="just">
              <a:spcBef>
                <a:spcPts val="0"/>
              </a:spcBef>
              <a:spcAft>
                <a:spcPts val="600"/>
              </a:spcAft>
              <a:buFont typeface="Courier New" panose="02070309020205020404" pitchFamily="49" charset="0"/>
              <a:buChar char="o"/>
              <a:defRPr/>
            </a:pPr>
            <a:r>
              <a:rPr lang="en-ZA" dirty="0">
                <a:cs typeface="Arial" pitchFamily="34" charset="0"/>
              </a:rPr>
              <a:t>SETAs: allocated R 300 million in 2022/23 for TVET graduate placement;</a:t>
            </a:r>
          </a:p>
          <a:p>
            <a:pPr marL="714375" lvl="3" indent="-261938" algn="just">
              <a:spcBef>
                <a:spcPts val="0"/>
              </a:spcBef>
              <a:spcAft>
                <a:spcPts val="600"/>
              </a:spcAft>
              <a:buFont typeface="Courier New" panose="02070309020205020404" pitchFamily="49" charset="0"/>
              <a:buChar char="o"/>
              <a:defRPr/>
            </a:pPr>
            <a:r>
              <a:rPr lang="en-ZA" dirty="0">
                <a:cs typeface="Arial" pitchFamily="34" charset="0"/>
              </a:rPr>
              <a:t>SETAs: allocated  more R 100 million in 2022/23 to CET colleges for various initiatives.</a:t>
            </a:r>
            <a:endParaRPr lang="en-GB" sz="2000" b="1" dirty="0">
              <a:latin typeface="Calibri" panose="020F0502020204030204" pitchFamily="34" charset="0"/>
              <a:cs typeface="Calibri" panose="020F0502020204030204" pitchFamily="34" charset="0"/>
            </a:endParaRPr>
          </a:p>
        </p:txBody>
      </p:sp>
      <p:sp>
        <p:nvSpPr>
          <p:cNvPr id="8" name="Title 1">
            <a:extLst>
              <a:ext uri="{FF2B5EF4-FFF2-40B4-BE49-F238E27FC236}">
                <a16:creationId xmlns:a16="http://schemas.microsoft.com/office/drawing/2014/main" id="{4F803B95-1CDF-C242-DEE4-8DA9A7D486C7}"/>
              </a:ext>
            </a:extLst>
          </p:cNvPr>
          <p:cNvSpPr txBox="1">
            <a:spLocks/>
          </p:cNvSpPr>
          <p:nvPr/>
        </p:nvSpPr>
        <p:spPr>
          <a:xfrm>
            <a:off x="533400" y="95756"/>
            <a:ext cx="11125200" cy="701731"/>
          </a:xfrm>
          <a:prstGeom prst="rect">
            <a:avLst/>
          </a:prstGeom>
          <a:solidFill>
            <a:srgbClr val="008000"/>
          </a:solidFill>
          <a:ln w="12700" cap="flat" cmpd="sng" algn="ctr">
            <a:solidFill>
              <a:srgbClr val="008000"/>
            </a:solidFill>
            <a:prstDash val="solid"/>
            <a:miter lim="800000"/>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spAutoFit/>
          </a:bodyPr>
          <a:lstStyle>
            <a:lvl1pPr algn="ctr" defTabSz="914400" rtl="0" eaLnBrk="1" latinLnBrk="0" hangingPunct="1">
              <a:lnSpc>
                <a:spcPct val="90000"/>
              </a:lnSpc>
              <a:spcBef>
                <a:spcPct val="0"/>
              </a:spcBef>
              <a:buNone/>
              <a:defRPr sz="60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GB" sz="4400" b="1" i="1" dirty="0">
                <a:solidFill>
                  <a:schemeClr val="bg1"/>
                </a:solidFill>
                <a:cs typeface="Calibri" panose="020F0502020204030204" pitchFamily="34" charset="0"/>
              </a:rPr>
              <a:t>Budget trends </a:t>
            </a:r>
            <a:endParaRPr lang="en-ZA" sz="4400" b="1" dirty="0">
              <a:solidFill>
                <a:schemeClr val="bg1"/>
              </a:solidFill>
            </a:endParaRPr>
          </a:p>
        </p:txBody>
      </p:sp>
      <p:sp>
        <p:nvSpPr>
          <p:cNvPr id="6" name="Slide Number Placeholder 7">
            <a:extLst>
              <a:ext uri="{FF2B5EF4-FFF2-40B4-BE49-F238E27FC236}">
                <a16:creationId xmlns:a16="http://schemas.microsoft.com/office/drawing/2014/main" id="{122CA0DA-8693-6AB5-0F91-15B104918E98}"/>
              </a:ext>
            </a:extLst>
          </p:cNvPr>
          <p:cNvSpPr>
            <a:spLocks noGrp="1"/>
          </p:cNvSpPr>
          <p:nvPr>
            <p:ph type="sldNum" sz="quarter" idx="12"/>
          </p:nvPr>
        </p:nvSpPr>
        <p:spPr>
          <a:xfrm>
            <a:off x="9859056" y="6472719"/>
            <a:ext cx="2133600" cy="365125"/>
          </a:xfrm>
          <a:noFill/>
        </p:spPr>
        <p:txBody>
          <a:bodyPr/>
          <a:lstStyle/>
          <a:p>
            <a:fld id="{C647411B-AB77-409F-B9F6-2D0EDA52287E}" type="slidenum">
              <a:rPr lang="en-US" sz="2000" b="1" smtClean="0"/>
              <a:pPr/>
              <a:t>33</a:t>
            </a:fld>
            <a:endParaRPr lang="en-US" sz="2000" b="1" dirty="0"/>
          </a:p>
        </p:txBody>
      </p:sp>
      <p:pic>
        <p:nvPicPr>
          <p:cNvPr id="7" name="Picture 6">
            <a:extLst>
              <a:ext uri="{FF2B5EF4-FFF2-40B4-BE49-F238E27FC236}">
                <a16:creationId xmlns:a16="http://schemas.microsoft.com/office/drawing/2014/main" id="{2DF59C16-3DBD-D655-57A5-18A95DA47FE1}"/>
              </a:ext>
            </a:extLst>
          </p:cNvPr>
          <p:cNvPicPr>
            <a:picLocks noChangeAspect="1"/>
          </p:cNvPicPr>
          <p:nvPr/>
        </p:nvPicPr>
        <p:blipFill>
          <a:blip r:embed="rId3"/>
          <a:stretch>
            <a:fillRect/>
          </a:stretch>
        </p:blipFill>
        <p:spPr>
          <a:xfrm>
            <a:off x="9654362" y="1071690"/>
            <a:ext cx="2629199" cy="5286580"/>
          </a:xfrm>
          <a:prstGeom prst="rect">
            <a:avLst/>
          </a:prstGeom>
        </p:spPr>
      </p:pic>
    </p:spTree>
    <p:extLst>
      <p:ext uri="{BB962C8B-B14F-4D97-AF65-F5344CB8AC3E}">
        <p14:creationId xmlns:p14="http://schemas.microsoft.com/office/powerpoint/2010/main" val="34293443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283562" cy="6858000"/>
          </a:xfrm>
          <a:prstGeom prst="rect">
            <a:avLst/>
          </a:prstGeom>
        </p:spPr>
      </p:pic>
      <p:sp>
        <p:nvSpPr>
          <p:cNvPr id="3" name="Content Placeholder 2">
            <a:extLst>
              <a:ext uri="{FF2B5EF4-FFF2-40B4-BE49-F238E27FC236}">
                <a16:creationId xmlns:a16="http://schemas.microsoft.com/office/drawing/2014/main" id="{64E51B24-E22E-4650-9C91-55F7CD18BE20}"/>
              </a:ext>
            </a:extLst>
          </p:cNvPr>
          <p:cNvSpPr txBox="1">
            <a:spLocks/>
          </p:cNvSpPr>
          <p:nvPr/>
        </p:nvSpPr>
        <p:spPr>
          <a:xfrm>
            <a:off x="533400" y="1496938"/>
            <a:ext cx="8316310" cy="4597767"/>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ts val="0"/>
              </a:spcBef>
              <a:spcAft>
                <a:spcPts val="600"/>
              </a:spcAft>
              <a:defRPr/>
            </a:pPr>
            <a:endParaRPr lang="en-ZA" sz="2000" dirty="0">
              <a:cs typeface="Arial" pitchFamily="34" charset="0"/>
            </a:endParaRPr>
          </a:p>
          <a:p>
            <a:pPr algn="just">
              <a:spcBef>
                <a:spcPts val="0"/>
              </a:spcBef>
              <a:spcAft>
                <a:spcPts val="600"/>
              </a:spcAft>
              <a:defRPr/>
            </a:pPr>
            <a:endParaRPr lang="en-ZA" sz="2000" b="1" dirty="0">
              <a:latin typeface="Calibri" panose="020F0502020204030204" pitchFamily="34" charset="0"/>
              <a:cs typeface="Arial" pitchFamily="34" charset="0"/>
            </a:endParaRPr>
          </a:p>
          <a:p>
            <a:pPr algn="just">
              <a:spcBef>
                <a:spcPts val="0"/>
              </a:spcBef>
              <a:spcAft>
                <a:spcPts val="600"/>
              </a:spcAft>
              <a:defRPr/>
            </a:pPr>
            <a:endParaRPr lang="en-ZA" sz="2000" b="1" dirty="0">
              <a:latin typeface="Calibri" panose="020F0502020204030204" pitchFamily="34" charset="0"/>
              <a:cs typeface="Arial" pitchFamily="34" charset="0"/>
            </a:endParaRPr>
          </a:p>
          <a:p>
            <a:pPr algn="just">
              <a:spcBef>
                <a:spcPts val="0"/>
              </a:spcBef>
              <a:spcAft>
                <a:spcPts val="600"/>
              </a:spcAft>
              <a:defRPr/>
            </a:pPr>
            <a:endParaRPr lang="en-GB" sz="2000" b="1" dirty="0">
              <a:latin typeface="Calibri" panose="020F0502020204030204" pitchFamily="34" charset="0"/>
              <a:cs typeface="Calibri" panose="020F0502020204030204" pitchFamily="34" charset="0"/>
            </a:endParaRPr>
          </a:p>
        </p:txBody>
      </p:sp>
      <p:sp>
        <p:nvSpPr>
          <p:cNvPr id="8" name="Title 1">
            <a:extLst>
              <a:ext uri="{FF2B5EF4-FFF2-40B4-BE49-F238E27FC236}">
                <a16:creationId xmlns:a16="http://schemas.microsoft.com/office/drawing/2014/main" id="{4F803B95-1CDF-C242-DEE4-8DA9A7D486C7}"/>
              </a:ext>
            </a:extLst>
          </p:cNvPr>
          <p:cNvSpPr txBox="1">
            <a:spLocks/>
          </p:cNvSpPr>
          <p:nvPr/>
        </p:nvSpPr>
        <p:spPr>
          <a:xfrm>
            <a:off x="533400" y="95756"/>
            <a:ext cx="11125200" cy="701731"/>
          </a:xfrm>
          <a:prstGeom prst="rect">
            <a:avLst/>
          </a:prstGeom>
          <a:solidFill>
            <a:srgbClr val="008000"/>
          </a:solidFill>
          <a:ln w="12700" cap="flat" cmpd="sng" algn="ctr">
            <a:solidFill>
              <a:srgbClr val="008000"/>
            </a:solidFill>
            <a:prstDash val="solid"/>
            <a:miter lim="800000"/>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spAutoFit/>
          </a:bodyPr>
          <a:lstStyle>
            <a:lvl1pPr algn="ctr" defTabSz="914400" rtl="0" eaLnBrk="1" latinLnBrk="0" hangingPunct="1">
              <a:lnSpc>
                <a:spcPct val="90000"/>
              </a:lnSpc>
              <a:spcBef>
                <a:spcPct val="0"/>
              </a:spcBef>
              <a:buNone/>
              <a:defRPr sz="60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GB" sz="4400" b="1" i="1" dirty="0">
                <a:solidFill>
                  <a:schemeClr val="bg1"/>
                </a:solidFill>
                <a:cs typeface="Calibri" panose="020F0502020204030204" pitchFamily="34" charset="0"/>
              </a:rPr>
              <a:t>Budget trends </a:t>
            </a:r>
            <a:endParaRPr lang="en-ZA" sz="4400" b="1" dirty="0">
              <a:solidFill>
                <a:schemeClr val="bg1"/>
              </a:solidFill>
            </a:endParaRPr>
          </a:p>
        </p:txBody>
      </p:sp>
      <p:pic>
        <p:nvPicPr>
          <p:cNvPr id="5" name="Picture 4">
            <a:extLst>
              <a:ext uri="{FF2B5EF4-FFF2-40B4-BE49-F238E27FC236}">
                <a16:creationId xmlns:a16="http://schemas.microsoft.com/office/drawing/2014/main" id="{1E7A4081-D669-CE29-BC4D-8AAD15B0BD7B}"/>
              </a:ext>
            </a:extLst>
          </p:cNvPr>
          <p:cNvPicPr>
            <a:picLocks noChangeAspect="1"/>
          </p:cNvPicPr>
          <p:nvPr/>
        </p:nvPicPr>
        <p:blipFill>
          <a:blip r:embed="rId3"/>
          <a:stretch>
            <a:fillRect/>
          </a:stretch>
        </p:blipFill>
        <p:spPr>
          <a:xfrm>
            <a:off x="9058940" y="1084520"/>
            <a:ext cx="3255270" cy="5422605"/>
          </a:xfrm>
          <a:prstGeom prst="rect">
            <a:avLst/>
          </a:prstGeom>
        </p:spPr>
      </p:pic>
      <p:sp>
        <p:nvSpPr>
          <p:cNvPr id="6" name="Slide Number Placeholder 7">
            <a:extLst>
              <a:ext uri="{FF2B5EF4-FFF2-40B4-BE49-F238E27FC236}">
                <a16:creationId xmlns:a16="http://schemas.microsoft.com/office/drawing/2014/main" id="{122CA0DA-8693-6AB5-0F91-15B104918E98}"/>
              </a:ext>
            </a:extLst>
          </p:cNvPr>
          <p:cNvSpPr>
            <a:spLocks noGrp="1"/>
          </p:cNvSpPr>
          <p:nvPr>
            <p:ph type="sldNum" sz="quarter" idx="12"/>
          </p:nvPr>
        </p:nvSpPr>
        <p:spPr>
          <a:xfrm>
            <a:off x="9859056" y="6472719"/>
            <a:ext cx="2133600" cy="365125"/>
          </a:xfrm>
          <a:noFill/>
        </p:spPr>
        <p:txBody>
          <a:bodyPr/>
          <a:lstStyle/>
          <a:p>
            <a:fld id="{C647411B-AB77-409F-B9F6-2D0EDA52287E}" type="slidenum">
              <a:rPr lang="en-US" sz="2000" b="1" smtClean="0"/>
              <a:pPr/>
              <a:t>34</a:t>
            </a:fld>
            <a:endParaRPr lang="en-US" sz="2000" b="1" dirty="0"/>
          </a:p>
        </p:txBody>
      </p:sp>
      <p:pic>
        <p:nvPicPr>
          <p:cNvPr id="10" name="Picture 9">
            <a:extLst>
              <a:ext uri="{FF2B5EF4-FFF2-40B4-BE49-F238E27FC236}">
                <a16:creationId xmlns:a16="http://schemas.microsoft.com/office/drawing/2014/main" id="{305F9EE7-BD4F-D9CF-345D-5AE2F74881B0}"/>
              </a:ext>
            </a:extLst>
          </p:cNvPr>
          <p:cNvPicPr>
            <a:picLocks noChangeAspect="1"/>
          </p:cNvPicPr>
          <p:nvPr/>
        </p:nvPicPr>
        <p:blipFill>
          <a:blip r:embed="rId4"/>
          <a:stretch>
            <a:fillRect/>
          </a:stretch>
        </p:blipFill>
        <p:spPr>
          <a:xfrm>
            <a:off x="713570" y="1320630"/>
            <a:ext cx="7955970" cy="4375977"/>
          </a:xfrm>
          <a:prstGeom prst="rect">
            <a:avLst/>
          </a:prstGeom>
        </p:spPr>
      </p:pic>
    </p:spTree>
    <p:extLst>
      <p:ext uri="{BB962C8B-B14F-4D97-AF65-F5344CB8AC3E}">
        <p14:creationId xmlns:p14="http://schemas.microsoft.com/office/powerpoint/2010/main" val="27576553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283562" cy="6858000"/>
          </a:xfrm>
          <a:prstGeom prst="rect">
            <a:avLst/>
          </a:prstGeom>
        </p:spPr>
      </p:pic>
      <p:sp>
        <p:nvSpPr>
          <p:cNvPr id="3" name="Content Placeholder 2">
            <a:extLst>
              <a:ext uri="{FF2B5EF4-FFF2-40B4-BE49-F238E27FC236}">
                <a16:creationId xmlns:a16="http://schemas.microsoft.com/office/drawing/2014/main" id="{64E51B24-E22E-4650-9C91-55F7CD18BE20}"/>
              </a:ext>
            </a:extLst>
          </p:cNvPr>
          <p:cNvSpPr txBox="1">
            <a:spLocks/>
          </p:cNvSpPr>
          <p:nvPr/>
        </p:nvSpPr>
        <p:spPr>
          <a:xfrm>
            <a:off x="533400" y="1496938"/>
            <a:ext cx="8316310" cy="4597767"/>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ts val="0"/>
              </a:spcBef>
              <a:spcAft>
                <a:spcPts val="600"/>
              </a:spcAft>
              <a:defRPr/>
            </a:pPr>
            <a:endParaRPr lang="en-ZA" sz="2000" dirty="0">
              <a:cs typeface="Arial" pitchFamily="34" charset="0"/>
            </a:endParaRPr>
          </a:p>
          <a:p>
            <a:pPr algn="just">
              <a:spcBef>
                <a:spcPts val="0"/>
              </a:spcBef>
              <a:spcAft>
                <a:spcPts val="600"/>
              </a:spcAft>
              <a:defRPr/>
            </a:pPr>
            <a:endParaRPr lang="en-ZA" sz="2000" b="1" dirty="0">
              <a:latin typeface="Calibri" panose="020F0502020204030204" pitchFamily="34" charset="0"/>
              <a:cs typeface="Arial" pitchFamily="34" charset="0"/>
            </a:endParaRPr>
          </a:p>
          <a:p>
            <a:pPr algn="just">
              <a:spcBef>
                <a:spcPts val="0"/>
              </a:spcBef>
              <a:spcAft>
                <a:spcPts val="600"/>
              </a:spcAft>
              <a:defRPr/>
            </a:pPr>
            <a:endParaRPr lang="en-ZA" sz="2000" b="1" dirty="0">
              <a:latin typeface="Calibri" panose="020F0502020204030204" pitchFamily="34" charset="0"/>
              <a:cs typeface="Arial" pitchFamily="34" charset="0"/>
            </a:endParaRPr>
          </a:p>
          <a:p>
            <a:pPr algn="just">
              <a:spcBef>
                <a:spcPts val="0"/>
              </a:spcBef>
              <a:spcAft>
                <a:spcPts val="600"/>
              </a:spcAft>
              <a:defRPr/>
            </a:pPr>
            <a:endParaRPr lang="en-GB" sz="2000" b="1" dirty="0">
              <a:latin typeface="Calibri" panose="020F0502020204030204" pitchFamily="34" charset="0"/>
              <a:cs typeface="Calibri" panose="020F0502020204030204" pitchFamily="34" charset="0"/>
            </a:endParaRPr>
          </a:p>
        </p:txBody>
      </p:sp>
      <p:sp>
        <p:nvSpPr>
          <p:cNvPr id="8" name="Title 1">
            <a:extLst>
              <a:ext uri="{FF2B5EF4-FFF2-40B4-BE49-F238E27FC236}">
                <a16:creationId xmlns:a16="http://schemas.microsoft.com/office/drawing/2014/main" id="{4F803B95-1CDF-C242-DEE4-8DA9A7D486C7}"/>
              </a:ext>
            </a:extLst>
          </p:cNvPr>
          <p:cNvSpPr txBox="1">
            <a:spLocks/>
          </p:cNvSpPr>
          <p:nvPr/>
        </p:nvSpPr>
        <p:spPr>
          <a:xfrm>
            <a:off x="533400" y="95756"/>
            <a:ext cx="11125200" cy="701731"/>
          </a:xfrm>
          <a:prstGeom prst="rect">
            <a:avLst/>
          </a:prstGeom>
          <a:solidFill>
            <a:srgbClr val="008000"/>
          </a:solidFill>
          <a:ln w="12700" cap="flat" cmpd="sng" algn="ctr">
            <a:solidFill>
              <a:srgbClr val="008000"/>
            </a:solidFill>
            <a:prstDash val="solid"/>
            <a:miter lim="800000"/>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spAutoFit/>
          </a:bodyPr>
          <a:lstStyle>
            <a:lvl1pPr algn="ctr" defTabSz="914400" rtl="0" eaLnBrk="1" latinLnBrk="0" hangingPunct="1">
              <a:lnSpc>
                <a:spcPct val="90000"/>
              </a:lnSpc>
              <a:spcBef>
                <a:spcPct val="0"/>
              </a:spcBef>
              <a:buNone/>
              <a:defRPr sz="60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GB" sz="4400" b="1" i="1" dirty="0">
                <a:solidFill>
                  <a:schemeClr val="bg1"/>
                </a:solidFill>
                <a:cs typeface="Calibri" panose="020F0502020204030204" pitchFamily="34" charset="0"/>
              </a:rPr>
              <a:t>Allocations per Budget Programme </a:t>
            </a:r>
            <a:endParaRPr lang="en-ZA" sz="4400" b="1" dirty="0">
              <a:solidFill>
                <a:schemeClr val="bg1"/>
              </a:solidFill>
            </a:endParaRPr>
          </a:p>
        </p:txBody>
      </p:sp>
      <p:sp>
        <p:nvSpPr>
          <p:cNvPr id="6" name="Slide Number Placeholder 7">
            <a:extLst>
              <a:ext uri="{FF2B5EF4-FFF2-40B4-BE49-F238E27FC236}">
                <a16:creationId xmlns:a16="http://schemas.microsoft.com/office/drawing/2014/main" id="{122CA0DA-8693-6AB5-0F91-15B104918E98}"/>
              </a:ext>
            </a:extLst>
          </p:cNvPr>
          <p:cNvSpPr>
            <a:spLocks noGrp="1"/>
          </p:cNvSpPr>
          <p:nvPr>
            <p:ph type="sldNum" sz="quarter" idx="12"/>
          </p:nvPr>
        </p:nvSpPr>
        <p:spPr>
          <a:xfrm>
            <a:off x="9859056" y="6472719"/>
            <a:ext cx="2133600" cy="365125"/>
          </a:xfrm>
          <a:noFill/>
        </p:spPr>
        <p:txBody>
          <a:bodyPr/>
          <a:lstStyle/>
          <a:p>
            <a:fld id="{C647411B-AB77-409F-B9F6-2D0EDA52287E}" type="slidenum">
              <a:rPr lang="en-US" sz="2000" b="1" smtClean="0"/>
              <a:pPr/>
              <a:t>35</a:t>
            </a:fld>
            <a:endParaRPr lang="en-US" sz="2000" b="1" dirty="0"/>
          </a:p>
        </p:txBody>
      </p:sp>
      <p:pic>
        <p:nvPicPr>
          <p:cNvPr id="4" name="Picture 3">
            <a:extLst>
              <a:ext uri="{FF2B5EF4-FFF2-40B4-BE49-F238E27FC236}">
                <a16:creationId xmlns:a16="http://schemas.microsoft.com/office/drawing/2014/main" id="{6E9425A4-3DD6-72D8-C5B3-D7F7EF25AA09}"/>
              </a:ext>
            </a:extLst>
          </p:cNvPr>
          <p:cNvPicPr>
            <a:picLocks noChangeAspect="1"/>
          </p:cNvPicPr>
          <p:nvPr/>
        </p:nvPicPr>
        <p:blipFill>
          <a:blip r:embed="rId3"/>
          <a:stretch>
            <a:fillRect/>
          </a:stretch>
        </p:blipFill>
        <p:spPr>
          <a:xfrm>
            <a:off x="614274" y="1229709"/>
            <a:ext cx="8340051" cy="4677105"/>
          </a:xfrm>
          <a:prstGeom prst="rect">
            <a:avLst/>
          </a:prstGeom>
        </p:spPr>
      </p:pic>
      <p:pic>
        <p:nvPicPr>
          <p:cNvPr id="7" name="Picture 6">
            <a:extLst>
              <a:ext uri="{FF2B5EF4-FFF2-40B4-BE49-F238E27FC236}">
                <a16:creationId xmlns:a16="http://schemas.microsoft.com/office/drawing/2014/main" id="{9B5A045B-3B00-B43D-812C-DD96D6C4C58E}"/>
              </a:ext>
            </a:extLst>
          </p:cNvPr>
          <p:cNvPicPr>
            <a:picLocks noChangeAspect="1"/>
          </p:cNvPicPr>
          <p:nvPr/>
        </p:nvPicPr>
        <p:blipFill>
          <a:blip r:embed="rId4"/>
          <a:stretch>
            <a:fillRect/>
          </a:stretch>
        </p:blipFill>
        <p:spPr>
          <a:xfrm>
            <a:off x="9303529" y="1031357"/>
            <a:ext cx="2959850" cy="5369443"/>
          </a:xfrm>
          <a:prstGeom prst="rect">
            <a:avLst/>
          </a:prstGeom>
        </p:spPr>
      </p:pic>
    </p:spTree>
    <p:extLst>
      <p:ext uri="{BB962C8B-B14F-4D97-AF65-F5344CB8AC3E}">
        <p14:creationId xmlns:p14="http://schemas.microsoft.com/office/powerpoint/2010/main" val="32270626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283562" cy="6858000"/>
          </a:xfrm>
          <a:prstGeom prst="rect">
            <a:avLst/>
          </a:prstGeom>
        </p:spPr>
      </p:pic>
      <p:sp>
        <p:nvSpPr>
          <p:cNvPr id="3" name="Content Placeholder 2">
            <a:extLst>
              <a:ext uri="{FF2B5EF4-FFF2-40B4-BE49-F238E27FC236}">
                <a16:creationId xmlns:a16="http://schemas.microsoft.com/office/drawing/2014/main" id="{64E51B24-E22E-4650-9C91-55F7CD18BE20}"/>
              </a:ext>
            </a:extLst>
          </p:cNvPr>
          <p:cNvSpPr txBox="1">
            <a:spLocks/>
          </p:cNvSpPr>
          <p:nvPr/>
        </p:nvSpPr>
        <p:spPr>
          <a:xfrm>
            <a:off x="533400" y="1496938"/>
            <a:ext cx="8316310" cy="4597767"/>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ts val="0"/>
              </a:spcBef>
              <a:spcAft>
                <a:spcPts val="600"/>
              </a:spcAft>
              <a:defRPr/>
            </a:pPr>
            <a:endParaRPr lang="en-ZA" sz="2000" dirty="0">
              <a:cs typeface="Arial" pitchFamily="34" charset="0"/>
            </a:endParaRPr>
          </a:p>
          <a:p>
            <a:pPr algn="just">
              <a:spcBef>
                <a:spcPts val="0"/>
              </a:spcBef>
              <a:spcAft>
                <a:spcPts val="600"/>
              </a:spcAft>
              <a:defRPr/>
            </a:pPr>
            <a:endParaRPr lang="en-ZA" sz="2000" b="1" dirty="0">
              <a:latin typeface="Calibri" panose="020F0502020204030204" pitchFamily="34" charset="0"/>
              <a:cs typeface="Arial" pitchFamily="34" charset="0"/>
            </a:endParaRPr>
          </a:p>
          <a:p>
            <a:pPr algn="just">
              <a:spcBef>
                <a:spcPts val="0"/>
              </a:spcBef>
              <a:spcAft>
                <a:spcPts val="600"/>
              </a:spcAft>
              <a:defRPr/>
            </a:pPr>
            <a:endParaRPr lang="en-ZA" sz="2000" b="1" dirty="0">
              <a:latin typeface="Calibri" panose="020F0502020204030204" pitchFamily="34" charset="0"/>
              <a:cs typeface="Arial" pitchFamily="34" charset="0"/>
            </a:endParaRPr>
          </a:p>
          <a:p>
            <a:pPr algn="just">
              <a:spcBef>
                <a:spcPts val="0"/>
              </a:spcBef>
              <a:spcAft>
                <a:spcPts val="600"/>
              </a:spcAft>
              <a:defRPr/>
            </a:pPr>
            <a:endParaRPr lang="en-GB" sz="2000" b="1" dirty="0">
              <a:latin typeface="Calibri" panose="020F0502020204030204" pitchFamily="34" charset="0"/>
              <a:cs typeface="Calibri" panose="020F0502020204030204" pitchFamily="34" charset="0"/>
            </a:endParaRPr>
          </a:p>
        </p:txBody>
      </p:sp>
      <p:sp>
        <p:nvSpPr>
          <p:cNvPr id="8" name="Title 1">
            <a:extLst>
              <a:ext uri="{FF2B5EF4-FFF2-40B4-BE49-F238E27FC236}">
                <a16:creationId xmlns:a16="http://schemas.microsoft.com/office/drawing/2014/main" id="{4F803B95-1CDF-C242-DEE4-8DA9A7D486C7}"/>
              </a:ext>
            </a:extLst>
          </p:cNvPr>
          <p:cNvSpPr txBox="1">
            <a:spLocks/>
          </p:cNvSpPr>
          <p:nvPr/>
        </p:nvSpPr>
        <p:spPr>
          <a:xfrm>
            <a:off x="533400" y="95756"/>
            <a:ext cx="11125200" cy="701731"/>
          </a:xfrm>
          <a:prstGeom prst="rect">
            <a:avLst/>
          </a:prstGeom>
          <a:solidFill>
            <a:srgbClr val="008000"/>
          </a:solidFill>
          <a:ln w="12700" cap="flat" cmpd="sng" algn="ctr">
            <a:solidFill>
              <a:srgbClr val="008000"/>
            </a:solidFill>
            <a:prstDash val="solid"/>
            <a:miter lim="800000"/>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spAutoFit/>
          </a:bodyPr>
          <a:lstStyle>
            <a:lvl1pPr algn="ctr" defTabSz="914400" rtl="0" eaLnBrk="1" latinLnBrk="0" hangingPunct="1">
              <a:lnSpc>
                <a:spcPct val="90000"/>
              </a:lnSpc>
              <a:spcBef>
                <a:spcPct val="0"/>
              </a:spcBef>
              <a:buNone/>
              <a:defRPr sz="60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GB" sz="4400" b="1" i="1" dirty="0">
                <a:solidFill>
                  <a:schemeClr val="bg1"/>
                </a:solidFill>
                <a:cs typeface="Calibri" panose="020F0502020204030204" pitchFamily="34" charset="0"/>
              </a:rPr>
              <a:t>Allocations per Economic classification</a:t>
            </a:r>
            <a:endParaRPr lang="en-ZA" sz="4400" b="1" dirty="0">
              <a:solidFill>
                <a:schemeClr val="bg1"/>
              </a:solidFill>
            </a:endParaRPr>
          </a:p>
        </p:txBody>
      </p:sp>
      <p:sp>
        <p:nvSpPr>
          <p:cNvPr id="6" name="Slide Number Placeholder 7">
            <a:extLst>
              <a:ext uri="{FF2B5EF4-FFF2-40B4-BE49-F238E27FC236}">
                <a16:creationId xmlns:a16="http://schemas.microsoft.com/office/drawing/2014/main" id="{122CA0DA-8693-6AB5-0F91-15B104918E98}"/>
              </a:ext>
            </a:extLst>
          </p:cNvPr>
          <p:cNvSpPr>
            <a:spLocks noGrp="1"/>
          </p:cNvSpPr>
          <p:nvPr>
            <p:ph type="sldNum" sz="quarter" idx="12"/>
          </p:nvPr>
        </p:nvSpPr>
        <p:spPr>
          <a:xfrm>
            <a:off x="9859056" y="6472719"/>
            <a:ext cx="2133600" cy="365125"/>
          </a:xfrm>
          <a:noFill/>
        </p:spPr>
        <p:txBody>
          <a:bodyPr/>
          <a:lstStyle/>
          <a:p>
            <a:fld id="{C647411B-AB77-409F-B9F6-2D0EDA52287E}" type="slidenum">
              <a:rPr lang="en-US" sz="2000" b="1" smtClean="0"/>
              <a:pPr/>
              <a:t>36</a:t>
            </a:fld>
            <a:endParaRPr lang="en-US" sz="2000" b="1" dirty="0"/>
          </a:p>
        </p:txBody>
      </p:sp>
      <p:pic>
        <p:nvPicPr>
          <p:cNvPr id="7" name="Picture 6">
            <a:extLst>
              <a:ext uri="{FF2B5EF4-FFF2-40B4-BE49-F238E27FC236}">
                <a16:creationId xmlns:a16="http://schemas.microsoft.com/office/drawing/2014/main" id="{0A62059D-CB33-B6D8-C83D-5ECBAAB01902}"/>
              </a:ext>
            </a:extLst>
          </p:cNvPr>
          <p:cNvPicPr>
            <a:picLocks noChangeAspect="1"/>
          </p:cNvPicPr>
          <p:nvPr/>
        </p:nvPicPr>
        <p:blipFill>
          <a:blip r:embed="rId3"/>
          <a:stretch>
            <a:fillRect/>
          </a:stretch>
        </p:blipFill>
        <p:spPr>
          <a:xfrm>
            <a:off x="356397" y="1922620"/>
            <a:ext cx="8346147" cy="3438442"/>
          </a:xfrm>
          <a:prstGeom prst="rect">
            <a:avLst/>
          </a:prstGeom>
        </p:spPr>
      </p:pic>
      <p:pic>
        <p:nvPicPr>
          <p:cNvPr id="4" name="Picture 3">
            <a:extLst>
              <a:ext uri="{FF2B5EF4-FFF2-40B4-BE49-F238E27FC236}">
                <a16:creationId xmlns:a16="http://schemas.microsoft.com/office/drawing/2014/main" id="{88535314-6168-5A97-DF24-A1AD1F2C613F}"/>
              </a:ext>
            </a:extLst>
          </p:cNvPr>
          <p:cNvPicPr>
            <a:picLocks noChangeAspect="1"/>
          </p:cNvPicPr>
          <p:nvPr/>
        </p:nvPicPr>
        <p:blipFill>
          <a:blip r:embed="rId4"/>
          <a:stretch>
            <a:fillRect/>
          </a:stretch>
        </p:blipFill>
        <p:spPr>
          <a:xfrm>
            <a:off x="9654362" y="1071690"/>
            <a:ext cx="2629199" cy="5286580"/>
          </a:xfrm>
          <a:prstGeom prst="rect">
            <a:avLst/>
          </a:prstGeom>
        </p:spPr>
      </p:pic>
    </p:spTree>
    <p:extLst>
      <p:ext uri="{BB962C8B-B14F-4D97-AF65-F5344CB8AC3E}">
        <p14:creationId xmlns:p14="http://schemas.microsoft.com/office/powerpoint/2010/main" val="38742806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283562" cy="6858000"/>
          </a:xfrm>
          <a:prstGeom prst="rect">
            <a:avLst/>
          </a:prstGeom>
        </p:spPr>
      </p:pic>
      <p:sp>
        <p:nvSpPr>
          <p:cNvPr id="3" name="Content Placeholder 2">
            <a:extLst>
              <a:ext uri="{FF2B5EF4-FFF2-40B4-BE49-F238E27FC236}">
                <a16:creationId xmlns:a16="http://schemas.microsoft.com/office/drawing/2014/main" id="{64E51B24-E22E-4650-9C91-55F7CD18BE20}"/>
              </a:ext>
            </a:extLst>
          </p:cNvPr>
          <p:cNvSpPr txBox="1">
            <a:spLocks/>
          </p:cNvSpPr>
          <p:nvPr/>
        </p:nvSpPr>
        <p:spPr>
          <a:xfrm>
            <a:off x="533400" y="1496938"/>
            <a:ext cx="8316310" cy="4597767"/>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ts val="0"/>
              </a:spcBef>
              <a:spcAft>
                <a:spcPts val="600"/>
              </a:spcAft>
              <a:defRPr/>
            </a:pPr>
            <a:endParaRPr lang="en-ZA" sz="2000" dirty="0">
              <a:cs typeface="Arial" pitchFamily="34" charset="0"/>
            </a:endParaRPr>
          </a:p>
          <a:p>
            <a:pPr algn="just">
              <a:spcBef>
                <a:spcPts val="0"/>
              </a:spcBef>
              <a:spcAft>
                <a:spcPts val="600"/>
              </a:spcAft>
              <a:defRPr/>
            </a:pPr>
            <a:endParaRPr lang="en-ZA" sz="2000" b="1" dirty="0">
              <a:latin typeface="Calibri" panose="020F0502020204030204" pitchFamily="34" charset="0"/>
              <a:cs typeface="Arial" pitchFamily="34" charset="0"/>
            </a:endParaRPr>
          </a:p>
          <a:p>
            <a:pPr algn="just">
              <a:spcBef>
                <a:spcPts val="0"/>
              </a:spcBef>
              <a:spcAft>
                <a:spcPts val="600"/>
              </a:spcAft>
              <a:defRPr/>
            </a:pPr>
            <a:endParaRPr lang="en-ZA" sz="2000" b="1" dirty="0">
              <a:latin typeface="Calibri" panose="020F0502020204030204" pitchFamily="34" charset="0"/>
              <a:cs typeface="Arial" pitchFamily="34" charset="0"/>
            </a:endParaRPr>
          </a:p>
          <a:p>
            <a:pPr algn="just">
              <a:spcBef>
                <a:spcPts val="0"/>
              </a:spcBef>
              <a:spcAft>
                <a:spcPts val="600"/>
              </a:spcAft>
              <a:defRPr/>
            </a:pPr>
            <a:endParaRPr lang="en-GB" sz="2000" b="1" dirty="0">
              <a:latin typeface="Calibri" panose="020F0502020204030204" pitchFamily="34" charset="0"/>
              <a:cs typeface="Calibri" panose="020F0502020204030204" pitchFamily="34" charset="0"/>
            </a:endParaRPr>
          </a:p>
        </p:txBody>
      </p:sp>
      <p:sp>
        <p:nvSpPr>
          <p:cNvPr id="8" name="Title 1">
            <a:extLst>
              <a:ext uri="{FF2B5EF4-FFF2-40B4-BE49-F238E27FC236}">
                <a16:creationId xmlns:a16="http://schemas.microsoft.com/office/drawing/2014/main" id="{4F803B95-1CDF-C242-DEE4-8DA9A7D486C7}"/>
              </a:ext>
            </a:extLst>
          </p:cNvPr>
          <p:cNvSpPr txBox="1">
            <a:spLocks/>
          </p:cNvSpPr>
          <p:nvPr/>
        </p:nvSpPr>
        <p:spPr>
          <a:xfrm>
            <a:off x="533400" y="95756"/>
            <a:ext cx="11125200" cy="701731"/>
          </a:xfrm>
          <a:prstGeom prst="rect">
            <a:avLst/>
          </a:prstGeom>
          <a:solidFill>
            <a:srgbClr val="008000"/>
          </a:solidFill>
          <a:ln w="12700" cap="flat" cmpd="sng" algn="ctr">
            <a:solidFill>
              <a:srgbClr val="008000"/>
            </a:solidFill>
            <a:prstDash val="solid"/>
            <a:miter lim="800000"/>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spAutoFit/>
          </a:bodyPr>
          <a:lstStyle>
            <a:lvl1pPr algn="ctr" defTabSz="914400" rtl="0" eaLnBrk="1" latinLnBrk="0" hangingPunct="1">
              <a:lnSpc>
                <a:spcPct val="90000"/>
              </a:lnSpc>
              <a:spcBef>
                <a:spcPct val="0"/>
              </a:spcBef>
              <a:buNone/>
              <a:defRPr sz="60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GB" sz="4400" b="1" i="1" dirty="0">
                <a:solidFill>
                  <a:schemeClr val="bg1"/>
                </a:solidFill>
                <a:cs typeface="Calibri" panose="020F0502020204030204" pitchFamily="34" charset="0"/>
              </a:rPr>
              <a:t>Detail of Transfer Payments</a:t>
            </a:r>
            <a:endParaRPr lang="en-ZA" sz="4400" b="1" dirty="0">
              <a:solidFill>
                <a:schemeClr val="bg1"/>
              </a:solidFill>
            </a:endParaRPr>
          </a:p>
        </p:txBody>
      </p:sp>
      <p:pic>
        <p:nvPicPr>
          <p:cNvPr id="5" name="Picture 4">
            <a:extLst>
              <a:ext uri="{FF2B5EF4-FFF2-40B4-BE49-F238E27FC236}">
                <a16:creationId xmlns:a16="http://schemas.microsoft.com/office/drawing/2014/main" id="{1E7A4081-D669-CE29-BC4D-8AAD15B0BD7B}"/>
              </a:ext>
            </a:extLst>
          </p:cNvPr>
          <p:cNvPicPr>
            <a:picLocks noChangeAspect="1"/>
          </p:cNvPicPr>
          <p:nvPr/>
        </p:nvPicPr>
        <p:blipFill>
          <a:blip r:embed="rId3"/>
          <a:stretch>
            <a:fillRect/>
          </a:stretch>
        </p:blipFill>
        <p:spPr>
          <a:xfrm>
            <a:off x="9058940" y="1084520"/>
            <a:ext cx="3255270" cy="5422605"/>
          </a:xfrm>
          <a:prstGeom prst="rect">
            <a:avLst/>
          </a:prstGeom>
        </p:spPr>
      </p:pic>
      <p:sp>
        <p:nvSpPr>
          <p:cNvPr id="6" name="Slide Number Placeholder 7">
            <a:extLst>
              <a:ext uri="{FF2B5EF4-FFF2-40B4-BE49-F238E27FC236}">
                <a16:creationId xmlns:a16="http://schemas.microsoft.com/office/drawing/2014/main" id="{122CA0DA-8693-6AB5-0F91-15B104918E98}"/>
              </a:ext>
            </a:extLst>
          </p:cNvPr>
          <p:cNvSpPr>
            <a:spLocks noGrp="1"/>
          </p:cNvSpPr>
          <p:nvPr>
            <p:ph type="sldNum" sz="quarter" idx="12"/>
          </p:nvPr>
        </p:nvSpPr>
        <p:spPr>
          <a:xfrm>
            <a:off x="9859056" y="6472719"/>
            <a:ext cx="2133600" cy="365125"/>
          </a:xfrm>
          <a:noFill/>
        </p:spPr>
        <p:txBody>
          <a:bodyPr/>
          <a:lstStyle/>
          <a:p>
            <a:fld id="{C647411B-AB77-409F-B9F6-2D0EDA52287E}" type="slidenum">
              <a:rPr lang="en-US" sz="2000" b="1" smtClean="0"/>
              <a:pPr/>
              <a:t>37</a:t>
            </a:fld>
            <a:endParaRPr lang="en-US" sz="2000" b="1" dirty="0"/>
          </a:p>
        </p:txBody>
      </p:sp>
      <p:pic>
        <p:nvPicPr>
          <p:cNvPr id="9" name="Picture 8">
            <a:extLst>
              <a:ext uri="{FF2B5EF4-FFF2-40B4-BE49-F238E27FC236}">
                <a16:creationId xmlns:a16="http://schemas.microsoft.com/office/drawing/2014/main" id="{90910E46-11A0-8302-ED1C-FC81CEC3F824}"/>
              </a:ext>
            </a:extLst>
          </p:cNvPr>
          <p:cNvPicPr>
            <a:picLocks noChangeAspect="1"/>
          </p:cNvPicPr>
          <p:nvPr/>
        </p:nvPicPr>
        <p:blipFill>
          <a:blip r:embed="rId4"/>
          <a:stretch>
            <a:fillRect/>
          </a:stretch>
        </p:blipFill>
        <p:spPr>
          <a:xfrm>
            <a:off x="351149" y="1186362"/>
            <a:ext cx="8498561" cy="4730962"/>
          </a:xfrm>
          <a:prstGeom prst="rect">
            <a:avLst/>
          </a:prstGeom>
        </p:spPr>
      </p:pic>
    </p:spTree>
    <p:extLst>
      <p:ext uri="{BB962C8B-B14F-4D97-AF65-F5344CB8AC3E}">
        <p14:creationId xmlns:p14="http://schemas.microsoft.com/office/powerpoint/2010/main" val="38703984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283562" cy="6858000"/>
          </a:xfrm>
          <a:prstGeom prst="rect">
            <a:avLst/>
          </a:prstGeom>
        </p:spPr>
      </p:pic>
      <p:sp>
        <p:nvSpPr>
          <p:cNvPr id="3" name="Content Placeholder 2">
            <a:extLst>
              <a:ext uri="{FF2B5EF4-FFF2-40B4-BE49-F238E27FC236}">
                <a16:creationId xmlns:a16="http://schemas.microsoft.com/office/drawing/2014/main" id="{64E51B24-E22E-4650-9C91-55F7CD18BE20}"/>
              </a:ext>
            </a:extLst>
          </p:cNvPr>
          <p:cNvSpPr txBox="1">
            <a:spLocks/>
          </p:cNvSpPr>
          <p:nvPr/>
        </p:nvSpPr>
        <p:spPr>
          <a:xfrm>
            <a:off x="533400" y="1208691"/>
            <a:ext cx="8295290" cy="4750676"/>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68288" indent="-268288" algn="just">
              <a:spcBef>
                <a:spcPts val="0"/>
              </a:spcBef>
              <a:spcAft>
                <a:spcPts val="1200"/>
              </a:spcAft>
              <a:buFont typeface="Arial" pitchFamily="34" charset="0"/>
              <a:buChar char="•"/>
              <a:defRPr/>
            </a:pPr>
            <a:r>
              <a:rPr lang="en-US" sz="2200" dirty="0">
                <a:cs typeface="Arial" pitchFamily="34" charset="0"/>
              </a:rPr>
              <a:t>The “</a:t>
            </a:r>
            <a:r>
              <a:rPr lang="en-US" sz="2200" b="1" dirty="0">
                <a:cs typeface="Arial" pitchFamily="34" charset="0"/>
              </a:rPr>
              <a:t>direct charges</a:t>
            </a:r>
            <a:r>
              <a:rPr lang="en-US" sz="2200" dirty="0">
                <a:cs typeface="Arial" pitchFamily="34" charset="0"/>
              </a:rPr>
              <a:t>” reflected in the budget consist of the direct commitment from the National Revenue Fund namely the </a:t>
            </a:r>
            <a:r>
              <a:rPr lang="en-US" sz="2200" b="1" dirty="0">
                <a:cs typeface="Arial" pitchFamily="34" charset="0"/>
              </a:rPr>
              <a:t>skills levy </a:t>
            </a:r>
            <a:r>
              <a:rPr lang="en-US" sz="2200" dirty="0">
                <a:cs typeface="Arial" pitchFamily="34" charset="0"/>
              </a:rPr>
              <a:t>revenue collected by SARS for the SETAs and the NSF</a:t>
            </a:r>
          </a:p>
          <a:p>
            <a:pPr algn="just">
              <a:spcBef>
                <a:spcPts val="0"/>
              </a:spcBef>
              <a:spcAft>
                <a:spcPts val="1200"/>
              </a:spcAft>
              <a:defRPr/>
            </a:pPr>
            <a:r>
              <a:rPr lang="en-US" sz="2200" dirty="0"/>
              <a:t>For the 2023 MTEF period, the skills levy increases from R21.2 billion (revised estimated levy collections by National Treasury) in 2022/23 to reach R26.8 billion in 2025/26</a:t>
            </a:r>
          </a:p>
          <a:p>
            <a:pPr marL="268288" indent="-268288">
              <a:spcBef>
                <a:spcPts val="0"/>
              </a:spcBef>
              <a:spcAft>
                <a:spcPts val="1200"/>
              </a:spcAft>
              <a:buFont typeface="Arial" pitchFamily="34" charset="0"/>
              <a:buChar char="•"/>
              <a:defRPr/>
            </a:pPr>
            <a:r>
              <a:rPr lang="en-US" sz="2200" dirty="0">
                <a:cs typeface="Arial" pitchFamily="34" charset="0"/>
              </a:rPr>
              <a:t>The </a:t>
            </a:r>
            <a:r>
              <a:rPr lang="en-US" sz="2200" b="1" dirty="0">
                <a:cs typeface="Arial" pitchFamily="34" charset="0"/>
              </a:rPr>
              <a:t>skills levy allocations </a:t>
            </a:r>
            <a:r>
              <a:rPr lang="en-US" sz="2200" dirty="0">
                <a:cs typeface="Arial" pitchFamily="34" charset="0"/>
              </a:rPr>
              <a:t>based on the revised collection trend over the 2023 MTEF are as follows:</a:t>
            </a:r>
          </a:p>
          <a:p>
            <a:pPr marL="0" indent="0">
              <a:spcBef>
                <a:spcPts val="0"/>
              </a:spcBef>
              <a:spcAft>
                <a:spcPts val="0"/>
              </a:spcAft>
              <a:buNone/>
              <a:defRPr/>
            </a:pPr>
            <a:r>
              <a:rPr lang="en-US" sz="2200" dirty="0">
                <a:cs typeface="Arial" pitchFamily="34" charset="0"/>
              </a:rPr>
              <a:t>	2023/24:	SETAs	R18.422 billion</a:t>
            </a:r>
          </a:p>
          <a:p>
            <a:pPr marL="0" indent="0">
              <a:spcBef>
                <a:spcPts val="0"/>
              </a:spcBef>
              <a:spcAft>
                <a:spcPts val="0"/>
              </a:spcAft>
              <a:buNone/>
              <a:defRPr/>
            </a:pPr>
            <a:r>
              <a:rPr lang="en-US" sz="2200" dirty="0">
                <a:cs typeface="Arial" pitchFamily="34" charset="0"/>
              </a:rPr>
              <a:t>			NSF	R4.605 billion</a:t>
            </a:r>
          </a:p>
          <a:p>
            <a:pPr marL="0" indent="0">
              <a:spcBef>
                <a:spcPts val="0"/>
              </a:spcBef>
              <a:spcAft>
                <a:spcPts val="0"/>
              </a:spcAft>
              <a:buNone/>
              <a:defRPr/>
            </a:pPr>
            <a:r>
              <a:rPr lang="en-US" sz="2200" dirty="0">
                <a:cs typeface="Arial" pitchFamily="34" charset="0"/>
              </a:rPr>
              <a:t>	2024/25:	SETAs	R19.853 billion</a:t>
            </a:r>
          </a:p>
          <a:p>
            <a:pPr marL="0" indent="0">
              <a:spcBef>
                <a:spcPts val="0"/>
              </a:spcBef>
              <a:spcAft>
                <a:spcPts val="0"/>
              </a:spcAft>
              <a:buNone/>
              <a:defRPr/>
            </a:pPr>
            <a:r>
              <a:rPr lang="en-US" sz="2200" dirty="0">
                <a:cs typeface="Arial" pitchFamily="34" charset="0"/>
              </a:rPr>
              <a:t>			NSF	R4.963 billion</a:t>
            </a:r>
          </a:p>
          <a:p>
            <a:pPr marL="0" indent="0">
              <a:spcBef>
                <a:spcPts val="0"/>
              </a:spcBef>
              <a:spcAft>
                <a:spcPts val="0"/>
              </a:spcAft>
              <a:buNone/>
              <a:defRPr/>
            </a:pPr>
            <a:r>
              <a:rPr lang="en-US" sz="2400" dirty="0">
                <a:cs typeface="Arial" pitchFamily="34" charset="0"/>
              </a:rPr>
              <a:t>	2025/26:	SETAs	R21.506 billion</a:t>
            </a:r>
          </a:p>
          <a:p>
            <a:pPr marL="0" indent="0">
              <a:spcBef>
                <a:spcPts val="0"/>
              </a:spcBef>
              <a:spcAft>
                <a:spcPts val="0"/>
              </a:spcAft>
              <a:buNone/>
              <a:defRPr/>
            </a:pPr>
            <a:r>
              <a:rPr lang="en-US" sz="2400" dirty="0">
                <a:cs typeface="Arial" pitchFamily="34" charset="0"/>
              </a:rPr>
              <a:t>			NSF	R5.339 billion</a:t>
            </a:r>
          </a:p>
          <a:p>
            <a:pPr>
              <a:lnSpc>
                <a:spcPct val="100000"/>
              </a:lnSpc>
            </a:pPr>
            <a:endParaRPr lang="en-GB" sz="2400" dirty="0"/>
          </a:p>
          <a:p>
            <a:pPr marL="0" indent="0">
              <a:lnSpc>
                <a:spcPct val="100000"/>
              </a:lnSpc>
              <a:spcBef>
                <a:spcPts val="0"/>
              </a:spcBef>
              <a:spcAft>
                <a:spcPts val="600"/>
              </a:spcAft>
              <a:buNone/>
              <a:defRPr/>
            </a:pPr>
            <a:endParaRPr lang="en-GB" sz="2000" b="1" dirty="0">
              <a:latin typeface="Calibri" panose="020F0502020204030204" pitchFamily="34" charset="0"/>
              <a:cs typeface="Calibri" panose="020F0502020204030204" pitchFamily="34" charset="0"/>
            </a:endParaRPr>
          </a:p>
        </p:txBody>
      </p:sp>
      <p:sp>
        <p:nvSpPr>
          <p:cNvPr id="8" name="Title 1">
            <a:extLst>
              <a:ext uri="{FF2B5EF4-FFF2-40B4-BE49-F238E27FC236}">
                <a16:creationId xmlns:a16="http://schemas.microsoft.com/office/drawing/2014/main" id="{4F803B95-1CDF-C242-DEE4-8DA9A7D486C7}"/>
              </a:ext>
            </a:extLst>
          </p:cNvPr>
          <p:cNvSpPr txBox="1">
            <a:spLocks/>
          </p:cNvSpPr>
          <p:nvPr/>
        </p:nvSpPr>
        <p:spPr>
          <a:xfrm>
            <a:off x="533400" y="95756"/>
            <a:ext cx="11125200" cy="701731"/>
          </a:xfrm>
          <a:prstGeom prst="rect">
            <a:avLst/>
          </a:prstGeom>
          <a:solidFill>
            <a:srgbClr val="008000"/>
          </a:solidFill>
          <a:ln w="12700" cap="flat" cmpd="sng" algn="ctr">
            <a:solidFill>
              <a:srgbClr val="008000"/>
            </a:solidFill>
            <a:prstDash val="solid"/>
            <a:miter lim="800000"/>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spAutoFit/>
          </a:bodyPr>
          <a:lstStyle>
            <a:lvl1pPr algn="ctr" defTabSz="914400" rtl="0" eaLnBrk="1" latinLnBrk="0" hangingPunct="1">
              <a:lnSpc>
                <a:spcPct val="90000"/>
              </a:lnSpc>
              <a:spcBef>
                <a:spcPct val="0"/>
              </a:spcBef>
              <a:buNone/>
              <a:defRPr sz="60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GB" sz="4400" b="1" i="1" dirty="0">
                <a:solidFill>
                  <a:schemeClr val="bg1"/>
                </a:solidFill>
                <a:cs typeface="Calibri" panose="020F0502020204030204" pitchFamily="34" charset="0"/>
              </a:rPr>
              <a:t>Budget Trends/Skills Levy</a:t>
            </a:r>
            <a:endParaRPr lang="en-ZA" sz="4400" b="1" dirty="0">
              <a:solidFill>
                <a:schemeClr val="bg1"/>
              </a:solidFill>
            </a:endParaRPr>
          </a:p>
        </p:txBody>
      </p:sp>
      <p:sp>
        <p:nvSpPr>
          <p:cNvPr id="6" name="Slide Number Placeholder 7">
            <a:extLst>
              <a:ext uri="{FF2B5EF4-FFF2-40B4-BE49-F238E27FC236}">
                <a16:creationId xmlns:a16="http://schemas.microsoft.com/office/drawing/2014/main" id="{122CA0DA-8693-6AB5-0F91-15B104918E98}"/>
              </a:ext>
            </a:extLst>
          </p:cNvPr>
          <p:cNvSpPr>
            <a:spLocks noGrp="1"/>
          </p:cNvSpPr>
          <p:nvPr>
            <p:ph type="sldNum" sz="quarter" idx="12"/>
          </p:nvPr>
        </p:nvSpPr>
        <p:spPr>
          <a:xfrm>
            <a:off x="9859056" y="6472719"/>
            <a:ext cx="2133600" cy="365125"/>
          </a:xfrm>
          <a:noFill/>
        </p:spPr>
        <p:txBody>
          <a:bodyPr/>
          <a:lstStyle/>
          <a:p>
            <a:fld id="{C647411B-AB77-409F-B9F6-2D0EDA52287E}" type="slidenum">
              <a:rPr lang="en-US" sz="2000" b="1" smtClean="0"/>
              <a:pPr/>
              <a:t>38</a:t>
            </a:fld>
            <a:endParaRPr lang="en-US" sz="2000" b="1" dirty="0"/>
          </a:p>
        </p:txBody>
      </p:sp>
      <p:pic>
        <p:nvPicPr>
          <p:cNvPr id="4" name="Picture 3">
            <a:extLst>
              <a:ext uri="{FF2B5EF4-FFF2-40B4-BE49-F238E27FC236}">
                <a16:creationId xmlns:a16="http://schemas.microsoft.com/office/drawing/2014/main" id="{FED27225-2561-EE60-9EEC-E1B90936D6B6}"/>
              </a:ext>
            </a:extLst>
          </p:cNvPr>
          <p:cNvPicPr>
            <a:picLocks noChangeAspect="1"/>
          </p:cNvPicPr>
          <p:nvPr/>
        </p:nvPicPr>
        <p:blipFill>
          <a:blip r:embed="rId3"/>
          <a:stretch>
            <a:fillRect/>
          </a:stretch>
        </p:blipFill>
        <p:spPr>
          <a:xfrm>
            <a:off x="9260958" y="1071691"/>
            <a:ext cx="3022603" cy="5350374"/>
          </a:xfrm>
          <a:prstGeom prst="rect">
            <a:avLst/>
          </a:prstGeom>
        </p:spPr>
      </p:pic>
    </p:spTree>
    <p:extLst>
      <p:ext uri="{BB962C8B-B14F-4D97-AF65-F5344CB8AC3E}">
        <p14:creationId xmlns:p14="http://schemas.microsoft.com/office/powerpoint/2010/main" val="28880070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283562" cy="6858000"/>
          </a:xfrm>
          <a:prstGeom prst="rect">
            <a:avLst/>
          </a:prstGeom>
        </p:spPr>
      </p:pic>
      <p:sp>
        <p:nvSpPr>
          <p:cNvPr id="3" name="Content Placeholder 2">
            <a:extLst>
              <a:ext uri="{FF2B5EF4-FFF2-40B4-BE49-F238E27FC236}">
                <a16:creationId xmlns:a16="http://schemas.microsoft.com/office/drawing/2014/main" id="{64E51B24-E22E-4650-9C91-55F7CD18BE20}"/>
              </a:ext>
            </a:extLst>
          </p:cNvPr>
          <p:cNvSpPr txBox="1">
            <a:spLocks/>
          </p:cNvSpPr>
          <p:nvPr/>
        </p:nvSpPr>
        <p:spPr>
          <a:xfrm>
            <a:off x="533400" y="1496938"/>
            <a:ext cx="8253248" cy="4597767"/>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GB" sz="2400" dirty="0"/>
              <a:t>Within the Department, funding distribution is as follows: </a:t>
            </a:r>
            <a:endParaRPr lang="en-GB" sz="2000" b="1" dirty="0">
              <a:latin typeface="Calibri" panose="020F0502020204030204" pitchFamily="34" charset="0"/>
              <a:cs typeface="Calibri" panose="020F0502020204030204" pitchFamily="34" charset="0"/>
            </a:endParaRPr>
          </a:p>
        </p:txBody>
      </p:sp>
      <p:sp>
        <p:nvSpPr>
          <p:cNvPr id="8" name="Title 1">
            <a:extLst>
              <a:ext uri="{FF2B5EF4-FFF2-40B4-BE49-F238E27FC236}">
                <a16:creationId xmlns:a16="http://schemas.microsoft.com/office/drawing/2014/main" id="{4F803B95-1CDF-C242-DEE4-8DA9A7D486C7}"/>
              </a:ext>
            </a:extLst>
          </p:cNvPr>
          <p:cNvSpPr txBox="1">
            <a:spLocks/>
          </p:cNvSpPr>
          <p:nvPr/>
        </p:nvSpPr>
        <p:spPr>
          <a:xfrm>
            <a:off x="533400" y="95756"/>
            <a:ext cx="11125200" cy="701731"/>
          </a:xfrm>
          <a:prstGeom prst="rect">
            <a:avLst/>
          </a:prstGeom>
          <a:solidFill>
            <a:srgbClr val="008000"/>
          </a:solidFill>
          <a:ln w="12700" cap="flat" cmpd="sng" algn="ctr">
            <a:solidFill>
              <a:srgbClr val="008000"/>
            </a:solidFill>
            <a:prstDash val="solid"/>
            <a:miter lim="800000"/>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spAutoFit/>
          </a:bodyPr>
          <a:lstStyle>
            <a:lvl1pPr algn="ctr" defTabSz="914400" rtl="0" eaLnBrk="1" latinLnBrk="0" hangingPunct="1">
              <a:lnSpc>
                <a:spcPct val="90000"/>
              </a:lnSpc>
              <a:spcBef>
                <a:spcPct val="0"/>
              </a:spcBef>
              <a:buNone/>
              <a:defRPr sz="60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GB" sz="4400" b="1" i="1" dirty="0">
                <a:solidFill>
                  <a:schemeClr val="bg1"/>
                </a:solidFill>
                <a:cs typeface="Calibri" panose="020F0502020204030204" pitchFamily="34" charset="0"/>
              </a:rPr>
              <a:t>Operations Budget for 2023/24 </a:t>
            </a:r>
            <a:endParaRPr lang="en-ZA" sz="4400" b="1" dirty="0">
              <a:solidFill>
                <a:schemeClr val="bg1"/>
              </a:solidFill>
            </a:endParaRPr>
          </a:p>
        </p:txBody>
      </p:sp>
      <p:pic>
        <p:nvPicPr>
          <p:cNvPr id="5" name="Picture 4">
            <a:extLst>
              <a:ext uri="{FF2B5EF4-FFF2-40B4-BE49-F238E27FC236}">
                <a16:creationId xmlns:a16="http://schemas.microsoft.com/office/drawing/2014/main" id="{1E7A4081-D669-CE29-BC4D-8AAD15B0BD7B}"/>
              </a:ext>
            </a:extLst>
          </p:cNvPr>
          <p:cNvPicPr>
            <a:picLocks noChangeAspect="1"/>
          </p:cNvPicPr>
          <p:nvPr/>
        </p:nvPicPr>
        <p:blipFill>
          <a:blip r:embed="rId3"/>
          <a:stretch>
            <a:fillRect/>
          </a:stretch>
        </p:blipFill>
        <p:spPr>
          <a:xfrm>
            <a:off x="9058940" y="1084520"/>
            <a:ext cx="3255270" cy="5422605"/>
          </a:xfrm>
          <a:prstGeom prst="rect">
            <a:avLst/>
          </a:prstGeom>
        </p:spPr>
      </p:pic>
      <p:sp>
        <p:nvSpPr>
          <p:cNvPr id="6" name="Slide Number Placeholder 7">
            <a:extLst>
              <a:ext uri="{FF2B5EF4-FFF2-40B4-BE49-F238E27FC236}">
                <a16:creationId xmlns:a16="http://schemas.microsoft.com/office/drawing/2014/main" id="{122CA0DA-8693-6AB5-0F91-15B104918E98}"/>
              </a:ext>
            </a:extLst>
          </p:cNvPr>
          <p:cNvSpPr>
            <a:spLocks noGrp="1"/>
          </p:cNvSpPr>
          <p:nvPr>
            <p:ph type="sldNum" sz="quarter" idx="12"/>
          </p:nvPr>
        </p:nvSpPr>
        <p:spPr>
          <a:xfrm>
            <a:off x="9859056" y="6472719"/>
            <a:ext cx="2133600" cy="365125"/>
          </a:xfrm>
          <a:noFill/>
        </p:spPr>
        <p:txBody>
          <a:bodyPr/>
          <a:lstStyle/>
          <a:p>
            <a:fld id="{C647411B-AB77-409F-B9F6-2D0EDA52287E}" type="slidenum">
              <a:rPr lang="en-US" sz="2000" b="1" smtClean="0"/>
              <a:pPr/>
              <a:t>39</a:t>
            </a:fld>
            <a:endParaRPr lang="en-US" sz="2000" b="1" dirty="0"/>
          </a:p>
        </p:txBody>
      </p:sp>
      <p:pic>
        <p:nvPicPr>
          <p:cNvPr id="7" name="Picture 6">
            <a:extLst>
              <a:ext uri="{FF2B5EF4-FFF2-40B4-BE49-F238E27FC236}">
                <a16:creationId xmlns:a16="http://schemas.microsoft.com/office/drawing/2014/main" id="{1D3447D4-973C-00BC-CED9-098FFDE63393}"/>
              </a:ext>
            </a:extLst>
          </p:cNvPr>
          <p:cNvPicPr>
            <a:picLocks noChangeAspect="1"/>
          </p:cNvPicPr>
          <p:nvPr/>
        </p:nvPicPr>
        <p:blipFill>
          <a:blip r:embed="rId4"/>
          <a:stretch>
            <a:fillRect/>
          </a:stretch>
        </p:blipFill>
        <p:spPr>
          <a:xfrm>
            <a:off x="730724" y="1958958"/>
            <a:ext cx="7712108" cy="3811221"/>
          </a:xfrm>
          <a:prstGeom prst="rect">
            <a:avLst/>
          </a:prstGeom>
        </p:spPr>
      </p:pic>
    </p:spTree>
    <p:extLst>
      <p:ext uri="{BB962C8B-B14F-4D97-AF65-F5344CB8AC3E}">
        <p14:creationId xmlns:p14="http://schemas.microsoft.com/office/powerpoint/2010/main" val="14254170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2CC684D-FFA8-2CD5-0A0E-9A1192230BE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394" y="0"/>
            <a:ext cx="12283562" cy="6858000"/>
          </a:xfrm>
          <a:prstGeom prst="rect">
            <a:avLst/>
          </a:prstGeom>
        </p:spPr>
      </p:pic>
      <p:sp>
        <p:nvSpPr>
          <p:cNvPr id="3" name="Content Placeholder 2"/>
          <p:cNvSpPr>
            <a:spLocks noGrp="1"/>
          </p:cNvSpPr>
          <p:nvPr>
            <p:ph idx="1"/>
          </p:nvPr>
        </p:nvSpPr>
        <p:spPr>
          <a:xfrm>
            <a:off x="1085750" y="1600200"/>
            <a:ext cx="9125049" cy="4821630"/>
          </a:xfrm>
        </p:spPr>
        <p:txBody>
          <a:bodyPr>
            <a:noAutofit/>
          </a:bodyPr>
          <a:lstStyle/>
          <a:p>
            <a:pPr marL="0" indent="0" algn="just">
              <a:spcAft>
                <a:spcPts val="600"/>
              </a:spcAft>
              <a:buNone/>
            </a:pPr>
            <a:endParaRPr lang="en-ZA" sz="2000" dirty="0"/>
          </a:p>
          <a:p>
            <a:pPr marL="0" indent="0" algn="just">
              <a:spcAft>
                <a:spcPts val="600"/>
              </a:spcAft>
              <a:buNone/>
            </a:pPr>
            <a:endParaRPr lang="en-ZA" sz="2000" dirty="0"/>
          </a:p>
          <a:p>
            <a:pPr marL="0" indent="0" algn="just">
              <a:spcAft>
                <a:spcPts val="600"/>
              </a:spcAft>
              <a:buNone/>
            </a:pPr>
            <a:endParaRPr lang="en-ZA" sz="2000" dirty="0"/>
          </a:p>
          <a:p>
            <a:pPr marL="0" indent="0" algn="just">
              <a:spcAft>
                <a:spcPts val="600"/>
              </a:spcAft>
              <a:buNone/>
            </a:pPr>
            <a:endParaRPr lang="en-ZA" sz="2000" dirty="0"/>
          </a:p>
          <a:p>
            <a:pPr marL="0" indent="0" algn="just">
              <a:spcAft>
                <a:spcPts val="600"/>
              </a:spcAft>
              <a:buNone/>
            </a:pPr>
            <a:endParaRPr lang="en-ZA" sz="2000" dirty="0"/>
          </a:p>
          <a:p>
            <a:pPr marL="0" indent="0" algn="just">
              <a:spcAft>
                <a:spcPts val="600"/>
              </a:spcAft>
              <a:buNone/>
            </a:pPr>
            <a:endParaRPr lang="en-ZA" sz="2000" dirty="0"/>
          </a:p>
        </p:txBody>
      </p:sp>
      <p:sp>
        <p:nvSpPr>
          <p:cNvPr id="85" name="Content Placeholder 2"/>
          <p:cNvSpPr txBox="1">
            <a:spLocks/>
          </p:cNvSpPr>
          <p:nvPr/>
        </p:nvSpPr>
        <p:spPr>
          <a:xfrm>
            <a:off x="1285607" y="1443798"/>
            <a:ext cx="8978017" cy="4978032"/>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endParaRPr lang="en-ZA" sz="2400" b="1" dirty="0">
              <a:cs typeface="Arial" pitchFamily="34" charset="0"/>
            </a:endParaRPr>
          </a:p>
          <a:p>
            <a:pPr marL="0" indent="0">
              <a:buNone/>
            </a:pPr>
            <a:endParaRPr lang="en-ZA" sz="2400" dirty="0"/>
          </a:p>
        </p:txBody>
      </p:sp>
      <p:grpSp>
        <p:nvGrpSpPr>
          <p:cNvPr id="31" name="Group 30"/>
          <p:cNvGrpSpPr/>
          <p:nvPr/>
        </p:nvGrpSpPr>
        <p:grpSpPr>
          <a:xfrm>
            <a:off x="-64394" y="1097206"/>
            <a:ext cx="12215892" cy="4821630"/>
            <a:chOff x="657160" y="2005013"/>
            <a:chExt cx="7331598" cy="4199724"/>
          </a:xfrm>
        </p:grpSpPr>
        <p:grpSp>
          <p:nvGrpSpPr>
            <p:cNvPr id="19" name="Group 18"/>
            <p:cNvGrpSpPr/>
            <p:nvPr/>
          </p:nvGrpSpPr>
          <p:grpSpPr>
            <a:xfrm>
              <a:off x="1321275" y="2396342"/>
              <a:ext cx="6104492" cy="3808395"/>
              <a:chOff x="1204210" y="1832167"/>
              <a:chExt cx="6104492" cy="4511810"/>
            </a:xfrm>
          </p:grpSpPr>
          <p:sp>
            <p:nvSpPr>
              <p:cNvPr id="6" name="Right Arrow Callout 5"/>
              <p:cNvSpPr/>
              <p:nvPr/>
            </p:nvSpPr>
            <p:spPr>
              <a:xfrm>
                <a:off x="1204211" y="1832167"/>
                <a:ext cx="2053106" cy="2002341"/>
              </a:xfrm>
              <a:prstGeom prst="rightArrowCallout">
                <a:avLst/>
              </a:prstGeom>
              <a:solidFill>
                <a:srgbClr val="FFC0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Increasing participation as a result of expanded opportunities</a:t>
                </a:r>
                <a:endParaRPr lang="en-ZA" sz="2400" dirty="0">
                  <a:solidFill>
                    <a:schemeClr val="tx1"/>
                  </a:solidFill>
                </a:endParaRPr>
              </a:p>
            </p:txBody>
          </p:sp>
          <p:sp>
            <p:nvSpPr>
              <p:cNvPr id="11" name="Left Arrow Callout 10"/>
              <p:cNvSpPr/>
              <p:nvPr/>
            </p:nvSpPr>
            <p:spPr>
              <a:xfrm>
                <a:off x="5055584" y="1832167"/>
                <a:ext cx="2239457" cy="1631901"/>
              </a:xfrm>
              <a:prstGeom prst="leftArrowCallout">
                <a:avLst/>
              </a:prstGeom>
              <a:solidFill>
                <a:schemeClr val="accent3">
                  <a:lumMod val="8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Ensuring excellent teaching and learning</a:t>
                </a:r>
                <a:endParaRPr lang="en-ZA" sz="2400" dirty="0">
                  <a:solidFill>
                    <a:schemeClr val="tx1"/>
                  </a:solidFill>
                </a:endParaRPr>
              </a:p>
            </p:txBody>
          </p:sp>
          <p:sp>
            <p:nvSpPr>
              <p:cNvPr id="14" name="Right Arrow Callout 13"/>
              <p:cNvSpPr/>
              <p:nvPr/>
            </p:nvSpPr>
            <p:spPr>
              <a:xfrm>
                <a:off x="1204210" y="4006874"/>
                <a:ext cx="2068243" cy="2181345"/>
              </a:xfrm>
              <a:prstGeom prst="righ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Optimal use of resources in the PSET system</a:t>
                </a:r>
                <a:endParaRPr lang="en-ZA" sz="2400" dirty="0">
                  <a:solidFill>
                    <a:schemeClr val="tx1"/>
                  </a:solidFill>
                </a:endParaRPr>
              </a:p>
            </p:txBody>
          </p:sp>
          <p:sp>
            <p:nvSpPr>
              <p:cNvPr id="12" name="Rectangle 11"/>
              <p:cNvSpPr/>
              <p:nvPr/>
            </p:nvSpPr>
            <p:spPr>
              <a:xfrm>
                <a:off x="3306610" y="2021158"/>
                <a:ext cx="1725619" cy="347162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0000"/>
                  </a:solidFill>
                </a:endParaRPr>
              </a:p>
              <a:p>
                <a:pPr algn="ctr"/>
                <a:r>
                  <a:rPr lang="en-US" sz="2400" dirty="0">
                    <a:solidFill>
                      <a:srgbClr val="002060"/>
                    </a:solidFill>
                  </a:rPr>
                  <a:t>Improved social and economic development through the PSET system  </a:t>
                </a:r>
                <a:endParaRPr lang="en-ZA" sz="2400" dirty="0">
                  <a:solidFill>
                    <a:srgbClr val="002060"/>
                  </a:solidFill>
                </a:endParaRPr>
              </a:p>
            </p:txBody>
          </p:sp>
          <p:sp>
            <p:nvSpPr>
              <p:cNvPr id="16" name="Left Arrow Callout 15"/>
              <p:cNvSpPr/>
              <p:nvPr/>
            </p:nvSpPr>
            <p:spPr>
              <a:xfrm>
                <a:off x="5069244" y="3665898"/>
                <a:ext cx="2239458" cy="2678079"/>
              </a:xfrm>
              <a:prstGeom prst="leftArrowCallou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Addressing education and training needs of individuals, employers and society </a:t>
                </a:r>
                <a:endParaRPr lang="en-ZA" sz="2400" dirty="0">
                  <a:solidFill>
                    <a:schemeClr val="tx1"/>
                  </a:solidFill>
                </a:endParaRPr>
              </a:p>
            </p:txBody>
          </p:sp>
          <p:sp>
            <p:nvSpPr>
              <p:cNvPr id="15" name="Rectangle 14"/>
              <p:cNvSpPr/>
              <p:nvPr/>
            </p:nvSpPr>
            <p:spPr>
              <a:xfrm>
                <a:off x="3568400" y="2423270"/>
                <a:ext cx="1316969" cy="381000"/>
              </a:xfrm>
              <a:prstGeom prst="rect">
                <a:avLst/>
              </a:prstGeom>
              <a:solidFill>
                <a:schemeClr val="accent2"/>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ZA" sz="2400" b="1" dirty="0">
                    <a:ln w="0"/>
                    <a:solidFill>
                      <a:schemeClr val="bg1"/>
                    </a:solidFill>
                    <a:effectLst>
                      <a:outerShdw blurRad="38100" dist="19050" dir="2700000" algn="tl" rotWithShape="0">
                        <a:schemeClr val="dk1">
                          <a:alpha val="40000"/>
                        </a:schemeClr>
                      </a:outerShdw>
                    </a:effectLst>
                  </a:rPr>
                  <a:t>IMPACT</a:t>
                </a:r>
              </a:p>
            </p:txBody>
          </p:sp>
        </p:grpSp>
        <p:sp>
          <p:nvSpPr>
            <p:cNvPr id="26" name="TextBox 25"/>
            <p:cNvSpPr txBox="1"/>
            <p:nvPr/>
          </p:nvSpPr>
          <p:spPr>
            <a:xfrm rot="16200000">
              <a:off x="41450" y="2713546"/>
              <a:ext cx="1774644" cy="543224"/>
            </a:xfrm>
            <a:prstGeom prst="rect">
              <a:avLst/>
            </a:prstGeom>
            <a:noFill/>
          </p:spPr>
          <p:txBody>
            <a:bodyPr wrap="square" rtlCol="0">
              <a:spAutoFit/>
            </a:bodyPr>
            <a:lstStyle/>
            <a:p>
              <a:pPr algn="ctr"/>
              <a:r>
                <a:rPr lang="en-ZA" sz="2400" dirty="0"/>
                <a:t>Access to PSET opportunities  </a:t>
              </a:r>
            </a:p>
          </p:txBody>
        </p:sp>
        <p:sp>
          <p:nvSpPr>
            <p:cNvPr id="28" name="TextBox 27"/>
            <p:cNvSpPr txBox="1"/>
            <p:nvPr/>
          </p:nvSpPr>
          <p:spPr>
            <a:xfrm rot="16200000">
              <a:off x="-88484" y="4808147"/>
              <a:ext cx="2249957" cy="543224"/>
            </a:xfrm>
            <a:prstGeom prst="rect">
              <a:avLst/>
            </a:prstGeom>
            <a:noFill/>
          </p:spPr>
          <p:txBody>
            <a:bodyPr wrap="square" rtlCol="0">
              <a:spAutoFit/>
            </a:bodyPr>
            <a:lstStyle/>
            <a:p>
              <a:pPr algn="ctr"/>
              <a:r>
                <a:rPr lang="en-ZA" sz="2400" dirty="0"/>
                <a:t>Success and efficiency </a:t>
              </a:r>
            </a:p>
          </p:txBody>
        </p:sp>
        <p:sp>
          <p:nvSpPr>
            <p:cNvPr id="29" name="TextBox 28"/>
            <p:cNvSpPr txBox="1"/>
            <p:nvPr/>
          </p:nvSpPr>
          <p:spPr>
            <a:xfrm rot="16200000">
              <a:off x="6689195" y="2761352"/>
              <a:ext cx="2055902" cy="543224"/>
            </a:xfrm>
            <a:prstGeom prst="rect">
              <a:avLst/>
            </a:prstGeom>
            <a:noFill/>
          </p:spPr>
          <p:txBody>
            <a:bodyPr wrap="square" rtlCol="0">
              <a:spAutoFit/>
            </a:bodyPr>
            <a:lstStyle/>
            <a:p>
              <a:pPr algn="ctr"/>
              <a:r>
                <a:rPr lang="en-ZA" sz="2400" dirty="0"/>
                <a:t>Quality provisioning   </a:t>
              </a:r>
            </a:p>
          </p:txBody>
        </p:sp>
        <p:sp>
          <p:nvSpPr>
            <p:cNvPr id="30" name="TextBox 29"/>
            <p:cNvSpPr txBox="1"/>
            <p:nvPr/>
          </p:nvSpPr>
          <p:spPr>
            <a:xfrm rot="16200000">
              <a:off x="6587615" y="4923486"/>
              <a:ext cx="2239201" cy="301791"/>
            </a:xfrm>
            <a:prstGeom prst="rect">
              <a:avLst/>
            </a:prstGeom>
            <a:noFill/>
          </p:spPr>
          <p:txBody>
            <a:bodyPr wrap="square" rtlCol="0">
              <a:spAutoFit/>
            </a:bodyPr>
            <a:lstStyle/>
            <a:p>
              <a:pPr algn="ctr"/>
              <a:r>
                <a:rPr lang="en-ZA" sz="2400" dirty="0"/>
                <a:t>Responsiveness   </a:t>
              </a:r>
            </a:p>
          </p:txBody>
        </p:sp>
      </p:grpSp>
      <p:sp>
        <p:nvSpPr>
          <p:cNvPr id="23" name="Slide Number Placeholder 7"/>
          <p:cNvSpPr>
            <a:spLocks noGrp="1"/>
          </p:cNvSpPr>
          <p:nvPr>
            <p:ph type="sldNum" sz="quarter" idx="12"/>
          </p:nvPr>
        </p:nvSpPr>
        <p:spPr>
          <a:xfrm>
            <a:off x="10017898" y="6471118"/>
            <a:ext cx="2133600" cy="365125"/>
          </a:xfrm>
          <a:noFill/>
        </p:spPr>
        <p:txBody>
          <a:bodyPr/>
          <a:lstStyle/>
          <a:p>
            <a:fld id="{C647411B-AB77-409F-B9F6-2D0EDA52287E}" type="slidenum">
              <a:rPr lang="en-US" sz="2000" b="1" smtClean="0"/>
              <a:pPr/>
              <a:t>4</a:t>
            </a:fld>
            <a:endParaRPr lang="en-US" sz="2000" b="1" dirty="0"/>
          </a:p>
        </p:txBody>
      </p:sp>
      <p:sp>
        <p:nvSpPr>
          <p:cNvPr id="27" name="TextBox 26"/>
          <p:cNvSpPr txBox="1"/>
          <p:nvPr/>
        </p:nvSpPr>
        <p:spPr>
          <a:xfrm>
            <a:off x="-64395" y="0"/>
            <a:ext cx="12268341" cy="954107"/>
          </a:xfrm>
          <a:prstGeom prst="rect">
            <a:avLst/>
          </a:prstGeom>
          <a:solidFill>
            <a:srgbClr val="339933"/>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defPPr>
              <a:defRPr lang="en-US"/>
            </a:defPPr>
            <a:lvl1pPr algn="ctr">
              <a:defRPr sz="2800" b="1">
                <a:latin typeface="+mj-lt"/>
              </a:defRPr>
            </a:lvl1pPr>
          </a:lstStyle>
          <a:p>
            <a:pPr>
              <a:defRPr/>
            </a:pPr>
            <a:r>
              <a:rPr lang="en-ZA" i="1" dirty="0"/>
              <a:t>MEDIUM-TERM STRATEGIC FRAMEWORK OUTCOMES </a:t>
            </a:r>
          </a:p>
          <a:p>
            <a:pPr>
              <a:defRPr/>
            </a:pPr>
            <a:r>
              <a:rPr lang="en-ZA" i="1" dirty="0"/>
              <a:t>(WHAT WE AIM TO ACHIEVE)  </a:t>
            </a:r>
          </a:p>
        </p:txBody>
      </p:sp>
    </p:spTree>
    <p:extLst>
      <p:ext uri="{BB962C8B-B14F-4D97-AF65-F5344CB8AC3E}">
        <p14:creationId xmlns:p14="http://schemas.microsoft.com/office/powerpoint/2010/main" val="16403451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283562" cy="6858000"/>
          </a:xfrm>
          <a:prstGeom prst="rect">
            <a:avLst/>
          </a:prstGeom>
        </p:spPr>
      </p:pic>
      <p:sp>
        <p:nvSpPr>
          <p:cNvPr id="3" name="Content Placeholder 2">
            <a:extLst>
              <a:ext uri="{FF2B5EF4-FFF2-40B4-BE49-F238E27FC236}">
                <a16:creationId xmlns:a16="http://schemas.microsoft.com/office/drawing/2014/main" id="{64E51B24-E22E-4650-9C91-55F7CD18BE20}"/>
              </a:ext>
            </a:extLst>
          </p:cNvPr>
          <p:cNvSpPr txBox="1">
            <a:spLocks/>
          </p:cNvSpPr>
          <p:nvPr/>
        </p:nvSpPr>
        <p:spPr>
          <a:xfrm>
            <a:off x="533400" y="1271752"/>
            <a:ext cx="8253248" cy="4519447"/>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2200" dirty="0"/>
              <a:t>For the 2023/24, compensation of employees amounts to R11.180 billion (92 per cent) of Departmental operations as follows:</a:t>
            </a:r>
            <a:r>
              <a:rPr lang="en-ZA" sz="2200" b="1" dirty="0">
                <a:solidFill>
                  <a:srgbClr val="FFFFFF"/>
                </a:solidFill>
                <a:latin typeface="Calibri" panose="020F0502020204030204" pitchFamily="34" charset="0"/>
              </a:rPr>
              <a:t> r’000000</a:t>
            </a:r>
            <a:endParaRPr lang="en-ZA" sz="2200" dirty="0">
              <a:latin typeface="Arial" panose="020B0604020202020204" pitchFamily="34" charset="0"/>
            </a:endParaRPr>
          </a:p>
          <a:p>
            <a:pPr marL="271463" indent="0" eaLnBrk="1" fontAlgn="t" hangingPunct="1">
              <a:spcBef>
                <a:spcPts val="0"/>
              </a:spcBef>
              <a:spcAft>
                <a:spcPts val="0"/>
              </a:spcAft>
              <a:buNone/>
            </a:pPr>
            <a:r>
              <a:rPr lang="en-ZA" sz="2200" dirty="0">
                <a:solidFill>
                  <a:srgbClr val="000000"/>
                </a:solidFill>
                <a:latin typeface="Calibri" panose="020F0502020204030204" pitchFamily="34" charset="0"/>
              </a:rPr>
              <a:t>Departmental: R1 006.485 million</a:t>
            </a:r>
          </a:p>
          <a:p>
            <a:pPr marL="271463" indent="0" eaLnBrk="1" fontAlgn="t" hangingPunct="1">
              <a:spcBef>
                <a:spcPts val="0"/>
              </a:spcBef>
              <a:spcAft>
                <a:spcPts val="0"/>
              </a:spcAft>
              <a:buNone/>
            </a:pPr>
            <a:r>
              <a:rPr lang="en-ZA" sz="2200" dirty="0">
                <a:solidFill>
                  <a:srgbClr val="000000"/>
                </a:solidFill>
                <a:latin typeface="Calibri" panose="020F0502020204030204" pitchFamily="34" charset="0"/>
              </a:rPr>
              <a:t>TVET colleges: R7 453.084 million</a:t>
            </a:r>
          </a:p>
          <a:p>
            <a:pPr marL="271463" indent="0" eaLnBrk="1" fontAlgn="t" hangingPunct="1">
              <a:spcBef>
                <a:spcPts val="0"/>
              </a:spcBef>
              <a:spcAft>
                <a:spcPts val="0"/>
              </a:spcAft>
              <a:buNone/>
            </a:pPr>
            <a:r>
              <a:rPr lang="en-ZA" sz="2200" dirty="0">
                <a:solidFill>
                  <a:srgbClr val="000000"/>
                </a:solidFill>
                <a:latin typeface="Calibri" panose="020F0502020204030204" pitchFamily="34" charset="0"/>
              </a:rPr>
              <a:t>CET colleges: R2 407.287 million</a:t>
            </a:r>
          </a:p>
          <a:p>
            <a:pPr marL="271463" indent="0" algn="just" eaLnBrk="1" fontAlgn="t" hangingPunct="1">
              <a:spcBef>
                <a:spcPts val="0"/>
              </a:spcBef>
              <a:spcAft>
                <a:spcPts val="600"/>
              </a:spcAft>
              <a:buNone/>
            </a:pPr>
            <a:r>
              <a:rPr lang="en-ZA" sz="2200" dirty="0">
                <a:solidFill>
                  <a:srgbClr val="000000"/>
                </a:solidFill>
                <a:latin typeface="Calibri" panose="020F0502020204030204" pitchFamily="34" charset="0"/>
              </a:rPr>
              <a:t>Examiners and Moderators: R313.224 million</a:t>
            </a:r>
          </a:p>
          <a:p>
            <a:pPr marL="268288" indent="-268288" algn="just" eaLnBrk="1" fontAlgn="t" hangingPunct="1">
              <a:spcBef>
                <a:spcPts val="0"/>
              </a:spcBef>
              <a:spcAft>
                <a:spcPts val="600"/>
              </a:spcAft>
            </a:pPr>
            <a:r>
              <a:rPr lang="en-US" sz="2200" dirty="0"/>
              <a:t>The operational budget for 2023/24 is R977.435 million and increases to R1.161 billion in 2025/26. Included in this budget are provision for office accommodation, infrastructure for CET colleges and examination services</a:t>
            </a:r>
          </a:p>
          <a:p>
            <a:pPr marL="268288" indent="-268288" algn="just" eaLnBrk="1" fontAlgn="t" hangingPunct="1">
              <a:spcBef>
                <a:spcPts val="0"/>
              </a:spcBef>
              <a:spcAft>
                <a:spcPts val="600"/>
              </a:spcAft>
            </a:pPr>
            <a:r>
              <a:rPr lang="en-US" sz="2200" dirty="0"/>
              <a:t>The Department continues to be innovative and efficient as well as ensuring that the required monitoring, evaluation and control of the system as a whole are taking place</a:t>
            </a:r>
          </a:p>
          <a:p>
            <a:pPr>
              <a:lnSpc>
                <a:spcPct val="100000"/>
              </a:lnSpc>
            </a:pPr>
            <a:endParaRPr lang="en-GB" sz="2000" b="1" dirty="0">
              <a:latin typeface="Calibri" panose="020F0502020204030204" pitchFamily="34" charset="0"/>
              <a:cs typeface="Calibri" panose="020F0502020204030204" pitchFamily="34" charset="0"/>
            </a:endParaRPr>
          </a:p>
        </p:txBody>
      </p:sp>
      <p:sp>
        <p:nvSpPr>
          <p:cNvPr id="8" name="Title 1">
            <a:extLst>
              <a:ext uri="{FF2B5EF4-FFF2-40B4-BE49-F238E27FC236}">
                <a16:creationId xmlns:a16="http://schemas.microsoft.com/office/drawing/2014/main" id="{4F803B95-1CDF-C242-DEE4-8DA9A7D486C7}"/>
              </a:ext>
            </a:extLst>
          </p:cNvPr>
          <p:cNvSpPr txBox="1">
            <a:spLocks/>
          </p:cNvSpPr>
          <p:nvPr/>
        </p:nvSpPr>
        <p:spPr>
          <a:xfrm>
            <a:off x="533400" y="95756"/>
            <a:ext cx="11125200" cy="701731"/>
          </a:xfrm>
          <a:prstGeom prst="rect">
            <a:avLst/>
          </a:prstGeom>
          <a:solidFill>
            <a:srgbClr val="008000"/>
          </a:solidFill>
          <a:ln w="12700" cap="flat" cmpd="sng" algn="ctr">
            <a:solidFill>
              <a:srgbClr val="008000"/>
            </a:solidFill>
            <a:prstDash val="solid"/>
            <a:miter lim="800000"/>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spAutoFit/>
          </a:bodyPr>
          <a:lstStyle>
            <a:lvl1pPr algn="ctr" defTabSz="914400" rtl="0" eaLnBrk="1" latinLnBrk="0" hangingPunct="1">
              <a:lnSpc>
                <a:spcPct val="90000"/>
              </a:lnSpc>
              <a:spcBef>
                <a:spcPct val="0"/>
              </a:spcBef>
              <a:buNone/>
              <a:defRPr sz="60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GB" sz="4400" b="1" i="1" dirty="0">
                <a:solidFill>
                  <a:schemeClr val="bg1"/>
                </a:solidFill>
                <a:cs typeface="Calibri" panose="020F0502020204030204" pitchFamily="34" charset="0"/>
              </a:rPr>
              <a:t>Operations Budget for 2023/24 </a:t>
            </a:r>
            <a:endParaRPr lang="en-ZA" sz="4400" b="1" dirty="0">
              <a:solidFill>
                <a:schemeClr val="bg1"/>
              </a:solidFill>
            </a:endParaRPr>
          </a:p>
        </p:txBody>
      </p:sp>
      <p:sp>
        <p:nvSpPr>
          <p:cNvPr id="6" name="Slide Number Placeholder 7">
            <a:extLst>
              <a:ext uri="{FF2B5EF4-FFF2-40B4-BE49-F238E27FC236}">
                <a16:creationId xmlns:a16="http://schemas.microsoft.com/office/drawing/2014/main" id="{122CA0DA-8693-6AB5-0F91-15B104918E98}"/>
              </a:ext>
            </a:extLst>
          </p:cNvPr>
          <p:cNvSpPr>
            <a:spLocks noGrp="1"/>
          </p:cNvSpPr>
          <p:nvPr>
            <p:ph type="sldNum" sz="quarter" idx="12"/>
          </p:nvPr>
        </p:nvSpPr>
        <p:spPr>
          <a:xfrm>
            <a:off x="9859056" y="6472719"/>
            <a:ext cx="2133600" cy="365125"/>
          </a:xfrm>
          <a:noFill/>
        </p:spPr>
        <p:txBody>
          <a:bodyPr/>
          <a:lstStyle/>
          <a:p>
            <a:fld id="{C647411B-AB77-409F-B9F6-2D0EDA52287E}" type="slidenum">
              <a:rPr lang="en-US" sz="2000" b="1" smtClean="0"/>
              <a:pPr/>
              <a:t>40</a:t>
            </a:fld>
            <a:endParaRPr lang="en-US" sz="2000" b="1" dirty="0"/>
          </a:p>
        </p:txBody>
      </p:sp>
      <p:pic>
        <p:nvPicPr>
          <p:cNvPr id="4" name="Picture 3">
            <a:extLst>
              <a:ext uri="{FF2B5EF4-FFF2-40B4-BE49-F238E27FC236}">
                <a16:creationId xmlns:a16="http://schemas.microsoft.com/office/drawing/2014/main" id="{2880CB4C-DDBE-7C1C-CF1F-72B47920CF99}"/>
              </a:ext>
            </a:extLst>
          </p:cNvPr>
          <p:cNvPicPr>
            <a:picLocks noChangeAspect="1"/>
          </p:cNvPicPr>
          <p:nvPr/>
        </p:nvPicPr>
        <p:blipFill>
          <a:blip r:embed="rId3"/>
          <a:stretch>
            <a:fillRect/>
          </a:stretch>
        </p:blipFill>
        <p:spPr>
          <a:xfrm>
            <a:off x="9063070" y="1110026"/>
            <a:ext cx="3128930" cy="5435435"/>
          </a:xfrm>
          <a:prstGeom prst="rect">
            <a:avLst/>
          </a:prstGeom>
        </p:spPr>
      </p:pic>
    </p:spTree>
    <p:extLst>
      <p:ext uri="{BB962C8B-B14F-4D97-AF65-F5344CB8AC3E}">
        <p14:creationId xmlns:p14="http://schemas.microsoft.com/office/powerpoint/2010/main" val="948651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Slide Number Placeholder 7">
            <a:extLst>
              <a:ext uri="{FF2B5EF4-FFF2-40B4-BE49-F238E27FC236}">
                <a16:creationId xmlns:a16="http://schemas.microsoft.com/office/drawing/2014/main" id="{8FD69353-CCF0-4D6F-C6E6-AA89FA449DB9}"/>
              </a:ext>
            </a:extLst>
          </p:cNvPr>
          <p:cNvSpPr>
            <a:spLocks noGrp="1"/>
          </p:cNvSpPr>
          <p:nvPr>
            <p:ph type="sldNum" sz="quarter" idx="12"/>
          </p:nvPr>
        </p:nvSpPr>
        <p:spPr>
          <a:xfrm>
            <a:off x="9859056" y="6472719"/>
            <a:ext cx="2133600" cy="365125"/>
          </a:xfrm>
          <a:noFill/>
        </p:spPr>
        <p:txBody>
          <a:bodyPr/>
          <a:lstStyle/>
          <a:p>
            <a:fld id="{C647411B-AB77-409F-B9F6-2D0EDA52287E}" type="slidenum">
              <a:rPr lang="en-US" sz="2000" b="1" smtClean="0"/>
              <a:pPr/>
              <a:t>41</a:t>
            </a:fld>
            <a:endParaRPr lang="en-US" sz="2000" b="1" dirty="0"/>
          </a:p>
        </p:txBody>
      </p:sp>
    </p:spTree>
    <p:extLst>
      <p:ext uri="{BB962C8B-B14F-4D97-AF65-F5344CB8AC3E}">
        <p14:creationId xmlns:p14="http://schemas.microsoft.com/office/powerpoint/2010/main" val="12569169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748" y="0"/>
            <a:ext cx="12283562" cy="6858000"/>
          </a:xfrm>
          <a:prstGeom prst="rect">
            <a:avLst/>
          </a:prstGeom>
        </p:spPr>
      </p:pic>
      <p:sp>
        <p:nvSpPr>
          <p:cNvPr id="5" name="Title 1">
            <a:extLst>
              <a:ext uri="{FF2B5EF4-FFF2-40B4-BE49-F238E27FC236}">
                <a16:creationId xmlns:a16="http://schemas.microsoft.com/office/drawing/2014/main" id="{8AD1EC28-E953-28CF-A946-8532294614F9}"/>
              </a:ext>
            </a:extLst>
          </p:cNvPr>
          <p:cNvSpPr txBox="1">
            <a:spLocks/>
          </p:cNvSpPr>
          <p:nvPr/>
        </p:nvSpPr>
        <p:spPr>
          <a:xfrm>
            <a:off x="533400" y="240380"/>
            <a:ext cx="11125200" cy="590931"/>
          </a:xfrm>
          <a:prstGeom prst="rect">
            <a:avLst/>
          </a:prstGeom>
          <a:solidFill>
            <a:srgbClr val="008000"/>
          </a:solidFill>
          <a:ln w="12700" cap="flat" cmpd="sng" algn="ctr">
            <a:solidFill>
              <a:srgbClr val="008000"/>
            </a:solidFill>
            <a:prstDash val="solid"/>
            <a:miter lim="800000"/>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spAutoFit/>
          </a:bodyPr>
          <a:lstStyle>
            <a:lvl1pPr algn="ctr" defTabSz="914400" rtl="0" eaLnBrk="1" latinLnBrk="0" hangingPunct="1">
              <a:lnSpc>
                <a:spcPct val="90000"/>
              </a:lnSpc>
              <a:spcBef>
                <a:spcPct val="0"/>
              </a:spcBef>
              <a:buNone/>
              <a:defRPr sz="60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GB" sz="3600" b="1" dirty="0">
                <a:solidFill>
                  <a:schemeClr val="bg1"/>
                </a:solidFill>
                <a:cs typeface="Calibri" panose="020F0502020204030204" pitchFamily="34" charset="0"/>
              </a:rPr>
              <a:t>HIGHLIGHTS OF ACHIEVEMENTS </a:t>
            </a:r>
            <a:endParaRPr lang="en-ZA" sz="3600" b="1" dirty="0">
              <a:solidFill>
                <a:schemeClr val="bg1"/>
              </a:solidFill>
            </a:endParaRPr>
          </a:p>
        </p:txBody>
      </p:sp>
      <p:sp>
        <p:nvSpPr>
          <p:cNvPr id="3" name="Slide Number Placeholder 7">
            <a:extLst>
              <a:ext uri="{FF2B5EF4-FFF2-40B4-BE49-F238E27FC236}">
                <a16:creationId xmlns:a16="http://schemas.microsoft.com/office/drawing/2014/main" id="{C2F72A15-6973-1A8A-EDD1-EF5978C766E9}"/>
              </a:ext>
            </a:extLst>
          </p:cNvPr>
          <p:cNvSpPr>
            <a:spLocks noGrp="1"/>
          </p:cNvSpPr>
          <p:nvPr>
            <p:ph type="sldNum" sz="quarter" idx="12"/>
          </p:nvPr>
        </p:nvSpPr>
        <p:spPr>
          <a:xfrm>
            <a:off x="10058400" y="6475778"/>
            <a:ext cx="2133600" cy="365125"/>
          </a:xfrm>
          <a:noFill/>
        </p:spPr>
        <p:txBody>
          <a:bodyPr/>
          <a:lstStyle/>
          <a:p>
            <a:fld id="{C647411B-AB77-409F-B9F6-2D0EDA52287E}" type="slidenum">
              <a:rPr lang="en-US" sz="2000" b="1" smtClean="0"/>
              <a:pPr/>
              <a:t>5</a:t>
            </a:fld>
            <a:endParaRPr lang="en-US" sz="2000" b="1" dirty="0"/>
          </a:p>
        </p:txBody>
      </p:sp>
      <p:pic>
        <p:nvPicPr>
          <p:cNvPr id="6" name="Picture 5">
            <a:extLst>
              <a:ext uri="{FF2B5EF4-FFF2-40B4-BE49-F238E27FC236}">
                <a16:creationId xmlns:a16="http://schemas.microsoft.com/office/drawing/2014/main" id="{EEE88097-1E52-33AB-B8C9-AF4A501CB343}"/>
              </a:ext>
            </a:extLst>
          </p:cNvPr>
          <p:cNvPicPr>
            <a:picLocks noChangeAspect="1"/>
          </p:cNvPicPr>
          <p:nvPr/>
        </p:nvPicPr>
        <p:blipFill>
          <a:blip r:embed="rId3"/>
          <a:stretch>
            <a:fillRect/>
          </a:stretch>
        </p:blipFill>
        <p:spPr>
          <a:xfrm>
            <a:off x="533400" y="1244010"/>
            <a:ext cx="11268740" cy="4752754"/>
          </a:xfrm>
          <a:prstGeom prst="rect">
            <a:avLst/>
          </a:prstGeom>
        </p:spPr>
      </p:pic>
    </p:spTree>
    <p:extLst>
      <p:ext uri="{BB962C8B-B14F-4D97-AF65-F5344CB8AC3E}">
        <p14:creationId xmlns:p14="http://schemas.microsoft.com/office/powerpoint/2010/main" val="40942231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748" y="0"/>
            <a:ext cx="12283562" cy="6858000"/>
          </a:xfrm>
          <a:prstGeom prst="rect">
            <a:avLst/>
          </a:prstGeom>
        </p:spPr>
      </p:pic>
      <p:sp>
        <p:nvSpPr>
          <p:cNvPr id="5" name="Title 1">
            <a:extLst>
              <a:ext uri="{FF2B5EF4-FFF2-40B4-BE49-F238E27FC236}">
                <a16:creationId xmlns:a16="http://schemas.microsoft.com/office/drawing/2014/main" id="{8AD1EC28-E953-28CF-A946-8532294614F9}"/>
              </a:ext>
            </a:extLst>
          </p:cNvPr>
          <p:cNvSpPr txBox="1">
            <a:spLocks/>
          </p:cNvSpPr>
          <p:nvPr/>
        </p:nvSpPr>
        <p:spPr>
          <a:xfrm>
            <a:off x="533400" y="240380"/>
            <a:ext cx="11125200" cy="590931"/>
          </a:xfrm>
          <a:prstGeom prst="rect">
            <a:avLst/>
          </a:prstGeom>
          <a:solidFill>
            <a:srgbClr val="008000"/>
          </a:solidFill>
          <a:ln w="12700" cap="flat" cmpd="sng" algn="ctr">
            <a:solidFill>
              <a:srgbClr val="008000"/>
            </a:solidFill>
            <a:prstDash val="solid"/>
            <a:miter lim="800000"/>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spAutoFit/>
          </a:bodyPr>
          <a:lstStyle>
            <a:lvl1pPr algn="ctr" defTabSz="914400" rtl="0" eaLnBrk="1" latinLnBrk="0" hangingPunct="1">
              <a:lnSpc>
                <a:spcPct val="90000"/>
              </a:lnSpc>
              <a:spcBef>
                <a:spcPct val="0"/>
              </a:spcBef>
              <a:buNone/>
              <a:defRPr sz="60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GB" sz="3600" b="1" dirty="0">
                <a:solidFill>
                  <a:schemeClr val="bg1"/>
                </a:solidFill>
                <a:cs typeface="Calibri" panose="020F0502020204030204" pitchFamily="34" charset="0"/>
              </a:rPr>
              <a:t>HIGHLIGHTS OF ACHIEVEMENTS </a:t>
            </a:r>
            <a:endParaRPr lang="en-ZA" sz="3600" b="1" dirty="0">
              <a:solidFill>
                <a:schemeClr val="bg1"/>
              </a:solidFill>
            </a:endParaRPr>
          </a:p>
        </p:txBody>
      </p:sp>
      <p:sp>
        <p:nvSpPr>
          <p:cNvPr id="3" name="Slide Number Placeholder 7">
            <a:extLst>
              <a:ext uri="{FF2B5EF4-FFF2-40B4-BE49-F238E27FC236}">
                <a16:creationId xmlns:a16="http://schemas.microsoft.com/office/drawing/2014/main" id="{C2F72A15-6973-1A8A-EDD1-EF5978C766E9}"/>
              </a:ext>
            </a:extLst>
          </p:cNvPr>
          <p:cNvSpPr>
            <a:spLocks noGrp="1"/>
          </p:cNvSpPr>
          <p:nvPr>
            <p:ph type="sldNum" sz="quarter" idx="12"/>
          </p:nvPr>
        </p:nvSpPr>
        <p:spPr>
          <a:xfrm>
            <a:off x="10058400" y="6475778"/>
            <a:ext cx="2133600" cy="365125"/>
          </a:xfrm>
          <a:noFill/>
        </p:spPr>
        <p:txBody>
          <a:bodyPr/>
          <a:lstStyle/>
          <a:p>
            <a:fld id="{C647411B-AB77-409F-B9F6-2D0EDA52287E}" type="slidenum">
              <a:rPr lang="en-US" sz="2000" b="1" smtClean="0"/>
              <a:pPr/>
              <a:t>6</a:t>
            </a:fld>
            <a:endParaRPr lang="en-US" sz="2000" b="1" dirty="0"/>
          </a:p>
        </p:txBody>
      </p:sp>
      <p:graphicFrame>
        <p:nvGraphicFramePr>
          <p:cNvPr id="4" name="Chart 3">
            <a:extLst>
              <a:ext uri="{FF2B5EF4-FFF2-40B4-BE49-F238E27FC236}">
                <a16:creationId xmlns:a16="http://schemas.microsoft.com/office/drawing/2014/main" id="{E69B4BDB-F663-F9DC-62B3-0EB9D8275642}"/>
              </a:ext>
            </a:extLst>
          </p:cNvPr>
          <p:cNvGraphicFramePr/>
          <p:nvPr>
            <p:extLst>
              <p:ext uri="{D42A27DB-BD31-4B8C-83A1-F6EECF244321}">
                <p14:modId xmlns:p14="http://schemas.microsoft.com/office/powerpoint/2010/main" val="3784304805"/>
              </p:ext>
            </p:extLst>
          </p:nvPr>
        </p:nvGraphicFramePr>
        <p:xfrm>
          <a:off x="627321" y="1190848"/>
          <a:ext cx="11366205" cy="441251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253179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748" y="0"/>
            <a:ext cx="12283562" cy="6858000"/>
          </a:xfrm>
          <a:prstGeom prst="rect">
            <a:avLst/>
          </a:prstGeom>
        </p:spPr>
      </p:pic>
      <p:sp>
        <p:nvSpPr>
          <p:cNvPr id="5" name="Title 1">
            <a:extLst>
              <a:ext uri="{FF2B5EF4-FFF2-40B4-BE49-F238E27FC236}">
                <a16:creationId xmlns:a16="http://schemas.microsoft.com/office/drawing/2014/main" id="{8AD1EC28-E953-28CF-A946-8532294614F9}"/>
              </a:ext>
            </a:extLst>
          </p:cNvPr>
          <p:cNvSpPr txBox="1">
            <a:spLocks/>
          </p:cNvSpPr>
          <p:nvPr/>
        </p:nvSpPr>
        <p:spPr>
          <a:xfrm>
            <a:off x="533400" y="240380"/>
            <a:ext cx="11125200" cy="590931"/>
          </a:xfrm>
          <a:prstGeom prst="rect">
            <a:avLst/>
          </a:prstGeom>
          <a:solidFill>
            <a:srgbClr val="008000"/>
          </a:solidFill>
          <a:ln w="12700" cap="flat" cmpd="sng" algn="ctr">
            <a:solidFill>
              <a:srgbClr val="008000"/>
            </a:solidFill>
            <a:prstDash val="solid"/>
            <a:miter lim="800000"/>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spAutoFit/>
          </a:bodyPr>
          <a:lstStyle>
            <a:lvl1pPr algn="ctr" defTabSz="914400" rtl="0" eaLnBrk="1" latinLnBrk="0" hangingPunct="1">
              <a:lnSpc>
                <a:spcPct val="90000"/>
              </a:lnSpc>
              <a:spcBef>
                <a:spcPct val="0"/>
              </a:spcBef>
              <a:buNone/>
              <a:defRPr sz="60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GB" sz="3600" b="1" dirty="0">
                <a:solidFill>
                  <a:schemeClr val="bg1"/>
                </a:solidFill>
                <a:cs typeface="Calibri" panose="020F0502020204030204" pitchFamily="34" charset="0"/>
              </a:rPr>
              <a:t>HIGHLIGHTS OF ACHIEVEMENTS </a:t>
            </a:r>
            <a:endParaRPr lang="en-ZA" sz="3600" b="1" dirty="0">
              <a:solidFill>
                <a:schemeClr val="bg1"/>
              </a:solidFill>
            </a:endParaRPr>
          </a:p>
        </p:txBody>
      </p:sp>
      <p:sp>
        <p:nvSpPr>
          <p:cNvPr id="3" name="Slide Number Placeholder 7">
            <a:extLst>
              <a:ext uri="{FF2B5EF4-FFF2-40B4-BE49-F238E27FC236}">
                <a16:creationId xmlns:a16="http://schemas.microsoft.com/office/drawing/2014/main" id="{C2F72A15-6973-1A8A-EDD1-EF5978C766E9}"/>
              </a:ext>
            </a:extLst>
          </p:cNvPr>
          <p:cNvSpPr>
            <a:spLocks noGrp="1"/>
          </p:cNvSpPr>
          <p:nvPr>
            <p:ph type="sldNum" sz="quarter" idx="12"/>
          </p:nvPr>
        </p:nvSpPr>
        <p:spPr>
          <a:xfrm>
            <a:off x="10058400" y="6475778"/>
            <a:ext cx="2133600" cy="365125"/>
          </a:xfrm>
          <a:noFill/>
        </p:spPr>
        <p:txBody>
          <a:bodyPr/>
          <a:lstStyle/>
          <a:p>
            <a:fld id="{C647411B-AB77-409F-B9F6-2D0EDA52287E}" type="slidenum">
              <a:rPr lang="en-US" sz="2000" b="1" smtClean="0"/>
              <a:pPr/>
              <a:t>7</a:t>
            </a:fld>
            <a:endParaRPr lang="en-US" sz="2000" b="1" dirty="0"/>
          </a:p>
        </p:txBody>
      </p:sp>
      <p:graphicFrame>
        <p:nvGraphicFramePr>
          <p:cNvPr id="6" name="Chart 5">
            <a:extLst>
              <a:ext uri="{FF2B5EF4-FFF2-40B4-BE49-F238E27FC236}">
                <a16:creationId xmlns:a16="http://schemas.microsoft.com/office/drawing/2014/main" id="{66455657-0DED-429E-BE40-8546849FF34E}"/>
              </a:ext>
            </a:extLst>
          </p:cNvPr>
          <p:cNvGraphicFramePr/>
          <p:nvPr>
            <p:extLst>
              <p:ext uri="{D42A27DB-BD31-4B8C-83A1-F6EECF244321}">
                <p14:modId xmlns:p14="http://schemas.microsoft.com/office/powerpoint/2010/main" val="838741725"/>
              </p:ext>
            </p:extLst>
          </p:nvPr>
        </p:nvGraphicFramePr>
        <p:xfrm>
          <a:off x="712380" y="1275907"/>
          <a:ext cx="11366205" cy="44869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310784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748" y="0"/>
            <a:ext cx="12283562" cy="6858000"/>
          </a:xfrm>
          <a:prstGeom prst="rect">
            <a:avLst/>
          </a:prstGeom>
        </p:spPr>
      </p:pic>
      <p:sp>
        <p:nvSpPr>
          <p:cNvPr id="5" name="Title 1">
            <a:extLst>
              <a:ext uri="{FF2B5EF4-FFF2-40B4-BE49-F238E27FC236}">
                <a16:creationId xmlns:a16="http://schemas.microsoft.com/office/drawing/2014/main" id="{8AD1EC28-E953-28CF-A946-8532294614F9}"/>
              </a:ext>
            </a:extLst>
          </p:cNvPr>
          <p:cNvSpPr txBox="1">
            <a:spLocks/>
          </p:cNvSpPr>
          <p:nvPr/>
        </p:nvSpPr>
        <p:spPr>
          <a:xfrm>
            <a:off x="533400" y="240380"/>
            <a:ext cx="11125200" cy="590931"/>
          </a:xfrm>
          <a:prstGeom prst="rect">
            <a:avLst/>
          </a:prstGeom>
          <a:solidFill>
            <a:srgbClr val="008000"/>
          </a:solidFill>
          <a:ln w="12700" cap="flat" cmpd="sng" algn="ctr">
            <a:solidFill>
              <a:srgbClr val="008000"/>
            </a:solidFill>
            <a:prstDash val="solid"/>
            <a:miter lim="800000"/>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spAutoFit/>
          </a:bodyPr>
          <a:lstStyle>
            <a:lvl1pPr algn="ctr" defTabSz="914400" rtl="0" eaLnBrk="1" latinLnBrk="0" hangingPunct="1">
              <a:lnSpc>
                <a:spcPct val="90000"/>
              </a:lnSpc>
              <a:spcBef>
                <a:spcPct val="0"/>
              </a:spcBef>
              <a:buNone/>
              <a:defRPr sz="60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GB" sz="3600" b="1" dirty="0">
                <a:solidFill>
                  <a:schemeClr val="bg1"/>
                </a:solidFill>
                <a:cs typeface="Calibri" panose="020F0502020204030204" pitchFamily="34" charset="0"/>
              </a:rPr>
              <a:t>HIGHLIGHTS OF ACHIEVEMENTS </a:t>
            </a:r>
            <a:endParaRPr lang="en-ZA" sz="3600" b="1" dirty="0">
              <a:solidFill>
                <a:schemeClr val="bg1"/>
              </a:solidFill>
            </a:endParaRPr>
          </a:p>
        </p:txBody>
      </p:sp>
      <p:sp>
        <p:nvSpPr>
          <p:cNvPr id="3" name="Slide Number Placeholder 7">
            <a:extLst>
              <a:ext uri="{FF2B5EF4-FFF2-40B4-BE49-F238E27FC236}">
                <a16:creationId xmlns:a16="http://schemas.microsoft.com/office/drawing/2014/main" id="{C2F72A15-6973-1A8A-EDD1-EF5978C766E9}"/>
              </a:ext>
            </a:extLst>
          </p:cNvPr>
          <p:cNvSpPr>
            <a:spLocks noGrp="1"/>
          </p:cNvSpPr>
          <p:nvPr>
            <p:ph type="sldNum" sz="quarter" idx="12"/>
          </p:nvPr>
        </p:nvSpPr>
        <p:spPr>
          <a:xfrm>
            <a:off x="10058400" y="6475778"/>
            <a:ext cx="2133600" cy="365125"/>
          </a:xfrm>
          <a:noFill/>
        </p:spPr>
        <p:txBody>
          <a:bodyPr/>
          <a:lstStyle/>
          <a:p>
            <a:fld id="{C647411B-AB77-409F-B9F6-2D0EDA52287E}" type="slidenum">
              <a:rPr lang="en-US" sz="2000" b="1" smtClean="0"/>
              <a:pPr/>
              <a:t>8</a:t>
            </a:fld>
            <a:endParaRPr lang="en-US" sz="2000" b="1" dirty="0"/>
          </a:p>
        </p:txBody>
      </p:sp>
      <p:graphicFrame>
        <p:nvGraphicFramePr>
          <p:cNvPr id="4" name="Chart 3">
            <a:extLst>
              <a:ext uri="{FF2B5EF4-FFF2-40B4-BE49-F238E27FC236}">
                <a16:creationId xmlns:a16="http://schemas.microsoft.com/office/drawing/2014/main" id="{873573A0-C14E-4228-AA7E-83E8BD06D521}"/>
              </a:ext>
            </a:extLst>
          </p:cNvPr>
          <p:cNvGraphicFramePr/>
          <p:nvPr>
            <p:extLst>
              <p:ext uri="{D42A27DB-BD31-4B8C-83A1-F6EECF244321}">
                <p14:modId xmlns:p14="http://schemas.microsoft.com/office/powerpoint/2010/main" val="7426495"/>
              </p:ext>
            </p:extLst>
          </p:nvPr>
        </p:nvGraphicFramePr>
        <p:xfrm>
          <a:off x="329608" y="1318436"/>
          <a:ext cx="11483163" cy="424239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890576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748" y="0"/>
            <a:ext cx="12283562" cy="6858000"/>
          </a:xfrm>
          <a:prstGeom prst="rect">
            <a:avLst/>
          </a:prstGeom>
        </p:spPr>
      </p:pic>
      <p:sp>
        <p:nvSpPr>
          <p:cNvPr id="5" name="Title 1">
            <a:extLst>
              <a:ext uri="{FF2B5EF4-FFF2-40B4-BE49-F238E27FC236}">
                <a16:creationId xmlns:a16="http://schemas.microsoft.com/office/drawing/2014/main" id="{8AD1EC28-E953-28CF-A946-8532294614F9}"/>
              </a:ext>
            </a:extLst>
          </p:cNvPr>
          <p:cNvSpPr txBox="1">
            <a:spLocks/>
          </p:cNvSpPr>
          <p:nvPr/>
        </p:nvSpPr>
        <p:spPr>
          <a:xfrm>
            <a:off x="34748" y="240380"/>
            <a:ext cx="12283562" cy="590931"/>
          </a:xfrm>
          <a:prstGeom prst="rect">
            <a:avLst/>
          </a:prstGeom>
          <a:solidFill>
            <a:srgbClr val="008000"/>
          </a:solidFill>
          <a:ln w="12700" cap="flat" cmpd="sng" algn="ctr">
            <a:solidFill>
              <a:srgbClr val="008000"/>
            </a:solidFill>
            <a:prstDash val="solid"/>
            <a:miter lim="800000"/>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spAutoFit/>
          </a:bodyPr>
          <a:lstStyle>
            <a:lvl1pPr algn="ctr" defTabSz="914400" rtl="0" eaLnBrk="1" latinLnBrk="0" hangingPunct="1">
              <a:lnSpc>
                <a:spcPct val="90000"/>
              </a:lnSpc>
              <a:spcBef>
                <a:spcPct val="0"/>
              </a:spcBef>
              <a:buNone/>
              <a:defRPr sz="60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GB" sz="3600" b="1" dirty="0">
                <a:solidFill>
                  <a:schemeClr val="bg1"/>
                </a:solidFill>
                <a:cs typeface="Calibri" panose="020F0502020204030204" pitchFamily="34" charset="0"/>
              </a:rPr>
              <a:t>HIGHLIGHTS OF ACHIEVEMENTS </a:t>
            </a:r>
            <a:endParaRPr lang="en-ZA" sz="3600" b="1" dirty="0">
              <a:solidFill>
                <a:schemeClr val="bg1"/>
              </a:solidFill>
            </a:endParaRPr>
          </a:p>
        </p:txBody>
      </p:sp>
      <p:sp>
        <p:nvSpPr>
          <p:cNvPr id="3" name="Slide Number Placeholder 7">
            <a:extLst>
              <a:ext uri="{FF2B5EF4-FFF2-40B4-BE49-F238E27FC236}">
                <a16:creationId xmlns:a16="http://schemas.microsoft.com/office/drawing/2014/main" id="{27E237C0-E7C2-7A5D-FF1F-5A4C874EA821}"/>
              </a:ext>
            </a:extLst>
          </p:cNvPr>
          <p:cNvSpPr>
            <a:spLocks noGrp="1"/>
          </p:cNvSpPr>
          <p:nvPr>
            <p:ph type="sldNum" sz="quarter" idx="12"/>
          </p:nvPr>
        </p:nvSpPr>
        <p:spPr>
          <a:xfrm>
            <a:off x="10023652" y="6435057"/>
            <a:ext cx="2133600" cy="365125"/>
          </a:xfrm>
          <a:noFill/>
        </p:spPr>
        <p:txBody>
          <a:bodyPr/>
          <a:lstStyle/>
          <a:p>
            <a:fld id="{C647411B-AB77-409F-B9F6-2D0EDA52287E}" type="slidenum">
              <a:rPr lang="en-US" sz="2000" b="1" smtClean="0"/>
              <a:pPr/>
              <a:t>9</a:t>
            </a:fld>
            <a:endParaRPr lang="en-US" sz="2000" b="1" dirty="0"/>
          </a:p>
        </p:txBody>
      </p:sp>
      <p:graphicFrame>
        <p:nvGraphicFramePr>
          <p:cNvPr id="6" name="Table 5">
            <a:extLst>
              <a:ext uri="{FF2B5EF4-FFF2-40B4-BE49-F238E27FC236}">
                <a16:creationId xmlns:a16="http://schemas.microsoft.com/office/drawing/2014/main" id="{3D77FAEC-AAF6-3CDC-46A2-531DF0C50B10}"/>
              </a:ext>
            </a:extLst>
          </p:cNvPr>
          <p:cNvGraphicFramePr>
            <a:graphicFrameLocks noGrp="1"/>
          </p:cNvGraphicFramePr>
          <p:nvPr>
            <p:extLst>
              <p:ext uri="{D42A27DB-BD31-4B8C-83A1-F6EECF244321}">
                <p14:modId xmlns:p14="http://schemas.microsoft.com/office/powerpoint/2010/main" val="785681391"/>
              </p:ext>
            </p:extLst>
          </p:nvPr>
        </p:nvGraphicFramePr>
        <p:xfrm>
          <a:off x="238194" y="1724390"/>
          <a:ext cx="9097193" cy="4240530"/>
        </p:xfrm>
        <a:graphic>
          <a:graphicData uri="http://schemas.openxmlformats.org/drawingml/2006/table">
            <a:tbl>
              <a:tblPr firstRow="1" firstCol="1" bandRow="1">
                <a:tableStyleId>{5940675A-B579-460E-94D1-54222C63F5DA}</a:tableStyleId>
              </a:tblPr>
              <a:tblGrid>
                <a:gridCol w="3408773">
                  <a:extLst>
                    <a:ext uri="{9D8B030D-6E8A-4147-A177-3AD203B41FA5}">
                      <a16:colId xmlns:a16="http://schemas.microsoft.com/office/drawing/2014/main" val="2768196350"/>
                    </a:ext>
                  </a:extLst>
                </a:gridCol>
                <a:gridCol w="1754373">
                  <a:extLst>
                    <a:ext uri="{9D8B030D-6E8A-4147-A177-3AD203B41FA5}">
                      <a16:colId xmlns:a16="http://schemas.microsoft.com/office/drawing/2014/main" val="2316303636"/>
                    </a:ext>
                  </a:extLst>
                </a:gridCol>
                <a:gridCol w="1562986">
                  <a:extLst>
                    <a:ext uri="{9D8B030D-6E8A-4147-A177-3AD203B41FA5}">
                      <a16:colId xmlns:a16="http://schemas.microsoft.com/office/drawing/2014/main" val="4207552072"/>
                    </a:ext>
                  </a:extLst>
                </a:gridCol>
                <a:gridCol w="2371061">
                  <a:extLst>
                    <a:ext uri="{9D8B030D-6E8A-4147-A177-3AD203B41FA5}">
                      <a16:colId xmlns:a16="http://schemas.microsoft.com/office/drawing/2014/main" val="37853659"/>
                    </a:ext>
                  </a:extLst>
                </a:gridCol>
              </a:tblGrid>
              <a:tr h="0">
                <a:tc>
                  <a:txBody>
                    <a:bodyPr/>
                    <a:lstStyle/>
                    <a:p>
                      <a:pPr algn="just" rtl="0" fontAlgn="ctr"/>
                      <a:r>
                        <a:rPr lang="en-ZA" sz="1600" b="1" u="none" strike="noStrike" dirty="0">
                          <a:effectLst/>
                        </a:rPr>
                        <a:t>NAME OF FACILITY</a:t>
                      </a:r>
                      <a:endParaRPr lang="en-ZA"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just" rtl="0" fontAlgn="ctr"/>
                      <a:r>
                        <a:rPr lang="en-ZA" sz="1600" b="1" i="0" u="none" strike="noStrike" dirty="0">
                          <a:solidFill>
                            <a:srgbClr val="000000"/>
                          </a:solidFill>
                          <a:effectLst/>
                          <a:latin typeface="Calibri" panose="020F0502020204030204" pitchFamily="34" charset="0"/>
                        </a:rPr>
                        <a:t>PROVINCE</a:t>
                      </a:r>
                    </a:p>
                  </a:txBody>
                  <a:tcPr marL="9525" marR="9525" marT="9525" marB="0" anchor="ctr"/>
                </a:tc>
                <a:tc>
                  <a:txBody>
                    <a:bodyPr/>
                    <a:lstStyle/>
                    <a:p>
                      <a:pPr algn="just" rtl="0" fontAlgn="ctr"/>
                      <a:r>
                        <a:rPr lang="en-ZA" sz="1600" b="1" u="none" strike="noStrike">
                          <a:effectLst/>
                        </a:rPr>
                        <a:t>PROGRESS</a:t>
                      </a:r>
                      <a:endParaRPr lang="en-ZA" sz="1600" b="1" i="0" u="none" strike="noStrike">
                        <a:solidFill>
                          <a:srgbClr val="000000"/>
                        </a:solidFill>
                        <a:effectLst/>
                        <a:latin typeface="Calibri" panose="020F0502020204030204" pitchFamily="34" charset="0"/>
                      </a:endParaRPr>
                    </a:p>
                  </a:txBody>
                  <a:tcPr marL="9525" marR="9525" marT="9525" marB="0" anchor="ctr"/>
                </a:tc>
                <a:tc>
                  <a:txBody>
                    <a:bodyPr/>
                    <a:lstStyle/>
                    <a:p>
                      <a:pPr algn="just" rtl="0" fontAlgn="ctr"/>
                      <a:r>
                        <a:rPr lang="en-ZA" sz="1600" b="1" u="none" strike="noStrike" dirty="0">
                          <a:effectLst/>
                        </a:rPr>
                        <a:t>COMMENT</a:t>
                      </a:r>
                      <a:endParaRPr lang="en-ZA" sz="16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874797318"/>
                  </a:ext>
                </a:extLst>
              </a:tr>
              <a:tr h="0">
                <a:tc>
                  <a:txBody>
                    <a:bodyPr/>
                    <a:lstStyle/>
                    <a:p>
                      <a:pPr algn="l" rtl="0" fontAlgn="ctr"/>
                      <a:r>
                        <a:rPr lang="en-ZA" sz="1600" u="none" strike="noStrike" dirty="0" err="1">
                          <a:effectLst/>
                        </a:rPr>
                        <a:t>Mgungundlovu</a:t>
                      </a:r>
                      <a:r>
                        <a:rPr lang="en-ZA" sz="1600" u="none" strike="noStrike" dirty="0">
                          <a:effectLst/>
                        </a:rPr>
                        <a:t> TVET College (</a:t>
                      </a:r>
                      <a:r>
                        <a:rPr lang="en-ZA" sz="1600" u="none" strike="noStrike" dirty="0" err="1">
                          <a:effectLst/>
                        </a:rPr>
                        <a:t>Msinga</a:t>
                      </a:r>
                      <a:r>
                        <a:rPr lang="en-ZA" sz="1600" u="none" strike="noStrike" dirty="0">
                          <a:effectLst/>
                        </a:rPr>
                        <a:t>)</a:t>
                      </a:r>
                      <a:endParaRPr lang="en-ZA"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just" rtl="0" fontAlgn="ctr"/>
                      <a:r>
                        <a:rPr lang="en-ZA" sz="1600" b="0" i="0" u="none" strike="noStrike" dirty="0">
                          <a:solidFill>
                            <a:srgbClr val="000000"/>
                          </a:solidFill>
                          <a:effectLst/>
                          <a:latin typeface="Calibri" panose="020F0502020204030204" pitchFamily="34" charset="0"/>
                        </a:rPr>
                        <a:t>KwaZulu-Natal</a:t>
                      </a:r>
                    </a:p>
                  </a:txBody>
                  <a:tcPr marL="9525" marR="9525" marT="9525" marB="0"/>
                </a:tc>
                <a:tc>
                  <a:txBody>
                    <a:bodyPr/>
                    <a:lstStyle/>
                    <a:p>
                      <a:pPr algn="just" rtl="0" fontAlgn="ctr"/>
                      <a:r>
                        <a:rPr lang="en-ZA" sz="1600" u="none" strike="noStrike" dirty="0">
                          <a:effectLst/>
                        </a:rPr>
                        <a:t>100%</a:t>
                      </a:r>
                      <a:endParaRPr lang="en-ZA"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rtl="0" fontAlgn="ctr"/>
                      <a:r>
                        <a:rPr lang="en-ZA" sz="1600" u="none" strike="noStrike">
                          <a:effectLst/>
                        </a:rPr>
                        <a:t>Snag-list in process</a:t>
                      </a:r>
                      <a:endParaRPr lang="en-ZA" sz="16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667067261"/>
                  </a:ext>
                </a:extLst>
              </a:tr>
              <a:tr h="0">
                <a:tc>
                  <a:txBody>
                    <a:bodyPr/>
                    <a:lstStyle/>
                    <a:p>
                      <a:pPr algn="l" rtl="0" fontAlgn="ctr"/>
                      <a:r>
                        <a:rPr lang="en-ZA" sz="1600" u="none" strike="noStrike" dirty="0" err="1">
                          <a:effectLst/>
                        </a:rPr>
                        <a:t>Esayidi</a:t>
                      </a:r>
                      <a:r>
                        <a:rPr lang="en-ZA" sz="1600" u="none" strike="noStrike" dirty="0">
                          <a:effectLst/>
                        </a:rPr>
                        <a:t> TVET College (</a:t>
                      </a:r>
                      <a:r>
                        <a:rPr lang="en-ZA" sz="1600" u="none" strike="noStrike" dirty="0" err="1">
                          <a:effectLst/>
                        </a:rPr>
                        <a:t>Umzimkhulu</a:t>
                      </a:r>
                      <a:r>
                        <a:rPr lang="en-ZA" sz="1600" u="none" strike="noStrike" dirty="0">
                          <a:effectLst/>
                        </a:rPr>
                        <a:t>)</a:t>
                      </a:r>
                      <a:endParaRPr lang="en-ZA"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marL="0" marR="0" lvl="0" indent="0" algn="just" defTabSz="914400" rtl="0" eaLnBrk="1" fontAlgn="ctr" latinLnBrk="0" hangingPunct="1">
                        <a:lnSpc>
                          <a:spcPct val="100000"/>
                        </a:lnSpc>
                        <a:spcBef>
                          <a:spcPts val="0"/>
                        </a:spcBef>
                        <a:spcAft>
                          <a:spcPts val="0"/>
                        </a:spcAft>
                        <a:buClrTx/>
                        <a:buSzTx/>
                        <a:buFontTx/>
                        <a:buNone/>
                        <a:tabLst/>
                        <a:defRPr/>
                      </a:pPr>
                      <a:r>
                        <a:rPr lang="en-ZA" sz="1600" b="0" i="0" u="none" strike="noStrike" dirty="0">
                          <a:solidFill>
                            <a:srgbClr val="000000"/>
                          </a:solidFill>
                          <a:effectLst/>
                          <a:latin typeface="Calibri" panose="020F0502020204030204" pitchFamily="34" charset="0"/>
                        </a:rPr>
                        <a:t>KwaZulu-Natal</a:t>
                      </a:r>
                    </a:p>
                    <a:p>
                      <a:pPr algn="just" rtl="0" fontAlgn="ctr"/>
                      <a:endParaRPr lang="en-ZA" sz="1600" b="0" i="0" u="none" strike="noStrike" dirty="0">
                        <a:solidFill>
                          <a:srgbClr val="000000"/>
                        </a:solidFill>
                        <a:effectLst/>
                        <a:latin typeface="Calibri" panose="020F0502020204030204" pitchFamily="34" charset="0"/>
                      </a:endParaRPr>
                    </a:p>
                  </a:txBody>
                  <a:tcPr marL="9525" marR="9525" marT="9525" marB="0"/>
                </a:tc>
                <a:tc>
                  <a:txBody>
                    <a:bodyPr/>
                    <a:lstStyle/>
                    <a:p>
                      <a:pPr algn="just" rtl="0" fontAlgn="ctr"/>
                      <a:r>
                        <a:rPr lang="en-ZA" sz="1600" u="none" strike="noStrike" dirty="0">
                          <a:effectLst/>
                        </a:rPr>
                        <a:t>100% </a:t>
                      </a:r>
                      <a:endParaRPr lang="en-ZA"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rtl="0" fontAlgn="ctr"/>
                      <a:r>
                        <a:rPr lang="en-ZA" sz="1600" u="none" strike="noStrike" dirty="0">
                          <a:effectLst/>
                        </a:rPr>
                        <a:t>Complete</a:t>
                      </a:r>
                      <a:endParaRPr lang="en-ZA" sz="16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933969057"/>
                  </a:ext>
                </a:extLst>
              </a:tr>
              <a:tr h="0">
                <a:tc>
                  <a:txBody>
                    <a:bodyPr/>
                    <a:lstStyle/>
                    <a:p>
                      <a:pPr algn="l" rtl="0" fontAlgn="ctr"/>
                      <a:r>
                        <a:rPr lang="en-ZA" sz="1600" u="none" strike="noStrike" dirty="0" err="1">
                          <a:effectLst/>
                        </a:rPr>
                        <a:t>Mthashana</a:t>
                      </a:r>
                      <a:r>
                        <a:rPr lang="en-ZA" sz="1600" u="none" strike="noStrike" dirty="0">
                          <a:effectLst/>
                        </a:rPr>
                        <a:t> TVET College (Nongoma)</a:t>
                      </a:r>
                      <a:endParaRPr lang="en-ZA"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marL="0" marR="0" lvl="0" indent="0" algn="just" defTabSz="914400" rtl="0" eaLnBrk="1" fontAlgn="ctr" latinLnBrk="0" hangingPunct="1">
                        <a:lnSpc>
                          <a:spcPct val="100000"/>
                        </a:lnSpc>
                        <a:spcBef>
                          <a:spcPts val="0"/>
                        </a:spcBef>
                        <a:spcAft>
                          <a:spcPts val="0"/>
                        </a:spcAft>
                        <a:buClrTx/>
                        <a:buSzTx/>
                        <a:buFontTx/>
                        <a:buNone/>
                        <a:tabLst/>
                        <a:defRPr/>
                      </a:pPr>
                      <a:r>
                        <a:rPr lang="en-ZA" sz="1600" b="0" i="0" u="none" strike="noStrike" dirty="0">
                          <a:solidFill>
                            <a:srgbClr val="000000"/>
                          </a:solidFill>
                          <a:effectLst/>
                          <a:latin typeface="Calibri" panose="020F0502020204030204" pitchFamily="34" charset="0"/>
                        </a:rPr>
                        <a:t>KwaZulu-Natal</a:t>
                      </a:r>
                    </a:p>
                    <a:p>
                      <a:pPr algn="just" rtl="0" fontAlgn="ctr"/>
                      <a:endParaRPr lang="en-ZA" sz="1600" b="0" i="0" u="none" strike="noStrike" dirty="0">
                        <a:solidFill>
                          <a:srgbClr val="000000"/>
                        </a:solidFill>
                        <a:effectLst/>
                        <a:latin typeface="Calibri" panose="020F0502020204030204" pitchFamily="34" charset="0"/>
                      </a:endParaRPr>
                    </a:p>
                  </a:txBody>
                  <a:tcPr marL="9525" marR="9525" marT="9525" marB="0"/>
                </a:tc>
                <a:tc>
                  <a:txBody>
                    <a:bodyPr/>
                    <a:lstStyle/>
                    <a:p>
                      <a:pPr algn="just" rtl="0" fontAlgn="ctr"/>
                      <a:r>
                        <a:rPr lang="en-ZA" sz="1600" u="none" strike="noStrike" dirty="0">
                          <a:effectLst/>
                        </a:rPr>
                        <a:t>100% </a:t>
                      </a:r>
                      <a:endParaRPr lang="en-ZA"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rtl="0" fontAlgn="ctr"/>
                      <a:r>
                        <a:rPr lang="en-ZA" sz="1600" u="none" strike="noStrike">
                          <a:effectLst/>
                        </a:rPr>
                        <a:t>Complete</a:t>
                      </a:r>
                      <a:endParaRPr lang="en-ZA" sz="16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64708786"/>
                  </a:ext>
                </a:extLst>
              </a:tr>
              <a:tr h="0">
                <a:tc>
                  <a:txBody>
                    <a:bodyPr/>
                    <a:lstStyle/>
                    <a:p>
                      <a:pPr algn="l" rtl="0" fontAlgn="ctr"/>
                      <a:r>
                        <a:rPr lang="en-ZA" sz="1600" u="none" strike="noStrike" dirty="0" err="1">
                          <a:effectLst/>
                        </a:rPr>
                        <a:t>Mthashana</a:t>
                      </a:r>
                      <a:r>
                        <a:rPr lang="en-ZA" sz="1600" u="none" strike="noStrike" dirty="0">
                          <a:effectLst/>
                        </a:rPr>
                        <a:t> TVET College (</a:t>
                      </a:r>
                      <a:r>
                        <a:rPr lang="en-ZA" sz="1600" u="none" strike="noStrike" dirty="0" err="1">
                          <a:effectLst/>
                        </a:rPr>
                        <a:t>Kwagqikazi</a:t>
                      </a:r>
                      <a:r>
                        <a:rPr lang="en-ZA" sz="1600" u="none" strike="noStrike" dirty="0">
                          <a:effectLst/>
                        </a:rPr>
                        <a:t>)</a:t>
                      </a:r>
                      <a:endParaRPr lang="en-ZA"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ZA" sz="1600" b="0" i="0" u="none" strike="noStrike" dirty="0">
                          <a:solidFill>
                            <a:srgbClr val="000000"/>
                          </a:solidFill>
                          <a:effectLst/>
                          <a:latin typeface="Calibri" panose="020F0502020204030204" pitchFamily="34" charset="0"/>
                        </a:rPr>
                        <a:t>KwaZulu-Natal</a:t>
                      </a:r>
                    </a:p>
                    <a:p>
                      <a:pPr algn="l" rtl="0" fontAlgn="ctr"/>
                      <a:endParaRPr lang="en-ZA" sz="1600" b="0" i="0" u="none" strike="noStrike" dirty="0">
                        <a:solidFill>
                          <a:srgbClr val="000000"/>
                        </a:solidFill>
                        <a:effectLst/>
                        <a:latin typeface="Calibri" panose="020F0502020204030204" pitchFamily="34" charset="0"/>
                      </a:endParaRPr>
                    </a:p>
                  </a:txBody>
                  <a:tcPr marL="9525" marR="9525" marT="9525" marB="0"/>
                </a:tc>
                <a:tc>
                  <a:txBody>
                    <a:bodyPr/>
                    <a:lstStyle/>
                    <a:p>
                      <a:pPr algn="l" rtl="0" fontAlgn="ctr"/>
                      <a:r>
                        <a:rPr lang="en-ZA" sz="1600" u="none" strike="noStrike" dirty="0">
                          <a:effectLst/>
                        </a:rPr>
                        <a:t>100%</a:t>
                      </a:r>
                      <a:endParaRPr lang="en-ZA"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rtl="0" fontAlgn="ctr"/>
                      <a:r>
                        <a:rPr lang="en-ZA" sz="1600" u="none" strike="noStrike" dirty="0">
                          <a:effectLst/>
                        </a:rPr>
                        <a:t>Complete</a:t>
                      </a:r>
                      <a:endParaRPr lang="en-ZA" sz="16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71390305"/>
                  </a:ext>
                </a:extLst>
              </a:tr>
              <a:tr h="0">
                <a:tc>
                  <a:txBody>
                    <a:bodyPr/>
                    <a:lstStyle/>
                    <a:p>
                      <a:pPr algn="l" rtl="0" fontAlgn="ctr"/>
                      <a:r>
                        <a:rPr lang="en-ZA" sz="1600" u="none" strike="noStrike" dirty="0" err="1">
                          <a:effectLst/>
                        </a:rPr>
                        <a:t>Ikhala</a:t>
                      </a:r>
                      <a:r>
                        <a:rPr lang="en-ZA" sz="1600" u="none" strike="noStrike" dirty="0">
                          <a:effectLst/>
                        </a:rPr>
                        <a:t> TVET College (</a:t>
                      </a:r>
                      <a:r>
                        <a:rPr lang="en-ZA" sz="1600" u="none" strike="noStrike" dirty="0" err="1">
                          <a:effectLst/>
                        </a:rPr>
                        <a:t>Aliwal</a:t>
                      </a:r>
                      <a:r>
                        <a:rPr lang="en-ZA" sz="1600" u="none" strike="noStrike" dirty="0">
                          <a:effectLst/>
                        </a:rPr>
                        <a:t> North)</a:t>
                      </a:r>
                      <a:endParaRPr lang="en-ZA"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ZA" sz="1600" b="0" i="0" u="none" strike="noStrike" dirty="0">
                          <a:solidFill>
                            <a:srgbClr val="000000"/>
                          </a:solidFill>
                          <a:effectLst/>
                          <a:latin typeface="Calibri" panose="020F0502020204030204" pitchFamily="34" charset="0"/>
                        </a:rPr>
                        <a:t>Eastern Cape</a:t>
                      </a:r>
                    </a:p>
                    <a:p>
                      <a:pPr algn="l" rtl="0" fontAlgn="ctr"/>
                      <a:endParaRPr lang="en-ZA" sz="1600" b="0" i="0" u="none" strike="noStrike" dirty="0">
                        <a:solidFill>
                          <a:srgbClr val="000000"/>
                        </a:solidFill>
                        <a:effectLst/>
                        <a:latin typeface="Calibri" panose="020F0502020204030204" pitchFamily="34" charset="0"/>
                      </a:endParaRPr>
                    </a:p>
                  </a:txBody>
                  <a:tcPr marL="9525" marR="9525" marT="9525" marB="0"/>
                </a:tc>
                <a:tc>
                  <a:txBody>
                    <a:bodyPr/>
                    <a:lstStyle/>
                    <a:p>
                      <a:pPr algn="l" rtl="0" fontAlgn="ctr"/>
                      <a:r>
                        <a:rPr lang="en-ZA" sz="1600" u="none" strike="noStrike">
                          <a:effectLst/>
                        </a:rPr>
                        <a:t>100%</a:t>
                      </a:r>
                      <a:endParaRPr lang="en-ZA" sz="1600" b="0" i="0" u="none" strike="noStrike">
                        <a:solidFill>
                          <a:srgbClr val="000000"/>
                        </a:solidFill>
                        <a:effectLst/>
                        <a:latin typeface="Calibri" panose="020F0502020204030204" pitchFamily="34" charset="0"/>
                      </a:endParaRPr>
                    </a:p>
                  </a:txBody>
                  <a:tcPr marL="9525" marR="9525" marT="9525" marB="0" anchor="ctr"/>
                </a:tc>
                <a:tc>
                  <a:txBody>
                    <a:bodyPr/>
                    <a:lstStyle/>
                    <a:p>
                      <a:pPr algn="l" rtl="0" fontAlgn="ctr"/>
                      <a:r>
                        <a:rPr lang="en-ZA" sz="1600" u="none" strike="noStrike" dirty="0">
                          <a:effectLst/>
                        </a:rPr>
                        <a:t>Complete</a:t>
                      </a:r>
                      <a:endParaRPr lang="en-ZA" sz="16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753508083"/>
                  </a:ext>
                </a:extLst>
              </a:tr>
              <a:tr h="0">
                <a:tc>
                  <a:txBody>
                    <a:bodyPr/>
                    <a:lstStyle/>
                    <a:p>
                      <a:pPr algn="l" rtl="0" fontAlgn="ctr"/>
                      <a:r>
                        <a:rPr lang="en-ZA" sz="1600" u="none" strike="noStrike" dirty="0">
                          <a:effectLst/>
                        </a:rPr>
                        <a:t>Ingwe TVET College (</a:t>
                      </a:r>
                      <a:r>
                        <a:rPr lang="en-ZA" sz="1600" u="none" strike="noStrike" dirty="0" err="1">
                          <a:effectLst/>
                        </a:rPr>
                        <a:t>Ngqun</a:t>
                      </a:r>
                      <a:r>
                        <a:rPr lang="en-ZA" sz="1600" u="none" strike="noStrike" dirty="0" err="1">
                          <a:solidFill>
                            <a:schemeClr val="tx1"/>
                          </a:solidFill>
                          <a:effectLst/>
                        </a:rPr>
                        <a:t>g</a:t>
                      </a:r>
                      <a:r>
                        <a:rPr lang="en-ZA" sz="1600" u="none" strike="noStrike" kern="1200" dirty="0" err="1">
                          <a:solidFill>
                            <a:schemeClr val="tx1"/>
                          </a:solidFill>
                          <a:effectLst/>
                          <a:latin typeface="+mn-lt"/>
                          <a:ea typeface="+mn-ea"/>
                          <a:cs typeface="+mn-cs"/>
                        </a:rPr>
                        <a:t>qush</a:t>
                      </a:r>
                      <a:r>
                        <a:rPr lang="en-ZA" sz="1600" u="none" strike="noStrike" dirty="0" err="1">
                          <a:effectLst/>
                        </a:rPr>
                        <a:t>e</a:t>
                      </a:r>
                      <a:r>
                        <a:rPr lang="en-ZA" sz="1600" u="none" strike="noStrike" dirty="0">
                          <a:effectLst/>
                        </a:rPr>
                        <a:t>)</a:t>
                      </a:r>
                      <a:endParaRPr lang="en-ZA"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rtl="0" fontAlgn="ctr"/>
                      <a:r>
                        <a:rPr lang="en-ZA" sz="1600" b="0" i="0" u="none" strike="noStrike" dirty="0">
                          <a:solidFill>
                            <a:srgbClr val="000000"/>
                          </a:solidFill>
                          <a:effectLst/>
                          <a:latin typeface="Calibri" panose="020F0502020204030204" pitchFamily="34" charset="0"/>
                        </a:rPr>
                        <a:t>Eastern Cape</a:t>
                      </a:r>
                    </a:p>
                  </a:txBody>
                  <a:tcPr marL="9525" marR="9525" marT="9525" marB="0"/>
                </a:tc>
                <a:tc>
                  <a:txBody>
                    <a:bodyPr/>
                    <a:lstStyle/>
                    <a:p>
                      <a:pPr algn="l" rtl="0" fontAlgn="ctr"/>
                      <a:r>
                        <a:rPr lang="en-ZA" sz="1600" u="none" strike="noStrike">
                          <a:effectLst/>
                        </a:rPr>
                        <a:t>100%</a:t>
                      </a:r>
                      <a:endParaRPr lang="en-ZA" sz="1600" b="0" i="0" u="none" strike="noStrike">
                        <a:solidFill>
                          <a:srgbClr val="000000"/>
                        </a:solidFill>
                        <a:effectLst/>
                        <a:latin typeface="Calibri" panose="020F0502020204030204" pitchFamily="34" charset="0"/>
                      </a:endParaRPr>
                    </a:p>
                  </a:txBody>
                  <a:tcPr marL="9525" marR="9525" marT="9525" marB="0" anchor="ctr"/>
                </a:tc>
                <a:tc>
                  <a:txBody>
                    <a:bodyPr/>
                    <a:lstStyle/>
                    <a:p>
                      <a:pPr algn="l" rtl="0" fontAlgn="ctr"/>
                      <a:r>
                        <a:rPr lang="en-ZA" sz="1600" u="none" strike="noStrike" dirty="0">
                          <a:effectLst/>
                        </a:rPr>
                        <a:t>Pending the bulk connections by the  municipality</a:t>
                      </a:r>
                      <a:endParaRPr lang="en-ZA" sz="16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807211364"/>
                  </a:ext>
                </a:extLst>
              </a:tr>
              <a:tr h="0">
                <a:tc>
                  <a:txBody>
                    <a:bodyPr/>
                    <a:lstStyle/>
                    <a:p>
                      <a:pPr algn="l" fontAlgn="ctr"/>
                      <a:r>
                        <a:rPr lang="en-ZA" sz="1600" b="0" i="0" u="none" strike="noStrike" dirty="0" err="1">
                          <a:solidFill>
                            <a:srgbClr val="000000"/>
                          </a:solidFill>
                          <a:effectLst/>
                          <a:latin typeface="Calibri" panose="020F0502020204030204" pitchFamily="34" charset="0"/>
                        </a:rPr>
                        <a:t>Eastcape</a:t>
                      </a:r>
                      <a:r>
                        <a:rPr lang="en-ZA" sz="1600" b="0" i="0" u="none" strike="noStrike" dirty="0">
                          <a:solidFill>
                            <a:srgbClr val="000000"/>
                          </a:solidFill>
                          <a:effectLst/>
                          <a:latin typeface="Calibri" panose="020F0502020204030204" pitchFamily="34" charset="0"/>
                        </a:rPr>
                        <a:t> Midlands TVET College (Graff Reinet)</a:t>
                      </a:r>
                    </a:p>
                  </a:txBody>
                  <a:tcPr marL="9525" marR="9525" marT="9525" marB="0" anchor="ctr"/>
                </a:tc>
                <a:tc>
                  <a:txBody>
                    <a:bodyPr/>
                    <a:lstStyle/>
                    <a:p>
                      <a:pPr algn="l" rtl="0" fontAlgn="ctr"/>
                      <a:r>
                        <a:rPr lang="en-ZA" sz="1600" b="0" i="0" u="none" strike="noStrike" dirty="0">
                          <a:solidFill>
                            <a:srgbClr val="000000"/>
                          </a:solidFill>
                          <a:effectLst/>
                          <a:latin typeface="Calibri" panose="020F0502020204030204" pitchFamily="34" charset="0"/>
                        </a:rPr>
                        <a:t>Eastern cape</a:t>
                      </a:r>
                    </a:p>
                  </a:txBody>
                  <a:tcPr marL="9525" marR="9525" marT="9525" marB="0"/>
                </a:tc>
                <a:tc>
                  <a:txBody>
                    <a:bodyPr/>
                    <a:lstStyle/>
                    <a:p>
                      <a:pPr algn="l" rtl="0" fontAlgn="ctr"/>
                      <a:r>
                        <a:rPr lang="en-ZA" sz="1600" u="none" strike="noStrike">
                          <a:effectLst/>
                        </a:rPr>
                        <a:t>100%</a:t>
                      </a:r>
                      <a:endParaRPr lang="en-ZA" sz="1600" b="0" i="0" u="none" strike="noStrike">
                        <a:solidFill>
                          <a:srgbClr val="000000"/>
                        </a:solidFill>
                        <a:effectLst/>
                        <a:latin typeface="Calibri" panose="020F0502020204030204" pitchFamily="34" charset="0"/>
                      </a:endParaRPr>
                    </a:p>
                  </a:txBody>
                  <a:tcPr marL="9525" marR="9525" marT="9525" marB="0" anchor="ctr"/>
                </a:tc>
                <a:tc>
                  <a:txBody>
                    <a:bodyPr/>
                    <a:lstStyle/>
                    <a:p>
                      <a:pPr algn="l" rtl="0" fontAlgn="ctr"/>
                      <a:r>
                        <a:rPr lang="en-ZA" sz="1600" u="none" strike="noStrike" dirty="0">
                          <a:effectLst/>
                        </a:rPr>
                        <a:t>Complete</a:t>
                      </a:r>
                      <a:endParaRPr lang="en-ZA" sz="16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454401882"/>
                  </a:ext>
                </a:extLst>
              </a:tr>
              <a:tr h="0">
                <a:tc>
                  <a:txBody>
                    <a:bodyPr/>
                    <a:lstStyle/>
                    <a:p>
                      <a:pPr algn="l" rtl="0" fontAlgn="ctr"/>
                      <a:r>
                        <a:rPr lang="en-ZA" sz="1600" u="none" strike="noStrike" dirty="0">
                          <a:effectLst/>
                        </a:rPr>
                        <a:t>Thabazimbi</a:t>
                      </a:r>
                      <a:endParaRPr lang="en-ZA"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rtl="0" fontAlgn="ctr"/>
                      <a:r>
                        <a:rPr lang="en-ZA" sz="1600" b="0" i="0" u="none" strike="noStrike" dirty="0">
                          <a:solidFill>
                            <a:srgbClr val="000000"/>
                          </a:solidFill>
                          <a:effectLst/>
                          <a:latin typeface="Calibri" panose="020F0502020204030204" pitchFamily="34" charset="0"/>
                        </a:rPr>
                        <a:t>Limpopo</a:t>
                      </a:r>
                    </a:p>
                  </a:txBody>
                  <a:tcPr marL="9525" marR="9525" marT="9525" marB="0"/>
                </a:tc>
                <a:tc>
                  <a:txBody>
                    <a:bodyPr/>
                    <a:lstStyle/>
                    <a:p>
                      <a:pPr algn="l" rtl="0" fontAlgn="ctr"/>
                      <a:r>
                        <a:rPr lang="en-ZA" sz="1600" u="none" strike="noStrike">
                          <a:effectLst/>
                        </a:rPr>
                        <a:t>100%</a:t>
                      </a:r>
                      <a:endParaRPr lang="en-ZA" sz="1600" b="0" i="0" u="none" strike="noStrike">
                        <a:solidFill>
                          <a:srgbClr val="000000"/>
                        </a:solidFill>
                        <a:effectLst/>
                        <a:latin typeface="Calibri" panose="020F0502020204030204" pitchFamily="34" charset="0"/>
                      </a:endParaRPr>
                    </a:p>
                  </a:txBody>
                  <a:tcPr marL="9525" marR="9525" marT="9525" marB="0" anchor="ctr"/>
                </a:tc>
                <a:tc>
                  <a:txBody>
                    <a:bodyPr/>
                    <a:lstStyle/>
                    <a:p>
                      <a:pPr algn="l" rtl="0" fontAlgn="ctr"/>
                      <a:r>
                        <a:rPr lang="en-ZA" sz="1600" u="none" strike="noStrike">
                          <a:effectLst/>
                        </a:rPr>
                        <a:t>Complete</a:t>
                      </a:r>
                      <a:endParaRPr lang="en-ZA" sz="16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4015285655"/>
                  </a:ext>
                </a:extLst>
              </a:tr>
              <a:tr h="0">
                <a:tc>
                  <a:txBody>
                    <a:bodyPr/>
                    <a:lstStyle/>
                    <a:p>
                      <a:pPr algn="l" rtl="0" fontAlgn="ctr"/>
                      <a:r>
                        <a:rPr lang="en-ZA" sz="1600" u="none" strike="noStrike" dirty="0" err="1">
                          <a:effectLst/>
                        </a:rPr>
                        <a:t>Mfolozi</a:t>
                      </a:r>
                      <a:r>
                        <a:rPr lang="en-ZA" sz="1600" u="none" strike="noStrike" dirty="0">
                          <a:effectLst/>
                        </a:rPr>
                        <a:t> TVET College (Nkandla A)</a:t>
                      </a:r>
                      <a:endParaRPr lang="en-ZA"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rtl="0" fontAlgn="ctr"/>
                      <a:r>
                        <a:rPr lang="en-ZA" sz="1600" b="0" i="0" u="none" strike="noStrike" dirty="0">
                          <a:solidFill>
                            <a:srgbClr val="000000"/>
                          </a:solidFill>
                          <a:effectLst/>
                          <a:latin typeface="Calibri" panose="020F0502020204030204" pitchFamily="34" charset="0"/>
                        </a:rPr>
                        <a:t>KwaZulu- Natal</a:t>
                      </a:r>
                    </a:p>
                  </a:txBody>
                  <a:tcPr marL="9525" marR="9525" marT="9525" marB="0"/>
                </a:tc>
                <a:tc>
                  <a:txBody>
                    <a:bodyPr/>
                    <a:lstStyle/>
                    <a:p>
                      <a:pPr algn="l" rtl="0" fontAlgn="ctr"/>
                      <a:r>
                        <a:rPr lang="en-ZA" sz="1600" u="none" strike="noStrike" dirty="0">
                          <a:effectLst/>
                        </a:rPr>
                        <a:t>100%</a:t>
                      </a:r>
                      <a:endParaRPr lang="en-ZA"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rtl="0" fontAlgn="ctr"/>
                      <a:r>
                        <a:rPr lang="en-ZA" sz="1600" u="none" strike="noStrike" dirty="0">
                          <a:effectLst/>
                        </a:rPr>
                        <a:t>Complete</a:t>
                      </a:r>
                      <a:endParaRPr lang="en-ZA" sz="16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16835990"/>
                  </a:ext>
                </a:extLst>
              </a:tr>
            </a:tbl>
          </a:graphicData>
        </a:graphic>
      </p:graphicFrame>
      <p:sp>
        <p:nvSpPr>
          <p:cNvPr id="7" name="TextBox 6">
            <a:extLst>
              <a:ext uri="{FF2B5EF4-FFF2-40B4-BE49-F238E27FC236}">
                <a16:creationId xmlns:a16="http://schemas.microsoft.com/office/drawing/2014/main" id="{5693F9E3-CAA9-FAAA-30A4-CAF72E1C042C}"/>
              </a:ext>
            </a:extLst>
          </p:cNvPr>
          <p:cNvSpPr txBox="1"/>
          <p:nvPr/>
        </p:nvSpPr>
        <p:spPr>
          <a:xfrm>
            <a:off x="3231951" y="1103338"/>
            <a:ext cx="5728098" cy="461665"/>
          </a:xfrm>
          <a:prstGeom prst="rect">
            <a:avLst/>
          </a:prstGeom>
          <a:solidFill>
            <a:srgbClr val="339933"/>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defPPr>
              <a:defRPr lang="en-US"/>
            </a:defPPr>
            <a:lvl1pPr algn="ctr">
              <a:defRPr sz="2800" b="1">
                <a:latin typeface="+mj-lt"/>
              </a:defRPr>
            </a:lvl1pPr>
          </a:lstStyle>
          <a:p>
            <a:pPr eaLnBrk="1" hangingPunct="1">
              <a:defRPr/>
            </a:pPr>
            <a:r>
              <a:rPr lang="en-ZA" sz="2400" dirty="0">
                <a:solidFill>
                  <a:srgbClr val="000000"/>
                </a:solidFill>
                <a:latin typeface="Calibri" panose="020F0502020204030204" pitchFamily="34" charset="0"/>
              </a:rPr>
              <a:t>TVET INFRASRUCTURE (Completed)</a:t>
            </a:r>
            <a:endParaRPr lang="en-ZA" sz="2400" dirty="0">
              <a:solidFill>
                <a:prstClr val="white"/>
              </a:solidFill>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13E18411-410C-CEEC-476D-809560ED6FD1}"/>
              </a:ext>
            </a:extLst>
          </p:cNvPr>
          <p:cNvPicPr>
            <a:picLocks noChangeAspect="1"/>
          </p:cNvPicPr>
          <p:nvPr/>
        </p:nvPicPr>
        <p:blipFill>
          <a:blip r:embed="rId3"/>
          <a:stretch>
            <a:fillRect/>
          </a:stretch>
        </p:blipFill>
        <p:spPr>
          <a:xfrm>
            <a:off x="9335387" y="1071690"/>
            <a:ext cx="2948176" cy="2715302"/>
          </a:xfrm>
          <a:prstGeom prst="rect">
            <a:avLst/>
          </a:prstGeom>
        </p:spPr>
      </p:pic>
      <p:pic>
        <p:nvPicPr>
          <p:cNvPr id="9" name="Picture 8">
            <a:extLst>
              <a:ext uri="{FF2B5EF4-FFF2-40B4-BE49-F238E27FC236}">
                <a16:creationId xmlns:a16="http://schemas.microsoft.com/office/drawing/2014/main" id="{C010B5F9-BB57-0F97-1725-27CC1BDC2980}"/>
              </a:ext>
            </a:extLst>
          </p:cNvPr>
          <p:cNvPicPr>
            <a:picLocks noChangeAspect="1"/>
          </p:cNvPicPr>
          <p:nvPr/>
        </p:nvPicPr>
        <p:blipFill>
          <a:blip r:embed="rId4"/>
          <a:stretch>
            <a:fillRect/>
          </a:stretch>
        </p:blipFill>
        <p:spPr>
          <a:xfrm>
            <a:off x="9335387" y="3786992"/>
            <a:ext cx="2948175" cy="2624441"/>
          </a:xfrm>
          <a:prstGeom prst="rect">
            <a:avLst/>
          </a:prstGeom>
        </p:spPr>
      </p:pic>
    </p:spTree>
    <p:extLst>
      <p:ext uri="{BB962C8B-B14F-4D97-AF65-F5344CB8AC3E}">
        <p14:creationId xmlns:p14="http://schemas.microsoft.com/office/powerpoint/2010/main" val="34129355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2113</TotalTime>
  <Words>2806</Words>
  <Application>Microsoft Office PowerPoint</Application>
  <PresentationFormat>Widescreen</PresentationFormat>
  <Paragraphs>413</Paragraphs>
  <Slides>41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41</vt:i4>
      </vt:variant>
    </vt:vector>
  </HeadingPairs>
  <TitlesOfParts>
    <vt:vector size="49" baseType="lpstr">
      <vt:lpstr>Arial</vt:lpstr>
      <vt:lpstr>Calibri</vt:lpstr>
      <vt:lpstr>Calibri Light</vt:lpstr>
      <vt:lpstr>Calibri-BoldItalic</vt:lpstr>
      <vt:lpstr>Calibri-Italic</vt:lpstr>
      <vt:lpstr>Courier New</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APOSTOLIC FAITH CHURCH OF PORTLAND OREGON</dc:title>
  <dc:creator>Lawrence Chiloane</dc:creator>
  <cp:lastModifiedBy>Mgiba, Reineth</cp:lastModifiedBy>
  <cp:revision>207</cp:revision>
  <dcterms:created xsi:type="dcterms:W3CDTF">2023-03-20T17:01:06Z</dcterms:created>
  <dcterms:modified xsi:type="dcterms:W3CDTF">2023-05-14T23:16:16Z</dcterms:modified>
</cp:coreProperties>
</file>