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4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12192000" cy="6858000"/>
  <p:notesSz cx="7104063" cy="10234613"/>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729B92-0650-416C-AA27-E172406296D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FF86F85F-D65F-4113-998C-ACAF72610CE5}">
      <dgm:prSet phldrT="[Text]" custT="1"/>
      <dgm:spPr/>
      <dgm:t>
        <a:bodyPr/>
        <a:lstStyle/>
        <a:p>
          <a:r>
            <a:rPr lang="en-US" sz="1600" b="1" dirty="0">
              <a:solidFill>
                <a:schemeClr val="tx1"/>
              </a:solidFill>
            </a:rPr>
            <a:t>Forensic Data Analytics</a:t>
          </a:r>
        </a:p>
      </dgm:t>
    </dgm:pt>
    <dgm:pt modelId="{9F9091ED-0898-4652-ABB7-B11562D2EEB3}" type="parTrans" cxnId="{3088F7A4-87F8-4FA7-8A0F-5C57DD86BE44}">
      <dgm:prSet/>
      <dgm:spPr/>
      <dgm:t>
        <a:bodyPr/>
        <a:lstStyle/>
        <a:p>
          <a:endParaRPr lang="en-US" sz="1600" b="1"/>
        </a:p>
      </dgm:t>
    </dgm:pt>
    <dgm:pt modelId="{FCE5C255-3B1D-4D43-BFCB-26C5199C54AE}" type="sibTrans" cxnId="{3088F7A4-87F8-4FA7-8A0F-5C57DD86BE44}">
      <dgm:prSet/>
      <dgm:spPr/>
      <dgm:t>
        <a:bodyPr/>
        <a:lstStyle/>
        <a:p>
          <a:endParaRPr lang="en-US" sz="1600" b="1"/>
        </a:p>
      </dgm:t>
    </dgm:pt>
    <dgm:pt modelId="{88FFC1E1-EEE8-4FD9-9C8C-67852538E228}">
      <dgm:prSet custT="1"/>
      <dgm:spPr/>
      <dgm:t>
        <a:bodyPr/>
        <a:lstStyle/>
        <a:p>
          <a:r>
            <a:rPr lang="en-US" sz="1600" b="1" dirty="0">
              <a:solidFill>
                <a:schemeClr val="tx1"/>
              </a:solidFill>
            </a:rPr>
            <a:t>Forensic Accounting</a:t>
          </a:r>
        </a:p>
      </dgm:t>
    </dgm:pt>
    <dgm:pt modelId="{CCDED95F-57D6-40BC-92B6-4C1C832014A5}" type="parTrans" cxnId="{D88DAE4C-A667-44E6-A42E-C3F77919CA9A}">
      <dgm:prSet/>
      <dgm:spPr/>
      <dgm:t>
        <a:bodyPr/>
        <a:lstStyle/>
        <a:p>
          <a:endParaRPr lang="en-US" sz="1600" b="1"/>
        </a:p>
      </dgm:t>
    </dgm:pt>
    <dgm:pt modelId="{D29A36B1-E930-45DC-8FC2-ACC8B41D42C4}" type="sibTrans" cxnId="{D88DAE4C-A667-44E6-A42E-C3F77919CA9A}">
      <dgm:prSet/>
      <dgm:spPr/>
      <dgm:t>
        <a:bodyPr/>
        <a:lstStyle/>
        <a:p>
          <a:endParaRPr lang="en-US" sz="1600" b="1"/>
        </a:p>
      </dgm:t>
    </dgm:pt>
    <dgm:pt modelId="{32377BBA-4819-43E8-872D-42EDF46FB78D}">
      <dgm:prSet custT="1"/>
      <dgm:spPr/>
      <dgm:t>
        <a:bodyPr/>
        <a:lstStyle/>
        <a:p>
          <a:r>
            <a:rPr lang="en-US" sz="1600" b="1" dirty="0">
              <a:solidFill>
                <a:schemeClr val="tx1"/>
              </a:solidFill>
            </a:rPr>
            <a:t>Forensic Investigation</a:t>
          </a:r>
        </a:p>
      </dgm:t>
    </dgm:pt>
    <dgm:pt modelId="{02743751-3A7F-4E88-B705-31C4F7858349}" type="parTrans" cxnId="{051BD3A6-34A8-4E98-AF87-B1D89B31AEDF}">
      <dgm:prSet/>
      <dgm:spPr/>
      <dgm:t>
        <a:bodyPr/>
        <a:lstStyle/>
        <a:p>
          <a:endParaRPr lang="en-US" sz="1600" b="1"/>
        </a:p>
      </dgm:t>
    </dgm:pt>
    <dgm:pt modelId="{9B4499D4-B1AD-49FD-9850-6A5E7D44EE78}" type="sibTrans" cxnId="{051BD3A6-34A8-4E98-AF87-B1D89B31AEDF}">
      <dgm:prSet/>
      <dgm:spPr/>
      <dgm:t>
        <a:bodyPr/>
        <a:lstStyle/>
        <a:p>
          <a:endParaRPr lang="en-US" sz="1600" b="1"/>
        </a:p>
      </dgm:t>
    </dgm:pt>
    <dgm:pt modelId="{ED88E6AA-81CF-41FA-861A-5B1CD4D93F3C}">
      <dgm:prSet custT="1"/>
      <dgm:spPr/>
      <dgm:t>
        <a:bodyPr/>
        <a:lstStyle/>
        <a:p>
          <a:r>
            <a:rPr lang="en-US" sz="1600" b="1" dirty="0">
              <a:solidFill>
                <a:schemeClr val="tx1"/>
              </a:solidFill>
            </a:rPr>
            <a:t>Civil litigation </a:t>
          </a:r>
        </a:p>
      </dgm:t>
    </dgm:pt>
    <dgm:pt modelId="{64FF1E38-DAB0-4FB3-84B0-85A5F990DC9C}" type="parTrans" cxnId="{8470AF47-DB05-4E69-BB49-AD3580C69FDE}">
      <dgm:prSet/>
      <dgm:spPr/>
      <dgm:t>
        <a:bodyPr/>
        <a:lstStyle/>
        <a:p>
          <a:endParaRPr lang="en-US" sz="1600" b="1"/>
        </a:p>
      </dgm:t>
    </dgm:pt>
    <dgm:pt modelId="{12BAF39B-7F06-42A6-BB2D-2E5536DE4623}" type="sibTrans" cxnId="{8470AF47-DB05-4E69-BB49-AD3580C69FDE}">
      <dgm:prSet/>
      <dgm:spPr/>
      <dgm:t>
        <a:bodyPr/>
        <a:lstStyle/>
        <a:p>
          <a:endParaRPr lang="en-US" sz="1600" b="1"/>
        </a:p>
      </dgm:t>
    </dgm:pt>
    <dgm:pt modelId="{F576A1A9-E2C0-4116-8542-1496EA8103CD}">
      <dgm:prSet custT="1"/>
      <dgm:spPr/>
      <dgm:t>
        <a:bodyPr/>
        <a:lstStyle/>
        <a:p>
          <a:r>
            <a:rPr lang="en-US" sz="1600" b="1" dirty="0">
              <a:solidFill>
                <a:schemeClr val="tx1"/>
              </a:solidFill>
            </a:rPr>
            <a:t>Legal's </a:t>
          </a:r>
        </a:p>
      </dgm:t>
    </dgm:pt>
    <dgm:pt modelId="{C4801E0C-C8E9-4C9F-B5BA-82A80E103761}" type="parTrans" cxnId="{F5BAC843-C97B-407E-AF73-73F27A693648}">
      <dgm:prSet/>
      <dgm:spPr/>
      <dgm:t>
        <a:bodyPr/>
        <a:lstStyle/>
        <a:p>
          <a:endParaRPr lang="en-US" sz="1600" b="1"/>
        </a:p>
      </dgm:t>
    </dgm:pt>
    <dgm:pt modelId="{F8FE6772-A699-48D8-8D50-86A4B27F9C2B}" type="sibTrans" cxnId="{F5BAC843-C97B-407E-AF73-73F27A693648}">
      <dgm:prSet/>
      <dgm:spPr/>
      <dgm:t>
        <a:bodyPr/>
        <a:lstStyle/>
        <a:p>
          <a:endParaRPr lang="en-US" sz="1600" b="1"/>
        </a:p>
      </dgm:t>
    </dgm:pt>
    <dgm:pt modelId="{AB91CD00-66B7-4742-A98A-DA0E9DAF1E45}">
      <dgm:prSet custT="1"/>
      <dgm:spPr/>
      <dgm:t>
        <a:bodyPr/>
        <a:lstStyle/>
        <a:p>
          <a:r>
            <a:rPr lang="en-US" sz="1600" b="1" dirty="0">
              <a:solidFill>
                <a:schemeClr val="tx1"/>
              </a:solidFill>
            </a:rPr>
            <a:t>Cyber Forensics</a:t>
          </a:r>
        </a:p>
      </dgm:t>
    </dgm:pt>
    <dgm:pt modelId="{5E50DDAE-255D-4400-B052-DD9FC756ED56}" type="parTrans" cxnId="{739A172D-73E4-44CA-A521-0D907D32BDE7}">
      <dgm:prSet/>
      <dgm:spPr/>
      <dgm:t>
        <a:bodyPr/>
        <a:lstStyle/>
        <a:p>
          <a:endParaRPr lang="en-US" sz="1600" b="1"/>
        </a:p>
      </dgm:t>
    </dgm:pt>
    <dgm:pt modelId="{9929A785-9976-454D-AF1B-18DD280F4DF4}" type="sibTrans" cxnId="{739A172D-73E4-44CA-A521-0D907D32BDE7}">
      <dgm:prSet/>
      <dgm:spPr/>
      <dgm:t>
        <a:bodyPr/>
        <a:lstStyle/>
        <a:p>
          <a:endParaRPr lang="en-US" sz="1600" b="1"/>
        </a:p>
      </dgm:t>
    </dgm:pt>
    <dgm:pt modelId="{B9EE9595-7E29-4D48-B0A4-97B28AD728D2}" type="pres">
      <dgm:prSet presAssocID="{33729B92-0650-416C-AA27-E172406296DF}" presName="Name0" presStyleCnt="0">
        <dgm:presLayoutVars>
          <dgm:dir/>
          <dgm:resizeHandles val="exact"/>
        </dgm:presLayoutVars>
      </dgm:prSet>
      <dgm:spPr/>
      <dgm:t>
        <a:bodyPr/>
        <a:lstStyle/>
        <a:p>
          <a:endParaRPr lang="en-US"/>
        </a:p>
      </dgm:t>
    </dgm:pt>
    <dgm:pt modelId="{B7F7792E-D634-4A1C-84CD-12B94CE1B5AD}" type="pres">
      <dgm:prSet presAssocID="{FF86F85F-D65F-4113-998C-ACAF72610CE5}" presName="compNode" presStyleCnt="0"/>
      <dgm:spPr/>
    </dgm:pt>
    <dgm:pt modelId="{FA575057-9563-4762-BACF-75CD7A65E0F4}" type="pres">
      <dgm:prSet presAssocID="{FF86F85F-D65F-4113-998C-ACAF72610CE5}" presName="pictRect" presStyleLbl="node1" presStyleIdx="0" presStyleCnt="6"/>
      <dgm:spPr>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32000" r="-32000"/>
          </a:stretch>
        </a:blipFill>
      </dgm:spPr>
      <dgm:t>
        <a:bodyPr/>
        <a:lstStyle/>
        <a:p>
          <a:endParaRPr lang="en-US"/>
        </a:p>
      </dgm:t>
    </dgm:pt>
    <dgm:pt modelId="{1A7DFD33-D9A0-4533-BE55-CEAC2E698AAE}" type="pres">
      <dgm:prSet presAssocID="{FF86F85F-D65F-4113-998C-ACAF72610CE5}" presName="textRect" presStyleLbl="revTx" presStyleIdx="0" presStyleCnt="6">
        <dgm:presLayoutVars>
          <dgm:bulletEnabled val="1"/>
        </dgm:presLayoutVars>
      </dgm:prSet>
      <dgm:spPr/>
      <dgm:t>
        <a:bodyPr/>
        <a:lstStyle/>
        <a:p>
          <a:endParaRPr lang="en-US"/>
        </a:p>
      </dgm:t>
    </dgm:pt>
    <dgm:pt modelId="{2F3F7EF0-8A49-42D3-ABCB-14355356C668}" type="pres">
      <dgm:prSet presAssocID="{FCE5C255-3B1D-4D43-BFCB-26C5199C54AE}" presName="sibTrans" presStyleLbl="sibTrans2D1" presStyleIdx="0" presStyleCnt="0"/>
      <dgm:spPr/>
      <dgm:t>
        <a:bodyPr/>
        <a:lstStyle/>
        <a:p>
          <a:endParaRPr lang="en-US"/>
        </a:p>
      </dgm:t>
    </dgm:pt>
    <dgm:pt modelId="{2E51555E-3BFE-4206-8DE4-427C6B24C6A6}" type="pres">
      <dgm:prSet presAssocID="{88FFC1E1-EEE8-4FD9-9C8C-67852538E228}" presName="compNode" presStyleCnt="0"/>
      <dgm:spPr/>
    </dgm:pt>
    <dgm:pt modelId="{F9205C40-1BC6-4355-A8B9-B90292004FD3}" type="pres">
      <dgm:prSet presAssocID="{88FFC1E1-EEE8-4FD9-9C8C-67852538E228}" presName="pictRect" presStyleLbl="node1" presStyleIdx="1" presStyleCnt="6"/>
      <dgm:spPr>
        <a:blipFill>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t="-16000" b="-16000"/>
          </a:stretch>
        </a:blipFill>
      </dgm:spPr>
      <dgm:t>
        <a:bodyPr/>
        <a:lstStyle/>
        <a:p>
          <a:endParaRPr lang="en-US"/>
        </a:p>
      </dgm:t>
    </dgm:pt>
    <dgm:pt modelId="{0D101CED-9C5A-4231-B6B2-E8D6F9BBE510}" type="pres">
      <dgm:prSet presAssocID="{88FFC1E1-EEE8-4FD9-9C8C-67852538E228}" presName="textRect" presStyleLbl="revTx" presStyleIdx="1" presStyleCnt="6">
        <dgm:presLayoutVars>
          <dgm:bulletEnabled val="1"/>
        </dgm:presLayoutVars>
      </dgm:prSet>
      <dgm:spPr/>
      <dgm:t>
        <a:bodyPr/>
        <a:lstStyle/>
        <a:p>
          <a:endParaRPr lang="en-US"/>
        </a:p>
      </dgm:t>
    </dgm:pt>
    <dgm:pt modelId="{F88FA294-92A8-4BA9-A319-9BDF731E267E}" type="pres">
      <dgm:prSet presAssocID="{D29A36B1-E930-45DC-8FC2-ACC8B41D42C4}" presName="sibTrans" presStyleLbl="sibTrans2D1" presStyleIdx="0" presStyleCnt="0"/>
      <dgm:spPr/>
      <dgm:t>
        <a:bodyPr/>
        <a:lstStyle/>
        <a:p>
          <a:endParaRPr lang="en-US"/>
        </a:p>
      </dgm:t>
    </dgm:pt>
    <dgm:pt modelId="{56022D63-7509-4E92-8BD9-D0D1E7C1B002}" type="pres">
      <dgm:prSet presAssocID="{32377BBA-4819-43E8-872D-42EDF46FB78D}" presName="compNode" presStyleCnt="0"/>
      <dgm:spPr/>
    </dgm:pt>
    <dgm:pt modelId="{DB549D75-6555-47F6-856C-9CF4BC5135D1}" type="pres">
      <dgm:prSet presAssocID="{32377BBA-4819-43E8-872D-42EDF46FB78D}" presName="pictRect" presStyleLbl="node1" presStyleIdx="2" presStyleCnt="6"/>
      <dgm:spPr>
        <a:blipFill>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t="-13000" b="-13000"/>
          </a:stretch>
        </a:blipFill>
      </dgm:spPr>
      <dgm:t>
        <a:bodyPr/>
        <a:lstStyle/>
        <a:p>
          <a:endParaRPr lang="en-US"/>
        </a:p>
      </dgm:t>
    </dgm:pt>
    <dgm:pt modelId="{D7721FA3-692C-414B-B447-57D4637455BC}" type="pres">
      <dgm:prSet presAssocID="{32377BBA-4819-43E8-872D-42EDF46FB78D}" presName="textRect" presStyleLbl="revTx" presStyleIdx="2" presStyleCnt="6">
        <dgm:presLayoutVars>
          <dgm:bulletEnabled val="1"/>
        </dgm:presLayoutVars>
      </dgm:prSet>
      <dgm:spPr/>
      <dgm:t>
        <a:bodyPr/>
        <a:lstStyle/>
        <a:p>
          <a:endParaRPr lang="en-US"/>
        </a:p>
      </dgm:t>
    </dgm:pt>
    <dgm:pt modelId="{369FEA9A-4100-4F64-ACBC-BEB1AC8C4F77}" type="pres">
      <dgm:prSet presAssocID="{9B4499D4-B1AD-49FD-9850-6A5E7D44EE78}" presName="sibTrans" presStyleLbl="sibTrans2D1" presStyleIdx="0" presStyleCnt="0"/>
      <dgm:spPr/>
      <dgm:t>
        <a:bodyPr/>
        <a:lstStyle/>
        <a:p>
          <a:endParaRPr lang="en-US"/>
        </a:p>
      </dgm:t>
    </dgm:pt>
    <dgm:pt modelId="{16EEC2AB-EBA7-4650-908D-936F54D3BB6B}" type="pres">
      <dgm:prSet presAssocID="{ED88E6AA-81CF-41FA-861A-5B1CD4D93F3C}" presName="compNode" presStyleCnt="0"/>
      <dgm:spPr/>
    </dgm:pt>
    <dgm:pt modelId="{BEADDC3D-8789-4B83-84C8-4BA8AD36E98E}" type="pres">
      <dgm:prSet presAssocID="{ED88E6AA-81CF-41FA-861A-5B1CD4D93F3C}" presName="pictRect" presStyleLbl="node1" presStyleIdx="3" presStyleCnt="6" custLinFactNeighborX="-2237" custLinFactNeighborY="-6892"/>
      <dgm:spPr>
        <a:blipFill>
          <a:blip xmlns:r="http://schemas.openxmlformats.org/officeDocument/2006/relationships" r:embed="rId4">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28000" r="-28000"/>
          </a:stretch>
        </a:blipFill>
      </dgm:spPr>
      <dgm:t>
        <a:bodyPr/>
        <a:lstStyle/>
        <a:p>
          <a:endParaRPr lang="en-US"/>
        </a:p>
      </dgm:t>
    </dgm:pt>
    <dgm:pt modelId="{1E5F5C98-5B9B-4EE6-A292-E05C1B059B72}" type="pres">
      <dgm:prSet presAssocID="{ED88E6AA-81CF-41FA-861A-5B1CD4D93F3C}" presName="textRect" presStyleLbl="revTx" presStyleIdx="3" presStyleCnt="6">
        <dgm:presLayoutVars>
          <dgm:bulletEnabled val="1"/>
        </dgm:presLayoutVars>
      </dgm:prSet>
      <dgm:spPr/>
      <dgm:t>
        <a:bodyPr/>
        <a:lstStyle/>
        <a:p>
          <a:endParaRPr lang="en-US"/>
        </a:p>
      </dgm:t>
    </dgm:pt>
    <dgm:pt modelId="{D245A824-8F66-4C4E-B111-F2B23E19A55B}" type="pres">
      <dgm:prSet presAssocID="{12BAF39B-7F06-42A6-BB2D-2E5536DE4623}" presName="sibTrans" presStyleLbl="sibTrans2D1" presStyleIdx="0" presStyleCnt="0"/>
      <dgm:spPr/>
      <dgm:t>
        <a:bodyPr/>
        <a:lstStyle/>
        <a:p>
          <a:endParaRPr lang="en-US"/>
        </a:p>
      </dgm:t>
    </dgm:pt>
    <dgm:pt modelId="{4F7C686E-AE71-453A-9454-13FF00237FB8}" type="pres">
      <dgm:prSet presAssocID="{F576A1A9-E2C0-4116-8542-1496EA8103CD}" presName="compNode" presStyleCnt="0"/>
      <dgm:spPr/>
    </dgm:pt>
    <dgm:pt modelId="{31F2FA32-C2DF-4D0E-8640-96953408AFF9}" type="pres">
      <dgm:prSet presAssocID="{F576A1A9-E2C0-4116-8542-1496EA8103CD}" presName="pictRect" presStyleLbl="node1" presStyleIdx="4" presStyleCnt="6"/>
      <dgm:spPr>
        <a:blipFill>
          <a:blip xmlns:r="http://schemas.openxmlformats.org/officeDocument/2006/relationships" r:embed="rId5">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48B2F57B-57A2-4A41-942C-3A244B1E2DC2}" type="pres">
      <dgm:prSet presAssocID="{F576A1A9-E2C0-4116-8542-1496EA8103CD}" presName="textRect" presStyleLbl="revTx" presStyleIdx="4" presStyleCnt="6">
        <dgm:presLayoutVars>
          <dgm:bulletEnabled val="1"/>
        </dgm:presLayoutVars>
      </dgm:prSet>
      <dgm:spPr/>
      <dgm:t>
        <a:bodyPr/>
        <a:lstStyle/>
        <a:p>
          <a:endParaRPr lang="en-US"/>
        </a:p>
      </dgm:t>
    </dgm:pt>
    <dgm:pt modelId="{5CA97832-E71C-427F-9253-89E3C3ABE3FC}" type="pres">
      <dgm:prSet presAssocID="{F8FE6772-A699-48D8-8D50-86A4B27F9C2B}" presName="sibTrans" presStyleLbl="sibTrans2D1" presStyleIdx="0" presStyleCnt="0"/>
      <dgm:spPr/>
      <dgm:t>
        <a:bodyPr/>
        <a:lstStyle/>
        <a:p>
          <a:endParaRPr lang="en-US"/>
        </a:p>
      </dgm:t>
    </dgm:pt>
    <dgm:pt modelId="{C881BE0F-8136-4030-8BB4-435BF41B88B7}" type="pres">
      <dgm:prSet presAssocID="{AB91CD00-66B7-4742-A98A-DA0E9DAF1E45}" presName="compNode" presStyleCnt="0"/>
      <dgm:spPr/>
    </dgm:pt>
    <dgm:pt modelId="{A12231F7-DF1F-4F0C-AFE0-A0E5E229C060}" type="pres">
      <dgm:prSet presAssocID="{AB91CD00-66B7-4742-A98A-DA0E9DAF1E45}" presName="pictRect" presStyleLbl="node1" presStyleIdx="5" presStyleCnt="6"/>
      <dgm:spPr>
        <a:blipFill>
          <a:blip xmlns:r="http://schemas.openxmlformats.org/officeDocument/2006/relationships" r:embed="rId6">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7C1C6FA3-3866-4446-BA22-CCEC362C76BF}" type="pres">
      <dgm:prSet presAssocID="{AB91CD00-66B7-4742-A98A-DA0E9DAF1E45}" presName="textRect" presStyleLbl="revTx" presStyleIdx="5" presStyleCnt="6">
        <dgm:presLayoutVars>
          <dgm:bulletEnabled val="1"/>
        </dgm:presLayoutVars>
      </dgm:prSet>
      <dgm:spPr/>
      <dgm:t>
        <a:bodyPr/>
        <a:lstStyle/>
        <a:p>
          <a:endParaRPr lang="en-US"/>
        </a:p>
      </dgm:t>
    </dgm:pt>
  </dgm:ptLst>
  <dgm:cxnLst>
    <dgm:cxn modelId="{BE13617B-C6AD-46A7-83F3-4F14D953315A}" type="presOf" srcId="{AB91CD00-66B7-4742-A98A-DA0E9DAF1E45}" destId="{7C1C6FA3-3866-4446-BA22-CCEC362C76BF}" srcOrd="0" destOrd="0" presId="urn:microsoft.com/office/officeart/2005/8/layout/pList1"/>
    <dgm:cxn modelId="{FEC4CF8B-32F3-444C-8831-A493D0E365CD}" type="presOf" srcId="{FCE5C255-3B1D-4D43-BFCB-26C5199C54AE}" destId="{2F3F7EF0-8A49-42D3-ABCB-14355356C668}" srcOrd="0" destOrd="0" presId="urn:microsoft.com/office/officeart/2005/8/layout/pList1"/>
    <dgm:cxn modelId="{C9F47C00-162E-4568-8F30-019FC9405727}" type="presOf" srcId="{ED88E6AA-81CF-41FA-861A-5B1CD4D93F3C}" destId="{1E5F5C98-5B9B-4EE6-A292-E05C1B059B72}" srcOrd="0" destOrd="0" presId="urn:microsoft.com/office/officeart/2005/8/layout/pList1"/>
    <dgm:cxn modelId="{051BD3A6-34A8-4E98-AF87-B1D89B31AEDF}" srcId="{33729B92-0650-416C-AA27-E172406296DF}" destId="{32377BBA-4819-43E8-872D-42EDF46FB78D}" srcOrd="2" destOrd="0" parTransId="{02743751-3A7F-4E88-B705-31C4F7858349}" sibTransId="{9B4499D4-B1AD-49FD-9850-6A5E7D44EE78}"/>
    <dgm:cxn modelId="{8470AF47-DB05-4E69-BB49-AD3580C69FDE}" srcId="{33729B92-0650-416C-AA27-E172406296DF}" destId="{ED88E6AA-81CF-41FA-861A-5B1CD4D93F3C}" srcOrd="3" destOrd="0" parTransId="{64FF1E38-DAB0-4FB3-84B0-85A5F990DC9C}" sibTransId="{12BAF39B-7F06-42A6-BB2D-2E5536DE4623}"/>
    <dgm:cxn modelId="{B5B3F354-A614-4759-A3B0-EED24EF828C9}" type="presOf" srcId="{12BAF39B-7F06-42A6-BB2D-2E5536DE4623}" destId="{D245A824-8F66-4C4E-B111-F2B23E19A55B}" srcOrd="0" destOrd="0" presId="urn:microsoft.com/office/officeart/2005/8/layout/pList1"/>
    <dgm:cxn modelId="{3088F7A4-87F8-4FA7-8A0F-5C57DD86BE44}" srcId="{33729B92-0650-416C-AA27-E172406296DF}" destId="{FF86F85F-D65F-4113-998C-ACAF72610CE5}" srcOrd="0" destOrd="0" parTransId="{9F9091ED-0898-4652-ABB7-B11562D2EEB3}" sibTransId="{FCE5C255-3B1D-4D43-BFCB-26C5199C54AE}"/>
    <dgm:cxn modelId="{739A172D-73E4-44CA-A521-0D907D32BDE7}" srcId="{33729B92-0650-416C-AA27-E172406296DF}" destId="{AB91CD00-66B7-4742-A98A-DA0E9DAF1E45}" srcOrd="5" destOrd="0" parTransId="{5E50DDAE-255D-4400-B052-DD9FC756ED56}" sibTransId="{9929A785-9976-454D-AF1B-18DD280F4DF4}"/>
    <dgm:cxn modelId="{F5BAC843-C97B-407E-AF73-73F27A693648}" srcId="{33729B92-0650-416C-AA27-E172406296DF}" destId="{F576A1A9-E2C0-4116-8542-1496EA8103CD}" srcOrd="4" destOrd="0" parTransId="{C4801E0C-C8E9-4C9F-B5BA-82A80E103761}" sibTransId="{F8FE6772-A699-48D8-8D50-86A4B27F9C2B}"/>
    <dgm:cxn modelId="{A15C21DC-3738-4918-A35A-AC52BEF25203}" type="presOf" srcId="{F8FE6772-A699-48D8-8D50-86A4B27F9C2B}" destId="{5CA97832-E71C-427F-9253-89E3C3ABE3FC}" srcOrd="0" destOrd="0" presId="urn:microsoft.com/office/officeart/2005/8/layout/pList1"/>
    <dgm:cxn modelId="{DBF1B12C-4E95-4B91-B9DC-F65D12AB34EB}" type="presOf" srcId="{9B4499D4-B1AD-49FD-9850-6A5E7D44EE78}" destId="{369FEA9A-4100-4F64-ACBC-BEB1AC8C4F77}" srcOrd="0" destOrd="0" presId="urn:microsoft.com/office/officeart/2005/8/layout/pList1"/>
    <dgm:cxn modelId="{64DAC8A1-1603-4319-84F3-4DC83886AAE0}" type="presOf" srcId="{FF86F85F-D65F-4113-998C-ACAF72610CE5}" destId="{1A7DFD33-D9A0-4533-BE55-CEAC2E698AAE}" srcOrd="0" destOrd="0" presId="urn:microsoft.com/office/officeart/2005/8/layout/pList1"/>
    <dgm:cxn modelId="{99780736-C4B8-40DE-825E-7373A5CEB0E8}" type="presOf" srcId="{F576A1A9-E2C0-4116-8542-1496EA8103CD}" destId="{48B2F57B-57A2-4A41-942C-3A244B1E2DC2}" srcOrd="0" destOrd="0" presId="urn:microsoft.com/office/officeart/2005/8/layout/pList1"/>
    <dgm:cxn modelId="{1C918952-F718-4274-A722-4430F8873A36}" type="presOf" srcId="{D29A36B1-E930-45DC-8FC2-ACC8B41D42C4}" destId="{F88FA294-92A8-4BA9-A319-9BDF731E267E}" srcOrd="0" destOrd="0" presId="urn:microsoft.com/office/officeart/2005/8/layout/pList1"/>
    <dgm:cxn modelId="{54374CE8-6E67-43A4-811B-8D843F31C725}" type="presOf" srcId="{33729B92-0650-416C-AA27-E172406296DF}" destId="{B9EE9595-7E29-4D48-B0A4-97B28AD728D2}" srcOrd="0" destOrd="0" presId="urn:microsoft.com/office/officeart/2005/8/layout/pList1"/>
    <dgm:cxn modelId="{6E4B87A3-B890-4F07-BA96-A3A4BFA06645}" type="presOf" srcId="{32377BBA-4819-43E8-872D-42EDF46FB78D}" destId="{D7721FA3-692C-414B-B447-57D4637455BC}" srcOrd="0" destOrd="0" presId="urn:microsoft.com/office/officeart/2005/8/layout/pList1"/>
    <dgm:cxn modelId="{D88DAE4C-A667-44E6-A42E-C3F77919CA9A}" srcId="{33729B92-0650-416C-AA27-E172406296DF}" destId="{88FFC1E1-EEE8-4FD9-9C8C-67852538E228}" srcOrd="1" destOrd="0" parTransId="{CCDED95F-57D6-40BC-92B6-4C1C832014A5}" sibTransId="{D29A36B1-E930-45DC-8FC2-ACC8B41D42C4}"/>
    <dgm:cxn modelId="{C03A525E-B231-4BA8-ABE1-B1B46151AB9E}" type="presOf" srcId="{88FFC1E1-EEE8-4FD9-9C8C-67852538E228}" destId="{0D101CED-9C5A-4231-B6B2-E8D6F9BBE510}" srcOrd="0" destOrd="0" presId="urn:microsoft.com/office/officeart/2005/8/layout/pList1"/>
    <dgm:cxn modelId="{B207C0AE-24CE-486F-BCE0-C18CE6FAABBE}" type="presParOf" srcId="{B9EE9595-7E29-4D48-B0A4-97B28AD728D2}" destId="{B7F7792E-D634-4A1C-84CD-12B94CE1B5AD}" srcOrd="0" destOrd="0" presId="urn:microsoft.com/office/officeart/2005/8/layout/pList1"/>
    <dgm:cxn modelId="{84EE54B3-8DA0-4AFA-9076-CEC3BF8AB8D2}" type="presParOf" srcId="{B7F7792E-D634-4A1C-84CD-12B94CE1B5AD}" destId="{FA575057-9563-4762-BACF-75CD7A65E0F4}" srcOrd="0" destOrd="0" presId="urn:microsoft.com/office/officeart/2005/8/layout/pList1"/>
    <dgm:cxn modelId="{63946A01-52D8-48C6-893E-A55F93EA1C23}" type="presParOf" srcId="{B7F7792E-D634-4A1C-84CD-12B94CE1B5AD}" destId="{1A7DFD33-D9A0-4533-BE55-CEAC2E698AAE}" srcOrd="1" destOrd="0" presId="urn:microsoft.com/office/officeart/2005/8/layout/pList1"/>
    <dgm:cxn modelId="{E446A678-DD8F-4585-B642-14F02221CE14}" type="presParOf" srcId="{B9EE9595-7E29-4D48-B0A4-97B28AD728D2}" destId="{2F3F7EF0-8A49-42D3-ABCB-14355356C668}" srcOrd="1" destOrd="0" presId="urn:microsoft.com/office/officeart/2005/8/layout/pList1"/>
    <dgm:cxn modelId="{39B800D8-D530-4262-A352-29519950A01F}" type="presParOf" srcId="{B9EE9595-7E29-4D48-B0A4-97B28AD728D2}" destId="{2E51555E-3BFE-4206-8DE4-427C6B24C6A6}" srcOrd="2" destOrd="0" presId="urn:microsoft.com/office/officeart/2005/8/layout/pList1"/>
    <dgm:cxn modelId="{C157DF3C-E8AF-4243-9AA3-3DA87CDBD596}" type="presParOf" srcId="{2E51555E-3BFE-4206-8DE4-427C6B24C6A6}" destId="{F9205C40-1BC6-4355-A8B9-B90292004FD3}" srcOrd="0" destOrd="0" presId="urn:microsoft.com/office/officeart/2005/8/layout/pList1"/>
    <dgm:cxn modelId="{0E7E11F0-B817-4242-B899-F3DD36853195}" type="presParOf" srcId="{2E51555E-3BFE-4206-8DE4-427C6B24C6A6}" destId="{0D101CED-9C5A-4231-B6B2-E8D6F9BBE510}" srcOrd="1" destOrd="0" presId="urn:microsoft.com/office/officeart/2005/8/layout/pList1"/>
    <dgm:cxn modelId="{BF021C83-AC4B-4D04-A5FA-7717298C7D26}" type="presParOf" srcId="{B9EE9595-7E29-4D48-B0A4-97B28AD728D2}" destId="{F88FA294-92A8-4BA9-A319-9BDF731E267E}" srcOrd="3" destOrd="0" presId="urn:microsoft.com/office/officeart/2005/8/layout/pList1"/>
    <dgm:cxn modelId="{32B045CF-ADF9-4B4E-83E7-A1A505554DFA}" type="presParOf" srcId="{B9EE9595-7E29-4D48-B0A4-97B28AD728D2}" destId="{56022D63-7509-4E92-8BD9-D0D1E7C1B002}" srcOrd="4" destOrd="0" presId="urn:microsoft.com/office/officeart/2005/8/layout/pList1"/>
    <dgm:cxn modelId="{A6140E5F-DA2F-4B36-837F-2ECED2E4C7DE}" type="presParOf" srcId="{56022D63-7509-4E92-8BD9-D0D1E7C1B002}" destId="{DB549D75-6555-47F6-856C-9CF4BC5135D1}" srcOrd="0" destOrd="0" presId="urn:microsoft.com/office/officeart/2005/8/layout/pList1"/>
    <dgm:cxn modelId="{3B3EE59A-CF75-436D-A237-87C1817E8AA6}" type="presParOf" srcId="{56022D63-7509-4E92-8BD9-D0D1E7C1B002}" destId="{D7721FA3-692C-414B-B447-57D4637455BC}" srcOrd="1" destOrd="0" presId="urn:microsoft.com/office/officeart/2005/8/layout/pList1"/>
    <dgm:cxn modelId="{70F3D825-6BE0-4902-8BE4-F0E50F7B17C7}" type="presParOf" srcId="{B9EE9595-7E29-4D48-B0A4-97B28AD728D2}" destId="{369FEA9A-4100-4F64-ACBC-BEB1AC8C4F77}" srcOrd="5" destOrd="0" presId="urn:microsoft.com/office/officeart/2005/8/layout/pList1"/>
    <dgm:cxn modelId="{12F3BDA0-B13C-4636-9CF2-6268429FABC8}" type="presParOf" srcId="{B9EE9595-7E29-4D48-B0A4-97B28AD728D2}" destId="{16EEC2AB-EBA7-4650-908D-936F54D3BB6B}" srcOrd="6" destOrd="0" presId="urn:microsoft.com/office/officeart/2005/8/layout/pList1"/>
    <dgm:cxn modelId="{B1042CC2-7607-4642-A4A3-C86ACCFB49D2}" type="presParOf" srcId="{16EEC2AB-EBA7-4650-908D-936F54D3BB6B}" destId="{BEADDC3D-8789-4B83-84C8-4BA8AD36E98E}" srcOrd="0" destOrd="0" presId="urn:microsoft.com/office/officeart/2005/8/layout/pList1"/>
    <dgm:cxn modelId="{17A9689D-8796-45AF-BC7F-F4836F741887}" type="presParOf" srcId="{16EEC2AB-EBA7-4650-908D-936F54D3BB6B}" destId="{1E5F5C98-5B9B-4EE6-A292-E05C1B059B72}" srcOrd="1" destOrd="0" presId="urn:microsoft.com/office/officeart/2005/8/layout/pList1"/>
    <dgm:cxn modelId="{D79898B1-B7C6-42EE-B95B-2FC0CC164620}" type="presParOf" srcId="{B9EE9595-7E29-4D48-B0A4-97B28AD728D2}" destId="{D245A824-8F66-4C4E-B111-F2B23E19A55B}" srcOrd="7" destOrd="0" presId="urn:microsoft.com/office/officeart/2005/8/layout/pList1"/>
    <dgm:cxn modelId="{2C6E972D-6F5E-4054-85CF-BA85BB680CEC}" type="presParOf" srcId="{B9EE9595-7E29-4D48-B0A4-97B28AD728D2}" destId="{4F7C686E-AE71-453A-9454-13FF00237FB8}" srcOrd="8" destOrd="0" presId="urn:microsoft.com/office/officeart/2005/8/layout/pList1"/>
    <dgm:cxn modelId="{F119955D-E6D5-49C4-A391-5A9D56CCB3A6}" type="presParOf" srcId="{4F7C686E-AE71-453A-9454-13FF00237FB8}" destId="{31F2FA32-C2DF-4D0E-8640-96953408AFF9}" srcOrd="0" destOrd="0" presId="urn:microsoft.com/office/officeart/2005/8/layout/pList1"/>
    <dgm:cxn modelId="{DA21E2C9-491F-46D0-89D7-C15B56F5C172}" type="presParOf" srcId="{4F7C686E-AE71-453A-9454-13FF00237FB8}" destId="{48B2F57B-57A2-4A41-942C-3A244B1E2DC2}" srcOrd="1" destOrd="0" presId="urn:microsoft.com/office/officeart/2005/8/layout/pList1"/>
    <dgm:cxn modelId="{D54BBC9E-D8FA-4447-9FF4-A43461F1C774}" type="presParOf" srcId="{B9EE9595-7E29-4D48-B0A4-97B28AD728D2}" destId="{5CA97832-E71C-427F-9253-89E3C3ABE3FC}" srcOrd="9" destOrd="0" presId="urn:microsoft.com/office/officeart/2005/8/layout/pList1"/>
    <dgm:cxn modelId="{35CAEC0D-AD0B-4B8B-ACCD-7C43861BA61E}" type="presParOf" srcId="{B9EE9595-7E29-4D48-B0A4-97B28AD728D2}" destId="{C881BE0F-8136-4030-8BB4-435BF41B88B7}" srcOrd="10" destOrd="0" presId="urn:microsoft.com/office/officeart/2005/8/layout/pList1"/>
    <dgm:cxn modelId="{68963F1F-2957-4522-93F6-078972E2F17D}" type="presParOf" srcId="{C881BE0F-8136-4030-8BB4-435BF41B88B7}" destId="{A12231F7-DF1F-4F0C-AFE0-A0E5E229C060}" srcOrd="0" destOrd="0" presId="urn:microsoft.com/office/officeart/2005/8/layout/pList1"/>
    <dgm:cxn modelId="{17417A23-5C6E-458C-8E43-831872DDC2F1}" type="presParOf" srcId="{C881BE0F-8136-4030-8BB4-435BF41B88B7}" destId="{7C1C6FA3-3866-4446-BA22-CCEC362C76BF}"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B43B325-A9C6-40B3-87EB-A826647612D9}" type="doc">
      <dgm:prSet loTypeId="urn:microsoft.com/office/officeart/2005/8/layout/pList2#1" loCatId="list" qsTypeId="urn:microsoft.com/office/officeart/2005/8/quickstyle/simple1" qsCatId="simple" csTypeId="urn:microsoft.com/office/officeart/2005/8/colors/accent1_2" csCatId="accent1" phldr="1"/>
      <dgm:spPr/>
      <dgm:t>
        <a:bodyPr/>
        <a:lstStyle/>
        <a:p>
          <a:endParaRPr lang="en-US"/>
        </a:p>
      </dgm:t>
    </dgm:pt>
    <dgm:pt modelId="{CE13AA36-14CE-4996-AFE4-D5661FFF74DC}">
      <dgm:prSet phldrT="[Text]"/>
      <dgm:spPr>
        <a:solidFill>
          <a:srgbClr val="FFFF00"/>
        </a:solidFill>
      </dgm:spPr>
      <dgm:t>
        <a:bodyPr/>
        <a:lstStyle/>
        <a:p>
          <a:pPr algn="ctr"/>
          <a:r>
            <a:rPr lang="en-US" b="1" dirty="0">
              <a:solidFill>
                <a:sysClr val="windowText" lastClr="000000"/>
              </a:solidFill>
              <a:latin typeface="Arial" panose="020B0604020202020204" pitchFamily="34" charset="0"/>
              <a:cs typeface="Arial" panose="020B0604020202020204" pitchFamily="34" charset="0"/>
            </a:rPr>
            <a:t>CIVIL LITIGATION</a:t>
          </a:r>
        </a:p>
      </dgm:t>
    </dgm:pt>
    <dgm:pt modelId="{275E96B7-F869-4A93-A49B-6614265E9BE0}" type="parTrans" cxnId="{D39B0426-F377-4407-811C-9CB573E1F8C0}">
      <dgm:prSet/>
      <dgm:spPr/>
      <dgm:t>
        <a:bodyPr/>
        <a:lstStyle/>
        <a:p>
          <a:endParaRPr lang="en-US"/>
        </a:p>
      </dgm:t>
    </dgm:pt>
    <dgm:pt modelId="{23DB3D04-F169-4DC3-A284-0148DEE75C6D}" type="sibTrans" cxnId="{D39B0426-F377-4407-811C-9CB573E1F8C0}">
      <dgm:prSet/>
      <dgm:spPr/>
      <dgm:t>
        <a:bodyPr/>
        <a:lstStyle/>
        <a:p>
          <a:endParaRPr lang="en-US"/>
        </a:p>
      </dgm:t>
    </dgm:pt>
    <dgm:pt modelId="{2DF3787A-A59E-445D-A44C-163C02D92119}">
      <dgm:prSet phldrT="[Text]"/>
      <dgm:spPr>
        <a:solidFill>
          <a:srgbClr val="FFFF00"/>
        </a:solidFill>
      </dgm:spPr>
      <dgm:t>
        <a:bodyPr/>
        <a:lstStyle/>
        <a:p>
          <a:pPr algn="just"/>
          <a:r>
            <a:rPr lang="en-ZA" b="0" dirty="0">
              <a:solidFill>
                <a:sysClr val="windowText" lastClr="000000"/>
              </a:solidFill>
              <a:latin typeface="Arial" panose="020B0604020202020204" pitchFamily="34" charset="0"/>
              <a:cs typeface="Arial" panose="020B0604020202020204" pitchFamily="34" charset="0"/>
            </a:rPr>
            <a:t>Institute civil proceedings where there are potential recoveries of assets.</a:t>
          </a:r>
          <a:endParaRPr lang="en-US" b="0" dirty="0">
            <a:solidFill>
              <a:sysClr val="windowText" lastClr="000000"/>
            </a:solidFill>
            <a:latin typeface="Arial" panose="020B0604020202020204" pitchFamily="34" charset="0"/>
            <a:cs typeface="Arial" panose="020B0604020202020204" pitchFamily="34" charset="0"/>
          </a:endParaRPr>
        </a:p>
      </dgm:t>
    </dgm:pt>
    <dgm:pt modelId="{4750F7E7-481E-4121-A739-5B5B1EDA0174}" type="parTrans" cxnId="{9A775F3B-790A-448F-9394-51508A233EF8}">
      <dgm:prSet/>
      <dgm:spPr/>
      <dgm:t>
        <a:bodyPr/>
        <a:lstStyle/>
        <a:p>
          <a:endParaRPr lang="en-US"/>
        </a:p>
      </dgm:t>
    </dgm:pt>
    <dgm:pt modelId="{22BCC323-8EB0-41F5-8A8C-B49DDC4607FA}" type="sibTrans" cxnId="{9A775F3B-790A-448F-9394-51508A233EF8}">
      <dgm:prSet/>
      <dgm:spPr/>
      <dgm:t>
        <a:bodyPr/>
        <a:lstStyle/>
        <a:p>
          <a:endParaRPr lang="en-US"/>
        </a:p>
      </dgm:t>
    </dgm:pt>
    <dgm:pt modelId="{558686EC-B2A5-42FA-96A8-AE5D5D0757DD}">
      <dgm:prSet phldrT="[Text]"/>
      <dgm:spPr>
        <a:solidFill>
          <a:srgbClr val="FFFF00"/>
        </a:solidFill>
      </dgm:spPr>
      <dgm:t>
        <a:bodyPr/>
        <a:lstStyle/>
        <a:p>
          <a:r>
            <a:rPr lang="en-US" b="1" dirty="0">
              <a:solidFill>
                <a:sysClr val="windowText" lastClr="000000"/>
              </a:solidFill>
              <a:latin typeface="Arial" panose="020B0604020202020204" pitchFamily="34" charset="0"/>
              <a:cs typeface="Arial" panose="020B0604020202020204" pitchFamily="34" charset="0"/>
            </a:rPr>
            <a:t>DISCIPLINARY ACTION REFERRALS TO ESKOM</a:t>
          </a:r>
        </a:p>
      </dgm:t>
    </dgm:pt>
    <dgm:pt modelId="{33D0EFDB-C5A7-49AD-85C4-034A6B79B989}" type="parTrans" cxnId="{3867D535-7204-48D6-A016-C131F1575C3C}">
      <dgm:prSet/>
      <dgm:spPr/>
      <dgm:t>
        <a:bodyPr/>
        <a:lstStyle/>
        <a:p>
          <a:endParaRPr lang="en-US"/>
        </a:p>
      </dgm:t>
    </dgm:pt>
    <dgm:pt modelId="{BBC3611A-DBD8-4B48-8B0C-001C640C447A}" type="sibTrans" cxnId="{3867D535-7204-48D6-A016-C131F1575C3C}">
      <dgm:prSet/>
      <dgm:spPr/>
      <dgm:t>
        <a:bodyPr/>
        <a:lstStyle/>
        <a:p>
          <a:endParaRPr lang="en-US"/>
        </a:p>
      </dgm:t>
    </dgm:pt>
    <dgm:pt modelId="{63DDA8FA-63BD-492D-8115-1A8E0D89184C}">
      <dgm:prSet phldrT="[Text]"/>
      <dgm:spPr>
        <a:solidFill>
          <a:srgbClr val="FFFF00"/>
        </a:solidFill>
      </dgm:spPr>
      <dgm:t>
        <a:bodyPr/>
        <a:lstStyle/>
        <a:p>
          <a:r>
            <a:rPr lang="en-US" b="1" dirty="0">
              <a:solidFill>
                <a:sysClr val="windowText" lastClr="000000"/>
              </a:solidFill>
              <a:latin typeface="Arial" panose="020B0604020202020204" pitchFamily="34" charset="0"/>
              <a:cs typeface="Arial" panose="020B0604020202020204" pitchFamily="34" charset="0"/>
            </a:rPr>
            <a:t>PROSECUTION REFERRALS TO THE NPA </a:t>
          </a:r>
        </a:p>
        <a:p>
          <a:r>
            <a:rPr lang="en-US" b="1" dirty="0">
              <a:solidFill>
                <a:sysClr val="windowText" lastClr="000000"/>
              </a:solidFill>
              <a:latin typeface="Arial" panose="020B0604020202020204" pitchFamily="34" charset="0"/>
              <a:cs typeface="Arial" panose="020B0604020202020204" pitchFamily="34" charset="0"/>
            </a:rPr>
            <a:t> </a:t>
          </a:r>
        </a:p>
        <a:p>
          <a:endParaRPr lang="en-US" b="1" dirty="0">
            <a:solidFill>
              <a:sysClr val="windowText" lastClr="000000"/>
            </a:solidFill>
            <a:latin typeface="Arial" panose="020B0604020202020204" pitchFamily="34" charset="0"/>
            <a:cs typeface="Arial" panose="020B0604020202020204" pitchFamily="34" charset="0"/>
          </a:endParaRPr>
        </a:p>
      </dgm:t>
    </dgm:pt>
    <dgm:pt modelId="{F88648CE-6B79-4E92-999E-3A730F7E64E1}" type="parTrans" cxnId="{DA104FA2-5524-4AFC-BB2F-8711D015BC8A}">
      <dgm:prSet/>
      <dgm:spPr/>
      <dgm:t>
        <a:bodyPr/>
        <a:lstStyle/>
        <a:p>
          <a:endParaRPr lang="en-US"/>
        </a:p>
      </dgm:t>
    </dgm:pt>
    <dgm:pt modelId="{FD058380-EC49-4C49-A2B6-F9023B45FEC3}" type="sibTrans" cxnId="{DA104FA2-5524-4AFC-BB2F-8711D015BC8A}">
      <dgm:prSet/>
      <dgm:spPr/>
      <dgm:t>
        <a:bodyPr/>
        <a:lstStyle/>
        <a:p>
          <a:endParaRPr lang="en-US"/>
        </a:p>
      </dgm:t>
    </dgm:pt>
    <dgm:pt modelId="{714E8B0E-F3A4-4974-90A5-FE401C086221}">
      <dgm:prSet phldrT="[Text]"/>
      <dgm:spPr>
        <a:solidFill>
          <a:srgbClr val="FFFF00"/>
        </a:solidFill>
      </dgm:spPr>
      <dgm:t>
        <a:bodyPr/>
        <a:lstStyle/>
        <a:p>
          <a:r>
            <a:rPr lang="en-US" b="1" dirty="0">
              <a:solidFill>
                <a:sysClr val="windowText" lastClr="000000"/>
              </a:solidFill>
              <a:latin typeface="Arial" panose="020B0604020202020204" pitchFamily="34" charset="0"/>
              <a:cs typeface="Arial" panose="020B0604020202020204" pitchFamily="34" charset="0"/>
            </a:rPr>
            <a:t>REFERRAL TO OTHER REGULATORY AUTHORITIES SUCH AS:</a:t>
          </a:r>
        </a:p>
        <a:p>
          <a:r>
            <a:rPr lang="en-US" b="1" dirty="0">
              <a:solidFill>
                <a:sysClr val="windowText" lastClr="000000"/>
              </a:solidFill>
              <a:latin typeface="Arial" panose="020B0604020202020204" pitchFamily="34" charset="0"/>
              <a:cs typeface="Arial" panose="020B0604020202020204" pitchFamily="34" charset="0"/>
            </a:rPr>
            <a:t>SARS</a:t>
          </a:r>
        </a:p>
        <a:p>
          <a:r>
            <a:rPr lang="en-US" b="1" dirty="0">
              <a:solidFill>
                <a:sysClr val="windowText" lastClr="000000"/>
              </a:solidFill>
              <a:latin typeface="Arial" panose="020B0604020202020204" pitchFamily="34" charset="0"/>
              <a:cs typeface="Arial" panose="020B0604020202020204" pitchFamily="34" charset="0"/>
            </a:rPr>
            <a:t>CIDB</a:t>
          </a:r>
        </a:p>
        <a:p>
          <a:endParaRPr lang="en-US" b="1" dirty="0">
            <a:solidFill>
              <a:sysClr val="windowText" lastClr="000000"/>
            </a:solidFill>
            <a:latin typeface="Arial" panose="020B0604020202020204" pitchFamily="34" charset="0"/>
            <a:cs typeface="Arial" panose="020B0604020202020204" pitchFamily="34" charset="0"/>
          </a:endParaRPr>
        </a:p>
        <a:p>
          <a:endParaRPr lang="en-US" b="1" dirty="0">
            <a:solidFill>
              <a:sysClr val="windowText" lastClr="000000"/>
            </a:solidFill>
            <a:latin typeface="Arial" panose="020B0604020202020204" pitchFamily="34" charset="0"/>
            <a:cs typeface="Arial" panose="020B0604020202020204" pitchFamily="34" charset="0"/>
          </a:endParaRPr>
        </a:p>
      </dgm:t>
    </dgm:pt>
    <dgm:pt modelId="{88110918-10C2-4BE1-A2CB-506AF65CE09D}" type="parTrans" cxnId="{A4B6AC99-2037-4003-9B33-FBFE5B6BAFE3}">
      <dgm:prSet/>
      <dgm:spPr/>
      <dgm:t>
        <a:bodyPr/>
        <a:lstStyle/>
        <a:p>
          <a:endParaRPr lang="en-US"/>
        </a:p>
      </dgm:t>
    </dgm:pt>
    <dgm:pt modelId="{B535A68E-49C5-4D60-994E-6B91E3D2B9FD}" type="sibTrans" cxnId="{A4B6AC99-2037-4003-9B33-FBFE5B6BAFE3}">
      <dgm:prSet/>
      <dgm:spPr/>
      <dgm:t>
        <a:bodyPr/>
        <a:lstStyle/>
        <a:p>
          <a:endParaRPr lang="en-US"/>
        </a:p>
      </dgm:t>
    </dgm:pt>
    <dgm:pt modelId="{EB02E34F-4A8F-4C60-B46D-0B08C9253CE4}">
      <dgm:prSet/>
      <dgm:spPr>
        <a:solidFill>
          <a:srgbClr val="FFFF00"/>
        </a:solidFill>
      </dgm:spPr>
      <dgm:t>
        <a:bodyPr/>
        <a:lstStyle/>
        <a:p>
          <a:pPr algn="just"/>
          <a:r>
            <a:rPr lang="en-ZA" b="0" dirty="0">
              <a:solidFill>
                <a:sysClr val="windowText" lastClr="000000"/>
              </a:solidFill>
              <a:latin typeface="Arial" panose="020B0604020202020204" pitchFamily="34" charset="0"/>
              <a:cs typeface="Arial" panose="020B0604020202020204" pitchFamily="34" charset="0"/>
            </a:rPr>
            <a:t>Apply for preservation orders at an early stage of investigation where there is prima facie evidence.</a:t>
          </a:r>
        </a:p>
      </dgm:t>
    </dgm:pt>
    <dgm:pt modelId="{E2E955F6-4BA1-4CB3-93FF-4CB8A352AEA2}" type="parTrans" cxnId="{96453437-C74B-4AA9-9A8F-ABC81F047243}">
      <dgm:prSet/>
      <dgm:spPr/>
      <dgm:t>
        <a:bodyPr/>
        <a:lstStyle/>
        <a:p>
          <a:endParaRPr lang="en-US"/>
        </a:p>
      </dgm:t>
    </dgm:pt>
    <dgm:pt modelId="{9643D71C-FE55-4F2A-BE76-DC1143D12E0B}" type="sibTrans" cxnId="{96453437-C74B-4AA9-9A8F-ABC81F047243}">
      <dgm:prSet/>
      <dgm:spPr/>
      <dgm:t>
        <a:bodyPr/>
        <a:lstStyle/>
        <a:p>
          <a:endParaRPr lang="en-US"/>
        </a:p>
      </dgm:t>
    </dgm:pt>
    <dgm:pt modelId="{FA86B4C2-F486-4903-A3AF-BEF9A5D46024}" type="pres">
      <dgm:prSet presAssocID="{EB43B325-A9C6-40B3-87EB-A826647612D9}" presName="Name0" presStyleCnt="0">
        <dgm:presLayoutVars>
          <dgm:dir/>
          <dgm:resizeHandles val="exact"/>
        </dgm:presLayoutVars>
      </dgm:prSet>
      <dgm:spPr/>
      <dgm:t>
        <a:bodyPr/>
        <a:lstStyle/>
        <a:p>
          <a:endParaRPr lang="en-US"/>
        </a:p>
      </dgm:t>
    </dgm:pt>
    <dgm:pt modelId="{1B851ECA-1C9D-4E58-BB28-99C373DA201A}" type="pres">
      <dgm:prSet presAssocID="{EB43B325-A9C6-40B3-87EB-A826647612D9}" presName="bkgdShp" presStyleLbl="alignAccFollowNode1" presStyleIdx="0" presStyleCnt="1"/>
      <dgm:spPr>
        <a:solidFill>
          <a:srgbClr val="FFFFCC">
            <a:alpha val="89804"/>
          </a:srgbClr>
        </a:solidFill>
        <a:ln>
          <a:solidFill>
            <a:srgbClr val="FFFFCC">
              <a:alpha val="90000"/>
            </a:srgbClr>
          </a:solidFill>
        </a:ln>
      </dgm:spPr>
    </dgm:pt>
    <dgm:pt modelId="{046F1418-FD76-4620-8F26-8E75045BF227}" type="pres">
      <dgm:prSet presAssocID="{EB43B325-A9C6-40B3-87EB-A826647612D9}" presName="linComp" presStyleCnt="0"/>
      <dgm:spPr/>
    </dgm:pt>
    <dgm:pt modelId="{81286AAA-5188-4CAD-B3C7-C4D3210F1A90}" type="pres">
      <dgm:prSet presAssocID="{CE13AA36-14CE-4996-AFE4-D5661FFF74DC}" presName="compNode" presStyleCnt="0"/>
      <dgm:spPr/>
    </dgm:pt>
    <dgm:pt modelId="{1476B482-36B3-4031-8FFE-4EC8CCAEB7B8}" type="pres">
      <dgm:prSet presAssocID="{CE13AA36-14CE-4996-AFE4-D5661FFF74DC}" presName="node" presStyleLbl="node1" presStyleIdx="0" presStyleCnt="4">
        <dgm:presLayoutVars>
          <dgm:bulletEnabled val="1"/>
        </dgm:presLayoutVars>
      </dgm:prSet>
      <dgm:spPr/>
      <dgm:t>
        <a:bodyPr/>
        <a:lstStyle/>
        <a:p>
          <a:endParaRPr lang="en-US"/>
        </a:p>
      </dgm:t>
    </dgm:pt>
    <dgm:pt modelId="{CE329B16-8008-4943-9C60-4BB1E8D03C3C}" type="pres">
      <dgm:prSet presAssocID="{CE13AA36-14CE-4996-AFE4-D5661FFF74DC}" presName="invisiNode" presStyleLbl="node1" presStyleIdx="0" presStyleCnt="4"/>
      <dgm:spPr/>
    </dgm:pt>
    <dgm:pt modelId="{B4824691-E4B8-4D6E-9A20-9E4BDA95FDDE}" type="pres">
      <dgm:prSet presAssocID="{CE13AA36-14CE-4996-AFE4-D5661FFF74DC}"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dgm:spPr>
    </dgm:pt>
    <dgm:pt modelId="{657FE299-058D-47F1-8530-5A8A42A8037C}" type="pres">
      <dgm:prSet presAssocID="{23DB3D04-F169-4DC3-A284-0148DEE75C6D}" presName="sibTrans" presStyleLbl="sibTrans2D1" presStyleIdx="0" presStyleCnt="0"/>
      <dgm:spPr/>
      <dgm:t>
        <a:bodyPr/>
        <a:lstStyle/>
        <a:p>
          <a:endParaRPr lang="en-US"/>
        </a:p>
      </dgm:t>
    </dgm:pt>
    <dgm:pt modelId="{32864535-83E9-4679-9D35-1B947698A124}" type="pres">
      <dgm:prSet presAssocID="{558686EC-B2A5-42FA-96A8-AE5D5D0757DD}" presName="compNode" presStyleCnt="0"/>
      <dgm:spPr/>
    </dgm:pt>
    <dgm:pt modelId="{BF4A4C01-4C7D-4C1F-910A-116700426C7B}" type="pres">
      <dgm:prSet presAssocID="{558686EC-B2A5-42FA-96A8-AE5D5D0757DD}" presName="node" presStyleLbl="node1" presStyleIdx="1" presStyleCnt="4">
        <dgm:presLayoutVars>
          <dgm:bulletEnabled val="1"/>
        </dgm:presLayoutVars>
      </dgm:prSet>
      <dgm:spPr/>
      <dgm:t>
        <a:bodyPr/>
        <a:lstStyle/>
        <a:p>
          <a:endParaRPr lang="en-US"/>
        </a:p>
      </dgm:t>
    </dgm:pt>
    <dgm:pt modelId="{95D380CB-5076-4546-ADB7-A3517548E042}" type="pres">
      <dgm:prSet presAssocID="{558686EC-B2A5-42FA-96A8-AE5D5D0757DD}" presName="invisiNode" presStyleLbl="node1" presStyleIdx="1" presStyleCnt="4"/>
      <dgm:spPr/>
    </dgm:pt>
    <dgm:pt modelId="{B5ECF966-2F77-48D4-8859-DDD1D567C3D5}" type="pres">
      <dgm:prSet presAssocID="{558686EC-B2A5-42FA-96A8-AE5D5D0757DD}"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19000" b="-19000"/>
          </a:stretch>
        </a:blipFill>
      </dgm:spPr>
    </dgm:pt>
    <dgm:pt modelId="{F6CD1951-2CDC-4E0F-B0D3-A8A545D0EAD0}" type="pres">
      <dgm:prSet presAssocID="{BBC3611A-DBD8-4B48-8B0C-001C640C447A}" presName="sibTrans" presStyleLbl="sibTrans2D1" presStyleIdx="0" presStyleCnt="0"/>
      <dgm:spPr/>
      <dgm:t>
        <a:bodyPr/>
        <a:lstStyle/>
        <a:p>
          <a:endParaRPr lang="en-US"/>
        </a:p>
      </dgm:t>
    </dgm:pt>
    <dgm:pt modelId="{32C6CF7C-DDA2-4C77-8381-46C3C37AF5D1}" type="pres">
      <dgm:prSet presAssocID="{63DDA8FA-63BD-492D-8115-1A8E0D89184C}" presName="compNode" presStyleCnt="0"/>
      <dgm:spPr/>
    </dgm:pt>
    <dgm:pt modelId="{2A676C26-1F16-49DF-B32A-CEE32E2BF012}" type="pres">
      <dgm:prSet presAssocID="{63DDA8FA-63BD-492D-8115-1A8E0D89184C}" presName="node" presStyleLbl="node1" presStyleIdx="2" presStyleCnt="4">
        <dgm:presLayoutVars>
          <dgm:bulletEnabled val="1"/>
        </dgm:presLayoutVars>
      </dgm:prSet>
      <dgm:spPr/>
      <dgm:t>
        <a:bodyPr/>
        <a:lstStyle/>
        <a:p>
          <a:endParaRPr lang="en-US"/>
        </a:p>
      </dgm:t>
    </dgm:pt>
    <dgm:pt modelId="{9279381E-6D20-4A42-8572-BD4E4D78D970}" type="pres">
      <dgm:prSet presAssocID="{63DDA8FA-63BD-492D-8115-1A8E0D89184C}" presName="invisiNode" presStyleLbl="node1" presStyleIdx="2" presStyleCnt="4"/>
      <dgm:spPr/>
    </dgm:pt>
    <dgm:pt modelId="{1B8DC6E8-2C2D-43FE-AE19-C13B7A96FE4C}" type="pres">
      <dgm:prSet presAssocID="{63DDA8FA-63BD-492D-8115-1A8E0D89184C}"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dgm:spPr>
    </dgm:pt>
    <dgm:pt modelId="{F201BBC6-193C-48B8-BC2F-2FAD22098432}" type="pres">
      <dgm:prSet presAssocID="{FD058380-EC49-4C49-A2B6-F9023B45FEC3}" presName="sibTrans" presStyleLbl="sibTrans2D1" presStyleIdx="0" presStyleCnt="0"/>
      <dgm:spPr/>
      <dgm:t>
        <a:bodyPr/>
        <a:lstStyle/>
        <a:p>
          <a:endParaRPr lang="en-US"/>
        </a:p>
      </dgm:t>
    </dgm:pt>
    <dgm:pt modelId="{A1DBF569-4A87-413F-B5A7-F8EEE5FA4487}" type="pres">
      <dgm:prSet presAssocID="{714E8B0E-F3A4-4974-90A5-FE401C086221}" presName="compNode" presStyleCnt="0"/>
      <dgm:spPr/>
    </dgm:pt>
    <dgm:pt modelId="{77837FB8-9E19-4424-A9E5-57F9D486F9FA}" type="pres">
      <dgm:prSet presAssocID="{714E8B0E-F3A4-4974-90A5-FE401C086221}" presName="node" presStyleLbl="node1" presStyleIdx="3" presStyleCnt="4">
        <dgm:presLayoutVars>
          <dgm:bulletEnabled val="1"/>
        </dgm:presLayoutVars>
      </dgm:prSet>
      <dgm:spPr/>
      <dgm:t>
        <a:bodyPr/>
        <a:lstStyle/>
        <a:p>
          <a:endParaRPr lang="en-US"/>
        </a:p>
      </dgm:t>
    </dgm:pt>
    <dgm:pt modelId="{00DB7641-D2DB-4652-9DA3-94852CBFD320}" type="pres">
      <dgm:prSet presAssocID="{714E8B0E-F3A4-4974-90A5-FE401C086221}" presName="invisiNode" presStyleLbl="node1" presStyleIdx="3" presStyleCnt="4"/>
      <dgm:spPr/>
    </dgm:pt>
    <dgm:pt modelId="{C0888264-4B80-4CDC-B8C3-AED596A3DA0B}" type="pres">
      <dgm:prSet presAssocID="{714E8B0E-F3A4-4974-90A5-FE401C086221}" presName="imagNode" presStyleLbl="fgImgPlace1" presStyleIdx="3" presStyleCnt="4" custScaleX="108850"/>
      <dgm:spPr>
        <a:blipFill rotWithShape="1">
          <a:blip xmlns:r="http://schemas.openxmlformats.org/officeDocument/2006/relationships" r:embed="rId4"/>
          <a:stretch>
            <a:fillRect/>
          </a:stretch>
        </a:blipFill>
      </dgm:spPr>
    </dgm:pt>
  </dgm:ptLst>
  <dgm:cxnLst>
    <dgm:cxn modelId="{DA104FA2-5524-4AFC-BB2F-8711D015BC8A}" srcId="{EB43B325-A9C6-40B3-87EB-A826647612D9}" destId="{63DDA8FA-63BD-492D-8115-1A8E0D89184C}" srcOrd="2" destOrd="0" parTransId="{F88648CE-6B79-4E92-999E-3A730F7E64E1}" sibTransId="{FD058380-EC49-4C49-A2B6-F9023B45FEC3}"/>
    <dgm:cxn modelId="{24D8867C-EABE-4F57-9D95-52D52C0D8C75}" type="presOf" srcId="{558686EC-B2A5-42FA-96A8-AE5D5D0757DD}" destId="{BF4A4C01-4C7D-4C1F-910A-116700426C7B}" srcOrd="0" destOrd="0" presId="urn:microsoft.com/office/officeart/2005/8/layout/pList2#1"/>
    <dgm:cxn modelId="{4F677F2E-9E3F-4CE4-9281-8AAF67D4970F}" type="presOf" srcId="{FD058380-EC49-4C49-A2B6-F9023B45FEC3}" destId="{F201BBC6-193C-48B8-BC2F-2FAD22098432}" srcOrd="0" destOrd="0" presId="urn:microsoft.com/office/officeart/2005/8/layout/pList2#1"/>
    <dgm:cxn modelId="{3410EADE-5D99-48E5-987F-CE6D5D3406E2}" type="presOf" srcId="{BBC3611A-DBD8-4B48-8B0C-001C640C447A}" destId="{F6CD1951-2CDC-4E0F-B0D3-A8A545D0EAD0}" srcOrd="0" destOrd="0" presId="urn:microsoft.com/office/officeart/2005/8/layout/pList2#1"/>
    <dgm:cxn modelId="{ED1C8BB6-6452-4D8C-A9D2-5FDF1A742946}" type="presOf" srcId="{EB02E34F-4A8F-4C60-B46D-0B08C9253CE4}" destId="{1476B482-36B3-4031-8FFE-4EC8CCAEB7B8}" srcOrd="0" destOrd="2" presId="urn:microsoft.com/office/officeart/2005/8/layout/pList2#1"/>
    <dgm:cxn modelId="{308657FB-1AC4-41FF-AB20-7098AE780B41}" type="presOf" srcId="{2DF3787A-A59E-445D-A44C-163C02D92119}" destId="{1476B482-36B3-4031-8FFE-4EC8CCAEB7B8}" srcOrd="0" destOrd="1" presId="urn:microsoft.com/office/officeart/2005/8/layout/pList2#1"/>
    <dgm:cxn modelId="{9995514A-5C5A-444D-8258-EBF1CC3345CB}" type="presOf" srcId="{CE13AA36-14CE-4996-AFE4-D5661FFF74DC}" destId="{1476B482-36B3-4031-8FFE-4EC8CCAEB7B8}" srcOrd="0" destOrd="0" presId="urn:microsoft.com/office/officeart/2005/8/layout/pList2#1"/>
    <dgm:cxn modelId="{D9F52EAF-D74A-452E-832A-F4D67D34BD49}" type="presOf" srcId="{EB43B325-A9C6-40B3-87EB-A826647612D9}" destId="{FA86B4C2-F486-4903-A3AF-BEF9A5D46024}" srcOrd="0" destOrd="0" presId="urn:microsoft.com/office/officeart/2005/8/layout/pList2#1"/>
    <dgm:cxn modelId="{9A775F3B-790A-448F-9394-51508A233EF8}" srcId="{CE13AA36-14CE-4996-AFE4-D5661FFF74DC}" destId="{2DF3787A-A59E-445D-A44C-163C02D92119}" srcOrd="0" destOrd="0" parTransId="{4750F7E7-481E-4121-A739-5B5B1EDA0174}" sibTransId="{22BCC323-8EB0-41F5-8A8C-B49DDC4607FA}"/>
    <dgm:cxn modelId="{96453437-C74B-4AA9-9A8F-ABC81F047243}" srcId="{CE13AA36-14CE-4996-AFE4-D5661FFF74DC}" destId="{EB02E34F-4A8F-4C60-B46D-0B08C9253CE4}" srcOrd="1" destOrd="0" parTransId="{E2E955F6-4BA1-4CB3-93FF-4CB8A352AEA2}" sibTransId="{9643D71C-FE55-4F2A-BE76-DC1143D12E0B}"/>
    <dgm:cxn modelId="{3867D535-7204-48D6-A016-C131F1575C3C}" srcId="{EB43B325-A9C6-40B3-87EB-A826647612D9}" destId="{558686EC-B2A5-42FA-96A8-AE5D5D0757DD}" srcOrd="1" destOrd="0" parTransId="{33D0EFDB-C5A7-49AD-85C4-034A6B79B989}" sibTransId="{BBC3611A-DBD8-4B48-8B0C-001C640C447A}"/>
    <dgm:cxn modelId="{99EC945E-7265-498B-902C-CC623D27D646}" type="presOf" srcId="{714E8B0E-F3A4-4974-90A5-FE401C086221}" destId="{77837FB8-9E19-4424-A9E5-57F9D486F9FA}" srcOrd="0" destOrd="0" presId="urn:microsoft.com/office/officeart/2005/8/layout/pList2#1"/>
    <dgm:cxn modelId="{D39B0426-F377-4407-811C-9CB573E1F8C0}" srcId="{EB43B325-A9C6-40B3-87EB-A826647612D9}" destId="{CE13AA36-14CE-4996-AFE4-D5661FFF74DC}" srcOrd="0" destOrd="0" parTransId="{275E96B7-F869-4A93-A49B-6614265E9BE0}" sibTransId="{23DB3D04-F169-4DC3-A284-0148DEE75C6D}"/>
    <dgm:cxn modelId="{AE50EC50-C7FF-410B-A9AD-E839EFA28167}" type="presOf" srcId="{23DB3D04-F169-4DC3-A284-0148DEE75C6D}" destId="{657FE299-058D-47F1-8530-5A8A42A8037C}" srcOrd="0" destOrd="0" presId="urn:microsoft.com/office/officeart/2005/8/layout/pList2#1"/>
    <dgm:cxn modelId="{F5D851B6-B7DB-4CEB-813B-EA19756AC143}" type="presOf" srcId="{63DDA8FA-63BD-492D-8115-1A8E0D89184C}" destId="{2A676C26-1F16-49DF-B32A-CEE32E2BF012}" srcOrd="0" destOrd="0" presId="urn:microsoft.com/office/officeart/2005/8/layout/pList2#1"/>
    <dgm:cxn modelId="{A4B6AC99-2037-4003-9B33-FBFE5B6BAFE3}" srcId="{EB43B325-A9C6-40B3-87EB-A826647612D9}" destId="{714E8B0E-F3A4-4974-90A5-FE401C086221}" srcOrd="3" destOrd="0" parTransId="{88110918-10C2-4BE1-A2CB-506AF65CE09D}" sibTransId="{B535A68E-49C5-4D60-994E-6B91E3D2B9FD}"/>
    <dgm:cxn modelId="{46DDAB62-5ACA-411F-9727-665EF32EACF1}" type="presParOf" srcId="{FA86B4C2-F486-4903-A3AF-BEF9A5D46024}" destId="{1B851ECA-1C9D-4E58-BB28-99C373DA201A}" srcOrd="0" destOrd="0" presId="urn:microsoft.com/office/officeart/2005/8/layout/pList2#1"/>
    <dgm:cxn modelId="{61B192F2-BA5E-4016-A2A4-483D6EBA2F79}" type="presParOf" srcId="{FA86B4C2-F486-4903-A3AF-BEF9A5D46024}" destId="{046F1418-FD76-4620-8F26-8E75045BF227}" srcOrd="1" destOrd="0" presId="urn:microsoft.com/office/officeart/2005/8/layout/pList2#1"/>
    <dgm:cxn modelId="{05AC6DFA-5CF8-4701-8D43-C1A55C3F9FB1}" type="presParOf" srcId="{046F1418-FD76-4620-8F26-8E75045BF227}" destId="{81286AAA-5188-4CAD-B3C7-C4D3210F1A90}" srcOrd="0" destOrd="0" presId="urn:microsoft.com/office/officeart/2005/8/layout/pList2#1"/>
    <dgm:cxn modelId="{3A70FC32-981E-48AB-899A-6E2E29A40837}" type="presParOf" srcId="{81286AAA-5188-4CAD-B3C7-C4D3210F1A90}" destId="{1476B482-36B3-4031-8FFE-4EC8CCAEB7B8}" srcOrd="0" destOrd="0" presId="urn:microsoft.com/office/officeart/2005/8/layout/pList2#1"/>
    <dgm:cxn modelId="{7141961C-13B1-4102-BB2A-E97988070E24}" type="presParOf" srcId="{81286AAA-5188-4CAD-B3C7-C4D3210F1A90}" destId="{CE329B16-8008-4943-9C60-4BB1E8D03C3C}" srcOrd="1" destOrd="0" presId="urn:microsoft.com/office/officeart/2005/8/layout/pList2#1"/>
    <dgm:cxn modelId="{E1B0D619-283D-43BD-B761-5905DA2F2FD8}" type="presParOf" srcId="{81286AAA-5188-4CAD-B3C7-C4D3210F1A90}" destId="{B4824691-E4B8-4D6E-9A20-9E4BDA95FDDE}" srcOrd="2" destOrd="0" presId="urn:microsoft.com/office/officeart/2005/8/layout/pList2#1"/>
    <dgm:cxn modelId="{C4B44C22-FCB2-45AE-AC1B-C1AAFFF05DA5}" type="presParOf" srcId="{046F1418-FD76-4620-8F26-8E75045BF227}" destId="{657FE299-058D-47F1-8530-5A8A42A8037C}" srcOrd="1" destOrd="0" presId="urn:microsoft.com/office/officeart/2005/8/layout/pList2#1"/>
    <dgm:cxn modelId="{206E53C1-F911-4437-896B-89E8FC851721}" type="presParOf" srcId="{046F1418-FD76-4620-8F26-8E75045BF227}" destId="{32864535-83E9-4679-9D35-1B947698A124}" srcOrd="2" destOrd="0" presId="urn:microsoft.com/office/officeart/2005/8/layout/pList2#1"/>
    <dgm:cxn modelId="{D81D0D3A-0970-4046-A36B-561B6EC928C6}" type="presParOf" srcId="{32864535-83E9-4679-9D35-1B947698A124}" destId="{BF4A4C01-4C7D-4C1F-910A-116700426C7B}" srcOrd="0" destOrd="0" presId="urn:microsoft.com/office/officeart/2005/8/layout/pList2#1"/>
    <dgm:cxn modelId="{55194359-FD14-4085-A703-9155FDC59136}" type="presParOf" srcId="{32864535-83E9-4679-9D35-1B947698A124}" destId="{95D380CB-5076-4546-ADB7-A3517548E042}" srcOrd="1" destOrd="0" presId="urn:microsoft.com/office/officeart/2005/8/layout/pList2#1"/>
    <dgm:cxn modelId="{33CEC132-535C-4B2F-B2AB-2CF31B0987AC}" type="presParOf" srcId="{32864535-83E9-4679-9D35-1B947698A124}" destId="{B5ECF966-2F77-48D4-8859-DDD1D567C3D5}" srcOrd="2" destOrd="0" presId="urn:microsoft.com/office/officeart/2005/8/layout/pList2#1"/>
    <dgm:cxn modelId="{49498FA3-3C11-4CF8-8D88-034B40D53989}" type="presParOf" srcId="{046F1418-FD76-4620-8F26-8E75045BF227}" destId="{F6CD1951-2CDC-4E0F-B0D3-A8A545D0EAD0}" srcOrd="3" destOrd="0" presId="urn:microsoft.com/office/officeart/2005/8/layout/pList2#1"/>
    <dgm:cxn modelId="{CE124CBE-5C66-4945-B81A-487208FDD0FB}" type="presParOf" srcId="{046F1418-FD76-4620-8F26-8E75045BF227}" destId="{32C6CF7C-DDA2-4C77-8381-46C3C37AF5D1}" srcOrd="4" destOrd="0" presId="urn:microsoft.com/office/officeart/2005/8/layout/pList2#1"/>
    <dgm:cxn modelId="{F9A05E44-2E57-4791-A22A-A79E1A6963E7}" type="presParOf" srcId="{32C6CF7C-DDA2-4C77-8381-46C3C37AF5D1}" destId="{2A676C26-1F16-49DF-B32A-CEE32E2BF012}" srcOrd="0" destOrd="0" presId="urn:microsoft.com/office/officeart/2005/8/layout/pList2#1"/>
    <dgm:cxn modelId="{D72B348A-CD12-475F-8EE4-5AE84AC88550}" type="presParOf" srcId="{32C6CF7C-DDA2-4C77-8381-46C3C37AF5D1}" destId="{9279381E-6D20-4A42-8572-BD4E4D78D970}" srcOrd="1" destOrd="0" presId="urn:microsoft.com/office/officeart/2005/8/layout/pList2#1"/>
    <dgm:cxn modelId="{33319CF8-20E0-4B4C-9792-F3213295374E}" type="presParOf" srcId="{32C6CF7C-DDA2-4C77-8381-46C3C37AF5D1}" destId="{1B8DC6E8-2C2D-43FE-AE19-C13B7A96FE4C}" srcOrd="2" destOrd="0" presId="urn:microsoft.com/office/officeart/2005/8/layout/pList2#1"/>
    <dgm:cxn modelId="{74966927-7303-4FCE-AA92-3010BB0C042B}" type="presParOf" srcId="{046F1418-FD76-4620-8F26-8E75045BF227}" destId="{F201BBC6-193C-48B8-BC2F-2FAD22098432}" srcOrd="5" destOrd="0" presId="urn:microsoft.com/office/officeart/2005/8/layout/pList2#1"/>
    <dgm:cxn modelId="{AE5EA1BB-081E-4940-A52A-3F560EC1A39E}" type="presParOf" srcId="{046F1418-FD76-4620-8F26-8E75045BF227}" destId="{A1DBF569-4A87-413F-B5A7-F8EEE5FA4487}" srcOrd="6" destOrd="0" presId="urn:microsoft.com/office/officeart/2005/8/layout/pList2#1"/>
    <dgm:cxn modelId="{3F1A0FDA-FAE1-437F-B4F7-6337FC48D3C6}" type="presParOf" srcId="{A1DBF569-4A87-413F-B5A7-F8EEE5FA4487}" destId="{77837FB8-9E19-4424-A9E5-57F9D486F9FA}" srcOrd="0" destOrd="0" presId="urn:microsoft.com/office/officeart/2005/8/layout/pList2#1"/>
    <dgm:cxn modelId="{68345371-D5E6-4319-B747-12BB71D0D2BB}" type="presParOf" srcId="{A1DBF569-4A87-413F-B5A7-F8EEE5FA4487}" destId="{00DB7641-D2DB-4652-9DA3-94852CBFD320}" srcOrd="1" destOrd="0" presId="urn:microsoft.com/office/officeart/2005/8/layout/pList2#1"/>
    <dgm:cxn modelId="{60BB8011-BBE2-4FC1-95E4-8E6B0B832D32}" type="presParOf" srcId="{A1DBF569-4A87-413F-B5A7-F8EEE5FA4487}" destId="{C0888264-4B80-4CDC-B8C3-AED596A3DA0B}"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75057-9563-4762-BACF-75CD7A65E0F4}">
      <dsp:nvSpPr>
        <dsp:cNvPr id="0" name=""/>
        <dsp:cNvSpPr/>
      </dsp:nvSpPr>
      <dsp:spPr>
        <a:xfrm>
          <a:off x="3331" y="935761"/>
          <a:ext cx="1621492" cy="1117208"/>
        </a:xfrm>
        <a:prstGeom prst="roundRect">
          <a:avLst/>
        </a:prstGeom>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32000" r="-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7DFD33-D9A0-4533-BE55-CEAC2E698AAE}">
      <dsp:nvSpPr>
        <dsp:cNvPr id="0" name=""/>
        <dsp:cNvSpPr/>
      </dsp:nvSpPr>
      <dsp:spPr>
        <a:xfrm>
          <a:off x="3331" y="2052969"/>
          <a:ext cx="1621492" cy="601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b="1" kern="1200" dirty="0">
              <a:solidFill>
                <a:schemeClr val="tx1"/>
              </a:solidFill>
            </a:rPr>
            <a:t>Forensic Data Analytics</a:t>
          </a:r>
        </a:p>
      </dsp:txBody>
      <dsp:txXfrm>
        <a:off x="3331" y="2052969"/>
        <a:ext cx="1621492" cy="601573"/>
      </dsp:txXfrm>
    </dsp:sp>
    <dsp:sp modelId="{F9205C40-1BC6-4355-A8B9-B90292004FD3}">
      <dsp:nvSpPr>
        <dsp:cNvPr id="0" name=""/>
        <dsp:cNvSpPr/>
      </dsp:nvSpPr>
      <dsp:spPr>
        <a:xfrm>
          <a:off x="1787040" y="935761"/>
          <a:ext cx="1621492" cy="1117208"/>
        </a:xfrm>
        <a:prstGeom prst="roundRect">
          <a:avLst/>
        </a:prstGeom>
        <a:blipFill>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t="-16000" b="-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101CED-9C5A-4231-B6B2-E8D6F9BBE510}">
      <dsp:nvSpPr>
        <dsp:cNvPr id="0" name=""/>
        <dsp:cNvSpPr/>
      </dsp:nvSpPr>
      <dsp:spPr>
        <a:xfrm>
          <a:off x="1787040" y="2052969"/>
          <a:ext cx="1621492" cy="601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b="1" kern="1200" dirty="0">
              <a:solidFill>
                <a:schemeClr val="tx1"/>
              </a:solidFill>
            </a:rPr>
            <a:t>Forensic Accounting</a:t>
          </a:r>
        </a:p>
      </dsp:txBody>
      <dsp:txXfrm>
        <a:off x="1787040" y="2052969"/>
        <a:ext cx="1621492" cy="601573"/>
      </dsp:txXfrm>
    </dsp:sp>
    <dsp:sp modelId="{DB549D75-6555-47F6-856C-9CF4BC5135D1}">
      <dsp:nvSpPr>
        <dsp:cNvPr id="0" name=""/>
        <dsp:cNvSpPr/>
      </dsp:nvSpPr>
      <dsp:spPr>
        <a:xfrm>
          <a:off x="3570750" y="935761"/>
          <a:ext cx="1621492" cy="1117208"/>
        </a:xfrm>
        <a:prstGeom prst="roundRect">
          <a:avLst/>
        </a:prstGeom>
        <a:blipFill>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721FA3-692C-414B-B447-57D4637455BC}">
      <dsp:nvSpPr>
        <dsp:cNvPr id="0" name=""/>
        <dsp:cNvSpPr/>
      </dsp:nvSpPr>
      <dsp:spPr>
        <a:xfrm>
          <a:off x="3570750" y="2052969"/>
          <a:ext cx="1621492" cy="601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b="1" kern="1200" dirty="0">
              <a:solidFill>
                <a:schemeClr val="tx1"/>
              </a:solidFill>
            </a:rPr>
            <a:t>Forensic Investigation</a:t>
          </a:r>
        </a:p>
      </dsp:txBody>
      <dsp:txXfrm>
        <a:off x="3570750" y="2052969"/>
        <a:ext cx="1621492" cy="601573"/>
      </dsp:txXfrm>
    </dsp:sp>
    <dsp:sp modelId="{BEADDC3D-8789-4B83-84C8-4BA8AD36E98E}">
      <dsp:nvSpPr>
        <dsp:cNvPr id="0" name=""/>
        <dsp:cNvSpPr/>
      </dsp:nvSpPr>
      <dsp:spPr>
        <a:xfrm>
          <a:off x="5318186" y="858763"/>
          <a:ext cx="1621492" cy="1117208"/>
        </a:xfrm>
        <a:prstGeom prst="roundRect">
          <a:avLst/>
        </a:prstGeom>
        <a:blipFill>
          <a:blip xmlns:r="http://schemas.openxmlformats.org/officeDocument/2006/relationships" r:embed="rId4">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5F5C98-5B9B-4EE6-A292-E05C1B059B72}">
      <dsp:nvSpPr>
        <dsp:cNvPr id="0" name=""/>
        <dsp:cNvSpPr/>
      </dsp:nvSpPr>
      <dsp:spPr>
        <a:xfrm>
          <a:off x="5354459" y="2052969"/>
          <a:ext cx="1621492" cy="601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b="1" kern="1200" dirty="0">
              <a:solidFill>
                <a:schemeClr val="tx1"/>
              </a:solidFill>
            </a:rPr>
            <a:t>Civil litigation </a:t>
          </a:r>
        </a:p>
      </dsp:txBody>
      <dsp:txXfrm>
        <a:off x="5354459" y="2052969"/>
        <a:ext cx="1621492" cy="601573"/>
      </dsp:txXfrm>
    </dsp:sp>
    <dsp:sp modelId="{31F2FA32-C2DF-4D0E-8640-96953408AFF9}">
      <dsp:nvSpPr>
        <dsp:cNvPr id="0" name=""/>
        <dsp:cNvSpPr/>
      </dsp:nvSpPr>
      <dsp:spPr>
        <a:xfrm>
          <a:off x="7138169" y="935761"/>
          <a:ext cx="1621492" cy="1117208"/>
        </a:xfrm>
        <a:prstGeom prst="roundRect">
          <a:avLst/>
        </a:prstGeom>
        <a:blipFill>
          <a:blip xmlns:r="http://schemas.openxmlformats.org/officeDocument/2006/relationships" r:embed="rId5">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B2F57B-57A2-4A41-942C-3A244B1E2DC2}">
      <dsp:nvSpPr>
        <dsp:cNvPr id="0" name=""/>
        <dsp:cNvSpPr/>
      </dsp:nvSpPr>
      <dsp:spPr>
        <a:xfrm>
          <a:off x="7138169" y="2052969"/>
          <a:ext cx="1621492" cy="601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b="1" kern="1200" dirty="0">
              <a:solidFill>
                <a:schemeClr val="tx1"/>
              </a:solidFill>
            </a:rPr>
            <a:t>Legal's </a:t>
          </a:r>
        </a:p>
      </dsp:txBody>
      <dsp:txXfrm>
        <a:off x="7138169" y="2052969"/>
        <a:ext cx="1621492" cy="601573"/>
      </dsp:txXfrm>
    </dsp:sp>
    <dsp:sp modelId="{A12231F7-DF1F-4F0C-AFE0-A0E5E229C060}">
      <dsp:nvSpPr>
        <dsp:cNvPr id="0" name=""/>
        <dsp:cNvSpPr/>
      </dsp:nvSpPr>
      <dsp:spPr>
        <a:xfrm>
          <a:off x="8921878" y="935761"/>
          <a:ext cx="1621492" cy="1117208"/>
        </a:xfrm>
        <a:prstGeom prst="roundRect">
          <a:avLst/>
        </a:prstGeom>
        <a:blipFill>
          <a:blip xmlns:r="http://schemas.openxmlformats.org/officeDocument/2006/relationships" r:embed="rId6">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1C6FA3-3866-4446-BA22-CCEC362C76BF}">
      <dsp:nvSpPr>
        <dsp:cNvPr id="0" name=""/>
        <dsp:cNvSpPr/>
      </dsp:nvSpPr>
      <dsp:spPr>
        <a:xfrm>
          <a:off x="8921878" y="2052969"/>
          <a:ext cx="1621492" cy="601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b="1" kern="1200" dirty="0">
              <a:solidFill>
                <a:schemeClr val="tx1"/>
              </a:solidFill>
            </a:rPr>
            <a:t>Cyber Forensics</a:t>
          </a:r>
        </a:p>
      </dsp:txBody>
      <dsp:txXfrm>
        <a:off x="8921878" y="2052969"/>
        <a:ext cx="1621492" cy="601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51ECA-1C9D-4E58-BB28-99C373DA201A}">
      <dsp:nvSpPr>
        <dsp:cNvPr id="0" name=""/>
        <dsp:cNvSpPr/>
      </dsp:nvSpPr>
      <dsp:spPr>
        <a:xfrm>
          <a:off x="0" y="0"/>
          <a:ext cx="10515600" cy="1403208"/>
        </a:xfrm>
        <a:prstGeom prst="roundRect">
          <a:avLst>
            <a:gd name="adj" fmla="val 10000"/>
          </a:avLst>
        </a:prstGeom>
        <a:solidFill>
          <a:srgbClr val="FFFFCC">
            <a:alpha val="89804"/>
          </a:srgbClr>
        </a:solidFill>
        <a:ln w="12700" cap="flat" cmpd="sng" algn="ctr">
          <a:solidFill>
            <a:srgbClr val="FFFFCC">
              <a:alpha val="90000"/>
            </a:srgbClr>
          </a:solidFill>
          <a:prstDash val="solid"/>
          <a:miter lim="800000"/>
        </a:ln>
        <a:effectLst/>
      </dsp:spPr>
      <dsp:style>
        <a:lnRef idx="2">
          <a:scrgbClr r="0" g="0" b="0"/>
        </a:lnRef>
        <a:fillRef idx="1">
          <a:scrgbClr r="0" g="0" b="0"/>
        </a:fillRef>
        <a:effectRef idx="0">
          <a:scrgbClr r="0" g="0" b="0"/>
        </a:effectRef>
        <a:fontRef idx="minor"/>
      </dsp:style>
    </dsp:sp>
    <dsp:sp modelId="{B4824691-E4B8-4D6E-9A20-9E4BDA95FDDE}">
      <dsp:nvSpPr>
        <dsp:cNvPr id="0" name=""/>
        <dsp:cNvSpPr/>
      </dsp:nvSpPr>
      <dsp:spPr>
        <a:xfrm>
          <a:off x="317313" y="187094"/>
          <a:ext cx="2251560" cy="102901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76B482-36B3-4031-8FFE-4EC8CCAEB7B8}">
      <dsp:nvSpPr>
        <dsp:cNvPr id="0" name=""/>
        <dsp:cNvSpPr/>
      </dsp:nvSpPr>
      <dsp:spPr>
        <a:xfrm rot="10800000">
          <a:off x="317313" y="1403208"/>
          <a:ext cx="2251560" cy="1715033"/>
        </a:xfrm>
        <a:prstGeom prst="round2SameRect">
          <a:avLst>
            <a:gd name="adj1" fmla="val 10500"/>
            <a:gd name="adj2" fmla="val 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dirty="0">
              <a:solidFill>
                <a:sysClr val="windowText" lastClr="000000"/>
              </a:solidFill>
              <a:latin typeface="Arial" panose="020B0604020202020204" pitchFamily="34" charset="0"/>
              <a:cs typeface="Arial" panose="020B0604020202020204" pitchFamily="34" charset="0"/>
            </a:rPr>
            <a:t>CIVIL LITIGATION</a:t>
          </a:r>
        </a:p>
        <a:p>
          <a:pPr marL="57150" lvl="1" indent="-57150" algn="just" defTabSz="444500">
            <a:lnSpc>
              <a:spcPct val="90000"/>
            </a:lnSpc>
            <a:spcBef>
              <a:spcPct val="0"/>
            </a:spcBef>
            <a:spcAft>
              <a:spcPct val="15000"/>
            </a:spcAft>
            <a:buChar char="••"/>
          </a:pPr>
          <a:r>
            <a:rPr lang="en-ZA" sz="1000" b="0" kern="1200" dirty="0">
              <a:solidFill>
                <a:sysClr val="windowText" lastClr="000000"/>
              </a:solidFill>
              <a:latin typeface="Arial" panose="020B0604020202020204" pitchFamily="34" charset="0"/>
              <a:cs typeface="Arial" panose="020B0604020202020204" pitchFamily="34" charset="0"/>
            </a:rPr>
            <a:t>Institute civil proceedings where there are potential recoveries of assets.</a:t>
          </a:r>
          <a:endParaRPr lang="en-US" sz="1000" b="0" kern="1200" dirty="0">
            <a:solidFill>
              <a:sysClr val="windowText" lastClr="000000"/>
            </a:solidFill>
            <a:latin typeface="Arial" panose="020B0604020202020204" pitchFamily="34" charset="0"/>
            <a:cs typeface="Arial" panose="020B0604020202020204" pitchFamily="34" charset="0"/>
          </a:endParaRPr>
        </a:p>
        <a:p>
          <a:pPr marL="57150" lvl="1" indent="-57150" algn="just" defTabSz="444500">
            <a:lnSpc>
              <a:spcPct val="90000"/>
            </a:lnSpc>
            <a:spcBef>
              <a:spcPct val="0"/>
            </a:spcBef>
            <a:spcAft>
              <a:spcPct val="15000"/>
            </a:spcAft>
            <a:buChar char="••"/>
          </a:pPr>
          <a:r>
            <a:rPr lang="en-ZA" sz="1000" b="0" kern="1200" dirty="0">
              <a:solidFill>
                <a:sysClr val="windowText" lastClr="000000"/>
              </a:solidFill>
              <a:latin typeface="Arial" panose="020B0604020202020204" pitchFamily="34" charset="0"/>
              <a:cs typeface="Arial" panose="020B0604020202020204" pitchFamily="34" charset="0"/>
            </a:rPr>
            <a:t>Apply for preservation orders at an early stage of investigation where there is prima facie evidence.</a:t>
          </a:r>
        </a:p>
      </dsp:txBody>
      <dsp:txXfrm rot="10800000">
        <a:off x="370056" y="1403208"/>
        <a:ext cx="2146074" cy="1662290"/>
      </dsp:txXfrm>
    </dsp:sp>
    <dsp:sp modelId="{B5ECF966-2F77-48D4-8859-DDD1D567C3D5}">
      <dsp:nvSpPr>
        <dsp:cNvPr id="0" name=""/>
        <dsp:cNvSpPr/>
      </dsp:nvSpPr>
      <dsp:spPr>
        <a:xfrm>
          <a:off x="2794030" y="187094"/>
          <a:ext cx="2251560" cy="102901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9000" b="-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4A4C01-4C7D-4C1F-910A-116700426C7B}">
      <dsp:nvSpPr>
        <dsp:cNvPr id="0" name=""/>
        <dsp:cNvSpPr/>
      </dsp:nvSpPr>
      <dsp:spPr>
        <a:xfrm rot="10800000">
          <a:off x="2794030" y="1403208"/>
          <a:ext cx="2251560" cy="1715033"/>
        </a:xfrm>
        <a:prstGeom prst="round2SameRect">
          <a:avLst>
            <a:gd name="adj1" fmla="val 10500"/>
            <a:gd name="adj2" fmla="val 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dirty="0">
              <a:solidFill>
                <a:sysClr val="windowText" lastClr="000000"/>
              </a:solidFill>
              <a:latin typeface="Arial" panose="020B0604020202020204" pitchFamily="34" charset="0"/>
              <a:cs typeface="Arial" panose="020B0604020202020204" pitchFamily="34" charset="0"/>
            </a:rPr>
            <a:t>DISCIPLINARY ACTION REFERRALS TO ESKOM</a:t>
          </a:r>
        </a:p>
      </dsp:txBody>
      <dsp:txXfrm rot="10800000">
        <a:off x="2846773" y="1403208"/>
        <a:ext cx="2146074" cy="1662290"/>
      </dsp:txXfrm>
    </dsp:sp>
    <dsp:sp modelId="{1B8DC6E8-2C2D-43FE-AE19-C13B7A96FE4C}">
      <dsp:nvSpPr>
        <dsp:cNvPr id="0" name=""/>
        <dsp:cNvSpPr/>
      </dsp:nvSpPr>
      <dsp:spPr>
        <a:xfrm>
          <a:off x="5270746" y="187094"/>
          <a:ext cx="2251560" cy="102901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676C26-1F16-49DF-B32A-CEE32E2BF012}">
      <dsp:nvSpPr>
        <dsp:cNvPr id="0" name=""/>
        <dsp:cNvSpPr/>
      </dsp:nvSpPr>
      <dsp:spPr>
        <a:xfrm rot="10800000">
          <a:off x="5270746" y="1403208"/>
          <a:ext cx="2251560" cy="1715033"/>
        </a:xfrm>
        <a:prstGeom prst="round2SameRect">
          <a:avLst>
            <a:gd name="adj1" fmla="val 10500"/>
            <a:gd name="adj2" fmla="val 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dirty="0">
              <a:solidFill>
                <a:sysClr val="windowText" lastClr="000000"/>
              </a:solidFill>
              <a:latin typeface="Arial" panose="020B0604020202020204" pitchFamily="34" charset="0"/>
              <a:cs typeface="Arial" panose="020B0604020202020204" pitchFamily="34" charset="0"/>
            </a:rPr>
            <a:t>PROSECUTION REFERRALS TO THE NPA </a:t>
          </a:r>
        </a:p>
        <a:p>
          <a:pPr lvl="0" algn="ctr" defTabSz="577850">
            <a:lnSpc>
              <a:spcPct val="90000"/>
            </a:lnSpc>
            <a:spcBef>
              <a:spcPct val="0"/>
            </a:spcBef>
            <a:spcAft>
              <a:spcPct val="35000"/>
            </a:spcAft>
          </a:pPr>
          <a:r>
            <a:rPr lang="en-US" sz="1300" b="1" kern="1200" dirty="0">
              <a:solidFill>
                <a:sysClr val="windowText" lastClr="000000"/>
              </a:solidFill>
              <a:latin typeface="Arial" panose="020B0604020202020204" pitchFamily="34" charset="0"/>
              <a:cs typeface="Arial" panose="020B0604020202020204" pitchFamily="34" charset="0"/>
            </a:rPr>
            <a:t> </a:t>
          </a:r>
        </a:p>
        <a:p>
          <a:pPr lvl="0" algn="ctr" defTabSz="577850">
            <a:lnSpc>
              <a:spcPct val="90000"/>
            </a:lnSpc>
            <a:spcBef>
              <a:spcPct val="0"/>
            </a:spcBef>
            <a:spcAft>
              <a:spcPct val="35000"/>
            </a:spcAft>
          </a:pPr>
          <a:endParaRPr lang="en-US" sz="1300" b="1" kern="1200" dirty="0">
            <a:solidFill>
              <a:sysClr val="windowText" lastClr="000000"/>
            </a:solidFill>
            <a:latin typeface="Arial" panose="020B0604020202020204" pitchFamily="34" charset="0"/>
            <a:cs typeface="Arial" panose="020B0604020202020204" pitchFamily="34" charset="0"/>
          </a:endParaRPr>
        </a:p>
      </dsp:txBody>
      <dsp:txXfrm rot="10800000">
        <a:off x="5323489" y="1403208"/>
        <a:ext cx="2146074" cy="1662290"/>
      </dsp:txXfrm>
    </dsp:sp>
    <dsp:sp modelId="{C0888264-4B80-4CDC-B8C3-AED596A3DA0B}">
      <dsp:nvSpPr>
        <dsp:cNvPr id="0" name=""/>
        <dsp:cNvSpPr/>
      </dsp:nvSpPr>
      <dsp:spPr>
        <a:xfrm>
          <a:off x="7747462" y="187094"/>
          <a:ext cx="2450823" cy="1029019"/>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837FB8-9E19-4424-A9E5-57F9D486F9FA}">
      <dsp:nvSpPr>
        <dsp:cNvPr id="0" name=""/>
        <dsp:cNvSpPr/>
      </dsp:nvSpPr>
      <dsp:spPr>
        <a:xfrm rot="10800000">
          <a:off x="7847094" y="1403208"/>
          <a:ext cx="2251560" cy="1715033"/>
        </a:xfrm>
        <a:prstGeom prst="round2SameRect">
          <a:avLst>
            <a:gd name="adj1" fmla="val 10500"/>
            <a:gd name="adj2" fmla="val 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dirty="0">
              <a:solidFill>
                <a:sysClr val="windowText" lastClr="000000"/>
              </a:solidFill>
              <a:latin typeface="Arial" panose="020B0604020202020204" pitchFamily="34" charset="0"/>
              <a:cs typeface="Arial" panose="020B0604020202020204" pitchFamily="34" charset="0"/>
            </a:rPr>
            <a:t>REFERRAL TO OTHER REGULATORY AUTHORITIES SUCH AS:</a:t>
          </a:r>
        </a:p>
        <a:p>
          <a:pPr lvl="0" algn="ctr" defTabSz="577850">
            <a:lnSpc>
              <a:spcPct val="90000"/>
            </a:lnSpc>
            <a:spcBef>
              <a:spcPct val="0"/>
            </a:spcBef>
            <a:spcAft>
              <a:spcPct val="35000"/>
            </a:spcAft>
          </a:pPr>
          <a:r>
            <a:rPr lang="en-US" sz="1300" b="1" kern="1200" dirty="0">
              <a:solidFill>
                <a:sysClr val="windowText" lastClr="000000"/>
              </a:solidFill>
              <a:latin typeface="Arial" panose="020B0604020202020204" pitchFamily="34" charset="0"/>
              <a:cs typeface="Arial" panose="020B0604020202020204" pitchFamily="34" charset="0"/>
            </a:rPr>
            <a:t>SARS</a:t>
          </a:r>
        </a:p>
        <a:p>
          <a:pPr lvl="0" algn="ctr" defTabSz="577850">
            <a:lnSpc>
              <a:spcPct val="90000"/>
            </a:lnSpc>
            <a:spcBef>
              <a:spcPct val="0"/>
            </a:spcBef>
            <a:spcAft>
              <a:spcPct val="35000"/>
            </a:spcAft>
          </a:pPr>
          <a:r>
            <a:rPr lang="en-US" sz="1300" b="1" kern="1200" dirty="0">
              <a:solidFill>
                <a:sysClr val="windowText" lastClr="000000"/>
              </a:solidFill>
              <a:latin typeface="Arial" panose="020B0604020202020204" pitchFamily="34" charset="0"/>
              <a:cs typeface="Arial" panose="020B0604020202020204" pitchFamily="34" charset="0"/>
            </a:rPr>
            <a:t>CIDB</a:t>
          </a:r>
        </a:p>
        <a:p>
          <a:pPr lvl="0" algn="ctr" defTabSz="577850">
            <a:lnSpc>
              <a:spcPct val="90000"/>
            </a:lnSpc>
            <a:spcBef>
              <a:spcPct val="0"/>
            </a:spcBef>
            <a:spcAft>
              <a:spcPct val="35000"/>
            </a:spcAft>
          </a:pPr>
          <a:endParaRPr lang="en-US" sz="1300" b="1" kern="1200" dirty="0">
            <a:solidFill>
              <a:sysClr val="windowText" lastClr="000000"/>
            </a:solidFill>
            <a:latin typeface="Arial" panose="020B0604020202020204" pitchFamily="34" charset="0"/>
            <a:cs typeface="Arial" panose="020B0604020202020204" pitchFamily="34" charset="0"/>
          </a:endParaRPr>
        </a:p>
        <a:p>
          <a:pPr lvl="0" algn="ctr" defTabSz="577850">
            <a:lnSpc>
              <a:spcPct val="90000"/>
            </a:lnSpc>
            <a:spcBef>
              <a:spcPct val="0"/>
            </a:spcBef>
            <a:spcAft>
              <a:spcPct val="35000"/>
            </a:spcAft>
          </a:pPr>
          <a:endParaRPr lang="en-US" sz="1300" b="1" kern="1200" dirty="0">
            <a:solidFill>
              <a:sysClr val="windowText" lastClr="000000"/>
            </a:solidFill>
            <a:latin typeface="Arial" panose="020B0604020202020204" pitchFamily="34" charset="0"/>
            <a:cs typeface="Arial" panose="020B0604020202020204" pitchFamily="34" charset="0"/>
          </a:endParaRPr>
        </a:p>
      </dsp:txBody>
      <dsp:txXfrm rot="10800000">
        <a:off x="7899837" y="1403208"/>
        <a:ext cx="2146074" cy="1662290"/>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dirty="0"/>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70217990-8A6D-4A55-8F75-9D18E708F972}" type="datetimeFigureOut">
              <a:rPr lang="en-GB" smtClean="0"/>
              <a:t>15/05/2023</a:t>
            </a:fld>
            <a:endParaRPr lang="en-GB" dirty="0"/>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dirty="0"/>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91BAE314-39D7-47C7-9905-E8561F18D231}" type="slidenum">
              <a:rPr lang="en-GB" smtClean="0"/>
              <a:t>‹#›</a:t>
            </a:fld>
            <a:endParaRPr lang="en-GB" dirty="0"/>
          </a:p>
        </p:txBody>
      </p:sp>
    </p:spTree>
    <p:extLst>
      <p:ext uri="{BB962C8B-B14F-4D97-AF65-F5344CB8AC3E}">
        <p14:creationId xmlns:p14="http://schemas.microsoft.com/office/powerpoint/2010/main" val="3098343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90752">
              <a:defRPr/>
            </a:pPr>
            <a:fld id="{64C8C7AF-D1B4-4A34-89AB-14C595733648}" type="slidenum">
              <a:rPr lang="en-US" sz="1400">
                <a:solidFill>
                  <a:prstClr val="black"/>
                </a:solidFill>
                <a:latin typeface="Calibri" panose="020F0502020204030204"/>
              </a:rPr>
              <a:pPr defTabSz="990752">
                <a:defRPr/>
              </a:pPr>
              <a:t>7</a:t>
            </a:fld>
            <a:endParaRPr lang="en-US" sz="1400" dirty="0">
              <a:solidFill>
                <a:prstClr val="black"/>
              </a:solidFill>
              <a:latin typeface="Calibri" panose="020F0502020204030204"/>
            </a:endParaRPr>
          </a:p>
        </p:txBody>
      </p:sp>
    </p:spTree>
    <p:extLst>
      <p:ext uri="{BB962C8B-B14F-4D97-AF65-F5344CB8AC3E}">
        <p14:creationId xmlns:p14="http://schemas.microsoft.com/office/powerpoint/2010/main" val="2172014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813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7285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720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6268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882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90752">
              <a:defRPr/>
            </a:pPr>
            <a:fld id="{64C8C7AF-D1B4-4A34-89AB-14C595733648}" type="slidenum">
              <a:rPr lang="en-US" sz="1400">
                <a:solidFill>
                  <a:prstClr val="black"/>
                </a:solidFill>
                <a:latin typeface="Calibri" panose="020F0502020204030204"/>
              </a:rPr>
              <a:pPr defTabSz="990752">
                <a:defRPr/>
              </a:pPr>
              <a:t>21</a:t>
            </a:fld>
            <a:endParaRPr lang="en-US" sz="1400" dirty="0">
              <a:solidFill>
                <a:prstClr val="black"/>
              </a:solidFill>
              <a:latin typeface="Calibri" panose="020F0502020204030204"/>
            </a:endParaRPr>
          </a:p>
        </p:txBody>
      </p:sp>
    </p:spTree>
    <p:extLst>
      <p:ext uri="{BB962C8B-B14F-4D97-AF65-F5344CB8AC3E}">
        <p14:creationId xmlns:p14="http://schemas.microsoft.com/office/powerpoint/2010/main" val="359258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1BAE314-39D7-47C7-9905-E8561F18D231}" type="slidenum">
              <a:rPr lang="en-GB" smtClean="0"/>
              <a:t>22</a:t>
            </a:fld>
            <a:endParaRPr lang="en-GB" dirty="0"/>
          </a:p>
        </p:txBody>
      </p:sp>
    </p:spTree>
    <p:extLst>
      <p:ext uri="{BB962C8B-B14F-4D97-AF65-F5344CB8AC3E}">
        <p14:creationId xmlns:p14="http://schemas.microsoft.com/office/powerpoint/2010/main" val="2502944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1BAE314-39D7-47C7-9905-E8561F18D231}" type="slidenum">
              <a:rPr lang="en-GB" smtClean="0"/>
              <a:t>23</a:t>
            </a:fld>
            <a:endParaRPr lang="en-GB" dirty="0"/>
          </a:p>
        </p:txBody>
      </p:sp>
    </p:spTree>
    <p:extLst>
      <p:ext uri="{BB962C8B-B14F-4D97-AF65-F5344CB8AC3E}">
        <p14:creationId xmlns:p14="http://schemas.microsoft.com/office/powerpoint/2010/main" val="1268841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1BAE314-39D7-47C7-9905-E8561F18D231}" type="slidenum">
              <a:rPr lang="en-GB" smtClean="0"/>
              <a:t>24</a:t>
            </a:fld>
            <a:endParaRPr lang="en-GB" dirty="0"/>
          </a:p>
        </p:txBody>
      </p:sp>
    </p:spTree>
    <p:extLst>
      <p:ext uri="{BB962C8B-B14F-4D97-AF65-F5344CB8AC3E}">
        <p14:creationId xmlns:p14="http://schemas.microsoft.com/office/powerpoint/2010/main" val="453034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1BAE314-39D7-47C7-9905-E8561F18D231}" type="slidenum">
              <a:rPr lang="en-GB" smtClean="0"/>
              <a:t>25</a:t>
            </a:fld>
            <a:endParaRPr lang="en-GB" dirty="0"/>
          </a:p>
        </p:txBody>
      </p:sp>
    </p:spTree>
    <p:extLst>
      <p:ext uri="{BB962C8B-B14F-4D97-AF65-F5344CB8AC3E}">
        <p14:creationId xmlns:p14="http://schemas.microsoft.com/office/powerpoint/2010/main" val="397307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90752">
              <a:defRPr/>
            </a:pPr>
            <a:fld id="{64C8C7AF-D1B4-4A34-89AB-14C595733648}" type="slidenum">
              <a:rPr lang="en-US" sz="1400">
                <a:solidFill>
                  <a:prstClr val="black"/>
                </a:solidFill>
                <a:latin typeface="Calibri" panose="020F0502020204030204"/>
              </a:rPr>
              <a:pPr defTabSz="990752">
                <a:defRPr/>
              </a:pPr>
              <a:t>8</a:t>
            </a:fld>
            <a:endParaRPr lang="en-US" sz="1400" dirty="0">
              <a:solidFill>
                <a:prstClr val="black"/>
              </a:solidFill>
              <a:latin typeface="Calibri" panose="020F0502020204030204"/>
            </a:endParaRPr>
          </a:p>
        </p:txBody>
      </p:sp>
    </p:spTree>
    <p:extLst>
      <p:ext uri="{BB962C8B-B14F-4D97-AF65-F5344CB8AC3E}">
        <p14:creationId xmlns:p14="http://schemas.microsoft.com/office/powerpoint/2010/main" val="942038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1BAE314-39D7-47C7-9905-E8561F18D231}" type="slidenum">
              <a:rPr lang="en-GB" smtClean="0"/>
              <a:t>26</a:t>
            </a:fld>
            <a:endParaRPr lang="en-GB" dirty="0"/>
          </a:p>
        </p:txBody>
      </p:sp>
    </p:spTree>
    <p:extLst>
      <p:ext uri="{BB962C8B-B14F-4D97-AF65-F5344CB8AC3E}">
        <p14:creationId xmlns:p14="http://schemas.microsoft.com/office/powerpoint/2010/main" val="3604500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1BAE314-39D7-47C7-9905-E8561F18D231}" type="slidenum">
              <a:rPr lang="en-GB" smtClean="0"/>
              <a:t>27</a:t>
            </a:fld>
            <a:endParaRPr lang="en-GB" dirty="0"/>
          </a:p>
        </p:txBody>
      </p:sp>
    </p:spTree>
    <p:extLst>
      <p:ext uri="{BB962C8B-B14F-4D97-AF65-F5344CB8AC3E}">
        <p14:creationId xmlns:p14="http://schemas.microsoft.com/office/powerpoint/2010/main" val="1043670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90752">
              <a:defRPr/>
            </a:pPr>
            <a:fld id="{64C8C7AF-D1B4-4A34-89AB-14C595733648}" type="slidenum">
              <a:rPr lang="en-US" sz="1400">
                <a:solidFill>
                  <a:prstClr val="black"/>
                </a:solidFill>
                <a:latin typeface="Calibri" panose="020F0502020204030204"/>
              </a:rPr>
              <a:pPr defTabSz="990752">
                <a:defRPr/>
              </a:pPr>
              <a:t>44</a:t>
            </a:fld>
            <a:endParaRPr lang="en-US" sz="1400" dirty="0">
              <a:solidFill>
                <a:prstClr val="black"/>
              </a:solidFill>
              <a:latin typeface="Calibri" panose="020F0502020204030204"/>
            </a:endParaRPr>
          </a:p>
        </p:txBody>
      </p:sp>
    </p:spTree>
    <p:extLst>
      <p:ext uri="{BB962C8B-B14F-4D97-AF65-F5344CB8AC3E}">
        <p14:creationId xmlns:p14="http://schemas.microsoft.com/office/powerpoint/2010/main" val="639751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90752">
              <a:defRPr/>
            </a:pPr>
            <a:fld id="{64C8C7AF-D1B4-4A34-89AB-14C595733648}" type="slidenum">
              <a:rPr lang="en-US" sz="1400">
                <a:solidFill>
                  <a:prstClr val="black"/>
                </a:solidFill>
                <a:latin typeface="Calibri" panose="020F0502020204030204"/>
              </a:rPr>
              <a:pPr defTabSz="990752">
                <a:defRPr/>
              </a:pPr>
              <a:t>9</a:t>
            </a:fld>
            <a:endParaRPr lang="en-US" sz="1400" dirty="0">
              <a:solidFill>
                <a:prstClr val="black"/>
              </a:solidFill>
              <a:latin typeface="Calibri" panose="020F0502020204030204"/>
            </a:endParaRPr>
          </a:p>
        </p:txBody>
      </p:sp>
    </p:spTree>
    <p:extLst>
      <p:ext uri="{BB962C8B-B14F-4D97-AF65-F5344CB8AC3E}">
        <p14:creationId xmlns:p14="http://schemas.microsoft.com/office/powerpoint/2010/main" val="575814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90752">
              <a:defRPr/>
            </a:pPr>
            <a:fld id="{64C8C7AF-D1B4-4A34-89AB-14C595733648}" type="slidenum">
              <a:rPr lang="en-US" sz="1400">
                <a:solidFill>
                  <a:prstClr val="black"/>
                </a:solidFill>
                <a:latin typeface="Calibri" panose="020F0502020204030204"/>
              </a:rPr>
              <a:pPr defTabSz="990752">
                <a:defRPr/>
              </a:pPr>
              <a:t>10</a:t>
            </a:fld>
            <a:endParaRPr lang="en-US" sz="1400" dirty="0">
              <a:solidFill>
                <a:prstClr val="black"/>
              </a:solidFill>
              <a:latin typeface="Calibri" panose="020F0502020204030204"/>
            </a:endParaRPr>
          </a:p>
        </p:txBody>
      </p:sp>
    </p:spTree>
    <p:extLst>
      <p:ext uri="{BB962C8B-B14F-4D97-AF65-F5344CB8AC3E}">
        <p14:creationId xmlns:p14="http://schemas.microsoft.com/office/powerpoint/2010/main" val="106125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956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48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0770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938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7998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1B55439-5284-0A4E-86AC-6BAE472769B8}"/>
              </a:ext>
            </a:extLst>
          </p:cNvPr>
          <p:cNvSpPr>
            <a:spLocks noGrp="1"/>
          </p:cNvSpPr>
          <p:nvPr>
            <p:ph type="dt" sz="half" idx="10"/>
          </p:nvPr>
        </p:nvSpPr>
        <p:spPr/>
        <p:txBody>
          <a:bodyPr/>
          <a:lstStyle/>
          <a:p>
            <a:fld id="{3743B223-1867-B54D-9682-52217D4DEEA1}" type="datetimeFigureOut">
              <a:rPr lang="en-US" smtClean="0"/>
              <a:t>5/15/2023</a:t>
            </a:fld>
            <a:endParaRPr lang="en-US" dirty="0"/>
          </a:p>
        </p:txBody>
      </p:sp>
      <p:sp>
        <p:nvSpPr>
          <p:cNvPr id="5" name="Footer Placeholder 4">
            <a:extLst>
              <a:ext uri="{FF2B5EF4-FFF2-40B4-BE49-F238E27FC236}">
                <a16:creationId xmlns:a16="http://schemas.microsoft.com/office/drawing/2014/main" id="{C81B93C9-D519-D749-946F-5D1EB50751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A05B9D-1928-1444-8121-0DF0857FB635}"/>
              </a:ext>
            </a:extLst>
          </p:cNvPr>
          <p:cNvSpPr>
            <a:spLocks noGrp="1"/>
          </p:cNvSpPr>
          <p:nvPr>
            <p:ph type="sldNum" sz="quarter" idx="12"/>
          </p:nvPr>
        </p:nvSpPr>
        <p:spPr/>
        <p:txBody>
          <a:bodyPr/>
          <a:lstStyle/>
          <a:p>
            <a:fld id="{A9CDD504-248B-3749-98AD-45ADFBB8EDAD}" type="slidenum">
              <a:rPr lang="en-US" smtClean="0"/>
              <a:t>‹#›</a:t>
            </a:fld>
            <a:endParaRPr lang="en-US" dirty="0"/>
          </a:p>
        </p:txBody>
      </p:sp>
      <p:pic>
        <p:nvPicPr>
          <p:cNvPr id="3" name="Picture 2" descr="Text, whiteboard&#10;&#10;Description automatically generated">
            <a:extLst>
              <a:ext uri="{FF2B5EF4-FFF2-40B4-BE49-F238E27FC236}">
                <a16:creationId xmlns:a16="http://schemas.microsoft.com/office/drawing/2014/main" id="{857719E5-4BE0-B748-B476-246913B31A2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0973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155E-04E6-BA42-BD6A-43349BEFDE6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205F596-BE0A-7C4A-8ABA-90918EE5AE1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7A450A-0611-284E-BF15-2BDC31C3FF80}"/>
              </a:ext>
            </a:extLst>
          </p:cNvPr>
          <p:cNvSpPr>
            <a:spLocks noGrp="1"/>
          </p:cNvSpPr>
          <p:nvPr>
            <p:ph type="dt" sz="half" idx="10"/>
          </p:nvPr>
        </p:nvSpPr>
        <p:spPr/>
        <p:txBody>
          <a:bodyPr/>
          <a:lstStyle/>
          <a:p>
            <a:fld id="{3743B223-1867-B54D-9682-52217D4DEEA1}" type="datetimeFigureOut">
              <a:rPr lang="en-US" smtClean="0"/>
              <a:t>5/15/2023</a:t>
            </a:fld>
            <a:endParaRPr lang="en-US" dirty="0"/>
          </a:p>
        </p:txBody>
      </p:sp>
      <p:sp>
        <p:nvSpPr>
          <p:cNvPr id="5" name="Footer Placeholder 4">
            <a:extLst>
              <a:ext uri="{FF2B5EF4-FFF2-40B4-BE49-F238E27FC236}">
                <a16:creationId xmlns:a16="http://schemas.microsoft.com/office/drawing/2014/main" id="{25B13F36-8790-4D4B-A3E7-C02733AC43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B0FAA4-6077-DC4E-B979-B32471ABB426}"/>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277004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149879-68E2-1640-8E2C-55A90A49B332}"/>
              </a:ext>
            </a:extLst>
          </p:cNvPr>
          <p:cNvSpPr>
            <a:spLocks noGrp="1"/>
          </p:cNvSpPr>
          <p:nvPr>
            <p:ph type="title" orient="vert"/>
          </p:nvPr>
        </p:nvSpPr>
        <p:spPr>
          <a:xfrm>
            <a:off x="8724900" y="1630017"/>
            <a:ext cx="2628900" cy="4546946"/>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BDAE703-6467-5547-804C-D08F6EB63487}"/>
              </a:ext>
            </a:extLst>
          </p:cNvPr>
          <p:cNvSpPr>
            <a:spLocks noGrp="1"/>
          </p:cNvSpPr>
          <p:nvPr>
            <p:ph type="body" orient="vert" idx="1"/>
          </p:nvPr>
        </p:nvSpPr>
        <p:spPr>
          <a:xfrm>
            <a:off x="838200" y="1630017"/>
            <a:ext cx="7734300" cy="454694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54503C-A530-154B-A6EB-7CE2CCDAACE1}"/>
              </a:ext>
            </a:extLst>
          </p:cNvPr>
          <p:cNvSpPr>
            <a:spLocks noGrp="1"/>
          </p:cNvSpPr>
          <p:nvPr>
            <p:ph type="dt" sz="half" idx="10"/>
          </p:nvPr>
        </p:nvSpPr>
        <p:spPr/>
        <p:txBody>
          <a:bodyPr/>
          <a:lstStyle/>
          <a:p>
            <a:fld id="{3743B223-1867-B54D-9682-52217D4DEEA1}" type="datetimeFigureOut">
              <a:rPr lang="en-US" smtClean="0"/>
              <a:t>5/15/2023</a:t>
            </a:fld>
            <a:endParaRPr lang="en-US" dirty="0"/>
          </a:p>
        </p:txBody>
      </p:sp>
      <p:sp>
        <p:nvSpPr>
          <p:cNvPr id="5" name="Footer Placeholder 4">
            <a:extLst>
              <a:ext uri="{FF2B5EF4-FFF2-40B4-BE49-F238E27FC236}">
                <a16:creationId xmlns:a16="http://schemas.microsoft.com/office/drawing/2014/main" id="{C5CE2184-312B-BB4D-AF0A-75074252D2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1A53CA-4C26-3F4C-907F-6D77D54AEE2E}"/>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1176325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1B55439-5284-0A4E-86AC-6BAE472769B8}"/>
              </a:ext>
            </a:extLst>
          </p:cNvPr>
          <p:cNvSpPr>
            <a:spLocks noGrp="1"/>
          </p:cNvSpPr>
          <p:nvPr>
            <p:ph type="dt" sz="half" idx="10"/>
          </p:nvPr>
        </p:nvSpPr>
        <p:spPr/>
        <p:txBody>
          <a:bodyPr/>
          <a:lstStyle/>
          <a:p>
            <a:fld id="{6A5DF765-343C-403C-B41D-1C86679A4181}" type="datetime1">
              <a:rPr lang="en-US" smtClean="0"/>
              <a:t>5/15/2023</a:t>
            </a:fld>
            <a:endParaRPr lang="en-US" dirty="0"/>
          </a:p>
        </p:txBody>
      </p:sp>
      <p:sp>
        <p:nvSpPr>
          <p:cNvPr id="5" name="Footer Placeholder 4">
            <a:extLst>
              <a:ext uri="{FF2B5EF4-FFF2-40B4-BE49-F238E27FC236}">
                <a16:creationId xmlns:a16="http://schemas.microsoft.com/office/drawing/2014/main" id="{C81B93C9-D519-D749-946F-5D1EB50751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A05B9D-1928-1444-8121-0DF0857FB635}"/>
              </a:ext>
            </a:extLst>
          </p:cNvPr>
          <p:cNvSpPr>
            <a:spLocks noGrp="1"/>
          </p:cNvSpPr>
          <p:nvPr>
            <p:ph type="sldNum" sz="quarter" idx="12"/>
          </p:nvPr>
        </p:nvSpPr>
        <p:spPr/>
        <p:txBody>
          <a:bodyPr/>
          <a:lstStyle/>
          <a:p>
            <a:fld id="{A9CDD504-248B-3749-98AD-45ADFBB8EDAD}" type="slidenum">
              <a:rPr lang="en-US" smtClean="0"/>
              <a:t>‹#›</a:t>
            </a:fld>
            <a:endParaRPr lang="en-US" dirty="0"/>
          </a:p>
        </p:txBody>
      </p:sp>
      <p:pic>
        <p:nvPicPr>
          <p:cNvPr id="3" name="Picture 2" descr="Text, whiteboard&#10;&#10;Description automatically generated">
            <a:extLst>
              <a:ext uri="{FF2B5EF4-FFF2-40B4-BE49-F238E27FC236}">
                <a16:creationId xmlns:a16="http://schemas.microsoft.com/office/drawing/2014/main" id="{857719E5-4BE0-B748-B476-246913B31A2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03645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5627-A53B-3048-B6EA-A2BF476C630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BBFD3C4-89B6-3F48-81C7-6C2DBC939B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B1B27DC-9FFB-6743-89E8-A4ACAE76CC8D}"/>
              </a:ext>
            </a:extLst>
          </p:cNvPr>
          <p:cNvSpPr>
            <a:spLocks noGrp="1"/>
          </p:cNvSpPr>
          <p:nvPr>
            <p:ph type="dt" sz="half" idx="10"/>
          </p:nvPr>
        </p:nvSpPr>
        <p:spPr/>
        <p:txBody>
          <a:bodyPr/>
          <a:lstStyle/>
          <a:p>
            <a:fld id="{9B65C8CB-3EF2-4671-80A2-D89246D27C73}" type="datetime1">
              <a:rPr lang="en-US" smtClean="0"/>
              <a:t>5/15/2023</a:t>
            </a:fld>
            <a:endParaRPr lang="en-US" dirty="0"/>
          </a:p>
        </p:txBody>
      </p:sp>
      <p:sp>
        <p:nvSpPr>
          <p:cNvPr id="5" name="Footer Placeholder 4">
            <a:extLst>
              <a:ext uri="{FF2B5EF4-FFF2-40B4-BE49-F238E27FC236}">
                <a16:creationId xmlns:a16="http://schemas.microsoft.com/office/drawing/2014/main" id="{08EB1D24-6A66-7B42-A7B4-F6C181288B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A9D119-17C1-7140-B9C6-A0C41DA662E6}"/>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1790425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06B3-011D-5C48-9B2B-FC3DBD2A114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140FFEC-0D00-E141-A367-3265FC55D0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C9EDDD-05DF-0D40-B2B9-254DF259AAB1}"/>
              </a:ext>
            </a:extLst>
          </p:cNvPr>
          <p:cNvSpPr>
            <a:spLocks noGrp="1"/>
          </p:cNvSpPr>
          <p:nvPr>
            <p:ph type="dt" sz="half" idx="10"/>
          </p:nvPr>
        </p:nvSpPr>
        <p:spPr/>
        <p:txBody>
          <a:bodyPr/>
          <a:lstStyle/>
          <a:p>
            <a:fld id="{1C931A96-04CD-44F4-8686-64BCCBC92B68}" type="datetime1">
              <a:rPr lang="en-US" smtClean="0"/>
              <a:t>5/15/2023</a:t>
            </a:fld>
            <a:endParaRPr lang="en-US" dirty="0"/>
          </a:p>
        </p:txBody>
      </p:sp>
      <p:sp>
        <p:nvSpPr>
          <p:cNvPr id="5" name="Footer Placeholder 4">
            <a:extLst>
              <a:ext uri="{FF2B5EF4-FFF2-40B4-BE49-F238E27FC236}">
                <a16:creationId xmlns:a16="http://schemas.microsoft.com/office/drawing/2014/main" id="{C1F6726C-5650-A543-87EF-06120095FC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FB7625-F254-0346-AD09-F79293C0D53D}"/>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1819040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FB3743-63F4-D342-BEC1-B3DE29F58B1A}"/>
              </a:ext>
            </a:extLst>
          </p:cNvPr>
          <p:cNvSpPr>
            <a:spLocks noGrp="1"/>
          </p:cNvSpPr>
          <p:nvPr>
            <p:ph sz="half" idx="1"/>
          </p:nvPr>
        </p:nvSpPr>
        <p:spPr>
          <a:xfrm>
            <a:off x="838200" y="172623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7398B3D2-ECF1-994D-9664-FB3E52023CA9}"/>
              </a:ext>
            </a:extLst>
          </p:cNvPr>
          <p:cNvSpPr>
            <a:spLocks noGrp="1"/>
          </p:cNvSpPr>
          <p:nvPr>
            <p:ph sz="half" idx="2"/>
          </p:nvPr>
        </p:nvSpPr>
        <p:spPr>
          <a:xfrm>
            <a:off x="6172200" y="172623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23A01D20-A6C1-E445-8B2A-3554BF3E40A5}"/>
              </a:ext>
            </a:extLst>
          </p:cNvPr>
          <p:cNvSpPr>
            <a:spLocks noGrp="1"/>
          </p:cNvSpPr>
          <p:nvPr>
            <p:ph type="dt" sz="half" idx="10"/>
          </p:nvPr>
        </p:nvSpPr>
        <p:spPr/>
        <p:txBody>
          <a:bodyPr/>
          <a:lstStyle/>
          <a:p>
            <a:fld id="{A1FA1A5B-B466-4B39-8297-F2AD6FDA1109}" type="datetime1">
              <a:rPr lang="en-US" smtClean="0"/>
              <a:t>5/15/2023</a:t>
            </a:fld>
            <a:endParaRPr lang="en-US" dirty="0"/>
          </a:p>
        </p:txBody>
      </p:sp>
      <p:sp>
        <p:nvSpPr>
          <p:cNvPr id="6" name="Footer Placeholder 5">
            <a:extLst>
              <a:ext uri="{FF2B5EF4-FFF2-40B4-BE49-F238E27FC236}">
                <a16:creationId xmlns:a16="http://schemas.microsoft.com/office/drawing/2014/main" id="{53C30385-9B94-2744-A2AA-3268866903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D1AB07-E156-FA48-9C0E-7B03E1E512C0}"/>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3987462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2E9118-6C4B-F14B-B06C-10B3EA257224}"/>
              </a:ext>
            </a:extLst>
          </p:cNvPr>
          <p:cNvSpPr>
            <a:spLocks noGrp="1"/>
          </p:cNvSpPr>
          <p:nvPr>
            <p:ph type="body" idx="1"/>
          </p:nvPr>
        </p:nvSpPr>
        <p:spPr>
          <a:xfrm>
            <a:off x="839788" y="165134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24DF257-F311-8647-969E-4C2CCB23C6F7}"/>
              </a:ext>
            </a:extLst>
          </p:cNvPr>
          <p:cNvSpPr>
            <a:spLocks noGrp="1"/>
          </p:cNvSpPr>
          <p:nvPr>
            <p:ph sz="half" idx="2"/>
          </p:nvPr>
        </p:nvSpPr>
        <p:spPr>
          <a:xfrm>
            <a:off x="839788" y="2475258"/>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15B3360-93BB-D743-8B7C-8084F8793099}"/>
              </a:ext>
            </a:extLst>
          </p:cNvPr>
          <p:cNvSpPr>
            <a:spLocks noGrp="1"/>
          </p:cNvSpPr>
          <p:nvPr>
            <p:ph type="body" sz="quarter" idx="3"/>
          </p:nvPr>
        </p:nvSpPr>
        <p:spPr>
          <a:xfrm>
            <a:off x="6172200" y="165134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400C00E-5684-1C4B-95EA-9BCF04A093AF}"/>
              </a:ext>
            </a:extLst>
          </p:cNvPr>
          <p:cNvSpPr>
            <a:spLocks noGrp="1"/>
          </p:cNvSpPr>
          <p:nvPr>
            <p:ph sz="quarter" idx="4"/>
          </p:nvPr>
        </p:nvSpPr>
        <p:spPr>
          <a:xfrm>
            <a:off x="6172200" y="2475258"/>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68D765C-DC0E-0F41-9E03-361A96282716}"/>
              </a:ext>
            </a:extLst>
          </p:cNvPr>
          <p:cNvSpPr>
            <a:spLocks noGrp="1"/>
          </p:cNvSpPr>
          <p:nvPr>
            <p:ph type="dt" sz="half" idx="10"/>
          </p:nvPr>
        </p:nvSpPr>
        <p:spPr/>
        <p:txBody>
          <a:bodyPr/>
          <a:lstStyle/>
          <a:p>
            <a:fld id="{7607BFCE-27A9-4E01-9957-0815E6601FBB}" type="datetime1">
              <a:rPr lang="en-US" smtClean="0"/>
              <a:t>5/15/2023</a:t>
            </a:fld>
            <a:endParaRPr lang="en-US" dirty="0"/>
          </a:p>
        </p:txBody>
      </p:sp>
      <p:sp>
        <p:nvSpPr>
          <p:cNvPr id="8" name="Footer Placeholder 7">
            <a:extLst>
              <a:ext uri="{FF2B5EF4-FFF2-40B4-BE49-F238E27FC236}">
                <a16:creationId xmlns:a16="http://schemas.microsoft.com/office/drawing/2014/main" id="{FF0CCBEA-7ADA-1141-B321-6C180D75A59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DB488A8-F653-7F48-AFE0-C444727A74DF}"/>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1154346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AB9F5-5A0B-0640-8670-BA166D387BD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637D437-7616-E744-8FBF-E257344D994B}"/>
              </a:ext>
            </a:extLst>
          </p:cNvPr>
          <p:cNvSpPr>
            <a:spLocks noGrp="1"/>
          </p:cNvSpPr>
          <p:nvPr>
            <p:ph type="dt" sz="half" idx="10"/>
          </p:nvPr>
        </p:nvSpPr>
        <p:spPr/>
        <p:txBody>
          <a:bodyPr/>
          <a:lstStyle/>
          <a:p>
            <a:fld id="{6E119E21-EEB8-4BFD-A21E-610C554C122B}" type="datetime1">
              <a:rPr lang="en-US" smtClean="0"/>
              <a:t>5/15/2023</a:t>
            </a:fld>
            <a:endParaRPr lang="en-US" dirty="0"/>
          </a:p>
        </p:txBody>
      </p:sp>
      <p:sp>
        <p:nvSpPr>
          <p:cNvPr id="4" name="Footer Placeholder 3">
            <a:extLst>
              <a:ext uri="{FF2B5EF4-FFF2-40B4-BE49-F238E27FC236}">
                <a16:creationId xmlns:a16="http://schemas.microsoft.com/office/drawing/2014/main" id="{C9C2135E-AED5-E447-A3A5-9C4C9DF7411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816EA7-41C3-E140-A1E2-6B640E58106C}"/>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1186176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E0B408-53BC-3C40-94D5-019B5708AFC6}"/>
              </a:ext>
            </a:extLst>
          </p:cNvPr>
          <p:cNvSpPr>
            <a:spLocks noGrp="1"/>
          </p:cNvSpPr>
          <p:nvPr>
            <p:ph type="dt" sz="half" idx="10"/>
          </p:nvPr>
        </p:nvSpPr>
        <p:spPr/>
        <p:txBody>
          <a:bodyPr/>
          <a:lstStyle/>
          <a:p>
            <a:fld id="{0DA5F180-8F6F-41BE-9C22-910CA809D7CA}" type="datetime1">
              <a:rPr lang="en-US" smtClean="0"/>
              <a:t>5/15/2023</a:t>
            </a:fld>
            <a:endParaRPr lang="en-US" dirty="0"/>
          </a:p>
        </p:txBody>
      </p:sp>
      <p:sp>
        <p:nvSpPr>
          <p:cNvPr id="3" name="Footer Placeholder 2">
            <a:extLst>
              <a:ext uri="{FF2B5EF4-FFF2-40B4-BE49-F238E27FC236}">
                <a16:creationId xmlns:a16="http://schemas.microsoft.com/office/drawing/2014/main" id="{3BF1CD8B-97B1-7341-A6AC-533734769DD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9C65F07-FFB9-D741-B567-14BADCADB699}"/>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1074608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3E44F6-FFE0-EB45-B4BE-40BE981256EA}"/>
              </a:ext>
            </a:extLst>
          </p:cNvPr>
          <p:cNvSpPr>
            <a:spLocks noGrp="1"/>
          </p:cNvSpPr>
          <p:nvPr>
            <p:ph idx="1"/>
          </p:nvPr>
        </p:nvSpPr>
        <p:spPr>
          <a:xfrm>
            <a:off x="5183188" y="1791045"/>
            <a:ext cx="6172200" cy="41247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AE781D8-28CB-4646-ABB1-F84F4D62D764}"/>
              </a:ext>
            </a:extLst>
          </p:cNvPr>
          <p:cNvSpPr>
            <a:spLocks noGrp="1"/>
          </p:cNvSpPr>
          <p:nvPr>
            <p:ph type="body" sz="half" idx="2"/>
          </p:nvPr>
        </p:nvSpPr>
        <p:spPr>
          <a:xfrm>
            <a:off x="839788" y="1798983"/>
            <a:ext cx="3932237" cy="41247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C34831D-69E7-0941-B74B-1C2660E9FB0F}"/>
              </a:ext>
            </a:extLst>
          </p:cNvPr>
          <p:cNvSpPr>
            <a:spLocks noGrp="1"/>
          </p:cNvSpPr>
          <p:nvPr>
            <p:ph type="dt" sz="half" idx="10"/>
          </p:nvPr>
        </p:nvSpPr>
        <p:spPr/>
        <p:txBody>
          <a:bodyPr/>
          <a:lstStyle/>
          <a:p>
            <a:fld id="{3561AB24-470A-475C-8A4F-57004B95CAE3}" type="datetime1">
              <a:rPr lang="en-US" smtClean="0"/>
              <a:t>5/15/2023</a:t>
            </a:fld>
            <a:endParaRPr lang="en-US" dirty="0"/>
          </a:p>
        </p:txBody>
      </p:sp>
      <p:sp>
        <p:nvSpPr>
          <p:cNvPr id="6" name="Footer Placeholder 5">
            <a:extLst>
              <a:ext uri="{FF2B5EF4-FFF2-40B4-BE49-F238E27FC236}">
                <a16:creationId xmlns:a16="http://schemas.microsoft.com/office/drawing/2014/main" id="{CD7AF55B-098F-E64A-960D-B9A00CDEFC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34C566-9986-1E4C-8F2B-BB1BCC8D5ED4}"/>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2882160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5627-A53B-3048-B6EA-A2BF476C630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BBFD3C4-89B6-3F48-81C7-6C2DBC939B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B1B27DC-9FFB-6743-89E8-A4ACAE76CC8D}"/>
              </a:ext>
            </a:extLst>
          </p:cNvPr>
          <p:cNvSpPr>
            <a:spLocks noGrp="1"/>
          </p:cNvSpPr>
          <p:nvPr>
            <p:ph type="dt" sz="half" idx="10"/>
          </p:nvPr>
        </p:nvSpPr>
        <p:spPr/>
        <p:txBody>
          <a:bodyPr/>
          <a:lstStyle/>
          <a:p>
            <a:fld id="{3743B223-1867-B54D-9682-52217D4DEEA1}" type="datetimeFigureOut">
              <a:rPr lang="en-US" smtClean="0"/>
              <a:t>5/15/2023</a:t>
            </a:fld>
            <a:endParaRPr lang="en-US" dirty="0"/>
          </a:p>
        </p:txBody>
      </p:sp>
      <p:sp>
        <p:nvSpPr>
          <p:cNvPr id="5" name="Footer Placeholder 4">
            <a:extLst>
              <a:ext uri="{FF2B5EF4-FFF2-40B4-BE49-F238E27FC236}">
                <a16:creationId xmlns:a16="http://schemas.microsoft.com/office/drawing/2014/main" id="{08EB1D24-6A66-7B42-A7B4-F6C181288B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A9D119-17C1-7140-B9C6-A0C41DA662E6}"/>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899139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A6F59B4-D31C-5D42-A1A5-F32F8E3C707D}"/>
              </a:ext>
            </a:extLst>
          </p:cNvPr>
          <p:cNvSpPr>
            <a:spLocks noGrp="1"/>
          </p:cNvSpPr>
          <p:nvPr>
            <p:ph type="pic" idx="1"/>
          </p:nvPr>
        </p:nvSpPr>
        <p:spPr>
          <a:xfrm>
            <a:off x="5183188" y="1789043"/>
            <a:ext cx="6172200" cy="4214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B32212F-1224-1249-BBF6-ED2E7B4276B3}"/>
              </a:ext>
            </a:extLst>
          </p:cNvPr>
          <p:cNvSpPr>
            <a:spLocks noGrp="1"/>
          </p:cNvSpPr>
          <p:nvPr>
            <p:ph type="body" sz="half" idx="2"/>
          </p:nvPr>
        </p:nvSpPr>
        <p:spPr>
          <a:xfrm>
            <a:off x="839788" y="1796981"/>
            <a:ext cx="3932237" cy="42141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537AB8-7DCE-7B4E-8D20-581650CF9DE3}"/>
              </a:ext>
            </a:extLst>
          </p:cNvPr>
          <p:cNvSpPr>
            <a:spLocks noGrp="1"/>
          </p:cNvSpPr>
          <p:nvPr>
            <p:ph type="dt" sz="half" idx="10"/>
          </p:nvPr>
        </p:nvSpPr>
        <p:spPr/>
        <p:txBody>
          <a:bodyPr/>
          <a:lstStyle/>
          <a:p>
            <a:fld id="{0BA4FA91-2062-49B1-BC8A-08A11C99D2DE}" type="datetime1">
              <a:rPr lang="en-US" smtClean="0"/>
              <a:t>5/15/2023</a:t>
            </a:fld>
            <a:endParaRPr lang="en-US" dirty="0"/>
          </a:p>
        </p:txBody>
      </p:sp>
      <p:sp>
        <p:nvSpPr>
          <p:cNvPr id="6" name="Footer Placeholder 5">
            <a:extLst>
              <a:ext uri="{FF2B5EF4-FFF2-40B4-BE49-F238E27FC236}">
                <a16:creationId xmlns:a16="http://schemas.microsoft.com/office/drawing/2014/main" id="{5D40F3F2-D95F-5A4E-94DA-77760C3CD9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E09693-8FEF-B94C-8BCF-53A6D82BBAEC}"/>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1567321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155E-04E6-BA42-BD6A-43349BEFDE6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205F596-BE0A-7C4A-8ABA-90918EE5AE1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7A450A-0611-284E-BF15-2BDC31C3FF80}"/>
              </a:ext>
            </a:extLst>
          </p:cNvPr>
          <p:cNvSpPr>
            <a:spLocks noGrp="1"/>
          </p:cNvSpPr>
          <p:nvPr>
            <p:ph type="dt" sz="half" idx="10"/>
          </p:nvPr>
        </p:nvSpPr>
        <p:spPr/>
        <p:txBody>
          <a:bodyPr/>
          <a:lstStyle/>
          <a:p>
            <a:fld id="{87B9A30B-3C3D-4A41-87FB-ECC32C1B33F1}" type="datetime1">
              <a:rPr lang="en-US" smtClean="0"/>
              <a:t>5/15/2023</a:t>
            </a:fld>
            <a:endParaRPr lang="en-US" dirty="0"/>
          </a:p>
        </p:txBody>
      </p:sp>
      <p:sp>
        <p:nvSpPr>
          <p:cNvPr id="5" name="Footer Placeholder 4">
            <a:extLst>
              <a:ext uri="{FF2B5EF4-FFF2-40B4-BE49-F238E27FC236}">
                <a16:creationId xmlns:a16="http://schemas.microsoft.com/office/drawing/2014/main" id="{25B13F36-8790-4D4B-A3E7-C02733AC43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B0FAA4-6077-DC4E-B979-B32471ABB426}"/>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442760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149879-68E2-1640-8E2C-55A90A49B332}"/>
              </a:ext>
            </a:extLst>
          </p:cNvPr>
          <p:cNvSpPr>
            <a:spLocks noGrp="1"/>
          </p:cNvSpPr>
          <p:nvPr>
            <p:ph type="title" orient="vert"/>
          </p:nvPr>
        </p:nvSpPr>
        <p:spPr>
          <a:xfrm>
            <a:off x="8724900" y="1630017"/>
            <a:ext cx="2628900" cy="4546946"/>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BDAE703-6467-5547-804C-D08F6EB63487}"/>
              </a:ext>
            </a:extLst>
          </p:cNvPr>
          <p:cNvSpPr>
            <a:spLocks noGrp="1"/>
          </p:cNvSpPr>
          <p:nvPr>
            <p:ph type="body" orient="vert" idx="1"/>
          </p:nvPr>
        </p:nvSpPr>
        <p:spPr>
          <a:xfrm>
            <a:off x="838200" y="1630017"/>
            <a:ext cx="7734300" cy="454694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54503C-A530-154B-A6EB-7CE2CCDAACE1}"/>
              </a:ext>
            </a:extLst>
          </p:cNvPr>
          <p:cNvSpPr>
            <a:spLocks noGrp="1"/>
          </p:cNvSpPr>
          <p:nvPr>
            <p:ph type="dt" sz="half" idx="10"/>
          </p:nvPr>
        </p:nvSpPr>
        <p:spPr/>
        <p:txBody>
          <a:bodyPr/>
          <a:lstStyle/>
          <a:p>
            <a:fld id="{29EC547B-8816-44FC-9285-6E9A25088011}" type="datetime1">
              <a:rPr lang="en-US" smtClean="0"/>
              <a:t>5/15/2023</a:t>
            </a:fld>
            <a:endParaRPr lang="en-US" dirty="0"/>
          </a:p>
        </p:txBody>
      </p:sp>
      <p:sp>
        <p:nvSpPr>
          <p:cNvPr id="5" name="Footer Placeholder 4">
            <a:extLst>
              <a:ext uri="{FF2B5EF4-FFF2-40B4-BE49-F238E27FC236}">
                <a16:creationId xmlns:a16="http://schemas.microsoft.com/office/drawing/2014/main" id="{C5CE2184-312B-BB4D-AF0A-75074252D2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1A53CA-4C26-3F4C-907F-6D77D54AEE2E}"/>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2006063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06B3-011D-5C48-9B2B-FC3DBD2A114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140FFEC-0D00-E141-A367-3265FC55D0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C9EDDD-05DF-0D40-B2B9-254DF259AAB1}"/>
              </a:ext>
            </a:extLst>
          </p:cNvPr>
          <p:cNvSpPr>
            <a:spLocks noGrp="1"/>
          </p:cNvSpPr>
          <p:nvPr>
            <p:ph type="dt" sz="half" idx="10"/>
          </p:nvPr>
        </p:nvSpPr>
        <p:spPr/>
        <p:txBody>
          <a:bodyPr/>
          <a:lstStyle/>
          <a:p>
            <a:fld id="{3743B223-1867-B54D-9682-52217D4DEEA1}" type="datetimeFigureOut">
              <a:rPr lang="en-US" smtClean="0"/>
              <a:t>5/15/2023</a:t>
            </a:fld>
            <a:endParaRPr lang="en-US" dirty="0"/>
          </a:p>
        </p:txBody>
      </p:sp>
      <p:sp>
        <p:nvSpPr>
          <p:cNvPr id="5" name="Footer Placeholder 4">
            <a:extLst>
              <a:ext uri="{FF2B5EF4-FFF2-40B4-BE49-F238E27FC236}">
                <a16:creationId xmlns:a16="http://schemas.microsoft.com/office/drawing/2014/main" id="{C1F6726C-5650-A543-87EF-06120095FC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FB7625-F254-0346-AD09-F79293C0D53D}"/>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337300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FB3743-63F4-D342-BEC1-B3DE29F58B1A}"/>
              </a:ext>
            </a:extLst>
          </p:cNvPr>
          <p:cNvSpPr>
            <a:spLocks noGrp="1"/>
          </p:cNvSpPr>
          <p:nvPr>
            <p:ph sz="half" idx="1"/>
          </p:nvPr>
        </p:nvSpPr>
        <p:spPr>
          <a:xfrm>
            <a:off x="838200" y="172623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7398B3D2-ECF1-994D-9664-FB3E52023CA9}"/>
              </a:ext>
            </a:extLst>
          </p:cNvPr>
          <p:cNvSpPr>
            <a:spLocks noGrp="1"/>
          </p:cNvSpPr>
          <p:nvPr>
            <p:ph sz="half" idx="2"/>
          </p:nvPr>
        </p:nvSpPr>
        <p:spPr>
          <a:xfrm>
            <a:off x="6172200" y="172623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23A01D20-A6C1-E445-8B2A-3554BF3E40A5}"/>
              </a:ext>
            </a:extLst>
          </p:cNvPr>
          <p:cNvSpPr>
            <a:spLocks noGrp="1"/>
          </p:cNvSpPr>
          <p:nvPr>
            <p:ph type="dt" sz="half" idx="10"/>
          </p:nvPr>
        </p:nvSpPr>
        <p:spPr/>
        <p:txBody>
          <a:bodyPr/>
          <a:lstStyle/>
          <a:p>
            <a:fld id="{3743B223-1867-B54D-9682-52217D4DEEA1}" type="datetimeFigureOut">
              <a:rPr lang="en-US" smtClean="0"/>
              <a:t>5/15/2023</a:t>
            </a:fld>
            <a:endParaRPr lang="en-US" dirty="0"/>
          </a:p>
        </p:txBody>
      </p:sp>
      <p:sp>
        <p:nvSpPr>
          <p:cNvPr id="6" name="Footer Placeholder 5">
            <a:extLst>
              <a:ext uri="{FF2B5EF4-FFF2-40B4-BE49-F238E27FC236}">
                <a16:creationId xmlns:a16="http://schemas.microsoft.com/office/drawing/2014/main" id="{53C30385-9B94-2744-A2AA-3268866903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D1AB07-E156-FA48-9C0E-7B03E1E512C0}"/>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2341004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2E9118-6C4B-F14B-B06C-10B3EA257224}"/>
              </a:ext>
            </a:extLst>
          </p:cNvPr>
          <p:cNvSpPr>
            <a:spLocks noGrp="1"/>
          </p:cNvSpPr>
          <p:nvPr>
            <p:ph type="body" idx="1"/>
          </p:nvPr>
        </p:nvSpPr>
        <p:spPr>
          <a:xfrm>
            <a:off x="839788" y="165134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24DF257-F311-8647-969E-4C2CCB23C6F7}"/>
              </a:ext>
            </a:extLst>
          </p:cNvPr>
          <p:cNvSpPr>
            <a:spLocks noGrp="1"/>
          </p:cNvSpPr>
          <p:nvPr>
            <p:ph sz="half" idx="2"/>
          </p:nvPr>
        </p:nvSpPr>
        <p:spPr>
          <a:xfrm>
            <a:off x="839788" y="2475258"/>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15B3360-93BB-D743-8B7C-8084F8793099}"/>
              </a:ext>
            </a:extLst>
          </p:cNvPr>
          <p:cNvSpPr>
            <a:spLocks noGrp="1"/>
          </p:cNvSpPr>
          <p:nvPr>
            <p:ph type="body" sz="quarter" idx="3"/>
          </p:nvPr>
        </p:nvSpPr>
        <p:spPr>
          <a:xfrm>
            <a:off x="6172200" y="165134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400C00E-5684-1C4B-95EA-9BCF04A093AF}"/>
              </a:ext>
            </a:extLst>
          </p:cNvPr>
          <p:cNvSpPr>
            <a:spLocks noGrp="1"/>
          </p:cNvSpPr>
          <p:nvPr>
            <p:ph sz="quarter" idx="4"/>
          </p:nvPr>
        </p:nvSpPr>
        <p:spPr>
          <a:xfrm>
            <a:off x="6172200" y="2475258"/>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68D765C-DC0E-0F41-9E03-361A96282716}"/>
              </a:ext>
            </a:extLst>
          </p:cNvPr>
          <p:cNvSpPr>
            <a:spLocks noGrp="1"/>
          </p:cNvSpPr>
          <p:nvPr>
            <p:ph type="dt" sz="half" idx="10"/>
          </p:nvPr>
        </p:nvSpPr>
        <p:spPr/>
        <p:txBody>
          <a:bodyPr/>
          <a:lstStyle/>
          <a:p>
            <a:fld id="{3743B223-1867-B54D-9682-52217D4DEEA1}" type="datetimeFigureOut">
              <a:rPr lang="en-US" smtClean="0"/>
              <a:t>5/15/2023</a:t>
            </a:fld>
            <a:endParaRPr lang="en-US" dirty="0"/>
          </a:p>
        </p:txBody>
      </p:sp>
      <p:sp>
        <p:nvSpPr>
          <p:cNvPr id="8" name="Footer Placeholder 7">
            <a:extLst>
              <a:ext uri="{FF2B5EF4-FFF2-40B4-BE49-F238E27FC236}">
                <a16:creationId xmlns:a16="http://schemas.microsoft.com/office/drawing/2014/main" id="{FF0CCBEA-7ADA-1141-B321-6C180D75A59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DB488A8-F653-7F48-AFE0-C444727A74DF}"/>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360776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AB9F5-5A0B-0640-8670-BA166D387BD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637D437-7616-E744-8FBF-E257344D994B}"/>
              </a:ext>
            </a:extLst>
          </p:cNvPr>
          <p:cNvSpPr>
            <a:spLocks noGrp="1"/>
          </p:cNvSpPr>
          <p:nvPr>
            <p:ph type="dt" sz="half" idx="10"/>
          </p:nvPr>
        </p:nvSpPr>
        <p:spPr/>
        <p:txBody>
          <a:bodyPr/>
          <a:lstStyle/>
          <a:p>
            <a:fld id="{3743B223-1867-B54D-9682-52217D4DEEA1}" type="datetimeFigureOut">
              <a:rPr lang="en-US" smtClean="0"/>
              <a:t>5/15/2023</a:t>
            </a:fld>
            <a:endParaRPr lang="en-US" dirty="0"/>
          </a:p>
        </p:txBody>
      </p:sp>
      <p:sp>
        <p:nvSpPr>
          <p:cNvPr id="4" name="Footer Placeholder 3">
            <a:extLst>
              <a:ext uri="{FF2B5EF4-FFF2-40B4-BE49-F238E27FC236}">
                <a16:creationId xmlns:a16="http://schemas.microsoft.com/office/drawing/2014/main" id="{C9C2135E-AED5-E447-A3A5-9C4C9DF7411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816EA7-41C3-E140-A1E2-6B640E58106C}"/>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2550768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E0B408-53BC-3C40-94D5-019B5708AFC6}"/>
              </a:ext>
            </a:extLst>
          </p:cNvPr>
          <p:cNvSpPr>
            <a:spLocks noGrp="1"/>
          </p:cNvSpPr>
          <p:nvPr>
            <p:ph type="dt" sz="half" idx="10"/>
          </p:nvPr>
        </p:nvSpPr>
        <p:spPr/>
        <p:txBody>
          <a:bodyPr/>
          <a:lstStyle/>
          <a:p>
            <a:fld id="{3743B223-1867-B54D-9682-52217D4DEEA1}" type="datetimeFigureOut">
              <a:rPr lang="en-US" smtClean="0"/>
              <a:t>5/15/2023</a:t>
            </a:fld>
            <a:endParaRPr lang="en-US" dirty="0"/>
          </a:p>
        </p:txBody>
      </p:sp>
      <p:sp>
        <p:nvSpPr>
          <p:cNvPr id="3" name="Footer Placeholder 2">
            <a:extLst>
              <a:ext uri="{FF2B5EF4-FFF2-40B4-BE49-F238E27FC236}">
                <a16:creationId xmlns:a16="http://schemas.microsoft.com/office/drawing/2014/main" id="{3BF1CD8B-97B1-7341-A6AC-533734769DD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9C65F07-FFB9-D741-B567-14BADCADB699}"/>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1536122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3E44F6-FFE0-EB45-B4BE-40BE981256EA}"/>
              </a:ext>
            </a:extLst>
          </p:cNvPr>
          <p:cNvSpPr>
            <a:spLocks noGrp="1"/>
          </p:cNvSpPr>
          <p:nvPr>
            <p:ph idx="1"/>
          </p:nvPr>
        </p:nvSpPr>
        <p:spPr>
          <a:xfrm>
            <a:off x="5183188" y="1791045"/>
            <a:ext cx="6172200" cy="41247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AE781D8-28CB-4646-ABB1-F84F4D62D764}"/>
              </a:ext>
            </a:extLst>
          </p:cNvPr>
          <p:cNvSpPr>
            <a:spLocks noGrp="1"/>
          </p:cNvSpPr>
          <p:nvPr>
            <p:ph type="body" sz="half" idx="2"/>
          </p:nvPr>
        </p:nvSpPr>
        <p:spPr>
          <a:xfrm>
            <a:off x="839788" y="1798983"/>
            <a:ext cx="3932237" cy="41247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C34831D-69E7-0941-B74B-1C2660E9FB0F}"/>
              </a:ext>
            </a:extLst>
          </p:cNvPr>
          <p:cNvSpPr>
            <a:spLocks noGrp="1"/>
          </p:cNvSpPr>
          <p:nvPr>
            <p:ph type="dt" sz="half" idx="10"/>
          </p:nvPr>
        </p:nvSpPr>
        <p:spPr/>
        <p:txBody>
          <a:bodyPr/>
          <a:lstStyle/>
          <a:p>
            <a:fld id="{3743B223-1867-B54D-9682-52217D4DEEA1}" type="datetimeFigureOut">
              <a:rPr lang="en-US" smtClean="0"/>
              <a:t>5/15/2023</a:t>
            </a:fld>
            <a:endParaRPr lang="en-US" dirty="0"/>
          </a:p>
        </p:txBody>
      </p:sp>
      <p:sp>
        <p:nvSpPr>
          <p:cNvPr id="6" name="Footer Placeholder 5">
            <a:extLst>
              <a:ext uri="{FF2B5EF4-FFF2-40B4-BE49-F238E27FC236}">
                <a16:creationId xmlns:a16="http://schemas.microsoft.com/office/drawing/2014/main" id="{CD7AF55B-098F-E64A-960D-B9A00CDEFC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34C566-9986-1E4C-8F2B-BB1BCC8D5ED4}"/>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2938413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A6F59B4-D31C-5D42-A1A5-F32F8E3C707D}"/>
              </a:ext>
            </a:extLst>
          </p:cNvPr>
          <p:cNvSpPr>
            <a:spLocks noGrp="1"/>
          </p:cNvSpPr>
          <p:nvPr>
            <p:ph type="pic" idx="1"/>
          </p:nvPr>
        </p:nvSpPr>
        <p:spPr>
          <a:xfrm>
            <a:off x="5183188" y="1789043"/>
            <a:ext cx="6172200" cy="4214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B32212F-1224-1249-BBF6-ED2E7B4276B3}"/>
              </a:ext>
            </a:extLst>
          </p:cNvPr>
          <p:cNvSpPr>
            <a:spLocks noGrp="1"/>
          </p:cNvSpPr>
          <p:nvPr>
            <p:ph type="body" sz="half" idx="2"/>
          </p:nvPr>
        </p:nvSpPr>
        <p:spPr>
          <a:xfrm>
            <a:off x="839788" y="1796981"/>
            <a:ext cx="3932237" cy="42141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537AB8-7DCE-7B4E-8D20-581650CF9DE3}"/>
              </a:ext>
            </a:extLst>
          </p:cNvPr>
          <p:cNvSpPr>
            <a:spLocks noGrp="1"/>
          </p:cNvSpPr>
          <p:nvPr>
            <p:ph type="dt" sz="half" idx="10"/>
          </p:nvPr>
        </p:nvSpPr>
        <p:spPr/>
        <p:txBody>
          <a:bodyPr/>
          <a:lstStyle/>
          <a:p>
            <a:fld id="{3743B223-1867-B54D-9682-52217D4DEEA1}" type="datetimeFigureOut">
              <a:rPr lang="en-US" smtClean="0"/>
              <a:t>5/15/2023</a:t>
            </a:fld>
            <a:endParaRPr lang="en-US" dirty="0"/>
          </a:p>
        </p:txBody>
      </p:sp>
      <p:sp>
        <p:nvSpPr>
          <p:cNvPr id="6" name="Footer Placeholder 5">
            <a:extLst>
              <a:ext uri="{FF2B5EF4-FFF2-40B4-BE49-F238E27FC236}">
                <a16:creationId xmlns:a16="http://schemas.microsoft.com/office/drawing/2014/main" id="{5D40F3F2-D95F-5A4E-94DA-77760C3CD9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E09693-8FEF-B94C-8BCF-53A6D82BBAEC}"/>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874611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CB22D361-9B95-B64B-937E-1F3051EBFB86}"/>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F998767-6306-6644-AB6F-34010D36F1B7}"/>
              </a:ext>
            </a:extLst>
          </p:cNvPr>
          <p:cNvSpPr>
            <a:spLocks noGrp="1"/>
          </p:cNvSpPr>
          <p:nvPr>
            <p:ph type="title"/>
          </p:nvPr>
        </p:nvSpPr>
        <p:spPr>
          <a:xfrm>
            <a:off x="838200" y="1652427"/>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7DF1FD7-A7B9-DB40-BEDB-1B59BE32CB45}"/>
              </a:ext>
            </a:extLst>
          </p:cNvPr>
          <p:cNvSpPr>
            <a:spLocks noGrp="1"/>
          </p:cNvSpPr>
          <p:nvPr>
            <p:ph type="body" idx="1"/>
          </p:nvPr>
        </p:nvSpPr>
        <p:spPr>
          <a:xfrm>
            <a:off x="838200" y="3110947"/>
            <a:ext cx="10515600" cy="287240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71B4B01-CB77-8140-9460-3B2D2DFFC585}"/>
              </a:ext>
            </a:extLst>
          </p:cNvPr>
          <p:cNvSpPr>
            <a:spLocks noGrp="1"/>
          </p:cNvSpPr>
          <p:nvPr>
            <p:ph type="dt" sz="half" idx="2"/>
          </p:nvPr>
        </p:nvSpPr>
        <p:spPr>
          <a:xfrm>
            <a:off x="838200" y="65352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3B223-1867-B54D-9682-52217D4DEEA1}" type="datetimeFigureOut">
              <a:rPr lang="en-US" smtClean="0"/>
              <a:t>5/15/2023</a:t>
            </a:fld>
            <a:endParaRPr lang="en-US" dirty="0"/>
          </a:p>
        </p:txBody>
      </p:sp>
      <p:sp>
        <p:nvSpPr>
          <p:cNvPr id="5" name="Footer Placeholder 4">
            <a:extLst>
              <a:ext uri="{FF2B5EF4-FFF2-40B4-BE49-F238E27FC236}">
                <a16:creationId xmlns:a16="http://schemas.microsoft.com/office/drawing/2014/main" id="{4E582743-B218-2948-BDC2-36D6522BADFA}"/>
              </a:ext>
            </a:extLst>
          </p:cNvPr>
          <p:cNvSpPr>
            <a:spLocks noGrp="1"/>
          </p:cNvSpPr>
          <p:nvPr>
            <p:ph type="ftr" sz="quarter" idx="3"/>
          </p:nvPr>
        </p:nvSpPr>
        <p:spPr>
          <a:xfrm>
            <a:off x="4038600" y="65352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05341A8-C364-DC45-9DAC-1F8B358C8E1F}"/>
              </a:ext>
            </a:extLst>
          </p:cNvPr>
          <p:cNvSpPr>
            <a:spLocks noGrp="1"/>
          </p:cNvSpPr>
          <p:nvPr>
            <p:ph type="sldNum" sz="quarter" idx="4"/>
          </p:nvPr>
        </p:nvSpPr>
        <p:spPr>
          <a:xfrm>
            <a:off x="8610600" y="65352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DD504-248B-3749-98AD-45ADFBB8EDAD}" type="slidenum">
              <a:rPr lang="en-US" smtClean="0"/>
              <a:t>‹#›</a:t>
            </a:fld>
            <a:endParaRPr lang="en-US" dirty="0"/>
          </a:p>
        </p:txBody>
      </p:sp>
    </p:spTree>
    <p:extLst>
      <p:ext uri="{BB962C8B-B14F-4D97-AF65-F5344CB8AC3E}">
        <p14:creationId xmlns:p14="http://schemas.microsoft.com/office/powerpoint/2010/main" val="1150688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CB22D361-9B95-B64B-937E-1F3051EBFB86}"/>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F998767-6306-6644-AB6F-34010D36F1B7}"/>
              </a:ext>
            </a:extLst>
          </p:cNvPr>
          <p:cNvSpPr>
            <a:spLocks noGrp="1"/>
          </p:cNvSpPr>
          <p:nvPr>
            <p:ph type="title"/>
          </p:nvPr>
        </p:nvSpPr>
        <p:spPr>
          <a:xfrm>
            <a:off x="838200" y="1652427"/>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7DF1FD7-A7B9-DB40-BEDB-1B59BE32CB45}"/>
              </a:ext>
            </a:extLst>
          </p:cNvPr>
          <p:cNvSpPr>
            <a:spLocks noGrp="1"/>
          </p:cNvSpPr>
          <p:nvPr>
            <p:ph type="body" idx="1"/>
          </p:nvPr>
        </p:nvSpPr>
        <p:spPr>
          <a:xfrm>
            <a:off x="838200" y="3110947"/>
            <a:ext cx="10515600" cy="287240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71B4B01-CB77-8140-9460-3B2D2DFFC585}"/>
              </a:ext>
            </a:extLst>
          </p:cNvPr>
          <p:cNvSpPr>
            <a:spLocks noGrp="1"/>
          </p:cNvSpPr>
          <p:nvPr>
            <p:ph type="dt" sz="half" idx="2"/>
          </p:nvPr>
        </p:nvSpPr>
        <p:spPr>
          <a:xfrm>
            <a:off x="838200" y="65352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2188F-4A82-4DEB-862D-FF8BC4E83C29}" type="datetime1">
              <a:rPr lang="en-US" smtClean="0"/>
              <a:t>5/15/2023</a:t>
            </a:fld>
            <a:endParaRPr lang="en-US" dirty="0"/>
          </a:p>
        </p:txBody>
      </p:sp>
      <p:sp>
        <p:nvSpPr>
          <p:cNvPr id="5" name="Footer Placeholder 4">
            <a:extLst>
              <a:ext uri="{FF2B5EF4-FFF2-40B4-BE49-F238E27FC236}">
                <a16:creationId xmlns:a16="http://schemas.microsoft.com/office/drawing/2014/main" id="{4E582743-B218-2948-BDC2-36D6522BADFA}"/>
              </a:ext>
            </a:extLst>
          </p:cNvPr>
          <p:cNvSpPr>
            <a:spLocks noGrp="1"/>
          </p:cNvSpPr>
          <p:nvPr>
            <p:ph type="ftr" sz="quarter" idx="3"/>
          </p:nvPr>
        </p:nvSpPr>
        <p:spPr>
          <a:xfrm>
            <a:off x="4038600" y="65352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05341A8-C364-DC45-9DAC-1F8B358C8E1F}"/>
              </a:ext>
            </a:extLst>
          </p:cNvPr>
          <p:cNvSpPr>
            <a:spLocks noGrp="1"/>
          </p:cNvSpPr>
          <p:nvPr>
            <p:ph type="sldNum" sz="quarter" idx="4"/>
          </p:nvPr>
        </p:nvSpPr>
        <p:spPr>
          <a:xfrm>
            <a:off x="8610600" y="65352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DD504-248B-3749-98AD-45ADFBB8EDAD}" type="slidenum">
              <a:rPr lang="en-US" smtClean="0"/>
              <a:t>‹#›</a:t>
            </a:fld>
            <a:endParaRPr lang="en-US" dirty="0"/>
          </a:p>
        </p:txBody>
      </p:sp>
    </p:spTree>
    <p:extLst>
      <p:ext uri="{BB962C8B-B14F-4D97-AF65-F5344CB8AC3E}">
        <p14:creationId xmlns:p14="http://schemas.microsoft.com/office/powerpoint/2010/main" val="3477339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9.emf"/></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EECB82-F2CA-3E55-07BA-4E4529BA82EF}"/>
              </a:ext>
            </a:extLst>
          </p:cNvPr>
          <p:cNvSpPr txBox="1"/>
          <p:nvPr/>
        </p:nvSpPr>
        <p:spPr>
          <a:xfrm>
            <a:off x="1750423" y="3500846"/>
            <a:ext cx="8551258" cy="2308324"/>
          </a:xfrm>
          <a:prstGeom prst="rect">
            <a:avLst/>
          </a:prstGeom>
          <a:noFill/>
        </p:spPr>
        <p:txBody>
          <a:bodyPr wrap="square">
            <a:spAutoFit/>
          </a:bodyPr>
          <a:lstStyle/>
          <a:p>
            <a:pPr algn="ctr"/>
            <a:r>
              <a:rPr lang="en-US" sz="2400" b="1">
                <a:solidFill>
                  <a:schemeClr val="bg1"/>
                </a:solidFill>
                <a:latin typeface="Arial" panose="020B0604020202020204" pitchFamily="34" charset="0"/>
                <a:cs typeface="Arial" panose="020B0604020202020204" pitchFamily="34" charset="0"/>
              </a:rPr>
              <a:t>PRESENTATION TO </a:t>
            </a:r>
            <a:r>
              <a:rPr lang="en-US" sz="2400" b="1" dirty="0">
                <a:solidFill>
                  <a:schemeClr val="bg1"/>
                </a:solidFill>
                <a:latin typeface="Arial" panose="020B0604020202020204" pitchFamily="34" charset="0"/>
                <a:cs typeface="Arial" panose="020B0604020202020204" pitchFamily="34" charset="0"/>
              </a:rPr>
              <a:t>SCOPA ON PRASA INVESTIGATIONS AND PROPOSED NEW PROCLAMATION</a:t>
            </a:r>
          </a:p>
          <a:p>
            <a:pPr algn="ctr"/>
            <a:endParaRPr lang="en-US" sz="2400" b="1" dirty="0">
              <a:solidFill>
                <a:schemeClr val="bg1"/>
              </a:solidFill>
              <a:latin typeface="Arial" panose="020B0604020202020204" pitchFamily="34" charset="0"/>
              <a:cs typeface="Arial" panose="020B0604020202020204" pitchFamily="34" charset="0"/>
            </a:endParaRPr>
          </a:p>
          <a:p>
            <a:pPr algn="ctr"/>
            <a:r>
              <a:rPr lang="en-US" sz="2400" b="1" dirty="0">
                <a:solidFill>
                  <a:schemeClr val="bg1"/>
                </a:solidFill>
                <a:latin typeface="Arial" panose="020B0604020202020204" pitchFamily="34" charset="0"/>
                <a:cs typeface="Arial" panose="020B0604020202020204" pitchFamily="34" charset="0"/>
              </a:rPr>
              <a:t>ADV. ANDY MOTHIBI</a:t>
            </a:r>
          </a:p>
          <a:p>
            <a:pPr algn="ctr"/>
            <a:endParaRPr lang="en-US" sz="2400" b="1" dirty="0">
              <a:solidFill>
                <a:schemeClr val="bg1"/>
              </a:solidFill>
              <a:latin typeface="Arial" panose="020B0604020202020204" pitchFamily="34" charset="0"/>
              <a:cs typeface="Arial" panose="020B0604020202020204" pitchFamily="34" charset="0"/>
            </a:endParaRPr>
          </a:p>
          <a:p>
            <a:pPr algn="ctr"/>
            <a:r>
              <a:rPr lang="en-US" sz="2400" b="1" dirty="0">
                <a:solidFill>
                  <a:schemeClr val="bg1"/>
                </a:solidFill>
                <a:latin typeface="Arial" panose="020B0604020202020204" pitchFamily="34" charset="0"/>
                <a:cs typeface="Arial" panose="020B0604020202020204" pitchFamily="34" charset="0"/>
              </a:rPr>
              <a:t>16 MAY 2023</a:t>
            </a:r>
          </a:p>
        </p:txBody>
      </p:sp>
    </p:spTree>
    <p:extLst>
      <p:ext uri="{BB962C8B-B14F-4D97-AF65-F5344CB8AC3E}">
        <p14:creationId xmlns:p14="http://schemas.microsoft.com/office/powerpoint/2010/main" val="586116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2"/>
          <p:cNvSpPr>
            <a:spLocks noGrp="1"/>
          </p:cNvSpPr>
          <p:nvPr>
            <p:ph idx="1"/>
          </p:nvPr>
        </p:nvSpPr>
        <p:spPr>
          <a:xfrm>
            <a:off x="159488" y="1531088"/>
            <a:ext cx="11823405" cy="4720856"/>
          </a:xfrm>
        </p:spPr>
        <p:txBody>
          <a:bodyPr>
            <a:noAutofit/>
          </a:bodyPr>
          <a:lstStyle/>
          <a:p>
            <a:pPr>
              <a:lnSpc>
                <a:spcPct val="120000"/>
              </a:lnSpc>
              <a:spcBef>
                <a:spcPts val="600"/>
              </a:spcBef>
              <a:spcAft>
                <a:spcPts val="600"/>
              </a:spcAft>
            </a:pPr>
            <a:r>
              <a:rPr lang="en-US" sz="1600" dirty="0">
                <a:latin typeface="Arial" panose="020B0604020202020204" pitchFamily="34" charset="0"/>
                <a:cs typeface="Arial" panose="020B0604020202020204" pitchFamily="34" charset="0"/>
              </a:rPr>
              <a:t>Proclamation R51 of 2019 mandates the SIU to investigate the procurement of or contracting for―</a:t>
            </a:r>
          </a:p>
          <a:p>
            <a:pPr marL="895350" indent="-630238">
              <a:lnSpc>
                <a:spcPct val="120000"/>
              </a:lnSpc>
              <a:spcBef>
                <a:spcPts val="600"/>
              </a:spcBef>
              <a:spcAft>
                <a:spcPts val="600"/>
              </a:spcAft>
              <a:buFont typeface="+mj-lt"/>
              <a:buAutoNum type="arabicPeriod"/>
            </a:pPr>
            <a:r>
              <a:rPr lang="en-US" sz="1600" dirty="0">
                <a:latin typeface="Arial" panose="020B0604020202020204" pitchFamily="34" charset="0"/>
                <a:cs typeface="Arial" panose="020B0604020202020204" pitchFamily="34" charset="0"/>
              </a:rPr>
              <a:t>security services;</a:t>
            </a:r>
          </a:p>
          <a:p>
            <a:pPr marL="895350" indent="-630238">
              <a:lnSpc>
                <a:spcPct val="120000"/>
              </a:lnSpc>
              <a:spcBef>
                <a:spcPts val="600"/>
              </a:spcBef>
              <a:spcAft>
                <a:spcPts val="600"/>
              </a:spcAft>
              <a:buFont typeface="+mj-lt"/>
              <a:buAutoNum type="arabicPeriod"/>
            </a:pPr>
            <a:r>
              <a:rPr lang="en-US" sz="1600" dirty="0">
                <a:latin typeface="Arial" panose="020B0604020202020204" pitchFamily="34" charset="0"/>
                <a:cs typeface="Arial" panose="020B0604020202020204" pitchFamily="34" charset="0"/>
              </a:rPr>
              <a:t>general overhaul and upgrade services;</a:t>
            </a:r>
          </a:p>
          <a:p>
            <a:pPr marL="895350" indent="-630238">
              <a:lnSpc>
                <a:spcPct val="120000"/>
              </a:lnSpc>
              <a:spcBef>
                <a:spcPts val="600"/>
              </a:spcBef>
              <a:spcAft>
                <a:spcPts val="600"/>
              </a:spcAft>
              <a:buFont typeface="+mj-lt"/>
              <a:buAutoNum type="arabicPeriod"/>
            </a:pPr>
            <a:r>
              <a:rPr lang="en-US" sz="1600" dirty="0">
                <a:latin typeface="Arial" panose="020B0604020202020204" pitchFamily="34" charset="0"/>
                <a:cs typeface="Arial" panose="020B0604020202020204" pitchFamily="34" charset="0"/>
              </a:rPr>
              <a:t>works or services in respect of systems overhauling, repair of rails and infrastructure, or maintenance through the implementation of the Supplier Development Programme;</a:t>
            </a:r>
          </a:p>
          <a:p>
            <a:pPr marL="895350" indent="-630238">
              <a:lnSpc>
                <a:spcPct val="120000"/>
              </a:lnSpc>
              <a:spcBef>
                <a:spcPts val="600"/>
              </a:spcBef>
              <a:spcAft>
                <a:spcPts val="600"/>
              </a:spcAft>
              <a:buFont typeface="+mj-lt"/>
              <a:buAutoNum type="arabicPeriod"/>
            </a:pPr>
            <a:r>
              <a:rPr lang="en-US" sz="1600" dirty="0">
                <a:latin typeface="Arial" panose="020B0604020202020204" pitchFamily="34" charset="0"/>
                <a:cs typeface="Arial" panose="020B0604020202020204" pitchFamily="34" charset="0"/>
              </a:rPr>
              <a:t>an advanced early detection cable theft solution in the Bonteheuwel-Phillipi Corridor in the Western Cape;</a:t>
            </a:r>
          </a:p>
          <a:p>
            <a:pPr marL="895350" indent="-630238">
              <a:lnSpc>
                <a:spcPct val="120000"/>
              </a:lnSpc>
              <a:spcBef>
                <a:spcPts val="600"/>
              </a:spcBef>
              <a:spcAft>
                <a:spcPts val="600"/>
              </a:spcAft>
              <a:buFont typeface="+mj-lt"/>
              <a:buAutoNum type="arabicPeriod"/>
            </a:pPr>
            <a:r>
              <a:rPr lang="en-US" sz="1600" dirty="0">
                <a:latin typeface="Arial" panose="020B0604020202020204" pitchFamily="34" charset="0"/>
                <a:cs typeface="Arial" panose="020B0604020202020204" pitchFamily="34" charset="0"/>
              </a:rPr>
              <a:t>travel management services;</a:t>
            </a:r>
          </a:p>
          <a:p>
            <a:pPr marL="895350" indent="-630238">
              <a:lnSpc>
                <a:spcPct val="120000"/>
              </a:lnSpc>
              <a:spcBef>
                <a:spcPts val="600"/>
              </a:spcBef>
              <a:spcAft>
                <a:spcPts val="600"/>
              </a:spcAft>
              <a:buFont typeface="+mj-lt"/>
              <a:buAutoNum type="arabicPeriod"/>
            </a:pPr>
            <a:r>
              <a:rPr lang="en-US" sz="1600" dirty="0">
                <a:latin typeface="Arial" panose="020B0604020202020204" pitchFamily="34" charset="0"/>
                <a:cs typeface="Arial" panose="020B0604020202020204" pitchFamily="34" charset="0"/>
              </a:rPr>
              <a:t>supply of mobile transporters; and</a:t>
            </a:r>
          </a:p>
          <a:p>
            <a:pPr marL="895350" indent="-630238">
              <a:lnSpc>
                <a:spcPct val="120000"/>
              </a:lnSpc>
              <a:spcBef>
                <a:spcPts val="600"/>
              </a:spcBef>
              <a:spcAft>
                <a:spcPts val="600"/>
              </a:spcAft>
              <a:buFont typeface="+mj-lt"/>
              <a:buAutoNum type="arabicPeriod"/>
            </a:pPr>
            <a:r>
              <a:rPr lang="en-US" sz="1600" dirty="0">
                <a:latin typeface="Arial" panose="020B0604020202020204" pitchFamily="34" charset="0"/>
                <a:cs typeface="Arial" panose="020B0604020202020204" pitchFamily="34" charset="0"/>
              </a:rPr>
              <a:t>forensic services.</a:t>
            </a:r>
          </a:p>
          <a:p>
            <a:pPr>
              <a:lnSpc>
                <a:spcPct val="120000"/>
              </a:lnSpc>
              <a:spcBef>
                <a:spcPts val="600"/>
              </a:spcBef>
              <a:spcAft>
                <a:spcPts val="600"/>
              </a:spcAft>
            </a:pPr>
            <a:r>
              <a:rPr lang="en-US" sz="1600" dirty="0">
                <a:latin typeface="Arial" panose="020B0604020202020204" pitchFamily="34" charset="0"/>
                <a:cs typeface="Arial" panose="020B0604020202020204" pitchFamily="34" charset="0"/>
              </a:rPr>
              <a:t>We have identified 27 matters for investigation covering all the seven focus areas with the of R7.3 billion.</a:t>
            </a:r>
          </a:p>
          <a:p>
            <a:pPr marL="0" indent="0">
              <a:lnSpc>
                <a:spcPct val="120000"/>
              </a:lnSpc>
              <a:spcBef>
                <a:spcPts val="600"/>
              </a:spcBef>
              <a:spcAft>
                <a:spcPts val="600"/>
              </a:spcAft>
              <a:buNone/>
            </a:pPr>
            <a:endParaRPr lang="en-US" sz="1800" dirty="0">
              <a:latin typeface="Arial" panose="020B0604020202020204" pitchFamily="34" charset="0"/>
              <a:cs typeface="Arial" panose="020B0604020202020204" pitchFamily="34" charset="0"/>
            </a:endParaRPr>
          </a:p>
        </p:txBody>
      </p:sp>
      <p:sp>
        <p:nvSpPr>
          <p:cNvPr id="8" name="Title 1"/>
          <p:cNvSpPr txBox="1">
            <a:spLocks/>
          </p:cNvSpPr>
          <p:nvPr/>
        </p:nvSpPr>
        <p:spPr>
          <a:xfrm>
            <a:off x="2035918" y="126384"/>
            <a:ext cx="10367838" cy="626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SIU’s Mandate and Focus Areas</a:t>
            </a:r>
          </a:p>
        </p:txBody>
      </p:sp>
    </p:spTree>
    <p:extLst>
      <p:ext uri="{BB962C8B-B14F-4D97-AF65-F5344CB8AC3E}">
        <p14:creationId xmlns:p14="http://schemas.microsoft.com/office/powerpoint/2010/main" val="4117155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p:cNvSpPr txBox="1">
            <a:spLocks/>
          </p:cNvSpPr>
          <p:nvPr/>
        </p:nvSpPr>
        <p:spPr>
          <a:xfrm>
            <a:off x="2016667" y="116759"/>
            <a:ext cx="10367838" cy="626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yriad pro"/>
                <a:cs typeface="Arial" panose="020B0604020202020204" pitchFamily="34" charset="0"/>
              </a:rPr>
              <a:t>Status of the Investigation</a:t>
            </a:r>
          </a:p>
        </p:txBody>
      </p:sp>
      <p:graphicFrame>
        <p:nvGraphicFramePr>
          <p:cNvPr id="6" name="Table 7">
            <a:extLst>
              <a:ext uri="{FF2B5EF4-FFF2-40B4-BE49-F238E27FC236}">
                <a16:creationId xmlns:a16="http://schemas.microsoft.com/office/drawing/2014/main" id="{E8D9746D-586D-FC9F-2EA3-2BA050CAF7C3}"/>
              </a:ext>
            </a:extLst>
          </p:cNvPr>
          <p:cNvGraphicFramePr>
            <a:graphicFrameLocks noGrp="1"/>
          </p:cNvGraphicFramePr>
          <p:nvPr>
            <p:ph idx="1"/>
            <p:extLst>
              <p:ext uri="{D42A27DB-BD31-4B8C-83A1-F6EECF244321}">
                <p14:modId xmlns:p14="http://schemas.microsoft.com/office/powerpoint/2010/main" val="304269211"/>
              </p:ext>
            </p:extLst>
          </p:nvPr>
        </p:nvGraphicFramePr>
        <p:xfrm>
          <a:off x="655320" y="1729740"/>
          <a:ext cx="10967720" cy="4155440"/>
        </p:xfrm>
        <a:graphic>
          <a:graphicData uri="http://schemas.openxmlformats.org/drawingml/2006/table">
            <a:tbl>
              <a:tblPr firstRow="1" bandRow="1">
                <a:tableStyleId>{5C22544A-7EE6-4342-B048-85BDC9FD1C3A}</a:tableStyleId>
              </a:tblPr>
              <a:tblGrid>
                <a:gridCol w="1584226">
                  <a:extLst>
                    <a:ext uri="{9D8B030D-6E8A-4147-A177-3AD203B41FA5}">
                      <a16:colId xmlns:a16="http://schemas.microsoft.com/office/drawing/2014/main" val="1620185869"/>
                    </a:ext>
                  </a:extLst>
                </a:gridCol>
                <a:gridCol w="9383494">
                  <a:extLst>
                    <a:ext uri="{9D8B030D-6E8A-4147-A177-3AD203B41FA5}">
                      <a16:colId xmlns:a16="http://schemas.microsoft.com/office/drawing/2014/main" val="2282439420"/>
                    </a:ext>
                  </a:extLst>
                </a:gridCol>
              </a:tblGrid>
              <a:tr h="370840">
                <a:tc gridSpan="2">
                  <a:txBody>
                    <a:bodyPr/>
                    <a:lstStyle/>
                    <a:p>
                      <a:r>
                        <a:rPr lang="en-US" sz="1600" b="1" dirty="0">
                          <a:solidFill>
                            <a:schemeClr val="tx1"/>
                          </a:solidFill>
                        </a:rPr>
                        <a:t>Focus Area 1 : Procurement of Security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03687108"/>
                  </a:ext>
                </a:extLst>
              </a:tr>
              <a:tr h="370840">
                <a:tc>
                  <a:txBody>
                    <a:bodyPr/>
                    <a:lstStyle/>
                    <a:p>
                      <a:r>
                        <a:rPr lang="en-US" sz="1600" b="1" dirty="0"/>
                        <a:t>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b="0" dirty="0"/>
                        <a:t>Investigation is complete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544967"/>
                  </a:ext>
                </a:extLst>
              </a:tr>
              <a:tr h="370840">
                <a:tc>
                  <a:txBody>
                    <a:bodyPr/>
                    <a:lstStyle/>
                    <a:p>
                      <a:r>
                        <a:rPr lang="en-US" sz="1600" b="1" dirty="0"/>
                        <a:t>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b="0" dirty="0"/>
                        <a:t>Irregular confinement of the 7 service providers to the value of R1,5bn</a:t>
                      </a:r>
                    </a:p>
                    <a:p>
                      <a:endParaRPr lang="en-US" sz="800" b="0" dirty="0"/>
                    </a:p>
                    <a:p>
                      <a:r>
                        <a:rPr lang="en-US" b="0" dirty="0"/>
                        <a:t>Intense contract value of R98.6m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8772563"/>
                  </a:ext>
                </a:extLst>
              </a:tr>
              <a:tr h="370840">
                <a:tc>
                  <a:txBody>
                    <a:bodyPr/>
                    <a:lstStyle/>
                    <a:p>
                      <a:r>
                        <a:rPr lang="en-US" sz="1600" b="1" dirty="0"/>
                        <a:t>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85750" indent="-285750">
                        <a:buFont typeface="Arial" panose="020B0604020202020204" pitchFamily="34" charset="0"/>
                        <a:buChar char="•"/>
                      </a:pPr>
                      <a:r>
                        <a:rPr lang="en-US" b="0" dirty="0"/>
                        <a:t>Criminal evidence have been referred to the NPA against six former Accounting Officers for the contravention of various sections of the PFMA.</a:t>
                      </a:r>
                    </a:p>
                    <a:p>
                      <a:pPr marL="0" indent="0">
                        <a:buFont typeface="Arial" panose="020B0604020202020204" pitchFamily="34" charset="0"/>
                        <a:buNone/>
                      </a:pPr>
                      <a:endParaRPr lang="en-US" sz="800" b="0" dirty="0"/>
                    </a:p>
                    <a:p>
                      <a:pPr marL="285750" indent="-285750">
                        <a:buFont typeface="Arial" panose="020B0604020202020204" pitchFamily="34" charset="0"/>
                        <a:buChar char="•"/>
                      </a:pPr>
                      <a:r>
                        <a:rPr lang="en-US" b="0" dirty="0"/>
                        <a:t>2 Disciplinary referrals  for Senior officials were submitted to PRASA.</a:t>
                      </a:r>
                    </a:p>
                    <a:p>
                      <a:pPr marL="0" indent="0">
                        <a:buFont typeface="Arial" panose="020B0604020202020204" pitchFamily="34" charset="0"/>
                        <a:buNone/>
                      </a:pPr>
                      <a:endParaRPr lang="en-US" sz="800" b="0" dirty="0"/>
                    </a:p>
                    <a:p>
                      <a:pPr marL="285750" indent="-285750">
                        <a:buFont typeface="Arial" panose="020B0604020202020204" pitchFamily="34" charset="0"/>
                        <a:buChar char="•"/>
                      </a:pPr>
                      <a:r>
                        <a:rPr lang="en-US" b="0" dirty="0"/>
                        <a:t>Disciplinary referrals against 3 other PRASA and 1 SAPS official/s who used to be employed at PRASA was submitted to PRASA. </a:t>
                      </a:r>
                    </a:p>
                    <a:p>
                      <a:pPr marL="0" indent="0">
                        <a:buFont typeface="Arial" panose="020B0604020202020204" pitchFamily="34" charset="0"/>
                        <a:buNone/>
                      </a:pPr>
                      <a:endParaRPr lang="en-US" sz="800" b="0" dirty="0"/>
                    </a:p>
                    <a:p>
                      <a:pPr marL="285750" indent="-285750">
                        <a:buFont typeface="Arial" panose="020B0604020202020204" pitchFamily="34" charset="0"/>
                        <a:buChar char="•"/>
                      </a:pPr>
                      <a:r>
                        <a:rPr lang="en-US" b="0" dirty="0"/>
                        <a:t>Two service providers were referred to SARS for tax irregularities.</a:t>
                      </a:r>
                    </a:p>
                    <a:p>
                      <a:pPr marL="285750" indent="-285750">
                        <a:buFont typeface="Arial" panose="020B0604020202020204" pitchFamily="34" charset="0"/>
                        <a:buChar char="•"/>
                      </a:pPr>
                      <a:r>
                        <a:rPr lang="en-US" b="0" dirty="0"/>
                        <a:t>An Acknowledgement of Debt to the value of R122k was signed by one service provider for R122 000 for invoice overpayment.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4340964"/>
                  </a:ext>
                </a:extLst>
              </a:tr>
            </a:tbl>
          </a:graphicData>
        </a:graphic>
      </p:graphicFrame>
    </p:spTree>
    <p:extLst>
      <p:ext uri="{BB962C8B-B14F-4D97-AF65-F5344CB8AC3E}">
        <p14:creationId xmlns:p14="http://schemas.microsoft.com/office/powerpoint/2010/main" val="3635228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p:cNvSpPr txBox="1">
            <a:spLocks/>
          </p:cNvSpPr>
          <p:nvPr/>
        </p:nvSpPr>
        <p:spPr>
          <a:xfrm>
            <a:off x="2016667" y="116759"/>
            <a:ext cx="10367838" cy="626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yriad pro"/>
                <a:ea typeface="+mj-ea"/>
                <a:cs typeface="Arial" panose="020B0604020202020204" pitchFamily="34" charset="0"/>
              </a:rPr>
              <a:t>Status of the Investigation</a:t>
            </a:r>
          </a:p>
        </p:txBody>
      </p:sp>
      <p:graphicFrame>
        <p:nvGraphicFramePr>
          <p:cNvPr id="6" name="Table 7">
            <a:extLst>
              <a:ext uri="{FF2B5EF4-FFF2-40B4-BE49-F238E27FC236}">
                <a16:creationId xmlns:a16="http://schemas.microsoft.com/office/drawing/2014/main" id="{E8D9746D-586D-FC9F-2EA3-2BA050CAF7C3}"/>
              </a:ext>
            </a:extLst>
          </p:cNvPr>
          <p:cNvGraphicFramePr>
            <a:graphicFrameLocks noGrp="1"/>
          </p:cNvGraphicFramePr>
          <p:nvPr>
            <p:ph idx="1"/>
            <p:extLst>
              <p:ext uri="{D42A27DB-BD31-4B8C-83A1-F6EECF244321}">
                <p14:modId xmlns:p14="http://schemas.microsoft.com/office/powerpoint/2010/main" val="2766111590"/>
              </p:ext>
            </p:extLst>
          </p:nvPr>
        </p:nvGraphicFramePr>
        <p:xfrm>
          <a:off x="838200" y="1435100"/>
          <a:ext cx="10967720" cy="4734560"/>
        </p:xfrm>
        <a:graphic>
          <a:graphicData uri="http://schemas.openxmlformats.org/drawingml/2006/table">
            <a:tbl>
              <a:tblPr firstRow="1" bandRow="1">
                <a:tableStyleId>{5C22544A-7EE6-4342-B048-85BDC9FD1C3A}</a:tableStyleId>
              </a:tblPr>
              <a:tblGrid>
                <a:gridCol w="1584226">
                  <a:extLst>
                    <a:ext uri="{9D8B030D-6E8A-4147-A177-3AD203B41FA5}">
                      <a16:colId xmlns:a16="http://schemas.microsoft.com/office/drawing/2014/main" val="1620185869"/>
                    </a:ext>
                  </a:extLst>
                </a:gridCol>
                <a:gridCol w="9383494">
                  <a:extLst>
                    <a:ext uri="{9D8B030D-6E8A-4147-A177-3AD203B41FA5}">
                      <a16:colId xmlns:a16="http://schemas.microsoft.com/office/drawing/2014/main" val="2282439420"/>
                    </a:ext>
                  </a:extLst>
                </a:gridCol>
              </a:tblGrid>
              <a:tr h="370840">
                <a:tc gridSpan="2">
                  <a:txBody>
                    <a:bodyPr/>
                    <a:lstStyle/>
                    <a:p>
                      <a:r>
                        <a:rPr lang="en-US" sz="1600" b="1" dirty="0">
                          <a:solidFill>
                            <a:schemeClr val="tx1"/>
                          </a:solidFill>
                        </a:rPr>
                        <a:t>Focus Area 2: General Overhaul and Maintenance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03687108"/>
                  </a:ext>
                </a:extLst>
              </a:tr>
              <a:tr h="370840">
                <a:tc>
                  <a:txBody>
                    <a:bodyPr/>
                    <a:lstStyle/>
                    <a:p>
                      <a:r>
                        <a:rPr lang="en-US" sz="1600" b="1" dirty="0"/>
                        <a:t>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b="0" dirty="0"/>
                        <a:t>Investigation on 8 entities is complete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544967"/>
                  </a:ext>
                </a:extLst>
              </a:tr>
              <a:tr h="370840">
                <a:tc>
                  <a:txBody>
                    <a:bodyPr/>
                    <a:lstStyle/>
                    <a:p>
                      <a:r>
                        <a:rPr lang="en-US" sz="1600" b="1" dirty="0"/>
                        <a:t>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b="1" dirty="0"/>
                        <a:t>CTE, Opiconsivia</a:t>
                      </a:r>
                      <a:r>
                        <a:rPr lang="en-US" b="0" dirty="0"/>
                        <a:t>:</a:t>
                      </a:r>
                    </a:p>
                    <a:p>
                      <a:r>
                        <a:rPr lang="en-US" b="0" dirty="0"/>
                        <a:t>No overpayment and no corrupt relations were confirmed as alleged.</a:t>
                      </a:r>
                    </a:p>
                    <a:p>
                      <a:endParaRPr lang="en-US" sz="800" b="0" dirty="0"/>
                    </a:p>
                    <a:p>
                      <a:r>
                        <a:rPr lang="en-US" b="1" dirty="0"/>
                        <a:t>DCD</a:t>
                      </a:r>
                      <a:r>
                        <a:rPr lang="en-US" b="0" dirty="0"/>
                        <a:t> – Contract value of  R86 812 350,63</a:t>
                      </a:r>
                    </a:p>
                    <a:p>
                      <a:r>
                        <a:rPr lang="en-US" b="1" dirty="0"/>
                        <a:t>Chanlou</a:t>
                      </a:r>
                      <a:r>
                        <a:rPr lang="en-US" b="0" dirty="0"/>
                        <a:t> – Contract value of R95 882 491,15</a:t>
                      </a:r>
                    </a:p>
                    <a:p>
                      <a:r>
                        <a:rPr lang="en-US" b="1" dirty="0"/>
                        <a:t>Armcoil</a:t>
                      </a:r>
                      <a:r>
                        <a:rPr lang="en-US" b="0" dirty="0"/>
                        <a:t> – Contract value of R R66 234 640.52 </a:t>
                      </a:r>
                    </a:p>
                    <a:p>
                      <a:r>
                        <a:rPr lang="en-US" b="1" dirty="0"/>
                        <a:t>Bhayi Khetya </a:t>
                      </a:r>
                      <a:r>
                        <a:rPr lang="en-US" b="0" dirty="0"/>
                        <a:t>– Contract value of R3 946 124,47</a:t>
                      </a:r>
                    </a:p>
                    <a:p>
                      <a:endParaRPr lang="en-US" sz="800" b="0" dirty="0"/>
                    </a:p>
                    <a:p>
                      <a:pPr marL="285750" indent="-285750">
                        <a:buFont typeface="Arial" panose="020B0604020202020204" pitchFamily="34" charset="0"/>
                        <a:buChar char="•"/>
                      </a:pPr>
                      <a:r>
                        <a:rPr lang="en-US" b="0" dirty="0"/>
                        <a:t>All the above mentions service providers were appointed based on an irregular confinement memoranda. </a:t>
                      </a:r>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r>
                        <a:rPr lang="en-US" b="0" dirty="0"/>
                        <a:t>No contracts were signed with the service providers.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8772563"/>
                  </a:ext>
                </a:extLst>
              </a:tr>
              <a:tr h="370840">
                <a:tc>
                  <a:txBody>
                    <a:bodyPr/>
                    <a:lstStyle/>
                    <a:p>
                      <a:r>
                        <a:rPr lang="en-US" sz="1600" b="1" dirty="0"/>
                        <a:t>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85750" indent="-285750">
                        <a:buFont typeface="Arial" panose="020B0604020202020204" pitchFamily="34" charset="0"/>
                        <a:buChar char="•"/>
                      </a:pPr>
                      <a:r>
                        <a:rPr lang="en-US" b="0" dirty="0"/>
                        <a:t>Criminal evidence have been referred to the NPA against six former Accounting Officers for the contravention of various sections of the PFMA.</a:t>
                      </a:r>
                    </a:p>
                    <a:p>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4340964"/>
                  </a:ext>
                </a:extLst>
              </a:tr>
            </a:tbl>
          </a:graphicData>
        </a:graphic>
      </p:graphicFrame>
    </p:spTree>
    <p:extLst>
      <p:ext uri="{BB962C8B-B14F-4D97-AF65-F5344CB8AC3E}">
        <p14:creationId xmlns:p14="http://schemas.microsoft.com/office/powerpoint/2010/main" val="2339656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p:cNvSpPr txBox="1">
            <a:spLocks/>
          </p:cNvSpPr>
          <p:nvPr/>
        </p:nvSpPr>
        <p:spPr>
          <a:xfrm>
            <a:off x="2016667" y="116759"/>
            <a:ext cx="10367838" cy="626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yriad pro"/>
                <a:ea typeface="+mj-ea"/>
                <a:cs typeface="Arial" panose="020B0604020202020204" pitchFamily="34" charset="0"/>
              </a:rPr>
              <a:t>Status of the Investigation</a:t>
            </a:r>
          </a:p>
        </p:txBody>
      </p:sp>
      <p:graphicFrame>
        <p:nvGraphicFramePr>
          <p:cNvPr id="6" name="Table 7">
            <a:extLst>
              <a:ext uri="{FF2B5EF4-FFF2-40B4-BE49-F238E27FC236}">
                <a16:creationId xmlns:a16="http://schemas.microsoft.com/office/drawing/2014/main" id="{E8D9746D-586D-FC9F-2EA3-2BA050CAF7C3}"/>
              </a:ext>
            </a:extLst>
          </p:cNvPr>
          <p:cNvGraphicFramePr>
            <a:graphicFrameLocks noGrp="1"/>
          </p:cNvGraphicFramePr>
          <p:nvPr>
            <p:ph idx="1"/>
            <p:extLst>
              <p:ext uri="{D42A27DB-BD31-4B8C-83A1-F6EECF244321}">
                <p14:modId xmlns:p14="http://schemas.microsoft.com/office/powerpoint/2010/main" val="3862647376"/>
              </p:ext>
            </p:extLst>
          </p:nvPr>
        </p:nvGraphicFramePr>
        <p:xfrm>
          <a:off x="655320" y="1729740"/>
          <a:ext cx="10967720" cy="3418840"/>
        </p:xfrm>
        <a:graphic>
          <a:graphicData uri="http://schemas.openxmlformats.org/drawingml/2006/table">
            <a:tbl>
              <a:tblPr firstRow="1" bandRow="1">
                <a:tableStyleId>{5C22544A-7EE6-4342-B048-85BDC9FD1C3A}</a:tableStyleId>
              </a:tblPr>
              <a:tblGrid>
                <a:gridCol w="1584226">
                  <a:extLst>
                    <a:ext uri="{9D8B030D-6E8A-4147-A177-3AD203B41FA5}">
                      <a16:colId xmlns:a16="http://schemas.microsoft.com/office/drawing/2014/main" val="1620185869"/>
                    </a:ext>
                  </a:extLst>
                </a:gridCol>
                <a:gridCol w="9383494">
                  <a:extLst>
                    <a:ext uri="{9D8B030D-6E8A-4147-A177-3AD203B41FA5}">
                      <a16:colId xmlns:a16="http://schemas.microsoft.com/office/drawing/2014/main" val="2282439420"/>
                    </a:ext>
                  </a:extLst>
                </a:gridCol>
              </a:tblGrid>
              <a:tr h="370840">
                <a:tc gridSpan="2">
                  <a:txBody>
                    <a:bodyPr/>
                    <a:lstStyle/>
                    <a:p>
                      <a:r>
                        <a:rPr lang="en-US" sz="1600" b="1" dirty="0">
                          <a:solidFill>
                            <a:schemeClr val="tx1"/>
                          </a:solidFill>
                        </a:rPr>
                        <a:t>Focus Area 2: General Overhaul and Maintenance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03687108"/>
                  </a:ext>
                </a:extLst>
              </a:tr>
              <a:tr h="370840">
                <a:tc>
                  <a:txBody>
                    <a:bodyPr/>
                    <a:lstStyle/>
                    <a:p>
                      <a:r>
                        <a:rPr lang="en-US" sz="1600" b="1" dirty="0"/>
                        <a:t>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b="1" dirty="0"/>
                        <a:t>Isiphikeleni Senyoni</a:t>
                      </a:r>
                      <a:r>
                        <a:rPr lang="en-US" b="0" dirty="0"/>
                        <a:t>:</a:t>
                      </a:r>
                    </a:p>
                    <a:p>
                      <a:pPr marL="285750" indent="-285750">
                        <a:buFont typeface="Arial" panose="020B0604020202020204" pitchFamily="34" charset="0"/>
                        <a:buChar char="•"/>
                      </a:pPr>
                      <a:r>
                        <a:rPr lang="en-US" b="0" dirty="0"/>
                        <a:t>Payments made prior to the contract period.</a:t>
                      </a:r>
                    </a:p>
                    <a:p>
                      <a:pPr marL="285750" indent="-285750">
                        <a:buFont typeface="Arial" panose="020B0604020202020204" pitchFamily="34" charset="0"/>
                        <a:buChar char="•"/>
                      </a:pPr>
                      <a:r>
                        <a:rPr lang="en-US" b="0" dirty="0"/>
                        <a:t>Irregular condonation for payment of R32m made above the contract amount of R90m.</a:t>
                      </a:r>
                    </a:p>
                    <a:p>
                      <a:r>
                        <a:rPr lang="en-US" b="1" dirty="0"/>
                        <a:t>Siyaya DB</a:t>
                      </a:r>
                      <a:r>
                        <a:rPr lang="en-US" b="0" dirty="0"/>
                        <a:t>: </a:t>
                      </a:r>
                    </a:p>
                    <a:p>
                      <a:pPr marL="285750" indent="-285750">
                        <a:buFont typeface="Arial" panose="020B0604020202020204" pitchFamily="34" charset="0"/>
                        <a:buChar char="•"/>
                      </a:pPr>
                      <a:r>
                        <a:rPr lang="en-US" b="0" dirty="0"/>
                        <a:t>R131m contract value.</a:t>
                      </a:r>
                    </a:p>
                    <a:p>
                      <a:pPr marL="285750" indent="-285750">
                        <a:buFont typeface="Arial" panose="020B0604020202020204" pitchFamily="34" charset="0"/>
                        <a:buChar char="•"/>
                      </a:pPr>
                      <a:r>
                        <a:rPr lang="en-US" b="0" dirty="0"/>
                        <a:t>R71m on Variation Orders.</a:t>
                      </a:r>
                    </a:p>
                    <a:p>
                      <a:endParaRPr lang="en-US" sz="800" b="0" dirty="0"/>
                    </a:p>
                    <a:p>
                      <a:r>
                        <a:rPr lang="en-US" b="0" dirty="0"/>
                        <a:t>Quantification of payments concluded and a variance of R64m between the contract amount, variation orders and payments  made by PRASA to service provider.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8772563"/>
                  </a:ext>
                </a:extLst>
              </a:tr>
              <a:tr h="370840">
                <a:tc>
                  <a:txBody>
                    <a:bodyPr/>
                    <a:lstStyle/>
                    <a:p>
                      <a:r>
                        <a:rPr lang="en-US" sz="1600" b="1" dirty="0"/>
                        <a:t>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b="1" dirty="0"/>
                        <a:t>Isiphikeleni Senyoni</a:t>
                      </a:r>
                      <a:r>
                        <a:rPr lang="en-US" b="0" dirty="0"/>
                        <a:t>: Disciplinary  referral against a senior official have been submitted to PRASA.</a:t>
                      </a:r>
                    </a:p>
                    <a:p>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4340964"/>
                  </a:ext>
                </a:extLst>
              </a:tr>
            </a:tbl>
          </a:graphicData>
        </a:graphic>
      </p:graphicFrame>
    </p:spTree>
    <p:extLst>
      <p:ext uri="{BB962C8B-B14F-4D97-AF65-F5344CB8AC3E}">
        <p14:creationId xmlns:p14="http://schemas.microsoft.com/office/powerpoint/2010/main" val="983045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p:cNvSpPr txBox="1">
            <a:spLocks/>
          </p:cNvSpPr>
          <p:nvPr/>
        </p:nvSpPr>
        <p:spPr>
          <a:xfrm>
            <a:off x="2016667" y="116759"/>
            <a:ext cx="10367838" cy="626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yriad pro"/>
                <a:ea typeface="+mj-ea"/>
                <a:cs typeface="Arial" panose="020B0604020202020204" pitchFamily="34" charset="0"/>
              </a:rPr>
              <a:t>Status of the Investigation</a:t>
            </a:r>
          </a:p>
        </p:txBody>
      </p:sp>
      <p:graphicFrame>
        <p:nvGraphicFramePr>
          <p:cNvPr id="6" name="Table 7">
            <a:extLst>
              <a:ext uri="{FF2B5EF4-FFF2-40B4-BE49-F238E27FC236}">
                <a16:creationId xmlns:a16="http://schemas.microsoft.com/office/drawing/2014/main" id="{E8D9746D-586D-FC9F-2EA3-2BA050CAF7C3}"/>
              </a:ext>
            </a:extLst>
          </p:cNvPr>
          <p:cNvGraphicFramePr>
            <a:graphicFrameLocks noGrp="1"/>
          </p:cNvGraphicFramePr>
          <p:nvPr>
            <p:ph idx="1"/>
            <p:extLst>
              <p:ext uri="{D42A27DB-BD31-4B8C-83A1-F6EECF244321}">
                <p14:modId xmlns:p14="http://schemas.microsoft.com/office/powerpoint/2010/main" val="2522242772"/>
              </p:ext>
            </p:extLst>
          </p:nvPr>
        </p:nvGraphicFramePr>
        <p:xfrm>
          <a:off x="655320" y="1729740"/>
          <a:ext cx="10967720" cy="4185920"/>
        </p:xfrm>
        <a:graphic>
          <a:graphicData uri="http://schemas.openxmlformats.org/drawingml/2006/table">
            <a:tbl>
              <a:tblPr firstRow="1" bandRow="1">
                <a:tableStyleId>{5C22544A-7EE6-4342-B048-85BDC9FD1C3A}</a:tableStyleId>
              </a:tblPr>
              <a:tblGrid>
                <a:gridCol w="1584226">
                  <a:extLst>
                    <a:ext uri="{9D8B030D-6E8A-4147-A177-3AD203B41FA5}">
                      <a16:colId xmlns:a16="http://schemas.microsoft.com/office/drawing/2014/main" val="1620185869"/>
                    </a:ext>
                  </a:extLst>
                </a:gridCol>
                <a:gridCol w="9383494">
                  <a:extLst>
                    <a:ext uri="{9D8B030D-6E8A-4147-A177-3AD203B41FA5}">
                      <a16:colId xmlns:a16="http://schemas.microsoft.com/office/drawing/2014/main" val="2282439420"/>
                    </a:ext>
                  </a:extLst>
                </a:gridCol>
              </a:tblGrid>
              <a:tr h="370840">
                <a:tc gridSpan="2">
                  <a:txBody>
                    <a:bodyPr/>
                    <a:lstStyle/>
                    <a:p>
                      <a:r>
                        <a:rPr lang="en-US" sz="1600" b="1" dirty="0">
                          <a:solidFill>
                            <a:schemeClr val="tx1"/>
                          </a:solidFill>
                        </a:rPr>
                        <a:t>Focus Area 3 : Supplier Development Program 6 service providers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03687108"/>
                  </a:ext>
                </a:extLst>
              </a:tr>
              <a:tr h="370840">
                <a:tc>
                  <a:txBody>
                    <a:bodyPr/>
                    <a:lstStyle/>
                    <a:p>
                      <a:r>
                        <a:rPr lang="en-US" sz="1600" b="1" dirty="0"/>
                        <a:t>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b="0" dirty="0"/>
                        <a:t>Investigation is complete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544967"/>
                  </a:ext>
                </a:extLst>
              </a:tr>
              <a:tr h="370840">
                <a:tc>
                  <a:txBody>
                    <a:bodyPr/>
                    <a:lstStyle/>
                    <a:p>
                      <a:r>
                        <a:rPr lang="en-US" sz="1600" b="1" dirty="0"/>
                        <a:t>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b="1" dirty="0"/>
                        <a:t>Active Power</a:t>
                      </a:r>
                      <a:r>
                        <a:rPr lang="en-US" b="0" dirty="0"/>
                        <a:t>: The service provider was appointed irregularly</a:t>
                      </a:r>
                    </a:p>
                    <a:p>
                      <a:r>
                        <a:rPr lang="en-US" b="1" dirty="0"/>
                        <a:t>Nandisa Milisa</a:t>
                      </a:r>
                      <a:r>
                        <a:rPr lang="en-US" b="0" dirty="0"/>
                        <a:t>: The service provider was appointed irregularly and was found to have committed fraud amounting to 4m.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8772563"/>
                  </a:ext>
                </a:extLst>
              </a:tr>
              <a:tr h="370840">
                <a:tc>
                  <a:txBody>
                    <a:bodyPr/>
                    <a:lstStyle/>
                    <a:p>
                      <a:r>
                        <a:rPr lang="en-US" sz="1600" b="1" dirty="0"/>
                        <a:t>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b="1" dirty="0"/>
                        <a:t>Nandisa Milisa</a:t>
                      </a:r>
                      <a:r>
                        <a:rPr lang="en-US" b="0" dirty="0"/>
                        <a:t>: </a:t>
                      </a:r>
                    </a:p>
                    <a:p>
                      <a:pPr marL="285750" indent="-285750">
                        <a:buFont typeface="Arial" panose="020B0604020202020204" pitchFamily="34" charset="0"/>
                        <a:buChar char="•"/>
                      </a:pPr>
                      <a:r>
                        <a:rPr lang="en-US" b="0" dirty="0"/>
                        <a:t>4 NPA referral against  the service provider, Director and two former employees.</a:t>
                      </a:r>
                    </a:p>
                    <a:p>
                      <a:pPr marL="0" indent="0">
                        <a:buFont typeface="Arial" panose="020B0604020202020204" pitchFamily="34" charset="0"/>
                        <a:buNone/>
                      </a:pPr>
                      <a:endParaRPr lang="en-US" sz="800" b="0" dirty="0"/>
                    </a:p>
                    <a:p>
                      <a:pPr marL="285750" indent="-285750">
                        <a:buFont typeface="Arial" panose="020B0604020202020204" pitchFamily="34" charset="0"/>
                        <a:buChar char="•"/>
                      </a:pPr>
                      <a:r>
                        <a:rPr lang="en-US" b="0" dirty="0"/>
                        <a:t>5 PRASA disciplinary referrals were submitted  and 4 of those affected officials (Mr Theoane, Mr Khumalo, Mr Mukwata and Mr Nyathi) have been dismissed .</a:t>
                      </a:r>
                    </a:p>
                    <a:p>
                      <a:endParaRPr lang="en-US" sz="800" b="0" dirty="0"/>
                    </a:p>
                    <a:p>
                      <a:r>
                        <a:rPr lang="en-US" b="1" dirty="0"/>
                        <a:t>Conogon</a:t>
                      </a:r>
                      <a:r>
                        <a:rPr lang="en-US" b="0" dirty="0"/>
                        <a:t>: </a:t>
                      </a:r>
                    </a:p>
                    <a:p>
                      <a:pPr marL="285750" indent="-285750">
                        <a:buFont typeface="Arial" panose="020B0604020202020204" pitchFamily="34" charset="0"/>
                        <a:buChar char="•"/>
                      </a:pPr>
                      <a:r>
                        <a:rPr lang="en-US" b="0" dirty="0"/>
                        <a:t>Criminal evidence have been referred to the NPA against three former Accounting Officers and one former Company Secretary for the contravention of various sections of the PFMA.</a:t>
                      </a:r>
                    </a:p>
                    <a:p>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4340964"/>
                  </a:ext>
                </a:extLst>
              </a:tr>
            </a:tbl>
          </a:graphicData>
        </a:graphic>
      </p:graphicFrame>
    </p:spTree>
    <p:extLst>
      <p:ext uri="{BB962C8B-B14F-4D97-AF65-F5344CB8AC3E}">
        <p14:creationId xmlns:p14="http://schemas.microsoft.com/office/powerpoint/2010/main" val="2094324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p:cNvSpPr txBox="1">
            <a:spLocks/>
          </p:cNvSpPr>
          <p:nvPr/>
        </p:nvSpPr>
        <p:spPr>
          <a:xfrm>
            <a:off x="2016667" y="116759"/>
            <a:ext cx="10367838" cy="626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yriad pro"/>
                <a:ea typeface="+mj-ea"/>
                <a:cs typeface="Arial" panose="020B0604020202020204" pitchFamily="34" charset="0"/>
              </a:rPr>
              <a:t>Status of the Investigation</a:t>
            </a:r>
          </a:p>
        </p:txBody>
      </p:sp>
      <p:graphicFrame>
        <p:nvGraphicFramePr>
          <p:cNvPr id="6" name="Table 7">
            <a:extLst>
              <a:ext uri="{FF2B5EF4-FFF2-40B4-BE49-F238E27FC236}">
                <a16:creationId xmlns:a16="http://schemas.microsoft.com/office/drawing/2014/main" id="{E8D9746D-586D-FC9F-2EA3-2BA050CAF7C3}"/>
              </a:ext>
            </a:extLst>
          </p:cNvPr>
          <p:cNvGraphicFramePr>
            <a:graphicFrameLocks noGrp="1"/>
          </p:cNvGraphicFramePr>
          <p:nvPr>
            <p:ph idx="1"/>
            <p:extLst>
              <p:ext uri="{D42A27DB-BD31-4B8C-83A1-F6EECF244321}">
                <p14:modId xmlns:p14="http://schemas.microsoft.com/office/powerpoint/2010/main" val="4028252658"/>
              </p:ext>
            </p:extLst>
          </p:nvPr>
        </p:nvGraphicFramePr>
        <p:xfrm>
          <a:off x="655320" y="1729740"/>
          <a:ext cx="10967720" cy="3540760"/>
        </p:xfrm>
        <a:graphic>
          <a:graphicData uri="http://schemas.openxmlformats.org/drawingml/2006/table">
            <a:tbl>
              <a:tblPr firstRow="1" bandRow="1">
                <a:tableStyleId>{5C22544A-7EE6-4342-B048-85BDC9FD1C3A}</a:tableStyleId>
              </a:tblPr>
              <a:tblGrid>
                <a:gridCol w="1584226">
                  <a:extLst>
                    <a:ext uri="{9D8B030D-6E8A-4147-A177-3AD203B41FA5}">
                      <a16:colId xmlns:a16="http://schemas.microsoft.com/office/drawing/2014/main" val="1620185869"/>
                    </a:ext>
                  </a:extLst>
                </a:gridCol>
                <a:gridCol w="9383494">
                  <a:extLst>
                    <a:ext uri="{9D8B030D-6E8A-4147-A177-3AD203B41FA5}">
                      <a16:colId xmlns:a16="http://schemas.microsoft.com/office/drawing/2014/main" val="2282439420"/>
                    </a:ext>
                  </a:extLst>
                </a:gridCol>
              </a:tblGrid>
              <a:tr h="370840">
                <a:tc gridSpan="2">
                  <a:txBody>
                    <a:bodyPr/>
                    <a:lstStyle/>
                    <a:p>
                      <a:r>
                        <a:rPr lang="en-US" sz="1600" b="1" dirty="0">
                          <a:solidFill>
                            <a:schemeClr val="tx1"/>
                          </a:solidFill>
                        </a:rPr>
                        <a:t>Focus Area 3: Supplier Development Program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03687108"/>
                  </a:ext>
                </a:extLst>
              </a:tr>
              <a:tr h="370840">
                <a:tc>
                  <a:txBody>
                    <a:bodyPr/>
                    <a:lstStyle/>
                    <a:p>
                      <a:r>
                        <a:rPr lang="en-US" sz="1600" b="1" dirty="0"/>
                        <a:t>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b="1" dirty="0"/>
                        <a:t>Bakara:</a:t>
                      </a:r>
                    </a:p>
                    <a:p>
                      <a:pPr marL="285750" indent="-285750">
                        <a:buFont typeface="Arial" panose="020B0604020202020204" pitchFamily="34" charset="0"/>
                        <a:buChar char="•"/>
                      </a:pPr>
                      <a:r>
                        <a:rPr lang="en-US" b="0" dirty="0"/>
                        <a:t>Irregular condonation of R11m for payment made above the contract amount  and in contravention of Treasury Note 3 2016/2017 provisions.</a:t>
                      </a:r>
                    </a:p>
                    <a:p>
                      <a:r>
                        <a:rPr lang="en-US" b="1" dirty="0"/>
                        <a:t>David Sekgobela:</a:t>
                      </a:r>
                    </a:p>
                    <a:p>
                      <a:endParaRPr lang="en-US" sz="800" b="0" dirty="0"/>
                    </a:p>
                    <a:p>
                      <a:pPr marL="285750" indent="-285750">
                        <a:buFont typeface="Arial" panose="020B0604020202020204" pitchFamily="34" charset="0"/>
                        <a:buChar char="•"/>
                      </a:pPr>
                      <a:r>
                        <a:rPr lang="en-US" b="0" dirty="0"/>
                        <a:t>Irregular appointment under confinement to a value of R101 495 651.66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8772563"/>
                  </a:ext>
                </a:extLst>
              </a:tr>
              <a:tr h="370840">
                <a:tc>
                  <a:txBody>
                    <a:bodyPr/>
                    <a:lstStyle/>
                    <a:p>
                      <a:r>
                        <a:rPr lang="en-US" sz="1600" b="1" dirty="0"/>
                        <a:t>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b="1" dirty="0"/>
                        <a:t>Bakara</a:t>
                      </a:r>
                      <a:r>
                        <a:rPr lang="en-US" b="0" dirty="0"/>
                        <a:t>: </a:t>
                      </a:r>
                    </a:p>
                    <a:p>
                      <a:pPr marL="285750" indent="-285750">
                        <a:buFont typeface="Arial" panose="020B0604020202020204" pitchFamily="34" charset="0"/>
                        <a:buChar char="•"/>
                      </a:pPr>
                      <a:r>
                        <a:rPr lang="en-US" b="0" dirty="0"/>
                        <a:t>Disciplinary  referral against a senior official has been submitted to PRASA </a:t>
                      </a:r>
                    </a:p>
                    <a:p>
                      <a:pPr marL="0" indent="0">
                        <a:buFont typeface="Arial" panose="020B0604020202020204" pitchFamily="34" charset="0"/>
                        <a:buNone/>
                      </a:pPr>
                      <a:endParaRPr lang="en-US" sz="800" b="0" dirty="0"/>
                    </a:p>
                    <a:p>
                      <a:pPr marL="0" indent="0">
                        <a:buFont typeface="Arial" panose="020B0604020202020204" pitchFamily="34" charset="0"/>
                        <a:buNone/>
                      </a:pPr>
                      <a:r>
                        <a:rPr lang="en-US" b="1" dirty="0"/>
                        <a:t>David Sekgobela:</a:t>
                      </a:r>
                    </a:p>
                    <a:p>
                      <a:pPr marL="285750" indent="-285750">
                        <a:buFont typeface="Arial" panose="020B0604020202020204" pitchFamily="34" charset="0"/>
                        <a:buChar char="•"/>
                      </a:pPr>
                      <a:r>
                        <a:rPr lang="en-US" b="0" dirty="0"/>
                        <a:t>Criminal evidence have been referred to the NPA against three former Accounting Officers and one former Company Secretary for the contravention of various sections of the PFMA.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4340964"/>
                  </a:ext>
                </a:extLst>
              </a:tr>
            </a:tbl>
          </a:graphicData>
        </a:graphic>
      </p:graphicFrame>
    </p:spTree>
    <p:extLst>
      <p:ext uri="{BB962C8B-B14F-4D97-AF65-F5344CB8AC3E}">
        <p14:creationId xmlns:p14="http://schemas.microsoft.com/office/powerpoint/2010/main" val="2036548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p:cNvSpPr txBox="1">
            <a:spLocks/>
          </p:cNvSpPr>
          <p:nvPr/>
        </p:nvSpPr>
        <p:spPr>
          <a:xfrm>
            <a:off x="2016667" y="116759"/>
            <a:ext cx="10367838" cy="626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yriad pro"/>
                <a:ea typeface="+mj-ea"/>
                <a:cs typeface="Arial" panose="020B0604020202020204" pitchFamily="34" charset="0"/>
              </a:rPr>
              <a:t>Status of the Investigation</a:t>
            </a:r>
          </a:p>
        </p:txBody>
      </p:sp>
      <p:graphicFrame>
        <p:nvGraphicFramePr>
          <p:cNvPr id="6" name="Table 7">
            <a:extLst>
              <a:ext uri="{FF2B5EF4-FFF2-40B4-BE49-F238E27FC236}">
                <a16:creationId xmlns:a16="http://schemas.microsoft.com/office/drawing/2014/main" id="{E8D9746D-586D-FC9F-2EA3-2BA050CAF7C3}"/>
              </a:ext>
            </a:extLst>
          </p:cNvPr>
          <p:cNvGraphicFramePr>
            <a:graphicFrameLocks noGrp="1"/>
          </p:cNvGraphicFramePr>
          <p:nvPr>
            <p:ph idx="1"/>
            <p:extLst>
              <p:ext uri="{D42A27DB-BD31-4B8C-83A1-F6EECF244321}">
                <p14:modId xmlns:p14="http://schemas.microsoft.com/office/powerpoint/2010/main" val="941620941"/>
              </p:ext>
            </p:extLst>
          </p:nvPr>
        </p:nvGraphicFramePr>
        <p:xfrm>
          <a:off x="655320" y="1729740"/>
          <a:ext cx="10967720" cy="2570480"/>
        </p:xfrm>
        <a:graphic>
          <a:graphicData uri="http://schemas.openxmlformats.org/drawingml/2006/table">
            <a:tbl>
              <a:tblPr firstRow="1" bandRow="1">
                <a:tableStyleId>{5C22544A-7EE6-4342-B048-85BDC9FD1C3A}</a:tableStyleId>
              </a:tblPr>
              <a:tblGrid>
                <a:gridCol w="1584226">
                  <a:extLst>
                    <a:ext uri="{9D8B030D-6E8A-4147-A177-3AD203B41FA5}">
                      <a16:colId xmlns:a16="http://schemas.microsoft.com/office/drawing/2014/main" val="1620185869"/>
                    </a:ext>
                  </a:extLst>
                </a:gridCol>
                <a:gridCol w="9383494">
                  <a:extLst>
                    <a:ext uri="{9D8B030D-6E8A-4147-A177-3AD203B41FA5}">
                      <a16:colId xmlns:a16="http://schemas.microsoft.com/office/drawing/2014/main" val="2282439420"/>
                    </a:ext>
                  </a:extLst>
                </a:gridCol>
              </a:tblGrid>
              <a:tr h="370840">
                <a:tc gridSpan="2">
                  <a:txBody>
                    <a:bodyPr/>
                    <a:lstStyle/>
                    <a:p>
                      <a:r>
                        <a:rPr lang="en-US" sz="1600" b="1" dirty="0">
                          <a:solidFill>
                            <a:schemeClr val="tx1"/>
                          </a:solidFill>
                        </a:rPr>
                        <a:t>Focus Area 3 : Supplier Development Program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03687108"/>
                  </a:ext>
                </a:extLst>
              </a:tr>
              <a:tr h="370840">
                <a:tc>
                  <a:txBody>
                    <a:bodyPr/>
                    <a:lstStyle/>
                    <a:p>
                      <a:r>
                        <a:rPr lang="en-US" sz="1600" b="1" dirty="0"/>
                        <a:t>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544967"/>
                  </a:ext>
                </a:extLst>
              </a:tr>
              <a:tr h="370840">
                <a:tc>
                  <a:txBody>
                    <a:bodyPr/>
                    <a:lstStyle/>
                    <a:p>
                      <a:r>
                        <a:rPr lang="en-US" sz="1600" b="1" dirty="0"/>
                        <a:t>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b="1" dirty="0"/>
                        <a:t>Wave Armature:</a:t>
                      </a:r>
                    </a:p>
                    <a:p>
                      <a:pPr marL="285750" indent="-285750">
                        <a:buFont typeface="Arial" panose="020B0604020202020204" pitchFamily="34" charset="0"/>
                        <a:buChar char="•"/>
                      </a:pPr>
                      <a:r>
                        <a:rPr lang="en-US" b="0" dirty="0"/>
                        <a:t>Irregular appointment under confinement to a value of R57 221 358.44.</a:t>
                      </a:r>
                    </a:p>
                    <a:p>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8772563"/>
                  </a:ext>
                </a:extLst>
              </a:tr>
              <a:tr h="370840">
                <a:tc>
                  <a:txBody>
                    <a:bodyPr/>
                    <a:lstStyle/>
                    <a:p>
                      <a:r>
                        <a:rPr lang="en-US" sz="1600" b="1" dirty="0"/>
                        <a:t>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b="1" dirty="0"/>
                        <a:t>Wave Armature:</a:t>
                      </a:r>
                    </a:p>
                    <a:p>
                      <a:pPr marL="285750" indent="-285750">
                        <a:buFont typeface="Arial" panose="020B0604020202020204" pitchFamily="34" charset="0"/>
                        <a:buChar char="•"/>
                      </a:pPr>
                      <a:r>
                        <a:rPr lang="en-US" b="0" dirty="0"/>
                        <a:t>Criminal evidence have been referred to the NPA against six former Accounting Officers for the contravention of various sections of the PFMA.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4340964"/>
                  </a:ext>
                </a:extLst>
              </a:tr>
            </a:tbl>
          </a:graphicData>
        </a:graphic>
      </p:graphicFrame>
    </p:spTree>
    <p:extLst>
      <p:ext uri="{BB962C8B-B14F-4D97-AF65-F5344CB8AC3E}">
        <p14:creationId xmlns:p14="http://schemas.microsoft.com/office/powerpoint/2010/main" val="1638187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p:cNvSpPr txBox="1">
            <a:spLocks/>
          </p:cNvSpPr>
          <p:nvPr/>
        </p:nvSpPr>
        <p:spPr>
          <a:xfrm>
            <a:off x="2016667" y="116759"/>
            <a:ext cx="10367838" cy="626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yriad pro"/>
                <a:ea typeface="+mj-ea"/>
                <a:cs typeface="Arial" panose="020B0604020202020204" pitchFamily="34" charset="0"/>
              </a:rPr>
              <a:t>Status of the Investigation</a:t>
            </a:r>
          </a:p>
        </p:txBody>
      </p:sp>
      <p:graphicFrame>
        <p:nvGraphicFramePr>
          <p:cNvPr id="6" name="Table 7">
            <a:extLst>
              <a:ext uri="{FF2B5EF4-FFF2-40B4-BE49-F238E27FC236}">
                <a16:creationId xmlns:a16="http://schemas.microsoft.com/office/drawing/2014/main" id="{E8D9746D-586D-FC9F-2EA3-2BA050CAF7C3}"/>
              </a:ext>
            </a:extLst>
          </p:cNvPr>
          <p:cNvGraphicFramePr>
            <a:graphicFrameLocks noGrp="1"/>
          </p:cNvGraphicFramePr>
          <p:nvPr>
            <p:ph idx="1"/>
            <p:extLst>
              <p:ext uri="{D42A27DB-BD31-4B8C-83A1-F6EECF244321}">
                <p14:modId xmlns:p14="http://schemas.microsoft.com/office/powerpoint/2010/main" val="461115050"/>
              </p:ext>
            </p:extLst>
          </p:nvPr>
        </p:nvGraphicFramePr>
        <p:xfrm>
          <a:off x="655320" y="1729740"/>
          <a:ext cx="10967720" cy="3515360"/>
        </p:xfrm>
        <a:graphic>
          <a:graphicData uri="http://schemas.openxmlformats.org/drawingml/2006/table">
            <a:tbl>
              <a:tblPr firstRow="1" bandRow="1">
                <a:tableStyleId>{5C22544A-7EE6-4342-B048-85BDC9FD1C3A}</a:tableStyleId>
              </a:tblPr>
              <a:tblGrid>
                <a:gridCol w="1584226">
                  <a:extLst>
                    <a:ext uri="{9D8B030D-6E8A-4147-A177-3AD203B41FA5}">
                      <a16:colId xmlns:a16="http://schemas.microsoft.com/office/drawing/2014/main" val="1620185869"/>
                    </a:ext>
                  </a:extLst>
                </a:gridCol>
                <a:gridCol w="9383494">
                  <a:extLst>
                    <a:ext uri="{9D8B030D-6E8A-4147-A177-3AD203B41FA5}">
                      <a16:colId xmlns:a16="http://schemas.microsoft.com/office/drawing/2014/main" val="2282439420"/>
                    </a:ext>
                  </a:extLst>
                </a:gridCol>
              </a:tblGrid>
              <a:tr h="370840">
                <a:tc gridSpan="2">
                  <a:txBody>
                    <a:bodyPr/>
                    <a:lstStyle/>
                    <a:p>
                      <a:r>
                        <a:rPr lang="en-US" sz="1600" b="1" dirty="0">
                          <a:solidFill>
                            <a:schemeClr val="tx1"/>
                          </a:solidFill>
                        </a:rPr>
                        <a:t>Focus Area 4: Early detection of cable theft 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03687108"/>
                  </a:ext>
                </a:extLst>
              </a:tr>
              <a:tr h="370840">
                <a:tc>
                  <a:txBody>
                    <a:bodyPr/>
                    <a:lstStyle/>
                    <a:p>
                      <a:r>
                        <a:rPr lang="en-US" sz="1600" b="1" dirty="0"/>
                        <a:t>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b="0" dirty="0"/>
                        <a:t>Investigation is complete.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544967"/>
                  </a:ext>
                </a:extLst>
              </a:tr>
              <a:tr h="370840">
                <a:tc>
                  <a:txBody>
                    <a:bodyPr/>
                    <a:lstStyle/>
                    <a:p>
                      <a:r>
                        <a:rPr lang="en-US" sz="1600" b="1" dirty="0"/>
                        <a:t>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b="1" dirty="0"/>
                        <a:t>Take Note Trading</a:t>
                      </a:r>
                    </a:p>
                    <a:p>
                      <a:endParaRPr lang="en-US" sz="800" b="0" dirty="0"/>
                    </a:p>
                    <a:p>
                      <a:pPr marL="285750" indent="-285750">
                        <a:buFont typeface="Arial" panose="020B0604020202020204" pitchFamily="34" charset="0"/>
                        <a:buChar char="•"/>
                      </a:pPr>
                      <a:r>
                        <a:rPr lang="en-US" b="0" dirty="0"/>
                        <a:t>Service provider was appointed via an irregular confinement process and was paid R9m via irregular variation orders.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8772563"/>
                  </a:ext>
                </a:extLst>
              </a:tr>
              <a:tr h="370840">
                <a:tc>
                  <a:txBody>
                    <a:bodyPr/>
                    <a:lstStyle/>
                    <a:p>
                      <a:r>
                        <a:rPr lang="en-US" sz="1600" b="1" dirty="0"/>
                        <a:t>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85750" indent="-285750">
                        <a:buFont typeface="Arial" panose="020B0604020202020204" pitchFamily="34" charset="0"/>
                        <a:buChar char="•"/>
                      </a:pPr>
                      <a:r>
                        <a:rPr lang="en-US" b="0" dirty="0"/>
                        <a:t>Disciplinary Referral  against 3 PRASA senior officials for irregular approval on variation orders that were over and above the permissible contract percentage were submitted to PRASA</a:t>
                      </a:r>
                    </a:p>
                    <a:p>
                      <a:endParaRPr lang="en-US" b="0" dirty="0"/>
                    </a:p>
                    <a:p>
                      <a:pPr marL="285750" indent="-285750">
                        <a:buFont typeface="Arial" panose="020B0604020202020204" pitchFamily="34" charset="0"/>
                        <a:buChar char="•"/>
                      </a:pPr>
                      <a:r>
                        <a:rPr lang="en-US" b="0" dirty="0"/>
                        <a:t>Criminal evidence have been referred to the NPA against six former Accounting Officers for the contravention of various sections of the PFMA.</a:t>
                      </a:r>
                    </a:p>
                    <a:p>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4340964"/>
                  </a:ext>
                </a:extLst>
              </a:tr>
            </a:tbl>
          </a:graphicData>
        </a:graphic>
      </p:graphicFrame>
    </p:spTree>
    <p:extLst>
      <p:ext uri="{BB962C8B-B14F-4D97-AF65-F5344CB8AC3E}">
        <p14:creationId xmlns:p14="http://schemas.microsoft.com/office/powerpoint/2010/main" val="418197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p:cNvSpPr txBox="1">
            <a:spLocks/>
          </p:cNvSpPr>
          <p:nvPr/>
        </p:nvSpPr>
        <p:spPr>
          <a:xfrm>
            <a:off x="2016667" y="116759"/>
            <a:ext cx="10367838" cy="626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yriad pro"/>
                <a:ea typeface="+mj-ea"/>
                <a:cs typeface="Arial" panose="020B0604020202020204" pitchFamily="34" charset="0"/>
              </a:rPr>
              <a:t>Status of the Investigation</a:t>
            </a:r>
          </a:p>
        </p:txBody>
      </p:sp>
      <p:graphicFrame>
        <p:nvGraphicFramePr>
          <p:cNvPr id="6" name="Table 7">
            <a:extLst>
              <a:ext uri="{FF2B5EF4-FFF2-40B4-BE49-F238E27FC236}">
                <a16:creationId xmlns:a16="http://schemas.microsoft.com/office/drawing/2014/main" id="{E8D9746D-586D-FC9F-2EA3-2BA050CAF7C3}"/>
              </a:ext>
            </a:extLst>
          </p:cNvPr>
          <p:cNvGraphicFramePr>
            <a:graphicFrameLocks noGrp="1"/>
          </p:cNvGraphicFramePr>
          <p:nvPr>
            <p:ph idx="1"/>
            <p:extLst>
              <p:ext uri="{D42A27DB-BD31-4B8C-83A1-F6EECF244321}">
                <p14:modId xmlns:p14="http://schemas.microsoft.com/office/powerpoint/2010/main" val="2567620291"/>
              </p:ext>
            </p:extLst>
          </p:nvPr>
        </p:nvGraphicFramePr>
        <p:xfrm>
          <a:off x="655320" y="1729740"/>
          <a:ext cx="10967720" cy="2296160"/>
        </p:xfrm>
        <a:graphic>
          <a:graphicData uri="http://schemas.openxmlformats.org/drawingml/2006/table">
            <a:tbl>
              <a:tblPr firstRow="1" bandRow="1">
                <a:tableStyleId>{5C22544A-7EE6-4342-B048-85BDC9FD1C3A}</a:tableStyleId>
              </a:tblPr>
              <a:tblGrid>
                <a:gridCol w="1584226">
                  <a:extLst>
                    <a:ext uri="{9D8B030D-6E8A-4147-A177-3AD203B41FA5}">
                      <a16:colId xmlns:a16="http://schemas.microsoft.com/office/drawing/2014/main" val="1620185869"/>
                    </a:ext>
                  </a:extLst>
                </a:gridCol>
                <a:gridCol w="9383494">
                  <a:extLst>
                    <a:ext uri="{9D8B030D-6E8A-4147-A177-3AD203B41FA5}">
                      <a16:colId xmlns:a16="http://schemas.microsoft.com/office/drawing/2014/main" val="2282439420"/>
                    </a:ext>
                  </a:extLst>
                </a:gridCol>
              </a:tblGrid>
              <a:tr h="370840">
                <a:tc gridSpan="2">
                  <a:txBody>
                    <a:bodyPr/>
                    <a:lstStyle/>
                    <a:p>
                      <a:r>
                        <a:rPr lang="en-US" sz="1600" b="1" dirty="0">
                          <a:solidFill>
                            <a:schemeClr val="tx1"/>
                          </a:solidFill>
                        </a:rPr>
                        <a:t>Focus Area 5 : Travel Management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03687108"/>
                  </a:ext>
                </a:extLst>
              </a:tr>
              <a:tr h="370840">
                <a:tc>
                  <a:txBody>
                    <a:bodyPr/>
                    <a:lstStyle/>
                    <a:p>
                      <a:r>
                        <a:rPr lang="en-US" sz="1600" b="1" dirty="0"/>
                        <a:t>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b="0" dirty="0"/>
                        <a:t>Investigation is complete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544967"/>
                  </a:ext>
                </a:extLst>
              </a:tr>
              <a:tr h="370840">
                <a:tc>
                  <a:txBody>
                    <a:bodyPr/>
                    <a:lstStyle/>
                    <a:p>
                      <a:r>
                        <a:rPr lang="en-US" sz="1600" b="1" dirty="0"/>
                        <a:t>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Gemini Moon</a:t>
                      </a:r>
                    </a:p>
                    <a:p>
                      <a:r>
                        <a:rPr lang="en-US" b="0" dirty="0"/>
                        <a:t>Irregularity found on contract terms changed after the award was made.</a:t>
                      </a:r>
                    </a:p>
                    <a:p>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8772563"/>
                  </a:ext>
                </a:extLst>
              </a:tr>
              <a:tr h="370840">
                <a:tc>
                  <a:txBody>
                    <a:bodyPr/>
                    <a:lstStyle/>
                    <a:p>
                      <a:r>
                        <a:rPr lang="en-US" sz="1600" b="1" dirty="0"/>
                        <a:t>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85750" indent="-285750">
                        <a:buFont typeface="Arial" panose="020B0604020202020204" pitchFamily="34" charset="0"/>
                        <a:buChar char="•"/>
                      </a:pPr>
                      <a:r>
                        <a:rPr lang="en-US" b="0" dirty="0"/>
                        <a:t>Criminal evidence have been referred to the NPA against one GCEO for the contravention of various sections of the PFMA.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4340964"/>
                  </a:ext>
                </a:extLst>
              </a:tr>
            </a:tbl>
          </a:graphicData>
        </a:graphic>
      </p:graphicFrame>
    </p:spTree>
    <p:extLst>
      <p:ext uri="{BB962C8B-B14F-4D97-AF65-F5344CB8AC3E}">
        <p14:creationId xmlns:p14="http://schemas.microsoft.com/office/powerpoint/2010/main" val="197088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p:cNvSpPr txBox="1">
            <a:spLocks/>
          </p:cNvSpPr>
          <p:nvPr/>
        </p:nvSpPr>
        <p:spPr>
          <a:xfrm>
            <a:off x="2016667" y="116759"/>
            <a:ext cx="10367838" cy="626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yriad pro"/>
                <a:ea typeface="+mj-ea"/>
                <a:cs typeface="Arial" panose="020B0604020202020204" pitchFamily="34" charset="0"/>
              </a:rPr>
              <a:t>Status of the Investigation</a:t>
            </a:r>
          </a:p>
        </p:txBody>
      </p:sp>
      <p:graphicFrame>
        <p:nvGraphicFramePr>
          <p:cNvPr id="6" name="Table 7">
            <a:extLst>
              <a:ext uri="{FF2B5EF4-FFF2-40B4-BE49-F238E27FC236}">
                <a16:creationId xmlns:a16="http://schemas.microsoft.com/office/drawing/2014/main" id="{E8D9746D-586D-FC9F-2EA3-2BA050CAF7C3}"/>
              </a:ext>
            </a:extLst>
          </p:cNvPr>
          <p:cNvGraphicFramePr>
            <a:graphicFrameLocks noGrp="1"/>
          </p:cNvGraphicFramePr>
          <p:nvPr>
            <p:ph idx="1"/>
            <p:extLst>
              <p:ext uri="{D42A27DB-BD31-4B8C-83A1-F6EECF244321}">
                <p14:modId xmlns:p14="http://schemas.microsoft.com/office/powerpoint/2010/main" val="3419202225"/>
              </p:ext>
            </p:extLst>
          </p:nvPr>
        </p:nvGraphicFramePr>
        <p:xfrm>
          <a:off x="655320" y="1729740"/>
          <a:ext cx="10967720" cy="2844800"/>
        </p:xfrm>
        <a:graphic>
          <a:graphicData uri="http://schemas.openxmlformats.org/drawingml/2006/table">
            <a:tbl>
              <a:tblPr firstRow="1" bandRow="1">
                <a:tableStyleId>{5C22544A-7EE6-4342-B048-85BDC9FD1C3A}</a:tableStyleId>
              </a:tblPr>
              <a:tblGrid>
                <a:gridCol w="1584226">
                  <a:extLst>
                    <a:ext uri="{9D8B030D-6E8A-4147-A177-3AD203B41FA5}">
                      <a16:colId xmlns:a16="http://schemas.microsoft.com/office/drawing/2014/main" val="1620185869"/>
                    </a:ext>
                  </a:extLst>
                </a:gridCol>
                <a:gridCol w="9383494">
                  <a:extLst>
                    <a:ext uri="{9D8B030D-6E8A-4147-A177-3AD203B41FA5}">
                      <a16:colId xmlns:a16="http://schemas.microsoft.com/office/drawing/2014/main" val="2282439420"/>
                    </a:ext>
                  </a:extLst>
                </a:gridCol>
              </a:tblGrid>
              <a:tr h="370840">
                <a:tc gridSpan="2">
                  <a:txBody>
                    <a:bodyPr/>
                    <a:lstStyle/>
                    <a:p>
                      <a:r>
                        <a:rPr lang="en-US" sz="1600" b="1" dirty="0">
                          <a:solidFill>
                            <a:schemeClr val="tx1"/>
                          </a:solidFill>
                        </a:rPr>
                        <a:t>Focus Area 6 : Supply of mobile transporters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03687108"/>
                  </a:ext>
                </a:extLst>
              </a:tr>
              <a:tr h="370840">
                <a:tc>
                  <a:txBody>
                    <a:bodyPr/>
                    <a:lstStyle/>
                    <a:p>
                      <a:r>
                        <a:rPr lang="en-US" sz="1600" b="1" dirty="0"/>
                        <a:t>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b="0" dirty="0"/>
                        <a:t>Investigation is complete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544967"/>
                  </a:ext>
                </a:extLst>
              </a:tr>
              <a:tr h="370840">
                <a:tc>
                  <a:txBody>
                    <a:bodyPr/>
                    <a:lstStyle/>
                    <a:p>
                      <a:r>
                        <a:rPr lang="en-US" sz="1600" b="1" dirty="0"/>
                        <a:t>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Semele</a:t>
                      </a:r>
                      <a:r>
                        <a:rPr lang="en-US" sz="1800" b="1" baseline="0" dirty="0">
                          <a:latin typeface="Arial" panose="020B0604020202020204" pitchFamily="34" charset="0"/>
                          <a:cs typeface="Arial" panose="020B0604020202020204" pitchFamily="34" charset="0"/>
                        </a:rPr>
                        <a:t> Trading</a:t>
                      </a:r>
                      <a:endParaRPr lang="en-US" sz="18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0" dirty="0"/>
                        <a:t>Procurement of the service provider was approved without sufficient budget which amounted to unauthorized expenditure amounting to R18m.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8772563"/>
                  </a:ext>
                </a:extLst>
              </a:tr>
              <a:tr h="370840">
                <a:tc>
                  <a:txBody>
                    <a:bodyPr/>
                    <a:lstStyle/>
                    <a:p>
                      <a:r>
                        <a:rPr lang="en-US" sz="1600" b="1" dirty="0"/>
                        <a:t>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85750" indent="-285750">
                        <a:buFont typeface="Arial" panose="020B0604020202020204" pitchFamily="34" charset="0"/>
                        <a:buChar char="•"/>
                      </a:pPr>
                      <a:r>
                        <a:rPr lang="en-US" b="0" dirty="0"/>
                        <a:t>1 DC referred to PRASA for Business Unit Manager  was submitted to PRASA.</a:t>
                      </a:r>
                    </a:p>
                    <a:p>
                      <a:endParaRPr lang="en-US" b="0" dirty="0"/>
                    </a:p>
                    <a:p>
                      <a:pPr marL="285750" indent="-285750">
                        <a:buFont typeface="Arial" panose="020B0604020202020204" pitchFamily="34" charset="0"/>
                        <a:buChar char="•"/>
                      </a:pPr>
                      <a:r>
                        <a:rPr lang="en-US" b="0" dirty="0"/>
                        <a:t>SARS referral.</a:t>
                      </a:r>
                    </a:p>
                    <a:p>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4340964"/>
                  </a:ext>
                </a:extLst>
              </a:tr>
            </a:tbl>
          </a:graphicData>
        </a:graphic>
      </p:graphicFrame>
    </p:spTree>
    <p:extLst>
      <p:ext uri="{BB962C8B-B14F-4D97-AF65-F5344CB8AC3E}">
        <p14:creationId xmlns:p14="http://schemas.microsoft.com/office/powerpoint/2010/main" val="328050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31799" y="1199073"/>
            <a:ext cx="89154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TABLE OF CONTENTS</a:t>
            </a:r>
          </a:p>
        </p:txBody>
      </p:sp>
      <p:graphicFrame>
        <p:nvGraphicFramePr>
          <p:cNvPr id="5" name="Table 4"/>
          <p:cNvGraphicFramePr>
            <a:graphicFrameLocks noGrp="1"/>
          </p:cNvGraphicFramePr>
          <p:nvPr>
            <p:extLst>
              <p:ext uri="{D42A27DB-BD31-4B8C-83A1-F6EECF244321}">
                <p14:modId xmlns:p14="http://schemas.microsoft.com/office/powerpoint/2010/main" val="2931933155"/>
              </p:ext>
            </p:extLst>
          </p:nvPr>
        </p:nvGraphicFramePr>
        <p:xfrm>
          <a:off x="468313" y="2418437"/>
          <a:ext cx="4124325" cy="2956548"/>
        </p:xfrm>
        <a:graphic>
          <a:graphicData uri="http://schemas.openxmlformats.org/drawingml/2006/table">
            <a:tbl>
              <a:tblPr firstRow="1" bandRow="1">
                <a:tableStyleId>{2D5ABB26-0587-4C30-8999-92F81FD0307C}</a:tableStyleId>
              </a:tblPr>
              <a:tblGrid>
                <a:gridCol w="4124325">
                  <a:extLst>
                    <a:ext uri="{9D8B030D-6E8A-4147-A177-3AD203B41FA5}">
                      <a16:colId xmlns:a16="http://schemas.microsoft.com/office/drawing/2014/main" val="20000"/>
                    </a:ext>
                  </a:extLst>
                </a:gridCol>
              </a:tblGrid>
              <a:tr h="260186">
                <a:tc>
                  <a:txBody>
                    <a:bodyPr/>
                    <a:lstStyle/>
                    <a:p>
                      <a:r>
                        <a:rPr lang="en-ZA" sz="1400" b="1" baseline="0" dirty="0">
                          <a:solidFill>
                            <a:schemeClr val="bg1"/>
                          </a:solidFill>
                          <a:latin typeface="+mn-lt"/>
                          <a:ea typeface="Verdana" panose="020B0604030504040204" pitchFamily="34" charset="0"/>
                          <a:cs typeface="Arial" pitchFamily="34" charset="0"/>
                        </a:rPr>
                        <a:t>SIU investigations at PRASA</a:t>
                      </a:r>
                      <a:endParaRPr lang="en-ZA" sz="1400" b="1" dirty="0">
                        <a:solidFill>
                          <a:schemeClr val="bg1"/>
                        </a:solidFill>
                        <a:latin typeface="+mn-lt"/>
                        <a:ea typeface="Verdana" panose="020B0604030504040204" pitchFamily="34" charset="0"/>
                        <a:cs typeface="Arial" pitchFamily="34" charset="0"/>
                      </a:endParaRPr>
                    </a:p>
                  </a:txBody>
                  <a:tcPr marL="91443" marR="91443" marT="45717" marB="45717" anchor="ctr">
                    <a:solidFill>
                      <a:schemeClr val="tx1"/>
                    </a:solidFill>
                  </a:tcPr>
                </a:tc>
                <a:extLst>
                  <a:ext uri="{0D108BD9-81ED-4DB2-BD59-A6C34878D82A}">
                    <a16:rowId xmlns:a16="http://schemas.microsoft.com/office/drawing/2014/main" val="10000"/>
                  </a:ext>
                </a:extLst>
              </a:tr>
              <a:tr h="2616915">
                <a:tc>
                  <a:txBody>
                    <a:bodyPr/>
                    <a:lstStyle/>
                    <a:p>
                      <a:pPr marL="0" marR="0" lvl="0" indent="0" algn="l" defTabSz="914400" rtl="0" eaLnBrk="1" fontAlgn="auto" latinLnBrk="0" hangingPunct="1">
                        <a:lnSpc>
                          <a:spcPct val="200000"/>
                        </a:lnSpc>
                        <a:spcBef>
                          <a:spcPts val="0"/>
                        </a:spcBef>
                        <a:spcAft>
                          <a:spcPts val="0"/>
                        </a:spcAft>
                        <a:buClrTx/>
                        <a:buSzTx/>
                        <a:buFont typeface="Wingdings" panose="05000000000000000000" pitchFamily="2" charset="2"/>
                        <a:buNone/>
                        <a:tabLst/>
                        <a:defRPr/>
                      </a:pPr>
                      <a:r>
                        <a:rPr lang="en-US" sz="1400" b="1" dirty="0">
                          <a:latin typeface="Arial" panose="020B0604020202020204" pitchFamily="34" charset="0"/>
                          <a:cs typeface="Arial" panose="020B0604020202020204" pitchFamily="34" charset="0"/>
                        </a:rPr>
                        <a:t>The SIU’s Legislative Mandate</a:t>
                      </a:r>
                    </a:p>
                    <a:p>
                      <a:pPr marL="0" marR="0" lvl="0" indent="0" algn="l" defTabSz="914400" rtl="0" eaLnBrk="1" fontAlgn="auto" latinLnBrk="0" hangingPunct="1">
                        <a:lnSpc>
                          <a:spcPct val="200000"/>
                        </a:lnSpc>
                        <a:spcBef>
                          <a:spcPts val="0"/>
                        </a:spcBef>
                        <a:spcAft>
                          <a:spcPts val="0"/>
                        </a:spcAft>
                        <a:buClrTx/>
                        <a:buSzTx/>
                        <a:buFont typeface="Wingdings" panose="05000000000000000000" pitchFamily="2" charset="2"/>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Proclamation R51 of 2019 progress update</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200000"/>
                        </a:lnSpc>
                        <a:spcBef>
                          <a:spcPts val="0"/>
                        </a:spcBef>
                        <a:spcAft>
                          <a:spcPts val="0"/>
                        </a:spcAft>
                        <a:buClrTx/>
                        <a:buSzTx/>
                        <a:buFont typeface="Wingdings" panose="05000000000000000000" pitchFamily="2" charset="2"/>
                        <a:buNone/>
                        <a:tabLst/>
                        <a:defRPr/>
                      </a:pPr>
                      <a:r>
                        <a:rPr lang="en-US" sz="1400" b="1" kern="1200" dirty="0">
                          <a:solidFill>
                            <a:prstClr val="black"/>
                          </a:solidFill>
                          <a:latin typeface="Arial" panose="020B0604020202020204" pitchFamily="34" charset="0"/>
                          <a:ea typeface="+mn-ea"/>
                          <a:cs typeface="Arial" panose="020B0604020202020204" pitchFamily="34" charset="0"/>
                        </a:rPr>
                        <a:t>Motivation for a new Proclamation</a:t>
                      </a:r>
                    </a:p>
                    <a:p>
                      <a:pPr marL="0" marR="0" lvl="0" indent="0" algn="l" defTabSz="914400" rtl="0" eaLnBrk="1" fontAlgn="auto" latinLnBrk="0" hangingPunct="1">
                        <a:lnSpc>
                          <a:spcPct val="200000"/>
                        </a:lnSpc>
                        <a:spcBef>
                          <a:spcPts val="0"/>
                        </a:spcBef>
                        <a:spcAft>
                          <a:spcPts val="0"/>
                        </a:spcAft>
                        <a:buClrTx/>
                        <a:buSzTx/>
                        <a:buFont typeface="Wingdings" panose="05000000000000000000" pitchFamily="2" charset="2"/>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Lifestyle Audits</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200000"/>
                        </a:lnSpc>
                        <a:spcBef>
                          <a:spcPts val="0"/>
                        </a:spcBef>
                        <a:spcAft>
                          <a:spcPts val="0"/>
                        </a:spcAft>
                        <a:buClrTx/>
                        <a:buSzTx/>
                        <a:buFont typeface="Wingdings" panose="05000000000000000000" pitchFamily="2" charset="2"/>
                        <a:buNone/>
                        <a:tabLst/>
                        <a:defRPr/>
                      </a:pPr>
                      <a:endParaRPr lang="en-US" sz="1400" dirty="0">
                        <a:latin typeface="+mn-lt"/>
                      </a:endParaRPr>
                    </a:p>
                    <a:p>
                      <a:pPr marL="0" indent="0">
                        <a:lnSpc>
                          <a:spcPct val="200000"/>
                        </a:lnSpc>
                        <a:buFont typeface="Wingdings" panose="05000000000000000000" pitchFamily="2" charset="2"/>
                        <a:buNone/>
                      </a:pPr>
                      <a:endParaRPr lang="en-ZA" sz="1400" baseline="0" dirty="0">
                        <a:latin typeface="+mn-lt"/>
                        <a:ea typeface="Verdana" panose="020B0604030504040204" pitchFamily="34" charset="0"/>
                        <a:cs typeface="Arial" pitchFamily="34" charset="0"/>
                      </a:endParaRPr>
                    </a:p>
                  </a:txBody>
                  <a:tcPr marL="91443" marR="91443" marT="45717" marB="45717" anchor="ctr">
                    <a:solidFill>
                      <a:srgbClr val="FFFF00"/>
                    </a:solidFill>
                  </a:tcPr>
                </a:tc>
                <a:extLst>
                  <a:ext uri="{0D108BD9-81ED-4DB2-BD59-A6C34878D82A}">
                    <a16:rowId xmlns:a16="http://schemas.microsoft.com/office/drawing/2014/main" val="10001"/>
                  </a:ext>
                </a:extLst>
              </a:tr>
            </a:tbl>
          </a:graphicData>
        </a:graphic>
      </p:graphicFrame>
      <p:pic>
        <p:nvPicPr>
          <p:cNvPr id="6"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11712"/>
            <a:ext cx="439738" cy="238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288" y="2540237"/>
            <a:ext cx="4078287" cy="300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3150" y="2911712"/>
            <a:ext cx="439738" cy="238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0969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p:cNvSpPr txBox="1">
            <a:spLocks/>
          </p:cNvSpPr>
          <p:nvPr/>
        </p:nvSpPr>
        <p:spPr>
          <a:xfrm>
            <a:off x="2016667" y="116759"/>
            <a:ext cx="10367838" cy="626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yriad pro"/>
                <a:ea typeface="+mj-ea"/>
                <a:cs typeface="Arial" panose="020B0604020202020204" pitchFamily="34" charset="0"/>
              </a:rPr>
              <a:t>Status of the Investigation</a:t>
            </a:r>
          </a:p>
        </p:txBody>
      </p:sp>
      <p:graphicFrame>
        <p:nvGraphicFramePr>
          <p:cNvPr id="6" name="Table 7">
            <a:extLst>
              <a:ext uri="{FF2B5EF4-FFF2-40B4-BE49-F238E27FC236}">
                <a16:creationId xmlns:a16="http://schemas.microsoft.com/office/drawing/2014/main" id="{E8D9746D-586D-FC9F-2EA3-2BA050CAF7C3}"/>
              </a:ext>
            </a:extLst>
          </p:cNvPr>
          <p:cNvGraphicFramePr>
            <a:graphicFrameLocks noGrp="1"/>
          </p:cNvGraphicFramePr>
          <p:nvPr>
            <p:ph idx="1"/>
            <p:extLst>
              <p:ext uri="{D42A27DB-BD31-4B8C-83A1-F6EECF244321}">
                <p14:modId xmlns:p14="http://schemas.microsoft.com/office/powerpoint/2010/main" val="3198363613"/>
              </p:ext>
            </p:extLst>
          </p:nvPr>
        </p:nvGraphicFramePr>
        <p:xfrm>
          <a:off x="655320" y="1729740"/>
          <a:ext cx="10967720" cy="3362960"/>
        </p:xfrm>
        <a:graphic>
          <a:graphicData uri="http://schemas.openxmlformats.org/drawingml/2006/table">
            <a:tbl>
              <a:tblPr firstRow="1" bandRow="1">
                <a:tableStyleId>{5C22544A-7EE6-4342-B048-85BDC9FD1C3A}</a:tableStyleId>
              </a:tblPr>
              <a:tblGrid>
                <a:gridCol w="1584226">
                  <a:extLst>
                    <a:ext uri="{9D8B030D-6E8A-4147-A177-3AD203B41FA5}">
                      <a16:colId xmlns:a16="http://schemas.microsoft.com/office/drawing/2014/main" val="1620185869"/>
                    </a:ext>
                  </a:extLst>
                </a:gridCol>
                <a:gridCol w="9383494">
                  <a:extLst>
                    <a:ext uri="{9D8B030D-6E8A-4147-A177-3AD203B41FA5}">
                      <a16:colId xmlns:a16="http://schemas.microsoft.com/office/drawing/2014/main" val="2282439420"/>
                    </a:ext>
                  </a:extLst>
                </a:gridCol>
              </a:tblGrid>
              <a:tr h="370840">
                <a:tc gridSpan="2">
                  <a:txBody>
                    <a:bodyPr/>
                    <a:lstStyle/>
                    <a:p>
                      <a:r>
                        <a:rPr lang="en-US" sz="1600" b="1" dirty="0">
                          <a:solidFill>
                            <a:schemeClr val="tx1"/>
                          </a:solidFill>
                        </a:rPr>
                        <a:t>Focus Area 7: Procurement of Forensic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03687108"/>
                  </a:ext>
                </a:extLst>
              </a:tr>
              <a:tr h="370840">
                <a:tc>
                  <a:txBody>
                    <a:bodyPr/>
                    <a:lstStyle/>
                    <a:p>
                      <a:r>
                        <a:rPr lang="en-US" sz="1600" b="1" dirty="0"/>
                        <a:t>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b="0" dirty="0"/>
                        <a:t>Investigation is complete.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544967"/>
                  </a:ext>
                </a:extLst>
              </a:tr>
              <a:tr h="370840">
                <a:tc>
                  <a:txBody>
                    <a:bodyPr/>
                    <a:lstStyle/>
                    <a:p>
                      <a:r>
                        <a:rPr lang="en-US" sz="1600" b="1" dirty="0"/>
                        <a:t>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Valucorp: </a:t>
                      </a:r>
                      <a:r>
                        <a:rPr lang="en-US" sz="1600" b="0" dirty="0">
                          <a:latin typeface="Arial" panose="020B0604020202020204" pitchFamily="34" charset="0"/>
                          <a:cs typeface="Arial" panose="020B0604020202020204" pitchFamily="34" charset="0"/>
                        </a:rPr>
                        <a:t>Company was appointed through an irregular variation order amounting to R24m.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Werkmans Attorneys: </a:t>
                      </a:r>
                      <a:r>
                        <a:rPr lang="en-US" sz="1600" b="0" dirty="0">
                          <a:latin typeface="Arial" panose="020B0604020202020204" pitchFamily="34" charset="0"/>
                          <a:cs typeface="Arial" panose="020B0604020202020204" pitchFamily="34" charset="0"/>
                        </a:rPr>
                        <a:t>The firm was appointed though an irregular process and was paid fees to the value of R170m for forensic investigation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8772563"/>
                  </a:ext>
                </a:extLst>
              </a:tr>
              <a:tr h="370840">
                <a:tc>
                  <a:txBody>
                    <a:bodyPr/>
                    <a:lstStyle/>
                    <a:p>
                      <a:r>
                        <a:rPr lang="en-US" sz="1600" b="1" dirty="0"/>
                        <a:t>Outcomes</a:t>
                      </a:r>
                    </a:p>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sz="1600" b="1" dirty="0">
                          <a:latin typeface="Arial" panose="020B0604020202020204" pitchFamily="34" charset="0"/>
                          <a:cs typeface="Arial" panose="020B0604020202020204" pitchFamily="34" charset="0"/>
                        </a:rPr>
                        <a:t>Valucorp</a:t>
                      </a:r>
                      <a:r>
                        <a:rPr lang="en-US" sz="1600" b="0" dirty="0">
                          <a:latin typeface="Arial" panose="020B0604020202020204" pitchFamily="34" charset="0"/>
                          <a:cs typeface="Arial" panose="020B0604020202020204" pitchFamily="34" charset="0"/>
                        </a:rPr>
                        <a:t>: Evidence pointing to Contravention of various sections of the PFMA was referred to the NPA</a:t>
                      </a:r>
                    </a:p>
                    <a:p>
                      <a:pPr algn="l"/>
                      <a:endParaRPr lang="en-US" sz="1600" b="0" dirty="0">
                        <a:latin typeface="Arial" panose="020B0604020202020204" pitchFamily="34" charset="0"/>
                        <a:cs typeface="Arial" panose="020B0604020202020204" pitchFamily="34" charset="0"/>
                      </a:endParaRPr>
                    </a:p>
                    <a:p>
                      <a:pPr algn="l"/>
                      <a:r>
                        <a:rPr lang="en-US" sz="1600" b="1" dirty="0">
                          <a:latin typeface="Arial" panose="020B0604020202020204" pitchFamily="34" charset="0"/>
                          <a:cs typeface="Arial" panose="020B0604020202020204" pitchFamily="34" charset="0"/>
                        </a:rPr>
                        <a:t>Werkmans Attorneys</a:t>
                      </a:r>
                      <a:r>
                        <a:rPr lang="en-US" sz="1600" b="0" dirty="0">
                          <a:latin typeface="Arial" panose="020B0604020202020204" pitchFamily="34" charset="0"/>
                          <a:cs typeface="Arial" panose="020B0604020202020204" pitchFamily="34" charset="0"/>
                        </a:rPr>
                        <a:t>: The SIU is considering the appropriate action against two former Board members.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5425937"/>
                  </a:ext>
                </a:extLst>
              </a:tr>
            </a:tbl>
          </a:graphicData>
        </a:graphic>
      </p:graphicFrame>
    </p:spTree>
    <p:extLst>
      <p:ext uri="{BB962C8B-B14F-4D97-AF65-F5344CB8AC3E}">
        <p14:creationId xmlns:p14="http://schemas.microsoft.com/office/powerpoint/2010/main" val="3517380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le 1"/>
          <p:cNvSpPr txBox="1">
            <a:spLocks/>
          </p:cNvSpPr>
          <p:nvPr/>
        </p:nvSpPr>
        <p:spPr>
          <a:xfrm>
            <a:off x="2337014" y="195081"/>
            <a:ext cx="6883988" cy="594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2020 Secondment Agreement</a:t>
            </a:r>
          </a:p>
        </p:txBody>
      </p:sp>
      <p:sp>
        <p:nvSpPr>
          <p:cNvPr id="3" name="Rectangle 2"/>
          <p:cNvSpPr/>
          <p:nvPr/>
        </p:nvSpPr>
        <p:spPr>
          <a:xfrm>
            <a:off x="350873" y="1639571"/>
            <a:ext cx="11472531" cy="3662541"/>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 11 September 2020, the SIU and PRASA entered into a Secondment Agreement to investigate: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88975" marR="0" lvl="0" indent="-342900" algn="l" defTabSz="914400" rtl="0" eaLnBrk="1" fontAlgn="auto" latinLnBrk="0" hangingPunct="1">
              <a:lnSpc>
                <a:spcPct val="150000"/>
              </a:lnSpc>
              <a:spcBef>
                <a:spcPts val="0"/>
              </a:spcBef>
              <a:spcAft>
                <a:spcPts val="0"/>
              </a:spcAft>
              <a:buClrTx/>
              <a:buSzTx/>
              <a:buFontTx/>
              <a:buAutoNum type="alphaLcParen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Material irregularities identified by the office of the Auditor General;</a:t>
            </a:r>
          </a:p>
          <a:p>
            <a:pPr marL="688975" marR="0" lvl="0" indent="-342900" algn="l" defTabSz="914400" rtl="0" eaLnBrk="1" fontAlgn="auto" latinLnBrk="0" hangingPunct="1">
              <a:lnSpc>
                <a:spcPct val="150000"/>
              </a:lnSpc>
              <a:spcBef>
                <a:spcPts val="0"/>
              </a:spcBef>
              <a:spcAft>
                <a:spcPts val="0"/>
              </a:spcAft>
              <a:buClrTx/>
              <a:buSzTx/>
              <a:buFontTx/>
              <a:buAutoNum type="alphaLcParenR"/>
              <a:tabLst/>
              <a:defRPr/>
            </a:pPr>
            <a:r>
              <a:rPr kumimoji="0" lang="en-US" sz="16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Anonymous allegations made by whistle blowers; and</a:t>
            </a:r>
          </a:p>
          <a:p>
            <a:pPr marL="688975" marR="0" lvl="0" indent="-342900" algn="l" defTabSz="914400" rtl="0" eaLnBrk="1" fontAlgn="auto" latinLnBrk="0" hangingPunct="1">
              <a:lnSpc>
                <a:spcPct val="150000"/>
              </a:lnSpc>
              <a:spcBef>
                <a:spcPts val="0"/>
              </a:spcBef>
              <a:spcAft>
                <a:spcPts val="0"/>
              </a:spcAft>
              <a:buClrTx/>
              <a:buSzTx/>
              <a:buFontTx/>
              <a:buAutoNum type="alphaLcParen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Irregularities identified by Werksmans Attorneys.</a:t>
            </a:r>
          </a:p>
          <a:p>
            <a:pPr marL="346075" marR="0" lvl="0" indent="0" algn="l" defTabSz="9144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6075"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total there were 17 Focus areas identified for investigation under the Secondment Agreement. And one matter that was reported by a whistleblower to PRASA.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these investigations were completed and the SIU is currently supporting PRASA in disciplinary proceedings.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34624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557" y="152599"/>
            <a:ext cx="10333384" cy="796575"/>
          </a:xfrm>
        </p:spPr>
        <p:txBody>
          <a:bodyPr>
            <a:normAutofit/>
          </a:bodyPr>
          <a:lstStyle/>
          <a:p>
            <a:r>
              <a:rPr lang="en-US" sz="2800" b="1" dirty="0">
                <a:latin typeface="Arial" panose="020B0604020202020204" pitchFamily="34" charset="0"/>
                <a:cs typeface="Arial" panose="020B0604020202020204" pitchFamily="34" charset="0"/>
              </a:rPr>
              <a:t>Status</a:t>
            </a:r>
            <a:endParaRPr lang="en-ZA" sz="28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14352612"/>
              </p:ext>
            </p:extLst>
          </p:nvPr>
        </p:nvGraphicFramePr>
        <p:xfrm>
          <a:off x="255180" y="1584250"/>
          <a:ext cx="11717080" cy="4576891"/>
        </p:xfrm>
        <a:graphic>
          <a:graphicData uri="http://schemas.openxmlformats.org/drawingml/2006/table">
            <a:tbl>
              <a:tblPr firstRow="1" firstCol="1" bandRow="1"/>
              <a:tblGrid>
                <a:gridCol w="425304">
                  <a:extLst>
                    <a:ext uri="{9D8B030D-6E8A-4147-A177-3AD203B41FA5}">
                      <a16:colId xmlns:a16="http://schemas.microsoft.com/office/drawing/2014/main" val="657258058"/>
                    </a:ext>
                  </a:extLst>
                </a:gridCol>
                <a:gridCol w="4869711">
                  <a:extLst>
                    <a:ext uri="{9D8B030D-6E8A-4147-A177-3AD203B41FA5}">
                      <a16:colId xmlns:a16="http://schemas.microsoft.com/office/drawing/2014/main" val="1424474294"/>
                    </a:ext>
                  </a:extLst>
                </a:gridCol>
                <a:gridCol w="4263656">
                  <a:extLst>
                    <a:ext uri="{9D8B030D-6E8A-4147-A177-3AD203B41FA5}">
                      <a16:colId xmlns:a16="http://schemas.microsoft.com/office/drawing/2014/main" val="2603174369"/>
                    </a:ext>
                  </a:extLst>
                </a:gridCol>
                <a:gridCol w="2158409">
                  <a:extLst>
                    <a:ext uri="{9D8B030D-6E8A-4147-A177-3AD203B41FA5}">
                      <a16:colId xmlns:a16="http://schemas.microsoft.com/office/drawing/2014/main" val="562047451"/>
                    </a:ext>
                  </a:extLst>
                </a:gridCol>
              </a:tblGrid>
              <a:tr h="317825">
                <a:tc>
                  <a:txBody>
                    <a:bodyPr/>
                    <a:lstStyle/>
                    <a:p>
                      <a:pPr>
                        <a:lnSpc>
                          <a:spcPct val="150000"/>
                        </a:lnSpc>
                        <a:spcAft>
                          <a:spcPts val="0"/>
                        </a:spcAft>
                      </a:pPr>
                      <a:r>
                        <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No.</a:t>
                      </a:r>
                      <a:endParaRPr lang="en-ZA"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50000"/>
                        </a:lnSpc>
                        <a:spcAft>
                          <a:spcPts val="0"/>
                        </a:spcAft>
                      </a:pPr>
                      <a:r>
                        <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Matter under Investigation</a:t>
                      </a:r>
                      <a:endParaRPr lang="en-ZA"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50000"/>
                        </a:lnSpc>
                        <a:spcAft>
                          <a:spcPts val="0"/>
                        </a:spcAft>
                      </a:pPr>
                      <a:r>
                        <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Progress to Date</a:t>
                      </a:r>
                      <a:endParaRPr lang="en-ZA"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50000"/>
                        </a:lnSpc>
                        <a:spcAft>
                          <a:spcPts val="0"/>
                        </a:spcAft>
                      </a:pPr>
                      <a:r>
                        <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Report Submitted on:</a:t>
                      </a:r>
                      <a:endParaRPr lang="en-ZA"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54426006"/>
                  </a:ext>
                </a:extLst>
              </a:tr>
              <a:tr h="953475">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Unfair, non-transparent and not cost-effective process followed in the appointment of Ziyenzeka Weed Control &amp; General Services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342900">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Investigation completed.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Assisting PRASA with Disciplinary Proceedings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31 August 2021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97896341"/>
                  </a:ext>
                </a:extLst>
              </a:tr>
              <a:tr h="953475">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2.</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Unfair disqualification of bidder after scoring the highest points resulting in an incorrect award to Khumbula Consulting.</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342900">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Investigation completed.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Assisting PRASA with Disciplinary Proceedings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15 September 2021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28035309"/>
                  </a:ext>
                </a:extLst>
              </a:tr>
              <a:tr h="667936">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No procurement process followed in the appointment of Aburec Fencing CC</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342900">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Investigation completed.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Assisting PRASA with Disciplinary Proceedings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31 August 2021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42231599"/>
                  </a:ext>
                </a:extLst>
              </a:tr>
              <a:tr h="842090">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4.</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Unfair, non-transparent and not cost-effective process followed in the appointment of Swifambo Rail Leasing</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342900">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Investigation completed.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Assisting PRASA with Disciplinary Proceedings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30 June 2021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56394990"/>
                  </a:ext>
                </a:extLst>
              </a:tr>
              <a:tr h="842090">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5.</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Unfair, non-transparent and not cost-effective process followed in the appointment of Thales Maziya Consortium</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342900">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Investigation completed.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Assisting PRASA with Disciplinary Proceedings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31 August 2021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46226412"/>
                  </a:ext>
                </a:extLst>
              </a:tr>
            </a:tbl>
          </a:graphicData>
        </a:graphic>
      </p:graphicFrame>
    </p:spTree>
    <p:extLst>
      <p:ext uri="{BB962C8B-B14F-4D97-AF65-F5344CB8AC3E}">
        <p14:creationId xmlns:p14="http://schemas.microsoft.com/office/powerpoint/2010/main" val="2248617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119" y="152114"/>
            <a:ext cx="10333384" cy="796575"/>
          </a:xfrm>
        </p:spPr>
        <p:txBody>
          <a:bodyPr>
            <a:normAutofit/>
          </a:bodyPr>
          <a:lstStyle/>
          <a:p>
            <a:r>
              <a:rPr lang="en-US" sz="2800" b="1" dirty="0">
                <a:latin typeface="Arial" panose="020B0604020202020204" pitchFamily="34" charset="0"/>
                <a:cs typeface="Arial" panose="020B0604020202020204" pitchFamily="34" charset="0"/>
              </a:rPr>
              <a:t>Status</a:t>
            </a:r>
            <a:endParaRPr lang="en-ZA" sz="28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23996231"/>
              </p:ext>
            </p:extLst>
          </p:nvPr>
        </p:nvGraphicFramePr>
        <p:xfrm>
          <a:off x="170121" y="1488560"/>
          <a:ext cx="11855302" cy="4677111"/>
        </p:xfrm>
        <a:graphic>
          <a:graphicData uri="http://schemas.openxmlformats.org/drawingml/2006/table">
            <a:tbl>
              <a:tblPr firstRow="1" firstCol="1" bandRow="1"/>
              <a:tblGrid>
                <a:gridCol w="326268">
                  <a:extLst>
                    <a:ext uri="{9D8B030D-6E8A-4147-A177-3AD203B41FA5}">
                      <a16:colId xmlns:a16="http://schemas.microsoft.com/office/drawing/2014/main" val="657258058"/>
                    </a:ext>
                  </a:extLst>
                </a:gridCol>
                <a:gridCol w="5574802">
                  <a:extLst>
                    <a:ext uri="{9D8B030D-6E8A-4147-A177-3AD203B41FA5}">
                      <a16:colId xmlns:a16="http://schemas.microsoft.com/office/drawing/2014/main" val="1424474294"/>
                    </a:ext>
                  </a:extLst>
                </a:gridCol>
                <a:gridCol w="4083003">
                  <a:extLst>
                    <a:ext uri="{9D8B030D-6E8A-4147-A177-3AD203B41FA5}">
                      <a16:colId xmlns:a16="http://schemas.microsoft.com/office/drawing/2014/main" val="2603174369"/>
                    </a:ext>
                  </a:extLst>
                </a:gridCol>
                <a:gridCol w="1871229">
                  <a:extLst>
                    <a:ext uri="{9D8B030D-6E8A-4147-A177-3AD203B41FA5}">
                      <a16:colId xmlns:a16="http://schemas.microsoft.com/office/drawing/2014/main" val="562047451"/>
                    </a:ext>
                  </a:extLst>
                </a:gridCol>
              </a:tblGrid>
              <a:tr h="288976">
                <a:tc>
                  <a:txBody>
                    <a:bodyPr/>
                    <a:lstStyle/>
                    <a:p>
                      <a:pPr>
                        <a:lnSpc>
                          <a:spcPct val="150000"/>
                        </a:lnSpc>
                        <a:spcAft>
                          <a:spcPts val="0"/>
                        </a:spcAft>
                      </a:pPr>
                      <a:r>
                        <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No.</a:t>
                      </a:r>
                      <a:endParaRPr lang="en-ZA"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50000"/>
                        </a:lnSpc>
                        <a:spcAft>
                          <a:spcPts val="0"/>
                        </a:spcAft>
                      </a:pPr>
                      <a:r>
                        <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Matter under Investigation</a:t>
                      </a:r>
                      <a:endParaRPr lang="en-ZA"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50000"/>
                        </a:lnSpc>
                        <a:spcAft>
                          <a:spcPts val="0"/>
                        </a:spcAft>
                      </a:pPr>
                      <a:r>
                        <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Progress to Date</a:t>
                      </a:r>
                      <a:endParaRPr lang="en-ZA"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50000"/>
                        </a:lnSpc>
                        <a:spcAft>
                          <a:spcPts val="0"/>
                        </a:spcAft>
                      </a:pPr>
                      <a:r>
                        <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Report Submitted on:</a:t>
                      </a:r>
                      <a:endParaRPr lang="en-ZA"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54426006"/>
                  </a:ext>
                </a:extLst>
              </a:tr>
              <a:tr h="884951">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6.</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Unfair, non-transparent and not cost-effective process followed in the appointment of general overhaul and upgrade contractors – multiple suppliers.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225425">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Investigation completed.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225425">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Assisting PRASA with Disciplinary Proceedings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15 September 2021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28283456"/>
                  </a:ext>
                </a:extLst>
              </a:tr>
              <a:tr h="884951">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7.</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Unfair, non-transparent, non-competitive and not cost-effective process followed in the appointment of grass and vegetation cutting service providers.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225425">
                        <a:lnSpc>
                          <a:spcPct val="150000"/>
                        </a:lnSpc>
                        <a:spcAft>
                          <a:spcPts val="0"/>
                        </a:spcAft>
                        <a:buFont typeface="Symbol" panose="05050102010706020507" pitchFamily="18" charset="2"/>
                        <a:buChar char=""/>
                      </a:pPr>
                      <a:r>
                        <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Investigation</a:t>
                      </a:r>
                      <a:r>
                        <a:rPr lang="en-ZA" sz="1200" dirty="0">
                          <a:effectLst/>
                          <a:latin typeface="Arial" panose="020B0604020202020204" pitchFamily="34" charset="0"/>
                          <a:ea typeface="Calibri" panose="020F0502020204030204" pitchFamily="34" charset="0"/>
                          <a:cs typeface="Arial" panose="020B0604020202020204" pitchFamily="34" charset="0"/>
                        </a:rPr>
                        <a:t> completed.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225425">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Assisting PRASA with Disciplinary Proceedings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15 September 2021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04784550"/>
                  </a:ext>
                </a:extLst>
              </a:tr>
              <a:tr h="884951">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8.</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Unfair, non-transparent, non-competitive and not cost-effective process followed in the appointment of service providers for the transportation of train crew drivers.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225425">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Investigation completed.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225425">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Assisting PRASA with Disciplinary Proceedings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31 August 2021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81789469"/>
                  </a:ext>
                </a:extLst>
              </a:tr>
              <a:tr h="884951">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9.</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Unfair, non-transparent, non-competitive and not cost-effective process followed in the appointment of Sele &amp; Musa trading and tours for the supply of wooden sleepers.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225425">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Investigation completed.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225425">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Assisting PRASA with Disciplinary Proceedings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13 September 2021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60607498"/>
                  </a:ext>
                </a:extLst>
              </a:tr>
              <a:tr h="848331">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10.</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Not cost-effective process followed in the appointment of service providers for the cleaning of stations as well as horticulture.</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225425">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Investigation completed.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225425">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Assisting PRASA with Disciplinary Proceedings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17 September 2021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88222982"/>
                  </a:ext>
                </a:extLst>
              </a:tr>
            </a:tbl>
          </a:graphicData>
        </a:graphic>
      </p:graphicFrame>
    </p:spTree>
    <p:extLst>
      <p:ext uri="{BB962C8B-B14F-4D97-AF65-F5344CB8AC3E}">
        <p14:creationId xmlns:p14="http://schemas.microsoft.com/office/powerpoint/2010/main" val="4004205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8616" y="119918"/>
            <a:ext cx="10333384" cy="796575"/>
          </a:xfrm>
        </p:spPr>
        <p:txBody>
          <a:bodyPr>
            <a:normAutofit/>
          </a:bodyPr>
          <a:lstStyle/>
          <a:p>
            <a:r>
              <a:rPr lang="en-US" sz="2800" b="1" dirty="0">
                <a:latin typeface="Arial" panose="020B0604020202020204" pitchFamily="34" charset="0"/>
                <a:cs typeface="Arial" panose="020B0604020202020204" pitchFamily="34" charset="0"/>
              </a:rPr>
              <a:t>Status</a:t>
            </a:r>
            <a:endParaRPr lang="en-ZA" sz="28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02650922"/>
              </p:ext>
            </p:extLst>
          </p:nvPr>
        </p:nvGraphicFramePr>
        <p:xfrm>
          <a:off x="244548" y="1594885"/>
          <a:ext cx="11748977" cy="3883919"/>
        </p:xfrm>
        <a:graphic>
          <a:graphicData uri="http://schemas.openxmlformats.org/drawingml/2006/table">
            <a:tbl>
              <a:tblPr firstRow="1" firstCol="1" bandRow="1"/>
              <a:tblGrid>
                <a:gridCol w="404038">
                  <a:extLst>
                    <a:ext uri="{9D8B030D-6E8A-4147-A177-3AD203B41FA5}">
                      <a16:colId xmlns:a16="http://schemas.microsoft.com/office/drawing/2014/main" val="657258058"/>
                    </a:ext>
                  </a:extLst>
                </a:gridCol>
                <a:gridCol w="5433237">
                  <a:extLst>
                    <a:ext uri="{9D8B030D-6E8A-4147-A177-3AD203B41FA5}">
                      <a16:colId xmlns:a16="http://schemas.microsoft.com/office/drawing/2014/main" val="1424474294"/>
                    </a:ext>
                  </a:extLst>
                </a:gridCol>
                <a:gridCol w="4125433">
                  <a:extLst>
                    <a:ext uri="{9D8B030D-6E8A-4147-A177-3AD203B41FA5}">
                      <a16:colId xmlns:a16="http://schemas.microsoft.com/office/drawing/2014/main" val="2603174369"/>
                    </a:ext>
                  </a:extLst>
                </a:gridCol>
                <a:gridCol w="1786269">
                  <a:extLst>
                    <a:ext uri="{9D8B030D-6E8A-4147-A177-3AD203B41FA5}">
                      <a16:colId xmlns:a16="http://schemas.microsoft.com/office/drawing/2014/main" val="562047451"/>
                    </a:ext>
                  </a:extLst>
                </a:gridCol>
              </a:tblGrid>
              <a:tr h="321255">
                <a:tc>
                  <a:txBody>
                    <a:bodyPr/>
                    <a:lstStyle/>
                    <a:p>
                      <a:pPr>
                        <a:lnSpc>
                          <a:spcPct val="150000"/>
                        </a:lnSpc>
                        <a:spcAft>
                          <a:spcPts val="0"/>
                        </a:spcAft>
                      </a:pPr>
                      <a:r>
                        <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No.</a:t>
                      </a:r>
                      <a:endParaRPr lang="en-ZA"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50000"/>
                        </a:lnSpc>
                        <a:spcAft>
                          <a:spcPts val="0"/>
                        </a:spcAft>
                      </a:pPr>
                      <a:r>
                        <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Matter under Investigation</a:t>
                      </a:r>
                      <a:endParaRPr lang="en-ZA"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50000"/>
                        </a:lnSpc>
                        <a:spcAft>
                          <a:spcPts val="0"/>
                        </a:spcAft>
                      </a:pPr>
                      <a:r>
                        <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Progress to Date</a:t>
                      </a:r>
                      <a:endParaRPr lang="en-ZA"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50000"/>
                        </a:lnSpc>
                        <a:spcAft>
                          <a:spcPts val="0"/>
                        </a:spcAft>
                      </a:pPr>
                      <a:r>
                        <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Report Submitted</a:t>
                      </a:r>
                      <a:endParaRPr lang="en-ZA"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54426006"/>
                  </a:ext>
                </a:extLst>
              </a:tr>
              <a:tr h="922753">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11.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Unfair, non-equitable, non-transparent, non-competitive and not cost-effective process followed in the evergreen contract with Golden Arrow Bus Services for the provision of services in the Western Cape.</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342900">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Investigation completed.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Assisting PRASA with Disciplinary Proceedings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15 July 2021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03426881"/>
                  </a:ext>
                </a:extLst>
              </a:tr>
              <a:tr h="712381">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12.</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Unfair, non-transparent, non-competitive and not cost-effective process followed in the appointment of Siemens Ltd on the basis of an “emergency” deviation.</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342900">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Investigation completed.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Assisting PRASA with Disciplinary Proceedings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17 September 2021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28973473"/>
                  </a:ext>
                </a:extLst>
              </a:tr>
              <a:tr h="963765">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13.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Unfair, non-transparent, non-competitive and not cost-effective process followed in the appointment of ERB Technologies on the basis of an “emergency” deviation.</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342900">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Investigation completed.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Assisting PRASA with Disciplinary Proceedings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31 August 2021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58903774"/>
                  </a:ext>
                </a:extLst>
              </a:tr>
              <a:tr h="963765">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14.</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Unfair, non-transparent, non-competitive and not cost-effective process followed in the appointment of Gakennoshi Power Projects on the basis of an “emergency” deviation.</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342900">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Investigation completed.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Assisting PRASA with Disciplinary Proceedings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15 September 2021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06894624"/>
                  </a:ext>
                </a:extLst>
              </a:tr>
            </a:tbl>
          </a:graphicData>
        </a:graphic>
      </p:graphicFrame>
    </p:spTree>
    <p:extLst>
      <p:ext uri="{BB962C8B-B14F-4D97-AF65-F5344CB8AC3E}">
        <p14:creationId xmlns:p14="http://schemas.microsoft.com/office/powerpoint/2010/main" val="4080457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307" y="33290"/>
            <a:ext cx="10333384" cy="796575"/>
          </a:xfrm>
        </p:spPr>
        <p:txBody>
          <a:bodyPr>
            <a:normAutofit/>
          </a:bodyPr>
          <a:lstStyle/>
          <a:p>
            <a:r>
              <a:rPr lang="en-US" sz="2800" b="1" dirty="0">
                <a:latin typeface="Arial" panose="020B0604020202020204" pitchFamily="34" charset="0"/>
                <a:cs typeface="Arial" panose="020B0604020202020204" pitchFamily="34" charset="0"/>
              </a:rPr>
              <a:t>Status</a:t>
            </a:r>
            <a:endParaRPr lang="en-ZA" sz="28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80540914"/>
              </p:ext>
            </p:extLst>
          </p:nvPr>
        </p:nvGraphicFramePr>
        <p:xfrm>
          <a:off x="202019" y="1658679"/>
          <a:ext cx="11823403" cy="4391248"/>
        </p:xfrm>
        <a:graphic>
          <a:graphicData uri="http://schemas.openxmlformats.org/drawingml/2006/table">
            <a:tbl>
              <a:tblPr firstRow="1" firstCol="1" bandRow="1"/>
              <a:tblGrid>
                <a:gridCol w="425302">
                  <a:extLst>
                    <a:ext uri="{9D8B030D-6E8A-4147-A177-3AD203B41FA5}">
                      <a16:colId xmlns:a16="http://schemas.microsoft.com/office/drawing/2014/main" val="657258058"/>
                    </a:ext>
                  </a:extLst>
                </a:gridCol>
                <a:gridCol w="5964865">
                  <a:extLst>
                    <a:ext uri="{9D8B030D-6E8A-4147-A177-3AD203B41FA5}">
                      <a16:colId xmlns:a16="http://schemas.microsoft.com/office/drawing/2014/main" val="1424474294"/>
                    </a:ext>
                  </a:extLst>
                </a:gridCol>
                <a:gridCol w="3636335">
                  <a:extLst>
                    <a:ext uri="{9D8B030D-6E8A-4147-A177-3AD203B41FA5}">
                      <a16:colId xmlns:a16="http://schemas.microsoft.com/office/drawing/2014/main" val="2603174369"/>
                    </a:ext>
                  </a:extLst>
                </a:gridCol>
                <a:gridCol w="1796901">
                  <a:extLst>
                    <a:ext uri="{9D8B030D-6E8A-4147-A177-3AD203B41FA5}">
                      <a16:colId xmlns:a16="http://schemas.microsoft.com/office/drawing/2014/main" val="562047451"/>
                    </a:ext>
                  </a:extLst>
                </a:gridCol>
              </a:tblGrid>
              <a:tr h="337788">
                <a:tc>
                  <a:txBody>
                    <a:bodyPr/>
                    <a:lstStyle/>
                    <a:p>
                      <a:pPr>
                        <a:lnSpc>
                          <a:spcPct val="150000"/>
                        </a:lnSpc>
                        <a:spcAft>
                          <a:spcPts val="0"/>
                        </a:spcAft>
                      </a:pPr>
                      <a:r>
                        <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No.</a:t>
                      </a:r>
                      <a:endParaRPr lang="en-ZA"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50000"/>
                        </a:lnSpc>
                        <a:spcAft>
                          <a:spcPts val="0"/>
                        </a:spcAft>
                      </a:pPr>
                      <a:r>
                        <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Matter under Investigation</a:t>
                      </a:r>
                      <a:endParaRPr lang="en-ZA"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50000"/>
                        </a:lnSpc>
                        <a:spcAft>
                          <a:spcPts val="0"/>
                        </a:spcAft>
                      </a:pPr>
                      <a:r>
                        <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Progress to Date</a:t>
                      </a:r>
                      <a:endParaRPr lang="en-ZA"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50000"/>
                        </a:lnSpc>
                        <a:spcAft>
                          <a:spcPts val="0"/>
                        </a:spcAft>
                      </a:pPr>
                      <a:r>
                        <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Report Submitted on:</a:t>
                      </a:r>
                      <a:endParaRPr lang="en-ZA"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54426006"/>
                  </a:ext>
                </a:extLst>
              </a:tr>
              <a:tr h="1013365">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15.</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Unfair, non-transparent, non-competitive and not cost-effective process followed in the appointment of Active Power Projects (PTY) Ltd on the basis of an “emergency” deviation.</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342900">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Investigation completed.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Assisting PRASA with Disciplinary Proceedings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15 September 2021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45526786"/>
                  </a:ext>
                </a:extLst>
              </a:tr>
              <a:tr h="1013365">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16.</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Unfair, non-transparent, non-competitive and not cost-effective process followed in the appointment of UDS PTY (Ltd) on the basis of a Treasury Regulation 16A.6.6 deviation.</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342900">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Investigation completed.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Assisting PRASA with Disciplinary Proceedings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15 September 2021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51621348"/>
                  </a:ext>
                </a:extLst>
              </a:tr>
              <a:tr h="1351153">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17.</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Unfair, non-transparent, non-competitive and not cost-effective process followed in the appointment of Combined Private Investigations on the basis of a Treasury Regulation 16A.6.6 deviation</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342900">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Investigation completed.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Assisting PRASA with Disciplinary Proceedings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15 September 2021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19322563"/>
                  </a:ext>
                </a:extLst>
              </a:tr>
              <a:tr h="675577">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18.</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Alleged procurement irregularities relating to PRASA CRES’ Isipingo project; related payments and variation orders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342900">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Investigation completed.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Assisting PRASA with Disciplinary Proceedings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17 March 2021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627" marR="12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65256872"/>
                  </a:ext>
                </a:extLst>
              </a:tr>
            </a:tbl>
          </a:graphicData>
        </a:graphic>
      </p:graphicFrame>
    </p:spTree>
    <p:extLst>
      <p:ext uri="{BB962C8B-B14F-4D97-AF65-F5344CB8AC3E}">
        <p14:creationId xmlns:p14="http://schemas.microsoft.com/office/powerpoint/2010/main" val="2575541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479" y="139168"/>
            <a:ext cx="7373984" cy="796575"/>
          </a:xfrm>
        </p:spPr>
        <p:txBody>
          <a:bodyPr>
            <a:normAutofit/>
          </a:bodyPr>
          <a:lstStyle/>
          <a:p>
            <a:pPr algn="ctr"/>
            <a:r>
              <a:rPr lang="en-US" sz="2800" b="1" dirty="0" smtClean="0">
                <a:latin typeface="Arial" panose="020B0604020202020204" pitchFamily="34" charset="0"/>
                <a:cs typeface="Arial" panose="020B0604020202020204" pitchFamily="34" charset="0"/>
              </a:rPr>
              <a:t>Outcomes</a:t>
            </a:r>
            <a:endParaRPr lang="en-ZA"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18978" y="1868558"/>
            <a:ext cx="11610752" cy="2433935"/>
          </a:xfrm>
        </p:spPr>
        <p:txBody>
          <a:bodyPr>
            <a:normAutofit/>
          </a:bodyPr>
          <a:lstStyle/>
          <a:p>
            <a:pPr marL="342900" lvl="0" indent="-342900">
              <a:lnSpc>
                <a:spcPct val="150000"/>
              </a:lnSpc>
              <a:spcAft>
                <a:spcPts val="0"/>
              </a:spcAft>
              <a:buFont typeface="Symbol" panose="05050102010706020507" pitchFamily="18" charset="2"/>
              <a:buChar char=""/>
            </a:pPr>
            <a:r>
              <a:rPr lang="en-ZA" sz="1600" spc="-30" dirty="0">
                <a:solidFill>
                  <a:srgbClr val="262626"/>
                </a:solidFill>
                <a:latin typeface="Arial" panose="020B0604020202020204" pitchFamily="34" charset="0"/>
                <a:ea typeface="Calibri" panose="020F0502020204030204" pitchFamily="34" charset="0"/>
              </a:rPr>
              <a:t>44 Disciplinary referral for Senior Managers at various business units were made under the  secondment investigation, 33 employees were still under the employment of PRASA at the time the reports were submitted.</a:t>
            </a:r>
            <a:endParaRPr lang="en-ZA" sz="1600" spc="-30" dirty="0">
              <a:solidFill>
                <a:srgbClr val="262626"/>
              </a:solidFill>
              <a:latin typeface="Arial" panose="020B0604020202020204" pitchFamily="34" charset="0"/>
              <a:ea typeface="Times New Roman" panose="02020603050405020304" pitchFamily="18" charset="0"/>
            </a:endParaRPr>
          </a:p>
          <a:p>
            <a:pPr marL="342900" lvl="0" indent="-342900">
              <a:lnSpc>
                <a:spcPct val="150000"/>
              </a:lnSpc>
              <a:spcAft>
                <a:spcPts val="0"/>
              </a:spcAft>
              <a:buFont typeface="Symbol" panose="05050102010706020507" pitchFamily="18" charset="2"/>
              <a:buChar char=""/>
              <a:tabLst>
                <a:tab pos="812800" algn="l"/>
              </a:tabLst>
            </a:pPr>
            <a:r>
              <a:rPr lang="en-ZA" sz="1600" spc="-30" dirty="0">
                <a:solidFill>
                  <a:srgbClr val="262626"/>
                </a:solidFill>
                <a:latin typeface="Arial" panose="020B0604020202020204" pitchFamily="34" charset="0"/>
                <a:ea typeface="Calibri" panose="020F0502020204030204" pitchFamily="34" charset="0"/>
              </a:rPr>
              <a:t>Disciplinary proceedings are ongoing.</a:t>
            </a:r>
            <a:endParaRPr lang="en-ZA" sz="1600" spc="-30" dirty="0">
              <a:solidFill>
                <a:srgbClr val="262626"/>
              </a:solidFill>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996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626" y="0"/>
            <a:ext cx="10515600" cy="1002784"/>
          </a:xfrm>
        </p:spPr>
        <p:txBody>
          <a:bodyPr>
            <a:normAutofit/>
          </a:bodyPr>
          <a:lstStyle/>
          <a:p>
            <a:r>
              <a:rPr lang="en-US" sz="2400" b="1" dirty="0">
                <a:solidFill>
                  <a:prstClr val="black"/>
                </a:solidFill>
                <a:latin typeface="Arial" panose="020B0604020202020204" pitchFamily="34" charset="0"/>
                <a:cs typeface="Arial" panose="020B0604020202020204" pitchFamily="34" charset="0"/>
              </a:rPr>
              <a:t>    Key Challenges &amp; Limitations</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02569374"/>
              </p:ext>
            </p:extLst>
          </p:nvPr>
        </p:nvGraphicFramePr>
        <p:xfrm>
          <a:off x="1154178" y="1760263"/>
          <a:ext cx="10117377" cy="3955996"/>
        </p:xfrm>
        <a:graphic>
          <a:graphicData uri="http://schemas.openxmlformats.org/drawingml/2006/table">
            <a:tbl>
              <a:tblPr firstRow="1" bandRow="1">
                <a:tableStyleId>{073A0DAA-6AF3-43AB-8588-CEC1D06C72B9}</a:tableStyleId>
              </a:tblPr>
              <a:tblGrid>
                <a:gridCol w="685893">
                  <a:extLst>
                    <a:ext uri="{9D8B030D-6E8A-4147-A177-3AD203B41FA5}">
                      <a16:colId xmlns:a16="http://schemas.microsoft.com/office/drawing/2014/main" val="4003338203"/>
                    </a:ext>
                  </a:extLst>
                </a:gridCol>
                <a:gridCol w="2966821">
                  <a:extLst>
                    <a:ext uri="{9D8B030D-6E8A-4147-A177-3AD203B41FA5}">
                      <a16:colId xmlns:a16="http://schemas.microsoft.com/office/drawing/2014/main" val="1545608755"/>
                    </a:ext>
                  </a:extLst>
                </a:gridCol>
                <a:gridCol w="6464663">
                  <a:extLst>
                    <a:ext uri="{9D8B030D-6E8A-4147-A177-3AD203B41FA5}">
                      <a16:colId xmlns:a16="http://schemas.microsoft.com/office/drawing/2014/main" val="3185872729"/>
                    </a:ext>
                  </a:extLst>
                </a:gridCol>
              </a:tblGrid>
              <a:tr h="5711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No.</a:t>
                      </a:r>
                    </a:p>
                    <a:p>
                      <a:endParaRPr lang="en-US" sz="12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Key Challenges</a:t>
                      </a:r>
                    </a:p>
                    <a:p>
                      <a:endParaRPr lang="en-US" sz="12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Remedial Action</a:t>
                      </a:r>
                    </a:p>
                    <a:p>
                      <a:endParaRPr lang="en-US" sz="1200" dirty="0">
                        <a:solidFill>
                          <a:schemeClr val="tx1"/>
                        </a:solidFill>
                        <a:latin typeface="Arial" panose="020B0604020202020204" pitchFamily="34" charset="0"/>
                        <a:cs typeface="Arial" panose="020B0604020202020204" pitchFamily="34" charset="0"/>
                      </a:endParaRPr>
                    </a:p>
                  </a:txBody>
                  <a:tcPr>
                    <a:solidFill>
                      <a:srgbClr val="FFFF00"/>
                    </a:solidFill>
                  </a:tcPr>
                </a:tc>
                <a:extLst>
                  <a:ext uri="{0D108BD9-81ED-4DB2-BD59-A6C34878D82A}">
                    <a16:rowId xmlns:a16="http://schemas.microsoft.com/office/drawing/2014/main" val="31595859"/>
                  </a:ext>
                </a:extLst>
              </a:tr>
              <a:tr h="1007387">
                <a:tc>
                  <a:txBody>
                    <a:bodyPr/>
                    <a:lstStyle/>
                    <a:p>
                      <a:r>
                        <a:rPr lang="en-US" sz="1200" dirty="0">
                          <a:solidFill>
                            <a:schemeClr val="tx1"/>
                          </a:solidFill>
                          <a:latin typeface="Arial" panose="020B0604020202020204" pitchFamily="34" charset="0"/>
                          <a:cs typeface="Arial" panose="020B0604020202020204" pitchFamily="34" charset="0"/>
                        </a:rPr>
                        <a:t>1.</a:t>
                      </a:r>
                    </a:p>
                  </a:txBody>
                  <a:tcPr/>
                </a:tc>
                <a:tc>
                  <a:txBody>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Non-availability of documents. Officials responsible are no longer employed at PRASA.</a:t>
                      </a:r>
                    </a:p>
                  </a:txBody>
                  <a:tcPr/>
                </a:tc>
                <a:tc>
                  <a:txBody>
                    <a:bodyPr/>
                    <a:lstStyle/>
                    <a:p>
                      <a:pPr marL="171450" indent="-171450">
                        <a:lnSpc>
                          <a:spcPct val="150000"/>
                        </a:lnSpc>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Attempted to obtain</a:t>
                      </a:r>
                      <a:r>
                        <a:rPr lang="en-US" sz="1200" baseline="0" dirty="0">
                          <a:solidFill>
                            <a:schemeClr val="tx1"/>
                          </a:solidFill>
                          <a:latin typeface="Arial" panose="020B0604020202020204" pitchFamily="34" charset="0"/>
                          <a:cs typeface="Arial" panose="020B0604020202020204" pitchFamily="34" charset="0"/>
                        </a:rPr>
                        <a:t> documents from the service providers with no success.</a:t>
                      </a:r>
                    </a:p>
                    <a:p>
                      <a:pPr marL="171450" indent="-171450">
                        <a:lnSpc>
                          <a:spcPct val="150000"/>
                        </a:lnSpc>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Obtained</a:t>
                      </a:r>
                      <a:r>
                        <a:rPr lang="en-US" sz="1200" baseline="0" dirty="0">
                          <a:solidFill>
                            <a:schemeClr val="tx1"/>
                          </a:solidFill>
                          <a:latin typeface="Arial" panose="020B0604020202020204" pitchFamily="34" charset="0"/>
                          <a:cs typeface="Arial" panose="020B0604020202020204" pitchFamily="34" charset="0"/>
                        </a:rPr>
                        <a:t> affidavit from the relevant section with the view to recommend disciplinary action. </a:t>
                      </a:r>
                      <a:endParaRPr lang="en-US"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46133187"/>
                  </a:ext>
                </a:extLst>
              </a:tr>
              <a:tr h="1023456">
                <a:tc>
                  <a:txBody>
                    <a:bodyPr/>
                    <a:lstStyle/>
                    <a:p>
                      <a:r>
                        <a:rPr lang="en-US" sz="1200" dirty="0">
                          <a:latin typeface="Arial" panose="020B0604020202020204" pitchFamily="34" charset="0"/>
                          <a:cs typeface="Arial" panose="020B0604020202020204" pitchFamily="34" charset="0"/>
                        </a:rPr>
                        <a:t>2.</a:t>
                      </a:r>
                    </a:p>
                  </a:txBody>
                  <a:tcPr/>
                </a:tc>
                <a:tc>
                  <a:txBody>
                    <a:bodyPr/>
                    <a:lstStyle/>
                    <a:p>
                      <a:r>
                        <a:rPr lang="en-US" sz="1200" dirty="0">
                          <a:latin typeface="Arial" panose="020B0604020202020204" pitchFamily="34" charset="0"/>
                          <a:cs typeface="Arial" panose="020B0604020202020204" pitchFamily="34" charset="0"/>
                        </a:rPr>
                        <a:t>Prescription period</a:t>
                      </a:r>
                    </a:p>
                  </a:txBody>
                  <a:tcPr/>
                </a:tc>
                <a:tc>
                  <a:txBody>
                    <a:bodyPr/>
                    <a:lstStyle/>
                    <a:p>
                      <a:pPr marL="171450" indent="-171450" algn="l">
                        <a:lnSpc>
                          <a:spcPct val="150000"/>
                        </a:lnSpc>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Despite</a:t>
                      </a:r>
                      <a:r>
                        <a:rPr lang="en-US" sz="1200" b="0" baseline="0" dirty="0">
                          <a:solidFill>
                            <a:schemeClr val="tx1"/>
                          </a:solidFill>
                          <a:latin typeface="Arial" panose="020B0604020202020204" pitchFamily="34" charset="0"/>
                          <a:cs typeface="Arial" panose="020B0604020202020204" pitchFamily="34" charset="0"/>
                        </a:rPr>
                        <a:t> PRASA becoming aware of the irregular confinement during 2016/2017, it failed to proceed with any civil action there was.</a:t>
                      </a:r>
                    </a:p>
                    <a:p>
                      <a:pPr marL="0" indent="0" algn="l">
                        <a:lnSpc>
                          <a:spcPct val="150000"/>
                        </a:lnSpc>
                        <a:buFont typeface="Arial" panose="020B0604020202020204" pitchFamily="34" charset="0"/>
                        <a:buNone/>
                      </a:pPr>
                      <a:endParaRPr lang="en-US" sz="1200" b="0" baseline="0" dirty="0">
                        <a:solidFill>
                          <a:schemeClr val="tx1"/>
                        </a:solidFill>
                        <a:latin typeface="Arial" panose="020B0604020202020204" pitchFamily="34" charset="0"/>
                        <a:cs typeface="Arial" panose="020B0604020202020204" pitchFamily="34" charset="0"/>
                      </a:endParaRPr>
                    </a:p>
                    <a:p>
                      <a:pPr marL="171450" indent="-171450" algn="l">
                        <a:lnSpc>
                          <a:spcPct val="150000"/>
                        </a:lnSpc>
                        <a:buFont typeface="Arial" panose="020B0604020202020204" pitchFamily="34" charset="0"/>
                        <a:buChar char="•"/>
                      </a:pPr>
                      <a:r>
                        <a:rPr lang="en-US" sz="1200" b="0" baseline="0" dirty="0">
                          <a:solidFill>
                            <a:schemeClr val="tx1"/>
                          </a:solidFill>
                          <a:latin typeface="Arial" panose="020B0604020202020204" pitchFamily="34" charset="0"/>
                          <a:cs typeface="Arial" panose="020B0604020202020204" pitchFamily="34" charset="0"/>
                        </a:rPr>
                        <a:t>Accordingly PRASA’s claim has prescribed in terms of the Prescription Act, Sec 11.</a:t>
                      </a:r>
                      <a:endParaRPr lang="en-US" sz="1200" b="0" dirty="0">
                        <a:solidFill>
                          <a:schemeClr val="tx1"/>
                        </a:solidFill>
                        <a:latin typeface="Arial" panose="020B0604020202020204" pitchFamily="34" charset="0"/>
                        <a:cs typeface="Arial" panose="020B0604020202020204" pitchFamily="34" charset="0"/>
                      </a:endParaRPr>
                    </a:p>
                    <a:p>
                      <a:pPr>
                        <a:lnSpc>
                          <a:spcPct val="150000"/>
                        </a:lnSpc>
                      </a:pP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48027067"/>
                  </a:ext>
                </a:extLst>
              </a:tr>
              <a:tr h="687897">
                <a:tc>
                  <a:txBody>
                    <a:bodyPr/>
                    <a:lstStyle/>
                    <a:p>
                      <a:r>
                        <a:rPr lang="en-US" sz="1200" dirty="0">
                          <a:latin typeface="Arial" panose="020B0604020202020204" pitchFamily="34" charset="0"/>
                          <a:cs typeface="Arial" panose="020B0604020202020204" pitchFamily="34" charset="0"/>
                        </a:rPr>
                        <a:t>3.</a:t>
                      </a:r>
                    </a:p>
                  </a:txBody>
                  <a:tcPr/>
                </a:tc>
                <a:tc>
                  <a:txBody>
                    <a:bodyPr/>
                    <a:lstStyle/>
                    <a:p>
                      <a:r>
                        <a:rPr lang="en-US" sz="1200" dirty="0">
                          <a:latin typeface="Arial" panose="020B0604020202020204" pitchFamily="34" charset="0"/>
                          <a:cs typeface="Arial" panose="020B0604020202020204" pitchFamily="34" charset="0"/>
                        </a:rPr>
                        <a:t>Covid – 19 Restrictions and challenges</a:t>
                      </a:r>
                    </a:p>
                  </a:txBody>
                  <a:tcPr/>
                </a:tc>
                <a:tc>
                  <a:txBody>
                    <a:bodyPr/>
                    <a:lstStyle/>
                    <a:p>
                      <a:pPr marL="171450" indent="-171450">
                        <a:lnSpc>
                          <a:spcPct val="150000"/>
                        </a:lnSpc>
                        <a:buFont typeface="Arial" panose="020B0604020202020204" pitchFamily="34" charset="0"/>
                        <a:buChar char="•"/>
                      </a:pPr>
                      <a:r>
                        <a:rPr lang="en-US" sz="1200" dirty="0">
                          <a:latin typeface="Arial" panose="020B0604020202020204" pitchFamily="34" charset="0"/>
                          <a:cs typeface="Arial" panose="020B0604020202020204" pitchFamily="34" charset="0"/>
                        </a:rPr>
                        <a:t>Resources capacitated and</a:t>
                      </a:r>
                      <a:r>
                        <a:rPr lang="en-US" sz="1200" baseline="0" dirty="0">
                          <a:latin typeface="Arial" panose="020B0604020202020204" pitchFamily="34" charset="0"/>
                          <a:cs typeface="Arial" panose="020B0604020202020204" pitchFamily="34" charset="0"/>
                        </a:rPr>
                        <a:t> investigations is completed. Presidential report to be submitted by 30 November 2022.</a:t>
                      </a:r>
                    </a:p>
                    <a:p>
                      <a:pPr marL="0" indent="0">
                        <a:lnSpc>
                          <a:spcPct val="150000"/>
                        </a:lnSpc>
                        <a:buFont typeface="Arial" panose="020B0604020202020204" pitchFamily="34" charset="0"/>
                        <a:buNone/>
                      </a:pP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34595765"/>
                  </a:ext>
                </a:extLst>
              </a:tr>
            </a:tbl>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73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83F0528-1FF4-9C43-B192-630A1CC6E23F}"/>
              </a:ext>
            </a:extLst>
          </p:cNvPr>
          <p:cNvSpPr>
            <a:spLocks noGrp="1"/>
          </p:cNvSpPr>
          <p:nvPr>
            <p:ph type="title"/>
          </p:nvPr>
        </p:nvSpPr>
        <p:spPr>
          <a:xfrm>
            <a:off x="1562986" y="148857"/>
            <a:ext cx="9494874" cy="616687"/>
          </a:xfrm>
        </p:spPr>
        <p:txBody>
          <a:bodyPr>
            <a:normAutofit fontScale="90000"/>
          </a:bodyPr>
          <a:lstStyle/>
          <a:p>
            <a:pPr algn="ctr"/>
            <a:r>
              <a:rPr lang="en-US" b="1" dirty="0">
                <a:latin typeface="Arial" panose="020B0604020202020204" pitchFamily="34" charset="0"/>
                <a:cs typeface="Arial" panose="020B0604020202020204" pitchFamily="34" charset="0"/>
              </a:rPr>
              <a:t>Summary of Outcomes </a:t>
            </a:r>
          </a:p>
        </p:txBody>
      </p:sp>
      <p:graphicFrame>
        <p:nvGraphicFramePr>
          <p:cNvPr id="7" name="Table 6"/>
          <p:cNvGraphicFramePr>
            <a:graphicFrameLocks noGrp="1"/>
          </p:cNvGraphicFramePr>
          <p:nvPr>
            <p:extLst>
              <p:ext uri="{D42A27DB-BD31-4B8C-83A1-F6EECF244321}">
                <p14:modId xmlns:p14="http://schemas.microsoft.com/office/powerpoint/2010/main" val="3509891621"/>
              </p:ext>
            </p:extLst>
          </p:nvPr>
        </p:nvGraphicFramePr>
        <p:xfrm>
          <a:off x="276447" y="1499190"/>
          <a:ext cx="11695812" cy="4569927"/>
        </p:xfrm>
        <a:graphic>
          <a:graphicData uri="http://schemas.openxmlformats.org/drawingml/2006/table">
            <a:tbl>
              <a:tblPr firstRow="1" firstCol="1" bandRow="1"/>
              <a:tblGrid>
                <a:gridCol w="9569302">
                  <a:extLst>
                    <a:ext uri="{9D8B030D-6E8A-4147-A177-3AD203B41FA5}">
                      <a16:colId xmlns:a16="http://schemas.microsoft.com/office/drawing/2014/main" val="2585985282"/>
                    </a:ext>
                  </a:extLst>
                </a:gridCol>
                <a:gridCol w="2126510">
                  <a:extLst>
                    <a:ext uri="{9D8B030D-6E8A-4147-A177-3AD203B41FA5}">
                      <a16:colId xmlns:a16="http://schemas.microsoft.com/office/drawing/2014/main" val="515251940"/>
                    </a:ext>
                  </a:extLst>
                </a:gridCol>
              </a:tblGrid>
              <a:tr h="495456">
                <a:tc>
                  <a:txBody>
                    <a:bodyPr/>
                    <a:lstStyle/>
                    <a:p>
                      <a:pPr>
                        <a:lnSpc>
                          <a:spcPct val="107000"/>
                        </a:lnSpc>
                        <a:spcAft>
                          <a:spcPts val="0"/>
                        </a:spcAft>
                      </a:pPr>
                      <a:r>
                        <a:rPr lang="en-GB"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Outputs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Outcomes </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31" marR="61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37038977"/>
                  </a:ext>
                </a:extLst>
              </a:tr>
              <a:tr h="328859">
                <a:tc>
                  <a:txBody>
                    <a:bodyPr/>
                    <a:lstStyle/>
                    <a:p>
                      <a:pPr>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Rand value of potential cash and/or assets to be recovered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R64m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31" marR="61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9886311"/>
                  </a:ext>
                </a:extLst>
              </a:tr>
              <a:tr h="328859">
                <a:tc>
                  <a:txBody>
                    <a:bodyPr/>
                    <a:lstStyle/>
                    <a:p>
                      <a:pPr>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Rand value of actual cash and/or assets recovered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R122 000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31" marR="61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7972711"/>
                  </a:ext>
                </a:extLst>
              </a:tr>
              <a:tr h="500139">
                <a:tc>
                  <a:txBody>
                    <a:bodyPr/>
                    <a:lstStyle/>
                    <a:p>
                      <a:pPr>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Rand value of contract(s) and/or administrative decision(s)/action(s) set aside or deemed invalid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 (due to prescription and time delay)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31" marR="61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9942972"/>
                  </a:ext>
                </a:extLst>
              </a:tr>
              <a:tr h="328859">
                <a:tc>
                  <a:txBody>
                    <a:bodyPr/>
                    <a:lstStyle/>
                    <a:p>
                      <a:pPr>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Rand value of potential loss prevented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31" marR="61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42039122"/>
                  </a:ext>
                </a:extLst>
              </a:tr>
              <a:tr h="438756">
                <a:tc>
                  <a:txBody>
                    <a:bodyPr/>
                    <a:lstStyle/>
                    <a:p>
                      <a:pPr>
                        <a:lnSpc>
                          <a:spcPct val="100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referrals made for disciplinary action against officials and/or executives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currently 5 and 9 more pending right of reply time lapse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31" marR="61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5627197"/>
                  </a:ext>
                </a:extLst>
              </a:tr>
              <a:tr h="319065">
                <a:tc>
                  <a:txBody>
                    <a:bodyPr/>
                    <a:lstStyle/>
                    <a:p>
                      <a:pPr>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referrals made for administrative action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31" marR="61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19144689"/>
                  </a:ext>
                </a:extLst>
              </a:tr>
              <a:tr h="448549">
                <a:tc>
                  <a:txBody>
                    <a:bodyPr/>
                    <a:lstStyle/>
                    <a:p>
                      <a:pPr algn="l">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number of referrals made to the Relevant Prosecuting Authority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currently 4 and 7 more to be signed off</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31" marR="61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1976261"/>
                  </a:ext>
                </a:extLst>
              </a:tr>
              <a:tr h="353346">
                <a:tc>
                  <a:txBody>
                    <a:bodyPr/>
                    <a:lstStyle/>
                    <a:p>
                      <a:pPr>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number of investigations closed under a published proclamation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27</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31" marR="61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35886509"/>
                  </a:ext>
                </a:extLst>
              </a:tr>
              <a:tr h="443763">
                <a:tc>
                  <a:txBody>
                    <a:bodyPr/>
                    <a:lstStyle/>
                    <a:p>
                      <a:pPr>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Rand value of matters in respect of which evidence was referred for the institution or defence/opposition of civil proceedings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0668292"/>
                  </a:ext>
                </a:extLst>
              </a:tr>
              <a:tr h="328859">
                <a:tc>
                  <a:txBody>
                    <a:bodyPr/>
                    <a:lstStyle/>
                    <a:p>
                      <a:pPr>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reports submitted to the Presidency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31" marR="61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31" marR="61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9117401"/>
                  </a:ext>
                </a:extLst>
              </a:tr>
            </a:tbl>
          </a:graphicData>
        </a:graphic>
      </p:graphicFrame>
    </p:spTree>
    <p:extLst>
      <p:ext uri="{BB962C8B-B14F-4D97-AF65-F5344CB8AC3E}">
        <p14:creationId xmlns:p14="http://schemas.microsoft.com/office/powerpoint/2010/main" val="4244522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83F0528-1FF4-9C43-B192-630A1CC6E23F}"/>
              </a:ext>
            </a:extLst>
          </p:cNvPr>
          <p:cNvSpPr>
            <a:spLocks noGrp="1"/>
          </p:cNvSpPr>
          <p:nvPr>
            <p:ph type="title"/>
          </p:nvPr>
        </p:nvSpPr>
        <p:spPr/>
        <p:txBody>
          <a:bodyPr/>
          <a:lstStyle/>
          <a:p>
            <a:r>
              <a:rPr lang="en-ZA" sz="3200" b="1" dirty="0">
                <a:latin typeface="Arial" panose="020B0604020202020204" pitchFamily="34" charset="0"/>
                <a:ea typeface="Times" panose="02020603050405020304" pitchFamily="18" charset="0"/>
                <a:cs typeface="Arial" panose="020B0604020202020204" pitchFamily="34" charset="0"/>
              </a:rPr>
              <a:t>Background</a:t>
            </a:r>
            <a:r>
              <a:rPr lang="en-GB" b="1" dirty="0">
                <a:latin typeface="Arial" panose="020B0604020202020204" pitchFamily="34" charset="0"/>
                <a:ea typeface="Times" panose="02020603050405020304" pitchFamily="18" charset="0"/>
                <a:cs typeface="Times New Roman" panose="02020603050405020304" pitchFamily="18" charset="0"/>
              </a:rPr>
              <a:t/>
            </a:r>
            <a:br>
              <a:rPr lang="en-GB" b="1" dirty="0">
                <a:latin typeface="Arial" panose="020B0604020202020204" pitchFamily="34" charset="0"/>
                <a:ea typeface="Times" panose="02020603050405020304" pitchFamily="18" charset="0"/>
                <a:cs typeface="Times New Roman" panose="02020603050405020304" pitchFamily="18" charset="0"/>
              </a:rPr>
            </a:b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0220"/>
            <a:ext cx="12192000" cy="166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10393"/>
            <a:ext cx="12192000" cy="2304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84069" y="3508186"/>
            <a:ext cx="10369731" cy="1478418"/>
          </a:xfrm>
          <a:prstGeom prst="rect">
            <a:avLst/>
          </a:prstGeom>
          <a:noFill/>
        </p:spPr>
        <p:txBody>
          <a:bodyPr wrap="square" rtlCol="0">
            <a:spAutoFit/>
          </a:bodyPr>
          <a:lstStyle/>
          <a:p>
            <a:pPr lvl="0" algn="ctr">
              <a:lnSpc>
                <a:spcPct val="150000"/>
              </a:lnSpc>
            </a:pPr>
            <a:endParaRPr lang="en-US" sz="3200" b="1" dirty="0">
              <a:solidFill>
                <a:prstClr val="black"/>
              </a:solidFill>
              <a:latin typeface="Arial" panose="020B0604020202020204" pitchFamily="34" charset="0"/>
              <a:ea typeface="+mj-ea"/>
              <a:cs typeface="Arial" panose="020B0604020202020204" pitchFamily="34" charset="0"/>
            </a:endParaRPr>
          </a:p>
          <a:p>
            <a:pPr lvl="0" algn="ctr">
              <a:lnSpc>
                <a:spcPct val="150000"/>
              </a:lnSpc>
            </a:pPr>
            <a:r>
              <a:rPr lang="en-US" sz="3200" b="1" dirty="0">
                <a:solidFill>
                  <a:prstClr val="black"/>
                </a:solidFill>
                <a:latin typeface="Arial" panose="020B0604020202020204" pitchFamily="34" charset="0"/>
                <a:ea typeface="+mj-ea"/>
                <a:cs typeface="Arial" panose="020B0604020202020204" pitchFamily="34" charset="0"/>
              </a:rPr>
              <a:t>MOTIVATION FOR A NEW PROCLAMATION</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19510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51285"/>
            <a:ext cx="10515600" cy="587140"/>
          </a:xfrm>
        </p:spPr>
        <p:txBody>
          <a:bodyPr>
            <a:normAutofit/>
          </a:bodyPr>
          <a:lstStyle/>
          <a:p>
            <a:pPr algn="ctr"/>
            <a:r>
              <a:rPr lang="en-US" sz="2800" b="1" dirty="0">
                <a:latin typeface="Arial" panose="020B0604020202020204" pitchFamily="34" charset="0"/>
                <a:cs typeface="Arial" panose="020B0604020202020204" pitchFamily="34" charset="0"/>
              </a:rPr>
              <a:t>The SIU’s Legislative Mandate</a:t>
            </a:r>
          </a:p>
        </p:txBody>
      </p:sp>
      <p:sp>
        <p:nvSpPr>
          <p:cNvPr id="3" name="Content Placeholder 2"/>
          <p:cNvSpPr>
            <a:spLocks noGrp="1"/>
          </p:cNvSpPr>
          <p:nvPr>
            <p:ph idx="1"/>
          </p:nvPr>
        </p:nvSpPr>
        <p:spPr>
          <a:xfrm>
            <a:off x="838200" y="1838426"/>
            <a:ext cx="10515600" cy="1568918"/>
          </a:xfrm>
        </p:spPr>
        <p:txBody>
          <a:bodyPr>
            <a:normAutofit/>
          </a:bodyPr>
          <a:lstStyle/>
          <a:p>
            <a:pPr algn="ctr" eaLnBrk="0" fontAlgn="base" hangingPunct="0">
              <a:spcBef>
                <a:spcPts val="600"/>
              </a:spcBef>
              <a:spcAft>
                <a:spcPct val="0"/>
              </a:spcAft>
              <a:buNone/>
            </a:pPr>
            <a:r>
              <a:rPr lang="en-ZA" altLang="en-US" sz="1800" b="1" dirty="0">
                <a:solidFill>
                  <a:srgbClr val="000000"/>
                </a:solidFill>
                <a:latin typeface="Verdana" panose="020B0604030504040204" pitchFamily="34" charset="0"/>
                <a:cs typeface="Arial" panose="020B0604020202020204" pitchFamily="34" charset="0"/>
              </a:rPr>
              <a:t>Empowering Legislation </a:t>
            </a:r>
          </a:p>
          <a:p>
            <a:pPr algn="ctr" eaLnBrk="0" fontAlgn="base" hangingPunct="0">
              <a:spcBef>
                <a:spcPts val="600"/>
              </a:spcBef>
              <a:spcAft>
                <a:spcPct val="0"/>
              </a:spcAft>
              <a:buNone/>
            </a:pPr>
            <a:r>
              <a:rPr lang="en-US" altLang="en-US" sz="1800" dirty="0">
                <a:solidFill>
                  <a:srgbClr val="000000"/>
                </a:solidFill>
                <a:latin typeface="Arial" panose="020B0604020202020204" pitchFamily="34" charset="0"/>
                <a:cs typeface="Arial" panose="020B0604020202020204" pitchFamily="34" charset="0"/>
              </a:rPr>
              <a:t>Special Investigating Units and Special Tribunals Act, 1996 (Act no. 74 of 1996) (</a:t>
            </a:r>
            <a:r>
              <a:rPr lang="en-US" altLang="en-US" sz="1800" b="1" dirty="0">
                <a:solidFill>
                  <a:srgbClr val="000000"/>
                </a:solidFill>
                <a:latin typeface="Arial" panose="020B0604020202020204" pitchFamily="34" charset="0"/>
                <a:cs typeface="Arial" panose="020B0604020202020204" pitchFamily="34" charset="0"/>
              </a:rPr>
              <a:t>“SIU act”</a:t>
            </a:r>
            <a:r>
              <a:rPr lang="en-US" altLang="en-US" sz="1800" dirty="0">
                <a:solidFill>
                  <a:srgbClr val="000000"/>
                </a:solidFill>
                <a:latin typeface="Arial" panose="020B0604020202020204" pitchFamily="34" charset="0"/>
                <a:cs typeface="Arial" panose="020B0604020202020204" pitchFamily="34" charset="0"/>
              </a:rPr>
              <a:t>). </a:t>
            </a:r>
            <a:endParaRPr lang="en-ZA" altLang="en-US" sz="1800" dirty="0">
              <a:solidFill>
                <a:srgbClr val="000000"/>
              </a:solidFill>
              <a:latin typeface="Arial" panose="020B0604020202020204" pitchFamily="34" charset="0"/>
              <a:cs typeface="Arial" panose="020B0604020202020204" pitchFamily="34" charset="0"/>
            </a:endParaRPr>
          </a:p>
          <a:p>
            <a:pPr marL="0" lvl="0" indent="0" defTabSz="457200">
              <a:lnSpc>
                <a:spcPct val="100000"/>
              </a:lnSpc>
              <a:spcBef>
                <a:spcPts val="0"/>
              </a:spcBef>
              <a:buNone/>
              <a:defRPr/>
            </a:pPr>
            <a:endParaRPr lang="en-US" sz="1700" dirty="0">
              <a:solidFill>
                <a:srgbClr val="000000"/>
              </a:solidFill>
              <a:latin typeface="Arial" panose="020B0604020202020204" pitchFamily="34" charset="0"/>
              <a:cs typeface="Arial" panose="020B0604020202020204" pitchFamily="34" charset="0"/>
            </a:endParaRPr>
          </a:p>
          <a:p>
            <a:pPr marL="0" indent="0">
              <a:buNone/>
            </a:pPr>
            <a:endParaRPr lang="en-US" dirty="0"/>
          </a:p>
        </p:txBody>
      </p:sp>
      <p:sp>
        <p:nvSpPr>
          <p:cNvPr id="7" name="Freeform 6"/>
          <p:cNvSpPr>
            <a:spLocks/>
          </p:cNvSpPr>
          <p:nvPr/>
        </p:nvSpPr>
        <p:spPr bwMode="auto">
          <a:xfrm>
            <a:off x="1020277" y="3585908"/>
            <a:ext cx="3205213" cy="2248833"/>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solidFill>
            <a:srgbClr val="FBF612"/>
          </a:solidFill>
          <a:ln w="17" cap="rnd">
            <a:solidFill>
              <a:schemeClr val="bg1">
                <a:lumMod val="85000"/>
              </a:schemeClr>
            </a:solidFill>
            <a:prstDash val="solid"/>
            <a:round/>
            <a:headEnd/>
            <a:tailEnd/>
          </a:ln>
        </p:spPr>
        <p:txBody>
          <a:bodyPr vert="horz" wrap="square" lIns="144000" tIns="41476" rIns="144000" bIns="41476"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ct val="0"/>
              </a:spcAft>
              <a:buClrTx/>
              <a:buSzTx/>
              <a:buFontTx/>
              <a:buNone/>
              <a:tabLst/>
              <a:defRPr/>
            </a:pPr>
            <a:endParaRPr kumimoji="0" lang="en-ZA" sz="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ZA"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Major Functions</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endParaRPr kumimoji="0" lang="en-ZA" sz="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Investigate corruption, malpractice and maladministration</a:t>
            </a: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Institute civil proceedings</a:t>
            </a:r>
          </a:p>
        </p:txBody>
      </p:sp>
      <p:sp>
        <p:nvSpPr>
          <p:cNvPr id="9" name="Freeform 8"/>
          <p:cNvSpPr>
            <a:spLocks/>
          </p:cNvSpPr>
          <p:nvPr/>
        </p:nvSpPr>
        <p:spPr bwMode="auto">
          <a:xfrm>
            <a:off x="4225491" y="3597411"/>
            <a:ext cx="3465094" cy="2237329"/>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solidFill>
            <a:srgbClr val="FBF612"/>
          </a:solidFill>
          <a:ln w="17" cap="rnd">
            <a:solidFill>
              <a:schemeClr val="bg1">
                <a:lumMod val="85000"/>
              </a:schemeClr>
            </a:solidFill>
            <a:prstDash val="solid"/>
            <a:round/>
            <a:headEnd/>
            <a:tailEnd/>
          </a:ln>
        </p:spPr>
        <p:txBody>
          <a:bodyPr vert="horz" wrap="square" lIns="144000" tIns="41476" rIns="144000" bIns="41476"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ct val="0"/>
              </a:spcAft>
              <a:buClrTx/>
              <a:buSzTx/>
              <a:buFontTx/>
              <a:buNone/>
              <a:tabLst/>
              <a:defRPr/>
            </a:pPr>
            <a:endParaRPr kumimoji="0" lang="en-ZA" sz="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ZA"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SIU Powers</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1200"/>
              </a:spcBef>
              <a:spcAft>
                <a:spcPct val="0"/>
              </a:spcAft>
              <a:buClrTx/>
              <a:buSzTx/>
              <a:buFontTx/>
              <a:buNone/>
              <a:tabLst/>
              <a:defRPr/>
            </a:pPr>
            <a:endParaRPr kumimoji="0" lang="en-ZA" sz="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Able to subpoena, search and seize evidence, and interrogate witnesses under oath (once a proclamation has been issued) </a:t>
            </a: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Institute civil litigation to recover state funds lost or to prevent future losses </a:t>
            </a:r>
          </a:p>
        </p:txBody>
      </p:sp>
      <p:sp>
        <p:nvSpPr>
          <p:cNvPr id="10" name="Freeform 9"/>
          <p:cNvSpPr>
            <a:spLocks/>
          </p:cNvSpPr>
          <p:nvPr/>
        </p:nvSpPr>
        <p:spPr bwMode="auto">
          <a:xfrm>
            <a:off x="7690585" y="3597411"/>
            <a:ext cx="3330341" cy="2237332"/>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solidFill>
            <a:srgbClr val="FBF612"/>
          </a:solidFill>
          <a:ln w="17" cap="rnd">
            <a:solidFill>
              <a:schemeClr val="bg1">
                <a:lumMod val="85000"/>
              </a:schemeClr>
            </a:solidFill>
            <a:prstDash val="solid"/>
            <a:round/>
            <a:headEnd/>
            <a:tailEnd/>
          </a:ln>
        </p:spPr>
        <p:txBody>
          <a:bodyPr vert="horz" wrap="square" lIns="144000" tIns="41476" rIns="144000" bIns="41476"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ct val="0"/>
              </a:spcAft>
              <a:buClrTx/>
              <a:buSzTx/>
              <a:buFontTx/>
              <a:buNone/>
              <a:tabLst/>
              <a:defRPr/>
            </a:pPr>
            <a:endParaRPr kumimoji="0" lang="en-ZA" sz="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ZA"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Out of SIU Mandate </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Arrest or prosecute offenders </a:t>
            </a: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Implement disciplinary actions</a:t>
            </a: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Works closely with other relevant agencies where its powers fall short</a:t>
            </a: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Rounded Rectangle 10"/>
          <p:cNvSpPr/>
          <p:nvPr/>
        </p:nvSpPr>
        <p:spPr bwMode="gray">
          <a:xfrm>
            <a:off x="1794835" y="2500157"/>
            <a:ext cx="3991091" cy="1080000"/>
          </a:xfrm>
          <a:prstGeom prst="roundRect">
            <a:avLst/>
          </a:prstGeom>
          <a:solidFill>
            <a:schemeClr val="bg1">
              <a:lumMod val="95000"/>
            </a:schemeClr>
          </a:solidFill>
          <a:ln w="12700" algn="ctr">
            <a:solidFill>
              <a:schemeClr val="bg1">
                <a:lumMod val="85000"/>
              </a:schemeClr>
            </a:solidFill>
            <a:miter lim="800000"/>
            <a:headEnd/>
            <a:tailEnd/>
          </a:ln>
          <a:scene3d>
            <a:camera prst="orthographicFront"/>
            <a:lightRig rig="threePt" dir="t"/>
          </a:scene3d>
          <a:sp3d>
            <a:bevelT/>
          </a:sp3d>
        </p:spPr>
        <p:txBody>
          <a:bodyPr lIns="36000" tIns="36000" rIns="36000" bIns="36000" anchor="ctr"/>
          <a:lstStyle/>
          <a:p>
            <a:pPr marL="0" marR="0" lvl="0" indent="0" algn="ctr" defTabSz="914400" rtl="0" eaLnBrk="0" fontAlgn="base" latinLnBrk="0" hangingPunct="0">
              <a:lnSpc>
                <a:spcPct val="106000"/>
              </a:lnSpc>
              <a:spcBef>
                <a:spcPct val="0"/>
              </a:spcBef>
              <a:spcAft>
                <a:spcPct val="0"/>
              </a:spcAft>
              <a:buClrTx/>
              <a:buSzTx/>
              <a:buFontTx/>
              <a:buNone/>
              <a:tabLst/>
              <a:defRPr/>
            </a:pPr>
            <a:r>
              <a:rPr kumimoji="0" lang="en-ZA" sz="1400" b="1" i="0" u="none" strike="noStrike" kern="1200" cap="none" spc="0" normalizeH="0" baseline="0" noProof="0" dirty="0">
                <a:ln>
                  <a:noFill/>
                </a:ln>
                <a:solidFill>
                  <a:srgbClr val="C0504D"/>
                </a:solidFill>
                <a:effectLst/>
                <a:uLnTx/>
                <a:uFillTx/>
                <a:latin typeface="Calibri" panose="020F0502020204030204"/>
                <a:ea typeface="Verdana" panose="020B0604030504040204" pitchFamily="34" charset="0"/>
                <a:cs typeface="Verdana" panose="020B0604030504040204" pitchFamily="34" charset="0"/>
              </a:rPr>
              <a:t>Vision</a:t>
            </a:r>
          </a:p>
          <a:p>
            <a:pPr marL="0" marR="0" lvl="0" indent="0" algn="ctr" defTabSz="914400" rtl="0" eaLnBrk="0" fontAlgn="base" latinLnBrk="0" hangingPunct="0">
              <a:lnSpc>
                <a:spcPct val="106000"/>
              </a:lnSpc>
              <a:spcBef>
                <a:spcPct val="0"/>
              </a:spcBef>
              <a:spcAft>
                <a:spcPct val="0"/>
              </a:spcAft>
              <a:buClrTx/>
              <a:buSzTx/>
              <a:buFontTx/>
              <a:buNone/>
              <a:tabLst/>
              <a:defRPr/>
            </a:pPr>
            <a:r>
              <a:rPr kumimoji="0" lang="en-GB" sz="1200" b="1" i="1" u="none" strike="noStrike" kern="1200" cap="none" spc="0" normalizeH="0" baseline="0" noProof="0" dirty="0">
                <a:ln>
                  <a:noFill/>
                </a:ln>
                <a:solidFill>
                  <a:srgbClr val="000000"/>
                </a:solidFill>
                <a:effectLst/>
                <a:uLnTx/>
                <a:uFillTx/>
                <a:latin typeface="Calibri" panose="020F0502020204030204"/>
                <a:ea typeface="+mn-ea"/>
                <a:cs typeface="Arial" charset="0"/>
              </a:rPr>
              <a:t>“The State’s preferred and trusted forensic investigation and litigation agency.“</a:t>
            </a:r>
          </a:p>
          <a:p>
            <a:pPr marL="0" marR="0" lvl="0" indent="0" algn="ctr" defTabSz="914400" rtl="0" eaLnBrk="0" fontAlgn="base" latinLnBrk="0" hangingPunct="0">
              <a:lnSpc>
                <a:spcPct val="106000"/>
              </a:lnSpc>
              <a:spcBef>
                <a:spcPct val="0"/>
              </a:spcBef>
              <a:spcAft>
                <a:spcPct val="0"/>
              </a:spcAft>
              <a:buClrTx/>
              <a:buSzTx/>
              <a:buFontTx/>
              <a:buNone/>
              <a:tabLst/>
              <a:defRPr/>
            </a:pPr>
            <a:endParaRPr kumimoji="0" lang="en-GB" sz="1200" b="1" i="1" u="none" strike="noStrike" kern="1200" cap="none" spc="0" normalizeH="0" baseline="0" noProof="0" dirty="0">
              <a:ln>
                <a:noFill/>
              </a:ln>
              <a:solidFill>
                <a:srgbClr val="000000"/>
              </a:solidFill>
              <a:effectLst/>
              <a:uLnTx/>
              <a:uFillTx/>
              <a:latin typeface="Calibri" panose="020F0502020204030204"/>
              <a:ea typeface="+mn-ea"/>
              <a:cs typeface="Arial" charset="0"/>
            </a:endParaRPr>
          </a:p>
          <a:p>
            <a:pPr marL="0" marR="0" lvl="0" indent="0" algn="ctr" defTabSz="914400" rtl="0" eaLnBrk="0" fontAlgn="base" latinLnBrk="0" hangingPunct="0">
              <a:lnSpc>
                <a:spcPct val="106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Arial" charset="0"/>
            </a:endParaRPr>
          </a:p>
        </p:txBody>
      </p:sp>
      <p:sp>
        <p:nvSpPr>
          <p:cNvPr id="12" name="Rounded Rectangle 11"/>
          <p:cNvSpPr/>
          <p:nvPr/>
        </p:nvSpPr>
        <p:spPr bwMode="gray">
          <a:xfrm>
            <a:off x="6147382" y="2504970"/>
            <a:ext cx="3991091" cy="1080000"/>
          </a:xfrm>
          <a:prstGeom prst="roundRect">
            <a:avLst/>
          </a:prstGeom>
          <a:solidFill>
            <a:schemeClr val="bg1">
              <a:lumMod val="95000"/>
            </a:schemeClr>
          </a:solidFill>
          <a:ln w="12700" algn="ctr">
            <a:solidFill>
              <a:schemeClr val="bg1">
                <a:lumMod val="85000"/>
              </a:schemeClr>
            </a:solidFill>
            <a:miter lim="800000"/>
            <a:headEnd/>
            <a:tailEnd/>
          </a:ln>
          <a:scene3d>
            <a:camera prst="orthographicFront"/>
            <a:lightRig rig="threePt" dir="t"/>
          </a:scene3d>
          <a:sp3d>
            <a:bevelT/>
          </a:sp3d>
        </p:spPr>
        <p:txBody>
          <a:bodyPr lIns="36000" tIns="36000" rIns="36000" bIns="36000" anchor="ctr"/>
          <a:lstStyle/>
          <a:p>
            <a:pPr marL="0" marR="0" lvl="0" indent="0" algn="ctr" defTabSz="914400" rtl="0" eaLnBrk="0" fontAlgn="base" latinLnBrk="0" hangingPunct="0">
              <a:lnSpc>
                <a:spcPct val="106000"/>
              </a:lnSpc>
              <a:spcBef>
                <a:spcPct val="0"/>
              </a:spcBef>
              <a:spcAft>
                <a:spcPct val="0"/>
              </a:spcAft>
              <a:buClrTx/>
              <a:buSzTx/>
              <a:buFontTx/>
              <a:buNone/>
              <a:tabLst/>
              <a:defRPr/>
            </a:pPr>
            <a:r>
              <a:rPr kumimoji="0" lang="en-ZA" sz="1400" b="1" i="0" u="none" strike="noStrike" kern="1200" cap="none" spc="0" normalizeH="0" baseline="0" noProof="0" dirty="0">
                <a:ln>
                  <a:noFill/>
                </a:ln>
                <a:solidFill>
                  <a:srgbClr val="C0504D"/>
                </a:solidFill>
                <a:effectLst/>
                <a:uLnTx/>
                <a:uFillTx/>
                <a:latin typeface="Calibri" panose="020F0502020204030204"/>
                <a:ea typeface="Verdana" panose="020B0604030504040204" pitchFamily="34" charset="0"/>
                <a:cs typeface="Verdana" panose="020B0604030504040204" pitchFamily="34" charset="0"/>
              </a:rPr>
              <a:t>Mission</a:t>
            </a:r>
          </a:p>
          <a:p>
            <a:pPr marL="0" marR="0" lvl="0" indent="0" algn="ctr" defTabSz="914400" rtl="0" eaLnBrk="0" fontAlgn="base" latinLnBrk="0" hangingPunct="0">
              <a:lnSpc>
                <a:spcPct val="106000"/>
              </a:lnSpc>
              <a:spcBef>
                <a:spcPct val="0"/>
              </a:spcBef>
              <a:spcAft>
                <a:spcPct val="0"/>
              </a:spcAft>
              <a:buClrTx/>
              <a:buSzTx/>
              <a:buFontTx/>
              <a:buNone/>
              <a:tabLst/>
              <a:defRPr/>
            </a:pPr>
            <a:r>
              <a:rPr kumimoji="0" lang="en-GB" sz="1200" b="1" i="1" u="none" strike="noStrike" kern="1200" cap="none" spc="0" normalizeH="0" baseline="0" noProof="0" dirty="0">
                <a:ln>
                  <a:noFill/>
                </a:ln>
                <a:solidFill>
                  <a:srgbClr val="000000"/>
                </a:solidFill>
                <a:effectLst/>
                <a:uLnTx/>
                <a:uFillTx/>
                <a:latin typeface="Calibri" panose="020F0502020204030204"/>
                <a:ea typeface="+mn-ea"/>
                <a:cs typeface="Arial" charset="0"/>
              </a:rPr>
              <a:t>“We are the State’s preferred provider of forensic investigating and litigating services working together with other agencies in the fight to eradicate corruption, malpractice and maladministration from society.”</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433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AA5A-2E24-927C-2161-9756CC3BF8FA}"/>
              </a:ext>
            </a:extLst>
          </p:cNvPr>
          <p:cNvSpPr>
            <a:spLocks noGrp="1"/>
          </p:cNvSpPr>
          <p:nvPr>
            <p:ph type="title"/>
          </p:nvPr>
        </p:nvSpPr>
        <p:spPr>
          <a:xfrm>
            <a:off x="2717074" y="8186"/>
            <a:ext cx="7467161" cy="906624"/>
          </a:xfrm>
        </p:spPr>
        <p:txBody>
          <a:bodyPr>
            <a:normAutofit/>
          </a:bodyPr>
          <a:lstStyle/>
          <a:p>
            <a:r>
              <a:rPr lang="en-US" sz="2400" b="1" dirty="0" smtClean="0">
                <a:latin typeface="Arial" panose="020B0604020202020204" pitchFamily="34" charset="0"/>
                <a:cs typeface="Arial" panose="020B0604020202020204" pitchFamily="34" charset="0"/>
              </a:rPr>
              <a:t>MOTIVATION FOR A NEW PROCLAMATION</a:t>
            </a:r>
            <a:endParaRPr lang="en-US" sz="2400" b="1" dirty="0"/>
          </a:p>
        </p:txBody>
      </p:sp>
      <p:sp>
        <p:nvSpPr>
          <p:cNvPr id="3" name="Content Placeholder 2">
            <a:extLst>
              <a:ext uri="{FF2B5EF4-FFF2-40B4-BE49-F238E27FC236}">
                <a16:creationId xmlns:a16="http://schemas.microsoft.com/office/drawing/2014/main" id="{091E8BC2-AB0B-349D-B100-EEF7D03EC429}"/>
              </a:ext>
            </a:extLst>
          </p:cNvPr>
          <p:cNvSpPr>
            <a:spLocks noGrp="1"/>
          </p:cNvSpPr>
          <p:nvPr>
            <p:ph idx="1"/>
          </p:nvPr>
        </p:nvSpPr>
        <p:spPr>
          <a:xfrm>
            <a:off x="209007" y="1497875"/>
            <a:ext cx="11834948" cy="4485482"/>
          </a:xfrm>
        </p:spPr>
        <p:txBody>
          <a:bodyPr>
            <a:noAutofit/>
          </a:bodyPr>
          <a:lstStyle/>
          <a:p>
            <a:pPr algn="just">
              <a:lnSpc>
                <a:spcPct val="150000"/>
              </a:lnSpc>
            </a:pPr>
            <a:r>
              <a:rPr lang="en-US" sz="1800" dirty="0">
                <a:latin typeface="Arial" panose="020B0604020202020204" pitchFamily="34" charset="0"/>
                <a:cs typeface="Arial" panose="020B0604020202020204" pitchFamily="34" charset="0"/>
              </a:rPr>
              <a:t>The matters referred to herein emanate from </a:t>
            </a:r>
            <a:r>
              <a:rPr lang="en-US" sz="1800" b="1" dirty="0">
                <a:latin typeface="Arial" panose="020B0604020202020204" pitchFamily="34" charset="0"/>
                <a:cs typeface="Arial" panose="020B0604020202020204" pitchFamily="34" charset="0"/>
              </a:rPr>
              <a:t>Volumes 2 and 4 of Parts V and VI  of the Report of the Judicial Commission of Inquiry </a:t>
            </a:r>
            <a:r>
              <a:rPr lang="en-US" sz="1800" dirty="0">
                <a:latin typeface="Arial" panose="020B0604020202020204" pitchFamily="34" charset="0"/>
                <a:cs typeface="Arial" panose="020B0604020202020204" pitchFamily="34" charset="0"/>
              </a:rPr>
              <a:t>(“the Commission”) into State Capture, Corruption and Fraud in the Public Sector including Organs of State (“the Report”).</a:t>
            </a:r>
          </a:p>
          <a:p>
            <a:pPr algn="just">
              <a:lnSpc>
                <a:spcPct val="150000"/>
              </a:lnSpc>
            </a:pPr>
            <a:r>
              <a:rPr lang="en-US" sz="1800" dirty="0">
                <a:latin typeface="Arial" panose="020B0604020202020204" pitchFamily="34" charset="0"/>
                <a:cs typeface="Arial" panose="020B0604020202020204" pitchFamily="34" charset="0"/>
              </a:rPr>
              <a:t>According to the Mail and Guardian : State capture may be defined as “The efforts of a small number of people aiming to benefit from the illicit provision of private gains to public officials in order to profit from the workings of a government”; and</a:t>
            </a:r>
          </a:p>
          <a:p>
            <a:pPr algn="just">
              <a:lnSpc>
                <a:spcPct val="150000"/>
              </a:lnSpc>
            </a:pPr>
            <a:r>
              <a:rPr lang="en-US" sz="1800" dirty="0">
                <a:latin typeface="Arial" panose="020B0604020202020204" pitchFamily="34" charset="0"/>
                <a:cs typeface="Arial" panose="020B0604020202020204" pitchFamily="34" charset="0"/>
              </a:rPr>
              <a:t>It was evidenced in South Africa in the actions of members of the Gupta family of Saxonwold, Johannesburg (“the Guptas”).  It was documented widely in the news that this family amassed a fortune through businesses that have, at various times, intersected with the state — for example, the decimation of state-owned companies, through a series of deals aimed principally to directly and indirectly benefit the Gupta family and their associates.</a:t>
            </a:r>
          </a:p>
          <a:p>
            <a:pPr algn="just">
              <a:lnSpc>
                <a:spcPct val="150000"/>
              </a:lnSpc>
            </a:pPr>
            <a:endParaRPr lang="en-US" sz="1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E0BBA49-BAD8-0B2B-D863-941565457CBB}"/>
              </a:ext>
            </a:extLst>
          </p:cNvPr>
          <p:cNvSpPr>
            <a:spLocks noGrp="1"/>
          </p:cNvSpPr>
          <p:nvPr>
            <p:ph type="sldNum" sz="quarter" idx="12"/>
          </p:nvPr>
        </p:nvSpPr>
        <p:spPr/>
        <p:txBody>
          <a:bodyPr/>
          <a:lstStyle/>
          <a:p>
            <a:fld id="{A9CDD504-248B-3749-98AD-45ADFBB8EDAD}" type="slidenum">
              <a:rPr lang="en-US" smtClean="0"/>
              <a:t>30</a:t>
            </a:fld>
            <a:endParaRPr lang="en-US" dirty="0"/>
          </a:p>
        </p:txBody>
      </p:sp>
    </p:spTree>
    <p:extLst>
      <p:ext uri="{BB962C8B-B14F-4D97-AF65-F5344CB8AC3E}">
        <p14:creationId xmlns:p14="http://schemas.microsoft.com/office/powerpoint/2010/main" val="1069239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AA5A-2E24-927C-2161-9756CC3BF8FA}"/>
              </a:ext>
            </a:extLst>
          </p:cNvPr>
          <p:cNvSpPr>
            <a:spLocks noGrp="1"/>
          </p:cNvSpPr>
          <p:nvPr>
            <p:ph type="title"/>
          </p:nvPr>
        </p:nvSpPr>
        <p:spPr>
          <a:xfrm>
            <a:off x="2586446" y="8186"/>
            <a:ext cx="8281851" cy="906624"/>
          </a:xfrm>
        </p:spPr>
        <p:txBody>
          <a:bodyPr>
            <a:normAutofit/>
          </a:bodyPr>
          <a:lstStyle/>
          <a:p>
            <a:r>
              <a:rPr lang="en-US" sz="2400" b="1" dirty="0" smtClean="0">
                <a:latin typeface="Arial" panose="020B0604020202020204" pitchFamily="34" charset="0"/>
                <a:cs typeface="Arial" panose="020B0604020202020204" pitchFamily="34" charset="0"/>
              </a:rPr>
              <a:t>MOTIVATION FOR A NEW PROCLAMATION</a:t>
            </a:r>
            <a:endParaRPr lang="en-US" sz="2400" b="1" dirty="0"/>
          </a:p>
        </p:txBody>
      </p:sp>
      <p:sp>
        <p:nvSpPr>
          <p:cNvPr id="3" name="Content Placeholder 2">
            <a:extLst>
              <a:ext uri="{FF2B5EF4-FFF2-40B4-BE49-F238E27FC236}">
                <a16:creationId xmlns:a16="http://schemas.microsoft.com/office/drawing/2014/main" id="{091E8BC2-AB0B-349D-B100-EEF7D03EC429}"/>
              </a:ext>
            </a:extLst>
          </p:cNvPr>
          <p:cNvSpPr>
            <a:spLocks noGrp="1"/>
          </p:cNvSpPr>
          <p:nvPr>
            <p:ph idx="1"/>
          </p:nvPr>
        </p:nvSpPr>
        <p:spPr>
          <a:xfrm>
            <a:off x="296092" y="1652631"/>
            <a:ext cx="11486606" cy="4330725"/>
          </a:xfrm>
        </p:spPr>
        <p:txBody>
          <a:bodyPr>
            <a:noAutofit/>
          </a:bodyPr>
          <a:lstStyle/>
          <a:p>
            <a:pPr algn="just">
              <a:lnSpc>
                <a:spcPct val="150000"/>
              </a:lnSpc>
            </a:pPr>
            <a:r>
              <a:rPr lang="en-US" sz="2000" dirty="0">
                <a:latin typeface="Arial" panose="020B0604020202020204" pitchFamily="34" charset="0"/>
                <a:cs typeface="Arial" panose="020B0604020202020204" pitchFamily="34" charset="0"/>
              </a:rPr>
              <a:t>The SIU is part of a multi-disciplinary technical steering committee which has been constituted by the President of the Republic of South Africa to oversee the development of an Implementation Plan dealing with the findings and recommendations of the Report. The High Court of South Africa, Gauteng Division, Pretoria, ordered the President to table such Plan.</a:t>
            </a:r>
          </a:p>
          <a:p>
            <a:pPr algn="just">
              <a:lnSpc>
                <a:spcPct val="150000"/>
              </a:lnSpc>
            </a:pPr>
            <a:r>
              <a:rPr lang="en-US" sz="2000" dirty="0">
                <a:latin typeface="Arial" panose="020B0604020202020204" pitchFamily="34" charset="0"/>
                <a:cs typeface="Arial" panose="020B0604020202020204" pitchFamily="34" charset="0"/>
              </a:rPr>
              <a:t>The proposed investigation forms part of the Plan tabled by the President on 23 October 2022.  </a:t>
            </a:r>
          </a:p>
          <a:p>
            <a:pPr algn="just">
              <a:lnSpc>
                <a:spcPct val="150000"/>
              </a:lnSpc>
            </a:pPr>
            <a:r>
              <a:rPr lang="en-US" sz="2000" dirty="0">
                <a:latin typeface="Arial" panose="020B0604020202020204" pitchFamily="34" charset="0"/>
                <a:cs typeface="Arial" panose="020B0604020202020204" pitchFamily="34" charset="0"/>
              </a:rPr>
              <a:t>It is stated as follows in paragraph 4.6.8 of the Plan: “A proclamation will be issued to broaden the scope and set timeframes for an expanded SIU investigation into PRASA based on the evidence before the State Capture Commission”.</a:t>
            </a:r>
          </a:p>
          <a:p>
            <a:pPr algn="just">
              <a:lnSpc>
                <a:spcPct val="150000"/>
              </a:lnSpc>
            </a:pPr>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E0BBA49-BAD8-0B2B-D863-941565457CBB}"/>
              </a:ext>
            </a:extLst>
          </p:cNvPr>
          <p:cNvSpPr>
            <a:spLocks noGrp="1"/>
          </p:cNvSpPr>
          <p:nvPr>
            <p:ph type="sldNum" sz="quarter" idx="12"/>
          </p:nvPr>
        </p:nvSpPr>
        <p:spPr/>
        <p:txBody>
          <a:bodyPr/>
          <a:lstStyle/>
          <a:p>
            <a:fld id="{A9CDD504-248B-3749-98AD-45ADFBB8EDAD}" type="slidenum">
              <a:rPr lang="en-US" smtClean="0"/>
              <a:t>31</a:t>
            </a:fld>
            <a:endParaRPr lang="en-US" dirty="0"/>
          </a:p>
        </p:txBody>
      </p:sp>
    </p:spTree>
    <p:extLst>
      <p:ext uri="{BB962C8B-B14F-4D97-AF65-F5344CB8AC3E}">
        <p14:creationId xmlns:p14="http://schemas.microsoft.com/office/powerpoint/2010/main" val="1206216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AA5A-2E24-927C-2161-9756CC3BF8FA}"/>
              </a:ext>
            </a:extLst>
          </p:cNvPr>
          <p:cNvSpPr>
            <a:spLocks noGrp="1"/>
          </p:cNvSpPr>
          <p:nvPr>
            <p:ph type="title"/>
          </p:nvPr>
        </p:nvSpPr>
        <p:spPr>
          <a:xfrm>
            <a:off x="1995881" y="16747"/>
            <a:ext cx="8515525" cy="906624"/>
          </a:xfrm>
        </p:spPr>
        <p:txBody>
          <a:bodyPr>
            <a:normAutofit/>
          </a:bodyPr>
          <a:lstStyle/>
          <a:p>
            <a:pPr algn="ctr"/>
            <a:r>
              <a:rPr lang="en-US" sz="2400" b="1" dirty="0">
                <a:latin typeface="Arial" panose="020B0604020202020204" pitchFamily="34" charset="0"/>
                <a:cs typeface="Arial" panose="020B0604020202020204" pitchFamily="34" charset="0"/>
              </a:rPr>
              <a:t>MOTIVATION FOR A NEW PROCLAMATION</a:t>
            </a:r>
          </a:p>
        </p:txBody>
      </p:sp>
      <p:sp>
        <p:nvSpPr>
          <p:cNvPr id="3" name="Content Placeholder 2">
            <a:extLst>
              <a:ext uri="{FF2B5EF4-FFF2-40B4-BE49-F238E27FC236}">
                <a16:creationId xmlns:a16="http://schemas.microsoft.com/office/drawing/2014/main" id="{091E8BC2-AB0B-349D-B100-EEF7D03EC429}"/>
              </a:ext>
            </a:extLst>
          </p:cNvPr>
          <p:cNvSpPr>
            <a:spLocks noGrp="1"/>
          </p:cNvSpPr>
          <p:nvPr>
            <p:ph idx="1"/>
          </p:nvPr>
        </p:nvSpPr>
        <p:spPr>
          <a:xfrm>
            <a:off x="209007" y="1652631"/>
            <a:ext cx="11826240" cy="4652375"/>
          </a:xfrm>
        </p:spPr>
        <p:txBody>
          <a:bodyPr>
            <a:normAutofit/>
          </a:bodyPr>
          <a:lstStyle/>
          <a:p>
            <a:pPr algn="just">
              <a:lnSpc>
                <a:spcPct val="150000"/>
              </a:lnSpc>
            </a:pPr>
            <a:r>
              <a:rPr lang="en-US" sz="1800" dirty="0">
                <a:latin typeface="Arial" panose="020B0604020202020204" pitchFamily="34" charset="0"/>
                <a:cs typeface="Arial" panose="020B0604020202020204" pitchFamily="34" charset="0"/>
              </a:rPr>
              <a:t>Whether any of the individuals/companies/close corporations to be investigated were investigated under a previous proclamation or are under investigation in terms of a current proclamation</a:t>
            </a:r>
          </a:p>
          <a:p>
            <a:pPr algn="just">
              <a:lnSpc>
                <a:spcPct val="150000"/>
              </a:lnSpc>
            </a:pPr>
            <a:r>
              <a:rPr lang="en-US" sz="1800" dirty="0">
                <a:latin typeface="Arial" panose="020B0604020202020204" pitchFamily="34" charset="0"/>
                <a:cs typeface="Arial" panose="020B0604020202020204" pitchFamily="34" charset="0"/>
              </a:rPr>
              <a:t>The individuals and/or entities to be investigated are the subject of a current SIU investigation viz. Proclamation No. R.51 of 2019.</a:t>
            </a:r>
          </a:p>
          <a:p>
            <a:pPr algn="just">
              <a:lnSpc>
                <a:spcPct val="150000"/>
              </a:lnSpc>
            </a:pPr>
            <a:r>
              <a:rPr lang="en-US" sz="1800" dirty="0">
                <a:latin typeface="Arial" panose="020B0604020202020204" pitchFamily="34" charset="0"/>
                <a:cs typeface="Arial" panose="020B0604020202020204" pitchFamily="34" charset="0"/>
              </a:rPr>
              <a:t>However, the allegations that are referred to in this motivation fall outside the scope of the aforementioned Proclamation, hence this motivation.</a:t>
            </a:r>
          </a:p>
          <a:p>
            <a:pPr algn="just">
              <a:lnSpc>
                <a:spcPct val="150000"/>
              </a:lnSpc>
            </a:pPr>
            <a:r>
              <a:rPr lang="en-US" sz="1800" dirty="0">
                <a:latin typeface="Arial" panose="020B0604020202020204" pitchFamily="34" charset="0"/>
                <a:cs typeface="Arial" panose="020B0604020202020204" pitchFamily="34" charset="0"/>
              </a:rPr>
              <a:t>In the circumstances, the SIU has considered it prudent to seek a new (separate) proclamation that deals exclusively with the allegations mentioned herein so that the investigation in terms of Proclamation No. R.51 of 2019 may be finalised and reported upon to the President.</a:t>
            </a:r>
          </a:p>
          <a:p>
            <a:pPr algn="just">
              <a:lnSpc>
                <a:spcPct val="150000"/>
              </a:lnSpc>
            </a:pPr>
            <a:endParaRPr lang="en-US" sz="3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E0BBA49-BAD8-0B2B-D863-941565457CBB}"/>
              </a:ext>
            </a:extLst>
          </p:cNvPr>
          <p:cNvSpPr>
            <a:spLocks noGrp="1"/>
          </p:cNvSpPr>
          <p:nvPr>
            <p:ph type="sldNum" sz="quarter" idx="12"/>
          </p:nvPr>
        </p:nvSpPr>
        <p:spPr/>
        <p:txBody>
          <a:bodyPr/>
          <a:lstStyle/>
          <a:p>
            <a:fld id="{A9CDD504-248B-3749-98AD-45ADFBB8EDAD}" type="slidenum">
              <a:rPr lang="en-US" smtClean="0"/>
              <a:t>32</a:t>
            </a:fld>
            <a:endParaRPr lang="en-US" dirty="0"/>
          </a:p>
        </p:txBody>
      </p:sp>
    </p:spTree>
    <p:extLst>
      <p:ext uri="{BB962C8B-B14F-4D97-AF65-F5344CB8AC3E}">
        <p14:creationId xmlns:p14="http://schemas.microsoft.com/office/powerpoint/2010/main" val="1558716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AA5A-2E24-927C-2161-9756CC3BF8FA}"/>
              </a:ext>
            </a:extLst>
          </p:cNvPr>
          <p:cNvSpPr>
            <a:spLocks noGrp="1"/>
          </p:cNvSpPr>
          <p:nvPr>
            <p:ph type="title"/>
          </p:nvPr>
        </p:nvSpPr>
        <p:spPr>
          <a:xfrm>
            <a:off x="1844880" y="33525"/>
            <a:ext cx="9508920" cy="906624"/>
          </a:xfrm>
        </p:spPr>
        <p:txBody>
          <a:bodyPr>
            <a:normAutofit/>
          </a:bodyPr>
          <a:lstStyle/>
          <a:p>
            <a:pPr algn="ctr"/>
            <a:r>
              <a:rPr lang="en-US" sz="2000" b="1" dirty="0" smtClean="0">
                <a:latin typeface="Arial" panose="020B0604020202020204" pitchFamily="34" charset="0"/>
                <a:cs typeface="Arial" panose="020B0604020202020204" pitchFamily="34" charset="0"/>
              </a:rPr>
              <a:t>FOCUS AREA OF THE NEW PROCLAMATION TO BE ISSUED</a:t>
            </a:r>
            <a:endParaRPr lang="en-US" sz="2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91E8BC2-AB0B-349D-B100-EEF7D03EC429}"/>
              </a:ext>
            </a:extLst>
          </p:cNvPr>
          <p:cNvSpPr>
            <a:spLocks noGrp="1"/>
          </p:cNvSpPr>
          <p:nvPr>
            <p:ph idx="1"/>
          </p:nvPr>
        </p:nvSpPr>
        <p:spPr>
          <a:xfrm>
            <a:off x="418011" y="1652631"/>
            <a:ext cx="10935789" cy="4330725"/>
          </a:xfrm>
        </p:spPr>
        <p:txBody>
          <a:bodyPr>
            <a:noAutofit/>
          </a:bodyPr>
          <a:lstStyle/>
          <a:p>
            <a:pPr>
              <a:lnSpc>
                <a:spcPct val="150000"/>
              </a:lnSpc>
            </a:pPr>
            <a:r>
              <a:rPr lang="en-US" sz="2000" dirty="0">
                <a:latin typeface="Arial" panose="020B0604020202020204" pitchFamily="34" charset="0"/>
                <a:cs typeface="Arial" panose="020B0604020202020204" pitchFamily="34" charset="0"/>
              </a:rPr>
              <a:t>FOCUS AREA 1: IRREGULAR SALARY INCREASE </a:t>
            </a:r>
            <a:r>
              <a:rPr lang="en-US" sz="2000" dirty="0" smtClean="0">
                <a:latin typeface="Arial" panose="020B0604020202020204" pitchFamily="34" charset="0"/>
                <a:cs typeface="Arial" panose="020B0604020202020204" pitchFamily="34" charset="0"/>
              </a:rPr>
              <a:t>OF one of the former CEO of </a:t>
            </a:r>
            <a:r>
              <a:rPr lang="en-US" sz="2000" dirty="0" err="1" smtClean="0">
                <a:latin typeface="Arial" panose="020B0604020202020204" pitchFamily="34" charset="0"/>
                <a:cs typeface="Arial" panose="020B0604020202020204" pitchFamily="34" charset="0"/>
              </a:rPr>
              <a:t>Prasa</a:t>
            </a:r>
            <a:endParaRPr lang="en-US" sz="2000" dirty="0" smtClean="0">
              <a:latin typeface="Arial" panose="020B0604020202020204" pitchFamily="34" charset="0"/>
              <a:cs typeface="Arial" panose="020B0604020202020204" pitchFamily="34" charset="0"/>
            </a:endParaRPr>
          </a:p>
          <a:p>
            <a:pPr>
              <a:lnSpc>
                <a:spcPct val="150000"/>
              </a:lnSpc>
            </a:pPr>
            <a:r>
              <a:rPr lang="en-US" sz="2000" dirty="0">
                <a:solidFill>
                  <a:prstClr val="black"/>
                </a:solidFill>
                <a:latin typeface="Arial" panose="020B0604020202020204" pitchFamily="34" charset="0"/>
                <a:ea typeface="+mj-ea"/>
                <a:cs typeface="Arial" panose="020B0604020202020204" pitchFamily="34" charset="0"/>
              </a:rPr>
              <a:t>FOCUS AREA 2: SA FENCE AND GATE </a:t>
            </a:r>
            <a:endParaRPr lang="en-US" sz="2000" dirty="0">
              <a:latin typeface="Arial" panose="020B0604020202020204" pitchFamily="34" charset="0"/>
              <a:cs typeface="Arial" panose="020B0604020202020204" pitchFamily="34" charset="0"/>
            </a:endParaRPr>
          </a:p>
          <a:p>
            <a:pPr>
              <a:lnSpc>
                <a:spcPct val="150000"/>
              </a:lnSpc>
            </a:pPr>
            <a:r>
              <a:rPr lang="en-US" sz="2000" dirty="0">
                <a:solidFill>
                  <a:prstClr val="black"/>
                </a:solidFill>
                <a:latin typeface="Arial" panose="020B0604020202020204" pitchFamily="34" charset="0"/>
                <a:ea typeface="+mj-ea"/>
                <a:cs typeface="Arial" panose="020B0604020202020204" pitchFamily="34" charset="0"/>
              </a:rPr>
              <a:t>FOCUS AREA 3: PROCUREMENT OF LOCOMOTIVES FROM SWIFAMBO RAIL LEASING (PTY) </a:t>
            </a:r>
            <a:r>
              <a:rPr lang="en-US" sz="2000" dirty="0" smtClean="0">
                <a:solidFill>
                  <a:prstClr val="black"/>
                </a:solidFill>
                <a:latin typeface="Arial" panose="020B0604020202020204" pitchFamily="34" charset="0"/>
                <a:ea typeface="+mj-ea"/>
                <a:cs typeface="Arial" panose="020B0604020202020204" pitchFamily="34" charset="0"/>
              </a:rPr>
              <a:t>LIMITED</a:t>
            </a:r>
          </a:p>
          <a:p>
            <a:pPr>
              <a:lnSpc>
                <a:spcPct val="150000"/>
              </a:lnSpc>
            </a:pPr>
            <a:r>
              <a:rPr lang="en-US" sz="2000" dirty="0">
                <a:solidFill>
                  <a:prstClr val="black"/>
                </a:solidFill>
                <a:latin typeface="Arial" panose="020B0604020202020204" pitchFamily="34" charset="0"/>
                <a:ea typeface="+mj-ea"/>
                <a:cs typeface="Arial" panose="020B0604020202020204" pitchFamily="34" charset="0"/>
              </a:rPr>
              <a:t>FOCUS AREA 4: SIYANGENA TECHNOLOGIES (PTY) LIMITED (“SIYANGENA”) SIYAYA GROUP OF </a:t>
            </a:r>
            <a:r>
              <a:rPr lang="en-US" sz="2000" dirty="0" smtClean="0">
                <a:solidFill>
                  <a:prstClr val="black"/>
                </a:solidFill>
                <a:latin typeface="Arial" panose="020B0604020202020204" pitchFamily="34" charset="0"/>
                <a:ea typeface="+mj-ea"/>
                <a:cs typeface="Arial" panose="020B0604020202020204" pitchFamily="34" charset="0"/>
              </a:rPr>
              <a:t>COMPANIES</a:t>
            </a:r>
          </a:p>
          <a:p>
            <a:pPr>
              <a:lnSpc>
                <a:spcPct val="150000"/>
              </a:lnSpc>
            </a:pPr>
            <a:r>
              <a:rPr lang="en-US" sz="2000" dirty="0">
                <a:solidFill>
                  <a:prstClr val="black"/>
                </a:solidFill>
                <a:latin typeface="Arial" panose="020B0604020202020204" pitchFamily="34" charset="0"/>
                <a:ea typeface="+mj-ea"/>
                <a:cs typeface="Arial" panose="020B0604020202020204" pitchFamily="34" charset="0"/>
              </a:rPr>
              <a:t>FOCUS AREA 5: PROCUREMENT OF ROYAL SECURITY AND RELATED </a:t>
            </a:r>
            <a:r>
              <a:rPr lang="en-US" sz="2000" dirty="0" smtClean="0">
                <a:solidFill>
                  <a:prstClr val="black"/>
                </a:solidFill>
                <a:latin typeface="Arial" panose="020B0604020202020204" pitchFamily="34" charset="0"/>
                <a:ea typeface="+mj-ea"/>
                <a:cs typeface="Arial" panose="020B0604020202020204" pitchFamily="34" charset="0"/>
              </a:rPr>
              <a:t>COMPANIES</a:t>
            </a:r>
          </a:p>
        </p:txBody>
      </p:sp>
      <p:sp>
        <p:nvSpPr>
          <p:cNvPr id="4" name="Slide Number Placeholder 3">
            <a:extLst>
              <a:ext uri="{FF2B5EF4-FFF2-40B4-BE49-F238E27FC236}">
                <a16:creationId xmlns:a16="http://schemas.microsoft.com/office/drawing/2014/main" id="{FE0BBA49-BAD8-0B2B-D863-941565457CBB}"/>
              </a:ext>
            </a:extLst>
          </p:cNvPr>
          <p:cNvSpPr>
            <a:spLocks noGrp="1"/>
          </p:cNvSpPr>
          <p:nvPr>
            <p:ph type="sldNum" sz="quarter" idx="12"/>
          </p:nvPr>
        </p:nvSpPr>
        <p:spPr/>
        <p:txBody>
          <a:bodyPr/>
          <a:lstStyle/>
          <a:p>
            <a:fld id="{A9CDD504-248B-3749-98AD-45ADFBB8EDAD}" type="slidenum">
              <a:rPr lang="en-US" smtClean="0"/>
              <a:t>33</a:t>
            </a:fld>
            <a:endParaRPr lang="en-US" dirty="0"/>
          </a:p>
        </p:txBody>
      </p:sp>
    </p:spTree>
    <p:extLst>
      <p:ext uri="{BB962C8B-B14F-4D97-AF65-F5344CB8AC3E}">
        <p14:creationId xmlns:p14="http://schemas.microsoft.com/office/powerpoint/2010/main" val="934602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AA5A-2E24-927C-2161-9756CC3BF8FA}"/>
              </a:ext>
            </a:extLst>
          </p:cNvPr>
          <p:cNvSpPr>
            <a:spLocks noGrp="1"/>
          </p:cNvSpPr>
          <p:nvPr>
            <p:ph type="title"/>
          </p:nvPr>
        </p:nvSpPr>
        <p:spPr>
          <a:xfrm>
            <a:off x="1668710" y="8186"/>
            <a:ext cx="9391176" cy="906624"/>
          </a:xfrm>
        </p:spPr>
        <p:txBody>
          <a:bodyPr>
            <a:normAutofit/>
          </a:bodyPr>
          <a:lstStyle/>
          <a:p>
            <a:pPr algn="ctr"/>
            <a:r>
              <a:rPr lang="en-US" sz="2400" b="1" dirty="0">
                <a:latin typeface="Arial" panose="020B0604020202020204" pitchFamily="34" charset="0"/>
                <a:cs typeface="Arial" panose="020B0604020202020204" pitchFamily="34" charset="0"/>
              </a:rPr>
              <a:t>FOCUS AREA 6: SERIOUS MALADMINISTRATION </a:t>
            </a:r>
          </a:p>
        </p:txBody>
      </p:sp>
      <p:sp>
        <p:nvSpPr>
          <p:cNvPr id="3" name="Content Placeholder 2">
            <a:extLst>
              <a:ext uri="{FF2B5EF4-FFF2-40B4-BE49-F238E27FC236}">
                <a16:creationId xmlns:a16="http://schemas.microsoft.com/office/drawing/2014/main" id="{091E8BC2-AB0B-349D-B100-EEF7D03EC429}"/>
              </a:ext>
            </a:extLst>
          </p:cNvPr>
          <p:cNvSpPr>
            <a:spLocks noGrp="1"/>
          </p:cNvSpPr>
          <p:nvPr>
            <p:ph idx="1"/>
          </p:nvPr>
        </p:nvSpPr>
        <p:spPr>
          <a:xfrm>
            <a:off x="470263" y="1652631"/>
            <a:ext cx="10883537" cy="4330725"/>
          </a:xfrm>
        </p:spPr>
        <p:txBody>
          <a:bodyPr>
            <a:normAutofit/>
          </a:bodyPr>
          <a:lstStyle/>
          <a:p>
            <a:pPr algn="just">
              <a:lnSpc>
                <a:spcPct val="150000"/>
              </a:lnSpc>
            </a:pPr>
            <a:r>
              <a:rPr lang="en-US" sz="1800" dirty="0">
                <a:latin typeface="Arial" panose="020B0604020202020204" pitchFamily="34" charset="0"/>
                <a:cs typeface="Arial" panose="020B0604020202020204" pitchFamily="34" charset="0"/>
              </a:rPr>
              <a:t>Investigate serious maladministration in connection with the affairs of PRASA relating to.</a:t>
            </a:r>
          </a:p>
          <a:p>
            <a:pPr lvl="1" algn="just">
              <a:lnSpc>
                <a:spcPct val="150000"/>
              </a:lnSpc>
              <a:buFont typeface="Wingdings" panose="05000000000000000000" pitchFamily="2" charset="2"/>
              <a:buChar char="q"/>
            </a:pPr>
            <a:r>
              <a:rPr lang="en-US" sz="1800" dirty="0">
                <a:latin typeface="Arial" panose="020B0604020202020204" pitchFamily="34" charset="0"/>
                <a:cs typeface="Arial" panose="020B0604020202020204" pitchFamily="34" charset="0"/>
              </a:rPr>
              <a:t>Investigate governance issues that led to the collapse of PRASA.</a:t>
            </a:r>
          </a:p>
          <a:p>
            <a:pPr lvl="1" algn="just">
              <a:lnSpc>
                <a:spcPct val="150000"/>
              </a:lnSpc>
              <a:buFont typeface="Wingdings" panose="05000000000000000000" pitchFamily="2" charset="2"/>
              <a:buChar char="q"/>
            </a:pPr>
            <a:r>
              <a:rPr lang="en-US" sz="1800" dirty="0">
                <a:latin typeface="Arial" panose="020B0604020202020204" pitchFamily="34" charset="0"/>
                <a:cs typeface="Arial" panose="020B0604020202020204" pitchFamily="34" charset="0"/>
              </a:rPr>
              <a:t>Investigate causes of system failures, role played by the Boards and other persons in the collapse of PRASA.</a:t>
            </a:r>
          </a:p>
          <a:p>
            <a:pPr lvl="1" algn="just">
              <a:lnSpc>
                <a:spcPct val="150000"/>
              </a:lnSpc>
              <a:buFont typeface="Wingdings" panose="05000000000000000000" pitchFamily="2" charset="2"/>
              <a:buChar char="q"/>
            </a:pPr>
            <a:r>
              <a:rPr lang="en-US" sz="1800" dirty="0">
                <a:latin typeface="Arial" panose="020B0604020202020204" pitchFamily="34" charset="0"/>
                <a:cs typeface="Arial" panose="020B0604020202020204" pitchFamily="34" charset="0"/>
              </a:rPr>
              <a:t>Investigate and make recommendations on systems and process improvement to turn around PRASA.</a:t>
            </a:r>
          </a:p>
          <a:p>
            <a:pPr lvl="1" algn="just">
              <a:lnSpc>
                <a:spcPct val="150000"/>
              </a:lnSpc>
              <a:buFont typeface="Wingdings" panose="05000000000000000000" pitchFamily="2" charset="2"/>
              <a:buChar char="q"/>
            </a:pPr>
            <a:r>
              <a:rPr lang="en-US" sz="1800" dirty="0">
                <a:latin typeface="Arial" panose="020B0604020202020204" pitchFamily="34" charset="0"/>
                <a:cs typeface="Arial" panose="020B0604020202020204" pitchFamily="34" charset="0"/>
              </a:rPr>
              <a:t>Examine why PRASA was allowed to slide into almost total ruin</a:t>
            </a:r>
          </a:p>
          <a:p>
            <a:pPr lvl="1" algn="just">
              <a:lnSpc>
                <a:spcPct val="150000"/>
              </a:lnSpc>
              <a:buFont typeface="Wingdings" panose="05000000000000000000" pitchFamily="2" charset="2"/>
              <a:buChar char="q"/>
            </a:pPr>
            <a:r>
              <a:rPr lang="en-US" sz="1800" dirty="0">
                <a:latin typeface="Arial" panose="020B0604020202020204" pitchFamily="34" charset="0"/>
                <a:cs typeface="Arial" panose="020B0604020202020204" pitchFamily="34" charset="0"/>
              </a:rPr>
              <a:t>Identify who should be responsible for that; and</a:t>
            </a:r>
          </a:p>
          <a:p>
            <a:pPr lvl="1" algn="just">
              <a:lnSpc>
                <a:spcPct val="150000"/>
              </a:lnSpc>
              <a:buFont typeface="Wingdings" panose="05000000000000000000" pitchFamily="2" charset="2"/>
              <a:buChar char="q"/>
            </a:pPr>
            <a:r>
              <a:rPr lang="en-US" sz="1800" dirty="0">
                <a:latin typeface="Arial" panose="020B0604020202020204" pitchFamily="34" charset="0"/>
                <a:cs typeface="Arial" panose="020B0604020202020204" pitchFamily="34" charset="0"/>
              </a:rPr>
              <a:t>Who could have benefitted from those that unacceptable state of affairs.</a:t>
            </a:r>
          </a:p>
          <a:p>
            <a:pPr lvl="1" algn="just">
              <a:lnSpc>
                <a:spcPct val="150000"/>
              </a:lnSpc>
              <a:buFont typeface="Wingdings" panose="05000000000000000000" pitchFamily="2" charset="2"/>
              <a:buChar char="q"/>
            </a:pPr>
            <a:endParaRPr lang="en-US" sz="1600" dirty="0">
              <a:latin typeface="Arial" panose="020B0604020202020204" pitchFamily="34" charset="0"/>
              <a:cs typeface="Arial" panose="020B0604020202020204" pitchFamily="34" charset="0"/>
            </a:endParaRPr>
          </a:p>
          <a:p>
            <a:pPr algn="just">
              <a:lnSpc>
                <a:spcPct val="150000"/>
              </a:lnSpc>
            </a:pPr>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E0BBA49-BAD8-0B2B-D863-941565457CBB}"/>
              </a:ext>
            </a:extLst>
          </p:cNvPr>
          <p:cNvSpPr>
            <a:spLocks noGrp="1"/>
          </p:cNvSpPr>
          <p:nvPr>
            <p:ph type="sldNum" sz="quarter" idx="12"/>
          </p:nvPr>
        </p:nvSpPr>
        <p:spPr/>
        <p:txBody>
          <a:bodyPr/>
          <a:lstStyle/>
          <a:p>
            <a:fld id="{A9CDD504-248B-3749-98AD-45ADFBB8EDAD}" type="slidenum">
              <a:rPr lang="en-US" smtClean="0"/>
              <a:t>34</a:t>
            </a:fld>
            <a:endParaRPr lang="en-US" dirty="0"/>
          </a:p>
        </p:txBody>
      </p:sp>
    </p:spTree>
    <p:extLst>
      <p:ext uri="{BB962C8B-B14F-4D97-AF65-F5344CB8AC3E}">
        <p14:creationId xmlns:p14="http://schemas.microsoft.com/office/powerpoint/2010/main" val="2674512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AA5A-2E24-927C-2161-9756CC3BF8FA}"/>
              </a:ext>
            </a:extLst>
          </p:cNvPr>
          <p:cNvSpPr>
            <a:spLocks noGrp="1"/>
          </p:cNvSpPr>
          <p:nvPr>
            <p:ph type="title"/>
          </p:nvPr>
        </p:nvSpPr>
        <p:spPr>
          <a:xfrm>
            <a:off x="1987492" y="18354"/>
            <a:ext cx="9194314" cy="906624"/>
          </a:xfrm>
        </p:spPr>
        <p:txBody>
          <a:bodyPr>
            <a:noAutofit/>
          </a:bodyPr>
          <a:lstStyle/>
          <a:p>
            <a:pPr algn="ctr"/>
            <a:r>
              <a:rPr lang="en-US" sz="2000" b="1" dirty="0">
                <a:latin typeface="Arial" panose="020B0604020202020204" pitchFamily="34" charset="0"/>
                <a:cs typeface="Arial" panose="020B0604020202020204" pitchFamily="34" charset="0"/>
              </a:rPr>
              <a:t>FOCUS AREA 7: IRREGULAR AND IMPROPER CONDUCT BY OFFICIALS OR EMPLOYEES OF PRASA</a:t>
            </a:r>
          </a:p>
        </p:txBody>
      </p:sp>
      <p:sp>
        <p:nvSpPr>
          <p:cNvPr id="3" name="Content Placeholder 2">
            <a:extLst>
              <a:ext uri="{FF2B5EF4-FFF2-40B4-BE49-F238E27FC236}">
                <a16:creationId xmlns:a16="http://schemas.microsoft.com/office/drawing/2014/main" id="{091E8BC2-AB0B-349D-B100-EEF7D03EC429}"/>
              </a:ext>
            </a:extLst>
          </p:cNvPr>
          <p:cNvSpPr>
            <a:spLocks noGrp="1"/>
          </p:cNvSpPr>
          <p:nvPr>
            <p:ph idx="1"/>
          </p:nvPr>
        </p:nvSpPr>
        <p:spPr>
          <a:xfrm>
            <a:off x="635726" y="1652631"/>
            <a:ext cx="10998925" cy="4330725"/>
          </a:xfrm>
        </p:spPr>
        <p:txBody>
          <a:bodyPr>
            <a:noAutofit/>
          </a:bodyPr>
          <a:lstStyle/>
          <a:p>
            <a:pPr algn="just">
              <a:lnSpc>
                <a:spcPct val="150000"/>
              </a:lnSpc>
            </a:pPr>
            <a:r>
              <a:rPr lang="en-US" sz="2000" dirty="0">
                <a:latin typeface="Arial" panose="020B0604020202020204" pitchFamily="34" charset="0"/>
                <a:cs typeface="Arial" panose="020B0604020202020204" pitchFamily="34" charset="0"/>
              </a:rPr>
              <a:t>Investigate any irregular, unlawful or improper conduct by officials or employees of PRASA or any other person or entity, in relation to the allegations as set out in the proposed focus areas with the view to:</a:t>
            </a:r>
          </a:p>
          <a:p>
            <a:pPr lvl="1" algn="just">
              <a:lnSpc>
                <a:spcPct val="15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Refer evidence of malfeasance and irregular activities to PRASA for disciplinary processes;</a:t>
            </a:r>
          </a:p>
          <a:p>
            <a:pPr lvl="1" algn="just">
              <a:lnSpc>
                <a:spcPct val="15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Refer evidence of criminal activities to the National Prosecuting Authority for prosecution; and</a:t>
            </a:r>
          </a:p>
          <a:p>
            <a:pPr lvl="1" algn="just">
              <a:lnSpc>
                <a:spcPct val="15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Institute and conduct civil proceedings in the Special Tribunal to recover any loss suffered by PRASA </a:t>
            </a:r>
          </a:p>
        </p:txBody>
      </p:sp>
      <p:sp>
        <p:nvSpPr>
          <p:cNvPr id="4" name="Slide Number Placeholder 3">
            <a:extLst>
              <a:ext uri="{FF2B5EF4-FFF2-40B4-BE49-F238E27FC236}">
                <a16:creationId xmlns:a16="http://schemas.microsoft.com/office/drawing/2014/main" id="{FE0BBA49-BAD8-0B2B-D863-941565457CBB}"/>
              </a:ext>
            </a:extLst>
          </p:cNvPr>
          <p:cNvSpPr>
            <a:spLocks noGrp="1"/>
          </p:cNvSpPr>
          <p:nvPr>
            <p:ph type="sldNum" sz="quarter" idx="12"/>
          </p:nvPr>
        </p:nvSpPr>
        <p:spPr/>
        <p:txBody>
          <a:bodyPr/>
          <a:lstStyle/>
          <a:p>
            <a:fld id="{A9CDD504-248B-3749-98AD-45ADFBB8EDAD}" type="slidenum">
              <a:rPr lang="en-US" smtClean="0"/>
              <a:t>35</a:t>
            </a:fld>
            <a:endParaRPr lang="en-US" dirty="0"/>
          </a:p>
        </p:txBody>
      </p:sp>
    </p:spTree>
    <p:extLst>
      <p:ext uri="{BB962C8B-B14F-4D97-AF65-F5344CB8AC3E}">
        <p14:creationId xmlns:p14="http://schemas.microsoft.com/office/powerpoint/2010/main" val="4004731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83F0528-1FF4-9C43-B192-630A1CC6E23F}"/>
              </a:ext>
            </a:extLst>
          </p:cNvPr>
          <p:cNvSpPr>
            <a:spLocks noGrp="1"/>
          </p:cNvSpPr>
          <p:nvPr>
            <p:ph type="title"/>
          </p:nvPr>
        </p:nvSpPr>
        <p:spPr/>
        <p:txBody>
          <a:bodyPr/>
          <a:lstStyle/>
          <a:p>
            <a:r>
              <a:rPr lang="en-ZA" sz="3200" b="1" dirty="0">
                <a:latin typeface="Arial" panose="020B0604020202020204" pitchFamily="34" charset="0"/>
                <a:ea typeface="Times" panose="02020603050405020304" pitchFamily="18" charset="0"/>
                <a:cs typeface="Arial" panose="020B0604020202020204" pitchFamily="34" charset="0"/>
              </a:rPr>
              <a:t>Background</a:t>
            </a:r>
            <a:r>
              <a:rPr lang="en-GB" b="1" dirty="0">
                <a:latin typeface="Arial" panose="020B0604020202020204" pitchFamily="34" charset="0"/>
                <a:ea typeface="Times" panose="02020603050405020304" pitchFamily="18" charset="0"/>
                <a:cs typeface="Times New Roman" panose="02020603050405020304" pitchFamily="18" charset="0"/>
              </a:rPr>
              <a:t/>
            </a:r>
            <a:br>
              <a:rPr lang="en-GB" b="1" dirty="0">
                <a:latin typeface="Arial" panose="020B0604020202020204" pitchFamily="34" charset="0"/>
                <a:ea typeface="Times" panose="02020603050405020304" pitchFamily="18" charset="0"/>
                <a:cs typeface="Times New Roman" panose="02020603050405020304" pitchFamily="18" charset="0"/>
              </a:rPr>
            </a:b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0220"/>
            <a:ext cx="12192000" cy="166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10393"/>
            <a:ext cx="12192000" cy="2304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84069" y="3508186"/>
            <a:ext cx="10369731" cy="14784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LIFESTYLE AUDITS</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1469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D3C7C0-FCD4-7A4B-B9CD-E463ADCF2025}"/>
              </a:ext>
            </a:extLst>
          </p:cNvPr>
          <p:cNvSpPr>
            <a:spLocks noGrp="1"/>
          </p:cNvSpPr>
          <p:nvPr>
            <p:ph sz="half" idx="1"/>
          </p:nvPr>
        </p:nvSpPr>
        <p:spPr>
          <a:xfrm>
            <a:off x="391886" y="1543355"/>
            <a:ext cx="11338296" cy="4351338"/>
          </a:xfrm>
        </p:spPr>
        <p:txBody>
          <a:bodyPr>
            <a:normAutofit fontScale="47500" lnSpcReduction="20000"/>
          </a:bodyPr>
          <a:lstStyle/>
          <a:p>
            <a:pPr lvl="0" algn="just">
              <a:lnSpc>
                <a:spcPct val="170000"/>
              </a:lnSpc>
            </a:pPr>
            <a:r>
              <a:rPr lang="en-US" sz="4000" dirty="0">
                <a:latin typeface="Arial" panose="020B0604020202020204" pitchFamily="34" charset="0"/>
                <a:cs typeface="Arial" panose="020B0604020202020204" pitchFamily="34" charset="0"/>
              </a:rPr>
              <a:t>PRASA through its Board has engaged the SIU to assist in conducting Lifestyle Audits.</a:t>
            </a:r>
          </a:p>
          <a:p>
            <a:pPr lvl="0" algn="just">
              <a:lnSpc>
                <a:spcPct val="170000"/>
              </a:lnSpc>
            </a:pPr>
            <a:r>
              <a:rPr lang="en-US" sz="4000" dirty="0">
                <a:latin typeface="Arial" panose="020B0604020202020204" pitchFamily="34" charset="0"/>
                <a:cs typeface="Arial" panose="020B0604020202020204" pitchFamily="34" charset="0"/>
              </a:rPr>
              <a:t>These will be conducted under a Secondment Agreement signed between the two parties.</a:t>
            </a:r>
          </a:p>
          <a:p>
            <a:pPr lvl="0" algn="just">
              <a:lnSpc>
                <a:spcPct val="170000"/>
              </a:lnSpc>
            </a:pPr>
            <a:r>
              <a:rPr lang="en-US" sz="4000" dirty="0">
                <a:latin typeface="Arial" panose="020B0604020202020204" pitchFamily="34" charset="0"/>
                <a:cs typeface="Arial" panose="020B0604020202020204" pitchFamily="34" charset="0"/>
              </a:rPr>
              <a:t>The SIU will second five members to conduct the lifestyle audit.</a:t>
            </a:r>
          </a:p>
          <a:p>
            <a:pPr lvl="0" algn="just">
              <a:lnSpc>
                <a:spcPct val="170000"/>
              </a:lnSpc>
            </a:pPr>
            <a:r>
              <a:rPr lang="en-US" sz="4000" dirty="0">
                <a:latin typeface="Arial" panose="020B0604020202020204" pitchFamily="34" charset="0"/>
                <a:cs typeface="Arial" panose="020B0604020202020204" pitchFamily="34" charset="0"/>
              </a:rPr>
              <a:t>On 4 May 2023, SIU presented it methodology to the PRASA executive management and agreed to sign the Secondment Agreement on 15 May 2023.</a:t>
            </a:r>
          </a:p>
          <a:p>
            <a:pPr lvl="0" algn="just">
              <a:lnSpc>
                <a:spcPct val="170000"/>
              </a:lnSpc>
            </a:pPr>
            <a:r>
              <a:rPr lang="en-US" sz="4000" dirty="0">
                <a:latin typeface="Arial" panose="020B0604020202020204" pitchFamily="34" charset="0"/>
                <a:cs typeface="Arial" panose="020B0604020202020204" pitchFamily="34" charset="0"/>
              </a:rPr>
              <a:t>The Audit will start </a:t>
            </a:r>
            <a:r>
              <a:rPr lang="en-US" sz="4000" b="1" dirty="0">
                <a:latin typeface="Arial" panose="020B0604020202020204" pitchFamily="34" charset="0"/>
                <a:cs typeface="Arial" panose="020B0604020202020204" pitchFamily="34" charset="0"/>
              </a:rPr>
              <a:t>on 1 June 2023 </a:t>
            </a:r>
            <a:r>
              <a:rPr lang="en-US" sz="4000" dirty="0">
                <a:latin typeface="Arial" panose="020B0604020202020204" pitchFamily="34" charset="0"/>
                <a:cs typeface="Arial" panose="020B0604020202020204" pitchFamily="34" charset="0"/>
              </a:rPr>
              <a:t>with Phase 1 focusing of Group Executives and will continue for 8 months</a:t>
            </a:r>
          </a:p>
          <a:p>
            <a:pPr marL="0" lvl="0" indent="0" algn="just">
              <a:lnSpc>
                <a:spcPct val="170000"/>
              </a:lnSpc>
              <a:buNone/>
            </a:pPr>
            <a:endParaRPr lang="en-US" sz="3600" dirty="0">
              <a:latin typeface="Arial" panose="020B0604020202020204" pitchFamily="34" charset="0"/>
              <a:cs typeface="Arial" panose="020B0604020202020204" pitchFamily="34" charset="0"/>
            </a:endParaRPr>
          </a:p>
          <a:p>
            <a:pPr marL="0" lvl="0" indent="0" algn="just">
              <a:lnSpc>
                <a:spcPct val="170000"/>
              </a:lnSpc>
              <a:buNone/>
            </a:pPr>
            <a:endParaRPr lang="en-ZA" sz="3600" dirty="0">
              <a:latin typeface="Arial" panose="020B0604020202020204" pitchFamily="34" charset="0"/>
              <a:cs typeface="Arial" panose="020B0604020202020204" pitchFamily="34" charset="0"/>
            </a:endParaRPr>
          </a:p>
          <a:p>
            <a:pPr algn="just">
              <a:lnSpc>
                <a:spcPct val="170000"/>
              </a:lnSpc>
            </a:pPr>
            <a:endParaRPr lang="en-US" dirty="0">
              <a:latin typeface="Arial" panose="020B0604020202020204" pitchFamily="34" charset="0"/>
              <a:cs typeface="Arial" panose="020B0604020202020204" pitchFamily="34" charset="0"/>
            </a:endParaRPr>
          </a:p>
        </p:txBody>
      </p:sp>
      <p:sp>
        <p:nvSpPr>
          <p:cNvPr id="5" name="Rectangle 4"/>
          <p:cNvSpPr/>
          <p:nvPr/>
        </p:nvSpPr>
        <p:spPr>
          <a:xfrm>
            <a:off x="2419926" y="148859"/>
            <a:ext cx="586509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ENGAGEMENT PROCESS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7213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D3C7C0-FCD4-7A4B-B9CD-E463ADCF2025}"/>
              </a:ext>
            </a:extLst>
          </p:cNvPr>
          <p:cNvSpPr>
            <a:spLocks noGrp="1"/>
          </p:cNvSpPr>
          <p:nvPr>
            <p:ph sz="half" idx="1"/>
          </p:nvPr>
        </p:nvSpPr>
        <p:spPr>
          <a:xfrm>
            <a:off x="191589" y="1543355"/>
            <a:ext cx="11904617" cy="4351338"/>
          </a:xfrm>
        </p:spPr>
        <p:txBody>
          <a:bodyPr>
            <a:normAutofit fontScale="25000" lnSpcReduction="20000"/>
          </a:bodyPr>
          <a:lstStyle/>
          <a:p>
            <a:pPr marL="346075" lvl="1" indent="-346075">
              <a:lnSpc>
                <a:spcPct val="170000"/>
              </a:lnSpc>
            </a:pPr>
            <a:r>
              <a:rPr lang="en-US" sz="5600" dirty="0">
                <a:latin typeface="Arial" panose="020B0604020202020204" pitchFamily="34" charset="0"/>
                <a:cs typeface="Arial" panose="020B0604020202020204" pitchFamily="34" charset="0"/>
              </a:rPr>
              <a:t>Conduct the lifestyle audit on +- 300 personnel which will include:</a:t>
            </a:r>
          </a:p>
          <a:p>
            <a:pPr marL="630238" lvl="2" indent="-284163">
              <a:lnSpc>
                <a:spcPct val="170000"/>
              </a:lnSpc>
              <a:buFont typeface="Wingdings" panose="05000000000000000000" pitchFamily="2" charset="2"/>
              <a:buChar char="ü"/>
            </a:pPr>
            <a:r>
              <a:rPr lang="en-US" sz="5600" dirty="0">
                <a:latin typeface="Arial" panose="020B0604020202020204" pitchFamily="34" charset="0"/>
                <a:cs typeface="Arial" panose="020B0604020202020204" pitchFamily="34" charset="0"/>
              </a:rPr>
              <a:t>Group Executive Committee members;</a:t>
            </a:r>
          </a:p>
          <a:p>
            <a:pPr marL="630238" lvl="2" indent="-284163">
              <a:lnSpc>
                <a:spcPct val="170000"/>
              </a:lnSpc>
              <a:buFont typeface="Wingdings" panose="05000000000000000000" pitchFamily="2" charset="2"/>
              <a:buChar char="ü"/>
            </a:pPr>
            <a:r>
              <a:rPr lang="en-US" sz="5600" dirty="0">
                <a:latin typeface="Arial" panose="020B0604020202020204" pitchFamily="34" charset="0"/>
                <a:cs typeface="Arial" panose="020B0604020202020204" pitchFamily="34" charset="0"/>
              </a:rPr>
              <a:t>Executive Committee members in the various business units (PRASA Rail, PRASA Tech, PRASA Cres &amp; Autopax);</a:t>
            </a:r>
          </a:p>
          <a:p>
            <a:pPr marL="630238" lvl="2" indent="-284163">
              <a:lnSpc>
                <a:spcPct val="170000"/>
              </a:lnSpc>
              <a:buFont typeface="Wingdings" panose="05000000000000000000" pitchFamily="2" charset="2"/>
              <a:buChar char="ü"/>
            </a:pPr>
            <a:r>
              <a:rPr lang="en-US" sz="5600" dirty="0">
                <a:latin typeface="Arial" panose="020B0604020202020204" pitchFamily="34" charset="0"/>
                <a:cs typeface="Arial" panose="020B0604020202020204" pitchFamily="34" charset="0"/>
              </a:rPr>
              <a:t>Regional Executives;</a:t>
            </a:r>
          </a:p>
          <a:p>
            <a:pPr marL="630238" lvl="2" indent="-284163">
              <a:lnSpc>
                <a:spcPct val="170000"/>
              </a:lnSpc>
              <a:buFont typeface="Wingdings" panose="05000000000000000000" pitchFamily="2" charset="2"/>
              <a:buChar char="ü"/>
            </a:pPr>
            <a:r>
              <a:rPr lang="en-US" sz="5600" dirty="0">
                <a:latin typeface="Arial" panose="020B0604020202020204" pitchFamily="34" charset="0"/>
                <a:cs typeface="Arial" panose="020B0604020202020204" pitchFamily="34" charset="0"/>
              </a:rPr>
              <a:t>Senior Management in Corporate Office departments (Human Capital Management, ICT, Supply Chain Management, Finance); and</a:t>
            </a:r>
          </a:p>
          <a:p>
            <a:pPr marL="630238" lvl="2" indent="-284163">
              <a:lnSpc>
                <a:spcPct val="170000"/>
              </a:lnSpc>
              <a:buFont typeface="Wingdings" panose="05000000000000000000" pitchFamily="2" charset="2"/>
              <a:buChar char="ü"/>
            </a:pPr>
            <a:r>
              <a:rPr lang="en-US" sz="5600" dirty="0">
                <a:latin typeface="Arial" panose="020B0604020202020204" pitchFamily="34" charset="0"/>
                <a:cs typeface="Arial" panose="020B0604020202020204" pitchFamily="34" charset="0"/>
              </a:rPr>
              <a:t>All employees in SCM department from regions, business units and corporate office.</a:t>
            </a:r>
          </a:p>
          <a:p>
            <a:pPr marL="346075" lvl="2" indent="0">
              <a:lnSpc>
                <a:spcPct val="120000"/>
              </a:lnSpc>
              <a:buNone/>
            </a:pPr>
            <a:endParaRPr lang="en-US" sz="3200" dirty="0">
              <a:latin typeface="Arial" panose="020B0604020202020204" pitchFamily="34" charset="0"/>
              <a:cs typeface="Arial" panose="020B0604020202020204" pitchFamily="34" charset="0"/>
            </a:endParaRPr>
          </a:p>
          <a:p>
            <a:pPr marL="346075" lvl="1" indent="-346075">
              <a:lnSpc>
                <a:spcPct val="170000"/>
              </a:lnSpc>
            </a:pPr>
            <a:r>
              <a:rPr lang="en-US" sz="5600" dirty="0">
                <a:latin typeface="Arial" panose="020B0604020202020204" pitchFamily="34" charset="0"/>
                <a:cs typeface="Arial" panose="020B0604020202020204" pitchFamily="34" charset="0"/>
              </a:rPr>
              <a:t>Where the lifestyle audit identify that an employee’s expenditures constantly exceed his/her income, and it cannot be explained, those findings must be referred for investigations by the relevant division;</a:t>
            </a:r>
          </a:p>
          <a:p>
            <a:pPr marL="0" lvl="1" indent="0">
              <a:lnSpc>
                <a:spcPct val="120000"/>
              </a:lnSpc>
              <a:buNone/>
            </a:pPr>
            <a:endParaRPr lang="en-US" sz="3200" dirty="0">
              <a:latin typeface="Arial" panose="020B0604020202020204" pitchFamily="34" charset="0"/>
              <a:cs typeface="Arial" panose="020B0604020202020204" pitchFamily="34" charset="0"/>
            </a:endParaRPr>
          </a:p>
          <a:p>
            <a:pPr marL="346075" lvl="1" indent="-346075">
              <a:lnSpc>
                <a:spcPct val="170000"/>
              </a:lnSpc>
            </a:pPr>
            <a:r>
              <a:rPr lang="en-US" sz="5600" dirty="0">
                <a:latin typeface="Arial" panose="020B0604020202020204" pitchFamily="34" charset="0"/>
                <a:cs typeface="Arial" panose="020B0604020202020204" pitchFamily="34" charset="0"/>
              </a:rPr>
              <a:t>In respect of those matters that may require further investigation by the SIU in terms of a proclamation issued by the President in terms of section 2 of the SIU Act, such matters must be referred to the SIU for further processing; and</a:t>
            </a:r>
          </a:p>
          <a:p>
            <a:pPr marL="0" lvl="1" indent="0">
              <a:lnSpc>
                <a:spcPct val="120000"/>
              </a:lnSpc>
              <a:buNone/>
            </a:pPr>
            <a:endParaRPr lang="en-US" sz="3200" dirty="0">
              <a:latin typeface="Arial" panose="020B0604020202020204" pitchFamily="34" charset="0"/>
              <a:cs typeface="Arial" panose="020B0604020202020204" pitchFamily="34" charset="0"/>
            </a:endParaRPr>
          </a:p>
          <a:p>
            <a:pPr marL="346075" lvl="1" indent="-346075">
              <a:lnSpc>
                <a:spcPct val="170000"/>
              </a:lnSpc>
            </a:pPr>
            <a:r>
              <a:rPr lang="en-US" sz="5600" dirty="0">
                <a:latin typeface="Arial" panose="020B0604020202020204" pitchFamily="34" charset="0"/>
                <a:cs typeface="Arial" panose="020B0604020202020204" pitchFamily="34" charset="0"/>
              </a:rPr>
              <a:t>Submit a report to the Board of Control of PRASA detailing the findings of the audit.</a:t>
            </a:r>
          </a:p>
          <a:p>
            <a:pPr marL="0" lvl="1" indent="0">
              <a:buNone/>
            </a:pPr>
            <a:endParaRPr lang="en-US" sz="4300" dirty="0">
              <a:latin typeface="Arial" panose="020B0604020202020204" pitchFamily="34" charset="0"/>
              <a:cs typeface="Arial" panose="020B0604020202020204" pitchFamily="34" charset="0"/>
            </a:endParaRPr>
          </a:p>
          <a:p>
            <a:pPr marL="346075" lvl="1" indent="-346075"/>
            <a:endParaRPr lang="en-US" sz="4300" dirty="0">
              <a:latin typeface="Arial" panose="020B0604020202020204" pitchFamily="34" charset="0"/>
              <a:cs typeface="Arial" panose="020B0604020202020204" pitchFamily="34" charset="0"/>
            </a:endParaRPr>
          </a:p>
          <a:p>
            <a:pPr marL="346075" lvl="1" indent="-346075"/>
            <a:endParaRPr lang="en-US" sz="4300" dirty="0">
              <a:latin typeface="Arial" panose="020B0604020202020204" pitchFamily="34" charset="0"/>
              <a:cs typeface="Arial" panose="020B0604020202020204" pitchFamily="34" charset="0"/>
            </a:endParaRPr>
          </a:p>
          <a:p>
            <a:pPr algn="just"/>
            <a:endParaRPr lang="en-ZA" sz="2900" dirty="0">
              <a:latin typeface="Arial" panose="020B0604020202020204" pitchFamily="34" charset="0"/>
              <a:cs typeface="Arial" panose="020B0604020202020204" pitchFamily="34" charset="0"/>
            </a:endParaRPr>
          </a:p>
          <a:p>
            <a:endParaRPr lang="en-US" sz="2900" dirty="0">
              <a:latin typeface="Arial" panose="020B0604020202020204" pitchFamily="34" charset="0"/>
              <a:cs typeface="Arial" panose="020B0604020202020204" pitchFamily="34" charset="0"/>
            </a:endParaRPr>
          </a:p>
        </p:txBody>
      </p:sp>
      <p:sp>
        <p:nvSpPr>
          <p:cNvPr id="5" name="Rectangle 4"/>
          <p:cNvSpPr/>
          <p:nvPr/>
        </p:nvSpPr>
        <p:spPr>
          <a:xfrm>
            <a:off x="3096121" y="185804"/>
            <a:ext cx="592780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AGREED SCOPE OF WORK</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endParaRPr>
          </a:p>
        </p:txBody>
      </p:sp>
    </p:spTree>
    <p:extLst>
      <p:ext uri="{BB962C8B-B14F-4D97-AF65-F5344CB8AC3E}">
        <p14:creationId xmlns:p14="http://schemas.microsoft.com/office/powerpoint/2010/main" val="137043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D3C7C0-FCD4-7A4B-B9CD-E463ADCF2025}"/>
              </a:ext>
            </a:extLst>
          </p:cNvPr>
          <p:cNvSpPr>
            <a:spLocks noGrp="1"/>
          </p:cNvSpPr>
          <p:nvPr>
            <p:ph sz="half" idx="1"/>
          </p:nvPr>
        </p:nvSpPr>
        <p:spPr>
          <a:xfrm>
            <a:off x="650240" y="1543355"/>
            <a:ext cx="11246104" cy="4351338"/>
          </a:xfrm>
        </p:spPr>
        <p:txBody>
          <a:bodyPr>
            <a:normAutofit/>
          </a:bodyPr>
          <a:lstStyle/>
          <a:p>
            <a:pPr marL="457200" lvl="1" indent="-396875">
              <a:lnSpc>
                <a:spcPct val="150000"/>
              </a:lnSpc>
            </a:pPr>
            <a:r>
              <a:rPr lang="en-ZA" sz="2000" dirty="0">
                <a:latin typeface="Arial" panose="020B0604020202020204" pitchFamily="34" charset="0"/>
                <a:cs typeface="Arial" panose="020B0604020202020204" pitchFamily="34" charset="0"/>
              </a:rPr>
              <a:t>Review Integrity form for red flags and compare to CV</a:t>
            </a:r>
          </a:p>
          <a:p>
            <a:pPr lvl="1">
              <a:lnSpc>
                <a:spcPct val="150000"/>
              </a:lnSpc>
            </a:pPr>
            <a:r>
              <a:rPr lang="en-ZA" sz="2000" dirty="0">
                <a:latin typeface="Arial" panose="020B0604020202020204" pitchFamily="34" charset="0"/>
                <a:cs typeface="Arial" panose="020B0604020202020204" pitchFamily="34" charset="0"/>
              </a:rPr>
              <a:t>Referee checks: 2x social &amp; 1x work </a:t>
            </a:r>
          </a:p>
          <a:p>
            <a:pPr lvl="1">
              <a:lnSpc>
                <a:spcPct val="150000"/>
              </a:lnSpc>
            </a:pPr>
            <a:r>
              <a:rPr lang="en-ZA" sz="2000" dirty="0">
                <a:latin typeface="Arial" panose="020B0604020202020204" pitchFamily="34" charset="0"/>
                <a:cs typeface="Arial" panose="020B0604020202020204" pitchFamily="34" charset="0"/>
              </a:rPr>
              <a:t>Open sources e.g. Google </a:t>
            </a:r>
          </a:p>
          <a:p>
            <a:pPr lvl="1">
              <a:lnSpc>
                <a:spcPct val="150000"/>
              </a:lnSpc>
            </a:pPr>
            <a:r>
              <a:rPr lang="en-ZA" sz="2000" dirty="0">
                <a:latin typeface="Arial" panose="020B0604020202020204" pitchFamily="34" charset="0"/>
                <a:cs typeface="Arial" panose="020B0604020202020204" pitchFamily="34" charset="0"/>
              </a:rPr>
              <a:t>Verify qualifications and memberships (MIE)</a:t>
            </a:r>
          </a:p>
          <a:p>
            <a:pPr lvl="1">
              <a:lnSpc>
                <a:spcPct val="150000"/>
              </a:lnSpc>
            </a:pPr>
            <a:r>
              <a:rPr lang="en-ZA" sz="2000" dirty="0">
                <a:latin typeface="Arial" panose="020B0604020202020204" pitchFamily="34" charset="0"/>
                <a:cs typeface="Arial" panose="020B0604020202020204" pitchFamily="34" charset="0"/>
              </a:rPr>
              <a:t>Credit check (Transunion/Experian/XDS):</a:t>
            </a:r>
          </a:p>
          <a:p>
            <a:pPr lvl="2">
              <a:lnSpc>
                <a:spcPct val="150000"/>
              </a:lnSpc>
            </a:pPr>
            <a:r>
              <a:rPr lang="en-ZA" dirty="0">
                <a:latin typeface="Arial" panose="020B0604020202020204" pitchFamily="34" charset="0"/>
                <a:cs typeface="Arial" panose="020B0604020202020204" pitchFamily="34" charset="0"/>
              </a:rPr>
              <a:t>Business membership/directorship</a:t>
            </a:r>
          </a:p>
          <a:p>
            <a:pPr lvl="2">
              <a:lnSpc>
                <a:spcPct val="150000"/>
              </a:lnSpc>
            </a:pPr>
            <a:r>
              <a:rPr lang="en-ZA" dirty="0">
                <a:latin typeface="Arial" panose="020B0604020202020204" pitchFamily="34" charset="0"/>
                <a:cs typeface="Arial" panose="020B0604020202020204" pitchFamily="34" charset="0"/>
              </a:rPr>
              <a:t>Property ownership</a:t>
            </a:r>
          </a:p>
          <a:p>
            <a:pPr lvl="2">
              <a:lnSpc>
                <a:spcPct val="150000"/>
              </a:lnSpc>
            </a:pPr>
            <a:r>
              <a:rPr lang="en-ZA" dirty="0">
                <a:latin typeface="Arial" panose="020B0604020202020204" pitchFamily="34" charset="0"/>
                <a:cs typeface="Arial" panose="020B0604020202020204" pitchFamily="34" charset="0"/>
              </a:rPr>
              <a:t>Judgments &amp; defaults</a:t>
            </a:r>
          </a:p>
          <a:p>
            <a:pPr algn="just">
              <a:lnSpc>
                <a:spcPct val="150000"/>
              </a:lnSpc>
            </a:pPr>
            <a:endParaRPr lang="en-ZA" sz="2000" dirty="0">
              <a:latin typeface="Arial" panose="020B0604020202020204" pitchFamily="34" charset="0"/>
              <a:cs typeface="Arial" panose="020B0604020202020204" pitchFamily="34" charset="0"/>
            </a:endParaRPr>
          </a:p>
          <a:p>
            <a:pPr>
              <a:lnSpc>
                <a:spcPct val="150000"/>
              </a:lnSpc>
            </a:pPr>
            <a:endParaRPr lang="en-US" sz="2000" dirty="0">
              <a:latin typeface="Arial" panose="020B0604020202020204" pitchFamily="34" charset="0"/>
              <a:cs typeface="Arial" panose="020B0604020202020204" pitchFamily="34" charset="0"/>
            </a:endParaRPr>
          </a:p>
        </p:txBody>
      </p:sp>
      <p:sp>
        <p:nvSpPr>
          <p:cNvPr id="5" name="Rectangle 4"/>
          <p:cNvSpPr/>
          <p:nvPr/>
        </p:nvSpPr>
        <p:spPr>
          <a:xfrm>
            <a:off x="3096121" y="185804"/>
            <a:ext cx="592780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AGREED SCOPE OF WORK</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endParaRPr>
          </a:p>
        </p:txBody>
      </p:sp>
    </p:spTree>
    <p:extLst>
      <p:ext uri="{BB962C8B-B14F-4D97-AF65-F5344CB8AC3E}">
        <p14:creationId xmlns:p14="http://schemas.microsoft.com/office/powerpoint/2010/main" val="28246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023" y="1405288"/>
            <a:ext cx="10622280" cy="981778"/>
          </a:xfrm>
        </p:spPr>
        <p:txBody>
          <a:bodyPr>
            <a:normAutofit fontScale="90000"/>
          </a:bodyPr>
          <a:lstStyle/>
          <a:p>
            <a:pPr algn="ctr"/>
            <a:r>
              <a:rPr lang="en-US" sz="3100" b="1" dirty="0">
                <a:latin typeface="Arial" panose="020B0604020202020204" pitchFamily="34" charset="0"/>
                <a:cs typeface="Arial" panose="020B0604020202020204" pitchFamily="34" charset="0"/>
              </a:rPr>
              <a:t>SIU METHODOLOGY</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dirty="0"/>
          </a:p>
        </p:txBody>
      </p:sp>
      <p:graphicFrame>
        <p:nvGraphicFramePr>
          <p:cNvPr id="3" name="Content Placeholder 3"/>
          <p:cNvGraphicFramePr>
            <a:graphicFrameLocks/>
          </p:cNvGraphicFramePr>
          <p:nvPr/>
        </p:nvGraphicFramePr>
        <p:xfrm>
          <a:off x="839984" y="2050099"/>
          <a:ext cx="10546702" cy="3590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Left-Right Arrow 3"/>
          <p:cNvSpPr/>
          <p:nvPr/>
        </p:nvSpPr>
        <p:spPr>
          <a:xfrm>
            <a:off x="1347537" y="4840080"/>
            <a:ext cx="9827393" cy="1162699"/>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SIU KEY SKILLS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04031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D3C7C0-FCD4-7A4B-B9CD-E463ADCF2025}"/>
              </a:ext>
            </a:extLst>
          </p:cNvPr>
          <p:cNvSpPr>
            <a:spLocks noGrp="1"/>
          </p:cNvSpPr>
          <p:nvPr>
            <p:ph sz="half" idx="1"/>
          </p:nvPr>
        </p:nvSpPr>
        <p:spPr>
          <a:xfrm>
            <a:off x="235131" y="1543355"/>
            <a:ext cx="11661213" cy="4351338"/>
          </a:xfrm>
        </p:spPr>
        <p:txBody>
          <a:bodyPr>
            <a:noAutofit/>
          </a:bodyPr>
          <a:lstStyle/>
          <a:p>
            <a:pPr marL="457200" lvl="1" indent="0">
              <a:lnSpc>
                <a:spcPct val="150000"/>
              </a:lnSpc>
              <a:buNone/>
            </a:pPr>
            <a:r>
              <a:rPr lang="en-ZA" sz="1800" b="1" dirty="0">
                <a:latin typeface="Arial" panose="020B0604020202020204" pitchFamily="34" charset="0"/>
                <a:cs typeface="Arial" panose="020B0604020202020204" pitchFamily="34" charset="0"/>
              </a:rPr>
              <a:t>Financial analysis:</a:t>
            </a:r>
          </a:p>
          <a:p>
            <a:pPr lvl="0">
              <a:lnSpc>
                <a:spcPct val="150000"/>
              </a:lnSpc>
            </a:pPr>
            <a:r>
              <a:rPr lang="en-ZA" sz="1800" dirty="0">
                <a:latin typeface="Arial" panose="020B0604020202020204" pitchFamily="34" charset="0"/>
                <a:cs typeface="Arial" panose="020B0604020202020204" pitchFamily="34" charset="0"/>
              </a:rPr>
              <a:t>Directorship/ownership of businesses registered at the Companies and Intellectual Property Commission;</a:t>
            </a:r>
            <a:endParaRPr lang="en-US" sz="1800" b="1" dirty="0">
              <a:latin typeface="Arial" panose="020B0604020202020204" pitchFamily="34" charset="0"/>
              <a:cs typeface="Arial" panose="020B0604020202020204" pitchFamily="34" charset="0"/>
            </a:endParaRPr>
          </a:p>
          <a:p>
            <a:pPr lvl="0">
              <a:lnSpc>
                <a:spcPct val="150000"/>
              </a:lnSpc>
            </a:pPr>
            <a:r>
              <a:rPr lang="en-ZA" sz="1800" dirty="0">
                <a:latin typeface="Arial" panose="020B0604020202020204" pitchFamily="34" charset="0"/>
                <a:cs typeface="Arial" panose="020B0604020202020204" pitchFamily="34" charset="0"/>
              </a:rPr>
              <a:t>Registration of identified businesses on the Central Supplier Database;</a:t>
            </a:r>
            <a:endParaRPr lang="en-US" sz="1800" b="1" dirty="0">
              <a:latin typeface="Arial" panose="020B0604020202020204" pitchFamily="34" charset="0"/>
              <a:cs typeface="Arial" panose="020B0604020202020204" pitchFamily="34" charset="0"/>
            </a:endParaRPr>
          </a:p>
          <a:p>
            <a:pPr lvl="0">
              <a:lnSpc>
                <a:spcPct val="150000"/>
              </a:lnSpc>
            </a:pPr>
            <a:r>
              <a:rPr lang="en-ZA" sz="1800" dirty="0">
                <a:latin typeface="Arial" panose="020B0604020202020204" pitchFamily="34" charset="0"/>
                <a:cs typeface="Arial" panose="020B0604020202020204" pitchFamily="34" charset="0"/>
              </a:rPr>
              <a:t>Payments made to identified businesses linked with personnel's via PRASA payment system;</a:t>
            </a:r>
            <a:endParaRPr lang="en-US" sz="1800" b="1" dirty="0">
              <a:latin typeface="Arial" panose="020B0604020202020204" pitchFamily="34" charset="0"/>
              <a:cs typeface="Arial" panose="020B0604020202020204" pitchFamily="34" charset="0"/>
            </a:endParaRPr>
          </a:p>
          <a:p>
            <a:pPr lvl="0">
              <a:lnSpc>
                <a:spcPct val="150000"/>
              </a:lnSpc>
            </a:pPr>
            <a:r>
              <a:rPr lang="en-ZA" sz="1800" dirty="0">
                <a:latin typeface="Arial" panose="020B0604020202020204" pitchFamily="34" charset="0"/>
                <a:cs typeface="Arial" panose="020B0604020202020204" pitchFamily="34" charset="0"/>
              </a:rPr>
              <a:t>Ownership of motor vehicles via eNATIS;</a:t>
            </a:r>
          </a:p>
          <a:p>
            <a:pPr lvl="0">
              <a:lnSpc>
                <a:spcPct val="150000"/>
              </a:lnSpc>
            </a:pPr>
            <a:r>
              <a:rPr lang="en-ZA" sz="1800" dirty="0">
                <a:latin typeface="Arial" panose="020B0604020202020204" pitchFamily="34" charset="0"/>
                <a:cs typeface="Arial" panose="020B0604020202020204" pitchFamily="34" charset="0"/>
              </a:rPr>
              <a:t>Ownership of properties via Windeed;</a:t>
            </a:r>
            <a:endParaRPr lang="en-US" sz="1800" b="1" dirty="0">
              <a:latin typeface="Arial" panose="020B0604020202020204" pitchFamily="34" charset="0"/>
              <a:cs typeface="Arial" panose="020B0604020202020204" pitchFamily="34" charset="0"/>
            </a:endParaRPr>
          </a:p>
          <a:p>
            <a:pPr lvl="0">
              <a:lnSpc>
                <a:spcPct val="150000"/>
              </a:lnSpc>
            </a:pPr>
            <a:r>
              <a:rPr lang="en-ZA" sz="1800" dirty="0">
                <a:latin typeface="Arial" panose="020B0604020202020204" pitchFamily="34" charset="0"/>
                <a:cs typeface="Arial" panose="020B0604020202020204" pitchFamily="34" charset="0"/>
              </a:rPr>
              <a:t>Identity number, passport number, marriage details, spouses, and children’s details via the Department Home Affairs;</a:t>
            </a:r>
            <a:endParaRPr lang="en-US" sz="1800" b="1" dirty="0">
              <a:latin typeface="Arial" panose="020B0604020202020204" pitchFamily="34" charset="0"/>
              <a:cs typeface="Arial" panose="020B0604020202020204" pitchFamily="34" charset="0"/>
            </a:endParaRPr>
          </a:p>
          <a:p>
            <a:pPr lvl="0">
              <a:lnSpc>
                <a:spcPct val="150000"/>
              </a:lnSpc>
            </a:pPr>
            <a:r>
              <a:rPr lang="en-ZA" sz="1800" dirty="0">
                <a:latin typeface="Arial" panose="020B0604020202020204" pitchFamily="34" charset="0"/>
                <a:cs typeface="Arial" panose="020B0604020202020204" pitchFamily="34" charset="0"/>
              </a:rPr>
              <a:t>Salary details via Pay System;</a:t>
            </a:r>
            <a:endParaRPr lang="en-US" sz="1800" b="1" dirty="0">
              <a:latin typeface="Arial" panose="020B0604020202020204" pitchFamily="34" charset="0"/>
              <a:cs typeface="Arial" panose="020B0604020202020204" pitchFamily="34" charset="0"/>
            </a:endParaRPr>
          </a:p>
          <a:p>
            <a:pPr lvl="2">
              <a:lnSpc>
                <a:spcPct val="150000"/>
              </a:lnSpc>
            </a:pPr>
            <a:endParaRPr lang="en-ZA" sz="1800" dirty="0">
              <a:latin typeface="Arial" panose="020B0604020202020204" pitchFamily="34" charset="0"/>
              <a:cs typeface="Arial" panose="020B0604020202020204" pitchFamily="34" charset="0"/>
            </a:endParaRPr>
          </a:p>
          <a:p>
            <a:pPr lvl="1">
              <a:lnSpc>
                <a:spcPct val="150000"/>
              </a:lnSpc>
            </a:pPr>
            <a:endParaRPr lang="en-ZA" sz="1800" dirty="0">
              <a:latin typeface="Arial" panose="020B0604020202020204" pitchFamily="34" charset="0"/>
              <a:cs typeface="Arial" panose="020B0604020202020204" pitchFamily="34" charset="0"/>
            </a:endParaRPr>
          </a:p>
          <a:p>
            <a:pPr algn="just">
              <a:lnSpc>
                <a:spcPct val="150000"/>
              </a:lnSpc>
            </a:pPr>
            <a:endParaRPr lang="en-ZA" sz="1800" dirty="0">
              <a:latin typeface="Arial" panose="020B0604020202020204" pitchFamily="34" charset="0"/>
              <a:cs typeface="Arial" panose="020B0604020202020204" pitchFamily="34" charset="0"/>
            </a:endParaRPr>
          </a:p>
          <a:p>
            <a:pPr>
              <a:lnSpc>
                <a:spcPct val="150000"/>
              </a:lnSpc>
            </a:pPr>
            <a:endParaRPr lang="en-US" sz="1800" dirty="0">
              <a:latin typeface="Arial" panose="020B0604020202020204" pitchFamily="34" charset="0"/>
              <a:cs typeface="Arial" panose="020B0604020202020204" pitchFamily="34" charset="0"/>
            </a:endParaRPr>
          </a:p>
        </p:txBody>
      </p:sp>
      <p:sp>
        <p:nvSpPr>
          <p:cNvPr id="5" name="Rectangle 4"/>
          <p:cNvSpPr/>
          <p:nvPr/>
        </p:nvSpPr>
        <p:spPr>
          <a:xfrm>
            <a:off x="2946677" y="193070"/>
            <a:ext cx="576321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AGREED SCOPE OF WORK</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endParaRPr>
          </a:p>
        </p:txBody>
      </p:sp>
    </p:spTree>
    <p:extLst>
      <p:ext uri="{BB962C8B-B14F-4D97-AF65-F5344CB8AC3E}">
        <p14:creationId xmlns:p14="http://schemas.microsoft.com/office/powerpoint/2010/main" val="106491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D3C7C0-FCD4-7A4B-B9CD-E463ADCF2025}"/>
              </a:ext>
            </a:extLst>
          </p:cNvPr>
          <p:cNvSpPr>
            <a:spLocks noGrp="1"/>
          </p:cNvSpPr>
          <p:nvPr>
            <p:ph sz="half" idx="1"/>
          </p:nvPr>
        </p:nvSpPr>
        <p:spPr>
          <a:xfrm>
            <a:off x="156754" y="1543355"/>
            <a:ext cx="11739590" cy="4351338"/>
          </a:xfrm>
        </p:spPr>
        <p:txBody>
          <a:bodyPr>
            <a:normAutofit lnSpcReduction="10000"/>
          </a:bodyPr>
          <a:lstStyle/>
          <a:p>
            <a:pPr lvl="1">
              <a:lnSpc>
                <a:spcPct val="170000"/>
              </a:lnSpc>
            </a:pPr>
            <a:r>
              <a:rPr lang="en-ZA" sz="1900" dirty="0">
                <a:solidFill>
                  <a:prstClr val="black"/>
                </a:solidFill>
                <a:latin typeface="Arial" panose="020B0604020202020204" pitchFamily="34" charset="0"/>
                <a:cs typeface="Arial" panose="020B0604020202020204" pitchFamily="34" charset="0"/>
              </a:rPr>
              <a:t>Latest Annual Financial Disclosures; and</a:t>
            </a:r>
            <a:endParaRPr lang="en-US" sz="1900" b="1" dirty="0">
              <a:solidFill>
                <a:prstClr val="black"/>
              </a:solidFill>
              <a:latin typeface="Arial" panose="020B0604020202020204" pitchFamily="34" charset="0"/>
              <a:cs typeface="Arial" panose="020B0604020202020204" pitchFamily="34" charset="0"/>
            </a:endParaRPr>
          </a:p>
          <a:p>
            <a:pPr lvl="1">
              <a:lnSpc>
                <a:spcPct val="170000"/>
              </a:lnSpc>
            </a:pPr>
            <a:r>
              <a:rPr lang="en-ZA" sz="1900" dirty="0">
                <a:solidFill>
                  <a:prstClr val="black"/>
                </a:solidFill>
                <a:latin typeface="Arial" panose="020B0604020202020204" pitchFamily="34" charset="0"/>
                <a:cs typeface="Arial" panose="020B0604020202020204" pitchFamily="34" charset="0"/>
              </a:rPr>
              <a:t>Applications for grants via the South African Social Security Agency.</a:t>
            </a:r>
            <a:endParaRPr lang="en-US" sz="1900" b="1" dirty="0">
              <a:solidFill>
                <a:prstClr val="black"/>
              </a:solidFill>
              <a:latin typeface="Arial" panose="020B0604020202020204" pitchFamily="34" charset="0"/>
              <a:cs typeface="Arial" panose="020B0604020202020204" pitchFamily="34" charset="0"/>
            </a:endParaRPr>
          </a:p>
          <a:p>
            <a:pPr lvl="1">
              <a:lnSpc>
                <a:spcPct val="150000"/>
              </a:lnSpc>
            </a:pPr>
            <a:r>
              <a:rPr lang="en-US" sz="1900" dirty="0" smtClean="0">
                <a:latin typeface="Arial" panose="020B0604020202020204" pitchFamily="34" charset="0"/>
                <a:cs typeface="Arial" panose="020B0604020202020204" pitchFamily="34" charset="0"/>
              </a:rPr>
              <a:t>Compare </a:t>
            </a:r>
            <a:r>
              <a:rPr lang="en-US" sz="1900" dirty="0">
                <a:latin typeface="Arial" panose="020B0604020202020204" pitchFamily="34" charset="0"/>
                <a:cs typeface="Arial" panose="020B0604020202020204" pitchFamily="34" charset="0"/>
              </a:rPr>
              <a:t>information supplied by employees against the information extracted and received;</a:t>
            </a:r>
          </a:p>
          <a:p>
            <a:pPr lvl="1">
              <a:lnSpc>
                <a:spcPct val="150000"/>
              </a:lnSpc>
            </a:pPr>
            <a:r>
              <a:rPr lang="en-US" sz="1900" dirty="0">
                <a:latin typeface="Arial" panose="020B0604020202020204" pitchFamily="34" charset="0"/>
                <a:cs typeface="Arial" panose="020B0604020202020204" pitchFamily="34" charset="0"/>
              </a:rPr>
              <a:t>Review all accounts and perform income vs expenditure analysis;</a:t>
            </a:r>
          </a:p>
          <a:p>
            <a:pPr lvl="1">
              <a:lnSpc>
                <a:spcPct val="150000"/>
              </a:lnSpc>
            </a:pPr>
            <a:r>
              <a:rPr lang="en-US" sz="1900" dirty="0">
                <a:latin typeface="Arial" panose="020B0604020202020204" pitchFamily="34" charset="0"/>
                <a:cs typeface="Arial" panose="020B0604020202020204" pitchFamily="34" charset="0"/>
              </a:rPr>
              <a:t>Vehicle ownership and was vehicle paid in cash or shorter period (eNatis);</a:t>
            </a:r>
          </a:p>
          <a:p>
            <a:pPr lvl="1">
              <a:lnSpc>
                <a:spcPct val="150000"/>
              </a:lnSpc>
            </a:pPr>
            <a:r>
              <a:rPr lang="en-US" sz="1900" dirty="0">
                <a:latin typeface="Arial" panose="020B0604020202020204" pitchFamily="34" charset="0"/>
                <a:cs typeface="Arial" panose="020B0604020202020204" pitchFamily="34" charset="0"/>
              </a:rPr>
              <a:t>Property ownership – purchase amount vs bond amount and is bond still active; was the property bought in cash or shorter period</a:t>
            </a:r>
          </a:p>
          <a:p>
            <a:pPr lvl="1">
              <a:lnSpc>
                <a:spcPct val="150000"/>
              </a:lnSpc>
            </a:pPr>
            <a:r>
              <a:rPr lang="en-US" sz="1900" dirty="0">
                <a:latin typeface="Arial" panose="020B0604020202020204" pitchFamily="34" charset="0"/>
                <a:cs typeface="Arial" panose="020B0604020202020204" pitchFamily="34" charset="0"/>
              </a:rPr>
              <a:t>Verify ALL red flags and questions through email, affidavit and/or LVA.</a:t>
            </a:r>
          </a:p>
          <a:p>
            <a:pPr lvl="1">
              <a:lnSpc>
                <a:spcPct val="150000"/>
              </a:lnSpc>
            </a:pPr>
            <a:r>
              <a:rPr lang="en-ZA" sz="1900" dirty="0">
                <a:latin typeface="Arial" panose="020B0604020202020204" pitchFamily="34" charset="0"/>
                <a:cs typeface="Arial" panose="020B0604020202020204" pitchFamily="34" charset="0"/>
              </a:rPr>
              <a:t>Criminal Record Check </a:t>
            </a:r>
          </a:p>
          <a:p>
            <a:pPr lvl="1">
              <a:lnSpc>
                <a:spcPct val="150000"/>
              </a:lnSpc>
            </a:pPr>
            <a:endParaRPr lang="en-US" sz="2000" dirty="0">
              <a:solidFill>
                <a:srgbClr val="FF0000"/>
              </a:solidFill>
              <a:latin typeface="Arial" panose="020B0604020202020204" pitchFamily="34" charset="0"/>
              <a:cs typeface="Arial" panose="020B0604020202020204" pitchFamily="34" charset="0"/>
            </a:endParaRPr>
          </a:p>
          <a:p>
            <a:pPr lvl="1">
              <a:lnSpc>
                <a:spcPct val="150000"/>
              </a:lnSpc>
            </a:pPr>
            <a:endParaRPr lang="en-US" sz="2000" dirty="0">
              <a:solidFill>
                <a:srgbClr val="FF0000"/>
              </a:solidFill>
              <a:latin typeface="Arial" panose="020B0604020202020204" pitchFamily="34" charset="0"/>
              <a:cs typeface="Arial" panose="020B0604020202020204" pitchFamily="34" charset="0"/>
            </a:endParaRPr>
          </a:p>
          <a:p>
            <a:pPr lvl="1">
              <a:lnSpc>
                <a:spcPct val="150000"/>
              </a:lnSpc>
            </a:pPr>
            <a:endParaRPr lang="en-US" sz="2000" b="1" dirty="0">
              <a:solidFill>
                <a:srgbClr val="FF0000"/>
              </a:solidFill>
              <a:latin typeface="Arial" panose="020B0604020202020204" pitchFamily="34" charset="0"/>
              <a:cs typeface="Arial" panose="020B0604020202020204" pitchFamily="34" charset="0"/>
            </a:endParaRPr>
          </a:p>
          <a:p>
            <a:pPr lvl="2">
              <a:lnSpc>
                <a:spcPct val="150000"/>
              </a:lnSpc>
            </a:pPr>
            <a:endParaRPr lang="en-ZA" dirty="0">
              <a:latin typeface="Arial" panose="020B0604020202020204" pitchFamily="34" charset="0"/>
              <a:cs typeface="Arial" panose="020B0604020202020204" pitchFamily="34" charset="0"/>
            </a:endParaRPr>
          </a:p>
          <a:p>
            <a:pPr lvl="1">
              <a:lnSpc>
                <a:spcPct val="150000"/>
              </a:lnSpc>
            </a:pPr>
            <a:endParaRPr lang="en-ZA" sz="2000" dirty="0">
              <a:latin typeface="Arial" panose="020B0604020202020204" pitchFamily="34" charset="0"/>
              <a:cs typeface="Arial" panose="020B0604020202020204" pitchFamily="34" charset="0"/>
            </a:endParaRPr>
          </a:p>
          <a:p>
            <a:pPr algn="just">
              <a:lnSpc>
                <a:spcPct val="150000"/>
              </a:lnSpc>
            </a:pPr>
            <a:endParaRPr lang="en-ZA" sz="2000" dirty="0">
              <a:latin typeface="Arial" panose="020B0604020202020204" pitchFamily="34" charset="0"/>
              <a:cs typeface="Arial" panose="020B0604020202020204" pitchFamily="34" charset="0"/>
            </a:endParaRPr>
          </a:p>
          <a:p>
            <a:pPr>
              <a:lnSpc>
                <a:spcPct val="150000"/>
              </a:lnSpc>
            </a:pPr>
            <a:endParaRPr lang="en-US" sz="2000" dirty="0">
              <a:latin typeface="Arial" panose="020B0604020202020204" pitchFamily="34" charset="0"/>
              <a:cs typeface="Arial" panose="020B0604020202020204" pitchFamily="34" charset="0"/>
            </a:endParaRPr>
          </a:p>
        </p:txBody>
      </p:sp>
      <p:sp>
        <p:nvSpPr>
          <p:cNvPr id="5" name="Rectangle 4"/>
          <p:cNvSpPr/>
          <p:nvPr/>
        </p:nvSpPr>
        <p:spPr>
          <a:xfrm>
            <a:off x="3149877" y="183834"/>
            <a:ext cx="592023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AGREED SCOPE OF WORK</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endParaRPr>
          </a:p>
        </p:txBody>
      </p:sp>
    </p:spTree>
    <p:extLst>
      <p:ext uri="{BB962C8B-B14F-4D97-AF65-F5344CB8AC3E}">
        <p14:creationId xmlns:p14="http://schemas.microsoft.com/office/powerpoint/2010/main" val="222974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D3C7C0-FCD4-7A4B-B9CD-E463ADCF2025}"/>
              </a:ext>
            </a:extLst>
          </p:cNvPr>
          <p:cNvSpPr>
            <a:spLocks noGrp="1"/>
          </p:cNvSpPr>
          <p:nvPr>
            <p:ph sz="half" idx="1"/>
          </p:nvPr>
        </p:nvSpPr>
        <p:spPr>
          <a:xfrm>
            <a:off x="156754" y="1543355"/>
            <a:ext cx="11739590" cy="4351338"/>
          </a:xfrm>
        </p:spPr>
        <p:txBody>
          <a:bodyPr>
            <a:normAutofit/>
          </a:bodyPr>
          <a:lstStyle/>
          <a:p>
            <a:pPr lvl="1">
              <a:lnSpc>
                <a:spcPct val="150000"/>
              </a:lnSpc>
            </a:pPr>
            <a:r>
              <a:rPr lang="en-ZA" sz="2000" b="1" dirty="0" smtClean="0">
                <a:latin typeface="Arial" panose="020B0604020202020204" pitchFamily="34" charset="0"/>
                <a:cs typeface="Arial" panose="020B0604020202020204" pitchFamily="34" charset="0"/>
              </a:rPr>
              <a:t>Layered </a:t>
            </a:r>
            <a:r>
              <a:rPr lang="en-ZA" sz="2000" b="1" dirty="0">
                <a:latin typeface="Arial" panose="020B0604020202020204" pitchFamily="34" charset="0"/>
                <a:cs typeface="Arial" panose="020B0604020202020204" pitchFamily="34" charset="0"/>
              </a:rPr>
              <a:t>Voice Analysis (lie detector test)</a:t>
            </a:r>
          </a:p>
          <a:p>
            <a:pPr lvl="1">
              <a:lnSpc>
                <a:spcPct val="150000"/>
              </a:lnSpc>
            </a:pPr>
            <a:r>
              <a:rPr lang="en-ZA" sz="2000" dirty="0">
                <a:latin typeface="Arial" panose="020B0604020202020204" pitchFamily="34" charset="0"/>
                <a:cs typeface="Arial" panose="020B0604020202020204" pitchFamily="34" charset="0"/>
              </a:rPr>
              <a:t>Follow-up investigations</a:t>
            </a:r>
          </a:p>
          <a:p>
            <a:pPr lvl="1">
              <a:lnSpc>
                <a:spcPct val="150000"/>
              </a:lnSpc>
            </a:pPr>
            <a:r>
              <a:rPr lang="en-ZA" sz="2000" dirty="0">
                <a:latin typeface="Arial" panose="020B0604020202020204" pitchFamily="34" charset="0"/>
                <a:cs typeface="Arial" panose="020B0604020202020204" pitchFamily="34" charset="0"/>
              </a:rPr>
              <a:t>Report (risk-rating &amp; recommendation) </a:t>
            </a:r>
          </a:p>
          <a:p>
            <a:pPr lvl="1">
              <a:lnSpc>
                <a:spcPct val="150000"/>
              </a:lnSpc>
            </a:pPr>
            <a:r>
              <a:rPr lang="en-ZA" sz="2000" dirty="0">
                <a:latin typeface="Arial" panose="020B0604020202020204" pitchFamily="34" charset="0"/>
                <a:cs typeface="Arial" panose="020B0604020202020204" pitchFamily="34" charset="0"/>
              </a:rPr>
              <a:t>Quality control</a:t>
            </a:r>
          </a:p>
          <a:p>
            <a:pPr lvl="1">
              <a:lnSpc>
                <a:spcPct val="150000"/>
              </a:lnSpc>
            </a:pPr>
            <a:r>
              <a:rPr lang="en-ZA" sz="2000" dirty="0">
                <a:latin typeface="Arial" panose="020B0604020202020204" pitchFamily="34" charset="0"/>
                <a:cs typeface="Arial" panose="020B0604020202020204" pitchFamily="34" charset="0"/>
              </a:rPr>
              <a:t>Issue certificate of compliance (feedback)</a:t>
            </a:r>
          </a:p>
          <a:p>
            <a:pPr lvl="1">
              <a:lnSpc>
                <a:spcPct val="150000"/>
              </a:lnSpc>
            </a:pPr>
            <a:endParaRPr lang="en-US" sz="2000" dirty="0">
              <a:solidFill>
                <a:srgbClr val="FF0000"/>
              </a:solidFill>
              <a:latin typeface="Arial" panose="020B0604020202020204" pitchFamily="34" charset="0"/>
              <a:cs typeface="Arial" panose="020B0604020202020204" pitchFamily="34" charset="0"/>
            </a:endParaRPr>
          </a:p>
          <a:p>
            <a:pPr lvl="1">
              <a:lnSpc>
                <a:spcPct val="150000"/>
              </a:lnSpc>
            </a:pPr>
            <a:endParaRPr lang="en-US" sz="2000" dirty="0">
              <a:solidFill>
                <a:srgbClr val="FF0000"/>
              </a:solidFill>
              <a:latin typeface="Arial" panose="020B0604020202020204" pitchFamily="34" charset="0"/>
              <a:cs typeface="Arial" panose="020B0604020202020204" pitchFamily="34" charset="0"/>
            </a:endParaRPr>
          </a:p>
          <a:p>
            <a:pPr lvl="1">
              <a:lnSpc>
                <a:spcPct val="150000"/>
              </a:lnSpc>
            </a:pPr>
            <a:endParaRPr lang="en-US" sz="2000" b="1" dirty="0">
              <a:solidFill>
                <a:srgbClr val="FF0000"/>
              </a:solidFill>
              <a:latin typeface="Arial" panose="020B0604020202020204" pitchFamily="34" charset="0"/>
              <a:cs typeface="Arial" panose="020B0604020202020204" pitchFamily="34" charset="0"/>
            </a:endParaRPr>
          </a:p>
          <a:p>
            <a:pPr lvl="2">
              <a:lnSpc>
                <a:spcPct val="150000"/>
              </a:lnSpc>
            </a:pPr>
            <a:endParaRPr lang="en-ZA" dirty="0">
              <a:latin typeface="Arial" panose="020B0604020202020204" pitchFamily="34" charset="0"/>
              <a:cs typeface="Arial" panose="020B0604020202020204" pitchFamily="34" charset="0"/>
            </a:endParaRPr>
          </a:p>
          <a:p>
            <a:pPr lvl="1">
              <a:lnSpc>
                <a:spcPct val="150000"/>
              </a:lnSpc>
            </a:pPr>
            <a:endParaRPr lang="en-ZA" sz="2000" dirty="0">
              <a:latin typeface="Arial" panose="020B0604020202020204" pitchFamily="34" charset="0"/>
              <a:cs typeface="Arial" panose="020B0604020202020204" pitchFamily="34" charset="0"/>
            </a:endParaRPr>
          </a:p>
          <a:p>
            <a:pPr algn="just">
              <a:lnSpc>
                <a:spcPct val="150000"/>
              </a:lnSpc>
            </a:pPr>
            <a:endParaRPr lang="en-ZA" sz="2000" dirty="0">
              <a:latin typeface="Arial" panose="020B0604020202020204" pitchFamily="34" charset="0"/>
              <a:cs typeface="Arial" panose="020B0604020202020204" pitchFamily="34" charset="0"/>
            </a:endParaRPr>
          </a:p>
          <a:p>
            <a:pPr>
              <a:lnSpc>
                <a:spcPct val="150000"/>
              </a:lnSpc>
            </a:pPr>
            <a:endParaRPr lang="en-US" sz="2000" dirty="0">
              <a:latin typeface="Arial" panose="020B0604020202020204" pitchFamily="34" charset="0"/>
              <a:cs typeface="Arial" panose="020B0604020202020204" pitchFamily="34" charset="0"/>
            </a:endParaRPr>
          </a:p>
        </p:txBody>
      </p:sp>
      <p:sp>
        <p:nvSpPr>
          <p:cNvPr id="5" name="Rectangle 4"/>
          <p:cNvSpPr/>
          <p:nvPr/>
        </p:nvSpPr>
        <p:spPr>
          <a:xfrm>
            <a:off x="3149877" y="183834"/>
            <a:ext cx="592023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AGREED SCOPE OF WORK</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endParaRPr>
          </a:p>
        </p:txBody>
      </p:sp>
    </p:spTree>
    <p:extLst>
      <p:ext uri="{BB962C8B-B14F-4D97-AF65-F5344CB8AC3E}">
        <p14:creationId xmlns:p14="http://schemas.microsoft.com/office/powerpoint/2010/main" val="366391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D3C7C0-FCD4-7A4B-B9CD-E463ADCF2025}"/>
              </a:ext>
            </a:extLst>
          </p:cNvPr>
          <p:cNvSpPr>
            <a:spLocks noGrp="1"/>
          </p:cNvSpPr>
          <p:nvPr>
            <p:ph sz="half" idx="1"/>
          </p:nvPr>
        </p:nvSpPr>
        <p:spPr>
          <a:xfrm>
            <a:off x="296091" y="1581409"/>
            <a:ext cx="11544927" cy="4952899"/>
          </a:xfrm>
        </p:spPr>
        <p:txBody>
          <a:bodyPr>
            <a:normAutofit/>
          </a:bodyPr>
          <a:lstStyle/>
          <a:p>
            <a:pPr marL="457200" lvl="1" indent="0">
              <a:lnSpc>
                <a:spcPct val="150000"/>
              </a:lnSpc>
              <a:buNone/>
            </a:pPr>
            <a:r>
              <a:rPr lang="en-ZA" sz="2000" dirty="0">
                <a:latin typeface="Arial" panose="020B0604020202020204" pitchFamily="34" charset="0"/>
                <a:cs typeface="Arial" panose="020B0604020202020204" pitchFamily="34" charset="0"/>
              </a:rPr>
              <a:t>How do we report Red flags </a:t>
            </a:r>
          </a:p>
          <a:p>
            <a:pPr lvl="2">
              <a:lnSpc>
                <a:spcPct val="150000"/>
              </a:lnSpc>
            </a:pPr>
            <a:r>
              <a:rPr lang="en-ZA" dirty="0">
                <a:latin typeface="Arial" panose="020B0604020202020204" pitchFamily="34" charset="0"/>
                <a:cs typeface="Arial" panose="020B0604020202020204" pitchFamily="34" charset="0"/>
              </a:rPr>
              <a:t>SIU hotline / business development team</a:t>
            </a:r>
          </a:p>
          <a:p>
            <a:pPr lvl="2">
              <a:lnSpc>
                <a:spcPct val="150000"/>
              </a:lnSpc>
            </a:pPr>
            <a:r>
              <a:rPr lang="en-ZA" dirty="0">
                <a:latin typeface="Arial" panose="020B0604020202020204" pitchFamily="34" charset="0"/>
                <a:cs typeface="Arial" panose="020B0604020202020204" pitchFamily="34" charset="0"/>
              </a:rPr>
              <a:t>FIC for red flags on financial reports </a:t>
            </a:r>
            <a:endParaRPr lang="en-ZA" dirty="0">
              <a:solidFill>
                <a:srgbClr val="FF0000"/>
              </a:solidFill>
              <a:latin typeface="Arial" panose="020B0604020202020204" pitchFamily="34" charset="0"/>
              <a:cs typeface="Arial" panose="020B0604020202020204" pitchFamily="34" charset="0"/>
            </a:endParaRPr>
          </a:p>
          <a:p>
            <a:pPr lvl="2">
              <a:lnSpc>
                <a:spcPct val="150000"/>
              </a:lnSpc>
            </a:pPr>
            <a:r>
              <a:rPr lang="en-ZA" dirty="0">
                <a:latin typeface="Arial" panose="020B0604020202020204" pitchFamily="34" charset="0"/>
                <a:cs typeface="Arial" panose="020B0604020202020204" pitchFamily="34" charset="0"/>
              </a:rPr>
              <a:t>SAPS/Hawks or other relevant Law Enforcement Agencies</a:t>
            </a:r>
          </a:p>
          <a:p>
            <a:pPr lvl="2">
              <a:lnSpc>
                <a:spcPct val="150000"/>
              </a:lnSpc>
            </a:pPr>
            <a:r>
              <a:rPr lang="en-ZA" dirty="0">
                <a:latin typeface="Arial" panose="020B0604020202020204" pitchFamily="34" charset="0"/>
                <a:cs typeface="Arial" panose="020B0604020202020204" pitchFamily="34" charset="0"/>
              </a:rPr>
              <a:t>Referral to Internal Investigations or further investigation through the existing proclamation</a:t>
            </a:r>
          </a:p>
          <a:p>
            <a:pPr lvl="2">
              <a:lnSpc>
                <a:spcPct val="150000"/>
              </a:lnSpc>
            </a:pPr>
            <a:r>
              <a:rPr lang="en-ZA" dirty="0">
                <a:latin typeface="Arial" panose="020B0604020202020204" pitchFamily="34" charset="0"/>
                <a:cs typeface="Arial" panose="020B0604020202020204" pitchFamily="34" charset="0"/>
              </a:rPr>
              <a:t>Referral for internal disciplinary </a:t>
            </a:r>
          </a:p>
          <a:p>
            <a:pPr>
              <a:lnSpc>
                <a:spcPct val="150000"/>
              </a:lnSpc>
            </a:pPr>
            <a:endParaRPr lang="en-US" sz="2000" dirty="0">
              <a:latin typeface="Arial" panose="020B0604020202020204" pitchFamily="34" charset="0"/>
              <a:cs typeface="Arial" panose="020B0604020202020204" pitchFamily="34" charset="0"/>
            </a:endParaRPr>
          </a:p>
        </p:txBody>
      </p:sp>
      <p:sp>
        <p:nvSpPr>
          <p:cNvPr id="5" name="Rectangle 4"/>
          <p:cNvSpPr/>
          <p:nvPr/>
        </p:nvSpPr>
        <p:spPr>
          <a:xfrm>
            <a:off x="2060817" y="220779"/>
            <a:ext cx="673608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CONSEQUENCE MANAGEMENT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endParaRPr>
          </a:p>
        </p:txBody>
      </p:sp>
    </p:spTree>
    <p:extLst>
      <p:ext uri="{BB962C8B-B14F-4D97-AF65-F5344CB8AC3E}">
        <p14:creationId xmlns:p14="http://schemas.microsoft.com/office/powerpoint/2010/main" val="25319410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Rectangle 7"/>
          <p:cNvSpPr/>
          <p:nvPr/>
        </p:nvSpPr>
        <p:spPr>
          <a:xfrm>
            <a:off x="1901952" y="1813741"/>
            <a:ext cx="10290048" cy="166199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THANK YOU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2048256" y="3503967"/>
            <a:ext cx="8278545" cy="1154675"/>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Hotline: 0800 037 774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Website: https://www.siu.org.za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E-mail: info@siu.org.za </a:t>
            </a:r>
          </a:p>
        </p:txBody>
      </p:sp>
      <p:cxnSp>
        <p:nvCxnSpPr>
          <p:cNvPr id="17" name="Straight Connector 16"/>
          <p:cNvCxnSpPr/>
          <p:nvPr/>
        </p:nvCxnSpPr>
        <p:spPr>
          <a:xfrm>
            <a:off x="2048256" y="3102864"/>
            <a:ext cx="5866506" cy="0"/>
          </a:xfrm>
          <a:prstGeom prst="line">
            <a:avLst/>
          </a:prstGeom>
          <a:ln w="38100">
            <a:solidFill>
              <a:srgbClr val="FFFF00"/>
            </a:solidFill>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5519940" y="3486640"/>
            <a:ext cx="2275952" cy="1869799"/>
            <a:chOff x="6233172" y="3486640"/>
            <a:chExt cx="2275952" cy="1869799"/>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4283" y="3794778"/>
              <a:ext cx="1164839" cy="11663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172" y="3794778"/>
              <a:ext cx="1166334" cy="11663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extBox 12"/>
            <p:cNvSpPr txBox="1"/>
            <p:nvPr/>
          </p:nvSpPr>
          <p:spPr>
            <a:xfrm>
              <a:off x="6233172" y="3486640"/>
              <a:ext cx="227595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Follow Us</a:t>
              </a:r>
            </a:p>
          </p:txBody>
        </p:sp>
        <p:sp>
          <p:nvSpPr>
            <p:cNvPr id="14" name="TextBox 13"/>
            <p:cNvSpPr txBox="1"/>
            <p:nvPr/>
          </p:nvSpPr>
          <p:spPr>
            <a:xfrm>
              <a:off x="6337947" y="5079440"/>
              <a:ext cx="217117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@RSASIU</a:t>
              </a:r>
            </a:p>
          </p:txBody>
        </p:sp>
        <p:cxnSp>
          <p:nvCxnSpPr>
            <p:cNvPr id="20" name="Straight Connector 19"/>
            <p:cNvCxnSpPr/>
            <p:nvPr/>
          </p:nvCxnSpPr>
          <p:spPr>
            <a:xfrm flipV="1">
              <a:off x="6382068" y="5025120"/>
              <a:ext cx="2127055" cy="1954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254596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3534"/>
            <a:ext cx="10515600" cy="933650"/>
          </a:xfrm>
        </p:spPr>
        <p:txBody>
          <a:bodyPr>
            <a:normAutofit/>
          </a:bodyPr>
          <a:lstStyle/>
          <a:p>
            <a:pPr algn="ctr"/>
            <a:r>
              <a:rPr lang="en-ZA" sz="2800" b="1" dirty="0">
                <a:latin typeface="Arial" panose="020B0604020202020204" pitchFamily="34" charset="0"/>
                <a:cs typeface="Arial" panose="020B0604020202020204" pitchFamily="34" charset="0"/>
              </a:rPr>
              <a:t>SIU OUTCOMES</a:t>
            </a:r>
            <a:br>
              <a:rPr lang="en-ZA" sz="2800" b="1" dirty="0">
                <a:latin typeface="Arial" panose="020B0604020202020204" pitchFamily="34" charset="0"/>
                <a:cs typeface="Arial" panose="020B0604020202020204" pitchFamily="34" charset="0"/>
              </a:rPr>
            </a:br>
            <a:r>
              <a:rPr lang="en-ZA" sz="2800" b="1" dirty="0">
                <a:latin typeface="Arial" panose="020B0604020202020204" pitchFamily="34" charset="0"/>
                <a:cs typeface="Arial" panose="020B0604020202020204" pitchFamily="34" charset="0"/>
              </a:rPr>
              <a:t>CONSEQUENCE MANAGEMENT</a:t>
            </a:r>
            <a:endParaRPr lang="en-US" sz="2800" dirty="0"/>
          </a:p>
        </p:txBody>
      </p:sp>
      <p:graphicFrame>
        <p:nvGraphicFramePr>
          <p:cNvPr id="4" name="Content Placeholder 3"/>
          <p:cNvGraphicFramePr>
            <a:graphicFrameLocks noGrp="1"/>
          </p:cNvGraphicFramePr>
          <p:nvPr>
            <p:ph idx="1"/>
          </p:nvPr>
        </p:nvGraphicFramePr>
        <p:xfrm>
          <a:off x="838200" y="2348564"/>
          <a:ext cx="10515600" cy="3118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1116875" y="5564776"/>
            <a:ext cx="9842862" cy="489857"/>
          </a:xfrm>
          <a:prstGeom prst="roundRect">
            <a:avLst/>
          </a:prstGeom>
          <a:solidFill>
            <a:sysClr val="windowText" lastClr="0000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SYSTEMIC RECOMMENDATIONS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945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83F0528-1FF4-9C43-B192-630A1CC6E23F}"/>
              </a:ext>
            </a:extLst>
          </p:cNvPr>
          <p:cNvSpPr>
            <a:spLocks noGrp="1"/>
          </p:cNvSpPr>
          <p:nvPr>
            <p:ph type="title"/>
          </p:nvPr>
        </p:nvSpPr>
        <p:spPr/>
        <p:txBody>
          <a:bodyPr/>
          <a:lstStyle/>
          <a:p>
            <a:r>
              <a:rPr lang="en-ZA" sz="3200" b="1" dirty="0">
                <a:latin typeface="Arial" panose="020B0604020202020204" pitchFamily="34" charset="0"/>
                <a:ea typeface="Times" panose="02020603050405020304" pitchFamily="18" charset="0"/>
                <a:cs typeface="Arial" panose="020B0604020202020204" pitchFamily="34" charset="0"/>
              </a:rPr>
              <a:t>Background</a:t>
            </a:r>
            <a:r>
              <a:rPr lang="en-GB" b="1" dirty="0">
                <a:latin typeface="Arial" panose="020B0604020202020204" pitchFamily="34" charset="0"/>
                <a:ea typeface="Times" panose="02020603050405020304" pitchFamily="18" charset="0"/>
                <a:cs typeface="Times New Roman" panose="02020603050405020304" pitchFamily="18" charset="0"/>
              </a:rPr>
              <a:t/>
            </a:r>
            <a:br>
              <a:rPr lang="en-GB" b="1" dirty="0">
                <a:latin typeface="Arial" panose="020B0604020202020204" pitchFamily="34" charset="0"/>
                <a:ea typeface="Times" panose="02020603050405020304" pitchFamily="18" charset="0"/>
                <a:cs typeface="Times New Roman" panose="02020603050405020304" pitchFamily="18" charset="0"/>
              </a:rPr>
            </a:b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0220"/>
            <a:ext cx="12192000" cy="166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10393"/>
            <a:ext cx="12192000" cy="2304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459524" y="3508187"/>
            <a:ext cx="9894276" cy="175432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PROCLAMATION R51 of 2019</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PROGRESS UPDATE</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37231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le 1"/>
          <p:cNvSpPr txBox="1">
            <a:spLocks/>
          </p:cNvSpPr>
          <p:nvPr/>
        </p:nvSpPr>
        <p:spPr>
          <a:xfrm>
            <a:off x="2337014" y="195081"/>
            <a:ext cx="6883988" cy="594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Background</a:t>
            </a:r>
          </a:p>
        </p:txBody>
      </p:sp>
      <p:sp>
        <p:nvSpPr>
          <p:cNvPr id="5" name="Rectangle 4"/>
          <p:cNvSpPr/>
          <p:nvPr/>
        </p:nvSpPr>
        <p:spPr>
          <a:xfrm>
            <a:off x="148856" y="1498484"/>
            <a:ext cx="11897831" cy="4807470"/>
          </a:xfrm>
          <a:prstGeom prst="rect">
            <a:avLst/>
          </a:prstGeom>
        </p:spPr>
        <p:txBody>
          <a:bodyPr wrap="square">
            <a:spAutoFit/>
          </a:bodyPr>
          <a:lstStyle/>
          <a:p>
            <a:pPr marL="461963" marR="0" lvl="0" indent="-461963" algn="just" defTabSz="457200" rtl="0" eaLnBrk="1" fontAlgn="auto" latinLnBrk="0" hangingPunct="1">
              <a:lnSpc>
                <a:spcPct val="150000"/>
              </a:lnSpc>
              <a:spcBef>
                <a:spcPct val="2000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May 2019, the SIU and PRASA entered into a Secondment Agreement which ended on 30 August 2019. The scope included:</a:t>
            </a:r>
          </a:p>
          <a:p>
            <a:pPr marL="919162" marR="0" lvl="0" indent="-457200" algn="just" defTabSz="457200" rtl="0"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Collect and analyse investigation reports prepared by Werksmans Attorneys and forensic investigation firms commissioned by National Treasury in compliance to the Public Protector’s Report issued in August 2015;</a:t>
            </a:r>
          </a:p>
          <a:p>
            <a:pPr marL="919162" marR="0" lvl="0" indent="-457200" algn="just" defTabSz="457200" rtl="0"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Collect and analyse management reports of irregular and/or fruitless and wasteful expenditure identified by the Auditor-General in the Annual Financial Statements for the financial years 2015/16, 2016/17 and 2017/18;</a:t>
            </a:r>
          </a:p>
          <a:p>
            <a:pPr marL="919162" marR="0" lvl="0" indent="-457200" algn="just" defTabSz="457200" rtl="0"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 an opinion on whether the allegations/findings contained in the reports mentioned above have any merit to pursue a Proclamation;</a:t>
            </a:r>
          </a:p>
          <a:p>
            <a:pPr marL="919162" marR="0" lvl="0" indent="-457200" algn="just" defTabSz="457200" rtl="0"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Submit a report to the Board of Control of PRASA detailing the findings of the review;</a:t>
            </a:r>
          </a:p>
          <a:p>
            <a:pPr marL="919162" marR="0" lvl="0" indent="-457200" algn="just" defTabSz="457200" rtl="0"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Advise the Board of Control of PRASA on those matters that may require further investigation by the SIU in terms of a proclamation issued by the President in terms of Section 2 of the SIU Act.</a:t>
            </a:r>
          </a:p>
          <a:p>
            <a:pPr marL="919162" marR="0" lvl="0" indent="-457200" algn="just" defTabSz="457200" rtl="0" eaLnBrk="1" fontAlgn="auto" latinLnBrk="0" hangingPunct="1">
              <a:lnSpc>
                <a:spcPct val="100000"/>
              </a:lnSpc>
              <a:spcBef>
                <a:spcPct val="20000"/>
              </a:spcBef>
              <a:spcAft>
                <a:spcPts val="0"/>
              </a:spcAft>
              <a:buClrTx/>
              <a:buSzTx/>
              <a:buFont typeface="Wingdings" panose="05000000000000000000" pitchFamily="2" charset="2"/>
              <a:buChar char="ü"/>
              <a:tabLst/>
              <a:defRPr/>
            </a:pP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9539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le 1"/>
          <p:cNvSpPr txBox="1">
            <a:spLocks/>
          </p:cNvSpPr>
          <p:nvPr/>
        </p:nvSpPr>
        <p:spPr>
          <a:xfrm>
            <a:off x="2337014" y="195081"/>
            <a:ext cx="6883988" cy="594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Background</a:t>
            </a:r>
          </a:p>
        </p:txBody>
      </p:sp>
      <p:sp>
        <p:nvSpPr>
          <p:cNvPr id="3" name="Rectangle 2"/>
          <p:cNvSpPr/>
          <p:nvPr/>
        </p:nvSpPr>
        <p:spPr>
          <a:xfrm>
            <a:off x="308344" y="1571518"/>
            <a:ext cx="11695814" cy="3518399"/>
          </a:xfrm>
          <a:prstGeom prst="rect">
            <a:avLst/>
          </a:prstGeom>
        </p:spPr>
        <p:txBody>
          <a:bodyPr wrap="square">
            <a:spAutoFit/>
          </a:bodyPr>
          <a:lstStyle/>
          <a:p>
            <a:pPr marL="342900" marR="0" lvl="0" indent="-342900" algn="just" defTabSz="457200" rtl="0" eaLnBrk="1" fontAlgn="auto" latinLnBrk="0" hangingPunct="1">
              <a:lnSpc>
                <a:spcPct val="150000"/>
              </a:lnSpc>
              <a:spcBef>
                <a:spcPct val="20000"/>
              </a:spcBef>
              <a:spcAft>
                <a:spcPts val="0"/>
              </a:spcAft>
              <a:buClrTx/>
              <a:buSzTx/>
              <a:buFont typeface="Arial"/>
              <a:buChar char="•"/>
              <a:tabLst/>
              <a:defRPr/>
            </a:pPr>
            <a:r>
              <a:rPr lang="en-US" sz="1600" dirty="0">
                <a:solidFill>
                  <a:prstClr val="black"/>
                </a:solidFill>
                <a:latin typeface="Arial" panose="020B0604020202020204" pitchFamily="34" charset="0"/>
                <a:cs typeface="Arial" panose="020B0604020202020204" pitchFamily="34" charset="0"/>
              </a:rPr>
              <a:t>Members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were provided with a compact disc containing 288 investigation reports for review, of which 227 were complete but with no annexures.</a:t>
            </a:r>
          </a:p>
          <a:p>
            <a:pPr marL="342900" marR="0" lvl="0" indent="-342900" algn="just" defTabSz="457200" rtl="0" eaLnBrk="1" fontAlgn="auto" latinLnBrk="0" hangingPunct="1">
              <a:lnSpc>
                <a:spcPct val="150000"/>
              </a:lnSpc>
              <a:spcBef>
                <a:spcPct val="2000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There were 37 investigation reports (Section 34 Referrals) that were referred by PRASA to the DPCI for further investigation.</a:t>
            </a:r>
          </a:p>
          <a:p>
            <a:pPr marL="342900" marR="0" lvl="0" indent="-342900" algn="just" defTabSz="457200" rtl="0" eaLnBrk="1" fontAlgn="auto" latinLnBrk="0" hangingPunct="1">
              <a:lnSpc>
                <a:spcPct val="150000"/>
              </a:lnSpc>
              <a:spcBef>
                <a:spcPct val="2000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There were 23 investigation reports outstanding. This was due to non-availability of investigation reports either from Werksmans Attorneys or National Treasury. The GCEO wrote letters to National Treasury and Werkmans Attorneys to obtain the reports, with no luck.</a:t>
            </a:r>
          </a:p>
          <a:p>
            <a:pPr marL="342900" marR="0" lvl="0" indent="-342900" algn="just" defTabSz="457200" rtl="0" eaLnBrk="1" fontAlgn="auto" latinLnBrk="0" hangingPunct="1">
              <a:lnSpc>
                <a:spcPct val="150000"/>
              </a:lnSpc>
              <a:spcBef>
                <a:spcPct val="2000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Werksmans Attorneys reported that 32 contracts referred to them were of the value below R10m and were investigated by PRASA’s Internal Audit. We received only 17 of these reports.</a:t>
            </a:r>
          </a:p>
        </p:txBody>
      </p:sp>
    </p:spTree>
    <p:extLst>
      <p:ext uri="{BB962C8B-B14F-4D97-AF65-F5344CB8AC3E}">
        <p14:creationId xmlns:p14="http://schemas.microsoft.com/office/powerpoint/2010/main" val="2334639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le 1"/>
          <p:cNvSpPr txBox="1">
            <a:spLocks/>
          </p:cNvSpPr>
          <p:nvPr/>
        </p:nvSpPr>
        <p:spPr>
          <a:xfrm>
            <a:off x="2337014" y="195081"/>
            <a:ext cx="6883988" cy="594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Background</a:t>
            </a:r>
          </a:p>
        </p:txBody>
      </p:sp>
      <p:sp>
        <p:nvSpPr>
          <p:cNvPr id="4" name="Rectangle 3"/>
          <p:cNvSpPr/>
          <p:nvPr/>
        </p:nvSpPr>
        <p:spPr>
          <a:xfrm>
            <a:off x="318976" y="1551554"/>
            <a:ext cx="11483163" cy="5392245"/>
          </a:xfrm>
          <a:prstGeom prst="rect">
            <a:avLst/>
          </a:prstGeom>
        </p:spPr>
        <p:txBody>
          <a:bodyPr wrap="square">
            <a:spAutoFit/>
          </a:bodyPr>
          <a:lstStyle/>
          <a:p>
            <a:pPr marR="0" lvl="0" algn="l" defTabSz="457200" rtl="0" eaLnBrk="1" fontAlgn="auto" latinLnBrk="0" hangingPunct="1">
              <a:lnSpc>
                <a:spcPct val="100000"/>
              </a:lnSpc>
              <a:spcBef>
                <a:spcPct val="20000"/>
              </a:spcBef>
              <a:spcAft>
                <a:spcPts val="0"/>
              </a:spcAft>
              <a:buClrTx/>
              <a:buSzTx/>
              <a:tabLst/>
              <a:defRPr/>
            </a:pPr>
            <a:r>
              <a:rPr lang="en-US" sz="1600" kern="0" dirty="0">
                <a:solidFill>
                  <a:prstClr val="black"/>
                </a:solidFill>
                <a:latin typeface="Arial" panose="020B0604020202020204" pitchFamily="34" charset="0"/>
                <a:cs typeface="Arial" panose="020B0604020202020204" pitchFamily="34" charset="0"/>
              </a:rPr>
              <a:t>Members</a:t>
            </a: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analysed all the 227 reports received.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reviewed investigation reports were categorised as follows:</a:t>
            </a:r>
          </a:p>
          <a:p>
            <a:pPr marR="0" lvl="0" algn="l" defTabSz="457200" rtl="0" eaLnBrk="1" fontAlgn="auto" latinLnBrk="0" hangingPunct="1">
              <a:lnSpc>
                <a:spcPct val="100000"/>
              </a:lnSpc>
              <a:spcBef>
                <a:spcPct val="20000"/>
              </a:spcBef>
              <a:spcAft>
                <a:spcPts val="0"/>
              </a:spcAft>
              <a:buClrTx/>
              <a:buSzTx/>
              <a:tabLst/>
              <a:defRPr/>
            </a:pPr>
            <a:endPar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457200" rtl="0" eaLnBrk="1" fontAlgn="auto" latinLnBrk="0" hangingPunct="1">
              <a:lnSpc>
                <a:spcPct val="100000"/>
              </a:lnSpc>
              <a:spcBef>
                <a:spcPct val="20000"/>
              </a:spcBef>
              <a:spcAft>
                <a:spcPts val="0"/>
              </a:spcAft>
              <a:buClrTx/>
              <a:buSzTx/>
              <a:tabLst/>
              <a:defRPr/>
            </a:pPr>
            <a:endPar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457200" rtl="0" eaLnBrk="1" fontAlgn="auto" latinLnBrk="0" hangingPunct="1">
              <a:lnSpc>
                <a:spcPct val="100000"/>
              </a:lnSpc>
              <a:spcBef>
                <a:spcPct val="20000"/>
              </a:spcBef>
              <a:spcAft>
                <a:spcPts val="0"/>
              </a:spcAft>
              <a:buClrTx/>
              <a:buSzTx/>
              <a:tabLst/>
              <a:defRPr/>
            </a:pPr>
            <a:endParaRPr lang="en-US" sz="1600" kern="0" dirty="0">
              <a:solidFill>
                <a:prstClr val="black"/>
              </a:solidFill>
              <a:latin typeface="Arial" panose="020B0604020202020204" pitchFamily="34" charset="0"/>
              <a:cs typeface="Arial" panose="020B0604020202020204" pitchFamily="34" charset="0"/>
            </a:endParaRPr>
          </a:p>
          <a:p>
            <a:pPr marR="0" lvl="0" algn="l" defTabSz="457200" rtl="0" eaLnBrk="1" fontAlgn="auto" latinLnBrk="0" hangingPunct="1">
              <a:lnSpc>
                <a:spcPct val="100000"/>
              </a:lnSpc>
              <a:spcBef>
                <a:spcPct val="20000"/>
              </a:spcBef>
              <a:spcAft>
                <a:spcPts val="0"/>
              </a:spcAft>
              <a:buClrTx/>
              <a:buSzTx/>
              <a:tabLst/>
              <a:defRPr/>
            </a:pPr>
            <a:endPar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We have noted a duplication of some of the reports that would appear on both confinements and competitive bidding categories.</a:t>
            </a:r>
          </a:p>
          <a:p>
            <a:pPr marR="0" lvl="0" algn="l" defTabSz="457200" rtl="0" eaLnBrk="1" fontAlgn="auto" latinLnBrk="0" hangingPunct="1">
              <a:lnSpc>
                <a:spcPct val="100000"/>
              </a:lnSpc>
              <a:spcBef>
                <a:spcPct val="20000"/>
              </a:spcBef>
              <a:spcAft>
                <a:spcPts val="0"/>
              </a:spcAft>
              <a:buClrTx/>
              <a:buSzTx/>
              <a:tabLst/>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On 26 June 2019, we submitted a motivation for Proclamation to the Presidency.</a:t>
            </a:r>
          </a:p>
          <a:p>
            <a:pPr marR="0" lvl="0" algn="l" defTabSz="457200" rtl="0" eaLnBrk="1" fontAlgn="auto" latinLnBrk="0" hangingPunct="1">
              <a:lnSpc>
                <a:spcPct val="100000"/>
              </a:lnSpc>
              <a:spcBef>
                <a:spcPct val="20000"/>
              </a:spcBef>
              <a:spcAft>
                <a:spcPts val="0"/>
              </a:spcAft>
              <a:buClrTx/>
              <a:buSzTx/>
              <a:tabLst/>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Motivation was based on the 20 investigation reports that were reviewed by 31 May 2019.</a:t>
            </a:r>
          </a:p>
          <a:p>
            <a:pPr marR="0" lvl="0" algn="l" defTabSz="457200" rtl="0" eaLnBrk="1" fontAlgn="auto" latinLnBrk="0" hangingPunct="1">
              <a:lnSpc>
                <a:spcPct val="100000"/>
              </a:lnSpc>
              <a:spcBef>
                <a:spcPct val="20000"/>
              </a:spcBef>
              <a:spcAft>
                <a:spcPts val="0"/>
              </a:spcAft>
              <a:buClrTx/>
              <a:buSzTx/>
              <a:tabLst/>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Proclamation was gazetted on 30 August 2019 with seven focus areas covering at least 102 contracts of the 227 investigation reports reviewed.</a:t>
            </a:r>
          </a:p>
          <a:p>
            <a:pPr marR="0" lvl="0" algn="l" defTabSz="457200" rtl="0" eaLnBrk="1" fontAlgn="auto" latinLnBrk="0" hangingPunct="1">
              <a:lnSpc>
                <a:spcPct val="100000"/>
              </a:lnSpc>
              <a:spcBef>
                <a:spcPct val="20000"/>
              </a:spcBef>
              <a:spcAft>
                <a:spcPts val="0"/>
              </a:spcAft>
              <a:buClrTx/>
              <a:buSzTx/>
              <a:tabLst/>
              <a:defRPr/>
            </a:pPr>
            <a:endParaRPr kumimoji="0" lang="en-US" sz="3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a:blip r:embed="rId3"/>
          <a:stretch>
            <a:fillRect/>
          </a:stretch>
        </p:blipFill>
        <p:spPr>
          <a:xfrm>
            <a:off x="906341" y="2186032"/>
            <a:ext cx="8314661" cy="2160789"/>
          </a:xfrm>
          <a:prstGeom prst="rect">
            <a:avLst/>
          </a:prstGeom>
        </p:spPr>
      </p:pic>
    </p:spTree>
    <p:extLst>
      <p:ext uri="{BB962C8B-B14F-4D97-AF65-F5344CB8AC3E}">
        <p14:creationId xmlns:p14="http://schemas.microsoft.com/office/powerpoint/2010/main" val="659572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3992</Words>
  <Application>Microsoft Office PowerPoint</Application>
  <PresentationFormat>Widescreen</PresentationFormat>
  <Paragraphs>560</Paragraphs>
  <Slides>44</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44</vt:i4>
      </vt:variant>
    </vt:vector>
  </HeadingPairs>
  <TitlesOfParts>
    <vt:vector size="55" baseType="lpstr">
      <vt:lpstr>Arial</vt:lpstr>
      <vt:lpstr>Calibri</vt:lpstr>
      <vt:lpstr>Calibri Light</vt:lpstr>
      <vt:lpstr>Myriad pro</vt:lpstr>
      <vt:lpstr>Symbol</vt:lpstr>
      <vt:lpstr>Times</vt:lpstr>
      <vt:lpstr>Times New Roman</vt:lpstr>
      <vt:lpstr>Verdana</vt:lpstr>
      <vt:lpstr>Wingdings</vt:lpstr>
      <vt:lpstr>Office Theme</vt:lpstr>
      <vt:lpstr>1_Office Theme</vt:lpstr>
      <vt:lpstr>PowerPoint Presentation</vt:lpstr>
      <vt:lpstr>PowerPoint Presentation</vt:lpstr>
      <vt:lpstr>The SIU’s Legislative Mandate</vt:lpstr>
      <vt:lpstr>SIU METHODOLOGY </vt:lpstr>
      <vt:lpstr>SIU OUTCOMES CONSEQUENCE MANAGEMENT</vt:lpstr>
      <vt:lpstr>Background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Status</vt:lpstr>
      <vt:lpstr>Status</vt:lpstr>
      <vt:lpstr>Status</vt:lpstr>
      <vt:lpstr>Status</vt:lpstr>
      <vt:lpstr>Outcomes</vt:lpstr>
      <vt:lpstr>    Key Challenges &amp; Limitations</vt:lpstr>
      <vt:lpstr>Summary of Outcomes </vt:lpstr>
      <vt:lpstr>Background </vt:lpstr>
      <vt:lpstr>MOTIVATION FOR A NEW PROCLAMATION</vt:lpstr>
      <vt:lpstr>MOTIVATION FOR A NEW PROCLAMATION</vt:lpstr>
      <vt:lpstr>MOTIVATION FOR A NEW PROCLAMATION</vt:lpstr>
      <vt:lpstr>FOCUS AREA OF THE NEW PROCLAMATION TO BE ISSUED</vt:lpstr>
      <vt:lpstr>FOCUS AREA 6: SERIOUS MALADMINISTRATION </vt:lpstr>
      <vt:lpstr>FOCUS AREA 7: IRREGULAR AND IMPROPER CONDUCT BY OFFICIALS OR EMPLOYEES OF PRASA</vt:lpstr>
      <vt:lpstr>Background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Ntombi Nkabinde</dc:creator>
  <cp:lastModifiedBy>Ntombi Nkabinde</cp:lastModifiedBy>
  <cp:revision>1</cp:revision>
  <dcterms:modified xsi:type="dcterms:W3CDTF">2023-05-15T18:43:54Z</dcterms:modified>
</cp:coreProperties>
</file>