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67" r:id="rId5"/>
    <p:sldId id="299" r:id="rId6"/>
    <p:sldId id="300" r:id="rId7"/>
    <p:sldId id="301" r:id="rId8"/>
    <p:sldId id="265" r:id="rId9"/>
    <p:sldId id="291" r:id="rId10"/>
    <p:sldId id="303" r:id="rId11"/>
    <p:sldId id="269" r:id="rId12"/>
    <p:sldId id="292" r:id="rId13"/>
    <p:sldId id="293" r:id="rId14"/>
    <p:sldId id="294" r:id="rId15"/>
    <p:sldId id="304" r:id="rId16"/>
    <p:sldId id="305" r:id="rId17"/>
    <p:sldId id="302"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9448"/>
    <a:srgbClr val="990000"/>
    <a:srgbClr val="087C4C"/>
    <a:srgbClr val="087C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4660"/>
  </p:normalViewPr>
  <p:slideViewPr>
    <p:cSldViewPr snapToGrid="0">
      <p:cViewPr varScale="1">
        <p:scale>
          <a:sx n="73" d="100"/>
          <a:sy n="73" d="100"/>
        </p:scale>
        <p:origin x="-462" y="-102"/>
      </p:cViewPr>
      <p:guideLst>
        <p:guide orient="horz" pos="2160"/>
        <p:guide pos="3840"/>
      </p:guideLst>
    </p:cSldViewPr>
  </p:slideViewPr>
  <p:notesTextViewPr>
    <p:cViewPr>
      <p:scale>
        <a:sx n="3" d="2"/>
        <a:sy n="3" d="2"/>
      </p:scale>
      <p:origin x="0" y="0"/>
    </p:cViewPr>
  </p:notesTextViewPr>
  <p:sorterViewPr>
    <p:cViewPr>
      <p:scale>
        <a:sx n="100" d="100"/>
        <a:sy n="100" d="100"/>
      </p:scale>
      <p:origin x="0" y="-50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8E2F1-8114-4CC4-828A-FC18D22E0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EFDC74BC-FA6A-427B-9597-085E265AD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BAB6060A-43E5-48E3-AE99-3BC07C07E0A1}"/>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5" name="Footer Placeholder 4">
            <a:extLst>
              <a:ext uri="{FF2B5EF4-FFF2-40B4-BE49-F238E27FC236}">
                <a16:creationId xmlns:a16="http://schemas.microsoft.com/office/drawing/2014/main" xmlns="" id="{425B0FA7-A37C-441B-AB12-01EE563D23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402BAF4-E25B-4637-9A98-9DFA52437412}"/>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252720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2B406-8811-403F-A0B3-5DEF51F8BEA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B51AC56B-3EE2-46BF-BB8C-78E5B1728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2BA0C1F-9792-423F-BE22-CCA0CE5047A9}"/>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5" name="Footer Placeholder 4">
            <a:extLst>
              <a:ext uri="{FF2B5EF4-FFF2-40B4-BE49-F238E27FC236}">
                <a16:creationId xmlns:a16="http://schemas.microsoft.com/office/drawing/2014/main" xmlns="" id="{E6FA6D45-33EF-4F5D-9842-B02E2572268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9CE67F6B-28D9-4623-BE0C-3BEA9ECBABCB}"/>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294439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3CB034-0E69-43FB-92B2-B4602BA861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1181611-8C8C-4E52-8F89-D8CF38C89E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596C59F-B508-4C96-8425-5A6A35B0DFF6}"/>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5" name="Footer Placeholder 4">
            <a:extLst>
              <a:ext uri="{FF2B5EF4-FFF2-40B4-BE49-F238E27FC236}">
                <a16:creationId xmlns:a16="http://schemas.microsoft.com/office/drawing/2014/main" xmlns="" id="{0E6A9C67-FD05-4044-BC9B-BF659455E77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0085464E-038A-484D-801E-264049408CB1}"/>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267887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BB451F-5579-4A96-B9D3-8BC5AF9C752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424A203A-EE6B-4D5C-9692-FECDF69FF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60E0904-23B1-4819-B7B2-B07F0C7425D1}"/>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5" name="Footer Placeholder 4">
            <a:extLst>
              <a:ext uri="{FF2B5EF4-FFF2-40B4-BE49-F238E27FC236}">
                <a16:creationId xmlns:a16="http://schemas.microsoft.com/office/drawing/2014/main" xmlns="" id="{78682D0D-1699-4030-929B-324C0D13152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560D97A-4815-4303-90CF-1728F214074C}"/>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420081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18876-EAFD-4BD2-B83C-2E1B6E6CC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DE1D944E-97DA-4F5A-95CD-4929D82BEB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5D9A9E-1E45-4C69-8B30-B795285BC7FE}"/>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5" name="Footer Placeholder 4">
            <a:extLst>
              <a:ext uri="{FF2B5EF4-FFF2-40B4-BE49-F238E27FC236}">
                <a16:creationId xmlns:a16="http://schemas.microsoft.com/office/drawing/2014/main" xmlns="" id="{E104DAD3-BFE5-451D-BEB8-622E6F11EB3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3927825F-C7F8-4F9F-AC7B-23BB0C7AC8A1}"/>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242428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13DAD-1E75-4306-A4CF-7B900267C47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8A7D003-8E1C-4E0C-9081-ABD565CFA4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CCD75C13-163E-4FC6-ABFA-B23F2BA692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5166F3A2-F1FD-4BA7-B5F7-8B771596E2D7}"/>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6" name="Footer Placeholder 5">
            <a:extLst>
              <a:ext uri="{FF2B5EF4-FFF2-40B4-BE49-F238E27FC236}">
                <a16:creationId xmlns:a16="http://schemas.microsoft.com/office/drawing/2014/main" xmlns="" id="{57BCD37E-6130-43C5-8054-7F426E52E54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59F513BE-8D6C-41C0-A78A-7D5B025CDD59}"/>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61898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3A27E-F116-4EC4-9DA2-1566AB287E4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712AE90-DFD8-493D-B6E7-5BD45C28D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7279F9-8593-4D5F-A678-5DC9042230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9DA45A9F-7310-4D2B-9208-D5C69BCC6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CFE0573-7516-4DD2-92A4-94ACBC6A23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4BB17F98-330C-46E3-9975-DBFF838CF554}"/>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8" name="Footer Placeholder 7">
            <a:extLst>
              <a:ext uri="{FF2B5EF4-FFF2-40B4-BE49-F238E27FC236}">
                <a16:creationId xmlns:a16="http://schemas.microsoft.com/office/drawing/2014/main" xmlns="" id="{488E180E-A124-4DD5-B876-2940A685622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2469CDFF-1800-45EA-A413-37463CA55644}"/>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28303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0D8C0-9F0D-4788-9EBD-5E467BC4CF0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049D5104-9A78-4FFB-AEDA-AB2BFE3A3D1D}"/>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4" name="Footer Placeholder 3">
            <a:extLst>
              <a:ext uri="{FF2B5EF4-FFF2-40B4-BE49-F238E27FC236}">
                <a16:creationId xmlns:a16="http://schemas.microsoft.com/office/drawing/2014/main" xmlns="" id="{F6E8A666-2AE9-4453-AE29-3CE73EF59D8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2FC5DAA1-CC2A-4B33-9FD0-E0B06488AEDA}"/>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224239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C1084D-382E-4893-806A-D9EB04856462}"/>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3" name="Footer Placeholder 2">
            <a:extLst>
              <a:ext uri="{FF2B5EF4-FFF2-40B4-BE49-F238E27FC236}">
                <a16:creationId xmlns:a16="http://schemas.microsoft.com/office/drawing/2014/main" xmlns="" id="{1ED83D3D-7A96-4B48-B5A5-8186246DEAC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52C0CE67-285C-4812-AD06-865BB24010D6}"/>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361664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7DDAC-316F-46D0-B2A7-22FDDA176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8F11586C-1368-4E26-8565-2A9D727F3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7FEBFFE0-ABB8-4B6F-A813-BDFF9AFE5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DA20A7-08EE-4223-8D8E-CFEA4DE7F8B6}"/>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6" name="Footer Placeholder 5">
            <a:extLst>
              <a:ext uri="{FF2B5EF4-FFF2-40B4-BE49-F238E27FC236}">
                <a16:creationId xmlns:a16="http://schemas.microsoft.com/office/drawing/2014/main" xmlns="" id="{ABFFE5C3-CF49-4531-83E4-19DD3778C65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9F3A89E6-2FFB-4FCB-B111-B8447CC13275}"/>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46496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1378B-ECDC-48BC-B46A-DD92C5E2C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39E92757-3179-4D95-B38B-A8A77A3C3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70F5A473-05C2-433B-B544-A2E3F6F05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1B8F234-E833-4C5B-9775-0F591EE0DE24}"/>
              </a:ext>
            </a:extLst>
          </p:cNvPr>
          <p:cNvSpPr>
            <a:spLocks noGrp="1"/>
          </p:cNvSpPr>
          <p:nvPr>
            <p:ph type="dt" sz="half" idx="10"/>
          </p:nvPr>
        </p:nvSpPr>
        <p:spPr/>
        <p:txBody>
          <a:bodyPr/>
          <a:lstStyle/>
          <a:p>
            <a:fld id="{B7F8B7B9-9652-4156-AF0E-C21FA1F83E6F}" type="datetimeFigureOut">
              <a:rPr lang="en-ZA" smtClean="0"/>
              <a:pPr/>
              <a:t>2023/05/17</a:t>
            </a:fld>
            <a:endParaRPr lang="en-ZA"/>
          </a:p>
        </p:txBody>
      </p:sp>
      <p:sp>
        <p:nvSpPr>
          <p:cNvPr id="6" name="Footer Placeholder 5">
            <a:extLst>
              <a:ext uri="{FF2B5EF4-FFF2-40B4-BE49-F238E27FC236}">
                <a16:creationId xmlns:a16="http://schemas.microsoft.com/office/drawing/2014/main" xmlns="" id="{899E0BB4-97E8-4357-BD13-782F073A2C4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CA9FFB74-D53A-451F-9815-36093DE3B388}"/>
              </a:ext>
            </a:extLst>
          </p:cNvPr>
          <p:cNvSpPr>
            <a:spLocks noGrp="1"/>
          </p:cNvSpPr>
          <p:nvPr>
            <p:ph type="sldNum" sz="quarter" idx="12"/>
          </p:nvPr>
        </p:nvSpPr>
        <p:spPr/>
        <p:txBody>
          <a:body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39766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3FF6A7-7C15-4AB8-A985-7C1FC422A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6C61F58-4A5D-4D5C-BE3C-F1D441E4E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91D7951-3AB0-4F12-9424-9C1E1C664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8B7B9-9652-4156-AF0E-C21FA1F83E6F}" type="datetimeFigureOut">
              <a:rPr lang="en-ZA" smtClean="0"/>
              <a:pPr/>
              <a:t>2023/05/17</a:t>
            </a:fld>
            <a:endParaRPr lang="en-ZA"/>
          </a:p>
        </p:txBody>
      </p:sp>
      <p:sp>
        <p:nvSpPr>
          <p:cNvPr id="5" name="Footer Placeholder 4">
            <a:extLst>
              <a:ext uri="{FF2B5EF4-FFF2-40B4-BE49-F238E27FC236}">
                <a16:creationId xmlns:a16="http://schemas.microsoft.com/office/drawing/2014/main" xmlns="" id="{3BCE3059-8C31-4F8C-A77E-B7EBC7102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5F08A4A0-C120-44E2-B3F5-154BFCD84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F0E4F-0D2B-4C0E-B215-2B675F272F5A}" type="slidenum">
              <a:rPr lang="en-ZA" smtClean="0"/>
              <a:pPr/>
              <a:t>‹#›</a:t>
            </a:fld>
            <a:endParaRPr lang="en-ZA"/>
          </a:p>
        </p:txBody>
      </p:sp>
    </p:spTree>
    <p:extLst>
      <p:ext uri="{BB962C8B-B14F-4D97-AF65-F5344CB8AC3E}">
        <p14:creationId xmlns:p14="http://schemas.microsoft.com/office/powerpoint/2010/main" xmlns="" val="304396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7.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image" Target="../media/image21.jpeg"/><Relationship Id="rId16"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A406B2-B637-41FE-9EC4-E065F9721B5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6829" y="1006028"/>
            <a:ext cx="3755572" cy="3544563"/>
          </a:xfrm>
          <a:prstGeom prst="rect">
            <a:avLst/>
          </a:prstGeom>
          <a:noFill/>
          <a:ln>
            <a:noFill/>
          </a:ln>
        </p:spPr>
      </p:pic>
      <p:sp>
        <p:nvSpPr>
          <p:cNvPr id="7" name="Rectangle 6">
            <a:extLst>
              <a:ext uri="{FF2B5EF4-FFF2-40B4-BE49-F238E27FC236}">
                <a16:creationId xmlns:a16="http://schemas.microsoft.com/office/drawing/2014/main" xmlns="" id="{AD76EF52-6E17-464A-9A65-D2E3C553C980}"/>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xmlns="" id="{A6845981-656B-42E9-B249-1F5A089041B7}"/>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xmlns="" id="{7BB1BD9F-2A7B-408E-8293-D6926E683790}"/>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xmlns="" id="{0C17FEDD-ED07-4391-A8A9-DAE28E9DA23D}"/>
              </a:ext>
            </a:extLst>
          </p:cNvPr>
          <p:cNvSpPr/>
          <p:nvPr/>
        </p:nvSpPr>
        <p:spPr>
          <a:xfrm>
            <a:off x="-1" y="87521"/>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xmlns="" id="{A9EB71D0-1824-4582-8A96-7350E40DB730}"/>
              </a:ext>
            </a:extLst>
          </p:cNvPr>
          <p:cNvSpPr/>
          <p:nvPr/>
        </p:nvSpPr>
        <p:spPr>
          <a:xfrm>
            <a:off x="-1" y="-18906"/>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xmlns="" id="{FB621DD8-87FD-4327-B69F-878CA2EB7DC6}"/>
              </a:ext>
            </a:extLst>
          </p:cNvPr>
          <p:cNvSpPr/>
          <p:nvPr/>
        </p:nvSpPr>
        <p:spPr>
          <a:xfrm>
            <a:off x="-2" y="286041"/>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8D1E4016-3B03-4209-BD4F-B010F71781BB}"/>
              </a:ext>
            </a:extLst>
          </p:cNvPr>
          <p:cNvSpPr/>
          <p:nvPr/>
        </p:nvSpPr>
        <p:spPr>
          <a:xfrm>
            <a:off x="2557942" y="4905805"/>
            <a:ext cx="7565100" cy="1015663"/>
          </a:xfrm>
          <a:prstGeom prst="rect">
            <a:avLst/>
          </a:prstGeom>
        </p:spPr>
        <p:txBody>
          <a:bodyPr wrap="square">
            <a:spAutoFit/>
          </a:bodyPr>
          <a:lstStyle/>
          <a:p>
            <a:pPr>
              <a:spcAft>
                <a:spcPts val="0"/>
              </a:spcAft>
            </a:pPr>
            <a:r>
              <a:rPr lang="en-ZA" sz="2000" b="1" kern="1400" spc="-50" dirty="0">
                <a:latin typeface="Calibri Light" panose="020F0302020204030204" pitchFamily="34" charset="0"/>
                <a:ea typeface="Times New Roman" panose="02020603050405020304" pitchFamily="18" charset="0"/>
                <a:cs typeface="Times New Roman" panose="02020603050405020304" pitchFamily="18" charset="0"/>
              </a:rPr>
              <a:t>SASCOC  STRATEGIC PLAN APRIL 2023 – MARCH 2024 (Quadrennial)</a:t>
            </a:r>
          </a:p>
          <a:p>
            <a:pPr>
              <a:spcAft>
                <a:spcPts val="0"/>
              </a:spcAft>
            </a:pPr>
            <a:endParaRPr lang="en-ZA" sz="2000" b="1" kern="1400" spc="-50" dirty="0">
              <a:latin typeface="Calibri Light" panose="020F0302020204030204" pitchFamily="34" charset="0"/>
              <a:ea typeface="Times New Roman" panose="02020603050405020304" pitchFamily="18" charset="0"/>
              <a:cs typeface="Times New Roman" panose="02020603050405020304" pitchFamily="18" charset="0"/>
            </a:endParaRPr>
          </a:p>
          <a:p>
            <a:pPr>
              <a:spcAft>
                <a:spcPts val="0"/>
              </a:spcAft>
            </a:pPr>
            <a:r>
              <a:rPr lang="en-GB" sz="2000" b="1" kern="1400" spc="-50" dirty="0">
                <a:latin typeface="Calibri Light" panose="020F0302020204030204" pitchFamily="34" charset="0"/>
                <a:ea typeface="Times New Roman" panose="02020603050405020304" pitchFamily="18" charset="0"/>
                <a:cs typeface="Times New Roman" panose="02020603050405020304" pitchFamily="18" charset="0"/>
              </a:rPr>
              <a:t>         PORTFOLIO COMMITTEE PRESENTATION – </a:t>
            </a:r>
            <a:r>
              <a:rPr lang="en-GB" sz="2000" b="1" kern="1400" spc="-50" dirty="0" smtClean="0">
                <a:latin typeface="Calibri Light" panose="020F0302020204030204" pitchFamily="34" charset="0"/>
                <a:ea typeface="Times New Roman" panose="02020603050405020304" pitchFamily="18" charset="0"/>
                <a:cs typeface="Times New Roman" panose="02020603050405020304" pitchFamily="18" charset="0"/>
              </a:rPr>
              <a:t>16 May </a:t>
            </a:r>
            <a:r>
              <a:rPr lang="en-GB" sz="2000" b="1" kern="1400" spc="-50" dirty="0">
                <a:latin typeface="Calibri Light" panose="020F0302020204030204" pitchFamily="34" charset="0"/>
                <a:ea typeface="Times New Roman" panose="02020603050405020304" pitchFamily="18" charset="0"/>
                <a:cs typeface="Times New Roman" panose="02020603050405020304" pitchFamily="18" charset="0"/>
              </a:rPr>
              <a:t>2023</a:t>
            </a:r>
            <a:endParaRPr lang="en-ZA" sz="2000" b="1" kern="1400" spc="-5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5836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207512" y="256300"/>
            <a:ext cx="10190253" cy="466652"/>
          </a:xfrm>
        </p:spPr>
        <p:txBody>
          <a:bodyPr>
            <a:normAutofit fontScale="90000"/>
          </a:bodyPr>
          <a:lstStyle/>
          <a:p>
            <a:r>
              <a:rPr lang="en-GB" sz="2800" dirty="0"/>
              <a:t>QUARTER TWO - JULY – SEPTEMBER 2023 ACTIVITIES (cont.)</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4" name="TextBox 3">
            <a:extLst>
              <a:ext uri="{FF2B5EF4-FFF2-40B4-BE49-F238E27FC236}">
                <a16:creationId xmlns:a16="http://schemas.microsoft.com/office/drawing/2014/main" xmlns="" id="{CA9EEE89-65B4-4A37-A93B-9BA4AB42513D}"/>
              </a:ext>
            </a:extLst>
          </p:cNvPr>
          <p:cNvSpPr txBox="1"/>
          <p:nvPr/>
        </p:nvSpPr>
        <p:spPr>
          <a:xfrm>
            <a:off x="0" y="980373"/>
            <a:ext cx="1417376" cy="369332"/>
          </a:xfrm>
          <a:prstGeom prst="rect">
            <a:avLst/>
          </a:prstGeom>
          <a:solidFill>
            <a:schemeClr val="accent6">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JULY</a:t>
            </a:r>
            <a:endParaRPr lang="en-ZA" b="1" dirty="0">
              <a:solidFill>
                <a:schemeClr val="bg1"/>
              </a:solidFill>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xmlns="" id="{BD915DC7-6E25-4416-BCEF-CF69DE93DA61}"/>
              </a:ext>
            </a:extLst>
          </p:cNvPr>
          <p:cNvSpPr/>
          <p:nvPr/>
        </p:nvSpPr>
        <p:spPr>
          <a:xfrm>
            <a:off x="113892" y="1333388"/>
            <a:ext cx="11952922" cy="1315745"/>
          </a:xfrm>
          <a:prstGeom prst="rect">
            <a:avLst/>
          </a:prstGeom>
        </p:spPr>
        <p:txBody>
          <a:bodyPr wrap="square">
            <a:spAutoFit/>
          </a:bodyPr>
          <a:lstStyle/>
          <a:p>
            <a:pPr marL="285750" indent="-285750">
              <a:spcAft>
                <a:spcPts val="300"/>
              </a:spcAft>
              <a:buFont typeface="Courier New" panose="02070309020205020404" pitchFamily="49" charset="0"/>
              <a:buChar char="o"/>
            </a:pPr>
            <a:r>
              <a:rPr lang="en-ZA" b="1" dirty="0"/>
              <a:t>World Para Athletics Championships – France , Paris</a:t>
            </a:r>
          </a:p>
          <a:p>
            <a:pPr marL="285750" indent="-285750">
              <a:spcAft>
                <a:spcPts val="300"/>
              </a:spcAft>
              <a:buFont typeface="Courier New" panose="02070309020205020404" pitchFamily="49" charset="0"/>
              <a:buChar char="o"/>
            </a:pPr>
            <a:r>
              <a:rPr lang="en-ZA" b="1" dirty="0"/>
              <a:t>World Para Swimming Championships – Manchester, United Kingdom</a:t>
            </a:r>
            <a:endParaRPr lang="en-GB" dirty="0"/>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Z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512" y="2894028"/>
            <a:ext cx="6093223" cy="28918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75819" y="2894028"/>
            <a:ext cx="3840000" cy="2880000"/>
          </a:xfrm>
          <a:prstGeom prst="rect">
            <a:avLst/>
          </a:prstGeom>
        </p:spPr>
      </p:pic>
    </p:spTree>
    <p:extLst>
      <p:ext uri="{BB962C8B-B14F-4D97-AF65-F5344CB8AC3E}">
        <p14:creationId xmlns:p14="http://schemas.microsoft.com/office/powerpoint/2010/main" xmlns="" val="391355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25186" y="131975"/>
            <a:ext cx="10998444" cy="593030"/>
          </a:xfrm>
        </p:spPr>
        <p:txBody>
          <a:bodyPr>
            <a:normAutofit/>
          </a:bodyPr>
          <a:lstStyle/>
          <a:p>
            <a:r>
              <a:rPr lang="en-GB" sz="2800" dirty="0"/>
              <a:t>QUARTER TWO: JULY – SEPT 2023 ACTIVITIES</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4" name="TextBox 3">
            <a:extLst>
              <a:ext uri="{FF2B5EF4-FFF2-40B4-BE49-F238E27FC236}">
                <a16:creationId xmlns:a16="http://schemas.microsoft.com/office/drawing/2014/main" xmlns="" id="{CA9EEE89-65B4-4A37-A93B-9BA4AB42513D}"/>
              </a:ext>
            </a:extLst>
          </p:cNvPr>
          <p:cNvSpPr txBox="1"/>
          <p:nvPr/>
        </p:nvSpPr>
        <p:spPr>
          <a:xfrm>
            <a:off x="-2" y="920980"/>
            <a:ext cx="2432959" cy="369332"/>
          </a:xfrm>
          <a:prstGeom prst="rect">
            <a:avLst/>
          </a:prstGeom>
          <a:solidFill>
            <a:schemeClr val="accent6">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AUGUST </a:t>
            </a:r>
            <a:endParaRPr lang="en-ZA" b="1" dirty="0">
              <a:solidFill>
                <a:schemeClr val="bg1"/>
              </a:solidFill>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xmlns="" id="{BD915DC7-6E25-4416-BCEF-CF69DE93DA61}"/>
              </a:ext>
            </a:extLst>
          </p:cNvPr>
          <p:cNvSpPr/>
          <p:nvPr/>
        </p:nvSpPr>
        <p:spPr>
          <a:xfrm>
            <a:off x="125186" y="1290312"/>
            <a:ext cx="11840069" cy="2262158"/>
          </a:xfrm>
          <a:prstGeom prst="rect">
            <a:avLst/>
          </a:prstGeom>
        </p:spPr>
        <p:txBody>
          <a:bodyPr wrap="square">
            <a:spAutoFit/>
          </a:bodyPr>
          <a:lstStyle/>
          <a:p>
            <a:pPr marL="457200" indent="-457200">
              <a:spcAft>
                <a:spcPts val="300"/>
              </a:spcAft>
              <a:buAutoNum type="arabicPeriod"/>
            </a:pPr>
            <a:r>
              <a:rPr lang="en-ZA" b="1" dirty="0"/>
              <a:t>Commonwealth Youth Games </a:t>
            </a:r>
            <a:endParaRPr lang="en-ZA" dirty="0"/>
          </a:p>
          <a:p>
            <a:pPr marL="342900" indent="-342900">
              <a:spcAft>
                <a:spcPts val="300"/>
              </a:spcAft>
              <a:buFont typeface="Courier New" panose="02070309020205020404" pitchFamily="49" charset="0"/>
              <a:buChar char="o"/>
            </a:pPr>
            <a:r>
              <a:rPr lang="en-GB" dirty="0"/>
              <a:t>The 2023 Commonwealth Youth Games, officially known as the VII Commonwealth Youth Games and informally </a:t>
            </a:r>
          </a:p>
          <a:p>
            <a:pPr>
              <a:spcAft>
                <a:spcPts val="300"/>
              </a:spcAft>
            </a:pPr>
            <a:r>
              <a:rPr lang="en-GB" dirty="0"/>
              <a:t>      as Trinidad &amp; Tobago 2023, is a youth sporting event to be held in Port of Spain, Trinidad and Tobago in 2023</a:t>
            </a:r>
          </a:p>
          <a:p>
            <a:pPr marL="342900" indent="-342900">
              <a:spcAft>
                <a:spcPts val="300"/>
              </a:spcAft>
              <a:buFont typeface="Courier New" panose="02070309020205020404" pitchFamily="49" charset="0"/>
              <a:buChar char="o"/>
            </a:pPr>
            <a:r>
              <a:rPr lang="en-GB" dirty="0"/>
              <a:t>To take place from 4-11  August 2023</a:t>
            </a:r>
          </a:p>
          <a:p>
            <a:pPr marL="342900" indent="-342900">
              <a:spcAft>
                <a:spcPts val="300"/>
              </a:spcAft>
              <a:buFont typeface="Courier New" panose="02070309020205020404" pitchFamily="49" charset="0"/>
              <a:buChar char="o"/>
            </a:pPr>
            <a:r>
              <a:rPr lang="en-GB" dirty="0"/>
              <a:t>A total of seven sports have been named on the programme</a:t>
            </a:r>
          </a:p>
          <a:p>
            <a:pPr marL="342900" indent="-342900">
              <a:spcAft>
                <a:spcPts val="300"/>
              </a:spcAft>
              <a:buFont typeface="Courier New" panose="02070309020205020404" pitchFamily="49" charset="0"/>
              <a:buChar char="o"/>
            </a:pPr>
            <a:endParaRPr lang="en-GB" dirty="0"/>
          </a:p>
          <a:p>
            <a:pPr marL="342900" indent="-342900">
              <a:spcAft>
                <a:spcPts val="300"/>
              </a:spcAft>
              <a:buFont typeface="Courier New" panose="02070309020205020404" pitchFamily="49" charset="0"/>
              <a:buChar char="o"/>
            </a:pPr>
            <a:endParaRPr lang="en-ZA" dirty="0"/>
          </a:p>
        </p:txBody>
      </p:sp>
      <p:sp>
        <p:nvSpPr>
          <p:cNvPr id="6" name="Rectangle 5">
            <a:extLst>
              <a:ext uri="{FF2B5EF4-FFF2-40B4-BE49-F238E27FC236}">
                <a16:creationId xmlns:a16="http://schemas.microsoft.com/office/drawing/2014/main" xmlns="" id="{E2A09FDD-2400-4ED8-87B7-8A5DFEFEA886}"/>
              </a:ext>
            </a:extLst>
          </p:cNvPr>
          <p:cNvSpPr/>
          <p:nvPr/>
        </p:nvSpPr>
        <p:spPr>
          <a:xfrm>
            <a:off x="0" y="2925757"/>
            <a:ext cx="12192000" cy="4116512"/>
          </a:xfrm>
          <a:prstGeom prst="rect">
            <a:avLst/>
          </a:prstGeom>
        </p:spPr>
        <p:txBody>
          <a:bodyPr wrap="square">
            <a:spAutoFit/>
          </a:bodyPr>
          <a:lstStyle/>
          <a:p>
            <a:pPr>
              <a:spcAft>
                <a:spcPts val="300"/>
              </a:spcAft>
            </a:pPr>
            <a:endParaRPr lang="en-GB" b="1" dirty="0"/>
          </a:p>
          <a:p>
            <a:pPr>
              <a:spcAft>
                <a:spcPts val="300"/>
              </a:spcAft>
            </a:pPr>
            <a:r>
              <a:rPr lang="en-GB" b="1" dirty="0"/>
              <a:t>2.  World Beach Games</a:t>
            </a:r>
          </a:p>
          <a:p>
            <a:pPr marL="342900" indent="-342900">
              <a:spcAft>
                <a:spcPts val="300"/>
              </a:spcAft>
              <a:buFont typeface="Courier New" panose="02070309020205020404" pitchFamily="49" charset="0"/>
              <a:buChar char="o"/>
            </a:pPr>
            <a:r>
              <a:rPr lang="en-GB" dirty="0"/>
              <a:t>The ANOC World Beach Games is a global multi-sport event created by ANOC. </a:t>
            </a:r>
          </a:p>
          <a:p>
            <a:pPr marL="342900" indent="-342900">
              <a:spcAft>
                <a:spcPts val="300"/>
              </a:spcAft>
              <a:buFont typeface="Courier New" panose="02070309020205020404" pitchFamily="49" charset="0"/>
              <a:buChar char="o"/>
            </a:pPr>
            <a:r>
              <a:rPr lang="en-GB" dirty="0"/>
              <a:t>It is a young and inclusive event that combines the informality and vibrancy of the beach with elite sport to create highly attractive Games.</a:t>
            </a:r>
          </a:p>
          <a:p>
            <a:pPr marL="342900" indent="-342900">
              <a:spcAft>
                <a:spcPts val="300"/>
              </a:spcAft>
              <a:buFont typeface="Courier New" panose="02070309020205020404" pitchFamily="49" charset="0"/>
              <a:buChar char="o"/>
            </a:pPr>
            <a:r>
              <a:rPr lang="en-GB" dirty="0"/>
              <a:t>A total of 14 sports have been named on the programme</a:t>
            </a:r>
          </a:p>
          <a:p>
            <a:pPr marL="342900" indent="-342900">
              <a:spcAft>
                <a:spcPts val="300"/>
              </a:spcAft>
              <a:buFont typeface="Courier New" panose="02070309020205020404" pitchFamily="49" charset="0"/>
              <a:buChar char="o"/>
            </a:pPr>
            <a:endParaRPr lang="en-GB" dirty="0"/>
          </a:p>
          <a:p>
            <a:pPr marL="342900" indent="-342900">
              <a:spcAft>
                <a:spcPts val="300"/>
              </a:spcAft>
              <a:buFont typeface="Courier New" panose="02070309020205020404" pitchFamily="49" charset="0"/>
              <a:buChar char="o"/>
            </a:pPr>
            <a:endParaRPr lang="en-GB" dirty="0"/>
          </a:p>
          <a:p>
            <a:pPr marL="342900" indent="-342900">
              <a:spcAft>
                <a:spcPts val="300"/>
              </a:spcAft>
              <a:buFont typeface="Courier New" panose="02070309020205020404" pitchFamily="49" charset="0"/>
              <a:buChar char="o"/>
            </a:pPr>
            <a:endParaRPr lang="en-GB" dirty="0"/>
          </a:p>
          <a:p>
            <a:pPr>
              <a:spcAft>
                <a:spcPts val="300"/>
              </a:spcAft>
            </a:pPr>
            <a:r>
              <a:rPr lang="en-GB" dirty="0"/>
              <a:t>  </a:t>
            </a:r>
          </a:p>
          <a:p>
            <a:pPr>
              <a:spcAft>
                <a:spcPts val="300"/>
              </a:spcAft>
            </a:pPr>
            <a:endParaRPr lang="en-GB" dirty="0"/>
          </a:p>
          <a:p>
            <a:pPr marL="342900" indent="-342900">
              <a:spcAft>
                <a:spcPts val="300"/>
              </a:spcAft>
              <a:buFont typeface="Courier New" panose="02070309020205020404" pitchFamily="49" charset="0"/>
              <a:buChar char="o"/>
            </a:pPr>
            <a:endParaRPr lang="en-GB" dirty="0"/>
          </a:p>
          <a:p>
            <a:pPr marL="342900" indent="-342900">
              <a:spcAft>
                <a:spcPts val="300"/>
              </a:spcAft>
              <a:buFont typeface="Courier New" panose="02070309020205020404" pitchFamily="49" charset="0"/>
              <a:buChar char="o"/>
            </a:pPr>
            <a:endParaRPr lang="en-GB" dirty="0"/>
          </a:p>
        </p:txBody>
      </p:sp>
      <p:pic>
        <p:nvPicPr>
          <p:cNvPr id="13" name="Picture 12" descr="2023 Commonwealth Youth Games - Wikipedi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078" y="5184068"/>
            <a:ext cx="1172210" cy="1439545"/>
          </a:xfrm>
          <a:prstGeom prst="rect">
            <a:avLst/>
          </a:prstGeom>
          <a:noFill/>
          <a:ln>
            <a:noFill/>
          </a:ln>
        </p:spPr>
      </p:pic>
      <p:pic>
        <p:nvPicPr>
          <p:cNvPr id="15" name="Picture 14">
            <a:extLst>
              <a:ext uri="{FF2B5EF4-FFF2-40B4-BE49-F238E27FC236}">
                <a16:creationId xmlns:a16="http://schemas.microsoft.com/office/drawing/2014/main" xmlns="" id="{CBD6F4D8-8BF4-4421-B39F-AE0A38AB7D8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4506" y="5184068"/>
            <a:ext cx="852630" cy="1438451"/>
          </a:xfrm>
          <a:prstGeom prst="rect">
            <a:avLst/>
          </a:prstGeom>
        </p:spPr>
      </p:pic>
    </p:spTree>
    <p:extLst>
      <p:ext uri="{BB962C8B-B14F-4D97-AF65-F5344CB8AC3E}">
        <p14:creationId xmlns:p14="http://schemas.microsoft.com/office/powerpoint/2010/main" xmlns="" val="410816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37963" y="173654"/>
            <a:ext cx="11179180" cy="581181"/>
          </a:xfrm>
        </p:spPr>
        <p:txBody>
          <a:bodyPr>
            <a:normAutofit/>
          </a:bodyPr>
          <a:lstStyle/>
          <a:p>
            <a:r>
              <a:rPr lang="en-GB" sz="2800" dirty="0"/>
              <a:t>QUARTERD TWO:  JULY – SEPT 2023 ACTIVITIES</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19" name="TextBox 18">
            <a:extLst>
              <a:ext uri="{FF2B5EF4-FFF2-40B4-BE49-F238E27FC236}">
                <a16:creationId xmlns:a16="http://schemas.microsoft.com/office/drawing/2014/main" xmlns="" id="{075CD25B-C72E-4252-996E-387D47033774}"/>
              </a:ext>
            </a:extLst>
          </p:cNvPr>
          <p:cNvSpPr txBox="1"/>
          <p:nvPr/>
        </p:nvSpPr>
        <p:spPr>
          <a:xfrm>
            <a:off x="37963" y="948490"/>
            <a:ext cx="1488677" cy="369332"/>
          </a:xfrm>
          <a:prstGeom prst="rect">
            <a:avLst/>
          </a:prstGeom>
          <a:solidFill>
            <a:schemeClr val="accent4">
              <a:lumMod val="50000"/>
            </a:schemeClr>
          </a:solidFill>
        </p:spPr>
        <p:txBody>
          <a:bodyPr wrap="none" rtlCol="0">
            <a:spAutoFit/>
          </a:bodyPr>
          <a:lstStyle/>
          <a:p>
            <a:r>
              <a:rPr lang="en-GB" b="1" dirty="0">
                <a:solidFill>
                  <a:schemeClr val="bg1"/>
                </a:solidFill>
                <a:latin typeface="Aharoni" panose="02010803020104030203" pitchFamily="2" charset="-79"/>
                <a:cs typeface="Aharoni" panose="02010803020104030203" pitchFamily="2" charset="-79"/>
              </a:rPr>
              <a:t>SEPTEMBER </a:t>
            </a:r>
            <a:endParaRPr lang="en-ZA" b="1" dirty="0">
              <a:solidFill>
                <a:schemeClr val="bg1"/>
              </a:solidFill>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xmlns="" id="{E2A09FDD-2400-4ED8-87B7-8A5DFEFEA886}"/>
              </a:ext>
            </a:extLst>
          </p:cNvPr>
          <p:cNvSpPr/>
          <p:nvPr/>
        </p:nvSpPr>
        <p:spPr>
          <a:xfrm>
            <a:off x="-1" y="1300065"/>
            <a:ext cx="11990886" cy="3170099"/>
          </a:xfrm>
          <a:prstGeom prst="rect">
            <a:avLst/>
          </a:prstGeom>
        </p:spPr>
        <p:txBody>
          <a:bodyPr wrap="square">
            <a:spAutoFit/>
          </a:bodyPr>
          <a:lstStyle/>
          <a:p>
            <a:pPr marL="457200" indent="-457200">
              <a:spcAft>
                <a:spcPts val="300"/>
              </a:spcAft>
              <a:buAutoNum type="arabicPeriod"/>
            </a:pPr>
            <a:r>
              <a:rPr lang="en-GB" b="1" dirty="0"/>
              <a:t>Games delivery</a:t>
            </a:r>
          </a:p>
          <a:p>
            <a:pPr>
              <a:spcAft>
                <a:spcPts val="300"/>
              </a:spcAft>
            </a:pPr>
            <a:r>
              <a:rPr lang="en-GB" b="1" dirty="0"/>
              <a:t>African Para Games</a:t>
            </a:r>
          </a:p>
          <a:p>
            <a:pPr marL="342900" indent="-342900">
              <a:spcAft>
                <a:spcPts val="300"/>
              </a:spcAft>
              <a:buFont typeface="Courier New" panose="02070309020205020404" pitchFamily="49" charset="0"/>
              <a:buChar char="o"/>
            </a:pPr>
            <a:r>
              <a:rPr lang="en-ZA" dirty="0"/>
              <a:t>T</a:t>
            </a:r>
            <a:r>
              <a:rPr lang="en-GB" dirty="0"/>
              <a:t>he 2023 African Para Games are to be the first edition of the African Para Games</a:t>
            </a:r>
          </a:p>
          <a:p>
            <a:pPr marL="342900" indent="-342900">
              <a:spcAft>
                <a:spcPts val="300"/>
              </a:spcAft>
              <a:buFont typeface="Courier New" panose="02070309020205020404" pitchFamily="49" charset="0"/>
              <a:buChar char="o"/>
            </a:pPr>
            <a:r>
              <a:rPr lang="en-GB" dirty="0"/>
              <a:t>Being held from 3 -12 September 2023 in Accra, Ghana</a:t>
            </a:r>
          </a:p>
          <a:p>
            <a:pPr marL="342900" indent="-342900">
              <a:spcAft>
                <a:spcPts val="300"/>
              </a:spcAft>
              <a:buFont typeface="Courier New" panose="02070309020205020404" pitchFamily="49" charset="0"/>
              <a:buChar char="o"/>
            </a:pPr>
            <a:r>
              <a:rPr lang="en-GB" dirty="0"/>
              <a:t>The Games will feature eight para sporting disciplines</a:t>
            </a:r>
            <a:endParaRPr lang="en-ZA" dirty="0"/>
          </a:p>
          <a:p>
            <a:pPr>
              <a:spcAft>
                <a:spcPts val="300"/>
              </a:spcAft>
            </a:pPr>
            <a:endParaRPr lang="en-GB" dirty="0"/>
          </a:p>
          <a:p>
            <a:pPr>
              <a:spcAft>
                <a:spcPts val="300"/>
              </a:spcAft>
            </a:pPr>
            <a:r>
              <a:rPr lang="en-GB" b="1" dirty="0"/>
              <a:t>2. SASCOC Annual General Meeting </a:t>
            </a:r>
            <a:endParaRPr lang="en-ZA" b="1" dirty="0"/>
          </a:p>
          <a:p>
            <a:pPr marL="285750" indent="-285750">
              <a:spcAft>
                <a:spcPts val="300"/>
              </a:spcAft>
              <a:buFont typeface="Courier New" panose="02070309020205020404" pitchFamily="49" charset="0"/>
              <a:buChar char="o"/>
            </a:pPr>
            <a:r>
              <a:rPr lang="en-ZA" dirty="0"/>
              <a:t>As part of our Corporate governance, the SASCOC Annual General Meeting will be held in  September to present </a:t>
            </a:r>
            <a:r>
              <a:rPr lang="en-GB" dirty="0"/>
              <a:t>and adopt the Annual Audited Financial Statements and review the financial year. </a:t>
            </a:r>
          </a:p>
          <a:p>
            <a:pPr marL="285750" indent="-285750">
              <a:spcAft>
                <a:spcPts val="300"/>
              </a:spcAft>
              <a:buFont typeface="Courier New" panose="02070309020205020404" pitchFamily="49" charset="0"/>
              <a:buChar char="o"/>
            </a:pPr>
            <a:r>
              <a:rPr lang="en-GB" dirty="0"/>
              <a:t>All SASCOC Membership is invited</a:t>
            </a:r>
            <a:endParaRPr lang="en-ZA" dirty="0"/>
          </a:p>
        </p:txBody>
      </p:sp>
    </p:spTree>
    <p:extLst>
      <p:ext uri="{BB962C8B-B14F-4D97-AF65-F5344CB8AC3E}">
        <p14:creationId xmlns:p14="http://schemas.microsoft.com/office/powerpoint/2010/main" xmlns="" val="284275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50828" y="90196"/>
            <a:ext cx="10294072" cy="563884"/>
          </a:xfrm>
        </p:spPr>
        <p:txBody>
          <a:bodyPr>
            <a:normAutofit/>
          </a:bodyPr>
          <a:lstStyle/>
          <a:p>
            <a:r>
              <a:rPr lang="en-GB" sz="2800" dirty="0"/>
              <a:t>QUARTER FOUR JANUARY – MARCH 2024 ACTIVITIES</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4" name="TextBox 3">
            <a:extLst>
              <a:ext uri="{FF2B5EF4-FFF2-40B4-BE49-F238E27FC236}">
                <a16:creationId xmlns:a16="http://schemas.microsoft.com/office/drawing/2014/main" xmlns="" id="{CA9EEE89-65B4-4A37-A93B-9BA4AB42513D}"/>
              </a:ext>
            </a:extLst>
          </p:cNvPr>
          <p:cNvSpPr txBox="1"/>
          <p:nvPr/>
        </p:nvSpPr>
        <p:spPr>
          <a:xfrm>
            <a:off x="-1" y="980373"/>
            <a:ext cx="2092751" cy="369332"/>
          </a:xfrm>
          <a:prstGeom prst="rect">
            <a:avLst/>
          </a:prstGeom>
          <a:solidFill>
            <a:schemeClr val="accent6">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JANUARY 2024 </a:t>
            </a:r>
            <a:endParaRPr lang="en-ZA" b="1" dirty="0">
              <a:solidFill>
                <a:schemeClr val="bg1"/>
              </a:solidFill>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xmlns="" id="{BD915DC7-6E25-4416-BCEF-CF69DE93DA61}"/>
              </a:ext>
            </a:extLst>
          </p:cNvPr>
          <p:cNvSpPr/>
          <p:nvPr/>
        </p:nvSpPr>
        <p:spPr>
          <a:xfrm>
            <a:off x="37963" y="1292310"/>
            <a:ext cx="11952922" cy="2215991"/>
          </a:xfrm>
          <a:prstGeom prst="rect">
            <a:avLst/>
          </a:prstGeom>
        </p:spPr>
        <p:txBody>
          <a:bodyPr wrap="square">
            <a:spAutoFit/>
          </a:bodyPr>
          <a:lstStyle/>
          <a:p>
            <a:pPr>
              <a:spcAft>
                <a:spcPts val="300"/>
              </a:spcAft>
            </a:pPr>
            <a:r>
              <a:rPr lang="en-ZA" sz="2000" b="1" dirty="0"/>
              <a:t>Winter Youth Olympic Games</a:t>
            </a:r>
            <a:endParaRPr lang="en-ZA" b="1" dirty="0"/>
          </a:p>
          <a:p>
            <a:pPr marL="285750" indent="-285750">
              <a:spcAft>
                <a:spcPts val="300"/>
              </a:spcAft>
              <a:buFont typeface="Courier New" panose="02070309020205020404" pitchFamily="49" charset="0"/>
              <a:buChar char="o"/>
            </a:pPr>
            <a:r>
              <a:rPr lang="en-ZA" dirty="0"/>
              <a:t>The 2024 Winter Youth Olympics </a:t>
            </a:r>
            <a:r>
              <a:rPr lang="en-GB" dirty="0"/>
              <a:t>are a </a:t>
            </a:r>
            <a:r>
              <a:rPr lang="en-ZA" dirty="0"/>
              <a:t>youth winter multi-sport event scheduled to be held between 19 January and 2 February 2024 in </a:t>
            </a:r>
            <a:r>
              <a:rPr lang="en-ZA" dirty="0" err="1"/>
              <a:t>Gangwon</a:t>
            </a:r>
            <a:r>
              <a:rPr lang="en-ZA" dirty="0"/>
              <a:t> Province, South Korea.</a:t>
            </a:r>
          </a:p>
          <a:p>
            <a:pPr marL="285750" indent="-285750">
              <a:spcAft>
                <a:spcPts val="300"/>
              </a:spcAft>
              <a:buFont typeface="Courier New" panose="02070309020205020404" pitchFamily="49" charset="0"/>
              <a:buChar char="o"/>
            </a:pPr>
            <a:r>
              <a:rPr lang="en-GB" dirty="0"/>
              <a:t>African nations are not regular participants in Winter Olympic Games mainly due to geographical reasons with very little snow of competition quality experienced on the continent.</a:t>
            </a:r>
          </a:p>
          <a:p>
            <a:pPr marL="285750" indent="-285750">
              <a:spcAft>
                <a:spcPts val="300"/>
              </a:spcAft>
              <a:buFont typeface="Courier New" panose="02070309020205020404" pitchFamily="49" charset="0"/>
              <a:buChar char="o"/>
            </a:pPr>
            <a:r>
              <a:rPr lang="en-GB" dirty="0"/>
              <a:t>South Africa has qualified a few athletes in the past Winter Youth Olympic Games </a:t>
            </a:r>
          </a:p>
          <a:p>
            <a:pPr marL="285750" indent="-285750">
              <a:spcAft>
                <a:spcPts val="300"/>
              </a:spcAft>
              <a:buFont typeface="Courier New" panose="02070309020205020404" pitchFamily="49" charset="0"/>
              <a:buChar char="o"/>
            </a:pPr>
            <a:endParaRPr lang="en-ZA" dirty="0"/>
          </a:p>
        </p:txBody>
      </p:sp>
      <p:sp>
        <p:nvSpPr>
          <p:cNvPr id="19" name="TextBox 18">
            <a:extLst>
              <a:ext uri="{FF2B5EF4-FFF2-40B4-BE49-F238E27FC236}">
                <a16:creationId xmlns:a16="http://schemas.microsoft.com/office/drawing/2014/main" xmlns="" id="{075CD25B-C72E-4252-996E-387D47033774}"/>
              </a:ext>
            </a:extLst>
          </p:cNvPr>
          <p:cNvSpPr txBox="1"/>
          <p:nvPr/>
        </p:nvSpPr>
        <p:spPr>
          <a:xfrm>
            <a:off x="37962" y="3313692"/>
            <a:ext cx="1903959" cy="369332"/>
          </a:xfrm>
          <a:prstGeom prst="rect">
            <a:avLst/>
          </a:prstGeom>
          <a:solidFill>
            <a:schemeClr val="accent4">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MARCH 2024</a:t>
            </a:r>
            <a:endParaRPr lang="en-ZA" b="1" dirty="0">
              <a:solidFill>
                <a:schemeClr val="bg1"/>
              </a:solidFill>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xmlns="" id="{E2A09FDD-2400-4ED8-87B7-8A5DFEFEA886}"/>
              </a:ext>
            </a:extLst>
          </p:cNvPr>
          <p:cNvSpPr/>
          <p:nvPr/>
        </p:nvSpPr>
        <p:spPr>
          <a:xfrm>
            <a:off x="-1" y="3683024"/>
            <a:ext cx="11990886" cy="3131627"/>
          </a:xfrm>
          <a:prstGeom prst="rect">
            <a:avLst/>
          </a:prstGeom>
        </p:spPr>
        <p:txBody>
          <a:bodyPr wrap="square">
            <a:spAutoFit/>
          </a:bodyPr>
          <a:lstStyle/>
          <a:p>
            <a:pPr>
              <a:spcAft>
                <a:spcPts val="300"/>
              </a:spcAft>
            </a:pPr>
            <a:r>
              <a:rPr lang="en-ZA" b="1" dirty="0"/>
              <a:t>African Games</a:t>
            </a:r>
          </a:p>
          <a:p>
            <a:pPr marL="285750" indent="-285750">
              <a:spcAft>
                <a:spcPts val="300"/>
              </a:spcAft>
              <a:buFont typeface="Courier New" panose="02070309020205020404" pitchFamily="49" charset="0"/>
              <a:buChar char="o"/>
            </a:pPr>
            <a:r>
              <a:rPr lang="en-GB" dirty="0"/>
              <a:t>The African Games, formally known as the All-Africa Games, are a continental multi-sport event held every four years, organised by the African Union with the Association of National Olympic Committees of Africa and the Association of African Sports Confederations.</a:t>
            </a:r>
          </a:p>
          <a:p>
            <a:pPr marL="285750" indent="-285750">
              <a:spcAft>
                <a:spcPts val="300"/>
              </a:spcAft>
              <a:buFont typeface="Courier New" panose="02070309020205020404" pitchFamily="49" charset="0"/>
              <a:buChar char="o"/>
            </a:pPr>
            <a:r>
              <a:rPr lang="en-GB" dirty="0"/>
              <a:t>There are an important Games which are a qualifier for Paris Olympics for some sports</a:t>
            </a:r>
          </a:p>
          <a:p>
            <a:pPr marL="285750" indent="-285750">
              <a:spcAft>
                <a:spcPts val="300"/>
              </a:spcAft>
              <a:buFont typeface="Courier New" panose="02070309020205020404" pitchFamily="49" charset="0"/>
              <a:buChar char="o"/>
            </a:pPr>
            <a:r>
              <a:rPr lang="en-GB" dirty="0"/>
              <a:t>Being held from 8 - 23 March 2024 in Accra Ghana</a:t>
            </a:r>
          </a:p>
          <a:p>
            <a:pPr marL="285750" indent="-285750">
              <a:spcAft>
                <a:spcPts val="300"/>
              </a:spcAft>
              <a:buFont typeface="Courier New" panose="02070309020205020404" pitchFamily="49" charset="0"/>
              <a:buChar char="o"/>
            </a:pPr>
            <a:r>
              <a:rPr lang="en-GB" dirty="0"/>
              <a:t>A total of 24 sports are proposed for the programme</a:t>
            </a:r>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ZA" dirty="0"/>
          </a:p>
          <a:p>
            <a:pPr>
              <a:spcAft>
                <a:spcPts val="300"/>
              </a:spcAft>
            </a:pPr>
            <a:endParaRPr lang="en-ZA" b="1" dirty="0"/>
          </a:p>
        </p:txBody>
      </p:sp>
    </p:spTree>
    <p:extLst>
      <p:ext uri="{BB962C8B-B14F-4D97-AF65-F5344CB8AC3E}">
        <p14:creationId xmlns:p14="http://schemas.microsoft.com/office/powerpoint/2010/main" xmlns="" val="82203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225287" y="133267"/>
            <a:ext cx="10530697" cy="601927"/>
          </a:xfrm>
        </p:spPr>
        <p:txBody>
          <a:bodyPr>
            <a:normAutofit/>
          </a:bodyPr>
          <a:lstStyle/>
          <a:p>
            <a:r>
              <a:rPr lang="en-GB" sz="2800" dirty="0"/>
              <a:t>OTHER PIVOTAL FOCUS AREAS</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10" name="Rectangle 9">
            <a:extLst>
              <a:ext uri="{FF2B5EF4-FFF2-40B4-BE49-F238E27FC236}">
                <a16:creationId xmlns:a16="http://schemas.microsoft.com/office/drawing/2014/main" xmlns="" id="{3EF5177B-4048-4CD2-AAFB-E721E752D906}"/>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xmlns="" id="{D19CE071-5603-482C-B399-926B849C6D08}"/>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xmlns="" id="{B1BC8A39-F763-4656-8D2D-A5680BF74D2B}"/>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225287" y="891663"/>
            <a:ext cx="11841527" cy="3139321"/>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SAFEGUARDING</a:t>
            </a:r>
          </a:p>
          <a:p>
            <a:endParaRPr lang="en-GB" b="1"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The SASCOC Board through its sub committee - Safeguarding working group has been working hard to ensure that Safeguarding in sport remains top priority </a:t>
            </a:r>
          </a:p>
          <a:p>
            <a:pPr marL="285750"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SASCOC has been working in collaboration with the Department of Sport, Arts and Culture  to ensure that we drive the call for safer sport</a:t>
            </a:r>
          </a:p>
          <a:p>
            <a:pPr marL="285750"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SASCOC would like to ensure that it manages Safeguarding cases that are reported effectively together with its Members.</a:t>
            </a:r>
          </a:p>
          <a:p>
            <a:pPr marL="285750"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The General Assembly has resolved that Safeguarding will form part of the Membership requirements and non compliance will lead to the membership being revoked. </a:t>
            </a:r>
          </a:p>
          <a:p>
            <a:pPr marL="285750" indent="-285750">
              <a:buFont typeface="Courier New" panose="02070309020205020404" pitchFamily="49" charset="0"/>
              <a:buChar char="o"/>
            </a:pPr>
            <a:r>
              <a:rPr lang="en-GB" dirty="0">
                <a:latin typeface="Calibri" panose="020F0502020204030204" pitchFamily="34" charset="0"/>
                <a:cs typeface="Calibri" panose="020F0502020204030204" pitchFamily="34" charset="0"/>
              </a:rPr>
              <a:t>A two-day Safeguarding conference  was held mid February 2023 to amplify the roles that each stakeholder plays and the importance of the Safeguarding policy. </a:t>
            </a: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76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 y="-155508"/>
            <a:ext cx="12066815" cy="1325563"/>
          </a:xfrm>
        </p:spPr>
        <p:txBody>
          <a:bodyPr>
            <a:normAutofit/>
          </a:bodyPr>
          <a:lstStyle/>
          <a:p>
            <a:r>
              <a:rPr lang="en-GB" sz="3200" dirty="0"/>
              <a:t>ROAD TO PARIS 2024</a:t>
            </a:r>
            <a:endParaRPr lang="en-ZA" sz="32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5" name="Rectangle 4">
            <a:extLst>
              <a:ext uri="{FF2B5EF4-FFF2-40B4-BE49-F238E27FC236}">
                <a16:creationId xmlns:a16="http://schemas.microsoft.com/office/drawing/2014/main" xmlns="" id="{BD915DC7-6E25-4416-BCEF-CF69DE93DA61}"/>
              </a:ext>
            </a:extLst>
          </p:cNvPr>
          <p:cNvSpPr/>
          <p:nvPr/>
        </p:nvSpPr>
        <p:spPr>
          <a:xfrm>
            <a:off x="56945" y="999338"/>
            <a:ext cx="11952922" cy="4185761"/>
          </a:xfrm>
          <a:prstGeom prst="rect">
            <a:avLst/>
          </a:prstGeom>
        </p:spPr>
        <p:txBody>
          <a:bodyPr wrap="square">
            <a:spAutoFit/>
          </a:bodyPr>
          <a:lstStyle/>
          <a:p>
            <a:pPr>
              <a:spcAft>
                <a:spcPts val="300"/>
              </a:spcAft>
            </a:pPr>
            <a:r>
              <a:rPr lang="en-ZA" sz="2000" b="1" dirty="0"/>
              <a:t>Paris 2024 Olympic and Paralympic Games</a:t>
            </a:r>
            <a:endParaRPr lang="en-ZA" b="1" dirty="0"/>
          </a:p>
          <a:p>
            <a:pPr marL="285750" indent="-285750">
              <a:spcAft>
                <a:spcPts val="300"/>
              </a:spcAft>
              <a:buFont typeface="Courier New" panose="02070309020205020404" pitchFamily="49" charset="0"/>
              <a:buChar char="o"/>
            </a:pPr>
            <a:r>
              <a:rPr lang="en-ZA" dirty="0"/>
              <a:t>The Paris 2024 Olympic Games’ preparations are underway  </a:t>
            </a:r>
          </a:p>
          <a:p>
            <a:pPr marL="285750" indent="-285750">
              <a:spcAft>
                <a:spcPts val="300"/>
              </a:spcAft>
              <a:buFont typeface="Courier New" panose="02070309020205020404" pitchFamily="49" charset="0"/>
              <a:buChar char="o"/>
            </a:pPr>
            <a:r>
              <a:rPr lang="en-ZA" dirty="0"/>
              <a:t>A lot of ground work in terms of logistics, athletes training and qualification will be done during this financial year</a:t>
            </a:r>
          </a:p>
          <a:p>
            <a:pPr marL="285750" indent="-285750">
              <a:spcAft>
                <a:spcPts val="300"/>
              </a:spcAft>
              <a:buFont typeface="Courier New" panose="02070309020205020404" pitchFamily="49" charset="0"/>
              <a:buChar char="o"/>
            </a:pPr>
            <a:r>
              <a:rPr lang="en-GB" dirty="0"/>
              <a:t>Olympics will be held in Paris, France from 26 July -11 August 2024</a:t>
            </a:r>
          </a:p>
          <a:p>
            <a:pPr marL="285750" indent="-285750">
              <a:spcAft>
                <a:spcPts val="300"/>
              </a:spcAft>
              <a:buFont typeface="Courier New" panose="02070309020205020404" pitchFamily="49" charset="0"/>
              <a:buChar char="o"/>
            </a:pPr>
            <a:r>
              <a:rPr lang="en-GB" dirty="0"/>
              <a:t>Paralympic Games will be held 28 August - 8 September 2024</a:t>
            </a:r>
            <a:endParaRPr lang="en-ZA" dirty="0"/>
          </a:p>
          <a:p>
            <a:pPr>
              <a:spcAft>
                <a:spcPts val="300"/>
              </a:spcAft>
            </a:pPr>
            <a:r>
              <a:rPr lang="en-GB" dirty="0"/>
              <a:t> </a:t>
            </a:r>
            <a:endParaRPr lang="en-ZA" dirty="0"/>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ZA" dirty="0"/>
          </a:p>
          <a:p>
            <a:pPr marL="285750" indent="-285750">
              <a:spcAft>
                <a:spcPts val="300"/>
              </a:spcAft>
              <a:buFont typeface="Courier New" panose="02070309020205020404" pitchFamily="49" charset="0"/>
              <a:buChar char="o"/>
            </a:pPr>
            <a:endParaRPr lang="en-ZA" dirty="0"/>
          </a:p>
          <a:p>
            <a:pPr>
              <a:spcAft>
                <a:spcPts val="300"/>
              </a:spcAft>
            </a:pPr>
            <a:endParaRPr lang="en-GB" dirty="0"/>
          </a:p>
          <a:p>
            <a:pPr marL="285750" indent="-285750">
              <a:spcAft>
                <a:spcPts val="300"/>
              </a:spcAft>
              <a:buFont typeface="Courier New" panose="02070309020205020404" pitchFamily="49" charset="0"/>
              <a:buChar char="o"/>
            </a:pPr>
            <a:endParaRPr lang="en-ZA" dirty="0"/>
          </a:p>
        </p:txBody>
      </p:sp>
      <p:sp>
        <p:nvSpPr>
          <p:cNvPr id="6" name="Rectangle 5">
            <a:extLst>
              <a:ext uri="{FF2B5EF4-FFF2-40B4-BE49-F238E27FC236}">
                <a16:creationId xmlns:a16="http://schemas.microsoft.com/office/drawing/2014/main" xmlns="" id="{E2A09FDD-2400-4ED8-87B7-8A5DFEFEA886}"/>
              </a:ext>
            </a:extLst>
          </p:cNvPr>
          <p:cNvSpPr/>
          <p:nvPr/>
        </p:nvSpPr>
        <p:spPr>
          <a:xfrm>
            <a:off x="201114" y="2487077"/>
            <a:ext cx="11990886" cy="1946687"/>
          </a:xfrm>
          <a:prstGeom prst="rect">
            <a:avLst/>
          </a:prstGeom>
        </p:spPr>
        <p:txBody>
          <a:bodyPr wrap="square">
            <a:spAutoFit/>
          </a:bodyPr>
          <a:lstStyle/>
          <a:p>
            <a:pPr>
              <a:spcAft>
                <a:spcPts val="300"/>
              </a:spcAft>
            </a:pPr>
            <a:endParaRPr lang="en-GB" dirty="0"/>
          </a:p>
          <a:p>
            <a:pPr>
              <a:spcAft>
                <a:spcPts val="300"/>
              </a:spcAft>
            </a:pPr>
            <a:endParaRPr lang="en-ZA" b="1" dirty="0"/>
          </a:p>
          <a:p>
            <a:pPr>
              <a:spcAft>
                <a:spcPts val="300"/>
              </a:spcAft>
            </a:pPr>
            <a:endParaRPr lang="en-ZA" b="1" dirty="0"/>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ZA" dirty="0"/>
          </a:p>
          <a:p>
            <a:pPr>
              <a:spcAft>
                <a:spcPts val="300"/>
              </a:spcAft>
            </a:pPr>
            <a:endParaRPr lang="en-ZA"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0345" y="3565099"/>
            <a:ext cx="6142862" cy="3240000"/>
          </a:xfrm>
          <a:prstGeom prst="rect">
            <a:avLst/>
          </a:prstGeom>
        </p:spPr>
      </p:pic>
    </p:spTree>
    <p:extLst>
      <p:ext uri="{BB962C8B-B14F-4D97-AF65-F5344CB8AC3E}">
        <p14:creationId xmlns:p14="http://schemas.microsoft.com/office/powerpoint/2010/main" xmlns="" val="4661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083A5-5829-4166-BDFC-0B5D41AB48ED}" type="slidenum">
              <a:rPr lang="en-ZA" smtClean="0"/>
              <a:pPr/>
              <a:t>16</a:t>
            </a:fld>
            <a:endParaRPr lang="en-ZA" dirty="0"/>
          </a:p>
        </p:txBody>
      </p:sp>
      <p:sp>
        <p:nvSpPr>
          <p:cNvPr id="2" name="Content Placeholder 1"/>
          <p:cNvSpPr>
            <a:spLocks noGrp="1"/>
          </p:cNvSpPr>
          <p:nvPr>
            <p:ph idx="1"/>
          </p:nvPr>
        </p:nvSpPr>
        <p:spPr>
          <a:xfrm>
            <a:off x="93142" y="1048805"/>
            <a:ext cx="11555896" cy="5072932"/>
          </a:xfrm>
        </p:spPr>
        <p:txBody>
          <a:bodyPr>
            <a:normAutofit/>
          </a:bodyPr>
          <a:lstStyle/>
          <a:p>
            <a:endParaRPr lang="en-ZA" sz="1600" dirty="0"/>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endParaRPr lang="en-ZA" sz="2400" b="1" dirty="0">
              <a:latin typeface="Arial" panose="020B0604020202020204" pitchFamily="34" charset="0"/>
              <a:cs typeface="Arial" panose="020B0604020202020204" pitchFamily="34" charset="0"/>
            </a:endParaRPr>
          </a:p>
          <a:p>
            <a:endParaRPr lang="en-ZA" sz="2000" dirty="0"/>
          </a:p>
          <a:p>
            <a:endParaRPr lang="en-ZA" sz="2000" dirty="0"/>
          </a:p>
          <a:p>
            <a:endParaRPr lang="en-ZA" sz="2000" dirty="0"/>
          </a:p>
        </p:txBody>
      </p:sp>
      <p:pic>
        <p:nvPicPr>
          <p:cNvPr id="3" name="Picture 2"/>
          <p:cNvPicPr>
            <a:picLocks noChangeAspect="1"/>
          </p:cNvPicPr>
          <p:nvPr/>
        </p:nvPicPr>
        <p:blipFill>
          <a:blip r:embed="rId2" cstate="print"/>
          <a:stretch>
            <a:fillRect/>
          </a:stretch>
        </p:blipFill>
        <p:spPr>
          <a:xfrm>
            <a:off x="836192" y="1"/>
            <a:ext cx="7148311" cy="6607756"/>
          </a:xfrm>
          <a:prstGeom prst="rect">
            <a:avLst/>
          </a:prstGeom>
        </p:spPr>
      </p:pic>
    </p:spTree>
    <p:extLst>
      <p:ext uri="{BB962C8B-B14F-4D97-AF65-F5344CB8AC3E}">
        <p14:creationId xmlns:p14="http://schemas.microsoft.com/office/powerpoint/2010/main" xmlns="" val="23318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3AD795-9AD2-4889-936A-12D8CA92739A}"/>
              </a:ext>
            </a:extLst>
          </p:cNvPr>
          <p:cNvSpPr>
            <a:spLocks noGrp="1"/>
          </p:cNvSpPr>
          <p:nvPr>
            <p:ph type="title"/>
          </p:nvPr>
        </p:nvSpPr>
        <p:spPr>
          <a:xfrm>
            <a:off x="363438" y="23588"/>
            <a:ext cx="4792723" cy="336111"/>
          </a:xfrm>
        </p:spPr>
        <p:txBody>
          <a:bodyPr>
            <a:noAutofit/>
          </a:bodyPr>
          <a:lstStyle/>
          <a:p>
            <a:pPr algn="ctr"/>
            <a:r>
              <a:rPr lang="en-US" sz="2400" b="1" dirty="0"/>
              <a:t>Cashflow statement</a:t>
            </a:r>
            <a:endParaRPr lang="en-ZA" sz="2400" b="1" dirty="0"/>
          </a:p>
        </p:txBody>
      </p:sp>
      <p:sp>
        <p:nvSpPr>
          <p:cNvPr id="4" name="Slide Number Placeholder 3">
            <a:extLst>
              <a:ext uri="{FF2B5EF4-FFF2-40B4-BE49-F238E27FC236}">
                <a16:creationId xmlns:a16="http://schemas.microsoft.com/office/drawing/2014/main" xmlns="" id="{78AF6C51-1230-462F-B731-2B16CA05B5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083A5-5829-4166-BDFC-0B5D41AB48ED}"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xmlns="" id="{0AC85369-A45C-A1BB-6AD2-9DFEEE34745E}"/>
              </a:ext>
            </a:extLst>
          </p:cNvPr>
          <p:cNvSpPr/>
          <p:nvPr/>
        </p:nvSpPr>
        <p:spPr>
          <a:xfrm>
            <a:off x="5638800" y="2967318"/>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1" name="Table 11">
            <a:extLst>
              <a:ext uri="{FF2B5EF4-FFF2-40B4-BE49-F238E27FC236}">
                <a16:creationId xmlns:a16="http://schemas.microsoft.com/office/drawing/2014/main" xmlns="" id="{3DD38DD1-4889-D603-2F12-432628D756A1}"/>
              </a:ext>
            </a:extLst>
          </p:cNvPr>
          <p:cNvGraphicFramePr>
            <a:graphicFrameLocks noGrp="1"/>
          </p:cNvGraphicFramePr>
          <p:nvPr>
            <p:ph idx="1"/>
            <p:extLst>
              <p:ext uri="{D42A27DB-BD31-4B8C-83A1-F6EECF244321}">
                <p14:modId xmlns:p14="http://schemas.microsoft.com/office/powerpoint/2010/main" xmlns="" val="823156999"/>
              </p:ext>
            </p:extLst>
          </p:nvPr>
        </p:nvGraphicFramePr>
        <p:xfrm>
          <a:off x="289969" y="416260"/>
          <a:ext cx="5602174" cy="3395322"/>
        </p:xfrm>
        <a:graphic>
          <a:graphicData uri="http://schemas.openxmlformats.org/drawingml/2006/table">
            <a:tbl>
              <a:tblPr firstRow="1" bandRow="1">
                <a:tableStyleId>{5C22544A-7EE6-4342-B048-85BDC9FD1C3A}</a:tableStyleId>
              </a:tblPr>
              <a:tblGrid>
                <a:gridCol w="2801087">
                  <a:extLst>
                    <a:ext uri="{9D8B030D-6E8A-4147-A177-3AD203B41FA5}">
                      <a16:colId xmlns:a16="http://schemas.microsoft.com/office/drawing/2014/main" xmlns="" val="2969486298"/>
                    </a:ext>
                  </a:extLst>
                </a:gridCol>
                <a:gridCol w="2801087">
                  <a:extLst>
                    <a:ext uri="{9D8B030D-6E8A-4147-A177-3AD203B41FA5}">
                      <a16:colId xmlns:a16="http://schemas.microsoft.com/office/drawing/2014/main" xmlns="" val="2755380274"/>
                    </a:ext>
                  </a:extLst>
                </a:gridCol>
              </a:tblGrid>
              <a:tr h="423203">
                <a:tc>
                  <a:txBody>
                    <a:bodyPr/>
                    <a:lstStyle/>
                    <a:p>
                      <a:r>
                        <a:rPr lang="en-ZA" sz="1600" dirty="0">
                          <a:latin typeface="+mn-lt"/>
                        </a:rPr>
                        <a:t>DESCRIPTION</a:t>
                      </a:r>
                    </a:p>
                  </a:txBody>
                  <a:tcPr/>
                </a:tc>
                <a:tc>
                  <a:txBody>
                    <a:bodyPr/>
                    <a:lstStyle/>
                    <a:p>
                      <a:r>
                        <a:rPr lang="en-ZA" sz="1600" dirty="0">
                          <a:latin typeface="+mn-lt"/>
                        </a:rPr>
                        <a:t>2022/2023(APPROVED)</a:t>
                      </a:r>
                    </a:p>
                  </a:txBody>
                  <a:tcPr/>
                </a:tc>
                <a:extLst>
                  <a:ext uri="{0D108BD9-81ED-4DB2-BD59-A6C34878D82A}">
                    <a16:rowId xmlns:a16="http://schemas.microsoft.com/office/drawing/2014/main" xmlns="" val="1293223097"/>
                  </a:ext>
                </a:extLst>
              </a:tr>
              <a:tr h="238145">
                <a:tc>
                  <a:txBody>
                    <a:bodyPr/>
                    <a:lstStyle/>
                    <a:p>
                      <a:pPr algn="l" fontAlgn="ctr"/>
                      <a:r>
                        <a:rPr lang="en-ZA" sz="1600" b="0" i="0" u="none" strike="noStrike" dirty="0">
                          <a:solidFill>
                            <a:srgbClr val="000000"/>
                          </a:solidFill>
                          <a:effectLst/>
                          <a:latin typeface="+mn-lt"/>
                          <a:cs typeface="Arial" panose="020B0604020202020204" pitchFamily="34" charset="0"/>
                        </a:rPr>
                        <a:t>Bank</a:t>
                      </a:r>
                      <a:r>
                        <a:rPr lang="en-ZA" sz="1600" b="0" i="0" u="none" strike="noStrike" baseline="0" dirty="0">
                          <a:solidFill>
                            <a:srgbClr val="000000"/>
                          </a:solidFill>
                          <a:effectLst/>
                          <a:latin typeface="+mn-lt"/>
                          <a:cs typeface="Arial" panose="020B0604020202020204" pitchFamily="34" charset="0"/>
                        </a:rPr>
                        <a:t> Opening Balance</a:t>
                      </a:r>
                      <a:endParaRPr lang="en-ZA"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r" fontAlgn="b"/>
                      <a:r>
                        <a:rPr lang="en-ZA" sz="1600" b="0" i="0" u="none" strike="noStrike" dirty="0">
                          <a:solidFill>
                            <a:srgbClr val="000000"/>
                          </a:solidFill>
                          <a:effectLst/>
                          <a:latin typeface="+mn-lt"/>
                        </a:rPr>
                        <a:t>28 651 543</a:t>
                      </a:r>
                    </a:p>
                  </a:txBody>
                  <a:tcPr marL="9525" marR="9525" marT="9525" marB="0" anchor="b"/>
                </a:tc>
                <a:extLst>
                  <a:ext uri="{0D108BD9-81ED-4DB2-BD59-A6C34878D82A}">
                    <a16:rowId xmlns:a16="http://schemas.microsoft.com/office/drawing/2014/main" xmlns="" val="400248689"/>
                  </a:ext>
                </a:extLst>
              </a:tr>
              <a:tr h="238145">
                <a:tc>
                  <a:txBody>
                    <a:bodyPr/>
                    <a:lstStyle/>
                    <a:p>
                      <a:pPr algn="l" fontAlgn="b"/>
                      <a:r>
                        <a:rPr lang="en-US" sz="1600" b="0" i="0" u="none" strike="noStrike" dirty="0">
                          <a:solidFill>
                            <a:srgbClr val="000000"/>
                          </a:solidFill>
                          <a:effectLst/>
                          <a:latin typeface="+mn-lt"/>
                          <a:cs typeface="Arial" panose="020B0604020202020204" pitchFamily="34" charset="0"/>
                        </a:rPr>
                        <a:t>Projected</a:t>
                      </a:r>
                      <a:r>
                        <a:rPr lang="en-US" sz="1600" b="0" i="0" u="none" strike="noStrike" baseline="0" dirty="0">
                          <a:solidFill>
                            <a:srgbClr val="000000"/>
                          </a:solidFill>
                          <a:effectLst/>
                          <a:latin typeface="+mn-lt"/>
                          <a:cs typeface="Arial" panose="020B0604020202020204" pitchFamily="34" charset="0"/>
                        </a:rPr>
                        <a:t> Income</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000000"/>
                          </a:solidFill>
                          <a:effectLst/>
                          <a:latin typeface="+mn-lt"/>
                        </a:rPr>
                        <a:t>66 960 851</a:t>
                      </a:r>
                    </a:p>
                  </a:txBody>
                  <a:tcPr marL="9525" marR="9525" marT="9525" marB="0" anchor="b"/>
                </a:tc>
                <a:extLst>
                  <a:ext uri="{0D108BD9-81ED-4DB2-BD59-A6C34878D82A}">
                    <a16:rowId xmlns:a16="http://schemas.microsoft.com/office/drawing/2014/main" xmlns="" val="2778796065"/>
                  </a:ext>
                </a:extLst>
              </a:tr>
              <a:tr h="238145">
                <a:tc>
                  <a:txBody>
                    <a:bodyPr/>
                    <a:lstStyle/>
                    <a:p>
                      <a:pPr algn="l" fontAlgn="b"/>
                      <a:r>
                        <a:rPr lang="en-ZA" sz="1600" b="1" i="0" u="none" strike="noStrike" dirty="0">
                          <a:solidFill>
                            <a:srgbClr val="000000"/>
                          </a:solidFill>
                          <a:effectLst/>
                          <a:latin typeface="+mn-lt"/>
                          <a:cs typeface="Arial" panose="020B0604020202020204" pitchFamily="34" charset="0"/>
                        </a:rPr>
                        <a:t>TOTAL</a:t>
                      </a:r>
                      <a:r>
                        <a:rPr lang="en-ZA" sz="1600" b="1" i="0" u="none" strike="noStrike" baseline="0" dirty="0">
                          <a:solidFill>
                            <a:srgbClr val="000000"/>
                          </a:solidFill>
                          <a:effectLst/>
                          <a:latin typeface="+mn-lt"/>
                          <a:cs typeface="Arial" panose="020B0604020202020204" pitchFamily="34" charset="0"/>
                        </a:rPr>
                        <a:t> INCOME</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000000"/>
                          </a:solidFill>
                          <a:effectLst/>
                          <a:latin typeface="+mn-lt"/>
                        </a:rPr>
                        <a:t>95 612 394</a:t>
                      </a:r>
                    </a:p>
                  </a:txBody>
                  <a:tcPr marL="9525" marR="9525" marT="9525" marB="0" anchor="b"/>
                </a:tc>
                <a:extLst>
                  <a:ext uri="{0D108BD9-81ED-4DB2-BD59-A6C34878D82A}">
                    <a16:rowId xmlns:a16="http://schemas.microsoft.com/office/drawing/2014/main" xmlns="" val="951612855"/>
                  </a:ext>
                </a:extLst>
              </a:tr>
              <a:tr h="210388">
                <a:tc>
                  <a:txBody>
                    <a:bodyPr/>
                    <a:lstStyle/>
                    <a:p>
                      <a:pPr algn="l" fontAlgn="b"/>
                      <a:endParaRPr lang="en-GB"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xmlns="" val="4196945483"/>
                  </a:ext>
                </a:extLst>
              </a:tr>
              <a:tr h="371803">
                <a:tc>
                  <a:txBody>
                    <a:bodyPr/>
                    <a:lstStyle/>
                    <a:p>
                      <a:pPr algn="l" fontAlgn="b"/>
                      <a:r>
                        <a:rPr lang="en-GB" sz="1600" b="1" i="0" u="none" strike="noStrike" dirty="0">
                          <a:solidFill>
                            <a:srgbClr val="000000"/>
                          </a:solidFill>
                          <a:effectLst/>
                          <a:latin typeface="+mn-lt"/>
                        </a:rPr>
                        <a:t>Total</a:t>
                      </a:r>
                      <a:r>
                        <a:rPr lang="en-GB" sz="1600" b="1" i="0" u="none" strike="noStrike" baseline="0" dirty="0">
                          <a:solidFill>
                            <a:srgbClr val="000000"/>
                          </a:solidFill>
                          <a:effectLst/>
                          <a:latin typeface="+mn-lt"/>
                        </a:rPr>
                        <a:t> Projects costs</a:t>
                      </a:r>
                      <a:endParaRPr lang="en-GB" sz="1600" b="1" i="0" u="none" strike="noStrike" dirty="0">
                        <a:solidFill>
                          <a:srgbClr val="000000"/>
                        </a:solidFill>
                        <a:effectLst/>
                        <a:latin typeface="+mn-lt"/>
                      </a:endParaRPr>
                    </a:p>
                  </a:txBody>
                  <a:tcPr marL="9525" marR="9525" marT="9525" marB="0" anchor="b"/>
                </a:tc>
                <a:tc>
                  <a:txBody>
                    <a:bodyPr/>
                    <a:lstStyle/>
                    <a:p>
                      <a:pPr algn="r" fontAlgn="b"/>
                      <a:r>
                        <a:rPr lang="en-ZA" sz="1600" b="0" i="0" u="none" strike="noStrike" dirty="0">
                          <a:solidFill>
                            <a:srgbClr val="000000"/>
                          </a:solidFill>
                          <a:effectLst/>
                          <a:latin typeface="+mn-lt"/>
                        </a:rPr>
                        <a:t>42</a:t>
                      </a:r>
                      <a:r>
                        <a:rPr lang="en-ZA" sz="1600" b="0" i="0" u="none" strike="noStrike" baseline="0" dirty="0">
                          <a:solidFill>
                            <a:srgbClr val="000000"/>
                          </a:solidFill>
                          <a:effectLst/>
                          <a:latin typeface="+mn-lt"/>
                        </a:rPr>
                        <a:t> 719 944</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2717796135"/>
                  </a:ext>
                </a:extLst>
              </a:tr>
              <a:tr h="236514">
                <a:tc>
                  <a:txBody>
                    <a:bodyPr/>
                    <a:lstStyle/>
                    <a:p>
                      <a:pPr algn="l" fontAlgn="b"/>
                      <a:r>
                        <a:rPr lang="en-ZA" sz="1600" b="0" i="0" u="none" strike="noStrike" dirty="0">
                          <a:solidFill>
                            <a:srgbClr val="000000"/>
                          </a:solidFill>
                          <a:effectLst/>
                          <a:latin typeface="+mn-lt"/>
                          <a:cs typeface="Arial" panose="020B0604020202020204" pitchFamily="34" charset="0"/>
                        </a:rPr>
                        <a:t>Operating</a:t>
                      </a:r>
                      <a:r>
                        <a:rPr lang="en-ZA" sz="1600" b="0" i="0" u="none" strike="noStrike" baseline="0" dirty="0">
                          <a:solidFill>
                            <a:srgbClr val="000000"/>
                          </a:solidFill>
                          <a:effectLst/>
                          <a:latin typeface="+mn-lt"/>
                          <a:cs typeface="Arial" panose="020B0604020202020204" pitchFamily="34" charset="0"/>
                        </a:rPr>
                        <a:t> Expenses</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000000"/>
                          </a:solidFill>
                          <a:effectLst/>
                          <a:latin typeface="+mn-lt"/>
                        </a:rPr>
                        <a:t>13 643 197</a:t>
                      </a:r>
                    </a:p>
                  </a:txBody>
                  <a:tcPr marL="9525" marR="9525" marT="9525" marB="0" anchor="b"/>
                </a:tc>
                <a:extLst>
                  <a:ext uri="{0D108BD9-81ED-4DB2-BD59-A6C34878D82A}">
                    <a16:rowId xmlns:a16="http://schemas.microsoft.com/office/drawing/2014/main" xmlns="" val="3328186065"/>
                  </a:ext>
                </a:extLst>
              </a:tr>
              <a:tr h="220388">
                <a:tc>
                  <a:txBody>
                    <a:bodyPr/>
                    <a:lstStyle/>
                    <a:p>
                      <a:pPr algn="l" fontAlgn="b"/>
                      <a:r>
                        <a:rPr lang="en-ZA" sz="1600" b="0" i="0" u="none" strike="noStrike" dirty="0">
                          <a:solidFill>
                            <a:srgbClr val="000000"/>
                          </a:solidFill>
                          <a:effectLst/>
                          <a:latin typeface="+mn-lt"/>
                          <a:cs typeface="Arial" panose="020B0604020202020204" pitchFamily="34" charset="0"/>
                        </a:rPr>
                        <a:t>Employee</a:t>
                      </a:r>
                      <a:r>
                        <a:rPr lang="en-ZA" sz="1600" b="0" i="0" u="none" strike="noStrike" baseline="0" dirty="0">
                          <a:solidFill>
                            <a:srgbClr val="000000"/>
                          </a:solidFill>
                          <a:effectLst/>
                          <a:latin typeface="+mn-lt"/>
                          <a:cs typeface="Arial" panose="020B0604020202020204" pitchFamily="34" charset="0"/>
                        </a:rPr>
                        <a:t> Costs</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000000"/>
                          </a:solidFill>
                          <a:effectLst/>
                          <a:latin typeface="+mn-lt"/>
                        </a:rPr>
                        <a:t>16 311 008</a:t>
                      </a:r>
                    </a:p>
                  </a:txBody>
                  <a:tcPr marL="9525" marR="9525" marT="9525" marB="0" anchor="b"/>
                </a:tc>
                <a:extLst>
                  <a:ext uri="{0D108BD9-81ED-4DB2-BD59-A6C34878D82A}">
                    <a16:rowId xmlns:a16="http://schemas.microsoft.com/office/drawing/2014/main" xmlns="" val="1387881714"/>
                  </a:ext>
                </a:extLst>
              </a:tr>
              <a:tr h="219313">
                <a:tc>
                  <a:txBody>
                    <a:bodyPr/>
                    <a:lstStyle/>
                    <a:p>
                      <a:pPr algn="l" fontAlgn="b"/>
                      <a:r>
                        <a:rPr lang="de-DE" sz="1600" b="0" i="0" u="none" strike="noStrike" dirty="0">
                          <a:solidFill>
                            <a:srgbClr val="000000"/>
                          </a:solidFill>
                          <a:effectLst/>
                          <a:latin typeface="+mn-lt"/>
                          <a:cs typeface="Arial" panose="020B0604020202020204" pitchFamily="34" charset="0"/>
                        </a:rPr>
                        <a:t>Board</a:t>
                      </a:r>
                      <a:r>
                        <a:rPr lang="de-DE" sz="1600" b="0" i="0" u="none" strike="noStrike" baseline="0" dirty="0">
                          <a:solidFill>
                            <a:srgbClr val="000000"/>
                          </a:solidFill>
                          <a:effectLst/>
                          <a:latin typeface="+mn-lt"/>
                          <a:cs typeface="Arial" panose="020B0604020202020204" pitchFamily="34" charset="0"/>
                        </a:rPr>
                        <a:t> Fees</a:t>
                      </a:r>
                      <a:endParaRPr lang="de-DE"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GB" sz="1600" b="0" i="0" u="none" strike="noStrike" dirty="0">
                          <a:solidFill>
                            <a:srgbClr val="000000"/>
                          </a:solidFill>
                          <a:effectLst/>
                          <a:latin typeface="+mn-lt"/>
                        </a:rPr>
                        <a:t>2 493 402</a:t>
                      </a:r>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92167602"/>
                  </a:ext>
                </a:extLst>
              </a:tr>
              <a:tr h="219313">
                <a:tc>
                  <a:txBody>
                    <a:bodyPr/>
                    <a:lstStyle/>
                    <a:p>
                      <a:pPr algn="l" fontAlgn="b"/>
                      <a:endParaRPr lang="de-DE"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FF0000"/>
                          </a:solidFill>
                          <a:effectLst/>
                          <a:latin typeface="+mn-lt"/>
                        </a:rPr>
                        <a:t>(75 167 551)</a:t>
                      </a:r>
                    </a:p>
                  </a:txBody>
                  <a:tcPr marL="9525" marR="9525" marT="9525" marB="0" anchor="b"/>
                </a:tc>
                <a:extLst>
                  <a:ext uri="{0D108BD9-81ED-4DB2-BD59-A6C34878D82A}">
                    <a16:rowId xmlns:a16="http://schemas.microsoft.com/office/drawing/2014/main" xmlns="" val="510869931"/>
                  </a:ext>
                </a:extLst>
              </a:tr>
              <a:tr h="320031">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3143322177"/>
                  </a:ext>
                </a:extLst>
              </a:tr>
              <a:tr h="245012">
                <a:tc>
                  <a:txBody>
                    <a:bodyPr/>
                    <a:lstStyle/>
                    <a:p>
                      <a:pPr algn="l" fontAlgn="b"/>
                      <a:r>
                        <a:rPr lang="en-ZA" sz="1600" b="0" i="0" u="none" strike="noStrike" dirty="0">
                          <a:solidFill>
                            <a:srgbClr val="000000"/>
                          </a:solidFill>
                          <a:effectLst/>
                          <a:latin typeface="+mn-lt"/>
                          <a:cs typeface="Arial" panose="020B0604020202020204" pitchFamily="34" charset="0"/>
                        </a:rPr>
                        <a:t>BANK CLOSING BALANCES</a:t>
                      </a:r>
                    </a:p>
                  </a:txBody>
                  <a:tcPr marL="9525" marR="9525" marT="9525" marB="0" anchor="b"/>
                </a:tc>
                <a:tc>
                  <a:txBody>
                    <a:bodyPr/>
                    <a:lstStyle/>
                    <a:p>
                      <a:pPr algn="r" fontAlgn="b"/>
                      <a:r>
                        <a:rPr lang="en-ZA" sz="1600" b="0" i="0" u="none" strike="noStrike" dirty="0">
                          <a:solidFill>
                            <a:srgbClr val="000000"/>
                          </a:solidFill>
                          <a:effectLst/>
                          <a:latin typeface="+mn-lt"/>
                        </a:rPr>
                        <a:t>20 444 843</a:t>
                      </a:r>
                    </a:p>
                  </a:txBody>
                  <a:tcPr marL="9525" marR="9525" marT="9525" marB="0" anchor="b"/>
                </a:tc>
                <a:extLst>
                  <a:ext uri="{0D108BD9-81ED-4DB2-BD59-A6C34878D82A}">
                    <a16:rowId xmlns:a16="http://schemas.microsoft.com/office/drawing/2014/main" xmlns="" val="1951225396"/>
                  </a:ext>
                </a:extLst>
              </a:tr>
            </a:tbl>
          </a:graphicData>
        </a:graphic>
      </p:graphicFrame>
      <p:graphicFrame>
        <p:nvGraphicFramePr>
          <p:cNvPr id="8" name="Table 11">
            <a:extLst>
              <a:ext uri="{FF2B5EF4-FFF2-40B4-BE49-F238E27FC236}">
                <a16:creationId xmlns:a16="http://schemas.microsoft.com/office/drawing/2014/main" xmlns="" id="{3DD38DD1-4889-D603-2F12-432628D756A1}"/>
              </a:ext>
            </a:extLst>
          </p:cNvPr>
          <p:cNvGraphicFramePr>
            <a:graphicFrameLocks/>
          </p:cNvGraphicFramePr>
          <p:nvPr>
            <p:extLst>
              <p:ext uri="{D42A27DB-BD31-4B8C-83A1-F6EECF244321}">
                <p14:modId xmlns:p14="http://schemas.microsoft.com/office/powerpoint/2010/main" xmlns="" val="2588333536"/>
              </p:ext>
            </p:extLst>
          </p:nvPr>
        </p:nvGraphicFramePr>
        <p:xfrm>
          <a:off x="167812" y="4277115"/>
          <a:ext cx="5724331" cy="2573959"/>
        </p:xfrm>
        <a:graphic>
          <a:graphicData uri="http://schemas.openxmlformats.org/drawingml/2006/table">
            <a:tbl>
              <a:tblPr firstRow="1" bandRow="1">
                <a:tableStyleId>{5C22544A-7EE6-4342-B048-85BDC9FD1C3A}</a:tableStyleId>
              </a:tblPr>
              <a:tblGrid>
                <a:gridCol w="2265499">
                  <a:extLst>
                    <a:ext uri="{9D8B030D-6E8A-4147-A177-3AD203B41FA5}">
                      <a16:colId xmlns:a16="http://schemas.microsoft.com/office/drawing/2014/main" xmlns="" val="2969486298"/>
                    </a:ext>
                  </a:extLst>
                </a:gridCol>
                <a:gridCol w="1760810">
                  <a:extLst>
                    <a:ext uri="{9D8B030D-6E8A-4147-A177-3AD203B41FA5}">
                      <a16:colId xmlns:a16="http://schemas.microsoft.com/office/drawing/2014/main" xmlns="" val="2755380274"/>
                    </a:ext>
                  </a:extLst>
                </a:gridCol>
                <a:gridCol w="1698022">
                  <a:extLst>
                    <a:ext uri="{9D8B030D-6E8A-4147-A177-3AD203B41FA5}">
                      <a16:colId xmlns:a16="http://schemas.microsoft.com/office/drawing/2014/main" xmlns="" val="4183988762"/>
                    </a:ext>
                  </a:extLst>
                </a:gridCol>
              </a:tblGrid>
              <a:tr h="439237">
                <a:tc>
                  <a:txBody>
                    <a:bodyPr/>
                    <a:lstStyle/>
                    <a:p>
                      <a:r>
                        <a:rPr lang="en-ZA" sz="1600" dirty="0">
                          <a:solidFill>
                            <a:schemeClr val="tx1"/>
                          </a:solidFill>
                          <a:latin typeface="+mn-lt"/>
                        </a:rPr>
                        <a:t>Projects Prioritisation</a:t>
                      </a:r>
                    </a:p>
                  </a:txBody>
                  <a:tcPr/>
                </a:tc>
                <a:tc>
                  <a:txBody>
                    <a:bodyPr/>
                    <a:lstStyle/>
                    <a:p>
                      <a:r>
                        <a:rPr lang="en-ZA" sz="1600" dirty="0">
                          <a:solidFill>
                            <a:schemeClr val="tx1"/>
                          </a:solidFill>
                          <a:latin typeface="+mn-lt"/>
                        </a:rPr>
                        <a:t>Dates</a:t>
                      </a:r>
                    </a:p>
                  </a:txBody>
                  <a:tcPr/>
                </a:tc>
                <a:tc>
                  <a:txBody>
                    <a:bodyPr/>
                    <a:lstStyle/>
                    <a:p>
                      <a:r>
                        <a:rPr lang="en-ZA" sz="1600" dirty="0">
                          <a:solidFill>
                            <a:schemeClr val="tx1"/>
                          </a:solidFill>
                          <a:latin typeface="+mn-lt"/>
                        </a:rPr>
                        <a:t>Country</a:t>
                      </a:r>
                    </a:p>
                  </a:txBody>
                  <a:tcPr/>
                </a:tc>
                <a:extLst>
                  <a:ext uri="{0D108BD9-81ED-4DB2-BD59-A6C34878D82A}">
                    <a16:rowId xmlns:a16="http://schemas.microsoft.com/office/drawing/2014/main" xmlns="" val="1293223097"/>
                  </a:ext>
                </a:extLst>
              </a:tr>
              <a:tr h="542322">
                <a:tc>
                  <a:txBody>
                    <a:bodyPr/>
                    <a:lstStyle/>
                    <a:p>
                      <a:pPr algn="l" fontAlgn="b"/>
                      <a:r>
                        <a:rPr lang="en-ZA" sz="1600" b="0" i="0" u="none" strike="noStrike" dirty="0">
                          <a:solidFill>
                            <a:schemeClr val="tx1"/>
                          </a:solidFill>
                          <a:effectLst/>
                          <a:latin typeface="+mn-lt"/>
                        </a:rPr>
                        <a:t>World Para Swimming Championships</a:t>
                      </a:r>
                    </a:p>
                  </a:txBody>
                  <a:tcPr marL="9525" marR="9525" marT="9525" marB="0" anchor="b"/>
                </a:tc>
                <a:tc>
                  <a:txBody>
                    <a:bodyPr/>
                    <a:lstStyle/>
                    <a:p>
                      <a:pPr algn="l" fontAlgn="b"/>
                      <a:r>
                        <a:rPr lang="en-ZA" sz="1600" b="0" i="0" u="none" strike="noStrike" dirty="0">
                          <a:solidFill>
                            <a:schemeClr val="tx1"/>
                          </a:solidFill>
                          <a:effectLst/>
                          <a:latin typeface="+mn-lt"/>
                        </a:rPr>
                        <a:t>12 - 18 June 2022</a:t>
                      </a:r>
                    </a:p>
                  </a:txBody>
                  <a:tcPr marL="9525" marR="9525" marT="9525" marB="0" anchor="b"/>
                </a:tc>
                <a:tc>
                  <a:txBody>
                    <a:bodyPr/>
                    <a:lstStyle/>
                    <a:p>
                      <a:pPr algn="l" fontAlgn="b"/>
                      <a:r>
                        <a:rPr lang="en-ZA" sz="1600" b="0" i="0" u="none" strike="noStrike" dirty="0">
                          <a:solidFill>
                            <a:schemeClr val="tx1"/>
                          </a:solidFill>
                          <a:effectLst/>
                          <a:latin typeface="+mn-lt"/>
                        </a:rPr>
                        <a:t>Madeira, Portugal</a:t>
                      </a:r>
                    </a:p>
                  </a:txBody>
                  <a:tcPr marL="9525" marR="9525" marT="9525" marB="0" anchor="b"/>
                </a:tc>
                <a:extLst>
                  <a:ext uri="{0D108BD9-81ED-4DB2-BD59-A6C34878D82A}">
                    <a16:rowId xmlns:a16="http://schemas.microsoft.com/office/drawing/2014/main" xmlns="" val="400248689"/>
                  </a:ext>
                </a:extLst>
              </a:tr>
              <a:tr h="525039">
                <a:tc>
                  <a:txBody>
                    <a:bodyPr/>
                    <a:lstStyle/>
                    <a:p>
                      <a:pPr algn="l" fontAlgn="b"/>
                      <a:r>
                        <a:rPr lang="en-ZA" sz="1600" b="0" i="0" u="none" strike="noStrike" dirty="0">
                          <a:solidFill>
                            <a:schemeClr val="tx1"/>
                          </a:solidFill>
                          <a:effectLst/>
                          <a:latin typeface="+mn-lt"/>
                        </a:rPr>
                        <a:t>World Games</a:t>
                      </a:r>
                    </a:p>
                  </a:txBody>
                  <a:tcPr marL="9525" marR="9525" marT="9525" marB="0" anchor="b"/>
                </a:tc>
                <a:tc>
                  <a:txBody>
                    <a:bodyPr/>
                    <a:lstStyle/>
                    <a:p>
                      <a:pPr algn="l" fontAlgn="b"/>
                      <a:r>
                        <a:rPr lang="en-ZA" sz="1600" b="0" i="0" u="none" strike="noStrike" dirty="0">
                          <a:solidFill>
                            <a:schemeClr val="tx1"/>
                          </a:solidFill>
                          <a:effectLst/>
                          <a:latin typeface="+mn-lt"/>
                        </a:rPr>
                        <a:t>7 - 17 July 2022</a:t>
                      </a:r>
                    </a:p>
                  </a:txBody>
                  <a:tcPr marL="9525" marR="9525" marT="9525" marB="0" anchor="b"/>
                </a:tc>
                <a:tc>
                  <a:txBody>
                    <a:bodyPr/>
                    <a:lstStyle/>
                    <a:p>
                      <a:pPr algn="l" fontAlgn="b"/>
                      <a:r>
                        <a:rPr lang="en-ZA" sz="1600" b="0" i="0" u="none" strike="noStrike" dirty="0">
                          <a:solidFill>
                            <a:schemeClr val="tx1"/>
                          </a:solidFill>
                          <a:effectLst/>
                          <a:latin typeface="+mn-lt"/>
                        </a:rPr>
                        <a:t>Birmingham, USA</a:t>
                      </a:r>
                    </a:p>
                  </a:txBody>
                  <a:tcPr marL="9525" marR="9525" marT="9525" marB="0" anchor="b"/>
                </a:tc>
                <a:extLst>
                  <a:ext uri="{0D108BD9-81ED-4DB2-BD59-A6C34878D82A}">
                    <a16:rowId xmlns:a16="http://schemas.microsoft.com/office/drawing/2014/main" xmlns="" val="743330675"/>
                  </a:ext>
                </a:extLst>
              </a:tr>
              <a:tr h="542322">
                <a:tc>
                  <a:txBody>
                    <a:bodyPr/>
                    <a:lstStyle/>
                    <a:p>
                      <a:pPr algn="l" fontAlgn="b"/>
                      <a:r>
                        <a:rPr lang="en-ZA" sz="1600" b="0" i="0" u="none" strike="noStrike" dirty="0">
                          <a:solidFill>
                            <a:schemeClr val="tx1"/>
                          </a:solidFill>
                          <a:effectLst/>
                          <a:latin typeface="+mn-lt"/>
                        </a:rPr>
                        <a:t>Commonwealth Games</a:t>
                      </a:r>
                    </a:p>
                  </a:txBody>
                  <a:tcPr marL="9525" marR="9525" marT="9525" marB="0" anchor="b"/>
                </a:tc>
                <a:tc>
                  <a:txBody>
                    <a:bodyPr/>
                    <a:lstStyle/>
                    <a:p>
                      <a:pPr algn="l" fontAlgn="b"/>
                      <a:r>
                        <a:rPr lang="en-GB" sz="1600" b="0" i="0" u="none" strike="noStrike" dirty="0">
                          <a:solidFill>
                            <a:schemeClr val="tx1"/>
                          </a:solidFill>
                          <a:effectLst/>
                          <a:latin typeface="+mn-lt"/>
                        </a:rPr>
                        <a:t>28 July - 8 August 2022</a:t>
                      </a:r>
                    </a:p>
                  </a:txBody>
                  <a:tcPr marL="9525" marR="9525" marT="9525" marB="0" anchor="b"/>
                </a:tc>
                <a:tc>
                  <a:txBody>
                    <a:bodyPr/>
                    <a:lstStyle/>
                    <a:p>
                      <a:pPr algn="l" fontAlgn="b"/>
                      <a:r>
                        <a:rPr lang="en-ZA" sz="1600" b="0" i="0" u="none" strike="noStrike" dirty="0">
                          <a:solidFill>
                            <a:schemeClr val="tx1"/>
                          </a:solidFill>
                          <a:effectLst/>
                          <a:latin typeface="+mn-lt"/>
                        </a:rPr>
                        <a:t>Birmingham, United Kingdom</a:t>
                      </a:r>
                    </a:p>
                  </a:txBody>
                  <a:tcPr marL="9525" marR="9525" marT="9525" marB="0" anchor="b"/>
                </a:tc>
                <a:extLst>
                  <a:ext uri="{0D108BD9-81ED-4DB2-BD59-A6C34878D82A}">
                    <a16:rowId xmlns:a16="http://schemas.microsoft.com/office/drawing/2014/main" xmlns="" val="3014289448"/>
                  </a:ext>
                </a:extLst>
              </a:tr>
              <a:tr h="525039">
                <a:tc>
                  <a:txBody>
                    <a:bodyPr/>
                    <a:lstStyle/>
                    <a:p>
                      <a:pPr algn="l" fontAlgn="b"/>
                      <a:r>
                        <a:rPr lang="en-ZA" sz="1600" b="0" i="0" u="none" strike="noStrike" dirty="0">
                          <a:solidFill>
                            <a:schemeClr val="tx1"/>
                          </a:solidFill>
                          <a:effectLst/>
                          <a:latin typeface="+mn-lt"/>
                        </a:rPr>
                        <a:t>Region V U/20 Games</a:t>
                      </a:r>
                    </a:p>
                  </a:txBody>
                  <a:tcPr marL="9525" marR="9525" marT="9525" marB="0" anchor="b"/>
                </a:tc>
                <a:tc>
                  <a:txBody>
                    <a:bodyPr/>
                    <a:lstStyle/>
                    <a:p>
                      <a:pPr algn="l" fontAlgn="b"/>
                      <a:r>
                        <a:rPr lang="en-ZA" sz="1600" b="0" i="0" u="none" strike="noStrike" dirty="0">
                          <a:solidFill>
                            <a:schemeClr val="tx1"/>
                          </a:solidFill>
                          <a:effectLst/>
                          <a:latin typeface="+mn-lt"/>
                        </a:rPr>
                        <a:t>2022</a:t>
                      </a:r>
                    </a:p>
                  </a:txBody>
                  <a:tcPr marL="9525" marR="9525" marT="9525" marB="0" anchor="b"/>
                </a:tc>
                <a:tc>
                  <a:txBody>
                    <a:bodyPr/>
                    <a:lstStyle/>
                    <a:p>
                      <a:pPr algn="l" fontAlgn="b"/>
                      <a:r>
                        <a:rPr lang="en-ZA" sz="1600" b="0" i="0" u="none" strike="noStrike" dirty="0">
                          <a:solidFill>
                            <a:schemeClr val="tx1"/>
                          </a:solidFill>
                          <a:effectLst/>
                          <a:latin typeface="+mn-lt"/>
                        </a:rPr>
                        <a:t>Malawi</a:t>
                      </a:r>
                    </a:p>
                  </a:txBody>
                  <a:tcPr marL="9525" marR="9525" marT="9525" marB="0" anchor="b"/>
                </a:tc>
                <a:extLst>
                  <a:ext uri="{0D108BD9-81ED-4DB2-BD59-A6C34878D82A}">
                    <a16:rowId xmlns:a16="http://schemas.microsoft.com/office/drawing/2014/main" xmlns="" val="991886218"/>
                  </a:ext>
                </a:extLst>
              </a:tr>
            </a:tbl>
          </a:graphicData>
        </a:graphic>
      </p:graphicFrame>
      <p:graphicFrame>
        <p:nvGraphicFramePr>
          <p:cNvPr id="9" name="Table 11">
            <a:extLst>
              <a:ext uri="{FF2B5EF4-FFF2-40B4-BE49-F238E27FC236}">
                <a16:creationId xmlns:a16="http://schemas.microsoft.com/office/drawing/2014/main" xmlns="" id="{3DD38DD1-4889-D603-2F12-432628D756A1}"/>
              </a:ext>
            </a:extLst>
          </p:cNvPr>
          <p:cNvGraphicFramePr>
            <a:graphicFrameLocks/>
          </p:cNvGraphicFramePr>
          <p:nvPr>
            <p:extLst>
              <p:ext uri="{D42A27DB-BD31-4B8C-83A1-F6EECF244321}">
                <p14:modId xmlns:p14="http://schemas.microsoft.com/office/powerpoint/2010/main" xmlns="" val="815706691"/>
              </p:ext>
            </p:extLst>
          </p:nvPr>
        </p:nvGraphicFramePr>
        <p:xfrm>
          <a:off x="6487491" y="416260"/>
          <a:ext cx="4404457" cy="4146837"/>
        </p:xfrm>
        <a:graphic>
          <a:graphicData uri="http://schemas.openxmlformats.org/drawingml/2006/table">
            <a:tbl>
              <a:tblPr firstRow="1" bandRow="1">
                <a:tableStyleId>{5C22544A-7EE6-4342-B048-85BDC9FD1C3A}</a:tableStyleId>
              </a:tblPr>
              <a:tblGrid>
                <a:gridCol w="1939972">
                  <a:extLst>
                    <a:ext uri="{9D8B030D-6E8A-4147-A177-3AD203B41FA5}">
                      <a16:colId xmlns:a16="http://schemas.microsoft.com/office/drawing/2014/main" xmlns="" val="2969486298"/>
                    </a:ext>
                  </a:extLst>
                </a:gridCol>
                <a:gridCol w="2464485">
                  <a:extLst>
                    <a:ext uri="{9D8B030D-6E8A-4147-A177-3AD203B41FA5}">
                      <a16:colId xmlns:a16="http://schemas.microsoft.com/office/drawing/2014/main" xmlns="" val="3951514897"/>
                    </a:ext>
                  </a:extLst>
                </a:gridCol>
              </a:tblGrid>
              <a:tr h="375561">
                <a:tc>
                  <a:txBody>
                    <a:bodyPr/>
                    <a:lstStyle/>
                    <a:p>
                      <a:r>
                        <a:rPr lang="en-ZA" sz="1600" dirty="0">
                          <a:latin typeface="+mn-lt"/>
                        </a:rPr>
                        <a:t>Descriptions</a:t>
                      </a:r>
                    </a:p>
                  </a:txBody>
                  <a:tcPr/>
                </a:tc>
                <a:tc>
                  <a:txBody>
                    <a:bodyPr/>
                    <a:lstStyle/>
                    <a:p>
                      <a:r>
                        <a:rPr lang="en-ZA" sz="1600" dirty="0">
                          <a:latin typeface="+mn-lt"/>
                        </a:rPr>
                        <a:t>2022/2023 (Approved)</a:t>
                      </a:r>
                    </a:p>
                  </a:txBody>
                  <a:tcPr/>
                </a:tc>
                <a:extLst>
                  <a:ext uri="{0D108BD9-81ED-4DB2-BD59-A6C34878D82A}">
                    <a16:rowId xmlns:a16="http://schemas.microsoft.com/office/drawing/2014/main" xmlns="" val="1293223097"/>
                  </a:ext>
                </a:extLst>
              </a:tr>
              <a:tr h="260403">
                <a:tc>
                  <a:txBody>
                    <a:bodyPr/>
                    <a:lstStyle/>
                    <a:p>
                      <a:pPr algn="l" fontAlgn="b"/>
                      <a:r>
                        <a:rPr lang="en-ZA" sz="1600" b="0" i="0" u="none" strike="noStrike" dirty="0">
                          <a:solidFill>
                            <a:srgbClr val="000000"/>
                          </a:solidFill>
                          <a:effectLst/>
                          <a:latin typeface="+mn-lt"/>
                          <a:cs typeface="Arial" panose="020B0604020202020204" pitchFamily="34" charset="0"/>
                        </a:rPr>
                        <a:t>DSAC</a:t>
                      </a:r>
                      <a:r>
                        <a:rPr lang="en-ZA" sz="1600" b="0" i="0" u="none" strike="noStrike" baseline="0" dirty="0">
                          <a:solidFill>
                            <a:srgbClr val="000000"/>
                          </a:solidFill>
                          <a:effectLst/>
                          <a:latin typeface="+mn-lt"/>
                          <a:cs typeface="Arial" panose="020B0604020202020204" pitchFamily="34" charset="0"/>
                        </a:rPr>
                        <a:t> </a:t>
                      </a:r>
                      <a:r>
                        <a:rPr lang="en-ZA" sz="1600" b="0" i="0" u="none" strike="noStrike" dirty="0">
                          <a:solidFill>
                            <a:srgbClr val="000000"/>
                          </a:solidFill>
                          <a:effectLst/>
                          <a:latin typeface="+mn-lt"/>
                          <a:cs typeface="Arial" panose="020B0604020202020204" pitchFamily="34" charset="0"/>
                        </a:rPr>
                        <a:t>Sascoc</a:t>
                      </a:r>
                      <a:r>
                        <a:rPr lang="en-ZA" sz="1600" b="0" i="0" u="none" strike="noStrike" baseline="0" dirty="0">
                          <a:solidFill>
                            <a:srgbClr val="000000"/>
                          </a:solidFill>
                          <a:effectLst/>
                          <a:latin typeface="+mn-lt"/>
                          <a:cs typeface="Arial" panose="020B0604020202020204" pitchFamily="34" charset="0"/>
                        </a:rPr>
                        <a:t> grant</a:t>
                      </a:r>
                      <a:r>
                        <a:rPr lang="en-ZA" sz="1600" b="0" i="0" u="none" strike="noStrike" dirty="0">
                          <a:solidFill>
                            <a:srgbClr val="000000"/>
                          </a:solidFill>
                          <a:effectLst/>
                          <a:latin typeface="+mn-lt"/>
                          <a:cs typeface="Arial" panose="020B0604020202020204" pitchFamily="34" charset="0"/>
                        </a:rPr>
                        <a:t> </a:t>
                      </a:r>
                    </a:p>
                  </a:txBody>
                  <a:tcPr marL="9525" marR="9525" marT="9525" marB="0" anchor="b"/>
                </a:tc>
                <a:tc>
                  <a:txBody>
                    <a:bodyPr/>
                    <a:lstStyle/>
                    <a:p>
                      <a:pPr algn="r" fontAlgn="b"/>
                      <a:r>
                        <a:rPr lang="en-ZA" sz="1600" b="0" i="0" u="none" strike="noStrike" dirty="0">
                          <a:solidFill>
                            <a:srgbClr val="000000"/>
                          </a:solidFill>
                          <a:effectLst/>
                          <a:latin typeface="+mn-lt"/>
                          <a:cs typeface="Arial" panose="020B0604020202020204" pitchFamily="34" charset="0"/>
                        </a:rPr>
                        <a:t>  12 000 900</a:t>
                      </a:r>
                    </a:p>
                  </a:txBody>
                  <a:tcPr marL="9525" marR="9525" marT="9525" marB="0" anchor="b"/>
                </a:tc>
                <a:extLst>
                  <a:ext uri="{0D108BD9-81ED-4DB2-BD59-A6C34878D82A}">
                    <a16:rowId xmlns:a16="http://schemas.microsoft.com/office/drawing/2014/main" xmlns="" val="400248689"/>
                  </a:ext>
                </a:extLst>
              </a:tr>
              <a:tr h="295809">
                <a:tc>
                  <a:txBody>
                    <a:bodyPr/>
                    <a:lstStyle/>
                    <a:p>
                      <a:pPr algn="l" fontAlgn="b"/>
                      <a:r>
                        <a:rPr lang="en-ZA" sz="1600" b="0" i="0" u="none" strike="noStrike" dirty="0">
                          <a:solidFill>
                            <a:srgbClr val="000000"/>
                          </a:solidFill>
                          <a:effectLst/>
                          <a:latin typeface="+mn-lt"/>
                          <a:cs typeface="Arial" panose="020B0604020202020204" pitchFamily="34" charset="0"/>
                        </a:rPr>
                        <a:t>DSAC Addendum</a:t>
                      </a:r>
                      <a:r>
                        <a:rPr lang="en-ZA" sz="1600" b="0" i="0" u="none" strike="noStrike" baseline="0" dirty="0">
                          <a:solidFill>
                            <a:srgbClr val="000000"/>
                          </a:solidFill>
                          <a:effectLst/>
                          <a:latin typeface="+mn-lt"/>
                          <a:cs typeface="Arial" panose="020B0604020202020204" pitchFamily="34" charset="0"/>
                        </a:rPr>
                        <a:t> grant</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000000"/>
                          </a:solidFill>
                          <a:effectLst/>
                          <a:latin typeface="+mn-lt"/>
                          <a:cs typeface="Arial" panose="020B0604020202020204" pitchFamily="34" charset="0"/>
                        </a:rPr>
                        <a:t>      7 764 552</a:t>
                      </a:r>
                    </a:p>
                  </a:txBody>
                  <a:tcPr marL="9525" marR="9525" marT="9525" marB="0" anchor="b"/>
                </a:tc>
                <a:extLst>
                  <a:ext uri="{0D108BD9-81ED-4DB2-BD59-A6C34878D82A}">
                    <a16:rowId xmlns:a16="http://schemas.microsoft.com/office/drawing/2014/main" xmlns="" val="38885157"/>
                  </a:ext>
                </a:extLst>
              </a:tr>
              <a:tr h="260403">
                <a:tc>
                  <a:txBody>
                    <a:bodyPr/>
                    <a:lstStyle/>
                    <a:p>
                      <a:pPr algn="l" fontAlgn="b"/>
                      <a:r>
                        <a:rPr lang="en-ZA" sz="1600" b="0" i="0" u="none" strike="noStrike" dirty="0">
                          <a:solidFill>
                            <a:srgbClr val="000000"/>
                          </a:solidFill>
                          <a:effectLst/>
                          <a:latin typeface="+mn-lt"/>
                          <a:cs typeface="Arial" panose="020B0604020202020204" pitchFamily="34" charset="0"/>
                        </a:rPr>
                        <a:t>IOC Top</a:t>
                      </a:r>
                      <a:r>
                        <a:rPr lang="en-ZA" sz="1600" b="0" i="0" u="none" strike="noStrike" baseline="0" dirty="0">
                          <a:solidFill>
                            <a:srgbClr val="000000"/>
                          </a:solidFill>
                          <a:effectLst/>
                          <a:latin typeface="+mn-lt"/>
                          <a:cs typeface="Arial" panose="020B0604020202020204" pitchFamily="34" charset="0"/>
                        </a:rPr>
                        <a:t> Sponsors</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2644544114"/>
                  </a:ext>
                </a:extLst>
              </a:tr>
              <a:tr h="260403">
                <a:tc>
                  <a:txBody>
                    <a:bodyPr/>
                    <a:lstStyle/>
                    <a:p>
                      <a:pPr algn="l" fontAlgn="b"/>
                      <a:r>
                        <a:rPr lang="en-ZA" sz="1600" b="0" i="0" u="none" strike="noStrike" dirty="0">
                          <a:solidFill>
                            <a:srgbClr val="000000"/>
                          </a:solidFill>
                          <a:effectLst/>
                          <a:latin typeface="+mn-lt"/>
                          <a:cs typeface="Arial" panose="020B0604020202020204" pitchFamily="34" charset="0"/>
                        </a:rPr>
                        <a:t>IOC Olympic Solidarity</a:t>
                      </a: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3887931742"/>
                  </a:ext>
                </a:extLst>
              </a:tr>
              <a:tr h="490095">
                <a:tc>
                  <a:txBody>
                    <a:bodyPr/>
                    <a:lstStyle/>
                    <a:p>
                      <a:pPr algn="l" fontAlgn="b"/>
                      <a:r>
                        <a:rPr lang="en-ZA" sz="1600" b="0" i="0" u="none" strike="noStrike" dirty="0">
                          <a:solidFill>
                            <a:srgbClr val="000000"/>
                          </a:solidFill>
                          <a:effectLst/>
                          <a:latin typeface="+mn-lt"/>
                          <a:cs typeface="Arial" panose="020B0604020202020204" pitchFamily="34" charset="0"/>
                        </a:rPr>
                        <a:t>National</a:t>
                      </a:r>
                      <a:r>
                        <a:rPr lang="en-ZA" sz="1600" b="0" i="0" u="none" strike="noStrike" baseline="0" dirty="0">
                          <a:solidFill>
                            <a:srgbClr val="000000"/>
                          </a:solidFill>
                          <a:effectLst/>
                          <a:latin typeface="+mn-lt"/>
                          <a:cs typeface="Arial" panose="020B0604020202020204" pitchFamily="34" charset="0"/>
                        </a:rPr>
                        <a:t> Lotteries Commission (NLC)</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b="0" i="0" u="none" strike="noStrike" dirty="0">
                          <a:solidFill>
                            <a:srgbClr val="000000"/>
                          </a:solidFill>
                          <a:effectLst/>
                          <a:latin typeface="+mn-lt"/>
                          <a:cs typeface="Arial" panose="020B0604020202020204" pitchFamily="34" charset="0"/>
                        </a:rPr>
                        <a:t>6 600 000</a:t>
                      </a:r>
                    </a:p>
                  </a:txBody>
                  <a:tcPr marL="9525" marR="9525" marT="9525" marB="0" anchor="b"/>
                </a:tc>
                <a:extLst>
                  <a:ext uri="{0D108BD9-81ED-4DB2-BD59-A6C34878D82A}">
                    <a16:rowId xmlns:a16="http://schemas.microsoft.com/office/drawing/2014/main" xmlns="" val="1157128899"/>
                  </a:ext>
                </a:extLst>
              </a:tr>
              <a:tr h="283308">
                <a:tc>
                  <a:txBody>
                    <a:bodyPr/>
                    <a:lstStyle/>
                    <a:p>
                      <a:pPr algn="l" fontAlgn="b"/>
                      <a:r>
                        <a:rPr lang="en-ZA" sz="1600" b="0" i="0" u="none" strike="noStrike" dirty="0">
                          <a:solidFill>
                            <a:srgbClr val="000000"/>
                          </a:solidFill>
                          <a:effectLst/>
                          <a:latin typeface="+mn-lt"/>
                          <a:cs typeface="Arial" panose="020B0604020202020204" pitchFamily="34" charset="0"/>
                        </a:rPr>
                        <a:t>ANOCA </a:t>
                      </a: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2717796135"/>
                  </a:ext>
                </a:extLst>
              </a:tr>
              <a:tr h="283308">
                <a:tc>
                  <a:txBody>
                    <a:bodyPr/>
                    <a:lstStyle/>
                    <a:p>
                      <a:pPr algn="l" fontAlgn="b"/>
                      <a:r>
                        <a:rPr lang="en-ZA" sz="1600" b="0" i="0" u="none" strike="noStrike" dirty="0">
                          <a:solidFill>
                            <a:srgbClr val="000000"/>
                          </a:solidFill>
                          <a:effectLst/>
                          <a:latin typeface="+mn-lt"/>
                          <a:cs typeface="Arial" panose="020B0604020202020204" pitchFamily="34" charset="0"/>
                        </a:rPr>
                        <a:t>IPC Citibank</a:t>
                      </a: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379192252"/>
                  </a:ext>
                </a:extLst>
              </a:tr>
              <a:tr h="283308">
                <a:tc>
                  <a:txBody>
                    <a:bodyPr/>
                    <a:lstStyle/>
                    <a:p>
                      <a:pPr algn="l" fontAlgn="b"/>
                      <a:r>
                        <a:rPr lang="en-ZA" sz="1600" b="0" i="0" u="none" strike="noStrike" dirty="0">
                          <a:solidFill>
                            <a:srgbClr val="000000"/>
                          </a:solidFill>
                          <a:effectLst/>
                          <a:latin typeface="+mn-lt"/>
                          <a:cs typeface="Arial" panose="020B0604020202020204" pitchFamily="34" charset="0"/>
                        </a:rPr>
                        <a:t>IPC - TOYOTA </a:t>
                      </a: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2325884649"/>
                  </a:ext>
                </a:extLst>
              </a:tr>
              <a:tr h="283308">
                <a:tc>
                  <a:txBody>
                    <a:bodyPr/>
                    <a:lstStyle/>
                    <a:p>
                      <a:pPr algn="l" fontAlgn="b"/>
                      <a:r>
                        <a:rPr lang="en-ZA" sz="1600" b="0" i="0" u="none" strike="noStrike" dirty="0">
                          <a:solidFill>
                            <a:srgbClr val="000000"/>
                          </a:solidFill>
                          <a:effectLst/>
                          <a:latin typeface="+mn-lt"/>
                          <a:cs typeface="Arial" panose="020B0604020202020204" pitchFamily="34" charset="0"/>
                        </a:rPr>
                        <a:t>IPC - AIR BNB </a:t>
                      </a: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653906669"/>
                  </a:ext>
                </a:extLst>
              </a:tr>
              <a:tr h="283308">
                <a:tc>
                  <a:txBody>
                    <a:bodyPr/>
                    <a:lstStyle/>
                    <a:p>
                      <a:pPr algn="l" fontAlgn="b"/>
                      <a:r>
                        <a:rPr lang="en-ZA" sz="1600" b="0" i="0" u="none" strike="noStrike" dirty="0">
                          <a:solidFill>
                            <a:srgbClr val="000000"/>
                          </a:solidFill>
                          <a:effectLst/>
                          <a:latin typeface="+mn-lt"/>
                          <a:cs typeface="Arial" panose="020B0604020202020204" pitchFamily="34" charset="0"/>
                        </a:rPr>
                        <a:t>Sponsorship</a:t>
                      </a:r>
                      <a:r>
                        <a:rPr lang="en-ZA" sz="1600" b="0" i="0" u="none" strike="noStrike" baseline="0" dirty="0">
                          <a:solidFill>
                            <a:srgbClr val="000000"/>
                          </a:solidFill>
                          <a:effectLst/>
                          <a:latin typeface="+mn-lt"/>
                          <a:cs typeface="Arial" panose="020B0604020202020204" pitchFamily="34" charset="0"/>
                        </a:rPr>
                        <a:t> - NEW</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marL="0" algn="r" defTabSz="914400" rtl="0" eaLnBrk="1" fontAlgn="b" latinLnBrk="0" hangingPunct="1"/>
                      <a:endParaRPr lang="en-ZA" sz="1600" b="0" i="0" u="none" strike="noStrike" kern="1200" dirty="0">
                        <a:solidFill>
                          <a:srgbClr val="000000"/>
                        </a:solidFill>
                        <a:effectLst/>
                        <a:latin typeface="+mn-lt"/>
                        <a:ea typeface="+mn-ea"/>
                        <a:cs typeface="Arial" panose="020B0604020202020204" pitchFamily="34" charset="0"/>
                      </a:endParaRPr>
                    </a:p>
                  </a:txBody>
                  <a:tcPr marL="9525" marR="9525" marT="9525" marB="0" anchor="b"/>
                </a:tc>
                <a:extLst>
                  <a:ext uri="{0D108BD9-81ED-4DB2-BD59-A6C34878D82A}">
                    <a16:rowId xmlns:a16="http://schemas.microsoft.com/office/drawing/2014/main" xmlns="" val="3558309304"/>
                  </a:ext>
                </a:extLst>
              </a:tr>
              <a:tr h="490095">
                <a:tc>
                  <a:txBody>
                    <a:bodyPr/>
                    <a:lstStyle/>
                    <a:p>
                      <a:pPr algn="l" fontAlgn="b"/>
                      <a:r>
                        <a:rPr lang="en-ZA" sz="1600" b="0" i="0" u="none" strike="noStrike" dirty="0">
                          <a:solidFill>
                            <a:srgbClr val="000000"/>
                          </a:solidFill>
                          <a:effectLst/>
                          <a:latin typeface="+mn-lt"/>
                          <a:cs typeface="Arial" panose="020B0604020202020204" pitchFamily="34" charset="0"/>
                        </a:rPr>
                        <a:t>Commonwealth</a:t>
                      </a:r>
                      <a:r>
                        <a:rPr lang="en-ZA" sz="1600" b="0" i="0" u="none" strike="noStrike" baseline="0" dirty="0">
                          <a:solidFill>
                            <a:srgbClr val="000000"/>
                          </a:solidFill>
                          <a:effectLst/>
                          <a:latin typeface="+mn-lt"/>
                          <a:cs typeface="Arial" panose="020B0604020202020204" pitchFamily="34" charset="0"/>
                        </a:rPr>
                        <a:t> Games Federation</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endParaRPr lang="en-ZA" sz="1600" b="0" i="0" u="none" strike="noStrike" dirty="0">
                        <a:solidFill>
                          <a:schemeClr val="tx1"/>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428147344"/>
                  </a:ext>
                </a:extLst>
              </a:tr>
              <a:tr h="283308">
                <a:tc>
                  <a:txBody>
                    <a:bodyPr/>
                    <a:lstStyle/>
                    <a:p>
                      <a:pPr algn="l" fontAlgn="b"/>
                      <a:r>
                        <a:rPr lang="en-ZA" sz="1600" b="0" i="0" u="none" strike="noStrike" dirty="0">
                          <a:solidFill>
                            <a:srgbClr val="000000"/>
                          </a:solidFill>
                          <a:effectLst/>
                          <a:latin typeface="+mn-lt"/>
                          <a:cs typeface="Arial" panose="020B0604020202020204" pitchFamily="34" charset="0"/>
                        </a:rPr>
                        <a:t>Paris</a:t>
                      </a:r>
                      <a:r>
                        <a:rPr lang="en-ZA" sz="1600" b="0" i="0" u="none" strike="noStrike" baseline="0" dirty="0">
                          <a:solidFill>
                            <a:srgbClr val="000000"/>
                          </a:solidFill>
                          <a:effectLst/>
                          <a:latin typeface="+mn-lt"/>
                          <a:cs typeface="Arial" panose="020B0604020202020204" pitchFamily="34" charset="0"/>
                        </a:rPr>
                        <a:t> Athletes Support</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a16="http://schemas.microsoft.com/office/drawing/2014/main" xmlns="" val="2603847864"/>
                  </a:ext>
                </a:extLst>
              </a:tr>
            </a:tbl>
          </a:graphicData>
        </a:graphic>
      </p:graphicFrame>
      <p:sp>
        <p:nvSpPr>
          <p:cNvPr id="10" name="Title 1">
            <a:extLst>
              <a:ext uri="{FF2B5EF4-FFF2-40B4-BE49-F238E27FC236}">
                <a16:creationId xmlns:a16="http://schemas.microsoft.com/office/drawing/2014/main" xmlns="" id="{583AD795-9AD2-4889-936A-12D8CA92739A}"/>
              </a:ext>
            </a:extLst>
          </p:cNvPr>
          <p:cNvSpPr txBox="1">
            <a:spLocks/>
          </p:cNvSpPr>
          <p:nvPr/>
        </p:nvSpPr>
        <p:spPr>
          <a:xfrm>
            <a:off x="6497609" y="80149"/>
            <a:ext cx="4177139" cy="336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Revenue Streams 2022/23</a:t>
            </a:r>
            <a:endParaRPr lang="en-ZA" sz="2400" b="1" dirty="0"/>
          </a:p>
        </p:txBody>
      </p:sp>
      <p:sp>
        <p:nvSpPr>
          <p:cNvPr id="12" name="Title 1">
            <a:extLst>
              <a:ext uri="{FF2B5EF4-FFF2-40B4-BE49-F238E27FC236}">
                <a16:creationId xmlns:a16="http://schemas.microsoft.com/office/drawing/2014/main" xmlns="" id="{583AD795-9AD2-4889-936A-12D8CA92739A}"/>
              </a:ext>
            </a:extLst>
          </p:cNvPr>
          <p:cNvSpPr txBox="1">
            <a:spLocks/>
          </p:cNvSpPr>
          <p:nvPr/>
        </p:nvSpPr>
        <p:spPr>
          <a:xfrm>
            <a:off x="363438" y="3898605"/>
            <a:ext cx="4322954" cy="378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2022/23 Budgeted projects</a:t>
            </a:r>
            <a:endParaRPr lang="en-ZA" sz="2400" b="1" dirty="0"/>
          </a:p>
        </p:txBody>
      </p:sp>
    </p:spTree>
    <p:extLst>
      <p:ext uri="{BB962C8B-B14F-4D97-AF65-F5344CB8AC3E}">
        <p14:creationId xmlns:p14="http://schemas.microsoft.com/office/powerpoint/2010/main" xmlns="" val="35274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1C9D34C-8CEE-48D1-B113-C42593999182}"/>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xmlns="" id="{D408B8C5-8E86-4BC0-B6FD-0678583138F8}"/>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xmlns="" id="{A1E17DBA-E4C8-4FA6-B928-B9EE1F5FE966}"/>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xmlns="" id="{3CAAF521-6FD5-44E8-91EC-1CA58AF77CD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4843" y="4689991"/>
            <a:ext cx="1258801" cy="1739560"/>
          </a:xfrm>
          <a:prstGeom prst="rect">
            <a:avLst/>
          </a:prstGeom>
        </p:spPr>
      </p:pic>
      <p:pic>
        <p:nvPicPr>
          <p:cNvPr id="4" name="Picture 3">
            <a:extLst>
              <a:ext uri="{FF2B5EF4-FFF2-40B4-BE49-F238E27FC236}">
                <a16:creationId xmlns:a16="http://schemas.microsoft.com/office/drawing/2014/main" xmlns="" id="{C3044A24-CD61-495D-926C-E6ECBEAA8782}"/>
              </a:ext>
            </a:extLst>
          </p:cNvPr>
          <p:cNvPicPr>
            <a:picLocks noChangeAspect="1"/>
          </p:cNvPicPr>
          <p:nvPr/>
        </p:nvPicPr>
        <p:blipFill>
          <a:blip r:embed="rId3" cstate="print"/>
          <a:stretch>
            <a:fillRect/>
          </a:stretch>
        </p:blipFill>
        <p:spPr>
          <a:xfrm>
            <a:off x="-1" y="-1"/>
            <a:ext cx="1966561" cy="1671577"/>
          </a:xfrm>
          <a:prstGeom prst="rect">
            <a:avLst/>
          </a:prstGeom>
        </p:spPr>
      </p:pic>
      <p:pic>
        <p:nvPicPr>
          <p:cNvPr id="7" name="Picture 6">
            <a:extLst>
              <a:ext uri="{FF2B5EF4-FFF2-40B4-BE49-F238E27FC236}">
                <a16:creationId xmlns:a16="http://schemas.microsoft.com/office/drawing/2014/main" xmlns="" id="{7DCEBBE3-58EC-48E1-9CAE-835269549882}"/>
              </a:ext>
            </a:extLst>
          </p:cNvPr>
          <p:cNvPicPr>
            <a:picLocks noChangeAspect="1"/>
          </p:cNvPicPr>
          <p:nvPr/>
        </p:nvPicPr>
        <p:blipFill>
          <a:blip r:embed="rId4" cstate="print"/>
          <a:stretch>
            <a:fillRect/>
          </a:stretch>
        </p:blipFill>
        <p:spPr>
          <a:xfrm>
            <a:off x="1966559" y="4853"/>
            <a:ext cx="2191056" cy="1602658"/>
          </a:xfrm>
          <a:prstGeom prst="rect">
            <a:avLst/>
          </a:prstGeom>
        </p:spPr>
      </p:pic>
      <p:pic>
        <p:nvPicPr>
          <p:cNvPr id="11" name="Picture 10">
            <a:extLst>
              <a:ext uri="{FF2B5EF4-FFF2-40B4-BE49-F238E27FC236}">
                <a16:creationId xmlns:a16="http://schemas.microsoft.com/office/drawing/2014/main" xmlns="" id="{B03F3553-6173-4C81-9441-94E856DDAD4C}"/>
              </a:ext>
            </a:extLst>
          </p:cNvPr>
          <p:cNvPicPr>
            <a:picLocks noChangeAspect="1"/>
          </p:cNvPicPr>
          <p:nvPr/>
        </p:nvPicPr>
        <p:blipFill>
          <a:blip r:embed="rId5" cstate="print"/>
          <a:stretch>
            <a:fillRect/>
          </a:stretch>
        </p:blipFill>
        <p:spPr>
          <a:xfrm>
            <a:off x="4157615" y="-17143"/>
            <a:ext cx="2223577" cy="1624653"/>
          </a:xfrm>
          <a:prstGeom prst="rect">
            <a:avLst/>
          </a:prstGeom>
        </p:spPr>
      </p:pic>
      <p:pic>
        <p:nvPicPr>
          <p:cNvPr id="12" name="Picture 11">
            <a:extLst>
              <a:ext uri="{FF2B5EF4-FFF2-40B4-BE49-F238E27FC236}">
                <a16:creationId xmlns:a16="http://schemas.microsoft.com/office/drawing/2014/main" xmlns="" id="{4CEDB61A-9C56-46EA-B0D1-037CC77BB25A}"/>
              </a:ext>
            </a:extLst>
          </p:cNvPr>
          <p:cNvPicPr>
            <a:picLocks noChangeAspect="1"/>
          </p:cNvPicPr>
          <p:nvPr/>
        </p:nvPicPr>
        <p:blipFill>
          <a:blip r:embed="rId6" cstate="print"/>
          <a:stretch>
            <a:fillRect/>
          </a:stretch>
        </p:blipFill>
        <p:spPr>
          <a:xfrm>
            <a:off x="12106" y="4690738"/>
            <a:ext cx="2809469" cy="1738812"/>
          </a:xfrm>
          <a:prstGeom prst="rect">
            <a:avLst/>
          </a:prstGeom>
        </p:spPr>
      </p:pic>
      <p:pic>
        <p:nvPicPr>
          <p:cNvPr id="13" name="Picture 12">
            <a:extLst>
              <a:ext uri="{FF2B5EF4-FFF2-40B4-BE49-F238E27FC236}">
                <a16:creationId xmlns:a16="http://schemas.microsoft.com/office/drawing/2014/main" xmlns="" id="{1B94C28E-13F4-4F7F-A358-F0E6ACE8DB0C}"/>
              </a:ext>
            </a:extLst>
          </p:cNvPr>
          <p:cNvPicPr>
            <a:picLocks noChangeAspect="1"/>
          </p:cNvPicPr>
          <p:nvPr/>
        </p:nvPicPr>
        <p:blipFill>
          <a:blip r:embed="rId7" cstate="print"/>
          <a:stretch>
            <a:fillRect/>
          </a:stretch>
        </p:blipFill>
        <p:spPr>
          <a:xfrm>
            <a:off x="6381192" y="-1"/>
            <a:ext cx="1980777" cy="1624651"/>
          </a:xfrm>
          <a:prstGeom prst="rect">
            <a:avLst/>
          </a:prstGeom>
        </p:spPr>
      </p:pic>
      <p:pic>
        <p:nvPicPr>
          <p:cNvPr id="2050" name="Picture 2" descr="Team South Africa's Birmingham 2022... - Team South Africa | Facebook">
            <a:extLst>
              <a:ext uri="{FF2B5EF4-FFF2-40B4-BE49-F238E27FC236}">
                <a16:creationId xmlns:a16="http://schemas.microsoft.com/office/drawing/2014/main" xmlns="" id="{CCB4B2FD-BF4A-4AE7-AE81-D82FBD79D7F6}"/>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606268" y="11400"/>
            <a:ext cx="1764097" cy="162465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xmlns="" id="{D6AD4211-7B86-48BF-BB77-F2398E0A1FF2}"/>
              </a:ext>
            </a:extLst>
          </p:cNvPr>
          <p:cNvPicPr>
            <a:picLocks noChangeAspect="1"/>
          </p:cNvPicPr>
          <p:nvPr/>
        </p:nvPicPr>
        <p:blipFill>
          <a:blip r:embed="rId9" cstate="print"/>
          <a:stretch>
            <a:fillRect/>
          </a:stretch>
        </p:blipFill>
        <p:spPr>
          <a:xfrm>
            <a:off x="5164566" y="4701098"/>
            <a:ext cx="1637479" cy="1728452"/>
          </a:xfrm>
          <a:prstGeom prst="rect">
            <a:avLst/>
          </a:prstGeom>
        </p:spPr>
      </p:pic>
      <p:pic>
        <p:nvPicPr>
          <p:cNvPr id="32" name="Picture 31">
            <a:extLst>
              <a:ext uri="{FF2B5EF4-FFF2-40B4-BE49-F238E27FC236}">
                <a16:creationId xmlns:a16="http://schemas.microsoft.com/office/drawing/2014/main" xmlns="" id="{522096E8-84F0-451D-AB6C-2476FC7208EB}"/>
              </a:ext>
            </a:extLst>
          </p:cNvPr>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056413" y="2125035"/>
            <a:ext cx="2079171" cy="2007664"/>
          </a:xfrm>
          <a:prstGeom prst="rect">
            <a:avLst/>
          </a:prstGeom>
          <a:noFill/>
          <a:ln>
            <a:noFill/>
          </a:ln>
        </p:spPr>
      </p:pic>
      <p:sp>
        <p:nvSpPr>
          <p:cNvPr id="33" name="Rectangle 32">
            <a:extLst>
              <a:ext uri="{FF2B5EF4-FFF2-40B4-BE49-F238E27FC236}">
                <a16:creationId xmlns:a16="http://schemas.microsoft.com/office/drawing/2014/main" xmlns="" id="{3DAA61D4-C498-4780-8C51-81D4400BA916}"/>
              </a:ext>
            </a:extLst>
          </p:cNvPr>
          <p:cNvSpPr/>
          <p:nvPr/>
        </p:nvSpPr>
        <p:spPr>
          <a:xfrm>
            <a:off x="2076958" y="4083570"/>
            <a:ext cx="7015224" cy="954107"/>
          </a:xfrm>
          <a:prstGeom prst="rect">
            <a:avLst/>
          </a:prstGeom>
        </p:spPr>
        <p:txBody>
          <a:bodyPr wrap="square">
            <a:spAutoFit/>
          </a:bodyPr>
          <a:lstStyle/>
          <a:p>
            <a:pPr algn="ctr">
              <a:spcAft>
                <a:spcPts val="0"/>
              </a:spcAft>
            </a:pPr>
            <a:r>
              <a:rPr lang="en-ZA" sz="2800" b="1" kern="1400" spc="-50" dirty="0">
                <a:latin typeface="Calibri Light" panose="020F0302020204030204" pitchFamily="34" charset="0"/>
                <a:ea typeface="Times New Roman" panose="02020603050405020304" pitchFamily="18" charset="0"/>
                <a:cs typeface="Times New Roman" panose="02020603050405020304" pitchFamily="18" charset="0"/>
              </a:rPr>
              <a:t>              THANK YOU</a:t>
            </a:r>
          </a:p>
          <a:p>
            <a:pPr algn="ctr">
              <a:spcAft>
                <a:spcPts val="0"/>
              </a:spcAft>
            </a:pPr>
            <a:r>
              <a:rPr lang="en-ZA" sz="2800" b="1" kern="1400" spc="-50" dirty="0">
                <a:latin typeface="Calibri Light" panose="020F0302020204030204" pitchFamily="34" charset="0"/>
                <a:ea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xmlns="" id="{0338043F-84D7-4936-A248-EFAC22DBD997}"/>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981760" y="4701098"/>
            <a:ext cx="1183724" cy="1739561"/>
          </a:xfrm>
          <a:prstGeom prst="rect">
            <a:avLst/>
          </a:prstGeom>
        </p:spPr>
      </p:pic>
      <p:pic>
        <p:nvPicPr>
          <p:cNvPr id="20" name="Picture 19">
            <a:extLst>
              <a:ext uri="{FF2B5EF4-FFF2-40B4-BE49-F238E27FC236}">
                <a16:creationId xmlns:a16="http://schemas.microsoft.com/office/drawing/2014/main" xmlns="" id="{96BF0785-8925-4531-98BD-D8A2E4459928}"/>
              </a:ext>
            </a:extLst>
          </p:cNvPr>
          <p:cNvPicPr>
            <a:picLocks noChangeAspect="1"/>
          </p:cNvPicPr>
          <p:nvPr/>
        </p:nvPicPr>
        <p:blipFill>
          <a:blip r:embed="rId12" cstate="print"/>
          <a:stretch>
            <a:fillRect/>
          </a:stretch>
        </p:blipFill>
        <p:spPr>
          <a:xfrm>
            <a:off x="6340786" y="4697977"/>
            <a:ext cx="1690224" cy="1721376"/>
          </a:xfrm>
          <a:prstGeom prst="rect">
            <a:avLst/>
          </a:prstGeom>
        </p:spPr>
      </p:pic>
      <p:pic>
        <p:nvPicPr>
          <p:cNvPr id="27" name="Picture 26">
            <a:extLst>
              <a:ext uri="{FF2B5EF4-FFF2-40B4-BE49-F238E27FC236}">
                <a16:creationId xmlns:a16="http://schemas.microsoft.com/office/drawing/2014/main" xmlns="" id="{D053F520-7AC9-46FB-9375-2F7944B49224}"/>
              </a:ext>
            </a:extLst>
          </p:cNvPr>
          <p:cNvPicPr>
            <a:picLocks noChangeAspect="1"/>
          </p:cNvPicPr>
          <p:nvPr/>
        </p:nvPicPr>
        <p:blipFill>
          <a:blip r:embed="rId13" cstate="print"/>
          <a:stretch>
            <a:fillRect/>
          </a:stretch>
        </p:blipFill>
        <p:spPr>
          <a:xfrm>
            <a:off x="7928479" y="4689992"/>
            <a:ext cx="1197939" cy="1752284"/>
          </a:xfrm>
          <a:prstGeom prst="rect">
            <a:avLst/>
          </a:prstGeom>
        </p:spPr>
      </p:pic>
      <p:pic>
        <p:nvPicPr>
          <p:cNvPr id="44" name="Picture 43">
            <a:extLst>
              <a:ext uri="{FF2B5EF4-FFF2-40B4-BE49-F238E27FC236}">
                <a16:creationId xmlns:a16="http://schemas.microsoft.com/office/drawing/2014/main" xmlns="" id="{6D2EDAFD-E786-4B12-8A68-24829BCFEAA7}"/>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096229" y="4689991"/>
            <a:ext cx="1612882" cy="1723165"/>
          </a:xfrm>
          <a:prstGeom prst="rect">
            <a:avLst/>
          </a:prstGeom>
        </p:spPr>
      </p:pic>
      <p:pic>
        <p:nvPicPr>
          <p:cNvPr id="45" name="Picture 44">
            <a:extLst>
              <a:ext uri="{FF2B5EF4-FFF2-40B4-BE49-F238E27FC236}">
                <a16:creationId xmlns:a16="http://schemas.microsoft.com/office/drawing/2014/main" xmlns="" id="{3B312D0B-33DA-48F8-A3B5-1824FD194FE1}"/>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361969" y="-17143"/>
            <a:ext cx="1280840" cy="1641793"/>
          </a:xfrm>
          <a:prstGeom prst="rect">
            <a:avLst/>
          </a:prstGeom>
        </p:spPr>
      </p:pic>
      <p:pic>
        <p:nvPicPr>
          <p:cNvPr id="46" name="Picture 45">
            <a:extLst>
              <a:ext uri="{FF2B5EF4-FFF2-40B4-BE49-F238E27FC236}">
                <a16:creationId xmlns:a16="http://schemas.microsoft.com/office/drawing/2014/main" xmlns="" id="{67211314-4209-435C-B639-D08462F9FEC7}"/>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0694832" y="4697978"/>
            <a:ext cx="1497168" cy="1709406"/>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127019" y="2046236"/>
            <a:ext cx="4095241" cy="2160000"/>
          </a:xfrm>
          <a:prstGeom prst="rect">
            <a:avLst/>
          </a:prstGeom>
        </p:spPr>
      </p:pic>
      <p:pic>
        <p:nvPicPr>
          <p:cNvPr id="23" name="Picture 22" descr="C:\Users\jessica\AppData\Local\Microsoft\Windows\INetCache\Content.Outlook\EUFW40L9\Team SA Logo No Rings_ (002).jpg"/>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8357760" y="1993399"/>
            <a:ext cx="2879725" cy="2520000"/>
          </a:xfrm>
          <a:prstGeom prst="rect">
            <a:avLst/>
          </a:prstGeom>
          <a:noFill/>
          <a:ln>
            <a:noFill/>
          </a:ln>
        </p:spPr>
      </p:pic>
    </p:spTree>
    <p:extLst>
      <p:ext uri="{BB962C8B-B14F-4D97-AF65-F5344CB8AC3E}">
        <p14:creationId xmlns:p14="http://schemas.microsoft.com/office/powerpoint/2010/main" xmlns="" val="380097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 y="135764"/>
            <a:ext cx="10944521" cy="685765"/>
          </a:xfrm>
        </p:spPr>
        <p:txBody>
          <a:bodyPr>
            <a:normAutofit/>
          </a:bodyPr>
          <a:lstStyle/>
          <a:p>
            <a:r>
              <a:rPr lang="en-GB" sz="3200" b="1" dirty="0"/>
              <a:t>Our Mandate</a:t>
            </a:r>
            <a:endParaRPr lang="en-ZA" sz="3200" b="1"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9" name="Rectangle 8">
            <a:extLst>
              <a:ext uri="{FF2B5EF4-FFF2-40B4-BE49-F238E27FC236}">
                <a16:creationId xmlns:a16="http://schemas.microsoft.com/office/drawing/2014/main" xmlns="" id="{52D7E73E-2395-487A-A7FE-6BD5AE69963C}"/>
              </a:ext>
            </a:extLst>
          </p:cNvPr>
          <p:cNvSpPr/>
          <p:nvPr/>
        </p:nvSpPr>
        <p:spPr>
          <a:xfrm>
            <a:off x="3937079" y="845364"/>
            <a:ext cx="7855676" cy="2693045"/>
          </a:xfrm>
          <a:prstGeom prst="rect">
            <a:avLst/>
          </a:prstGeom>
        </p:spPr>
        <p:txBody>
          <a:bodyPr wrap="square">
            <a:spAutoFit/>
          </a:bodyPr>
          <a:lstStyle/>
          <a:p>
            <a:pPr marL="342900" lvl="0" indent="-342900" algn="just">
              <a:spcAft>
                <a:spcPts val="600"/>
              </a:spcAft>
              <a:buFont typeface="Courier New" panose="02070309020205020404" pitchFamily="49" charset="0"/>
              <a:buChar char="o"/>
            </a:pPr>
            <a:r>
              <a:rPr lang="en-ZA" sz="1200" dirty="0">
                <a:ea typeface="Calibri" panose="020F0502020204030204" pitchFamily="34" charset="0"/>
                <a:cs typeface="Times New Roman" panose="02020603050405020304" pitchFamily="18" charset="0"/>
              </a:rPr>
              <a:t>It is South Africa’s only national multi-coded sporting body responsible for the preparation, presentation and performance of teams to multi-coded events, including but not limited to the Olympic Games, Paralympic Games, Commonwealth Games, World Games, African Games, Youth Olympic Games, Commonwealth Youth Games and AUSC Region V.</a:t>
            </a:r>
          </a:p>
          <a:p>
            <a:pPr marL="342900" lvl="0" indent="-342900" algn="just">
              <a:spcAft>
                <a:spcPts val="600"/>
              </a:spcAft>
              <a:buFont typeface="Courier New" panose="02070309020205020404" pitchFamily="49" charset="0"/>
              <a:buChar char="o"/>
            </a:pPr>
            <a:r>
              <a:rPr lang="en-ZA" sz="1200" dirty="0">
                <a:ea typeface="Calibri" panose="020F0502020204030204" pitchFamily="34" charset="0"/>
                <a:cs typeface="Times New Roman" panose="02020603050405020304" pitchFamily="18" charset="0"/>
              </a:rPr>
              <a:t>Over and above this, our remit is to create a system that enables the identification and development of the holistic high-performance sporting potential of all South Africans and ensures fundamental transformation in sport, in support of nation building.  </a:t>
            </a:r>
          </a:p>
          <a:p>
            <a:pPr marL="342900" lvl="0" indent="-342900" algn="just">
              <a:spcAft>
                <a:spcPts val="600"/>
              </a:spcAft>
              <a:buFont typeface="Courier New" panose="02070309020205020404" pitchFamily="49" charset="0"/>
              <a:buChar char="o"/>
            </a:pPr>
            <a:r>
              <a:rPr lang="en-ZA" sz="1200" dirty="0">
                <a:ea typeface="Calibri" panose="020F0502020204030204" pitchFamily="34" charset="0"/>
                <a:cs typeface="Times New Roman" panose="02020603050405020304" pitchFamily="18" charset="0"/>
              </a:rPr>
              <a:t>In summary as the macro body of sport we:</a:t>
            </a:r>
          </a:p>
          <a:p>
            <a:pPr marL="742950" lvl="1" indent="-285750" algn="just">
              <a:spcAft>
                <a:spcPts val="600"/>
              </a:spcAft>
              <a:buFont typeface="Courier New" panose="02070309020205020404" pitchFamily="49" charset="0"/>
              <a:buChar char="o"/>
            </a:pPr>
            <a:r>
              <a:rPr lang="en-ZA" sz="1200" dirty="0">
                <a:ea typeface="Calibri" panose="020F0502020204030204" pitchFamily="34" charset="0"/>
                <a:cs typeface="Times New Roman" panose="02020603050405020304" pitchFamily="18" charset="0"/>
              </a:rPr>
              <a:t>Act as the co-ordinating and controlling body of sport and represent the interest of sport (advocacy) across the board</a:t>
            </a:r>
          </a:p>
          <a:p>
            <a:pPr marL="742950" lvl="1" indent="-285750" algn="just">
              <a:spcAft>
                <a:spcPts val="600"/>
              </a:spcAft>
              <a:buFont typeface="Courier New" panose="02070309020205020404" pitchFamily="49" charset="0"/>
              <a:buChar char="o"/>
            </a:pPr>
            <a:r>
              <a:rPr lang="en-ZA" sz="1200" dirty="0">
                <a:ea typeface="Calibri" panose="020F0502020204030204" pitchFamily="34" charset="0"/>
                <a:cs typeface="Times New Roman" panose="02020603050405020304" pitchFamily="18" charset="0"/>
              </a:rPr>
              <a:t>Promote Talent Identification and High-Performance Sports</a:t>
            </a:r>
          </a:p>
          <a:p>
            <a:pPr marL="742950" lvl="1" indent="-285750" algn="just">
              <a:spcAft>
                <a:spcPts val="600"/>
              </a:spcAft>
              <a:buFont typeface="Courier New" panose="02070309020205020404" pitchFamily="49" charset="0"/>
              <a:buChar char="o"/>
            </a:pPr>
            <a:r>
              <a:rPr lang="en-ZA" sz="1200" dirty="0">
                <a:ea typeface="Calibri" panose="020F0502020204030204" pitchFamily="34" charset="0"/>
                <a:cs typeface="Times New Roman" panose="02020603050405020304" pitchFamily="18" charset="0"/>
              </a:rPr>
              <a:t>Successfully deliver Team South Africa to multicoded games.</a:t>
            </a:r>
            <a:endParaRPr lang="en-ZA" sz="1200" dirty="0">
              <a:effectLst/>
              <a:ea typeface="Calibri" panose="020F0502020204030204" pitchFamily="34" charset="0"/>
              <a:cs typeface="Times New Roman" panose="02020603050405020304" pitchFamily="18" charset="0"/>
            </a:endParaRPr>
          </a:p>
        </p:txBody>
      </p:sp>
      <p:pic>
        <p:nvPicPr>
          <p:cNvPr id="2050" name="Picture 2" descr="Sibusiso Mjikeliso | South Africa loves a shiny medal, but loath to  properly fund sports | Sport">
            <a:extLst>
              <a:ext uri="{FF2B5EF4-FFF2-40B4-BE49-F238E27FC236}">
                <a16:creationId xmlns:a16="http://schemas.microsoft.com/office/drawing/2014/main" xmlns="" id="{1D6C0141-EA55-495C-A7F9-DCC52E199DA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3762" y="2540850"/>
            <a:ext cx="2257687" cy="193516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a:extLst>
              <a:ext uri="{FF2B5EF4-FFF2-40B4-BE49-F238E27FC236}">
                <a16:creationId xmlns:a16="http://schemas.microsoft.com/office/drawing/2014/main" xmlns="" id="{DB6BCED9-C41E-42C4-B9F4-E169EDE0D4CE}"/>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xmlns="" id="{FC699AA7-22C7-4C5B-882C-B798205ED7B6}"/>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xmlns="" id="{DB079ED5-D199-4E75-882B-EEAC7FA17E49}"/>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7" name="Straight Connector 26">
            <a:extLst>
              <a:ext uri="{FF2B5EF4-FFF2-40B4-BE49-F238E27FC236}">
                <a16:creationId xmlns:a16="http://schemas.microsoft.com/office/drawing/2014/main" xmlns="" id="{DBDE2EC0-D7E6-425C-B4D2-59D4A04891B2}"/>
              </a:ext>
            </a:extLst>
          </p:cNvPr>
          <p:cNvCxnSpPr>
            <a:cxnSpLocks/>
          </p:cNvCxnSpPr>
          <p:nvPr/>
        </p:nvCxnSpPr>
        <p:spPr>
          <a:xfrm>
            <a:off x="4030437" y="944380"/>
            <a:ext cx="0" cy="548591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056" name="Picture 8" descr="Commonwealth Games - Wikipedia">
            <a:extLst>
              <a:ext uri="{FF2B5EF4-FFF2-40B4-BE49-F238E27FC236}">
                <a16:creationId xmlns:a16="http://schemas.microsoft.com/office/drawing/2014/main" xmlns="" id="{E955E554-0F0E-4CC3-AECA-41442BB5A16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6279" y="1884562"/>
            <a:ext cx="648459" cy="24517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a:extLst>
              <a:ext uri="{FF2B5EF4-FFF2-40B4-BE49-F238E27FC236}">
                <a16:creationId xmlns:a16="http://schemas.microsoft.com/office/drawing/2014/main" xmlns="" id="{199340CE-DB75-413B-A70F-52AA5CC3FC0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38879" y="1082067"/>
            <a:ext cx="1043261" cy="481639"/>
          </a:xfrm>
          <a:prstGeom prst="rect">
            <a:avLst/>
          </a:prstGeom>
        </p:spPr>
      </p:pic>
      <p:pic>
        <p:nvPicPr>
          <p:cNvPr id="29" name="Picture 28">
            <a:extLst>
              <a:ext uri="{FF2B5EF4-FFF2-40B4-BE49-F238E27FC236}">
                <a16:creationId xmlns:a16="http://schemas.microsoft.com/office/drawing/2014/main" xmlns="" id="{51D92232-F038-4B2F-8E51-412BC5B639E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88731" y="5069775"/>
            <a:ext cx="748348" cy="551907"/>
          </a:xfrm>
          <a:prstGeom prst="rect">
            <a:avLst/>
          </a:prstGeom>
        </p:spPr>
      </p:pic>
      <p:pic>
        <p:nvPicPr>
          <p:cNvPr id="4" name="Picture 3">
            <a:extLst>
              <a:ext uri="{FF2B5EF4-FFF2-40B4-BE49-F238E27FC236}">
                <a16:creationId xmlns:a16="http://schemas.microsoft.com/office/drawing/2014/main" xmlns="" id="{D2016E86-8B32-40CD-8F53-8553FD57BA3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77" y="2540850"/>
            <a:ext cx="1704979" cy="1935160"/>
          </a:xfrm>
          <a:prstGeom prst="rect">
            <a:avLst/>
          </a:prstGeom>
        </p:spPr>
      </p:pic>
      <p:pic>
        <p:nvPicPr>
          <p:cNvPr id="1026" name="Picture 2" descr="No photo description availabl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65" y="888123"/>
            <a:ext cx="1620000" cy="16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4553153"/>
            <a:ext cx="2700000" cy="1800000"/>
          </a:xfrm>
          <a:prstGeom prst="rect">
            <a:avLst/>
          </a:prstGeom>
        </p:spPr>
      </p:pic>
      <p:pic>
        <p:nvPicPr>
          <p:cNvPr id="3" name="Picture 2"/>
          <p:cNvPicPr>
            <a:picLocks noChangeAspect="1"/>
          </p:cNvPicPr>
          <p:nvPr/>
        </p:nvPicPr>
        <p:blipFill>
          <a:blip r:embed="rId10" cstate="print"/>
          <a:stretch>
            <a:fillRect/>
          </a:stretch>
        </p:blipFill>
        <p:spPr>
          <a:xfrm>
            <a:off x="6296663" y="3500068"/>
            <a:ext cx="6620830" cy="3005588"/>
          </a:xfrm>
          <a:prstGeom prst="rect">
            <a:avLst/>
          </a:prstGeom>
        </p:spPr>
      </p:pic>
    </p:spTree>
    <p:extLst>
      <p:ext uri="{BB962C8B-B14F-4D97-AF65-F5344CB8AC3E}">
        <p14:creationId xmlns:p14="http://schemas.microsoft.com/office/powerpoint/2010/main" xmlns="" val="141207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0" y="121072"/>
            <a:ext cx="11462995" cy="631430"/>
          </a:xfrm>
        </p:spPr>
        <p:txBody>
          <a:bodyPr>
            <a:normAutofit/>
          </a:bodyPr>
          <a:lstStyle/>
          <a:p>
            <a:r>
              <a:rPr lang="en-GB" sz="3200" b="1" dirty="0"/>
              <a:t>Our Vision, Mission and Pillars </a:t>
            </a:r>
            <a:endParaRPr lang="en-ZA" sz="3200" b="1"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xmlns="" id="{011067B0-54BC-4439-87C0-83AEF75364F1}"/>
              </a:ext>
            </a:extLst>
          </p:cNvPr>
          <p:cNvSpPr/>
          <p:nvPr/>
        </p:nvSpPr>
        <p:spPr>
          <a:xfrm>
            <a:off x="590888" y="1691278"/>
            <a:ext cx="10872107" cy="1200329"/>
          </a:xfrm>
          <a:prstGeom prst="rect">
            <a:avLst/>
          </a:prstGeom>
        </p:spPr>
        <p:txBody>
          <a:bodyPr wrap="square">
            <a:spAutoFit/>
          </a:bodyPr>
          <a:lstStyle/>
          <a:p>
            <a:pPr algn="ctr"/>
            <a:r>
              <a:rPr lang="en-GB" sz="2400" dirty="0"/>
              <a:t>To be the enabling leaders in sport and capacitate South African athletes to achieve sustained competitive excellence, whilst inspiring South Africans.</a:t>
            </a:r>
          </a:p>
          <a:p>
            <a:pPr algn="ctr"/>
            <a:endParaRPr lang="en-GB" sz="2400" dirty="0"/>
          </a:p>
        </p:txBody>
      </p:sp>
      <p:sp>
        <p:nvSpPr>
          <p:cNvPr id="9" name="Rectangle 8">
            <a:extLst>
              <a:ext uri="{FF2B5EF4-FFF2-40B4-BE49-F238E27FC236}">
                <a16:creationId xmlns:a16="http://schemas.microsoft.com/office/drawing/2014/main" xmlns="" id="{107AAB2A-41A0-4A47-91F9-90817CBF3431}"/>
              </a:ext>
            </a:extLst>
          </p:cNvPr>
          <p:cNvSpPr/>
          <p:nvPr/>
        </p:nvSpPr>
        <p:spPr>
          <a:xfrm>
            <a:off x="659945" y="3190330"/>
            <a:ext cx="10872108" cy="1200329"/>
          </a:xfrm>
          <a:prstGeom prst="rect">
            <a:avLst/>
          </a:prstGeom>
        </p:spPr>
        <p:txBody>
          <a:bodyPr wrap="square">
            <a:spAutoFit/>
          </a:bodyPr>
          <a:lstStyle/>
          <a:p>
            <a:pPr algn="ctr"/>
            <a:r>
              <a:rPr lang="en-GB" sz="2400" dirty="0"/>
              <a:t>To harness and develop South Africa's high performance sporting talent, advancing Team South Africa successfully and consistently, as we promote equitable access to sport throughout the country and facilitating good governance in the sports sector.</a:t>
            </a:r>
            <a:endParaRPr lang="en-US" sz="24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D9A9D1C4-0D8D-4B9E-8D48-FC2EAED9787C}"/>
              </a:ext>
            </a:extLst>
          </p:cNvPr>
          <p:cNvSpPr txBox="1"/>
          <p:nvPr/>
        </p:nvSpPr>
        <p:spPr>
          <a:xfrm>
            <a:off x="919015" y="983243"/>
            <a:ext cx="11016343" cy="523220"/>
          </a:xfrm>
          <a:prstGeom prst="rect">
            <a:avLst/>
          </a:prstGeom>
          <a:solidFill>
            <a:schemeClr val="accent6">
              <a:lumMod val="50000"/>
            </a:schemeClr>
          </a:solidFill>
        </p:spPr>
        <p:txBody>
          <a:bodyPr wrap="square" rtlCol="0">
            <a:spAutoFit/>
          </a:bodyPr>
          <a:lstStyle/>
          <a:p>
            <a:r>
              <a:rPr lang="en-ZA" sz="2800" dirty="0">
                <a:solidFill>
                  <a:schemeClr val="bg1"/>
                </a:solidFill>
                <a:latin typeface="+mj-lt"/>
              </a:rPr>
              <a:t>Vision</a:t>
            </a:r>
          </a:p>
        </p:txBody>
      </p:sp>
      <p:sp>
        <p:nvSpPr>
          <p:cNvPr id="11" name="TextBox 10">
            <a:extLst>
              <a:ext uri="{FF2B5EF4-FFF2-40B4-BE49-F238E27FC236}">
                <a16:creationId xmlns:a16="http://schemas.microsoft.com/office/drawing/2014/main" xmlns="" id="{FD3F9CA3-F206-4004-A485-A5F3F6543C2D}"/>
              </a:ext>
            </a:extLst>
          </p:cNvPr>
          <p:cNvSpPr txBox="1"/>
          <p:nvPr/>
        </p:nvSpPr>
        <p:spPr>
          <a:xfrm>
            <a:off x="919013" y="2613278"/>
            <a:ext cx="11016344" cy="523220"/>
          </a:xfrm>
          <a:prstGeom prst="rect">
            <a:avLst/>
          </a:prstGeom>
          <a:solidFill>
            <a:schemeClr val="accent4">
              <a:lumMod val="50000"/>
            </a:schemeClr>
          </a:solidFill>
        </p:spPr>
        <p:txBody>
          <a:bodyPr wrap="square" rtlCol="0">
            <a:spAutoFit/>
          </a:bodyPr>
          <a:lstStyle/>
          <a:p>
            <a:r>
              <a:rPr lang="en-ZA" sz="2800" dirty="0">
                <a:solidFill>
                  <a:schemeClr val="bg1"/>
                </a:solidFill>
                <a:latin typeface="+mj-lt"/>
              </a:rPr>
              <a:t>Mission</a:t>
            </a:r>
          </a:p>
        </p:txBody>
      </p:sp>
      <p:pic>
        <p:nvPicPr>
          <p:cNvPr id="5" name="Picture 4">
            <a:extLst>
              <a:ext uri="{FF2B5EF4-FFF2-40B4-BE49-F238E27FC236}">
                <a16:creationId xmlns:a16="http://schemas.microsoft.com/office/drawing/2014/main" xmlns="" id="{8778AEA0-2805-47EA-9EE1-5778098A37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187" y="3352437"/>
            <a:ext cx="793828" cy="793828"/>
          </a:xfrm>
          <a:prstGeom prst="rect">
            <a:avLst/>
          </a:prstGeom>
        </p:spPr>
      </p:pic>
      <p:pic>
        <p:nvPicPr>
          <p:cNvPr id="17" name="Picture 16">
            <a:extLst>
              <a:ext uri="{FF2B5EF4-FFF2-40B4-BE49-F238E27FC236}">
                <a16:creationId xmlns:a16="http://schemas.microsoft.com/office/drawing/2014/main" xmlns="" id="{FF8FD6DE-BB9C-4492-8A52-21C9F0CA459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53" y="1499060"/>
            <a:ext cx="793829" cy="793829"/>
          </a:xfrm>
          <a:prstGeom prst="rect">
            <a:avLst/>
          </a:prstGeom>
        </p:spPr>
      </p:pic>
      <p:pic>
        <p:nvPicPr>
          <p:cNvPr id="18" name="Picture 17">
            <a:extLst>
              <a:ext uri="{FF2B5EF4-FFF2-40B4-BE49-F238E27FC236}">
                <a16:creationId xmlns:a16="http://schemas.microsoft.com/office/drawing/2014/main" xmlns="" id="{F605183A-79EE-4FFD-98C1-4E0516754011}"/>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22" name="Rectangle 21">
            <a:extLst>
              <a:ext uri="{FF2B5EF4-FFF2-40B4-BE49-F238E27FC236}">
                <a16:creationId xmlns:a16="http://schemas.microsoft.com/office/drawing/2014/main" xmlns="" id="{743E32AF-8921-4ED0-882A-4D1AF9AAB01A}"/>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a:extLst>
              <a:ext uri="{FF2B5EF4-FFF2-40B4-BE49-F238E27FC236}">
                <a16:creationId xmlns:a16="http://schemas.microsoft.com/office/drawing/2014/main" xmlns="" id="{23BBBDC9-25AB-4FEA-B375-4DBF21053B76}"/>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xmlns="" id="{A9E44106-C5DA-4CDF-A777-B6CB9F2EC899}"/>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xmlns="" id="{09A66444-86FF-4274-AF8A-65895979DE96}"/>
              </a:ext>
            </a:extLst>
          </p:cNvPr>
          <p:cNvSpPr/>
          <p:nvPr/>
        </p:nvSpPr>
        <p:spPr>
          <a:xfrm>
            <a:off x="92295" y="2523669"/>
            <a:ext cx="793828" cy="45719"/>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xmlns="" id="{28AC4E02-7CD7-4ED4-8DA7-6FEC505A1B8A}"/>
              </a:ext>
            </a:extLst>
          </p:cNvPr>
          <p:cNvSpPr/>
          <p:nvPr/>
        </p:nvSpPr>
        <p:spPr>
          <a:xfrm>
            <a:off x="78121" y="4490654"/>
            <a:ext cx="793828" cy="45719"/>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a:extLst>
              <a:ext uri="{FF2B5EF4-FFF2-40B4-BE49-F238E27FC236}">
                <a16:creationId xmlns:a16="http://schemas.microsoft.com/office/drawing/2014/main" xmlns="" id="{FD3F9CA3-F206-4004-A485-A5F3F6543C2D}"/>
              </a:ext>
            </a:extLst>
          </p:cNvPr>
          <p:cNvSpPr txBox="1"/>
          <p:nvPr/>
        </p:nvSpPr>
        <p:spPr>
          <a:xfrm>
            <a:off x="919015" y="4538551"/>
            <a:ext cx="11016344" cy="523220"/>
          </a:xfrm>
          <a:prstGeom prst="rect">
            <a:avLst/>
          </a:prstGeom>
          <a:solidFill>
            <a:schemeClr val="accent4">
              <a:lumMod val="50000"/>
            </a:schemeClr>
          </a:solidFill>
        </p:spPr>
        <p:txBody>
          <a:bodyPr wrap="square" rtlCol="0">
            <a:spAutoFit/>
          </a:bodyPr>
          <a:lstStyle/>
          <a:p>
            <a:r>
              <a:rPr lang="en-ZA" sz="2800" dirty="0">
                <a:solidFill>
                  <a:schemeClr val="bg1"/>
                </a:solidFill>
                <a:latin typeface="+mj-lt"/>
              </a:rPr>
              <a:t>Strategy Pillars</a:t>
            </a:r>
          </a:p>
        </p:txBody>
      </p:sp>
      <p:pic>
        <p:nvPicPr>
          <p:cNvPr id="19" name="Picture 18">
            <a:extLst>
              <a:ext uri="{FF2B5EF4-FFF2-40B4-BE49-F238E27FC236}">
                <a16:creationId xmlns:a16="http://schemas.microsoft.com/office/drawing/2014/main" xmlns="" id="{1540D269-2802-42A7-BB3C-854EB45B3BDC}"/>
              </a:ext>
            </a:extLst>
          </p:cNvPr>
          <p:cNvPicPr>
            <a:picLocks noChangeAspect="1"/>
          </p:cNvPicPr>
          <p:nvPr/>
        </p:nvPicPr>
        <p:blipFill>
          <a:blip r:embed="rId5" cstate="print"/>
          <a:stretch>
            <a:fillRect/>
          </a:stretch>
        </p:blipFill>
        <p:spPr>
          <a:xfrm>
            <a:off x="919014" y="5101949"/>
            <a:ext cx="11016343" cy="1333222"/>
          </a:xfrm>
          <a:prstGeom prst="rect">
            <a:avLst/>
          </a:prstGeom>
        </p:spPr>
      </p:pic>
      <p:pic>
        <p:nvPicPr>
          <p:cNvPr id="3" name="Picture 2"/>
          <p:cNvPicPr>
            <a:picLocks noChangeAspect="1"/>
          </p:cNvPicPr>
          <p:nvPr/>
        </p:nvPicPr>
        <p:blipFill>
          <a:blip r:embed="rId6" cstate="print"/>
          <a:stretch>
            <a:fillRect/>
          </a:stretch>
        </p:blipFill>
        <p:spPr>
          <a:xfrm>
            <a:off x="-67769" y="4862312"/>
            <a:ext cx="963251" cy="963251"/>
          </a:xfrm>
          <a:prstGeom prst="rect">
            <a:avLst/>
          </a:prstGeom>
        </p:spPr>
      </p:pic>
    </p:spTree>
    <p:extLst>
      <p:ext uri="{BB962C8B-B14F-4D97-AF65-F5344CB8AC3E}">
        <p14:creationId xmlns:p14="http://schemas.microsoft.com/office/powerpoint/2010/main" xmlns="" val="343790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A406B2-B637-41FE-9EC4-E065F9721B5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2528" y="1104882"/>
            <a:ext cx="3755572" cy="3544563"/>
          </a:xfrm>
          <a:prstGeom prst="rect">
            <a:avLst/>
          </a:prstGeom>
          <a:noFill/>
          <a:ln>
            <a:noFill/>
          </a:ln>
        </p:spPr>
      </p:pic>
      <p:sp>
        <p:nvSpPr>
          <p:cNvPr id="7" name="Rectangle 6">
            <a:extLst>
              <a:ext uri="{FF2B5EF4-FFF2-40B4-BE49-F238E27FC236}">
                <a16:creationId xmlns:a16="http://schemas.microsoft.com/office/drawing/2014/main" xmlns="" id="{AD76EF52-6E17-464A-9A65-D2E3C553C980}"/>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xmlns="" id="{A6845981-656B-42E9-B249-1F5A089041B7}"/>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xmlns="" id="{7BB1BD9F-2A7B-408E-8293-D6926E683790}"/>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xmlns="" id="{0C17FEDD-ED07-4391-A8A9-DAE28E9DA23D}"/>
              </a:ext>
            </a:extLst>
          </p:cNvPr>
          <p:cNvSpPr/>
          <p:nvPr/>
        </p:nvSpPr>
        <p:spPr>
          <a:xfrm>
            <a:off x="-1" y="87521"/>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xmlns="" id="{A9EB71D0-1824-4582-8A96-7350E40DB730}"/>
              </a:ext>
            </a:extLst>
          </p:cNvPr>
          <p:cNvSpPr/>
          <p:nvPr/>
        </p:nvSpPr>
        <p:spPr>
          <a:xfrm>
            <a:off x="-1" y="-18906"/>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xmlns="" id="{FB621DD8-87FD-4327-B69F-878CA2EB7DC6}"/>
              </a:ext>
            </a:extLst>
          </p:cNvPr>
          <p:cNvSpPr/>
          <p:nvPr/>
        </p:nvSpPr>
        <p:spPr>
          <a:xfrm>
            <a:off x="-2" y="286041"/>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8D1E4016-3B03-4209-BD4F-B010F71781BB}"/>
              </a:ext>
            </a:extLst>
          </p:cNvPr>
          <p:cNvSpPr/>
          <p:nvPr/>
        </p:nvSpPr>
        <p:spPr>
          <a:xfrm>
            <a:off x="3428999" y="4891713"/>
            <a:ext cx="6403158" cy="954107"/>
          </a:xfrm>
          <a:prstGeom prst="rect">
            <a:avLst/>
          </a:prstGeom>
        </p:spPr>
        <p:txBody>
          <a:bodyPr wrap="square">
            <a:spAutoFit/>
          </a:bodyPr>
          <a:lstStyle/>
          <a:p>
            <a:pPr algn="ctr">
              <a:spcAft>
                <a:spcPts val="0"/>
              </a:spcAft>
            </a:pPr>
            <a:r>
              <a:rPr lang="en-ZA" sz="2800" b="1" kern="1400" spc="-50" dirty="0">
                <a:latin typeface="Calibri Light" panose="020F0302020204030204" pitchFamily="34" charset="0"/>
                <a:ea typeface="Times New Roman" panose="02020603050405020304" pitchFamily="18" charset="0"/>
                <a:cs typeface="Times New Roman" panose="02020603050405020304" pitchFamily="18" charset="0"/>
              </a:rPr>
              <a:t>STRATEGIC FOCUS AND KEY DELIVERABLES</a:t>
            </a:r>
          </a:p>
          <a:p>
            <a:pPr algn="ctr">
              <a:spcAft>
                <a:spcPts val="0"/>
              </a:spcAft>
            </a:pPr>
            <a:r>
              <a:rPr lang="en-ZA" sz="2800" b="1" kern="1400" spc="-50" dirty="0">
                <a:latin typeface="Calibri Light" panose="020F0302020204030204" pitchFamily="34" charset="0"/>
                <a:ea typeface="Times New Roman" panose="02020603050405020304" pitchFamily="18" charset="0"/>
                <a:cs typeface="Times New Roman" panose="02020603050405020304" pitchFamily="18" charset="0"/>
              </a:rPr>
              <a:t>APRIL 23- MARCH 2024</a:t>
            </a:r>
          </a:p>
        </p:txBody>
      </p:sp>
    </p:spTree>
    <p:extLst>
      <p:ext uri="{BB962C8B-B14F-4D97-AF65-F5344CB8AC3E}">
        <p14:creationId xmlns:p14="http://schemas.microsoft.com/office/powerpoint/2010/main" xmlns="" val="362713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 y="29168"/>
            <a:ext cx="12198469" cy="527013"/>
          </a:xfrm>
        </p:spPr>
        <p:txBody>
          <a:bodyPr>
            <a:noAutofit/>
          </a:bodyPr>
          <a:lstStyle/>
          <a:p>
            <a:r>
              <a:rPr lang="en-ZA" sz="3200" b="1" dirty="0"/>
              <a:t>Strategic Focus 2023 – 2025</a:t>
            </a:r>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6" name="Rectangle 5">
            <a:extLst>
              <a:ext uri="{FF2B5EF4-FFF2-40B4-BE49-F238E27FC236}">
                <a16:creationId xmlns:a16="http://schemas.microsoft.com/office/drawing/2014/main" xmlns="" id="{B64EF2A9-CAB8-4117-95A9-8FA35945C7B3}"/>
              </a:ext>
            </a:extLst>
          </p:cNvPr>
          <p:cNvSpPr/>
          <p:nvPr/>
        </p:nvSpPr>
        <p:spPr>
          <a:xfrm>
            <a:off x="0" y="883961"/>
            <a:ext cx="2151407" cy="488093"/>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badi" panose="020B0604020104020204" pitchFamily="34" charset="0"/>
              </a:rPr>
              <a:t>S</a:t>
            </a:r>
            <a:r>
              <a:rPr lang="en-ZA" sz="1400" dirty="0">
                <a:latin typeface="Abadi" panose="020B0604020104020204" pitchFamily="34" charset="0"/>
              </a:rPr>
              <a:t>trategic Pillar</a:t>
            </a:r>
          </a:p>
        </p:txBody>
      </p:sp>
      <p:sp>
        <p:nvSpPr>
          <p:cNvPr id="8" name="Rectangle 7">
            <a:extLst>
              <a:ext uri="{FF2B5EF4-FFF2-40B4-BE49-F238E27FC236}">
                <a16:creationId xmlns:a16="http://schemas.microsoft.com/office/drawing/2014/main" xmlns="" id="{FD58274C-C92A-476A-B7DE-9A753AD3BE58}"/>
              </a:ext>
            </a:extLst>
          </p:cNvPr>
          <p:cNvSpPr/>
          <p:nvPr/>
        </p:nvSpPr>
        <p:spPr>
          <a:xfrm>
            <a:off x="2270437" y="883224"/>
            <a:ext cx="4021949" cy="518422"/>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badi" panose="020B0604020104020204" pitchFamily="34" charset="0"/>
              </a:rPr>
              <a:t>S</a:t>
            </a:r>
            <a:r>
              <a:rPr lang="en-ZA" sz="1400" dirty="0">
                <a:solidFill>
                  <a:schemeClr val="bg1"/>
                </a:solidFill>
                <a:latin typeface="Abadi" panose="020B0604020104020204" pitchFamily="34" charset="0"/>
              </a:rPr>
              <a:t>trategic Objective</a:t>
            </a:r>
          </a:p>
        </p:txBody>
      </p:sp>
      <p:sp>
        <p:nvSpPr>
          <p:cNvPr id="9" name="Rectangle 8">
            <a:extLst>
              <a:ext uri="{FF2B5EF4-FFF2-40B4-BE49-F238E27FC236}">
                <a16:creationId xmlns:a16="http://schemas.microsoft.com/office/drawing/2014/main" xmlns="" id="{024ACB81-A7C1-4E05-BBB3-A158A20D45ED}"/>
              </a:ext>
            </a:extLst>
          </p:cNvPr>
          <p:cNvSpPr/>
          <p:nvPr/>
        </p:nvSpPr>
        <p:spPr>
          <a:xfrm>
            <a:off x="6411416" y="883961"/>
            <a:ext cx="5787052" cy="48292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badi" panose="020B0604020104020204" pitchFamily="34" charset="0"/>
              </a:rPr>
              <a:t>Key Initiatives</a:t>
            </a:r>
            <a:endParaRPr lang="en-ZA" sz="1400" dirty="0">
              <a:latin typeface="Abadi" panose="020B0604020104020204" pitchFamily="34" charset="0"/>
            </a:endParaRPr>
          </a:p>
        </p:txBody>
      </p:sp>
      <p:sp>
        <p:nvSpPr>
          <p:cNvPr id="10" name="Rectangle 9">
            <a:extLst>
              <a:ext uri="{FF2B5EF4-FFF2-40B4-BE49-F238E27FC236}">
                <a16:creationId xmlns:a16="http://schemas.microsoft.com/office/drawing/2014/main" xmlns="" id="{ADB0C0C4-4B19-4663-B7F2-242933EED46C}"/>
              </a:ext>
            </a:extLst>
          </p:cNvPr>
          <p:cNvSpPr/>
          <p:nvPr/>
        </p:nvSpPr>
        <p:spPr>
          <a:xfrm>
            <a:off x="-13252" y="1445576"/>
            <a:ext cx="2168623" cy="1047713"/>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1</a:t>
            </a:r>
          </a:p>
          <a:p>
            <a:pPr algn="ctr"/>
            <a:r>
              <a:rPr lang="en-ZA" sz="1400" dirty="0"/>
              <a:t>Brand and Reputation Management</a:t>
            </a:r>
          </a:p>
        </p:txBody>
      </p:sp>
      <p:sp>
        <p:nvSpPr>
          <p:cNvPr id="11" name="Rectangle 10">
            <a:extLst>
              <a:ext uri="{FF2B5EF4-FFF2-40B4-BE49-F238E27FC236}">
                <a16:creationId xmlns:a16="http://schemas.microsoft.com/office/drawing/2014/main" xmlns="" id="{C04A5B8F-9E1C-483D-9295-8D26319A5BD4}"/>
              </a:ext>
            </a:extLst>
          </p:cNvPr>
          <p:cNvSpPr/>
          <p:nvPr/>
        </p:nvSpPr>
        <p:spPr>
          <a:xfrm>
            <a:off x="2270436" y="1475597"/>
            <a:ext cx="4021949" cy="1047713"/>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Rebuild Brand Trust and Brand Image</a:t>
            </a:r>
          </a:p>
        </p:txBody>
      </p:sp>
      <p:sp>
        <p:nvSpPr>
          <p:cNvPr id="12" name="Rectangle 11">
            <a:extLst>
              <a:ext uri="{FF2B5EF4-FFF2-40B4-BE49-F238E27FC236}">
                <a16:creationId xmlns:a16="http://schemas.microsoft.com/office/drawing/2014/main" xmlns="" id="{CC267CD8-D0DA-46D5-9ACB-A01CCCA39E3D}"/>
              </a:ext>
            </a:extLst>
          </p:cNvPr>
          <p:cNvSpPr/>
          <p:nvPr/>
        </p:nvSpPr>
        <p:spPr>
          <a:xfrm>
            <a:off x="6411416" y="1445576"/>
            <a:ext cx="5787052" cy="1056554"/>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50" dirty="0"/>
              <a:t>Reputation, Brand Management and Brand Repositioning of Team SA </a:t>
            </a:r>
          </a:p>
          <a:p>
            <a:r>
              <a:rPr lang="en-ZA" sz="1250" dirty="0"/>
              <a:t>Tell our own Story – PR Campaign</a:t>
            </a:r>
          </a:p>
          <a:p>
            <a:r>
              <a:rPr lang="en-ZA" sz="1250" dirty="0"/>
              <a:t>Market Research driven campaigns</a:t>
            </a:r>
          </a:p>
          <a:p>
            <a:r>
              <a:rPr lang="en-ZA" sz="1250" dirty="0"/>
              <a:t>Formulation of a Marketing and Communication Strategy</a:t>
            </a:r>
          </a:p>
          <a:p>
            <a:r>
              <a:rPr lang="en-ZA" sz="1250" dirty="0"/>
              <a:t>Media and Stakeholder Engagement </a:t>
            </a:r>
          </a:p>
        </p:txBody>
      </p:sp>
      <p:sp>
        <p:nvSpPr>
          <p:cNvPr id="13" name="Rectangle 12">
            <a:extLst>
              <a:ext uri="{FF2B5EF4-FFF2-40B4-BE49-F238E27FC236}">
                <a16:creationId xmlns:a16="http://schemas.microsoft.com/office/drawing/2014/main" xmlns="" id="{1600F295-0C42-4914-BB02-58F94F723120}"/>
              </a:ext>
            </a:extLst>
          </p:cNvPr>
          <p:cNvSpPr/>
          <p:nvPr/>
        </p:nvSpPr>
        <p:spPr>
          <a:xfrm>
            <a:off x="3963" y="2564493"/>
            <a:ext cx="2151408" cy="1122426"/>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2</a:t>
            </a:r>
          </a:p>
          <a:p>
            <a:pPr algn="ctr"/>
            <a:r>
              <a:rPr lang="en-ZA" sz="1400" dirty="0"/>
              <a:t>Human Capital</a:t>
            </a:r>
          </a:p>
        </p:txBody>
      </p:sp>
      <p:sp>
        <p:nvSpPr>
          <p:cNvPr id="14" name="Rectangle 13">
            <a:extLst>
              <a:ext uri="{FF2B5EF4-FFF2-40B4-BE49-F238E27FC236}">
                <a16:creationId xmlns:a16="http://schemas.microsoft.com/office/drawing/2014/main" xmlns="" id="{0ABF7257-50A0-48E8-811B-676633B3E487}"/>
              </a:ext>
            </a:extLst>
          </p:cNvPr>
          <p:cNvSpPr/>
          <p:nvPr/>
        </p:nvSpPr>
        <p:spPr>
          <a:xfrm>
            <a:off x="2270437" y="2595240"/>
            <a:ext cx="4046636" cy="108025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Attract, develop and retain talent</a:t>
            </a:r>
          </a:p>
        </p:txBody>
      </p:sp>
      <p:sp>
        <p:nvSpPr>
          <p:cNvPr id="15" name="Rectangle 14">
            <a:extLst>
              <a:ext uri="{FF2B5EF4-FFF2-40B4-BE49-F238E27FC236}">
                <a16:creationId xmlns:a16="http://schemas.microsoft.com/office/drawing/2014/main" xmlns="" id="{AE54393F-77A6-4224-8C91-D21A5A756A52}"/>
              </a:ext>
            </a:extLst>
          </p:cNvPr>
          <p:cNvSpPr/>
          <p:nvPr/>
        </p:nvSpPr>
        <p:spPr>
          <a:xfrm>
            <a:off x="6411416" y="2580823"/>
            <a:ext cx="5787052" cy="10802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250" dirty="0"/>
          </a:p>
          <a:p>
            <a:endParaRPr lang="en-ZA" sz="1250" dirty="0"/>
          </a:p>
          <a:p>
            <a:r>
              <a:rPr lang="en-ZA" sz="1250" dirty="0"/>
              <a:t>Talent Acquisition</a:t>
            </a:r>
          </a:p>
          <a:p>
            <a:r>
              <a:rPr lang="en-ZA" sz="1250" dirty="0"/>
              <a:t>Skills Development and Succession Planning</a:t>
            </a:r>
          </a:p>
          <a:p>
            <a:r>
              <a:rPr lang="en-ZA" sz="1250" dirty="0"/>
              <a:t>Drive High Performance</a:t>
            </a:r>
          </a:p>
          <a:p>
            <a:r>
              <a:rPr lang="en-ZA" sz="1250" dirty="0"/>
              <a:t>POPIA Compliance</a:t>
            </a:r>
          </a:p>
          <a:p>
            <a:r>
              <a:rPr lang="en-ZA" sz="1250" dirty="0"/>
              <a:t>Employee Wellness</a:t>
            </a:r>
          </a:p>
          <a:p>
            <a:endParaRPr lang="en-ZA" sz="1250" dirty="0"/>
          </a:p>
          <a:p>
            <a:endParaRPr lang="en-ZA" sz="1250" dirty="0"/>
          </a:p>
        </p:txBody>
      </p:sp>
      <p:sp>
        <p:nvSpPr>
          <p:cNvPr id="16" name="Rectangle 15">
            <a:extLst>
              <a:ext uri="{FF2B5EF4-FFF2-40B4-BE49-F238E27FC236}">
                <a16:creationId xmlns:a16="http://schemas.microsoft.com/office/drawing/2014/main" xmlns="" id="{63BE7C07-CB60-4041-9587-452FACE92A6B}"/>
              </a:ext>
            </a:extLst>
          </p:cNvPr>
          <p:cNvSpPr/>
          <p:nvPr/>
        </p:nvSpPr>
        <p:spPr>
          <a:xfrm>
            <a:off x="-13252" y="3753302"/>
            <a:ext cx="2151409" cy="1601787"/>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3</a:t>
            </a:r>
          </a:p>
          <a:p>
            <a:pPr algn="ctr"/>
            <a:r>
              <a:rPr lang="en-ZA" sz="1400" dirty="0"/>
              <a:t>Good Corporate Governance</a:t>
            </a:r>
          </a:p>
        </p:txBody>
      </p:sp>
      <p:sp>
        <p:nvSpPr>
          <p:cNvPr id="17" name="Rectangle 16">
            <a:extLst>
              <a:ext uri="{FF2B5EF4-FFF2-40B4-BE49-F238E27FC236}">
                <a16:creationId xmlns:a16="http://schemas.microsoft.com/office/drawing/2014/main" xmlns="" id="{1E5B69B7-F366-4972-80E5-06E3EFC77F5B}"/>
              </a:ext>
            </a:extLst>
          </p:cNvPr>
          <p:cNvSpPr/>
          <p:nvPr/>
        </p:nvSpPr>
        <p:spPr>
          <a:xfrm>
            <a:off x="2270436" y="3736439"/>
            <a:ext cx="4053907" cy="166282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Strengthen internal controls</a:t>
            </a:r>
          </a:p>
          <a:p>
            <a:r>
              <a:rPr lang="en-ZA" sz="1400" dirty="0">
                <a:solidFill>
                  <a:schemeClr val="tx1"/>
                </a:solidFill>
              </a:rPr>
              <a:t>Comply with applicable Legislation</a:t>
            </a:r>
          </a:p>
        </p:txBody>
      </p:sp>
      <p:sp>
        <p:nvSpPr>
          <p:cNvPr id="19" name="Rectangle 18">
            <a:extLst>
              <a:ext uri="{FF2B5EF4-FFF2-40B4-BE49-F238E27FC236}">
                <a16:creationId xmlns:a16="http://schemas.microsoft.com/office/drawing/2014/main" xmlns="" id="{AB7E90EB-FCF5-4EA0-9E06-E3FBC23BDABC}"/>
              </a:ext>
            </a:extLst>
          </p:cNvPr>
          <p:cNvSpPr/>
          <p:nvPr/>
        </p:nvSpPr>
        <p:spPr>
          <a:xfrm>
            <a:off x="6411416" y="3748857"/>
            <a:ext cx="5787158" cy="16628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50" dirty="0"/>
              <a:t>Strengthen Company Secretariat function</a:t>
            </a:r>
          </a:p>
          <a:p>
            <a:r>
              <a:rPr lang="en-ZA" sz="1250" dirty="0"/>
              <a:t>Review and Adopt the new Constitution </a:t>
            </a:r>
          </a:p>
          <a:p>
            <a:r>
              <a:rPr lang="en-ZA" sz="1250" dirty="0"/>
              <a:t>Compliance to  Norms and standards</a:t>
            </a:r>
          </a:p>
          <a:p>
            <a:r>
              <a:rPr lang="en-ZA" sz="1250" dirty="0"/>
              <a:t>Communicate clear, transparent, relevant and updated Governance policies.</a:t>
            </a:r>
          </a:p>
          <a:p>
            <a:r>
              <a:rPr lang="en-ZA" sz="1250" dirty="0"/>
              <a:t>Manage  and support Board and Board  Commissions</a:t>
            </a:r>
          </a:p>
          <a:p>
            <a:r>
              <a:rPr lang="en-ZA" sz="1250" dirty="0"/>
              <a:t>Promote transparency and accountability through Independent audit and risk management</a:t>
            </a:r>
          </a:p>
          <a:p>
            <a:r>
              <a:rPr lang="en-ZA" sz="1250" dirty="0"/>
              <a:t>Strengthen Internal controls</a:t>
            </a:r>
          </a:p>
        </p:txBody>
      </p:sp>
      <p:sp>
        <p:nvSpPr>
          <p:cNvPr id="27" name="Rectangle 26">
            <a:extLst>
              <a:ext uri="{FF2B5EF4-FFF2-40B4-BE49-F238E27FC236}">
                <a16:creationId xmlns:a16="http://schemas.microsoft.com/office/drawing/2014/main" xmlns="" id="{E3A1CBF2-7442-4ECA-B34B-CDCD5F4F1ABE}"/>
              </a:ext>
            </a:extLst>
          </p:cNvPr>
          <p:cNvSpPr/>
          <p:nvPr/>
        </p:nvSpPr>
        <p:spPr>
          <a:xfrm>
            <a:off x="0" y="5455904"/>
            <a:ext cx="2138157" cy="1047709"/>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4</a:t>
            </a:r>
          </a:p>
          <a:p>
            <a:pPr algn="ctr"/>
            <a:r>
              <a:rPr lang="en-ZA" sz="1400" dirty="0"/>
              <a:t>Financial Sustainability</a:t>
            </a:r>
          </a:p>
        </p:txBody>
      </p:sp>
      <p:sp>
        <p:nvSpPr>
          <p:cNvPr id="28" name="Rectangle 27">
            <a:extLst>
              <a:ext uri="{FF2B5EF4-FFF2-40B4-BE49-F238E27FC236}">
                <a16:creationId xmlns:a16="http://schemas.microsoft.com/office/drawing/2014/main" xmlns="" id="{15AA3F8D-B82F-44A5-B37F-F5257E95AD44}"/>
              </a:ext>
            </a:extLst>
          </p:cNvPr>
          <p:cNvSpPr/>
          <p:nvPr/>
        </p:nvSpPr>
        <p:spPr>
          <a:xfrm>
            <a:off x="2280320" y="5489889"/>
            <a:ext cx="4053907" cy="100372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Strengthen the financial position of the organisation and implement high standards of Financial management.</a:t>
            </a:r>
          </a:p>
        </p:txBody>
      </p:sp>
      <p:sp>
        <p:nvSpPr>
          <p:cNvPr id="29" name="Rectangle 28">
            <a:extLst>
              <a:ext uri="{FF2B5EF4-FFF2-40B4-BE49-F238E27FC236}">
                <a16:creationId xmlns:a16="http://schemas.microsoft.com/office/drawing/2014/main" xmlns="" id="{14637B73-2D67-41BC-92CD-EDE750163FB0}"/>
              </a:ext>
            </a:extLst>
          </p:cNvPr>
          <p:cNvSpPr/>
          <p:nvPr/>
        </p:nvSpPr>
        <p:spPr>
          <a:xfrm>
            <a:off x="6411416" y="5486881"/>
            <a:ext cx="5787052" cy="99336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250" dirty="0"/>
          </a:p>
          <a:p>
            <a:endParaRPr lang="en-ZA" sz="1250" dirty="0"/>
          </a:p>
          <a:p>
            <a:endParaRPr lang="en-ZA" sz="1250" dirty="0"/>
          </a:p>
          <a:p>
            <a:r>
              <a:rPr lang="en-ZA" sz="1250" dirty="0"/>
              <a:t>Review of Finance Policies and Procedures</a:t>
            </a:r>
          </a:p>
          <a:p>
            <a:r>
              <a:rPr lang="en-ZA" sz="1250" dirty="0"/>
              <a:t>Revenue generation through sponsorships, grants and donations</a:t>
            </a:r>
          </a:p>
          <a:p>
            <a:r>
              <a:rPr lang="en-ZA" sz="1250" dirty="0"/>
              <a:t>Cost Management and Containment</a:t>
            </a:r>
          </a:p>
          <a:p>
            <a:r>
              <a:rPr lang="en-ZA" sz="1250" dirty="0"/>
              <a:t>Unqualified Audit</a:t>
            </a:r>
          </a:p>
          <a:p>
            <a:r>
              <a:rPr lang="en-ZA" sz="1250" dirty="0"/>
              <a:t>Strategic Procurement</a:t>
            </a:r>
          </a:p>
          <a:p>
            <a:endParaRPr lang="en-ZA" sz="1250" dirty="0"/>
          </a:p>
          <a:p>
            <a:endParaRPr lang="en-ZA" sz="1250" dirty="0"/>
          </a:p>
          <a:p>
            <a:endParaRPr lang="en-ZA" sz="1250" dirty="0"/>
          </a:p>
        </p:txBody>
      </p:sp>
      <p:sp>
        <p:nvSpPr>
          <p:cNvPr id="3" name="Rectangle 2">
            <a:extLst>
              <a:ext uri="{FF2B5EF4-FFF2-40B4-BE49-F238E27FC236}">
                <a16:creationId xmlns:a16="http://schemas.microsoft.com/office/drawing/2014/main" xmlns="" id="{E5700DDE-960D-4B3D-BB28-2000F25522EB}"/>
              </a:ext>
            </a:extLst>
          </p:cNvPr>
          <p:cNvSpPr/>
          <p:nvPr/>
        </p:nvSpPr>
        <p:spPr>
          <a:xfrm>
            <a:off x="0" y="6537291"/>
            <a:ext cx="12178748" cy="32071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t>                                                                                             </a:t>
            </a:r>
            <a:r>
              <a:rPr lang="en-ZA" b="1" dirty="0"/>
              <a:t>Technology</a:t>
            </a:r>
          </a:p>
        </p:txBody>
      </p:sp>
      <p:cxnSp>
        <p:nvCxnSpPr>
          <p:cNvPr id="20" name="Straight Connector 19">
            <a:extLst>
              <a:ext uri="{FF2B5EF4-FFF2-40B4-BE49-F238E27FC236}">
                <a16:creationId xmlns:a16="http://schemas.microsoft.com/office/drawing/2014/main" xmlns="" id="{2ACB381B-12DE-4A47-A6E0-29955886B912}"/>
              </a:ext>
            </a:extLst>
          </p:cNvPr>
          <p:cNvCxnSpPr>
            <a:cxnSpLocks/>
          </p:cNvCxnSpPr>
          <p:nvPr/>
        </p:nvCxnSpPr>
        <p:spPr>
          <a:xfrm>
            <a:off x="2280320" y="177074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1992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6" name="Rectangle 5">
            <a:extLst>
              <a:ext uri="{FF2B5EF4-FFF2-40B4-BE49-F238E27FC236}">
                <a16:creationId xmlns:a16="http://schemas.microsoft.com/office/drawing/2014/main" xmlns="" id="{B64EF2A9-CAB8-4117-95A9-8FA35945C7B3}"/>
              </a:ext>
            </a:extLst>
          </p:cNvPr>
          <p:cNvSpPr/>
          <p:nvPr/>
        </p:nvSpPr>
        <p:spPr>
          <a:xfrm>
            <a:off x="0" y="883963"/>
            <a:ext cx="2174188" cy="431849"/>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badi" panose="020B0604020104020204" pitchFamily="34" charset="0"/>
              </a:rPr>
              <a:t>S</a:t>
            </a:r>
            <a:r>
              <a:rPr lang="en-ZA" sz="1400" dirty="0">
                <a:latin typeface="Abadi" panose="020B0604020104020204" pitchFamily="34" charset="0"/>
              </a:rPr>
              <a:t>trategic Pillar</a:t>
            </a:r>
          </a:p>
        </p:txBody>
      </p:sp>
      <p:sp>
        <p:nvSpPr>
          <p:cNvPr id="8" name="Rectangle 7">
            <a:extLst>
              <a:ext uri="{FF2B5EF4-FFF2-40B4-BE49-F238E27FC236}">
                <a16:creationId xmlns:a16="http://schemas.microsoft.com/office/drawing/2014/main" xmlns="" id="{FD58274C-C92A-476A-B7DE-9A753AD3BE58}"/>
              </a:ext>
            </a:extLst>
          </p:cNvPr>
          <p:cNvSpPr/>
          <p:nvPr/>
        </p:nvSpPr>
        <p:spPr>
          <a:xfrm>
            <a:off x="2347797" y="868075"/>
            <a:ext cx="3913532" cy="447737"/>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badi" panose="020B0604020104020204" pitchFamily="34" charset="0"/>
              </a:rPr>
              <a:t>S</a:t>
            </a:r>
            <a:r>
              <a:rPr lang="en-ZA" sz="1400" dirty="0">
                <a:solidFill>
                  <a:schemeClr val="bg1"/>
                </a:solidFill>
                <a:latin typeface="Abadi" panose="020B0604020104020204" pitchFamily="34" charset="0"/>
              </a:rPr>
              <a:t>trategic Objective</a:t>
            </a:r>
          </a:p>
        </p:txBody>
      </p:sp>
      <p:sp>
        <p:nvSpPr>
          <p:cNvPr id="9" name="Rectangle 8">
            <a:extLst>
              <a:ext uri="{FF2B5EF4-FFF2-40B4-BE49-F238E27FC236}">
                <a16:creationId xmlns:a16="http://schemas.microsoft.com/office/drawing/2014/main" xmlns="" id="{024ACB81-A7C1-4E05-BBB3-A158A20D45ED}"/>
              </a:ext>
            </a:extLst>
          </p:cNvPr>
          <p:cNvSpPr/>
          <p:nvPr/>
        </p:nvSpPr>
        <p:spPr>
          <a:xfrm>
            <a:off x="6411416" y="883963"/>
            <a:ext cx="5787052" cy="431849"/>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badi" panose="020B0604020104020204" pitchFamily="34" charset="0"/>
              </a:rPr>
              <a:t>Key Initiatives</a:t>
            </a:r>
            <a:endParaRPr lang="en-ZA" sz="1400" dirty="0">
              <a:latin typeface="Abadi" panose="020B0604020104020204" pitchFamily="34" charset="0"/>
            </a:endParaRPr>
          </a:p>
        </p:txBody>
      </p:sp>
      <p:sp>
        <p:nvSpPr>
          <p:cNvPr id="30" name="Rectangle 29">
            <a:extLst>
              <a:ext uri="{FF2B5EF4-FFF2-40B4-BE49-F238E27FC236}">
                <a16:creationId xmlns:a16="http://schemas.microsoft.com/office/drawing/2014/main" xmlns="" id="{CDE5645E-1737-41EF-809A-EBAABADBC4B1}"/>
              </a:ext>
            </a:extLst>
          </p:cNvPr>
          <p:cNvSpPr/>
          <p:nvPr/>
        </p:nvSpPr>
        <p:spPr>
          <a:xfrm>
            <a:off x="5527" y="1394137"/>
            <a:ext cx="2155409" cy="1063586"/>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5</a:t>
            </a:r>
          </a:p>
          <a:p>
            <a:pPr algn="ctr"/>
            <a:r>
              <a:rPr lang="en-ZA" sz="1400" dirty="0"/>
              <a:t>Stakeholder Relations </a:t>
            </a:r>
          </a:p>
        </p:txBody>
      </p:sp>
      <p:sp>
        <p:nvSpPr>
          <p:cNvPr id="31" name="Rectangle 30">
            <a:extLst>
              <a:ext uri="{FF2B5EF4-FFF2-40B4-BE49-F238E27FC236}">
                <a16:creationId xmlns:a16="http://schemas.microsoft.com/office/drawing/2014/main" xmlns="" id="{6E44FAB8-C2DF-4CB8-A11F-CBA81B5DC8DF}"/>
              </a:ext>
            </a:extLst>
          </p:cNvPr>
          <p:cNvSpPr/>
          <p:nvPr/>
        </p:nvSpPr>
        <p:spPr>
          <a:xfrm>
            <a:off x="2350705" y="1382422"/>
            <a:ext cx="3923672" cy="106358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Rebuild Stakeholder Confidence and Trust</a:t>
            </a:r>
          </a:p>
        </p:txBody>
      </p:sp>
      <p:sp>
        <p:nvSpPr>
          <p:cNvPr id="32" name="Rectangle 31">
            <a:extLst>
              <a:ext uri="{FF2B5EF4-FFF2-40B4-BE49-F238E27FC236}">
                <a16:creationId xmlns:a16="http://schemas.microsoft.com/office/drawing/2014/main" xmlns="" id="{3A2B5D85-43F4-4136-93DD-969FDF8B3B82}"/>
              </a:ext>
            </a:extLst>
          </p:cNvPr>
          <p:cNvSpPr/>
          <p:nvPr/>
        </p:nvSpPr>
        <p:spPr>
          <a:xfrm>
            <a:off x="6395352" y="1399726"/>
            <a:ext cx="5783396" cy="106358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250" dirty="0"/>
          </a:p>
          <a:p>
            <a:r>
              <a:rPr lang="en-ZA" sz="1250" dirty="0"/>
              <a:t>Attract new Sponsors and funders</a:t>
            </a:r>
          </a:p>
          <a:p>
            <a:r>
              <a:rPr lang="en-ZA" sz="1250" dirty="0"/>
              <a:t>Adherence by NF’s to Constitutional Requirements</a:t>
            </a:r>
          </a:p>
          <a:p>
            <a:r>
              <a:rPr lang="en-ZA" sz="1250" dirty="0"/>
              <a:t>National Federations’ liaison and support</a:t>
            </a:r>
          </a:p>
          <a:p>
            <a:r>
              <a:rPr lang="en-ZA" sz="1250" dirty="0"/>
              <a:t>Establishing Stakeholder Confidence</a:t>
            </a:r>
          </a:p>
          <a:p>
            <a:r>
              <a:rPr lang="en-ZA" sz="1250" dirty="0"/>
              <a:t>Effective Contribution to Sport Development</a:t>
            </a:r>
          </a:p>
          <a:p>
            <a:endParaRPr lang="en-ZA" sz="1250" dirty="0"/>
          </a:p>
          <a:p>
            <a:endParaRPr lang="en-ZA" sz="1250" dirty="0"/>
          </a:p>
        </p:txBody>
      </p:sp>
      <p:sp>
        <p:nvSpPr>
          <p:cNvPr id="33" name="Rectangle 32">
            <a:extLst>
              <a:ext uri="{FF2B5EF4-FFF2-40B4-BE49-F238E27FC236}">
                <a16:creationId xmlns:a16="http://schemas.microsoft.com/office/drawing/2014/main" xmlns="" id="{E74B9406-0D6E-48F4-BAC3-A1337D264BC3}"/>
              </a:ext>
            </a:extLst>
          </p:cNvPr>
          <p:cNvSpPr/>
          <p:nvPr/>
        </p:nvSpPr>
        <p:spPr>
          <a:xfrm>
            <a:off x="0" y="2530052"/>
            <a:ext cx="2174188" cy="140335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6</a:t>
            </a:r>
          </a:p>
          <a:p>
            <a:pPr algn="ctr"/>
            <a:r>
              <a:rPr lang="en-ZA" sz="1400" dirty="0"/>
              <a:t>High Performance</a:t>
            </a:r>
          </a:p>
        </p:txBody>
      </p:sp>
      <p:sp>
        <p:nvSpPr>
          <p:cNvPr id="34" name="Rectangle 33">
            <a:extLst>
              <a:ext uri="{FF2B5EF4-FFF2-40B4-BE49-F238E27FC236}">
                <a16:creationId xmlns:a16="http://schemas.microsoft.com/office/drawing/2014/main" xmlns="" id="{C0043FD8-1965-4A4B-ADCD-D2DE2181E9B2}"/>
              </a:ext>
            </a:extLst>
          </p:cNvPr>
          <p:cNvSpPr/>
          <p:nvPr/>
        </p:nvSpPr>
        <p:spPr>
          <a:xfrm>
            <a:off x="2349323" y="2544634"/>
            <a:ext cx="3912005" cy="1388772"/>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Promote High Performance and</a:t>
            </a:r>
          </a:p>
          <a:p>
            <a:r>
              <a:rPr lang="en-ZA" sz="1400" dirty="0">
                <a:solidFill>
                  <a:schemeClr val="tx1"/>
                </a:solidFill>
              </a:rPr>
              <a:t>Successfully Deliver Team South Africa</a:t>
            </a:r>
          </a:p>
          <a:p>
            <a:endParaRPr lang="en-ZA" sz="1400" dirty="0">
              <a:solidFill>
                <a:schemeClr val="tx1"/>
              </a:solidFill>
            </a:endParaRPr>
          </a:p>
        </p:txBody>
      </p:sp>
      <p:sp>
        <p:nvSpPr>
          <p:cNvPr id="35" name="Rectangle 34">
            <a:extLst>
              <a:ext uri="{FF2B5EF4-FFF2-40B4-BE49-F238E27FC236}">
                <a16:creationId xmlns:a16="http://schemas.microsoft.com/office/drawing/2014/main" xmlns="" id="{16C9B7D3-DA55-42EF-8FCA-1BDCED20FFB7}"/>
              </a:ext>
            </a:extLst>
          </p:cNvPr>
          <p:cNvSpPr/>
          <p:nvPr/>
        </p:nvSpPr>
        <p:spPr>
          <a:xfrm>
            <a:off x="6406992" y="2535126"/>
            <a:ext cx="5785008" cy="138376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250" dirty="0"/>
          </a:p>
          <a:p>
            <a:r>
              <a:rPr lang="en-ZA" sz="1250" dirty="0"/>
              <a:t>Talent identification,  development and retention of athletes</a:t>
            </a:r>
          </a:p>
          <a:p>
            <a:r>
              <a:rPr lang="en-ZA" sz="1250" dirty="0"/>
              <a:t>Accreditation of HP facilities, services and equipment</a:t>
            </a:r>
          </a:p>
          <a:p>
            <a:r>
              <a:rPr lang="en-ZA" sz="1250" dirty="0"/>
              <a:t>Implementation and maintaining integrated systems for the audit and monitoring of HP programmes</a:t>
            </a:r>
          </a:p>
          <a:p>
            <a:r>
              <a:rPr lang="en-ZA" sz="1250" dirty="0"/>
              <a:t>Relaunch of Operational Excellence</a:t>
            </a:r>
          </a:p>
          <a:p>
            <a:r>
              <a:rPr lang="en-ZA" sz="1250" dirty="0"/>
              <a:t>Team South Africa Delivery</a:t>
            </a:r>
          </a:p>
          <a:p>
            <a:r>
              <a:rPr lang="en-ZA" sz="1250" dirty="0"/>
              <a:t>Engagement with Stakeholders to ensure Effective delivery.</a:t>
            </a:r>
          </a:p>
          <a:p>
            <a:endParaRPr lang="en-ZA" sz="1250" dirty="0"/>
          </a:p>
        </p:txBody>
      </p:sp>
      <p:sp>
        <p:nvSpPr>
          <p:cNvPr id="36" name="Rectangle 35">
            <a:extLst>
              <a:ext uri="{FF2B5EF4-FFF2-40B4-BE49-F238E27FC236}">
                <a16:creationId xmlns:a16="http://schemas.microsoft.com/office/drawing/2014/main" xmlns="" id="{9752026A-16DD-49AB-B56B-9FEB7ED2AEFC}"/>
              </a:ext>
            </a:extLst>
          </p:cNvPr>
          <p:cNvSpPr/>
          <p:nvPr/>
        </p:nvSpPr>
        <p:spPr>
          <a:xfrm>
            <a:off x="0" y="3990317"/>
            <a:ext cx="2160936" cy="1098995"/>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7</a:t>
            </a:r>
          </a:p>
          <a:p>
            <a:pPr algn="ctr"/>
            <a:r>
              <a:rPr lang="en-ZA" sz="1400" dirty="0"/>
              <a:t>Advocacy for Sports Transformation</a:t>
            </a:r>
          </a:p>
        </p:txBody>
      </p:sp>
      <p:sp>
        <p:nvSpPr>
          <p:cNvPr id="37" name="Rectangle 36">
            <a:extLst>
              <a:ext uri="{FF2B5EF4-FFF2-40B4-BE49-F238E27FC236}">
                <a16:creationId xmlns:a16="http://schemas.microsoft.com/office/drawing/2014/main" xmlns="" id="{17E5BBD2-A8F3-4AE2-AC27-83DDB9DD074F}"/>
              </a:ext>
            </a:extLst>
          </p:cNvPr>
          <p:cNvSpPr/>
          <p:nvPr/>
        </p:nvSpPr>
        <p:spPr>
          <a:xfrm>
            <a:off x="2333282" y="4013277"/>
            <a:ext cx="3926581" cy="106791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Collaborate with the National Federations to create an inclusive and accessible sporting environment </a:t>
            </a:r>
          </a:p>
        </p:txBody>
      </p:sp>
      <p:sp>
        <p:nvSpPr>
          <p:cNvPr id="38" name="Rectangle 37">
            <a:extLst>
              <a:ext uri="{FF2B5EF4-FFF2-40B4-BE49-F238E27FC236}">
                <a16:creationId xmlns:a16="http://schemas.microsoft.com/office/drawing/2014/main" xmlns="" id="{82BF124C-C026-4E8B-86E9-BD46335F73E9}"/>
              </a:ext>
            </a:extLst>
          </p:cNvPr>
          <p:cNvSpPr/>
          <p:nvPr/>
        </p:nvSpPr>
        <p:spPr>
          <a:xfrm>
            <a:off x="6401466" y="3998926"/>
            <a:ext cx="5785009" cy="1082263"/>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250" dirty="0"/>
          </a:p>
          <a:p>
            <a:pPr algn="just"/>
            <a:r>
              <a:rPr lang="en-ZA" sz="1250" dirty="0">
                <a:solidFill>
                  <a:schemeClr val="bg1"/>
                </a:solidFill>
                <a:ea typeface="Calibri" panose="020F0502020204030204" pitchFamily="34" charset="0"/>
                <a:cs typeface="Times New Roman" panose="02020603050405020304" pitchFamily="18" charset="0"/>
              </a:rPr>
              <a:t>Create an inclusive and accessible environment for all in sports </a:t>
            </a:r>
          </a:p>
          <a:p>
            <a:pPr algn="just"/>
            <a:r>
              <a:rPr lang="en-ZA" sz="1250" dirty="0">
                <a:solidFill>
                  <a:schemeClr val="bg1"/>
                </a:solidFill>
                <a:ea typeface="Calibri" panose="020F0502020204030204" pitchFamily="34" charset="0"/>
                <a:cs typeface="Times New Roman" panose="02020603050405020304" pitchFamily="18" charset="0"/>
              </a:rPr>
              <a:t>Access to sports from foundation to participation followed by performance and then Elite (Developmental pyramid)</a:t>
            </a:r>
          </a:p>
          <a:p>
            <a:pPr algn="just"/>
            <a:r>
              <a:rPr lang="en-ZA" sz="1250" dirty="0">
                <a:solidFill>
                  <a:schemeClr val="bg1"/>
                </a:solidFill>
                <a:ea typeface="Calibri" panose="020F0502020204030204" pitchFamily="34" charset="0"/>
                <a:cs typeface="Times New Roman" panose="02020603050405020304" pitchFamily="18" charset="0"/>
              </a:rPr>
              <a:t>Talent Identification and pathway</a:t>
            </a:r>
          </a:p>
          <a:p>
            <a:pPr algn="just"/>
            <a:r>
              <a:rPr lang="en-ZA" sz="1250" dirty="0">
                <a:solidFill>
                  <a:schemeClr val="bg1"/>
                </a:solidFill>
                <a:ea typeface="Calibri" panose="020F0502020204030204" pitchFamily="34" charset="0"/>
                <a:cs typeface="Times New Roman" panose="02020603050405020304" pitchFamily="18" charset="0"/>
              </a:rPr>
              <a:t>Sustainability and legacy</a:t>
            </a:r>
          </a:p>
          <a:p>
            <a:endParaRPr lang="en-ZA" sz="1250" dirty="0"/>
          </a:p>
        </p:txBody>
      </p:sp>
      <p:cxnSp>
        <p:nvCxnSpPr>
          <p:cNvPr id="43" name="Straight Connector 42">
            <a:extLst>
              <a:ext uri="{FF2B5EF4-FFF2-40B4-BE49-F238E27FC236}">
                <a16:creationId xmlns:a16="http://schemas.microsoft.com/office/drawing/2014/main" xmlns="" id="{0084D986-C512-4F10-B2E6-9DBF460D8F81}"/>
              </a:ext>
            </a:extLst>
          </p:cNvPr>
          <p:cNvCxnSpPr>
            <a:cxnSpLocks/>
          </p:cNvCxnSpPr>
          <p:nvPr/>
        </p:nvCxnSpPr>
        <p:spPr>
          <a:xfrm flipV="1">
            <a:off x="6846230" y="6350109"/>
            <a:ext cx="121059" cy="1"/>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71DEC358-BDB8-4FFF-AAEA-B961CFE2620C}"/>
              </a:ext>
            </a:extLst>
          </p:cNvPr>
          <p:cNvSpPr/>
          <p:nvPr/>
        </p:nvSpPr>
        <p:spPr>
          <a:xfrm>
            <a:off x="0" y="5161641"/>
            <a:ext cx="2174189" cy="1113450"/>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8</a:t>
            </a:r>
          </a:p>
          <a:p>
            <a:pPr algn="ctr"/>
            <a:r>
              <a:rPr lang="en-ZA" sz="1400" dirty="0"/>
              <a:t>Lead a Sports Movement</a:t>
            </a:r>
          </a:p>
        </p:txBody>
      </p:sp>
      <p:sp>
        <p:nvSpPr>
          <p:cNvPr id="49" name="Rectangle 48">
            <a:extLst>
              <a:ext uri="{FF2B5EF4-FFF2-40B4-BE49-F238E27FC236}">
                <a16:creationId xmlns:a16="http://schemas.microsoft.com/office/drawing/2014/main" xmlns="" id="{0529691B-AA35-4BEB-8A2D-ED769801B153}"/>
              </a:ext>
            </a:extLst>
          </p:cNvPr>
          <p:cNvSpPr/>
          <p:nvPr/>
        </p:nvSpPr>
        <p:spPr>
          <a:xfrm>
            <a:off x="2360845" y="5161641"/>
            <a:ext cx="3913532" cy="1082263"/>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Use Sports as a vehicle for social cohesion</a:t>
            </a:r>
          </a:p>
        </p:txBody>
      </p:sp>
      <p:sp>
        <p:nvSpPr>
          <p:cNvPr id="50" name="Rectangle 49">
            <a:extLst>
              <a:ext uri="{FF2B5EF4-FFF2-40B4-BE49-F238E27FC236}">
                <a16:creationId xmlns:a16="http://schemas.microsoft.com/office/drawing/2014/main" xmlns="" id="{333BFAC5-A339-4B48-A19F-2655E4B85157}"/>
              </a:ext>
            </a:extLst>
          </p:cNvPr>
          <p:cNvSpPr/>
          <p:nvPr/>
        </p:nvSpPr>
        <p:spPr>
          <a:xfrm>
            <a:off x="6419868" y="5154760"/>
            <a:ext cx="5772687" cy="1067805"/>
          </a:xfrm>
          <a:prstGeom prst="rect">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50" dirty="0"/>
              <a:t>Encourage Sports for All</a:t>
            </a:r>
          </a:p>
          <a:p>
            <a:r>
              <a:rPr lang="en-ZA" sz="1250" dirty="0"/>
              <a:t>Set up a Sports Foundation</a:t>
            </a:r>
          </a:p>
          <a:p>
            <a:r>
              <a:rPr lang="en-ZA" sz="1250" dirty="0"/>
              <a:t>Promote principles and values of Olympism in Sports and Education</a:t>
            </a:r>
          </a:p>
        </p:txBody>
      </p:sp>
      <p:sp>
        <p:nvSpPr>
          <p:cNvPr id="54" name="Rectangle 53">
            <a:extLst>
              <a:ext uri="{FF2B5EF4-FFF2-40B4-BE49-F238E27FC236}">
                <a16:creationId xmlns:a16="http://schemas.microsoft.com/office/drawing/2014/main" xmlns="" id="{006D1563-467B-4813-96D1-69CE3EABDE2E}"/>
              </a:ext>
            </a:extLst>
          </p:cNvPr>
          <p:cNvSpPr/>
          <p:nvPr/>
        </p:nvSpPr>
        <p:spPr>
          <a:xfrm>
            <a:off x="0" y="6301803"/>
            <a:ext cx="12178748" cy="499441"/>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t>                                                                                             </a:t>
            </a:r>
            <a:r>
              <a:rPr lang="en-ZA" b="1" dirty="0"/>
              <a:t>Technology</a:t>
            </a:r>
          </a:p>
        </p:txBody>
      </p:sp>
      <p:cxnSp>
        <p:nvCxnSpPr>
          <p:cNvPr id="28" name="Straight Connector 27">
            <a:extLst>
              <a:ext uri="{FF2B5EF4-FFF2-40B4-BE49-F238E27FC236}">
                <a16:creationId xmlns:a16="http://schemas.microsoft.com/office/drawing/2014/main" xmlns="" id="{2F70421F-B3A2-4A03-AFCE-652E3F20554F}"/>
              </a:ext>
            </a:extLst>
          </p:cNvPr>
          <p:cNvCxnSpPr>
            <a:cxnSpLocks/>
          </p:cNvCxnSpPr>
          <p:nvPr/>
        </p:nvCxnSpPr>
        <p:spPr>
          <a:xfrm>
            <a:off x="2180436" y="3258172"/>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8EC0875-5E85-4661-9C9B-CA8FD64869E6}"/>
              </a:ext>
            </a:extLst>
          </p:cNvPr>
          <p:cNvCxnSpPr>
            <a:cxnSpLocks/>
          </p:cNvCxnSpPr>
          <p:nvPr/>
        </p:nvCxnSpPr>
        <p:spPr>
          <a:xfrm>
            <a:off x="2158664" y="4441086"/>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0BF0FC8-C2A9-4F5A-B89A-18D7C57ABD18}"/>
              </a:ext>
            </a:extLst>
          </p:cNvPr>
          <p:cNvCxnSpPr>
            <a:cxnSpLocks/>
          </p:cNvCxnSpPr>
          <p:nvPr/>
        </p:nvCxnSpPr>
        <p:spPr>
          <a:xfrm>
            <a:off x="2173182" y="5645776"/>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624F6E2-43D8-44B3-A8AD-817BB41DD925}"/>
              </a:ext>
            </a:extLst>
          </p:cNvPr>
          <p:cNvCxnSpPr>
            <a:cxnSpLocks/>
          </p:cNvCxnSpPr>
          <p:nvPr/>
        </p:nvCxnSpPr>
        <p:spPr>
          <a:xfrm>
            <a:off x="2173180" y="1973660"/>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F890593-F827-4C3C-8B98-BF151F9A5259}"/>
              </a:ext>
            </a:extLst>
          </p:cNvPr>
          <p:cNvCxnSpPr>
            <a:cxnSpLocks/>
          </p:cNvCxnSpPr>
          <p:nvPr/>
        </p:nvCxnSpPr>
        <p:spPr>
          <a:xfrm>
            <a:off x="6251696" y="1872061"/>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2340FFD6-42E3-4B70-8E56-D8FEA885068B}"/>
              </a:ext>
            </a:extLst>
          </p:cNvPr>
          <p:cNvCxnSpPr>
            <a:cxnSpLocks/>
          </p:cNvCxnSpPr>
          <p:nvPr/>
        </p:nvCxnSpPr>
        <p:spPr>
          <a:xfrm>
            <a:off x="6251698" y="4455599"/>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FFB59F-2A81-487F-966E-3A3B53301AED}"/>
              </a:ext>
            </a:extLst>
          </p:cNvPr>
          <p:cNvCxnSpPr>
            <a:cxnSpLocks/>
          </p:cNvCxnSpPr>
          <p:nvPr/>
        </p:nvCxnSpPr>
        <p:spPr>
          <a:xfrm>
            <a:off x="6244438" y="3200117"/>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280734FA-3BBF-4D40-85C0-250DC7BA8E05}"/>
              </a:ext>
            </a:extLst>
          </p:cNvPr>
          <p:cNvCxnSpPr>
            <a:cxnSpLocks/>
          </p:cNvCxnSpPr>
          <p:nvPr/>
        </p:nvCxnSpPr>
        <p:spPr>
          <a:xfrm>
            <a:off x="6244439" y="5711088"/>
            <a:ext cx="179519" cy="3914"/>
          </a:xfrm>
          <a:prstGeom prst="line">
            <a:avLst/>
          </a:prstGeom>
          <a:ln>
            <a:solidFill>
              <a:srgbClr val="BF9B30"/>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xmlns="" id="{7A0AEB50-579C-4E7D-93AC-09C3676D31C1}"/>
              </a:ext>
            </a:extLst>
          </p:cNvPr>
          <p:cNvSpPr>
            <a:spLocks noGrp="1"/>
          </p:cNvSpPr>
          <p:nvPr>
            <p:ph type="title"/>
          </p:nvPr>
        </p:nvSpPr>
        <p:spPr>
          <a:xfrm>
            <a:off x="137328" y="91902"/>
            <a:ext cx="11316239" cy="670291"/>
          </a:xfrm>
        </p:spPr>
        <p:txBody>
          <a:bodyPr>
            <a:noAutofit/>
          </a:bodyPr>
          <a:lstStyle/>
          <a:p>
            <a:r>
              <a:rPr lang="en-ZA" sz="3200" b="1" dirty="0"/>
              <a:t>Strategic Focus 2023 – 2025</a:t>
            </a:r>
          </a:p>
        </p:txBody>
      </p:sp>
    </p:spTree>
    <p:extLst>
      <p:ext uri="{BB962C8B-B14F-4D97-AF65-F5344CB8AC3E}">
        <p14:creationId xmlns:p14="http://schemas.microsoft.com/office/powerpoint/2010/main" xmlns="" val="335776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A406B2-B637-41FE-9EC4-E065F9721B5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2528" y="1104882"/>
            <a:ext cx="3755572" cy="3544563"/>
          </a:xfrm>
          <a:prstGeom prst="rect">
            <a:avLst/>
          </a:prstGeom>
          <a:noFill/>
          <a:ln>
            <a:noFill/>
          </a:ln>
        </p:spPr>
      </p:pic>
      <p:sp>
        <p:nvSpPr>
          <p:cNvPr id="7" name="Rectangle 6">
            <a:extLst>
              <a:ext uri="{FF2B5EF4-FFF2-40B4-BE49-F238E27FC236}">
                <a16:creationId xmlns:a16="http://schemas.microsoft.com/office/drawing/2014/main" xmlns="" id="{AD76EF52-6E17-464A-9A65-D2E3C553C980}"/>
              </a:ext>
            </a:extLst>
          </p:cNvPr>
          <p:cNvSpPr/>
          <p:nvPr/>
        </p:nvSpPr>
        <p:spPr>
          <a:xfrm>
            <a:off x="0" y="6536724"/>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xmlns="" id="{A6845981-656B-42E9-B249-1F5A089041B7}"/>
              </a:ext>
            </a:extLst>
          </p:cNvPr>
          <p:cNvSpPr/>
          <p:nvPr/>
        </p:nvSpPr>
        <p:spPr>
          <a:xfrm>
            <a:off x="0" y="6430297"/>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xmlns="" id="{7BB1BD9F-2A7B-408E-8293-D6926E683790}"/>
              </a:ext>
            </a:extLst>
          </p:cNvPr>
          <p:cNvSpPr/>
          <p:nvPr/>
        </p:nvSpPr>
        <p:spPr>
          <a:xfrm>
            <a:off x="-1" y="6751573"/>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xmlns="" id="{0C17FEDD-ED07-4391-A8A9-DAE28E9DA23D}"/>
              </a:ext>
            </a:extLst>
          </p:cNvPr>
          <p:cNvSpPr/>
          <p:nvPr/>
        </p:nvSpPr>
        <p:spPr>
          <a:xfrm>
            <a:off x="-1" y="87521"/>
            <a:ext cx="12192000" cy="197708"/>
          </a:xfrm>
          <a:prstGeom prst="rect">
            <a:avLst/>
          </a:prstGeom>
          <a:solidFill>
            <a:srgbClr val="087C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xmlns="" id="{A9EB71D0-1824-4582-8A96-7350E40DB730}"/>
              </a:ext>
            </a:extLst>
          </p:cNvPr>
          <p:cNvSpPr/>
          <p:nvPr/>
        </p:nvSpPr>
        <p:spPr>
          <a:xfrm>
            <a:off x="-1" y="-18906"/>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xmlns="" id="{FB621DD8-87FD-4327-B69F-878CA2EB7DC6}"/>
              </a:ext>
            </a:extLst>
          </p:cNvPr>
          <p:cNvSpPr/>
          <p:nvPr/>
        </p:nvSpPr>
        <p:spPr>
          <a:xfrm>
            <a:off x="-2" y="286041"/>
            <a:ext cx="12192000" cy="106427"/>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8D1E4016-3B03-4209-BD4F-B010F71781BB}"/>
              </a:ext>
            </a:extLst>
          </p:cNvPr>
          <p:cNvSpPr/>
          <p:nvPr/>
        </p:nvSpPr>
        <p:spPr>
          <a:xfrm>
            <a:off x="3428999" y="4891712"/>
            <a:ext cx="4931231" cy="954107"/>
          </a:xfrm>
          <a:prstGeom prst="rect">
            <a:avLst/>
          </a:prstGeom>
        </p:spPr>
        <p:txBody>
          <a:bodyPr wrap="square">
            <a:spAutoFit/>
          </a:bodyPr>
          <a:lstStyle/>
          <a:p>
            <a:pPr algn="ctr">
              <a:spcAft>
                <a:spcPts val="0"/>
              </a:spcAft>
            </a:pPr>
            <a:r>
              <a:rPr lang="en-ZA" sz="2800" kern="1400" spc="-50" dirty="0">
                <a:latin typeface="Calibri Light" panose="020F0302020204030204" pitchFamily="34" charset="0"/>
                <a:ea typeface="Times New Roman" panose="02020603050405020304" pitchFamily="18" charset="0"/>
                <a:cs typeface="Times New Roman" panose="02020603050405020304" pitchFamily="18" charset="0"/>
              </a:rPr>
              <a:t>TEAMSA DELIVERY CALENDER  APRIL 2023- MARCH 2024</a:t>
            </a:r>
          </a:p>
        </p:txBody>
      </p:sp>
    </p:spTree>
    <p:extLst>
      <p:ext uri="{BB962C8B-B14F-4D97-AF65-F5344CB8AC3E}">
        <p14:creationId xmlns:p14="http://schemas.microsoft.com/office/powerpoint/2010/main" xmlns="" val="398333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16107" y="223073"/>
            <a:ext cx="10903827" cy="488851"/>
          </a:xfrm>
        </p:spPr>
        <p:txBody>
          <a:bodyPr>
            <a:normAutofit/>
          </a:bodyPr>
          <a:lstStyle/>
          <a:p>
            <a:r>
              <a:rPr lang="en-GB" sz="2800" dirty="0"/>
              <a:t>QUARTER ONE -  APRIL – JUNE 2023 ACTIVITIES</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4" name="TextBox 3">
            <a:extLst>
              <a:ext uri="{FF2B5EF4-FFF2-40B4-BE49-F238E27FC236}">
                <a16:creationId xmlns:a16="http://schemas.microsoft.com/office/drawing/2014/main" xmlns="" id="{CA9EEE89-65B4-4A37-A93B-9BA4AB42513D}"/>
              </a:ext>
            </a:extLst>
          </p:cNvPr>
          <p:cNvSpPr txBox="1"/>
          <p:nvPr/>
        </p:nvSpPr>
        <p:spPr>
          <a:xfrm>
            <a:off x="0" y="980373"/>
            <a:ext cx="1417376" cy="369332"/>
          </a:xfrm>
          <a:prstGeom prst="rect">
            <a:avLst/>
          </a:prstGeom>
          <a:solidFill>
            <a:schemeClr val="accent6">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APRIL </a:t>
            </a:r>
            <a:endParaRPr lang="en-ZA" b="1" dirty="0">
              <a:solidFill>
                <a:schemeClr val="bg1"/>
              </a:solidFill>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xmlns="" id="{BD915DC7-6E25-4416-BCEF-CF69DE93DA61}"/>
              </a:ext>
            </a:extLst>
          </p:cNvPr>
          <p:cNvSpPr/>
          <p:nvPr/>
        </p:nvSpPr>
        <p:spPr>
          <a:xfrm>
            <a:off x="37963" y="1292310"/>
            <a:ext cx="11952922" cy="869469"/>
          </a:xfrm>
          <a:prstGeom prst="rect">
            <a:avLst/>
          </a:prstGeom>
        </p:spPr>
        <p:txBody>
          <a:bodyPr wrap="square">
            <a:spAutoFit/>
          </a:bodyPr>
          <a:lstStyle/>
          <a:p>
            <a:pPr>
              <a:spcAft>
                <a:spcPts val="300"/>
              </a:spcAft>
            </a:pPr>
            <a:r>
              <a:rPr lang="en-ZA" sz="1600" b="1" dirty="0"/>
              <a:t>SASCOC General Assembly :</a:t>
            </a:r>
          </a:p>
          <a:p>
            <a:pPr marL="285750" indent="-285750">
              <a:spcAft>
                <a:spcPts val="300"/>
              </a:spcAft>
              <a:buFont typeface="Courier New" panose="02070309020205020404" pitchFamily="49" charset="0"/>
              <a:buChar char="o"/>
            </a:pPr>
            <a:r>
              <a:rPr lang="en-ZA" sz="1600" dirty="0"/>
              <a:t>Our Constitution states that SASCOC </a:t>
            </a:r>
            <a:r>
              <a:rPr lang="en-GB" sz="1600" dirty="0"/>
              <a:t>shall hold at least two General Meetings of Members during a financial year, of which one shall be the Annual General Meeting. The first General Assembly for this financial year is in April.</a:t>
            </a:r>
            <a:endParaRPr lang="en-ZA" sz="1600" dirty="0"/>
          </a:p>
        </p:txBody>
      </p:sp>
      <p:sp>
        <p:nvSpPr>
          <p:cNvPr id="19" name="TextBox 18">
            <a:extLst>
              <a:ext uri="{FF2B5EF4-FFF2-40B4-BE49-F238E27FC236}">
                <a16:creationId xmlns:a16="http://schemas.microsoft.com/office/drawing/2014/main" xmlns="" id="{075CD25B-C72E-4252-996E-387D47033774}"/>
              </a:ext>
            </a:extLst>
          </p:cNvPr>
          <p:cNvSpPr txBox="1"/>
          <p:nvPr/>
        </p:nvSpPr>
        <p:spPr>
          <a:xfrm>
            <a:off x="5420" y="2246417"/>
            <a:ext cx="659924" cy="369332"/>
          </a:xfrm>
          <a:prstGeom prst="rect">
            <a:avLst/>
          </a:prstGeom>
          <a:solidFill>
            <a:schemeClr val="accent4">
              <a:lumMod val="50000"/>
            </a:schemeClr>
          </a:solidFill>
        </p:spPr>
        <p:txBody>
          <a:bodyPr wrap="none" rtlCol="0">
            <a:spAutoFit/>
          </a:bodyPr>
          <a:lstStyle/>
          <a:p>
            <a:r>
              <a:rPr lang="en-GB" b="1" dirty="0">
                <a:solidFill>
                  <a:schemeClr val="bg1"/>
                </a:solidFill>
                <a:latin typeface="Aharoni" panose="02010803020104030203" pitchFamily="2" charset="-79"/>
                <a:cs typeface="Aharoni" panose="02010803020104030203" pitchFamily="2" charset="-79"/>
              </a:rPr>
              <a:t>MAY</a:t>
            </a:r>
            <a:endParaRPr lang="en-ZA" b="1" dirty="0">
              <a:solidFill>
                <a:schemeClr val="bg1"/>
              </a:solidFill>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xmlns="" id="{E2A09FDD-2400-4ED8-87B7-8A5DFEFEA886}"/>
              </a:ext>
            </a:extLst>
          </p:cNvPr>
          <p:cNvSpPr/>
          <p:nvPr/>
        </p:nvSpPr>
        <p:spPr>
          <a:xfrm>
            <a:off x="37963" y="2553338"/>
            <a:ext cx="11990886" cy="1723549"/>
          </a:xfrm>
          <a:prstGeom prst="rect">
            <a:avLst/>
          </a:prstGeom>
        </p:spPr>
        <p:txBody>
          <a:bodyPr wrap="square">
            <a:spAutoFit/>
          </a:bodyPr>
          <a:lstStyle/>
          <a:p>
            <a:pPr marL="285750" indent="-285750">
              <a:spcAft>
                <a:spcPts val="300"/>
              </a:spcAft>
              <a:buFont typeface="Courier New" panose="02070309020205020404" pitchFamily="49" charset="0"/>
              <a:buChar char="o"/>
            </a:pPr>
            <a:r>
              <a:rPr lang="en-ZA" sz="1600" dirty="0"/>
              <a:t>Launch of the </a:t>
            </a:r>
            <a:r>
              <a:rPr lang="en-ZA" sz="1600" b="1" dirty="0"/>
              <a:t>Operation Excellence Programme </a:t>
            </a:r>
            <a:r>
              <a:rPr lang="en-ZA" sz="1600" dirty="0"/>
              <a:t>(OPEX) - </a:t>
            </a:r>
            <a:r>
              <a:rPr lang="en-GB" sz="1600" dirty="0"/>
              <a:t>OPEX is designed to offer support to athletes who have the potential to qualify for participation and returning medals at a higher level in the multi-coded events under the organisation’s umbrella of sports. </a:t>
            </a:r>
          </a:p>
          <a:p>
            <a:pPr marL="285750" indent="-285750">
              <a:spcAft>
                <a:spcPts val="300"/>
              </a:spcAft>
              <a:buFont typeface="Courier New" panose="02070309020205020404" pitchFamily="49" charset="0"/>
              <a:buChar char="o"/>
            </a:pPr>
            <a:r>
              <a:rPr lang="en-GB" sz="1600" dirty="0"/>
              <a:t>OPEX/Special Support Programmes, athletes are nominated through their NFs. Currently finalising the Opex contracts</a:t>
            </a:r>
          </a:p>
          <a:p>
            <a:pPr marL="285750" indent="-285750">
              <a:spcAft>
                <a:spcPts val="300"/>
              </a:spcAft>
              <a:buFont typeface="Courier New" panose="02070309020205020404" pitchFamily="49" charset="0"/>
              <a:buChar char="o"/>
            </a:pPr>
            <a:r>
              <a:rPr lang="en-GB" sz="1600" dirty="0"/>
              <a:t>SASCOC has signed a sponsor to help fund the programme</a:t>
            </a:r>
          </a:p>
          <a:p>
            <a:pPr marL="285750" indent="-285750">
              <a:spcAft>
                <a:spcPts val="300"/>
              </a:spcAft>
              <a:buFont typeface="Courier New" panose="02070309020205020404" pitchFamily="49" charset="0"/>
              <a:buChar char="o"/>
            </a:pPr>
            <a:r>
              <a:rPr lang="en-GB" sz="1600" dirty="0"/>
              <a:t>South African launch of the sponsorship and the Opex athletes announcement will be in May 2023</a:t>
            </a:r>
          </a:p>
          <a:p>
            <a:pPr marL="285750" indent="-285750">
              <a:spcAft>
                <a:spcPts val="300"/>
              </a:spcAft>
              <a:buFont typeface="Courier New" panose="02070309020205020404" pitchFamily="49" charset="0"/>
              <a:buChar char="o"/>
            </a:pPr>
            <a:endParaRPr lang="en-ZA" sz="1600" dirty="0"/>
          </a:p>
        </p:txBody>
      </p:sp>
      <p:sp>
        <p:nvSpPr>
          <p:cNvPr id="20" name="TextBox 19">
            <a:extLst>
              <a:ext uri="{FF2B5EF4-FFF2-40B4-BE49-F238E27FC236}">
                <a16:creationId xmlns:a16="http://schemas.microsoft.com/office/drawing/2014/main" xmlns="" id="{BA20BB9C-4CCA-412D-9D8C-77459EC84453}"/>
              </a:ext>
            </a:extLst>
          </p:cNvPr>
          <p:cNvSpPr txBox="1"/>
          <p:nvPr/>
        </p:nvSpPr>
        <p:spPr>
          <a:xfrm>
            <a:off x="78400" y="4131974"/>
            <a:ext cx="1417376" cy="369332"/>
          </a:xfrm>
          <a:prstGeom prst="rect">
            <a:avLst/>
          </a:prstGeom>
          <a:solidFill>
            <a:schemeClr val="accent6">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JUNE</a:t>
            </a:r>
            <a:endParaRPr lang="en-ZA" b="1" dirty="0">
              <a:solidFill>
                <a:schemeClr val="bg1"/>
              </a:solidFill>
              <a:latin typeface="Aharoni" panose="02010803020104030203" pitchFamily="2" charset="-79"/>
              <a:cs typeface="Aharoni" panose="02010803020104030203" pitchFamily="2" charset="-79"/>
            </a:endParaRPr>
          </a:p>
        </p:txBody>
      </p:sp>
      <p:sp>
        <p:nvSpPr>
          <p:cNvPr id="21" name="Rectangle 20">
            <a:extLst>
              <a:ext uri="{FF2B5EF4-FFF2-40B4-BE49-F238E27FC236}">
                <a16:creationId xmlns:a16="http://schemas.microsoft.com/office/drawing/2014/main" xmlns="" id="{5D03A204-0457-473D-8251-02E0729748F7}"/>
              </a:ext>
            </a:extLst>
          </p:cNvPr>
          <p:cNvSpPr/>
          <p:nvPr/>
        </p:nvSpPr>
        <p:spPr>
          <a:xfrm>
            <a:off x="78400" y="4603537"/>
            <a:ext cx="11497715" cy="2254463"/>
          </a:xfrm>
          <a:prstGeom prst="rect">
            <a:avLst/>
          </a:prstGeom>
        </p:spPr>
        <p:txBody>
          <a:bodyPr wrap="square">
            <a:spAutoFit/>
          </a:bodyPr>
          <a:lstStyle/>
          <a:p>
            <a:pPr>
              <a:spcAft>
                <a:spcPts val="300"/>
              </a:spcAft>
            </a:pPr>
            <a:r>
              <a:rPr lang="en-ZA" sz="1600" b="1" dirty="0"/>
              <a:t>Games Delivery </a:t>
            </a:r>
          </a:p>
          <a:p>
            <a:pPr>
              <a:spcAft>
                <a:spcPts val="300"/>
              </a:spcAft>
            </a:pPr>
            <a:r>
              <a:rPr lang="en-ZA" sz="1600" b="1" dirty="0"/>
              <a:t>African Beach Games 24 -30 June 2023 </a:t>
            </a:r>
          </a:p>
          <a:p>
            <a:pPr marL="285750" indent="-285750">
              <a:spcAft>
                <a:spcPts val="300"/>
              </a:spcAft>
              <a:buFont typeface="Courier New" panose="02070309020205020404" pitchFamily="49" charset="0"/>
              <a:buChar char="o"/>
            </a:pPr>
            <a:r>
              <a:rPr lang="en-ZA" sz="1600" dirty="0"/>
              <a:t>These are</a:t>
            </a:r>
            <a:r>
              <a:rPr lang="en-GB" sz="1600" dirty="0"/>
              <a:t> a continental multi-sport event held among athletes on the African continent. The Games are organised under the governance of the Association of National Olympic Committees of Africa (ANOCA). </a:t>
            </a:r>
          </a:p>
          <a:p>
            <a:pPr marL="285750" indent="-285750">
              <a:spcAft>
                <a:spcPts val="300"/>
              </a:spcAft>
              <a:buFont typeface="Courier New" panose="02070309020205020404" pitchFamily="49" charset="0"/>
              <a:buChar char="o"/>
            </a:pPr>
            <a:r>
              <a:rPr lang="en-GB" sz="1600" dirty="0"/>
              <a:t>A total of 11 sports have been named on the programme, with the event poised to be a qualifier for the Bali 2023 World Beach. We are awaiting the qualification process for these sports in order to know which sports Team SA qualify for </a:t>
            </a:r>
          </a:p>
          <a:p>
            <a:pPr marL="285750" indent="-285750">
              <a:spcAft>
                <a:spcPts val="300"/>
              </a:spcAft>
              <a:buFont typeface="Courier New" panose="02070309020205020404" pitchFamily="49" charset="0"/>
              <a:buChar char="o"/>
            </a:pPr>
            <a:r>
              <a:rPr lang="en-GB" sz="1600" dirty="0"/>
              <a:t>Tunisia will be hosting the Games </a:t>
            </a:r>
          </a:p>
          <a:p>
            <a:pPr>
              <a:spcAft>
                <a:spcPts val="300"/>
              </a:spcAft>
            </a:pPr>
            <a:endParaRPr lang="en-ZA" sz="1600" dirty="0"/>
          </a:p>
        </p:txBody>
      </p:sp>
    </p:spTree>
    <p:extLst>
      <p:ext uri="{BB962C8B-B14F-4D97-AF65-F5344CB8AC3E}">
        <p14:creationId xmlns:p14="http://schemas.microsoft.com/office/powerpoint/2010/main" xmlns="" val="36482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AEB50-579C-4E7D-93AC-09C3676D31C1}"/>
              </a:ext>
            </a:extLst>
          </p:cNvPr>
          <p:cNvSpPr>
            <a:spLocks noGrp="1"/>
          </p:cNvSpPr>
          <p:nvPr>
            <p:ph type="title"/>
          </p:nvPr>
        </p:nvSpPr>
        <p:spPr>
          <a:xfrm>
            <a:off x="113892" y="167746"/>
            <a:ext cx="10190253" cy="466652"/>
          </a:xfrm>
        </p:spPr>
        <p:txBody>
          <a:bodyPr>
            <a:normAutofit fontScale="90000"/>
          </a:bodyPr>
          <a:lstStyle/>
          <a:p>
            <a:r>
              <a:rPr lang="en-GB" sz="2800" dirty="0"/>
              <a:t>QUARTER ONE - APRIL – JUNE 2023 ACTIVITIES (cont.)</a:t>
            </a:r>
            <a:endParaRPr lang="en-ZA" sz="2800" dirty="0"/>
          </a:p>
        </p:txBody>
      </p:sp>
      <p:sp>
        <p:nvSpPr>
          <p:cNvPr id="7" name="Rectangle 6">
            <a:extLst>
              <a:ext uri="{FF2B5EF4-FFF2-40B4-BE49-F238E27FC236}">
                <a16:creationId xmlns:a16="http://schemas.microsoft.com/office/drawing/2014/main" xmlns="" id="{2972EF26-F1C3-48CA-949F-15B2AF95B2AD}"/>
              </a:ext>
            </a:extLst>
          </p:cNvPr>
          <p:cNvSpPr/>
          <p:nvPr/>
        </p:nvSpPr>
        <p:spPr>
          <a:xfrm>
            <a:off x="0" y="828803"/>
            <a:ext cx="12192000" cy="45719"/>
          </a:xfrm>
          <a:prstGeom prst="rect">
            <a:avLst/>
          </a:prstGeom>
          <a:solidFill>
            <a:srgbClr val="B09448"/>
          </a:solidFill>
          <a:ln>
            <a:solidFill>
              <a:srgbClr val="B09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a:extLst>
              <a:ext uri="{FF2B5EF4-FFF2-40B4-BE49-F238E27FC236}">
                <a16:creationId xmlns:a16="http://schemas.microsoft.com/office/drawing/2014/main" xmlns="" id="{F605183A-79EE-4FFD-98C1-4E051675401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48356" y="29168"/>
            <a:ext cx="718458" cy="743809"/>
          </a:xfrm>
          <a:prstGeom prst="rect">
            <a:avLst/>
          </a:prstGeom>
          <a:noFill/>
          <a:ln>
            <a:noFill/>
          </a:ln>
        </p:spPr>
      </p:pic>
      <p:sp>
        <p:nvSpPr>
          <p:cNvPr id="4" name="TextBox 3">
            <a:extLst>
              <a:ext uri="{FF2B5EF4-FFF2-40B4-BE49-F238E27FC236}">
                <a16:creationId xmlns:a16="http://schemas.microsoft.com/office/drawing/2014/main" xmlns="" id="{CA9EEE89-65B4-4A37-A93B-9BA4AB42513D}"/>
              </a:ext>
            </a:extLst>
          </p:cNvPr>
          <p:cNvSpPr txBox="1"/>
          <p:nvPr/>
        </p:nvSpPr>
        <p:spPr>
          <a:xfrm>
            <a:off x="0" y="980373"/>
            <a:ext cx="1417376" cy="369332"/>
          </a:xfrm>
          <a:prstGeom prst="rect">
            <a:avLst/>
          </a:prstGeom>
          <a:solidFill>
            <a:schemeClr val="accent6">
              <a:lumMod val="50000"/>
            </a:schemeClr>
          </a:solidFill>
        </p:spPr>
        <p:txBody>
          <a:bodyPr wrap="square" rtlCol="0">
            <a:spAutoFit/>
          </a:bodyPr>
          <a:lstStyle/>
          <a:p>
            <a:r>
              <a:rPr lang="en-GB" b="1" dirty="0">
                <a:solidFill>
                  <a:schemeClr val="bg1"/>
                </a:solidFill>
                <a:latin typeface="Aharoni" panose="02010803020104030203" pitchFamily="2" charset="-79"/>
                <a:cs typeface="Aharoni" panose="02010803020104030203" pitchFamily="2" charset="-79"/>
              </a:rPr>
              <a:t>JUNE </a:t>
            </a:r>
            <a:endParaRPr lang="en-ZA" b="1" dirty="0">
              <a:solidFill>
                <a:schemeClr val="bg1"/>
              </a:solidFill>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xmlns="" id="{BD915DC7-6E25-4416-BCEF-CF69DE93DA61}"/>
              </a:ext>
            </a:extLst>
          </p:cNvPr>
          <p:cNvSpPr/>
          <p:nvPr/>
        </p:nvSpPr>
        <p:spPr>
          <a:xfrm>
            <a:off x="113892" y="1333388"/>
            <a:ext cx="11952922" cy="2462213"/>
          </a:xfrm>
          <a:prstGeom prst="rect">
            <a:avLst/>
          </a:prstGeom>
        </p:spPr>
        <p:txBody>
          <a:bodyPr wrap="square">
            <a:spAutoFit/>
          </a:bodyPr>
          <a:lstStyle/>
          <a:p>
            <a:pPr marL="285750" indent="-285750">
              <a:spcAft>
                <a:spcPts val="300"/>
              </a:spcAft>
              <a:buFont typeface="Courier New" panose="02070309020205020404" pitchFamily="49" charset="0"/>
              <a:buChar char="o"/>
            </a:pPr>
            <a:r>
              <a:rPr lang="en-ZA" b="1" dirty="0"/>
              <a:t>International Olympic Day </a:t>
            </a:r>
            <a:r>
              <a:rPr lang="en-ZA" dirty="0"/>
              <a:t>: </a:t>
            </a:r>
            <a:r>
              <a:rPr lang="en-GB" dirty="0"/>
              <a:t>An annual event created by the International Olympic Committee (IOC) to commemorate the establishment of the Olympics and to educate the sport loving people and the society about Olympism. </a:t>
            </a:r>
          </a:p>
          <a:p>
            <a:pPr marL="285750" indent="-285750">
              <a:spcAft>
                <a:spcPts val="300"/>
              </a:spcAft>
              <a:buFont typeface="Courier New" panose="02070309020205020404" pitchFamily="49" charset="0"/>
              <a:buChar char="o"/>
            </a:pPr>
            <a:r>
              <a:rPr lang="en-GB" dirty="0"/>
              <a:t>SASCOC will host various sporting activities in selected communities which include: a fun run, golf day, exhibition to educate citizens on Olympic Values which include: Excellence, Friendship, Respect, Equality, Determination, Inspiration, and Courage.</a:t>
            </a:r>
          </a:p>
          <a:p>
            <a:pPr marL="285750" indent="-285750">
              <a:spcAft>
                <a:spcPts val="300"/>
              </a:spcAft>
              <a:buFont typeface="Courier New" panose="02070309020205020404" pitchFamily="49" charset="0"/>
              <a:buChar char="o"/>
            </a:pPr>
            <a:r>
              <a:rPr lang="en-GB" dirty="0"/>
              <a:t>Olympic Day is celebrated  on 23 June annually and internationally</a:t>
            </a:r>
          </a:p>
          <a:p>
            <a:pPr marL="285750" indent="-285750">
              <a:spcAft>
                <a:spcPts val="300"/>
              </a:spcAft>
              <a:buFont typeface="Courier New" panose="02070309020205020404" pitchFamily="49" charset="0"/>
              <a:buChar char="o"/>
            </a:pPr>
            <a:endParaRPr lang="en-GB" dirty="0"/>
          </a:p>
          <a:p>
            <a:pPr marL="285750" indent="-285750">
              <a:spcAft>
                <a:spcPts val="300"/>
              </a:spcAft>
              <a:buFont typeface="Courier New" panose="02070309020205020404" pitchFamily="49" charset="0"/>
              <a:buChar char="o"/>
            </a:pPr>
            <a:endParaRPr lang="en-Z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512" y="3471483"/>
            <a:ext cx="6093223" cy="2880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26647" y="3409718"/>
            <a:ext cx="3840000" cy="2880000"/>
          </a:xfrm>
          <a:prstGeom prst="rect">
            <a:avLst/>
          </a:prstGeom>
        </p:spPr>
      </p:pic>
    </p:spTree>
    <p:extLst>
      <p:ext uri="{BB962C8B-B14F-4D97-AF65-F5344CB8AC3E}">
        <p14:creationId xmlns:p14="http://schemas.microsoft.com/office/powerpoint/2010/main" xmlns="" val="3578129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6773</TotalTime>
  <Words>1725</Words>
  <Application>Microsoft Office PowerPoint</Application>
  <PresentationFormat>Custom</PresentationFormat>
  <Paragraphs>262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Our Mandate</vt:lpstr>
      <vt:lpstr>Our Vision, Mission and Pillars </vt:lpstr>
      <vt:lpstr>Slide 4</vt:lpstr>
      <vt:lpstr>Strategic Focus 2023 – 2025</vt:lpstr>
      <vt:lpstr>Strategic Focus 2023 – 2025</vt:lpstr>
      <vt:lpstr>Slide 7</vt:lpstr>
      <vt:lpstr>QUARTER ONE -  APRIL – JUNE 2023 ACTIVITIES</vt:lpstr>
      <vt:lpstr>QUARTER ONE - APRIL – JUNE 2023 ACTIVITIES (cont.)</vt:lpstr>
      <vt:lpstr>QUARTER TWO - JULY – SEPTEMBER 2023 ACTIVITIES (cont.)</vt:lpstr>
      <vt:lpstr>QUARTER TWO: JULY – SEPT 2023 ACTIVITIES</vt:lpstr>
      <vt:lpstr>QUARTERD TWO:  JULY – SEPT 2023 ACTIVITIES</vt:lpstr>
      <vt:lpstr>QUARTER FOUR JANUARY – MARCH 2024 ACTIVITIES</vt:lpstr>
      <vt:lpstr>OTHER PIVOTAL FOCUS AREAS</vt:lpstr>
      <vt:lpstr>ROAD TO PARIS 2024</vt:lpstr>
      <vt:lpstr>Slide 16</vt:lpstr>
      <vt:lpstr>Cashflow statement</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Mpho M</dc:creator>
  <cp:lastModifiedBy>USER</cp:lastModifiedBy>
  <cp:revision>148</cp:revision>
  <dcterms:created xsi:type="dcterms:W3CDTF">2023-02-27T06:54:01Z</dcterms:created>
  <dcterms:modified xsi:type="dcterms:W3CDTF">2023-05-17T08:30:33Z</dcterms:modified>
</cp:coreProperties>
</file>