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1" r:id="rId5"/>
    <p:sldMasterId id="2147483654" r:id="rId6"/>
  </p:sldMasterIdLst>
  <p:notesMasterIdLst>
    <p:notesMasterId r:id="rId89"/>
  </p:notesMasterIdLst>
  <p:handoutMasterIdLst>
    <p:handoutMasterId r:id="rId90"/>
  </p:handoutMasterIdLst>
  <p:sldIdLst>
    <p:sldId id="256" r:id="rId7"/>
    <p:sldId id="583" r:id="rId8"/>
    <p:sldId id="616" r:id="rId9"/>
    <p:sldId id="733" r:id="rId10"/>
    <p:sldId id="262" r:id="rId11"/>
    <p:sldId id="264" r:id="rId12"/>
    <p:sldId id="263" r:id="rId13"/>
    <p:sldId id="297" r:id="rId14"/>
    <p:sldId id="259" r:id="rId15"/>
    <p:sldId id="265" r:id="rId16"/>
    <p:sldId id="298" r:id="rId17"/>
    <p:sldId id="261" r:id="rId18"/>
    <p:sldId id="266" r:id="rId19"/>
    <p:sldId id="299" r:id="rId20"/>
    <p:sldId id="268" r:id="rId21"/>
    <p:sldId id="269" r:id="rId22"/>
    <p:sldId id="300" r:id="rId23"/>
    <p:sldId id="271" r:id="rId24"/>
    <p:sldId id="272" r:id="rId25"/>
    <p:sldId id="301" r:id="rId26"/>
    <p:sldId id="275" r:id="rId27"/>
    <p:sldId id="276" r:id="rId28"/>
    <p:sldId id="302" r:id="rId29"/>
    <p:sldId id="278" r:id="rId30"/>
    <p:sldId id="719" r:id="rId31"/>
    <p:sldId id="705" r:id="rId32"/>
    <p:sldId id="706" r:id="rId33"/>
    <p:sldId id="707" r:id="rId34"/>
    <p:sldId id="708" r:id="rId35"/>
    <p:sldId id="710" r:id="rId36"/>
    <p:sldId id="720" r:id="rId37"/>
    <p:sldId id="712" r:id="rId38"/>
    <p:sldId id="714" r:id="rId39"/>
    <p:sldId id="713" r:id="rId40"/>
    <p:sldId id="721" r:id="rId41"/>
    <p:sldId id="634" r:id="rId42"/>
    <p:sldId id="624" r:id="rId43"/>
    <p:sldId id="625" r:id="rId44"/>
    <p:sldId id="641" r:id="rId45"/>
    <p:sldId id="653" r:id="rId46"/>
    <p:sldId id="640" r:id="rId47"/>
    <p:sldId id="646" r:id="rId48"/>
    <p:sldId id="645" r:id="rId49"/>
    <p:sldId id="644" r:id="rId50"/>
    <p:sldId id="643" r:id="rId51"/>
    <p:sldId id="642" r:id="rId52"/>
    <p:sldId id="647" r:id="rId53"/>
    <p:sldId id="650" r:id="rId54"/>
    <p:sldId id="691" r:id="rId55"/>
    <p:sldId id="692" r:id="rId56"/>
    <p:sldId id="648" r:id="rId57"/>
    <p:sldId id="649" r:id="rId58"/>
    <p:sldId id="702" r:id="rId59"/>
    <p:sldId id="695" r:id="rId60"/>
    <p:sldId id="696" r:id="rId61"/>
    <p:sldId id="699" r:id="rId62"/>
    <p:sldId id="700" r:id="rId63"/>
    <p:sldId id="701" r:id="rId64"/>
    <p:sldId id="635" r:id="rId65"/>
    <p:sldId id="724" r:id="rId66"/>
    <p:sldId id="725" r:id="rId67"/>
    <p:sldId id="726" r:id="rId68"/>
    <p:sldId id="727" r:id="rId69"/>
    <p:sldId id="729" r:id="rId70"/>
    <p:sldId id="637" r:id="rId71"/>
    <p:sldId id="402" r:id="rId72"/>
    <p:sldId id="401" r:id="rId73"/>
    <p:sldId id="373" r:id="rId74"/>
    <p:sldId id="371" r:id="rId75"/>
    <p:sldId id="335" r:id="rId76"/>
    <p:sldId id="372" r:id="rId77"/>
    <p:sldId id="404" r:id="rId78"/>
    <p:sldId id="638" r:id="rId79"/>
    <p:sldId id="257" r:id="rId80"/>
    <p:sldId id="732" r:id="rId81"/>
    <p:sldId id="728" r:id="rId82"/>
    <p:sldId id="731" r:id="rId83"/>
    <p:sldId id="730" r:id="rId84"/>
    <p:sldId id="636" r:id="rId85"/>
    <p:sldId id="722" r:id="rId86"/>
    <p:sldId id="723" r:id="rId87"/>
    <p:sldId id="633" r:id="rId8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2E245-B9A8-4706-8A3A-5123DBCD1E45}" v="34" dt="2023-05-12T11:14:16.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50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microsoft.com/office/2015/10/relationships/revisionInfo" Target="revisionInfo.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AppData\Local\Microsoft\Windows\INetCache\Content.Outlook\0BBMWP40\QUOTATION%20REGISTER-FY%202022-2023%20with%20BBBEE%20and%20Specific%20Goals%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AppData\Local\Microsoft\Windows\INetCache\Content.Outlook\0BBMWP40\QUOTATION%20REGISTER-FY%202022-2023%20with%20BBBEE%20and%20Specific%20Goals%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AppData\Local\Microsoft\Windows\INetCache\Content.Outlook\0BBMWP40\QUOTATION%20REGISTER-FY%202022-2023%20with%20BBBEE%20and%20Specific%20Goals%20summar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kern="1200" spc="0" baseline="0" dirty="0">
                <a:solidFill>
                  <a:sysClr val="windowText" lastClr="000000">
                    <a:lumMod val="65000"/>
                    <a:lumOff val="35000"/>
                  </a:sysClr>
                </a:solidFill>
              </a:rPr>
              <a:t>Local procurement on pharmaceutical</a:t>
            </a:r>
            <a:r>
              <a:rPr lang="en-ZA" sz="180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B6-476D-A133-A1451F9FC7A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B6-476D-A133-A1451F9FC7AC}"/>
              </c:ext>
            </c:extLst>
          </c:dPt>
          <c:dLbls>
            <c:dLbl>
              <c:idx val="0"/>
              <c:layout>
                <c:manualLayout>
                  <c:x val="-3.3333333333333333E-2"/>
                  <c:y val="-0.15261090615421327"/>
                </c:manualLayout>
              </c:layout>
              <c:showLegendKey val="0"/>
              <c:showVal val="1"/>
              <c:showCatName val="0"/>
              <c:showSerName val="0"/>
              <c:showPercent val="0"/>
              <c:showBubbleSize val="0"/>
              <c:extLst>
                <c:ext xmlns:c15="http://schemas.microsoft.com/office/drawing/2012/chart" uri="{CE6537A1-D6FC-4f65-9D91-7224C49458BB}">
                  <c15:layout>
                    <c:manualLayout>
                      <c:w val="0.27500000000000002"/>
                      <c:h val="0.11888111888111888"/>
                    </c:manualLayout>
                  </c15:layout>
                </c:ext>
                <c:ext xmlns:c16="http://schemas.microsoft.com/office/drawing/2014/chart" uri="{C3380CC4-5D6E-409C-BE32-E72D297353CC}">
                  <c16:uniqueId val="{00000001-77B6-476D-A133-A1451F9FC7AC}"/>
                </c:ext>
              </c:extLst>
            </c:dLbl>
            <c:dLbl>
              <c:idx val="1"/>
              <c:layout>
                <c:manualLayout>
                  <c:x val="6.8055664916885389E-2"/>
                  <c:y val="-0.24900170695446286"/>
                </c:manualLayout>
              </c:layout>
              <c:showLegendKey val="0"/>
              <c:showVal val="1"/>
              <c:showCatName val="0"/>
              <c:showSerName val="0"/>
              <c:showPercent val="0"/>
              <c:showBubbleSize val="0"/>
              <c:extLst>
                <c:ext xmlns:c15="http://schemas.microsoft.com/office/drawing/2012/chart" uri="{CE6537A1-D6FC-4f65-9D91-7224C49458BB}">
                  <c15:layout>
                    <c:manualLayout>
                      <c:w val="0.2361111111111111"/>
                      <c:h val="0.11538461538461539"/>
                    </c:manualLayout>
                  </c15:layout>
                </c:ext>
                <c:ext xmlns:c16="http://schemas.microsoft.com/office/drawing/2014/chart" uri="{C3380CC4-5D6E-409C-BE32-E72D297353CC}">
                  <c16:uniqueId val="{00000003-77B6-476D-A133-A1451F9FC7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Sheet1!$D$6:$E$6</c:f>
              <c:strCache>
                <c:ptCount val="2"/>
                <c:pt idx="0">
                  <c:v>Local production </c:v>
                </c:pt>
                <c:pt idx="1">
                  <c:v>Other</c:v>
                </c:pt>
              </c:strCache>
              <c:extLst/>
            </c:strRef>
          </c:cat>
          <c:val>
            <c:numRef>
              <c:f>Sheet1!$D$7:$E$7</c:f>
              <c:numCache>
                <c:formatCode>"R"#,##0.00_);[Red]\("R"#,##0.00\)</c:formatCode>
                <c:ptCount val="2"/>
                <c:pt idx="0">
                  <c:v>19050549355.41</c:v>
                </c:pt>
                <c:pt idx="1">
                  <c:v>19650520112.490002</c:v>
                </c:pt>
              </c:numCache>
              <c:extLst/>
            </c:numRef>
          </c:val>
          <c:extLst>
            <c:ext xmlns:c16="http://schemas.microsoft.com/office/drawing/2014/chart" uri="{C3380CC4-5D6E-409C-BE32-E72D297353CC}">
              <c16:uniqueId val="{00000004-77B6-476D-A133-A1451F9FC7A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Quotation Analysis 2022/23</a:t>
            </a:r>
          </a:p>
          <a:p>
            <a:pPr>
              <a:defRPr/>
            </a:pPr>
            <a:endParaRPr lang="en-US" dirty="0"/>
          </a:p>
        </c:rich>
      </c:tx>
      <c:layout>
        <c:manualLayout>
          <c:xMode val="edge"/>
          <c:yMode val="edge"/>
          <c:x val="0.28721609344581439"/>
          <c:y val="2.50783699059561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10569882528474"/>
          <c:y val="0.28120464323402872"/>
          <c:w val="0.81789430117471529"/>
          <c:h val="0.42956863381768001"/>
        </c:manualLayout>
      </c:layout>
      <c:barChart>
        <c:barDir val="col"/>
        <c:grouping val="clustered"/>
        <c:varyColors val="0"/>
        <c:ser>
          <c:idx val="0"/>
          <c:order val="0"/>
          <c:tx>
            <c:strRef>
              <c:f>'Analysis 2022-23'!$C$2</c:f>
              <c:strCache>
                <c:ptCount val="1"/>
                <c:pt idx="0">
                  <c:v>Number of transaction</c:v>
                </c:pt>
              </c:strCache>
            </c:strRef>
          </c:tx>
          <c:spPr>
            <a:solidFill>
              <a:schemeClr val="accent1"/>
            </a:solidFill>
            <a:ln w="19050">
              <a:solidFill>
                <a:schemeClr val="lt1"/>
              </a:solidFill>
            </a:ln>
            <a:effectLst/>
          </c:spPr>
          <c:invertIfNegative val="0"/>
          <c:dPt>
            <c:idx val="0"/>
            <c:invertIfNegative val="0"/>
            <c:bubble3D val="0"/>
            <c:explosion val="13"/>
            <c:spPr>
              <a:solidFill>
                <a:schemeClr val="accent1"/>
              </a:solidFill>
              <a:ln w="19050">
                <a:solidFill>
                  <a:schemeClr val="lt1"/>
                </a:solidFill>
              </a:ln>
              <a:effectLst/>
            </c:spPr>
            <c:extLst>
              <c:ext xmlns:c16="http://schemas.microsoft.com/office/drawing/2014/chart" uri="{C3380CC4-5D6E-409C-BE32-E72D297353CC}">
                <c16:uniqueId val="{00000001-B1DD-49CC-839E-78D73B78A500}"/>
              </c:ext>
            </c:extLst>
          </c:dPt>
          <c:dPt>
            <c:idx val="1"/>
            <c:invertIfNegative val="0"/>
            <c:bubble3D val="0"/>
            <c:explosion val="23"/>
            <c:spPr>
              <a:solidFill>
                <a:schemeClr val="accent1"/>
              </a:solidFill>
              <a:ln w="19050">
                <a:solidFill>
                  <a:schemeClr val="lt1"/>
                </a:solidFill>
              </a:ln>
              <a:effectLst/>
            </c:spPr>
            <c:extLst>
              <c:ext xmlns:c16="http://schemas.microsoft.com/office/drawing/2014/chart" uri="{C3380CC4-5D6E-409C-BE32-E72D297353CC}">
                <c16:uniqueId val="{00000003-B1DD-49CC-839E-78D73B78A50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B1DD-49CC-839E-78D73B78A500}"/>
              </c:ext>
            </c:extLst>
          </c:dPt>
          <c:dPt>
            <c:idx val="3"/>
            <c:invertIfNegative val="0"/>
            <c:bubble3D val="0"/>
            <c:explosion val="24"/>
            <c:spPr>
              <a:solidFill>
                <a:schemeClr val="accent1"/>
              </a:solidFill>
              <a:ln w="19050">
                <a:solidFill>
                  <a:schemeClr val="lt1"/>
                </a:solidFill>
              </a:ln>
              <a:effectLst/>
            </c:spPr>
            <c:extLst>
              <c:ext xmlns:c16="http://schemas.microsoft.com/office/drawing/2014/chart" uri="{C3380CC4-5D6E-409C-BE32-E72D297353CC}">
                <c16:uniqueId val="{00000007-B1DD-49CC-839E-78D73B78A500}"/>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B1DD-49CC-839E-78D73B78A500}"/>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B1DD-49CC-839E-78D73B78A500}"/>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B1DD-49CC-839E-78D73B78A500}"/>
              </c:ext>
            </c:extLst>
          </c:dPt>
          <c:dPt>
            <c:idx val="7"/>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F-B1DD-49CC-839E-78D73B78A500}"/>
              </c:ext>
            </c:extLst>
          </c:dPt>
          <c:dPt>
            <c:idx val="8"/>
            <c:invertIfNegative val="0"/>
            <c:bubble3D val="0"/>
            <c:explosion val="18"/>
            <c:spPr>
              <a:solidFill>
                <a:schemeClr val="accent1"/>
              </a:solidFill>
              <a:ln w="19050">
                <a:solidFill>
                  <a:schemeClr val="lt1"/>
                </a:solidFill>
              </a:ln>
              <a:effectLst/>
            </c:spPr>
            <c:extLst>
              <c:ext xmlns:c16="http://schemas.microsoft.com/office/drawing/2014/chart" uri="{C3380CC4-5D6E-409C-BE32-E72D297353CC}">
                <c16:uniqueId val="{00000011-B1DD-49CC-839E-78D73B78A50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2022-23'!$B$3:$B$11</c:f>
              <c:strCache>
                <c:ptCount val="9"/>
                <c:pt idx="0">
                  <c:v>Level 1</c:v>
                </c:pt>
                <c:pt idx="1">
                  <c:v>Level 2</c:v>
                </c:pt>
                <c:pt idx="2">
                  <c:v>Level 3</c:v>
                </c:pt>
                <c:pt idx="3">
                  <c:v>Level 4</c:v>
                </c:pt>
                <c:pt idx="4">
                  <c:v>Level 5</c:v>
                </c:pt>
                <c:pt idx="5">
                  <c:v>Level 6</c:v>
                </c:pt>
                <c:pt idx="6">
                  <c:v>Level 7</c:v>
                </c:pt>
                <c:pt idx="7">
                  <c:v>Level 8</c:v>
                </c:pt>
                <c:pt idx="8">
                  <c:v>Non Contributor</c:v>
                </c:pt>
              </c:strCache>
            </c:strRef>
          </c:cat>
          <c:val>
            <c:numRef>
              <c:f>'Analysis 2022-23'!$C$3:$C$11</c:f>
              <c:numCache>
                <c:formatCode>General</c:formatCode>
                <c:ptCount val="9"/>
                <c:pt idx="0">
                  <c:v>390</c:v>
                </c:pt>
                <c:pt idx="1">
                  <c:v>28</c:v>
                </c:pt>
                <c:pt idx="2">
                  <c:v>0</c:v>
                </c:pt>
                <c:pt idx="3">
                  <c:v>13</c:v>
                </c:pt>
                <c:pt idx="4">
                  <c:v>1</c:v>
                </c:pt>
                <c:pt idx="5">
                  <c:v>0</c:v>
                </c:pt>
                <c:pt idx="6">
                  <c:v>1</c:v>
                </c:pt>
                <c:pt idx="7">
                  <c:v>1</c:v>
                </c:pt>
                <c:pt idx="8">
                  <c:v>47</c:v>
                </c:pt>
              </c:numCache>
            </c:numRef>
          </c:val>
          <c:extLst>
            <c:ext xmlns:c16="http://schemas.microsoft.com/office/drawing/2014/chart" uri="{C3380CC4-5D6E-409C-BE32-E72D297353CC}">
              <c16:uniqueId val="{00000012-B1DD-49CC-839E-78D73B78A500}"/>
            </c:ext>
          </c:extLst>
        </c:ser>
        <c:dLbls>
          <c:showLegendKey val="0"/>
          <c:showVal val="0"/>
          <c:showCatName val="0"/>
          <c:showSerName val="0"/>
          <c:showPercent val="0"/>
          <c:showBubbleSize val="0"/>
        </c:dLbls>
        <c:gapWidth val="100"/>
        <c:axId val="651458032"/>
        <c:axId val="651456112"/>
        <c:extLst>
          <c:ext xmlns:c15="http://schemas.microsoft.com/office/drawing/2012/chart" uri="{02D57815-91ED-43cb-92C2-25804820EDAC}">
            <c15:filteredBarSeries>
              <c15:ser>
                <c:idx val="1"/>
                <c:order val="1"/>
                <c:tx>
                  <c:strRef>
                    <c:extLst>
                      <c:ext uri="{02D57815-91ED-43cb-92C2-25804820EDAC}">
                        <c15:formulaRef>
                          <c15:sqref>'Analysis 2022-23'!$D$2</c15:sqref>
                        </c15:formulaRef>
                      </c:ext>
                    </c:extLst>
                    <c:strCache>
                      <c:ptCount val="1"/>
                      <c:pt idx="0">
                        <c:v>Value</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4-B1DD-49CC-839E-78D73B78A500}"/>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6-B1DD-49CC-839E-78D73B78A500}"/>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8-B1DD-49CC-839E-78D73B78A500}"/>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A-B1DD-49CC-839E-78D73B78A500}"/>
                    </c:ext>
                  </c:extLst>
                </c:dPt>
                <c:dPt>
                  <c:idx val="4"/>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C-B1DD-49CC-839E-78D73B78A500}"/>
                    </c:ext>
                  </c:extLst>
                </c:dPt>
                <c:dPt>
                  <c:idx val="5"/>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E-B1DD-49CC-839E-78D73B78A500}"/>
                    </c:ext>
                  </c:extLst>
                </c:dPt>
                <c:dPt>
                  <c:idx val="6"/>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20-B1DD-49CC-839E-78D73B78A500}"/>
                    </c:ext>
                  </c:extLst>
                </c:dPt>
                <c:dPt>
                  <c:idx val="7"/>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22-B1DD-49CC-839E-78D73B78A500}"/>
                    </c:ext>
                  </c:extLst>
                </c:dPt>
                <c:dPt>
                  <c:idx val="8"/>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24-B1DD-49CC-839E-78D73B78A500}"/>
                    </c:ext>
                  </c:extLst>
                </c:dPt>
                <c:cat>
                  <c:strRef>
                    <c:extLst>
                      <c:ext uri="{02D57815-91ED-43cb-92C2-25804820EDAC}">
                        <c15:formulaRef>
                          <c15:sqref>'Analysis 2022-23'!$B$3:$B$11</c15:sqref>
                        </c15:formulaRef>
                      </c:ext>
                    </c:extLst>
                    <c:strCache>
                      <c:ptCount val="9"/>
                      <c:pt idx="0">
                        <c:v>Level 1</c:v>
                      </c:pt>
                      <c:pt idx="1">
                        <c:v>Level 2</c:v>
                      </c:pt>
                      <c:pt idx="2">
                        <c:v>Level 3</c:v>
                      </c:pt>
                      <c:pt idx="3">
                        <c:v>Level 4</c:v>
                      </c:pt>
                      <c:pt idx="4">
                        <c:v>Level 5</c:v>
                      </c:pt>
                      <c:pt idx="5">
                        <c:v>Level 6</c:v>
                      </c:pt>
                      <c:pt idx="6">
                        <c:v>Level 7</c:v>
                      </c:pt>
                      <c:pt idx="7">
                        <c:v>Level 8</c:v>
                      </c:pt>
                      <c:pt idx="8">
                        <c:v>Non Contributor</c:v>
                      </c:pt>
                    </c:strCache>
                  </c:strRef>
                </c:cat>
                <c:val>
                  <c:numRef>
                    <c:extLst>
                      <c:ext uri="{02D57815-91ED-43cb-92C2-25804820EDAC}">
                        <c15:formulaRef>
                          <c15:sqref>'Analysis 2022-23'!$D$3:$D$11</c15:sqref>
                        </c15:formulaRef>
                      </c:ext>
                    </c:extLst>
                    <c:numCache>
                      <c:formatCode>_-[$R-1C09]* #\ ##0.00_-;\-[$R-1C09]* #\ ##0.00_-;_-[$R-1C09]* "-"??_-;_-@_-</c:formatCode>
                      <c:ptCount val="9"/>
                      <c:pt idx="0">
                        <c:v>47203453.189999998</c:v>
                      </c:pt>
                      <c:pt idx="1">
                        <c:v>2711905.96</c:v>
                      </c:pt>
                      <c:pt idx="2">
                        <c:v>0</c:v>
                      </c:pt>
                      <c:pt idx="3">
                        <c:v>314895.51</c:v>
                      </c:pt>
                      <c:pt idx="4">
                        <c:v>149194</c:v>
                      </c:pt>
                      <c:pt idx="5">
                        <c:v>0</c:v>
                      </c:pt>
                      <c:pt idx="6">
                        <c:v>553717</c:v>
                      </c:pt>
                      <c:pt idx="7">
                        <c:v>940500</c:v>
                      </c:pt>
                      <c:pt idx="8">
                        <c:v>6564389.1299999999</c:v>
                      </c:pt>
                    </c:numCache>
                  </c:numRef>
                </c:val>
                <c:extLst>
                  <c:ext xmlns:c16="http://schemas.microsoft.com/office/drawing/2014/chart" uri="{C3380CC4-5D6E-409C-BE32-E72D297353CC}">
                    <c16:uniqueId val="{00000025-B1DD-49CC-839E-78D73B78A50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'Analysis 2022-23'!$E$2</c15:sqref>
                        </c15:formulaRef>
                      </c:ext>
                    </c:extLst>
                    <c:strCache>
                      <c:ptCount val="1"/>
                      <c:pt idx="0">
                        <c:v>Percentage</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7-B1DD-49CC-839E-78D73B78A500}"/>
                    </c:ext>
                  </c:extLst>
                </c:dPt>
                <c:dPt>
                  <c:idx val="1"/>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9-B1DD-49CC-839E-78D73B78A500}"/>
                    </c:ext>
                  </c:extLst>
                </c:dPt>
                <c:dPt>
                  <c:idx val="2"/>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B-B1DD-49CC-839E-78D73B78A500}"/>
                    </c:ext>
                  </c:extLst>
                </c:dPt>
                <c:dPt>
                  <c:idx val="3"/>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D-B1DD-49CC-839E-78D73B78A500}"/>
                    </c:ext>
                  </c:extLst>
                </c:dPt>
                <c:dPt>
                  <c:idx val="4"/>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B1DD-49CC-839E-78D73B78A500}"/>
                    </c:ext>
                  </c:extLst>
                </c:dPt>
                <c:dPt>
                  <c:idx val="5"/>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1-B1DD-49CC-839E-78D73B78A500}"/>
                    </c:ext>
                  </c:extLst>
                </c:dPt>
                <c:dPt>
                  <c:idx val="6"/>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3-B1DD-49CC-839E-78D73B78A500}"/>
                    </c:ext>
                  </c:extLst>
                </c:dPt>
                <c:dPt>
                  <c:idx val="7"/>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5-B1DD-49CC-839E-78D73B78A500}"/>
                    </c:ext>
                  </c:extLst>
                </c:dPt>
                <c:dPt>
                  <c:idx val="8"/>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7-B1DD-49CC-839E-78D73B78A500}"/>
                    </c:ext>
                  </c:extLst>
                </c:dPt>
                <c:cat>
                  <c:strRef>
                    <c:extLst xmlns:c15="http://schemas.microsoft.com/office/drawing/2012/chart">
                      <c:ext xmlns:c15="http://schemas.microsoft.com/office/drawing/2012/chart" uri="{02D57815-91ED-43cb-92C2-25804820EDAC}">
                        <c15:formulaRef>
                          <c15:sqref>'Analysis 2022-23'!$B$3:$B$11</c15:sqref>
                        </c15:formulaRef>
                      </c:ext>
                    </c:extLst>
                    <c:strCache>
                      <c:ptCount val="9"/>
                      <c:pt idx="0">
                        <c:v>Level 1</c:v>
                      </c:pt>
                      <c:pt idx="1">
                        <c:v>Level 2</c:v>
                      </c:pt>
                      <c:pt idx="2">
                        <c:v>Level 3</c:v>
                      </c:pt>
                      <c:pt idx="3">
                        <c:v>Level 4</c:v>
                      </c:pt>
                      <c:pt idx="4">
                        <c:v>Level 5</c:v>
                      </c:pt>
                      <c:pt idx="5">
                        <c:v>Level 6</c:v>
                      </c:pt>
                      <c:pt idx="6">
                        <c:v>Level 7</c:v>
                      </c:pt>
                      <c:pt idx="7">
                        <c:v>Level 8</c:v>
                      </c:pt>
                      <c:pt idx="8">
                        <c:v>Non Contributor</c:v>
                      </c:pt>
                    </c:strCache>
                  </c:strRef>
                </c:cat>
                <c:val>
                  <c:numRef>
                    <c:extLst xmlns:c15="http://schemas.microsoft.com/office/drawing/2012/chart">
                      <c:ext xmlns:c15="http://schemas.microsoft.com/office/drawing/2012/chart" uri="{02D57815-91ED-43cb-92C2-25804820EDAC}">
                        <c15:formulaRef>
                          <c15:sqref>'Analysis 2022-23'!$E$3:$E$11</c15:sqref>
                        </c15:formulaRef>
                      </c:ext>
                    </c:extLst>
                    <c:numCache>
                      <c:formatCode>0.00%</c:formatCode>
                      <c:ptCount val="9"/>
                      <c:pt idx="0">
                        <c:v>0.80775195819963397</c:v>
                      </c:pt>
                      <c:pt idx="1">
                        <c:v>4.6406506338127894E-2</c:v>
                      </c:pt>
                      <c:pt idx="2">
                        <c:v>0</c:v>
                      </c:pt>
                      <c:pt idx="3">
                        <c:v>5.3885351100681289E-3</c:v>
                      </c:pt>
                      <c:pt idx="4">
                        <c:v>2.553028168650307E-3</c:v>
                      </c:pt>
                      <c:pt idx="5">
                        <c:v>0</c:v>
                      </c:pt>
                      <c:pt idx="6">
                        <c:v>9.4752811672087489E-3</c:v>
                      </c:pt>
                      <c:pt idx="7">
                        <c:v>1.6093964855259688E-2</c:v>
                      </c:pt>
                      <c:pt idx="8">
                        <c:v>0.11233072616105126</c:v>
                      </c:pt>
                    </c:numCache>
                  </c:numRef>
                </c:val>
                <c:extLst xmlns:c15="http://schemas.microsoft.com/office/drawing/2012/chart">
                  <c:ext xmlns:c16="http://schemas.microsoft.com/office/drawing/2014/chart" uri="{C3380CC4-5D6E-409C-BE32-E72D297353CC}">
                    <c16:uniqueId val="{00000038-B1DD-49CC-839E-78D73B78A500}"/>
                  </c:ext>
                </c:extLst>
              </c15:ser>
            </c15:filteredBarSeries>
          </c:ext>
        </c:extLst>
      </c:barChart>
      <c:catAx>
        <c:axId val="651458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456112"/>
        <c:crosses val="autoZero"/>
        <c:auto val="1"/>
        <c:lblAlgn val="ctr"/>
        <c:lblOffset val="100"/>
        <c:noMultiLvlLbl val="0"/>
      </c:catAx>
      <c:valAx>
        <c:axId val="65145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45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Specific</a:t>
            </a:r>
            <a:r>
              <a:rPr lang="en-US" sz="2000" baseline="0" dirty="0"/>
              <a:t> Goals for 2022/2023</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111111111111108E-2"/>
          <c:y val="0.15319444444444447"/>
          <c:w val="0.93888888888888888"/>
          <c:h val="0.6714577865266842"/>
        </c:manualLayout>
      </c:layout>
      <c:pie3DChart>
        <c:varyColors val="1"/>
        <c:ser>
          <c:idx val="0"/>
          <c:order val="0"/>
          <c:tx>
            <c:strRef>
              <c:f>'Analysis 2022-23'!$C$21</c:f>
              <c:strCache>
                <c:ptCount val="1"/>
                <c:pt idx="0">
                  <c:v>Number of transaction</c:v>
                </c:pt>
              </c:strCache>
            </c:strRef>
          </c:tx>
          <c:dPt>
            <c:idx val="0"/>
            <c:bubble3D val="0"/>
            <c:explosion val="1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306-423A-90A0-E548F44F35FD}"/>
              </c:ext>
            </c:extLst>
          </c:dPt>
          <c:dPt>
            <c:idx val="1"/>
            <c:bubble3D val="0"/>
            <c:explosion val="1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306-423A-90A0-E548F44F35F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306-423A-90A0-E548F44F35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 2022-23'!$B$22:$B$24</c:f>
              <c:strCache>
                <c:ptCount val="3"/>
                <c:pt idx="0">
                  <c:v>HDI (50%+)</c:v>
                </c:pt>
                <c:pt idx="1">
                  <c:v>Women (50%+)</c:v>
                </c:pt>
                <c:pt idx="2">
                  <c:v>Disabled (50%+)</c:v>
                </c:pt>
              </c:strCache>
            </c:strRef>
          </c:cat>
          <c:val>
            <c:numRef>
              <c:f>'Analysis 2022-23'!$C$22:$C$24</c:f>
              <c:numCache>
                <c:formatCode>General</c:formatCode>
                <c:ptCount val="3"/>
                <c:pt idx="0">
                  <c:v>431</c:v>
                </c:pt>
                <c:pt idx="1">
                  <c:v>193</c:v>
                </c:pt>
                <c:pt idx="2">
                  <c:v>8</c:v>
                </c:pt>
              </c:numCache>
            </c:numRef>
          </c:val>
          <c:extLst>
            <c:ext xmlns:c16="http://schemas.microsoft.com/office/drawing/2014/chart" uri="{C3380CC4-5D6E-409C-BE32-E72D297353CC}">
              <c16:uniqueId val="{00000006-3306-423A-90A0-E548F44F35FD}"/>
            </c:ext>
          </c:extLst>
        </c:ser>
        <c:ser>
          <c:idx val="1"/>
          <c:order val="1"/>
          <c:tx>
            <c:strRef>
              <c:f>'Analysis 2022-23'!$D$21</c:f>
              <c:strCache>
                <c:ptCount val="1"/>
                <c:pt idx="0">
                  <c:v>Value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8-3306-423A-90A0-E548F44F35F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A-3306-423A-90A0-E548F44F35F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C-3306-423A-90A0-E548F44F35FD}"/>
              </c:ext>
            </c:extLst>
          </c:dPt>
          <c:cat>
            <c:strRef>
              <c:f>'Analysis 2022-23'!$B$22:$B$24</c:f>
              <c:strCache>
                <c:ptCount val="3"/>
                <c:pt idx="0">
                  <c:v>HDI (50%+)</c:v>
                </c:pt>
                <c:pt idx="1">
                  <c:v>Women (50%+)</c:v>
                </c:pt>
                <c:pt idx="2">
                  <c:v>Disabled (50%+)</c:v>
                </c:pt>
              </c:strCache>
            </c:strRef>
          </c:cat>
          <c:val>
            <c:numRef>
              <c:f>'Analysis 2022-23'!$D$22:$D$24</c:f>
              <c:numCache>
                <c:formatCode>_-[$R-1C09]* #\ ##0.00_-;\-[$R-1C09]* #\ ##0.00_-;_-[$R-1C09]* "-"??_-;_-@_-</c:formatCode>
                <c:ptCount val="3"/>
                <c:pt idx="0">
                  <c:v>48342287.109999999</c:v>
                </c:pt>
                <c:pt idx="1">
                  <c:v>16158954.810000001</c:v>
                </c:pt>
                <c:pt idx="2">
                  <c:v>66491.210000000006</c:v>
                </c:pt>
              </c:numCache>
            </c:numRef>
          </c:val>
          <c:extLst>
            <c:ext xmlns:c16="http://schemas.microsoft.com/office/drawing/2014/chart" uri="{C3380CC4-5D6E-409C-BE32-E72D297353CC}">
              <c16:uniqueId val="{0000000D-3306-423A-90A0-E548F44F35F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31924932992E-2"/>
          <c:y val="0.89419545974372139"/>
          <c:w val="0.89999993615013407"/>
          <c:h val="0.105804540256278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5/13/2023</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5/13/2023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4</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5/13/2023</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5/13/2023</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214068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5/13/2023</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69117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5/13/2023</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248428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B057DA0D-B1AA-474B-A2F6-72248F0B5572}" type="slidenum">
              <a:rPr lang="en-ZA" smtClean="0">
                <a:solidFill>
                  <a:prstClr val="black"/>
                </a:solidFill>
                <a:latin typeface="Calibri"/>
                <a:cs typeface="+mn-cs"/>
              </a:rPr>
              <a:pPr fontAlgn="auto">
                <a:spcBef>
                  <a:spcPts val="0"/>
                </a:spcBef>
                <a:spcAft>
                  <a:spcPts val="0"/>
                </a:spcAft>
                <a:defRPr/>
              </a:pPr>
              <a:t>37</a:t>
            </a:fld>
            <a:endParaRPr lang="en-ZA" dirty="0">
              <a:solidFill>
                <a:prstClr val="black"/>
              </a:solidFill>
              <a:latin typeface="Calibri"/>
              <a:cs typeface="+mn-cs"/>
            </a:endParaRPr>
          </a:p>
        </p:txBody>
      </p:sp>
      <p:sp>
        <p:nvSpPr>
          <p:cNvPr id="5" name="Date Placeholder 4"/>
          <p:cNvSpPr>
            <a:spLocks noGrp="1"/>
          </p:cNvSpPr>
          <p:nvPr>
            <p:ph type="dt" sz="quarter" idx="1"/>
          </p:nvPr>
        </p:nvSpPr>
        <p:spPr/>
        <p:txBody>
          <a:bodyPr/>
          <a:lstStyle/>
          <a:p>
            <a:pPr>
              <a:defRPr/>
            </a:pPr>
            <a:fld id="{7503E255-4AEF-4C54-9967-59FBF84C76AC}" type="datetime1">
              <a:rPr lang="en-US" smtClean="0">
                <a:solidFill>
                  <a:prstClr val="black"/>
                </a:solidFill>
              </a:rPr>
              <a:pPr>
                <a:defRPr/>
              </a:pPr>
              <a:t>5/13/2023</a:t>
            </a:fld>
            <a:endParaRPr lang="en-ZA" dirty="0">
              <a:solidFill>
                <a:prstClr val="black"/>
              </a:solidFill>
            </a:endParaRPr>
          </a:p>
        </p:txBody>
      </p:sp>
      <p:sp>
        <p:nvSpPr>
          <p:cNvPr id="6" name="Footer Placeholder 5"/>
          <p:cNvSpPr>
            <a:spLocks noGrp="1"/>
          </p:cNvSpPr>
          <p:nvPr>
            <p:ph type="ftr" sz="quarter" idx="4"/>
          </p:nvPr>
        </p:nvSpPr>
        <p:spPr/>
        <p:txBody>
          <a:bodyPr/>
          <a:lstStyle/>
          <a:p>
            <a:pPr>
              <a:defRPr/>
            </a:pPr>
            <a:endParaRPr lang="en-ZA" dirty="0">
              <a:solidFill>
                <a:prstClr val="black"/>
              </a:solidFill>
            </a:endParaRPr>
          </a:p>
        </p:txBody>
      </p:sp>
    </p:spTree>
    <p:extLst>
      <p:ext uri="{BB962C8B-B14F-4D97-AF65-F5344CB8AC3E}">
        <p14:creationId xmlns:p14="http://schemas.microsoft.com/office/powerpoint/2010/main" val="144412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 name="Date Placeholder 3"/>
          <p:cNvSpPr>
            <a:spLocks noGrp="1"/>
          </p:cNvSpPr>
          <p:nvPr>
            <p:ph type="dt" sz="quarter" idx="1"/>
          </p:nvPr>
        </p:nvSpPr>
        <p:spPr/>
        <p:txBody>
          <a:bodyPr/>
          <a:lstStyle/>
          <a:p>
            <a:pPr>
              <a:defRPr/>
            </a:pPr>
            <a:fld id="{CD5EC3D4-EC9E-4CF9-A419-672A1E2A981E}" type="datetime1">
              <a:rPr lang="en-US" smtClean="0">
                <a:solidFill>
                  <a:prstClr val="black"/>
                </a:solidFill>
              </a:rPr>
              <a:pPr>
                <a:defRPr/>
              </a:pPr>
              <a:t>5/13/2023</a:t>
            </a:fld>
            <a:endParaRPr lang="en-ZA" dirty="0">
              <a:solidFill>
                <a:prstClr val="black"/>
              </a:solidFill>
            </a:endParaRPr>
          </a:p>
        </p:txBody>
      </p:sp>
      <p:sp>
        <p:nvSpPr>
          <p:cNvPr id="5" name="Footer Placeholder 4"/>
          <p:cNvSpPr>
            <a:spLocks noGrp="1"/>
          </p:cNvSpPr>
          <p:nvPr>
            <p:ph type="ftr" sz="quarter" idx="4"/>
          </p:nvPr>
        </p:nvSpPr>
        <p:spPr/>
        <p:txBody>
          <a:bodyPr/>
          <a:lstStyle/>
          <a:p>
            <a:pPr>
              <a:defRPr/>
            </a:pPr>
            <a:endParaRPr lang="en-ZA" dirty="0">
              <a:solidFill>
                <a:prstClr val="black"/>
              </a:solidFill>
            </a:endParaRPr>
          </a:p>
        </p:txBody>
      </p:sp>
      <p:sp>
        <p:nvSpPr>
          <p:cNvPr id="6" name="Slide Number Placeholder 5"/>
          <p:cNvSpPr>
            <a:spLocks noGrp="1"/>
          </p:cNvSpPr>
          <p:nvPr>
            <p:ph type="sldNum" sz="quarter" idx="5"/>
          </p:nvPr>
        </p:nvSpPr>
        <p:spPr/>
        <p:txBody>
          <a:bodyPr/>
          <a:lstStyle/>
          <a:p>
            <a:pPr fontAlgn="auto">
              <a:spcBef>
                <a:spcPts val="0"/>
              </a:spcBef>
              <a:spcAft>
                <a:spcPts val="0"/>
              </a:spcAft>
              <a:defRPr/>
            </a:pPr>
            <a:fld id="{807DE05D-768B-462D-95F1-2DD749FD4682}" type="slidenum">
              <a:rPr lang="en-ZA" smtClean="0">
                <a:solidFill>
                  <a:prstClr val="black"/>
                </a:solidFill>
                <a:latin typeface="Calibri"/>
                <a:cs typeface="+mn-cs"/>
              </a:rPr>
              <a:pPr fontAlgn="auto">
                <a:spcBef>
                  <a:spcPts val="0"/>
                </a:spcBef>
                <a:spcAft>
                  <a:spcPts val="0"/>
                </a:spcAft>
                <a:defRPr/>
              </a:pPr>
              <a:t>38</a:t>
            </a:fld>
            <a:endParaRPr lang="en-ZA" dirty="0">
              <a:solidFill>
                <a:prstClr val="black"/>
              </a:solidFill>
              <a:latin typeface="Calibri"/>
              <a:cs typeface="+mn-cs"/>
            </a:endParaRPr>
          </a:p>
        </p:txBody>
      </p:sp>
    </p:spTree>
    <p:extLst>
      <p:ext uri="{BB962C8B-B14F-4D97-AF65-F5344CB8AC3E}">
        <p14:creationId xmlns:p14="http://schemas.microsoft.com/office/powerpoint/2010/main" val="228434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FC767B0-7668-8637-BC7F-8BE43F0DC7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0A9780E-162C-F27C-588C-A746DC473F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a:extLst>
              <a:ext uri="{FF2B5EF4-FFF2-40B4-BE49-F238E27FC236}">
                <a16:creationId xmlns:a16="http://schemas.microsoft.com/office/drawing/2014/main" id="{18009D2E-9B8B-0807-842C-DD94CF377619}"/>
              </a:ext>
            </a:extLst>
          </p:cNvPr>
          <p:cNvSpPr>
            <a:spLocks noGrp="1"/>
          </p:cNvSpPr>
          <p:nvPr>
            <p:ph type="dt" sz="quarter" idx="1"/>
          </p:nvPr>
        </p:nvSpPr>
        <p:spPr/>
        <p:txBody>
          <a:bodyPr/>
          <a:lstStyle/>
          <a:p>
            <a:pPr>
              <a:defRPr/>
            </a:pPr>
            <a:fld id="{61ABCD2C-5725-4EB1-BE6D-23EE4F440650}" type="datetime1">
              <a:rPr lang="en-US" smtClean="0"/>
              <a:pPr>
                <a:defRPr/>
              </a:pPr>
              <a:t>5/13/2023</a:t>
            </a:fld>
            <a:endParaRPr lang="en-ZA"/>
          </a:p>
        </p:txBody>
      </p:sp>
      <p:sp>
        <p:nvSpPr>
          <p:cNvPr id="5" name="Footer Placeholder 4">
            <a:extLst>
              <a:ext uri="{FF2B5EF4-FFF2-40B4-BE49-F238E27FC236}">
                <a16:creationId xmlns:a16="http://schemas.microsoft.com/office/drawing/2014/main" id="{4FD0F305-9CDA-89F3-7D56-B71014832656}"/>
              </a:ext>
            </a:extLst>
          </p:cNvPr>
          <p:cNvSpPr>
            <a:spLocks noGrp="1"/>
          </p:cNvSpPr>
          <p:nvPr>
            <p:ph type="ftr" sz="quarter" idx="4"/>
          </p:nvPr>
        </p:nvSpPr>
        <p:spPr/>
        <p:txBody>
          <a:bodyPr/>
          <a:lstStyle/>
          <a:p>
            <a:pPr>
              <a:defRPr/>
            </a:pPr>
            <a:endParaRPr lang="en-ZA"/>
          </a:p>
        </p:txBody>
      </p:sp>
      <p:sp>
        <p:nvSpPr>
          <p:cNvPr id="12294" name="Slide Number Placeholder 5">
            <a:extLst>
              <a:ext uri="{FF2B5EF4-FFF2-40B4-BE49-F238E27FC236}">
                <a16:creationId xmlns:a16="http://schemas.microsoft.com/office/drawing/2014/main" id="{360CEEB4-7BC9-2A8D-95C3-9E43648E12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B375FC-DF8A-46E4-B440-A2857DA1F5ED}" type="slidenum">
              <a:rPr lang="en-ZA" altLang="en-US">
                <a:latin typeface="Calibri" panose="020F0502020204030204" pitchFamily="34" charset="0"/>
              </a:rPr>
              <a:pPr/>
              <a:t>66</a:t>
            </a:fld>
            <a:endParaRPr lang="en-ZA"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ED4D612-3EBF-018F-71B1-1ED207467F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B0DAB2F-16C8-D9FB-97B4-4F4733738D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a:extLst>
              <a:ext uri="{FF2B5EF4-FFF2-40B4-BE49-F238E27FC236}">
                <a16:creationId xmlns:a16="http://schemas.microsoft.com/office/drawing/2014/main" id="{989E767C-957E-C83A-9EC4-7E4135EDE4FF}"/>
              </a:ext>
            </a:extLst>
          </p:cNvPr>
          <p:cNvSpPr>
            <a:spLocks noGrp="1"/>
          </p:cNvSpPr>
          <p:nvPr>
            <p:ph type="dt" sz="quarter" idx="1"/>
          </p:nvPr>
        </p:nvSpPr>
        <p:spPr/>
        <p:txBody>
          <a:bodyPr/>
          <a:lstStyle/>
          <a:p>
            <a:pPr>
              <a:defRPr/>
            </a:pPr>
            <a:fld id="{E11BE855-0C42-412B-B52F-079E2BC3F79A}" type="datetime1">
              <a:rPr lang="en-US" smtClean="0"/>
              <a:pPr>
                <a:defRPr/>
              </a:pPr>
              <a:t>5/13/2023</a:t>
            </a:fld>
            <a:endParaRPr lang="en-ZA"/>
          </a:p>
        </p:txBody>
      </p:sp>
      <p:sp>
        <p:nvSpPr>
          <p:cNvPr id="5" name="Footer Placeholder 4">
            <a:extLst>
              <a:ext uri="{FF2B5EF4-FFF2-40B4-BE49-F238E27FC236}">
                <a16:creationId xmlns:a16="http://schemas.microsoft.com/office/drawing/2014/main" id="{328F731E-4D8D-7C78-C99A-D408DB1DAE77}"/>
              </a:ext>
            </a:extLst>
          </p:cNvPr>
          <p:cNvSpPr>
            <a:spLocks noGrp="1"/>
          </p:cNvSpPr>
          <p:nvPr>
            <p:ph type="ftr" sz="quarter" idx="4"/>
          </p:nvPr>
        </p:nvSpPr>
        <p:spPr/>
        <p:txBody>
          <a:bodyPr/>
          <a:lstStyle/>
          <a:p>
            <a:pPr>
              <a:defRPr/>
            </a:pPr>
            <a:endParaRPr lang="en-ZA"/>
          </a:p>
        </p:txBody>
      </p:sp>
      <p:sp>
        <p:nvSpPr>
          <p:cNvPr id="14342" name="Slide Number Placeholder 5">
            <a:extLst>
              <a:ext uri="{FF2B5EF4-FFF2-40B4-BE49-F238E27FC236}">
                <a16:creationId xmlns:a16="http://schemas.microsoft.com/office/drawing/2014/main" id="{8688B61A-7819-C2DC-430D-A48C9EB86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8B2F9E-FD57-4A1A-8B49-2F1A5855EFB0}" type="slidenum">
              <a:rPr lang="en-ZA" altLang="en-US">
                <a:latin typeface="Calibri" panose="020F0502020204030204" pitchFamily="34" charset="0"/>
              </a:rPr>
              <a:pPr/>
              <a:t>67</a:t>
            </a:fld>
            <a:endParaRPr lang="en-ZA"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D3BAA71-079F-3E60-357F-83B9061E7C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D8B5096-C855-B92C-6A20-7EB808E83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a:extLst>
              <a:ext uri="{FF2B5EF4-FFF2-40B4-BE49-F238E27FC236}">
                <a16:creationId xmlns:a16="http://schemas.microsoft.com/office/drawing/2014/main" id="{F9AB67D8-8CF9-1017-74DA-912F5BA6E045}"/>
              </a:ext>
            </a:extLst>
          </p:cNvPr>
          <p:cNvSpPr>
            <a:spLocks noGrp="1"/>
          </p:cNvSpPr>
          <p:nvPr>
            <p:ph type="dt" sz="quarter" idx="1"/>
          </p:nvPr>
        </p:nvSpPr>
        <p:spPr/>
        <p:txBody>
          <a:bodyPr/>
          <a:lstStyle/>
          <a:p>
            <a:pPr>
              <a:defRPr/>
            </a:pPr>
            <a:fld id="{2AA0B999-F3A1-4430-A93E-C49457108279}" type="datetime1">
              <a:rPr lang="en-US" smtClean="0"/>
              <a:pPr>
                <a:defRPr/>
              </a:pPr>
              <a:t>5/13/2023</a:t>
            </a:fld>
            <a:endParaRPr lang="en-ZA"/>
          </a:p>
        </p:txBody>
      </p:sp>
      <p:sp>
        <p:nvSpPr>
          <p:cNvPr id="5" name="Footer Placeholder 4">
            <a:extLst>
              <a:ext uri="{FF2B5EF4-FFF2-40B4-BE49-F238E27FC236}">
                <a16:creationId xmlns:a16="http://schemas.microsoft.com/office/drawing/2014/main" id="{6CFCE6E0-E11B-4082-4D43-410121A1B931}"/>
              </a:ext>
            </a:extLst>
          </p:cNvPr>
          <p:cNvSpPr>
            <a:spLocks noGrp="1"/>
          </p:cNvSpPr>
          <p:nvPr>
            <p:ph type="ftr" sz="quarter" idx="4"/>
          </p:nvPr>
        </p:nvSpPr>
        <p:spPr/>
        <p:txBody>
          <a:bodyPr/>
          <a:lstStyle/>
          <a:p>
            <a:pPr>
              <a:defRPr/>
            </a:pPr>
            <a:endParaRPr lang="en-ZA"/>
          </a:p>
        </p:txBody>
      </p:sp>
      <p:sp>
        <p:nvSpPr>
          <p:cNvPr id="17414" name="Slide Number Placeholder 5">
            <a:extLst>
              <a:ext uri="{FF2B5EF4-FFF2-40B4-BE49-F238E27FC236}">
                <a16:creationId xmlns:a16="http://schemas.microsoft.com/office/drawing/2014/main" id="{7CCF0061-C7BD-4F3B-3490-A434452A72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4411D7-A379-4BA6-A328-9E4199BBA5FC}" type="slidenum">
              <a:rPr lang="en-ZA" altLang="en-US">
                <a:latin typeface="Calibri" panose="020F0502020204030204" pitchFamily="34" charset="0"/>
              </a:rPr>
              <a:pPr/>
              <a:t>69</a:t>
            </a:fld>
            <a:endParaRPr lang="en-Z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90664"/>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6" cstate="print"/>
          <a:stretch>
            <a:fillRect/>
          </a:stretch>
        </p:blipFill>
        <p:spPr>
          <a:xfrm>
            <a:off x="7786710" y="5857892"/>
            <a:ext cx="1130416" cy="10715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04055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5/13/2023</a:t>
            </a:fld>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6102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19395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1770226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40655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06524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267441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3427626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239495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63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userDrawn="1"/>
        </p:nvPicPr>
        <p:blipFill>
          <a:blip r:embed="rId2" cstate="print"/>
          <a:stretch>
            <a:fillRect/>
          </a:stretch>
        </p:blipFill>
        <p:spPr>
          <a:xfrm>
            <a:off x="7786710" y="5857892"/>
            <a:ext cx="1130416" cy="10715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20427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03553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2000" b="0" i="0" u="none" strike="noStrike" kern="1200" cap="none" spc="0" normalizeH="0" baseline="0" noProof="0" smtClean="0">
                <a:ln>
                  <a:noFill/>
                </a:ln>
                <a:solidFill>
                  <a:prstClr val="white">
                    <a:lumMod val="50000"/>
                  </a:prstClr>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5/13/2023</a:t>
            </a:fld>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988892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087852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55160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04407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7420194"/>
      </p:ext>
    </p:extLst>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jpeg"/><Relationship Id="rId2" Type="http://schemas.openxmlformats.org/officeDocument/2006/relationships/slideLayout" Target="../slideLayouts/slideLayout6.xml"/><Relationship Id="rId16" Type="http://schemas.openxmlformats.org/officeDocument/2006/relationships/theme" Target="../theme/theme3.xml"/><Relationship Id="rId20"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7.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Logo - NDP - Full colour.jpg"/>
          <p:cNvPicPr>
            <a:picLocks noChangeAspect="1"/>
          </p:cNvPicPr>
          <p:nvPr userDrawn="1"/>
        </p:nvPicPr>
        <p:blipFill>
          <a:blip r:embed="rId7" cstate="print"/>
          <a:stretch>
            <a:fillRect/>
          </a:stretch>
        </p:blipFill>
        <p:spPr>
          <a:xfrm>
            <a:off x="7786710" y="5857892"/>
            <a:ext cx="1130416" cy="107157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0" r:id="rId2"/>
    <p:sldLayoutId id="214748367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12887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2984" y="1744092"/>
            <a:ext cx="6624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alibri"/>
                <a:ea typeface="+mn-ea"/>
                <a:cs typeface="+mn-cs"/>
              </a:rPr>
              <a:t>NATIONAL DEPARTMENT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800" b="1" dirty="0">
                <a:solidFill>
                  <a:prstClr val="black"/>
                </a:solidFill>
                <a:latin typeface="Calibri"/>
              </a:rPr>
              <a:t>Presentation on the Appropriation Bill,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prstClr val="black"/>
                </a:solidFill>
                <a:latin typeface="Calibri"/>
              </a:rPr>
              <a:t>[B3-2023]</a:t>
            </a:r>
            <a:endParaRPr kumimoji="0" lang="en-ZA" sz="2800" b="1" i="0" u="none" strike="noStrike" kern="1200" cap="none" spc="0" normalizeH="0" baseline="0" noProof="0" dirty="0">
              <a:ln>
                <a:noFill/>
              </a:ln>
              <a:solidFill>
                <a:prstClr val="black"/>
              </a:solidFill>
              <a:effectLst/>
              <a:uLnTx/>
              <a:uFillTx/>
              <a:latin typeface="Calibri"/>
              <a:ea typeface="+mn-ea"/>
              <a:cs typeface="+mn-cs"/>
            </a:endParaRPr>
          </a:p>
          <a:p>
            <a:endParaRPr lang="en-US" sz="2000" dirty="0">
              <a:solidFill>
                <a:schemeClr val="bg1">
                  <a:lumMod val="50000"/>
                </a:schemeClr>
              </a:solidFill>
              <a:latin typeface="Arial" pitchFamily="34" charset="0"/>
              <a:cs typeface="Arial" pitchFamily="34" charset="0"/>
            </a:endParaRPr>
          </a:p>
        </p:txBody>
      </p:sp>
      <p:sp>
        <p:nvSpPr>
          <p:cNvPr id="5" name="TextBox 4"/>
          <p:cNvSpPr txBox="1"/>
          <p:nvPr/>
        </p:nvSpPr>
        <p:spPr>
          <a:xfrm>
            <a:off x="2051720" y="4298637"/>
            <a:ext cx="5791200" cy="707886"/>
          </a:xfrm>
          <a:prstGeom prst="rect">
            <a:avLst/>
          </a:prstGeom>
          <a:noFill/>
        </p:spPr>
        <p:txBody>
          <a:bodyPr wrap="square" rtlCol="0">
            <a:spAutoFit/>
          </a:bodyPr>
          <a:lstStyle/>
          <a:p>
            <a:pPr algn="ctr">
              <a:defRPr/>
            </a:pPr>
            <a:r>
              <a:rPr lang="en-US" sz="2000" dirty="0">
                <a:solidFill>
                  <a:srgbClr val="003300"/>
                </a:solidFill>
                <a:effectLst>
                  <a:outerShdw blurRad="38100" dist="38100" dir="2700000" algn="tl">
                    <a:srgbClr val="000000">
                      <a:alpha val="43137"/>
                    </a:srgbClr>
                  </a:outerShdw>
                </a:effectLst>
                <a:latin typeface="Calibri"/>
              </a:rPr>
              <a:t>16 May 2023</a:t>
            </a:r>
          </a:p>
          <a:p>
            <a:endParaRPr lang="en-US" sz="2000" dirty="0">
              <a:solidFill>
                <a:schemeClr val="bg1">
                  <a:lumMod val="50000"/>
                </a:schemeClr>
              </a:solidFill>
              <a:latin typeface="Arial" pitchFamily="34" charset="0"/>
              <a:cs typeface="Arial" pitchFamily="34" charset="0"/>
            </a:endParaRPr>
          </a:p>
        </p:txBody>
      </p:sp>
      <p:sp>
        <p:nvSpPr>
          <p:cNvPr id="6" name="TextBox 5"/>
          <p:cNvSpPr txBox="1"/>
          <p:nvPr/>
        </p:nvSpPr>
        <p:spPr>
          <a:xfrm>
            <a:off x="1947020" y="4797152"/>
            <a:ext cx="57912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Calibri"/>
                <a:ea typeface="+mn-ea"/>
                <a:cs typeface="+mn-cs"/>
              </a:rPr>
              <a:t>Presented by :Dr SSS Buthelezi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Calibri"/>
                <a:ea typeface="+mn-ea"/>
                <a:cs typeface="+mn-cs"/>
              </a:rPr>
              <a:t>Director General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Calibri"/>
                <a:ea typeface="+mn-ea"/>
                <a:cs typeface="+mn-cs"/>
              </a:rPr>
              <a:t>National Department of Health</a:t>
            </a:r>
          </a:p>
          <a:p>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772400" cy="838200"/>
          </a:xfrm>
          <a:prstGeom prst="rect">
            <a:avLst/>
          </a:prstGeom>
        </p:spPr>
        <p:txBody>
          <a:bodyPr tIns="45720" rIns="91440" bIns="4572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STANDING COMMITTEE ON APPROPRIATIONS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762000" y="1196829"/>
            <a:ext cx="7924800" cy="707886"/>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sp>
        <p:nvSpPr>
          <p:cNvPr id="4" name="Rectangle 2"/>
          <p:cNvSpPr txBox="1">
            <a:spLocks noChangeArrowheads="1"/>
          </p:cNvSpPr>
          <p:nvPr/>
        </p:nvSpPr>
        <p:spPr>
          <a:xfrm>
            <a:off x="762000" y="44624"/>
            <a:ext cx="6521378" cy="65849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cs typeface="Arial" pitchFamily="34" charset="0"/>
              </a:rPr>
              <a:t>Programme 2:  National Health Insurance</a:t>
            </a:r>
          </a:p>
        </p:txBody>
      </p:sp>
      <p:pic>
        <p:nvPicPr>
          <p:cNvPr id="5" name="Picture 4">
            <a:extLst>
              <a:ext uri="{FF2B5EF4-FFF2-40B4-BE49-F238E27FC236}">
                <a16:creationId xmlns:a16="http://schemas.microsoft.com/office/drawing/2014/main" id="{A437E679-2D67-7567-CBB0-2D19B9AF4171}"/>
              </a:ext>
            </a:extLst>
          </p:cNvPr>
          <p:cNvPicPr>
            <a:picLocks noChangeAspect="1"/>
          </p:cNvPicPr>
          <p:nvPr/>
        </p:nvPicPr>
        <p:blipFill>
          <a:blip r:embed="rId2"/>
          <a:stretch>
            <a:fillRect/>
          </a:stretch>
        </p:blipFill>
        <p:spPr>
          <a:xfrm>
            <a:off x="762000" y="2376032"/>
            <a:ext cx="7698432" cy="2717104"/>
          </a:xfrm>
          <a:prstGeom prst="rect">
            <a:avLst/>
          </a:prstGeom>
        </p:spPr>
      </p:pic>
    </p:spTree>
    <p:extLst>
      <p:ext uri="{BB962C8B-B14F-4D97-AF65-F5344CB8AC3E}">
        <p14:creationId xmlns:p14="http://schemas.microsoft.com/office/powerpoint/2010/main" val="408696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anose="020B0604020202020204" pitchFamily="34" charset="0"/>
                <a:cs typeface="Arial" panose="020B0604020202020204" pitchFamily="34" charset="0"/>
              </a:rPr>
              <a:t>11</a:t>
            </a:fld>
            <a:r>
              <a:rPr lang="en-ZA" sz="1200" dirty="0">
                <a:latin typeface="Arial" panose="020B0604020202020204" pitchFamily="34" charset="0"/>
                <a:cs typeface="Arial" panose="020B0604020202020204" pitchFamily="34" charset="0"/>
              </a:rPr>
              <a:t> </a:t>
            </a:r>
          </a:p>
        </p:txBody>
      </p:sp>
      <p:sp>
        <p:nvSpPr>
          <p:cNvPr id="3" name="TextBox 2"/>
          <p:cNvSpPr txBox="1"/>
          <p:nvPr/>
        </p:nvSpPr>
        <p:spPr>
          <a:xfrm>
            <a:off x="251520" y="1268760"/>
            <a:ext cx="8568952" cy="46474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Compensation of Employees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ct val="0"/>
              </a:spcBef>
              <a:spcAft>
                <a:spcPts val="0"/>
              </a:spcAft>
              <a:buClrTx/>
              <a:buSz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Unspent funds is due to the vacant posts, critical posts are in the process of being filled.</a:t>
            </a:r>
            <a:endParaRPr kumimoji="0" lang="en-ZA"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Goods &amp; Services</a:t>
            </a:r>
            <a:endPar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80340" algn="l"/>
              </a:tabLst>
              <a:defRPr/>
            </a:pPr>
            <a:r>
              <a:rPr kumimoji="0" lang="en-US"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Underspending resulted from delayed recruitment of the new NHI staff members.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80340" algn="l"/>
              </a:tabLst>
              <a:defRPr/>
            </a:pPr>
            <a:r>
              <a:rPr kumimoji="0" lang="en-US"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The 2022/2023 business plan for the NHI Indirect Grant Personal Services Component detailed targets that were unfeasible within the timeframe and capacity of the NHI Branch. </a:t>
            </a:r>
            <a:endParaRPr kumimoji="0" lang="en-ZA"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Purchase of Capital Assets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8034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rPr>
              <a:t>Procurement</a:t>
            </a:r>
            <a:r>
              <a:rPr kumimoji="0" lang="en-ZA" sz="1600" b="0" i="0" u="none" strike="noStrike" kern="1200" cap="none" spc="0" normalizeH="0" noProof="0" dirty="0">
                <a:ln>
                  <a:noFill/>
                </a:ln>
                <a:solidFill>
                  <a:srgbClr val="000000"/>
                </a:solidFill>
                <a:effectLst/>
                <a:uLnTx/>
                <a:uFillTx/>
                <a:latin typeface="Arial" panose="020B0604020202020204" pitchFamily="34" charset="0"/>
              </a:rPr>
              <a:t> of IT equipment for Electronic Medicine Stock System for provinces is underway.</a:t>
            </a:r>
          </a:p>
          <a:p>
            <a:pPr marR="0" lvl="0" algn="just" defTabSz="914400" rtl="0" eaLnBrk="1" fontAlgn="auto" latinLnBrk="0" hangingPunct="1">
              <a:lnSpc>
                <a:spcPct val="100000"/>
              </a:lnSpc>
              <a:spcBef>
                <a:spcPts val="0"/>
              </a:spcBef>
              <a:spcAft>
                <a:spcPts val="0"/>
              </a:spcAft>
              <a:buClrTx/>
              <a:buSzTx/>
              <a:tabLst>
                <a:tab pos="180340" algn="l"/>
              </a:tabLst>
              <a:defRPr/>
            </a:pPr>
            <a:endParaRPr kumimoji="0" lang="en-ZA" sz="1600" b="0" i="0" u="none" strike="noStrike" kern="1200" cap="none" spc="0" normalizeH="0" baseline="0" noProof="0" dirty="0">
              <a:ln>
                <a:noFill/>
              </a:ln>
              <a:solidFill>
                <a:prstClr val="black"/>
              </a:solidFill>
              <a:effectLst/>
              <a:uLnTx/>
              <a:uFillTx/>
              <a:latin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187624" y="-99392"/>
            <a:ext cx="5562600" cy="990600"/>
          </a:xfrm>
          <a:prstGeom prst="rect">
            <a:avLst/>
          </a:prstGeom>
        </p:spPr>
        <p:txBody>
          <a:bodyPr tIns="45720" rIns="91440" bIns="4572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Trebuchet MS Bold" charset="0"/>
                <a:cs typeface="Arial" panose="020B0604020202020204" pitchFamily="34" charset="0"/>
                <a:sym typeface="Trebuchet MS Bold" charset="0"/>
              </a:rPr>
              <a:t>Reasons for Deviation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mn-ea"/>
                <a:cs typeface="Arial" panose="020B0604020202020204" pitchFamily="34" charset="0"/>
                <a:sym typeface="Trebuchet MS Bold" charset="0"/>
              </a:rPr>
              <a:t>Programme 2</a:t>
            </a:r>
            <a:endParaRPr kumimoji="0" lang="en-US" sz="2400" b="0" i="0" u="none" strike="noStrike" kern="1200" cap="none" spc="0" normalizeH="0" baseline="0" noProof="0" dirty="0">
              <a:ln>
                <a:noFill/>
              </a:ln>
              <a:solidFill>
                <a:prstClr val="white"/>
              </a:solidFill>
              <a:effectLst/>
              <a:uLnTx/>
              <a:uFillTx/>
              <a:latin typeface="Trebuchet MS Bold" charset="0"/>
              <a:ea typeface="+mn-ea"/>
              <a:cs typeface="Arial" panose="020B0604020202020204" pitchFamily="34" charset="0"/>
            </a:endParaRPr>
          </a:p>
        </p:txBody>
      </p:sp>
    </p:spTree>
    <p:extLst>
      <p:ext uri="{BB962C8B-B14F-4D97-AF65-F5344CB8AC3E}">
        <p14:creationId xmlns:p14="http://schemas.microsoft.com/office/powerpoint/2010/main" val="174392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1683134" y="1124744"/>
            <a:ext cx="5688632" cy="707886"/>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prstClr val="white"/>
                </a:solidFill>
                <a:latin typeface="Arial" pitchFamily="34" charset="0"/>
                <a:cs typeface="Arial" pitchFamily="34" charset="0"/>
              </a:rPr>
              <a:t>Programme 3:  Communicable &amp; Non-Communicable Diseases</a:t>
            </a:r>
          </a:p>
        </p:txBody>
      </p:sp>
      <p:pic>
        <p:nvPicPr>
          <p:cNvPr id="5" name="Picture 4">
            <a:extLst>
              <a:ext uri="{FF2B5EF4-FFF2-40B4-BE49-F238E27FC236}">
                <a16:creationId xmlns:a16="http://schemas.microsoft.com/office/drawing/2014/main" id="{CC89F688-0C76-952A-A4CD-2D14071C96BE}"/>
              </a:ext>
            </a:extLst>
          </p:cNvPr>
          <p:cNvPicPr>
            <a:picLocks noChangeAspect="1"/>
          </p:cNvPicPr>
          <p:nvPr/>
        </p:nvPicPr>
        <p:blipFill>
          <a:blip r:embed="rId2"/>
          <a:stretch>
            <a:fillRect/>
          </a:stretch>
        </p:blipFill>
        <p:spPr>
          <a:xfrm>
            <a:off x="734177" y="1984516"/>
            <a:ext cx="7772350" cy="36767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1835696" y="1173900"/>
            <a:ext cx="5688632" cy="1015663"/>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a:p>
            <a:pPr lvl="0" algn="ctr"/>
            <a:endParaRPr lang="en-GB" sz="2000" b="1" dirty="0">
              <a:solidFill>
                <a:prstClr val="black"/>
              </a:solidFill>
              <a:latin typeface="Arial "/>
              <a:ea typeface="Trebuchet MS Bold" charset="0"/>
              <a:cs typeface="Trebuchet MS Bold" charset="0"/>
              <a:sym typeface="Trebuchet MS Bold" charset="0"/>
            </a:endParaRP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prstClr val="white"/>
                </a:solidFill>
                <a:latin typeface="Arial" pitchFamily="34" charset="0"/>
                <a:cs typeface="Arial" pitchFamily="34" charset="0"/>
              </a:rPr>
              <a:t>Programme 3:  Communicable &amp; Non-Communicable Diseases</a:t>
            </a:r>
          </a:p>
        </p:txBody>
      </p:sp>
      <p:pic>
        <p:nvPicPr>
          <p:cNvPr id="6" name="Picture 5">
            <a:extLst>
              <a:ext uri="{FF2B5EF4-FFF2-40B4-BE49-F238E27FC236}">
                <a16:creationId xmlns:a16="http://schemas.microsoft.com/office/drawing/2014/main" id="{5D59BEED-73C2-6759-BC32-074AB86CDB68}"/>
              </a:ext>
            </a:extLst>
          </p:cNvPr>
          <p:cNvPicPr>
            <a:picLocks noChangeAspect="1"/>
          </p:cNvPicPr>
          <p:nvPr/>
        </p:nvPicPr>
        <p:blipFill>
          <a:blip r:embed="rId2"/>
          <a:stretch>
            <a:fillRect/>
          </a:stretch>
        </p:blipFill>
        <p:spPr>
          <a:xfrm>
            <a:off x="755576" y="2281890"/>
            <a:ext cx="7560840" cy="2725454"/>
          </a:xfrm>
          <a:prstGeom prst="rect">
            <a:avLst/>
          </a:prstGeom>
        </p:spPr>
      </p:pic>
    </p:spTree>
    <p:extLst>
      <p:ext uri="{BB962C8B-B14F-4D97-AF65-F5344CB8AC3E}">
        <p14:creationId xmlns:p14="http://schemas.microsoft.com/office/powerpoint/2010/main" val="168388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anose="020B0604020202020204" pitchFamily="34" charset="0"/>
                <a:cs typeface="Arial" panose="020B0604020202020204" pitchFamily="34" charset="0"/>
              </a:rPr>
              <a:t>14</a:t>
            </a:fld>
            <a:r>
              <a:rPr lang="en-ZA" sz="1200"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Trebuchet MS Bold" charset="0"/>
                <a:cs typeface="Trebuchet MS Bold" charset="0"/>
                <a:sym typeface="Trebuchet MS Bold" charset="0"/>
              </a:rPr>
              <a:t>Reasons for Deviation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mn-ea"/>
                <a:cs typeface="+mn-cs"/>
                <a:sym typeface="Trebuchet MS Bold" charset="0"/>
              </a:rPr>
              <a:t>Programme 3</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251520" y="1196752"/>
            <a:ext cx="8568952" cy="4853829"/>
          </a:xfrm>
          <a:prstGeom prst="rect">
            <a:avLst/>
          </a:prstGeom>
        </p:spPr>
        <p:txBody>
          <a:bodyPr wrap="square">
            <a:spAutoFit/>
          </a:bodyPr>
          <a:lstStyle/>
          <a:p>
            <a:pPr lvl="0" algn="just">
              <a:lnSpc>
                <a:spcPct val="150000"/>
              </a:lnSpc>
              <a:defRPr/>
            </a:pPr>
            <a:r>
              <a:rPr lang="en-US"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lvl="0" indent="-285750" algn="just" defTabSz="457200">
              <a:lnSpc>
                <a:spcPct val="150000"/>
              </a:lnSpc>
              <a:spcBef>
                <a:spcPct val="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600" dirty="0">
                <a:solidFill>
                  <a:prstClr val="black"/>
                </a:solidFill>
                <a:latin typeface="Arial" panose="020B0604020202020204" pitchFamily="34" charset="0"/>
                <a:cs typeface="Arial" panose="020B0604020202020204" pitchFamily="34" charset="0"/>
              </a:rPr>
              <a:t>Less expenditure is due to the vacant posts, specifically DDG positions that is not yet filled, however, some of the positions are in the process of being filled.</a:t>
            </a:r>
            <a:endParaRPr lang="en-ZA" sz="1600" b="1" u="sng"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Goods &amp; Services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Savings under Covid-19 Vaccination Programme as there is sufficient vaccine stock on hand.</a:t>
            </a:r>
          </a:p>
          <a:p>
            <a:pPr marL="285750" lvl="0" indent="-285750" algn="just">
              <a:lnSpc>
                <a:spcPct val="150000"/>
              </a:lnSpc>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Tender process for the procurement of minor medical and allied equipment for provinces under Chronic Disease Prevention fund still in progress.</a:t>
            </a:r>
          </a:p>
          <a:p>
            <a:pPr marL="285750" lvl="0" indent="-285750" algn="just">
              <a:lnSpc>
                <a:spcPct val="150000"/>
              </a:lnSpc>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Delays in delivery of condoms due to shortage of stock from suppliers.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Purchase of Capital Assets</a:t>
            </a:r>
          </a:p>
          <a:p>
            <a:pPr marL="285750" lvl="0" indent="-285750" algn="just">
              <a:lnSpc>
                <a:spcPct val="150000"/>
              </a:lnSpc>
              <a:buFont typeface="Arial" panose="020B0604020202020204" pitchFamily="34" charset="0"/>
              <a:buChar char="•"/>
              <a:defRPr/>
            </a:pPr>
            <a:r>
              <a:rPr lang="en-ZA" sz="1600" dirty="0">
                <a:solidFill>
                  <a:srgbClr val="000000"/>
                </a:solidFill>
                <a:latin typeface="Arial" panose="020B0604020202020204" pitchFamily="34" charset="0"/>
                <a:ea typeface="Calibri" panose="020F0502020204030204" pitchFamily="34" charset="0"/>
              </a:rPr>
              <a:t>Procurement</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of IT equipment is underway.</a:t>
            </a:r>
          </a:p>
          <a:p>
            <a:pPr marL="285750" lvl="0" indent="-285750" algn="just">
              <a:lnSpc>
                <a:spcPct val="150000"/>
              </a:lnSpc>
              <a:buFont typeface="Arial" panose="020B0604020202020204" pitchFamily="34" charset="0"/>
              <a:buChar char="•"/>
              <a:defRPr/>
            </a:pPr>
            <a:r>
              <a:rPr lang="en-ZA" sz="1600" dirty="0">
                <a:solidFill>
                  <a:srgbClr val="000000"/>
                </a:solidFill>
                <a:latin typeface="Arial" panose="020B0604020202020204" pitchFamily="34" charset="0"/>
                <a:ea typeface="Calibri" panose="020F0502020204030204" pitchFamily="34" charset="0"/>
              </a:rPr>
              <a:t>Medical equipment for provinces under Chronic Disease Prevention fund await delivery from suppliers.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34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4" name="Rectangle 2"/>
          <p:cNvSpPr txBox="1">
            <a:spLocks noChangeArrowheads="1"/>
          </p:cNvSpPr>
          <p:nvPr/>
        </p:nvSpPr>
        <p:spPr>
          <a:xfrm>
            <a:off x="827584" y="188640"/>
            <a:ext cx="6089330" cy="585936"/>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Programme 4:  </a:t>
            </a:r>
            <a:r>
              <a:rPr lang="en-GB" sz="2400" b="1" dirty="0">
                <a:solidFill>
                  <a:schemeClr val="bg1"/>
                </a:solidFill>
                <a:latin typeface="Arial" pitchFamily="34" charset="0"/>
                <a:cs typeface="Arial" pitchFamily="34" charset="0"/>
              </a:rPr>
              <a:t>Primary</a:t>
            </a:r>
            <a:r>
              <a:rPr lang="en-GB" sz="2800" b="1" dirty="0">
                <a:solidFill>
                  <a:schemeClr val="bg1"/>
                </a:solidFill>
                <a:latin typeface="Arial" pitchFamily="34" charset="0"/>
                <a:cs typeface="Arial" pitchFamily="34" charset="0"/>
              </a:rPr>
              <a:t> Health Care </a:t>
            </a:r>
          </a:p>
        </p:txBody>
      </p:sp>
      <p:sp>
        <p:nvSpPr>
          <p:cNvPr id="5" name="Rectangle 4"/>
          <p:cNvSpPr/>
          <p:nvPr/>
        </p:nvSpPr>
        <p:spPr>
          <a:xfrm>
            <a:off x="1979712" y="1180048"/>
            <a:ext cx="4608512" cy="1015663"/>
          </a:xfrm>
          <a:prstGeom prst="rect">
            <a:avLst/>
          </a:prstGeom>
        </p:spPr>
        <p:txBody>
          <a:bodyPr wrap="square">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a:p>
            <a:pPr lvl="0" algn="ctr"/>
            <a:endParaRPr lang="en-GB" sz="2000" b="1" dirty="0">
              <a:solidFill>
                <a:prstClr val="black"/>
              </a:solidFill>
              <a:latin typeface="Arial "/>
              <a:ea typeface="Trebuchet MS Bold" charset="0"/>
              <a:cs typeface="Trebuchet MS Bold" charset="0"/>
              <a:sym typeface="Trebuchet MS Bold" charset="0"/>
            </a:endParaRPr>
          </a:p>
        </p:txBody>
      </p:sp>
      <p:pic>
        <p:nvPicPr>
          <p:cNvPr id="6" name="Picture 5">
            <a:extLst>
              <a:ext uri="{FF2B5EF4-FFF2-40B4-BE49-F238E27FC236}">
                <a16:creationId xmlns:a16="http://schemas.microsoft.com/office/drawing/2014/main" id="{04656707-FC1B-E619-137C-30A878A1F311}"/>
              </a:ext>
            </a:extLst>
          </p:cNvPr>
          <p:cNvPicPr>
            <a:picLocks noChangeAspect="1"/>
          </p:cNvPicPr>
          <p:nvPr/>
        </p:nvPicPr>
        <p:blipFill>
          <a:blip r:embed="rId2"/>
          <a:stretch>
            <a:fillRect/>
          </a:stretch>
        </p:blipFill>
        <p:spPr>
          <a:xfrm>
            <a:off x="827584" y="2276872"/>
            <a:ext cx="7560840" cy="2817465"/>
          </a:xfrm>
          <a:prstGeom prst="rect">
            <a:avLst/>
          </a:prstGeom>
        </p:spPr>
      </p:pic>
    </p:spTree>
    <p:extLst>
      <p:ext uri="{BB962C8B-B14F-4D97-AF65-F5344CB8AC3E}">
        <p14:creationId xmlns:p14="http://schemas.microsoft.com/office/powerpoint/2010/main" val="364483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4" name="Rectangle 2"/>
          <p:cNvSpPr txBox="1">
            <a:spLocks noChangeArrowheads="1"/>
          </p:cNvSpPr>
          <p:nvPr/>
        </p:nvSpPr>
        <p:spPr>
          <a:xfrm>
            <a:off x="899592" y="240111"/>
            <a:ext cx="6089330" cy="514474"/>
          </a:xfrm>
          <a:prstGeom prst="rect">
            <a:avLst/>
          </a:prstGeom>
        </p:spPr>
        <p:txBody>
          <a:bodyPr tIns="45720" rIns="91440" bIns="45720" anchor="b">
            <a:normAutofit lnSpcReduction="1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Programme 4:  Primary Health </a:t>
            </a:r>
            <a:r>
              <a:rPr lang="en-GB" sz="2400" b="1" dirty="0">
                <a:solidFill>
                  <a:schemeClr val="bg1"/>
                </a:solidFill>
                <a:latin typeface="Arial" pitchFamily="34" charset="0"/>
                <a:cs typeface="Arial" pitchFamily="34" charset="0"/>
              </a:rPr>
              <a:t>Care</a:t>
            </a:r>
            <a:r>
              <a:rPr lang="en-GB" sz="2800" b="1" dirty="0">
                <a:solidFill>
                  <a:schemeClr val="bg1"/>
                </a:solidFill>
                <a:latin typeface="Arial" pitchFamily="34" charset="0"/>
                <a:cs typeface="Arial" pitchFamily="34" charset="0"/>
              </a:rPr>
              <a:t> </a:t>
            </a:r>
          </a:p>
        </p:txBody>
      </p:sp>
      <p:sp>
        <p:nvSpPr>
          <p:cNvPr id="5" name="Rectangle 4"/>
          <p:cNvSpPr/>
          <p:nvPr/>
        </p:nvSpPr>
        <p:spPr>
          <a:xfrm>
            <a:off x="2123728" y="1216133"/>
            <a:ext cx="4608512" cy="707886"/>
          </a:xfrm>
          <a:prstGeom prst="rect">
            <a:avLst/>
          </a:prstGeom>
        </p:spPr>
        <p:txBody>
          <a:bodyPr wrap="square">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pic>
        <p:nvPicPr>
          <p:cNvPr id="6" name="Picture 5">
            <a:extLst>
              <a:ext uri="{FF2B5EF4-FFF2-40B4-BE49-F238E27FC236}">
                <a16:creationId xmlns:a16="http://schemas.microsoft.com/office/drawing/2014/main" id="{E0BF6500-65A8-787C-8166-CA75D5851443}"/>
              </a:ext>
            </a:extLst>
          </p:cNvPr>
          <p:cNvPicPr>
            <a:picLocks noChangeAspect="1"/>
          </p:cNvPicPr>
          <p:nvPr/>
        </p:nvPicPr>
        <p:blipFill>
          <a:blip r:embed="rId2"/>
          <a:stretch>
            <a:fillRect/>
          </a:stretch>
        </p:blipFill>
        <p:spPr>
          <a:xfrm>
            <a:off x="755576" y="2244676"/>
            <a:ext cx="7632848" cy="2723810"/>
          </a:xfrm>
          <a:prstGeom prst="rect">
            <a:avLst/>
          </a:prstGeom>
        </p:spPr>
      </p:pic>
    </p:spTree>
    <p:extLst>
      <p:ext uri="{BB962C8B-B14F-4D97-AF65-F5344CB8AC3E}">
        <p14:creationId xmlns:p14="http://schemas.microsoft.com/office/powerpoint/2010/main" val="179242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anose="020B0604020202020204" pitchFamily="34" charset="0"/>
                <a:cs typeface="Arial" panose="020B0604020202020204" pitchFamily="34" charset="0"/>
              </a:rPr>
              <a:t>17</a:t>
            </a:fld>
            <a:r>
              <a:rPr lang="en-ZA" sz="1200"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Trebuchet MS Bold" charset="0"/>
                <a:cs typeface="Trebuchet MS Bold" charset="0"/>
                <a:sym typeface="Trebuchet MS Bold" charset="0"/>
              </a:rPr>
              <a:t>Reasons for Deviation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mn-ea"/>
                <a:cs typeface="+mn-cs"/>
                <a:sym typeface="Trebuchet MS Bold" charset="0"/>
              </a:rPr>
              <a:t>Programme 4</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251520" y="1268760"/>
            <a:ext cx="8568952" cy="292387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Goods &amp; Services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Overspending on fleet services caused by increased travelling due to overtime worked by Port Health Services officials.</a:t>
            </a:r>
          </a:p>
          <a:p>
            <a:pPr marR="0" lvl="0" algn="just" defTabSz="914400" rtl="0" eaLnBrk="1" fontAlgn="auto" latinLnBrk="0" hangingPunct="1">
              <a:lnSpc>
                <a:spcPct val="150000"/>
              </a:lnSpc>
              <a:spcBef>
                <a:spcPts val="0"/>
              </a:spcBef>
              <a:spcAft>
                <a:spcPts val="0"/>
              </a:spcAft>
              <a:buClrTx/>
              <a:buSzTx/>
              <a:tabLst>
                <a:tab pos="457200" algn="l"/>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5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Purchase of Capital Assets</a:t>
            </a:r>
          </a:p>
          <a:p>
            <a:pPr marL="285750" lvl="0" indent="-285750" algn="just">
              <a:lnSpc>
                <a:spcPct val="150000"/>
              </a:lnSpc>
              <a:buFont typeface="Arial" panose="020B0604020202020204" pitchFamily="34" charset="0"/>
              <a:buChar char="•"/>
              <a:tabLst>
                <a:tab pos="540385" algn="l"/>
              </a:tabLst>
              <a:defRPr/>
            </a:pPr>
            <a:r>
              <a:rPr lang="en-ZA"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Procurement of IT equipment is in process. </a:t>
            </a:r>
          </a:p>
          <a:p>
            <a:pPr marL="342900" marR="0" lvl="0" indent="-342900" algn="just" defTabSz="914400" rtl="0" eaLnBrk="1" fontAlgn="auto" latinLnBrk="0" hangingPunct="1">
              <a:lnSpc>
                <a:spcPct val="100000"/>
              </a:lnSpc>
              <a:spcBef>
                <a:spcPts val="0"/>
              </a:spcBef>
              <a:spcAft>
                <a:spcPts val="0"/>
              </a:spcAft>
              <a:buClrTx/>
              <a:buSzTx/>
              <a:buFontTx/>
              <a:buNone/>
              <a:tabLst>
                <a:tab pos="180340" algn="l"/>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34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4" name="Rectangle 2"/>
          <p:cNvSpPr txBox="1">
            <a:spLocks noChangeArrowheads="1"/>
          </p:cNvSpPr>
          <p:nvPr/>
        </p:nvSpPr>
        <p:spPr>
          <a:xfrm>
            <a:off x="735247" y="109740"/>
            <a:ext cx="6089330" cy="586482"/>
          </a:xfrm>
          <a:prstGeom prst="rect">
            <a:avLst/>
          </a:prstGeom>
        </p:spPr>
        <p:txBody>
          <a:bodyPr tIns="45720" rIns="91440" bIns="45720" anchor="b">
            <a:normAutofit/>
          </a:bodyPr>
          <a:lstStyle/>
          <a:p>
            <a:pPr lvl="0" algn="ctr"/>
            <a:r>
              <a:rPr lang="en-GB" sz="2400" b="1" dirty="0">
                <a:solidFill>
                  <a:schemeClr val="bg1"/>
                </a:solidFill>
                <a:latin typeface="Arial" pitchFamily="34" charset="0"/>
                <a:cs typeface="Arial" pitchFamily="34" charset="0"/>
              </a:rPr>
              <a:t>Programme 5: Hospital System</a:t>
            </a:r>
            <a:endParaRPr lang="en-US" sz="2400" dirty="0">
              <a:solidFill>
                <a:schemeClr val="bg1"/>
              </a:solidFill>
            </a:endParaRPr>
          </a:p>
        </p:txBody>
      </p:sp>
      <p:sp>
        <p:nvSpPr>
          <p:cNvPr id="5" name="Rectangle 4"/>
          <p:cNvSpPr/>
          <p:nvPr/>
        </p:nvSpPr>
        <p:spPr>
          <a:xfrm>
            <a:off x="179512" y="1243786"/>
            <a:ext cx="8177562" cy="707886"/>
          </a:xfrm>
          <a:prstGeom prst="rect">
            <a:avLst/>
          </a:prstGeom>
        </p:spPr>
        <p:txBody>
          <a:bodyPr wrap="square">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pic>
        <p:nvPicPr>
          <p:cNvPr id="6" name="Picture 5">
            <a:extLst>
              <a:ext uri="{FF2B5EF4-FFF2-40B4-BE49-F238E27FC236}">
                <a16:creationId xmlns:a16="http://schemas.microsoft.com/office/drawing/2014/main" id="{CA2AB9C1-2C8D-5F9F-ED79-2134A9019AB7}"/>
              </a:ext>
            </a:extLst>
          </p:cNvPr>
          <p:cNvPicPr>
            <a:picLocks noChangeAspect="1"/>
          </p:cNvPicPr>
          <p:nvPr/>
        </p:nvPicPr>
        <p:blipFill>
          <a:blip r:embed="rId2"/>
          <a:stretch>
            <a:fillRect/>
          </a:stretch>
        </p:blipFill>
        <p:spPr>
          <a:xfrm>
            <a:off x="827584" y="2499236"/>
            <a:ext cx="7560840" cy="2297916"/>
          </a:xfrm>
          <a:prstGeom prst="rect">
            <a:avLst/>
          </a:prstGeom>
        </p:spPr>
      </p:pic>
    </p:spTree>
    <p:extLst>
      <p:ext uri="{BB962C8B-B14F-4D97-AF65-F5344CB8AC3E}">
        <p14:creationId xmlns:p14="http://schemas.microsoft.com/office/powerpoint/2010/main" val="109430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4" name="Rectangle 2"/>
          <p:cNvSpPr txBox="1">
            <a:spLocks noChangeArrowheads="1"/>
          </p:cNvSpPr>
          <p:nvPr/>
        </p:nvSpPr>
        <p:spPr>
          <a:xfrm>
            <a:off x="899592" y="188640"/>
            <a:ext cx="6089330" cy="514474"/>
          </a:xfrm>
          <a:prstGeom prst="rect">
            <a:avLst/>
          </a:prstGeom>
        </p:spPr>
        <p:txBody>
          <a:bodyPr tIns="45720" rIns="91440" bIns="45720" anchor="b">
            <a:normAutofit/>
          </a:bodyPr>
          <a:lstStyle/>
          <a:p>
            <a:pPr lvl="0" algn="ctr"/>
            <a:r>
              <a:rPr lang="en-GB" sz="2400" b="1" dirty="0">
                <a:solidFill>
                  <a:schemeClr val="bg1"/>
                </a:solidFill>
                <a:latin typeface="Arial" pitchFamily="34" charset="0"/>
                <a:cs typeface="Arial" pitchFamily="34" charset="0"/>
              </a:rPr>
              <a:t>Programme 5: Hospital System</a:t>
            </a:r>
            <a:endParaRPr lang="en-US" sz="2400" dirty="0">
              <a:solidFill>
                <a:schemeClr val="bg1"/>
              </a:solidFill>
            </a:endParaRPr>
          </a:p>
        </p:txBody>
      </p:sp>
      <p:sp>
        <p:nvSpPr>
          <p:cNvPr id="5" name="Rectangle 4"/>
          <p:cNvSpPr/>
          <p:nvPr/>
        </p:nvSpPr>
        <p:spPr>
          <a:xfrm>
            <a:off x="251520" y="1181747"/>
            <a:ext cx="8177562" cy="707886"/>
          </a:xfrm>
          <a:prstGeom prst="rect">
            <a:avLst/>
          </a:prstGeom>
        </p:spPr>
        <p:txBody>
          <a:bodyPr wrap="square">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pic>
        <p:nvPicPr>
          <p:cNvPr id="6" name="Picture 5">
            <a:extLst>
              <a:ext uri="{FF2B5EF4-FFF2-40B4-BE49-F238E27FC236}">
                <a16:creationId xmlns:a16="http://schemas.microsoft.com/office/drawing/2014/main" id="{3768C7A9-B4B8-463F-1CF6-8EBF693A2C86}"/>
              </a:ext>
            </a:extLst>
          </p:cNvPr>
          <p:cNvPicPr>
            <a:picLocks noChangeAspect="1"/>
          </p:cNvPicPr>
          <p:nvPr/>
        </p:nvPicPr>
        <p:blipFill>
          <a:blip r:embed="rId2"/>
          <a:stretch>
            <a:fillRect/>
          </a:stretch>
        </p:blipFill>
        <p:spPr>
          <a:xfrm>
            <a:off x="755576" y="2351481"/>
            <a:ext cx="7632848" cy="2716910"/>
          </a:xfrm>
          <a:prstGeom prst="rect">
            <a:avLst/>
          </a:prstGeom>
        </p:spPr>
      </p:pic>
    </p:spTree>
    <p:extLst>
      <p:ext uri="{BB962C8B-B14F-4D97-AF65-F5344CB8AC3E}">
        <p14:creationId xmlns:p14="http://schemas.microsoft.com/office/powerpoint/2010/main" val="415441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B0FD-0DCE-4D6A-BD25-430BB7C5B9BD}"/>
              </a:ext>
            </a:extLst>
          </p:cNvPr>
          <p:cNvSpPr>
            <a:spLocks noGrp="1"/>
          </p:cNvSpPr>
          <p:nvPr>
            <p:ph type="title"/>
          </p:nvPr>
        </p:nvSpPr>
        <p:spPr>
          <a:xfrm>
            <a:off x="611560" y="116632"/>
            <a:ext cx="6463630" cy="543595"/>
          </a:xfrm>
        </p:spPr>
        <p:txBody>
          <a:bodyPr/>
          <a:lstStyle/>
          <a:p>
            <a:r>
              <a:rPr lang="en-ZA" dirty="0"/>
              <a:t>Tables on contents</a:t>
            </a:r>
          </a:p>
        </p:txBody>
      </p:sp>
      <p:sp>
        <p:nvSpPr>
          <p:cNvPr id="3" name="Content Placeholder 2">
            <a:extLst>
              <a:ext uri="{FF2B5EF4-FFF2-40B4-BE49-F238E27FC236}">
                <a16:creationId xmlns:a16="http://schemas.microsoft.com/office/drawing/2014/main" id="{18D338FA-D443-4D87-ADA4-8C453895E840}"/>
              </a:ext>
            </a:extLst>
          </p:cNvPr>
          <p:cNvSpPr>
            <a:spLocks noGrp="1"/>
          </p:cNvSpPr>
          <p:nvPr>
            <p:ph idx="1"/>
          </p:nvPr>
        </p:nvSpPr>
        <p:spPr>
          <a:xfrm>
            <a:off x="179512" y="1052736"/>
            <a:ext cx="8856984" cy="4968552"/>
          </a:xfrm>
        </p:spPr>
        <p:txBody>
          <a:bodyPr/>
          <a:lstStyle/>
          <a:p>
            <a:pPr>
              <a:lnSpc>
                <a:spcPct val="150000"/>
              </a:lnSpc>
              <a:buFont typeface="+mj-lt"/>
              <a:buAutoNum type="arabicPeriod"/>
            </a:pPr>
            <a:r>
              <a:rPr lang="en-US" sz="1600" dirty="0">
                <a:solidFill>
                  <a:srgbClr val="000000"/>
                </a:solidFill>
              </a:rPr>
              <a:t>P</a:t>
            </a:r>
            <a:r>
              <a:rPr lang="en-US" sz="1600" b="0" i="0" u="none" strike="noStrike" baseline="0" dirty="0">
                <a:solidFill>
                  <a:srgbClr val="000000"/>
                </a:solidFill>
                <a:latin typeface="Arial" panose="020B0604020202020204" pitchFamily="34" charset="0"/>
              </a:rPr>
              <a:t>reliminary spending outcomes - 2022/23 financial year</a:t>
            </a:r>
          </a:p>
          <a:p>
            <a:pPr>
              <a:lnSpc>
                <a:spcPct val="150000"/>
              </a:lnSpc>
              <a:buFont typeface="+mj-lt"/>
              <a:buAutoNum type="arabicPeriod"/>
            </a:pPr>
            <a:r>
              <a:rPr lang="en-US" sz="1600" dirty="0">
                <a:solidFill>
                  <a:srgbClr val="000000"/>
                </a:solidFill>
              </a:rPr>
              <a:t>Department’s plan to utilize the 2023/2024 budget allocation (R60.1 billion)</a:t>
            </a:r>
          </a:p>
          <a:p>
            <a:pPr>
              <a:lnSpc>
                <a:spcPct val="150000"/>
              </a:lnSpc>
              <a:buFont typeface="+mj-lt"/>
              <a:buAutoNum type="arabicPeriod"/>
            </a:pPr>
            <a:r>
              <a:rPr lang="en-ZA" sz="1600" dirty="0">
                <a:solidFill>
                  <a:srgbClr val="000000"/>
                </a:solidFill>
              </a:rPr>
              <a:t>P</a:t>
            </a:r>
            <a:r>
              <a:rPr lang="en-ZA" sz="1600" b="0" i="0" u="none" strike="noStrike" baseline="0" dirty="0">
                <a:solidFill>
                  <a:srgbClr val="000000"/>
                </a:solidFill>
              </a:rPr>
              <a:t>ossible service delivery implication due to budget declines</a:t>
            </a:r>
          </a:p>
          <a:p>
            <a:pPr lvl="1">
              <a:lnSpc>
                <a:spcPct val="150000"/>
              </a:lnSpc>
              <a:buFont typeface="Arial" panose="020B0604020202020204" pitchFamily="34" charset="0"/>
              <a:buChar char="•"/>
            </a:pPr>
            <a:r>
              <a:rPr lang="en-ZA" sz="1600" b="0" i="0" u="none" strike="noStrike" baseline="0" dirty="0">
                <a:solidFill>
                  <a:srgbClr val="000000"/>
                </a:solidFill>
              </a:rPr>
              <a:t>Affordable Medicine subprogramme </a:t>
            </a:r>
            <a:r>
              <a:rPr lang="en-ZA" sz="1600" b="0" i="0" u="none" strike="noStrike" baseline="0" dirty="0">
                <a:solidFill>
                  <a:srgbClr val="FF0000"/>
                </a:solidFill>
              </a:rPr>
              <a:t>(decline 3.7%)</a:t>
            </a:r>
          </a:p>
          <a:p>
            <a:pPr lvl="1">
              <a:lnSpc>
                <a:spcPct val="150000"/>
              </a:lnSpc>
              <a:buFont typeface="Arial" panose="020B0604020202020204" pitchFamily="34" charset="0"/>
              <a:buChar char="•"/>
            </a:pPr>
            <a:r>
              <a:rPr lang="en-ZA" sz="1600" b="0" i="0" u="none" strike="noStrike" baseline="0" dirty="0">
                <a:solidFill>
                  <a:srgbClr val="000000"/>
                </a:solidFill>
              </a:rPr>
              <a:t>Communicable Diseases subprogramme </a:t>
            </a:r>
            <a:r>
              <a:rPr lang="en-ZA" sz="1600" b="0" i="0" u="none" strike="noStrike" baseline="0" dirty="0">
                <a:solidFill>
                  <a:srgbClr val="FF0000"/>
                </a:solidFill>
              </a:rPr>
              <a:t>(decline 70.4%)</a:t>
            </a:r>
            <a:endParaRPr lang="en-US" sz="1600" dirty="0">
              <a:solidFill>
                <a:srgbClr val="FF0000"/>
              </a:solidFill>
            </a:endParaRPr>
          </a:p>
          <a:p>
            <a:pPr lvl="1">
              <a:lnSpc>
                <a:spcPct val="150000"/>
              </a:lnSpc>
              <a:buFont typeface="Arial" panose="020B0604020202020204" pitchFamily="34" charset="0"/>
              <a:buChar char="•"/>
            </a:pPr>
            <a:r>
              <a:rPr lang="en-ZA" sz="1600" b="0" i="0" u="none" strike="noStrike" baseline="0" dirty="0">
                <a:solidFill>
                  <a:srgbClr val="000000"/>
                </a:solidFill>
              </a:rPr>
              <a:t>District Health Serviced subprogramme </a:t>
            </a:r>
            <a:r>
              <a:rPr lang="en-ZA" sz="1600" b="0" i="0" u="none" strike="noStrike" baseline="0" dirty="0">
                <a:solidFill>
                  <a:srgbClr val="FF0000"/>
                </a:solidFill>
              </a:rPr>
              <a:t>(decline 13.1%)</a:t>
            </a:r>
          </a:p>
          <a:p>
            <a:pPr lvl="1">
              <a:lnSpc>
                <a:spcPct val="150000"/>
              </a:lnSpc>
              <a:buFont typeface="Arial" panose="020B0604020202020204" pitchFamily="34" charset="0"/>
              <a:buChar char="•"/>
            </a:pPr>
            <a:r>
              <a:rPr lang="en-US" sz="1600" b="0" i="0" u="none" strike="noStrike" baseline="0" dirty="0">
                <a:solidFill>
                  <a:srgbClr val="000000"/>
                </a:solidFill>
              </a:rPr>
              <a:t>Environmental and Port Health Services </a:t>
            </a:r>
            <a:r>
              <a:rPr lang="en-ZA" sz="1600" b="0" i="0" u="none" strike="noStrike" baseline="0" dirty="0">
                <a:solidFill>
                  <a:srgbClr val="000000"/>
                </a:solidFill>
              </a:rPr>
              <a:t>subprogramme</a:t>
            </a:r>
            <a:r>
              <a:rPr lang="en-US" sz="1600" b="0" i="0" u="none" strike="noStrike" baseline="0" dirty="0">
                <a:solidFill>
                  <a:srgbClr val="000000"/>
                </a:solidFill>
              </a:rPr>
              <a:t> </a:t>
            </a:r>
            <a:r>
              <a:rPr lang="en-US" sz="1600" b="0" i="0" u="none" strike="noStrike" baseline="0" dirty="0">
                <a:solidFill>
                  <a:srgbClr val="FF0000"/>
                </a:solidFill>
              </a:rPr>
              <a:t>(decline 42%)</a:t>
            </a:r>
          </a:p>
          <a:p>
            <a:pPr marL="457200" indent="-457200">
              <a:lnSpc>
                <a:spcPct val="150000"/>
              </a:lnSpc>
              <a:buFont typeface="+mj-lt"/>
              <a:buAutoNum type="arabicPeriod"/>
            </a:pPr>
            <a:r>
              <a:rPr lang="en-US" sz="1600" dirty="0"/>
              <a:t>Vacant positions and available posts for recruitment</a:t>
            </a:r>
          </a:p>
          <a:p>
            <a:pPr marL="457200" indent="-457200">
              <a:lnSpc>
                <a:spcPct val="150000"/>
              </a:lnSpc>
              <a:buFont typeface="+mj-lt"/>
              <a:buAutoNum type="arabicPeriod"/>
            </a:pPr>
            <a:r>
              <a:rPr lang="en-US" sz="1600" b="0" i="0" u="none" strike="noStrike" baseline="0" dirty="0"/>
              <a:t>Con</a:t>
            </a:r>
            <a:r>
              <a:rPr lang="en-US" sz="1600" dirty="0"/>
              <a:t>tribution to </a:t>
            </a:r>
            <a:r>
              <a:rPr lang="en-US" sz="1600" b="0" i="0" u="none" strike="noStrike" baseline="0" dirty="0">
                <a:latin typeface="Arial" panose="020B0604020202020204" pitchFamily="34" charset="0"/>
              </a:rPr>
              <a:t>South African Economic Reconstruction and Recovery Plan, Broad-Based Black Economic Empowerment and localization of goods and services </a:t>
            </a:r>
          </a:p>
          <a:p>
            <a:pPr marL="457200" indent="-457200">
              <a:lnSpc>
                <a:spcPct val="150000"/>
              </a:lnSpc>
              <a:buFont typeface="+mj-lt"/>
              <a:buAutoNum type="arabicPeriod"/>
            </a:pPr>
            <a:r>
              <a:rPr lang="en-US" sz="1800" dirty="0">
                <a:solidFill>
                  <a:srgbClr val="000000"/>
                </a:solidFill>
              </a:rPr>
              <a:t>L</a:t>
            </a:r>
            <a:r>
              <a:rPr lang="en-US" sz="1800" b="0" i="0" u="none" strike="noStrike" baseline="0" dirty="0">
                <a:solidFill>
                  <a:srgbClr val="000000"/>
                </a:solidFill>
                <a:latin typeface="Arial" panose="020B0604020202020204" pitchFamily="34" charset="0"/>
              </a:rPr>
              <a:t>egal impediments to the Department achieving economic transformation </a:t>
            </a:r>
          </a:p>
          <a:p>
            <a:pPr marL="457200" indent="-457200">
              <a:lnSpc>
                <a:spcPct val="150000"/>
              </a:lnSpc>
              <a:buFont typeface="+mj-lt"/>
              <a:buAutoNum type="arabicPeriod"/>
            </a:pPr>
            <a:endParaRPr lang="en-US" sz="1600" b="0" i="0" u="none" strike="noStrike" baseline="0" dirty="0">
              <a:latin typeface="Arial" panose="020B0604020202020204" pitchFamily="34" charset="0"/>
            </a:endParaRPr>
          </a:p>
          <a:p>
            <a:pPr marL="457200" indent="-457200">
              <a:lnSpc>
                <a:spcPct val="150000"/>
              </a:lnSpc>
              <a:buFont typeface="+mj-lt"/>
              <a:buAutoNum type="arabicPeriod"/>
            </a:pPr>
            <a:endParaRPr lang="en-ZA" sz="2000" b="0" i="0" u="none" strike="noStrike" baseline="0" dirty="0">
              <a:solidFill>
                <a:srgbClr val="FF0000"/>
              </a:solidFill>
            </a:endParaRPr>
          </a:p>
        </p:txBody>
      </p:sp>
    </p:spTree>
    <p:extLst>
      <p:ext uri="{BB962C8B-B14F-4D97-AF65-F5344CB8AC3E}">
        <p14:creationId xmlns:p14="http://schemas.microsoft.com/office/powerpoint/2010/main" val="295585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anose="020B0604020202020204" pitchFamily="34" charset="0"/>
                <a:cs typeface="Arial" panose="020B0604020202020204" pitchFamily="34" charset="0"/>
              </a:rPr>
              <a:t>20</a:t>
            </a:fld>
            <a:r>
              <a:rPr lang="en-ZA" sz="1200"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Trebuchet MS Bold" charset="0"/>
                <a:cs typeface="Trebuchet MS Bold" charset="0"/>
                <a:sym typeface="Trebuchet MS Bold" charset="0"/>
              </a:rPr>
              <a:t>Reasons for Deviation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rebuchet MS Bold" charset="0"/>
                <a:ea typeface="+mn-ea"/>
                <a:cs typeface="+mn-cs"/>
                <a:sym typeface="Trebuchet MS Bold" charset="0"/>
              </a:rPr>
              <a:t>Programme</a:t>
            </a:r>
            <a:r>
              <a:rPr kumimoji="0" lang="en-US" sz="2400" b="0" i="0" u="none" strike="noStrike" kern="1200" cap="none" spc="0" normalizeH="0" baseline="0" noProof="0" dirty="0">
                <a:ln>
                  <a:noFill/>
                </a:ln>
                <a:solidFill>
                  <a:prstClr val="white"/>
                </a:solidFill>
                <a:effectLst/>
                <a:uLnTx/>
                <a:uFillTx/>
                <a:latin typeface="Trebuchet MS Bold" charset="0"/>
                <a:ea typeface="+mn-ea"/>
                <a:cs typeface="+mn-cs"/>
                <a:sym typeface="Trebuchet MS Bold" charset="0"/>
              </a:rPr>
              <a:t> 5</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79512" y="1268760"/>
            <a:ext cx="8568952" cy="4109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Compensation of Employees</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8034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There are</a:t>
            </a:r>
            <a:r>
              <a:rPr kumimoji="0" lang="en-US" alt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delays in filling of vacant positions, which emanated from reprioritization exercise in filling of posts. Also the DDG position that was filled in the middle of the financial year.</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Goods &amp; Services</a:t>
            </a:r>
          </a:p>
          <a:p>
            <a:pPr marL="285750" lvl="0" indent="-285750" algn="just">
              <a:lnSpc>
                <a:spcPct val="150000"/>
              </a:lnSpc>
              <a:buFont typeface="Arial" panose="020B0604020202020204" pitchFamily="34" charset="0"/>
              <a:buChar char="•"/>
              <a:defRPr/>
            </a:pPr>
            <a:r>
              <a:rPr lang="en-ZA" sz="1600" dirty="0">
                <a:latin typeface="Arial" panose="020B0604020202020204" pitchFamily="34" charset="0"/>
                <a:ea typeface="Times New Roman" panose="02020603050405020304" pitchFamily="18" charset="0"/>
                <a:cs typeface="Times New Roman" panose="02020603050405020304" pitchFamily="18" charset="0"/>
              </a:rPr>
              <a:t>The underspending on project management consultants’ fees is attributed to slow kick-off of infrastructure projects.</a:t>
            </a:r>
          </a:p>
          <a:p>
            <a:pPr lvl="0" algn="just">
              <a:lnSpc>
                <a:spcPct val="150000"/>
              </a:lnSpc>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Purchase of Capital Assets</a:t>
            </a:r>
          </a:p>
          <a:p>
            <a:pPr marL="285750" lvl="0" indent="-285750" algn="just">
              <a:lnSpc>
                <a:spcPct val="150000"/>
              </a:lnSpc>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The underspending is attributed to slow kick-off of various infrastructure projects.</a:t>
            </a: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050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cs typeface="Arial" pitchFamily="34" charset="0"/>
              </a:rPr>
              <a:t>Programme 6:  Health System Governance &amp; Human Resources</a:t>
            </a:r>
          </a:p>
        </p:txBody>
      </p:sp>
      <p:sp>
        <p:nvSpPr>
          <p:cNvPr id="3" name="Rectangle 2"/>
          <p:cNvSpPr/>
          <p:nvPr/>
        </p:nvSpPr>
        <p:spPr>
          <a:xfrm>
            <a:off x="467544" y="1194722"/>
            <a:ext cx="7416824" cy="707886"/>
          </a:xfrm>
          <a:prstGeom prst="rect">
            <a:avLst/>
          </a:prstGeom>
        </p:spPr>
        <p:txBody>
          <a:bodyPr wrap="square">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pic>
        <p:nvPicPr>
          <p:cNvPr id="6" name="Picture 5">
            <a:extLst>
              <a:ext uri="{FF2B5EF4-FFF2-40B4-BE49-F238E27FC236}">
                <a16:creationId xmlns:a16="http://schemas.microsoft.com/office/drawing/2014/main" id="{1E25AF33-BC4A-4B92-CCEA-31C9EFFDA369}"/>
              </a:ext>
            </a:extLst>
          </p:cNvPr>
          <p:cNvPicPr>
            <a:picLocks noChangeAspect="1"/>
          </p:cNvPicPr>
          <p:nvPr/>
        </p:nvPicPr>
        <p:blipFill>
          <a:blip r:embed="rId2"/>
          <a:stretch>
            <a:fillRect/>
          </a:stretch>
        </p:blipFill>
        <p:spPr>
          <a:xfrm>
            <a:off x="757833" y="2169796"/>
            <a:ext cx="7628334" cy="3059404"/>
          </a:xfrm>
          <a:prstGeom prst="rect">
            <a:avLst/>
          </a:prstGeom>
        </p:spPr>
      </p:pic>
    </p:spTree>
    <p:extLst>
      <p:ext uri="{BB962C8B-B14F-4D97-AF65-F5344CB8AC3E}">
        <p14:creationId xmlns:p14="http://schemas.microsoft.com/office/powerpoint/2010/main" val="339791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cs typeface="Arial" pitchFamily="34" charset="0"/>
              </a:rPr>
              <a:t>Programme 6:  Health System Governance &amp; Human Resources</a:t>
            </a:r>
          </a:p>
        </p:txBody>
      </p:sp>
      <p:sp>
        <p:nvSpPr>
          <p:cNvPr id="3" name="Rectangle 2"/>
          <p:cNvSpPr/>
          <p:nvPr/>
        </p:nvSpPr>
        <p:spPr>
          <a:xfrm>
            <a:off x="467544" y="1199200"/>
            <a:ext cx="7416824" cy="1015663"/>
          </a:xfrm>
          <a:prstGeom prst="rect">
            <a:avLst/>
          </a:prstGeom>
        </p:spPr>
        <p:txBody>
          <a:bodyPr wrap="square">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a:p>
            <a:pPr lvl="0" algn="ctr"/>
            <a:endParaRPr lang="en-US" sz="2000" b="1" dirty="0">
              <a:solidFill>
                <a:prstClr val="black"/>
              </a:solidFill>
              <a:latin typeface="Arial "/>
              <a:ea typeface="Trebuchet MS Bold" charset="0"/>
              <a:cs typeface="Trebuchet MS Bold" charset="0"/>
              <a:sym typeface="Trebuchet MS Bold" charset="0"/>
            </a:endParaRPr>
          </a:p>
        </p:txBody>
      </p:sp>
      <p:pic>
        <p:nvPicPr>
          <p:cNvPr id="6" name="Picture 5">
            <a:extLst>
              <a:ext uri="{FF2B5EF4-FFF2-40B4-BE49-F238E27FC236}">
                <a16:creationId xmlns:a16="http://schemas.microsoft.com/office/drawing/2014/main" id="{113B4396-158D-EC0D-B629-39FE55A29002}"/>
              </a:ext>
            </a:extLst>
          </p:cNvPr>
          <p:cNvPicPr>
            <a:picLocks noChangeAspect="1"/>
          </p:cNvPicPr>
          <p:nvPr/>
        </p:nvPicPr>
        <p:blipFill>
          <a:blip r:embed="rId2"/>
          <a:stretch>
            <a:fillRect/>
          </a:stretch>
        </p:blipFill>
        <p:spPr>
          <a:xfrm>
            <a:off x="755576" y="2276873"/>
            <a:ext cx="7692138" cy="2736303"/>
          </a:xfrm>
          <a:prstGeom prst="rect">
            <a:avLst/>
          </a:prstGeom>
        </p:spPr>
      </p:pic>
    </p:spTree>
    <p:extLst>
      <p:ext uri="{BB962C8B-B14F-4D97-AF65-F5344CB8AC3E}">
        <p14:creationId xmlns:p14="http://schemas.microsoft.com/office/powerpoint/2010/main" val="45677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anose="020B0604020202020204" pitchFamily="34" charset="0"/>
                <a:cs typeface="Arial" panose="020B0604020202020204" pitchFamily="34" charset="0"/>
              </a:rPr>
              <a:t>23</a:t>
            </a:fld>
            <a:r>
              <a:rPr lang="en-ZA" sz="1200"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Bold" charset="0"/>
                <a:ea typeface="Trebuchet MS Bold" charset="0"/>
                <a:cs typeface="Trebuchet MS Bold" charset="0"/>
                <a:sym typeface="Trebuchet MS Bold" charset="0"/>
              </a:rPr>
              <a:t>Reasons for Deviation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rebuchet MS Bold" charset="0"/>
                <a:ea typeface="+mn-ea"/>
                <a:cs typeface="+mn-cs"/>
                <a:sym typeface="Trebuchet MS Bold" charset="0"/>
              </a:rPr>
              <a:t>Programme</a:t>
            </a:r>
            <a:r>
              <a:rPr kumimoji="0" lang="en-US" sz="2400" b="0" i="0" u="none" strike="noStrike" kern="1200" cap="none" spc="0" normalizeH="0" baseline="0" noProof="0" dirty="0">
                <a:ln>
                  <a:noFill/>
                </a:ln>
                <a:solidFill>
                  <a:prstClr val="white"/>
                </a:solidFill>
                <a:effectLst/>
                <a:uLnTx/>
                <a:uFillTx/>
                <a:latin typeface="Trebuchet MS Bold" charset="0"/>
                <a:ea typeface="+mn-ea"/>
                <a:cs typeface="+mn-cs"/>
                <a:sym typeface="Trebuchet MS Bold" charset="0"/>
              </a:rPr>
              <a:t> 6</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251520" y="1148375"/>
            <a:ext cx="8424936" cy="30013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Goods and Services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50000"/>
              </a:lnSpc>
              <a:spcBef>
                <a:spcPct val="0"/>
              </a:spcBef>
              <a:spcAft>
                <a:spcPts val="0"/>
              </a:spcAft>
              <a:buClrTx/>
              <a:buSz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HST services has been discontinued.</a:t>
            </a:r>
          </a:p>
          <a:p>
            <a:pPr marL="285750" lvl="0" indent="-285750" algn="just" defTabSz="457200">
              <a:lnSpc>
                <a:spcPct val="150000"/>
              </a:lnSpc>
              <a:spcBef>
                <a:spcPct val="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Bid evaluation for the DHIS</a:t>
            </a:r>
            <a:r>
              <a:rPr kumimoji="0" lang="en-ZA" sz="16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tender </a:t>
            </a:r>
            <a:r>
              <a:rPr lang="en-ZA" sz="1600" dirty="0">
                <a:solidFill>
                  <a:srgbClr val="000000"/>
                </a:solidFill>
                <a:latin typeface="Arial" panose="020B0604020202020204" pitchFamily="34" charset="0"/>
                <a:cs typeface="Arial" panose="020B0604020202020204" pitchFamily="34" charset="0"/>
              </a:rPr>
              <a:t>was finalized in February</a:t>
            </a:r>
            <a:r>
              <a:rPr kumimoji="0" lang="en-ZA" sz="16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2023.</a:t>
            </a: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50000"/>
              </a:lnSpc>
              <a:spcBef>
                <a:spcPct val="0"/>
              </a:spcBef>
              <a:spcAft>
                <a:spcPts val="0"/>
              </a:spcAft>
              <a:buClrTx/>
              <a:buSz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600" dirty="0">
                <a:solidFill>
                  <a:srgbClr val="000000"/>
                </a:solidFill>
                <a:latin typeface="Arial" panose="020B0604020202020204" pitchFamily="34" charset="0"/>
                <a:cs typeface="Arial" panose="020B0604020202020204" pitchFamily="34" charset="0"/>
              </a:rPr>
              <a:t>Ministerial Committees not convening as normal since the beginning of Covid-19 pandemic. </a:t>
            </a:r>
          </a:p>
          <a:p>
            <a:pPr marL="0" marR="0" lvl="0" indent="0" algn="just" defTabSz="457200" rtl="0" eaLnBrk="1" fontAlgn="auto" latinLnBrk="0" hangingPunct="1">
              <a:lnSpc>
                <a:spcPct val="15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Purchase of Capital Assets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8034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equipment</a:t>
            </a:r>
            <a:r>
              <a:rPr kumimoji="0" lang="en-ZA" sz="16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is in the process of being procured.</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026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608933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prstClr val="white"/>
                </a:solidFill>
                <a:latin typeface="Arial" pitchFamily="34" charset="0"/>
                <a:cs typeface="Arial" pitchFamily="34" charset="0"/>
              </a:rPr>
              <a:t>COVID-19 VACCINATION PROGRAMME</a:t>
            </a:r>
            <a:br>
              <a:rPr lang="en-GB" sz="2200" b="1" dirty="0">
                <a:solidFill>
                  <a:prstClr val="white"/>
                </a:solidFill>
                <a:latin typeface="Arial" pitchFamily="34" charset="0"/>
                <a:cs typeface="Arial" pitchFamily="34" charset="0"/>
              </a:rPr>
            </a:br>
            <a:r>
              <a:rPr lang="en-GB" sz="2200" b="1" dirty="0">
                <a:solidFill>
                  <a:prstClr val="white"/>
                </a:solidFill>
                <a:latin typeface="Arial" pitchFamily="34" charset="0"/>
                <a:cs typeface="Arial" pitchFamily="34" charset="0"/>
              </a:rPr>
              <a:t>31 March 2023</a:t>
            </a:r>
          </a:p>
        </p:txBody>
      </p:sp>
      <p:pic>
        <p:nvPicPr>
          <p:cNvPr id="6" name="Picture 5">
            <a:extLst>
              <a:ext uri="{FF2B5EF4-FFF2-40B4-BE49-F238E27FC236}">
                <a16:creationId xmlns:a16="http://schemas.microsoft.com/office/drawing/2014/main" id="{1CBC0490-63E2-5C4F-EA51-126127684862}"/>
              </a:ext>
            </a:extLst>
          </p:cNvPr>
          <p:cNvPicPr>
            <a:picLocks noChangeAspect="1"/>
          </p:cNvPicPr>
          <p:nvPr/>
        </p:nvPicPr>
        <p:blipFill>
          <a:blip r:embed="rId2"/>
          <a:stretch>
            <a:fillRect/>
          </a:stretch>
        </p:blipFill>
        <p:spPr>
          <a:xfrm>
            <a:off x="669441" y="1628800"/>
            <a:ext cx="7805117" cy="2664296"/>
          </a:xfrm>
          <a:prstGeom prst="rect">
            <a:avLst/>
          </a:prstGeom>
        </p:spPr>
      </p:pic>
    </p:spTree>
    <p:extLst>
      <p:ext uri="{BB962C8B-B14F-4D97-AF65-F5344CB8AC3E}">
        <p14:creationId xmlns:p14="http://schemas.microsoft.com/office/powerpoint/2010/main" val="396056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dirty="0"/>
              <a:t>Conditional Grant Summary</a:t>
            </a:r>
          </a:p>
        </p:txBody>
      </p:sp>
      <p:sp>
        <p:nvSpPr>
          <p:cNvPr id="5" name="Content Placeholder 4">
            <a:extLst>
              <a:ext uri="{FF2B5EF4-FFF2-40B4-BE49-F238E27FC236}">
                <a16:creationId xmlns:a16="http://schemas.microsoft.com/office/drawing/2014/main" id="{6128F8E3-0062-A41D-156D-EA2FAC016689}"/>
              </a:ext>
            </a:extLst>
          </p:cNvPr>
          <p:cNvSpPr>
            <a:spLocks noGrp="1"/>
          </p:cNvSpPr>
          <p:nvPr>
            <p:ph idx="1"/>
          </p:nvPr>
        </p:nvSpPr>
        <p:spPr>
          <a:xfrm>
            <a:off x="107504" y="1124745"/>
            <a:ext cx="8928992" cy="4536504"/>
          </a:xfrm>
        </p:spPr>
        <p:txBody>
          <a:bodyPr/>
          <a:lstStyle/>
          <a:p>
            <a:pPr algn="just" eaLnBrk="1" hangingPunct="1">
              <a:lnSpc>
                <a:spcPts val="2700"/>
              </a:lnSpc>
              <a:buFont typeface="Wingdings" panose="05000000000000000000" pitchFamily="2" charset="2"/>
              <a:buChar char="q"/>
            </a:pPr>
            <a:r>
              <a:rPr lang="en-US" altLang="en-US" sz="1800" dirty="0"/>
              <a:t>Presentation covers Preliminary Conditional Grants as at 31 March 2023</a:t>
            </a:r>
          </a:p>
          <a:p>
            <a:pPr lvl="1" algn="just">
              <a:lnSpc>
                <a:spcPts val="2700"/>
              </a:lnSpc>
              <a:buFont typeface="Wingdings" panose="05000000000000000000" pitchFamily="2" charset="2"/>
              <a:buChar char="q"/>
            </a:pPr>
            <a:r>
              <a:rPr lang="en-US" altLang="en-US" sz="1600" dirty="0"/>
              <a:t> However, the pre-audit expenditure reports are due by the end of May 2023</a:t>
            </a:r>
          </a:p>
          <a:p>
            <a:pPr algn="just">
              <a:lnSpc>
                <a:spcPts val="2700"/>
              </a:lnSpc>
              <a:buFont typeface="Wingdings" panose="05000000000000000000" pitchFamily="2" charset="2"/>
              <a:buChar char="Ø"/>
            </a:pPr>
            <a:r>
              <a:rPr lang="en-US" altLang="en-US" sz="1800" dirty="0"/>
              <a:t>Total CG spending is at  93.8% or R54.1 billion against total adjusted budget of R57.7 billion. </a:t>
            </a:r>
          </a:p>
          <a:p>
            <a:pPr algn="just">
              <a:lnSpc>
                <a:spcPts val="2700"/>
              </a:lnSpc>
              <a:buFont typeface="Wingdings" panose="05000000000000000000" pitchFamily="2" charset="2"/>
              <a:buChar char="Ø"/>
            </a:pPr>
            <a:r>
              <a:rPr lang="en-US" altLang="en-US" sz="1800" dirty="0"/>
              <a:t>The major contributors to under spending are:</a:t>
            </a:r>
          </a:p>
          <a:p>
            <a:pPr lvl="3" algn="just" eaLnBrk="1" hangingPunct="1">
              <a:lnSpc>
                <a:spcPts val="2700"/>
              </a:lnSpc>
              <a:buFont typeface="Arial" panose="020B0604020202020204" pitchFamily="34" charset="0"/>
              <a:buChar char="•"/>
            </a:pPr>
            <a:r>
              <a:rPr lang="en-US" altLang="en-US" sz="1800" dirty="0"/>
              <a:t> 	District Health Program Grant spending  93.3%</a:t>
            </a:r>
          </a:p>
          <a:p>
            <a:pPr lvl="3" algn="just" eaLnBrk="1" hangingPunct="1">
              <a:lnSpc>
                <a:spcPts val="2700"/>
              </a:lnSpc>
              <a:buFont typeface="Arial" panose="020B0604020202020204" pitchFamily="34" charset="0"/>
              <a:buChar char="•"/>
            </a:pPr>
            <a:r>
              <a:rPr lang="en-US" altLang="en-US" sz="1800" dirty="0"/>
              <a:t> 	Health Facility Revitalization Grant spending  86.6%</a:t>
            </a:r>
          </a:p>
          <a:p>
            <a:pPr lvl="3" algn="just" eaLnBrk="1" hangingPunct="1">
              <a:lnSpc>
                <a:spcPts val="2700"/>
              </a:lnSpc>
              <a:buFont typeface="Arial" panose="020B0604020202020204" pitchFamily="34" charset="0"/>
              <a:buChar char="•"/>
            </a:pPr>
            <a:r>
              <a:rPr lang="en-US" altLang="en-US" sz="1800" dirty="0"/>
              <a:t>   National Health Insurance spending 88.3% </a:t>
            </a:r>
            <a:endParaRPr lang="en-US" altLang="en-US" sz="1800" i="1" dirty="0"/>
          </a:p>
          <a:p>
            <a:pPr algn="just">
              <a:lnSpc>
                <a:spcPts val="2700"/>
              </a:lnSpc>
              <a:buFont typeface="Wingdings" panose="05000000000000000000" pitchFamily="2" charset="2"/>
              <a:buChar char="Ø"/>
            </a:pPr>
            <a:r>
              <a:rPr lang="en-US" altLang="en-US" sz="1800" dirty="0"/>
              <a:t>  National Tertiary Services Grant and Statutory Human Resource &amp; Training Grant spend within the target norm.</a:t>
            </a:r>
          </a:p>
          <a:p>
            <a:pPr algn="just">
              <a:lnSpc>
                <a:spcPts val="2700"/>
              </a:lnSpc>
              <a:buFont typeface="Wingdings" panose="05000000000000000000" pitchFamily="2" charset="2"/>
              <a:buChar char="Ø"/>
            </a:pPr>
            <a:r>
              <a:rPr lang="en-US" altLang="en-US" sz="1800" dirty="0"/>
              <a:t>Provinces are in process of requesting roll-overs</a:t>
            </a:r>
          </a:p>
          <a:p>
            <a:pPr marL="0" indent="0" algn="just">
              <a:buNone/>
            </a:pPr>
            <a:endParaRPr lang="en-US" altLang="en-US" sz="2000" dirty="0"/>
          </a:p>
          <a:p>
            <a:endParaRPr lang="en-US" dirty="0"/>
          </a:p>
        </p:txBody>
      </p:sp>
    </p:spTree>
    <p:extLst>
      <p:ext uri="{BB962C8B-B14F-4D97-AF65-F5344CB8AC3E}">
        <p14:creationId xmlns:p14="http://schemas.microsoft.com/office/powerpoint/2010/main" val="95245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dirty="0"/>
              <a:t>Summary</a:t>
            </a:r>
            <a:r>
              <a:rPr lang="en-ZA" sz="28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r>
              <a:rPr lang="en-ZA" dirty="0"/>
              <a:t>per  Grant</a:t>
            </a:r>
            <a:endParaRPr lang="en-GB" dirty="0"/>
          </a:p>
        </p:txBody>
      </p:sp>
      <p:pic>
        <p:nvPicPr>
          <p:cNvPr id="4" name="Content Placeholder 3">
            <a:extLst>
              <a:ext uri="{FF2B5EF4-FFF2-40B4-BE49-F238E27FC236}">
                <a16:creationId xmlns:a16="http://schemas.microsoft.com/office/drawing/2014/main" id="{88D44BCE-0B6F-DD4E-D69F-1781565CEF37}"/>
              </a:ext>
            </a:extLst>
          </p:cNvPr>
          <p:cNvPicPr>
            <a:picLocks noGrp="1" noChangeAspect="1"/>
          </p:cNvPicPr>
          <p:nvPr>
            <p:ph idx="1"/>
          </p:nvPr>
        </p:nvPicPr>
        <p:blipFill>
          <a:blip r:embed="rId2"/>
          <a:stretch>
            <a:fillRect/>
          </a:stretch>
        </p:blipFill>
        <p:spPr>
          <a:xfrm>
            <a:off x="138545" y="1052736"/>
            <a:ext cx="8866912" cy="4608512"/>
          </a:xfrm>
          <a:prstGeom prst="rect">
            <a:avLst/>
          </a:prstGeom>
        </p:spPr>
      </p:pic>
    </p:spTree>
    <p:extLst>
      <p:ext uri="{BB962C8B-B14F-4D97-AF65-F5344CB8AC3E}">
        <p14:creationId xmlns:p14="http://schemas.microsoft.com/office/powerpoint/2010/main" val="318130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dirty="0"/>
              <a:t>Grant Summary Per Province</a:t>
            </a:r>
          </a:p>
        </p:txBody>
      </p:sp>
      <p:pic>
        <p:nvPicPr>
          <p:cNvPr id="6" name="Content Placeholder 5">
            <a:extLst>
              <a:ext uri="{FF2B5EF4-FFF2-40B4-BE49-F238E27FC236}">
                <a16:creationId xmlns:a16="http://schemas.microsoft.com/office/drawing/2014/main" id="{5D01D5D3-27D6-5255-D5E5-693F5A0BB49E}"/>
              </a:ext>
            </a:extLst>
          </p:cNvPr>
          <p:cNvPicPr>
            <a:picLocks noGrp="1" noChangeAspect="1"/>
          </p:cNvPicPr>
          <p:nvPr>
            <p:ph idx="1"/>
          </p:nvPr>
        </p:nvPicPr>
        <p:blipFill>
          <a:blip r:embed="rId2"/>
          <a:stretch>
            <a:fillRect/>
          </a:stretch>
        </p:blipFill>
        <p:spPr>
          <a:xfrm>
            <a:off x="0" y="1052736"/>
            <a:ext cx="9144000" cy="4176464"/>
          </a:xfrm>
          <a:prstGeom prst="rect">
            <a:avLst/>
          </a:prstGeom>
        </p:spPr>
      </p:pic>
      <p:sp>
        <p:nvSpPr>
          <p:cNvPr id="8" name="TextBox 7">
            <a:extLst>
              <a:ext uri="{FF2B5EF4-FFF2-40B4-BE49-F238E27FC236}">
                <a16:creationId xmlns:a16="http://schemas.microsoft.com/office/drawing/2014/main" id="{AEE9DCA9-8A1B-54D4-6E41-98FB00EA5780}"/>
              </a:ext>
            </a:extLst>
          </p:cNvPr>
          <p:cNvSpPr txBox="1"/>
          <p:nvPr/>
        </p:nvSpPr>
        <p:spPr>
          <a:xfrm>
            <a:off x="358036" y="5229200"/>
            <a:ext cx="8785964" cy="584775"/>
          </a:xfrm>
          <a:prstGeom prst="rect">
            <a:avLst/>
          </a:prstGeom>
          <a:noFill/>
        </p:spPr>
        <p:txBody>
          <a:bodyPr wrap="square">
            <a:spAutoFit/>
          </a:bodyPr>
          <a:lstStyle/>
          <a:p>
            <a:pPr marL="342900" indent="-342900" algn="just" eaLnBrk="1" hangingPunct="1">
              <a:buFont typeface="Arial" panose="020B0604020202020204" pitchFamily="34" charset="0"/>
              <a:buChar char="•"/>
            </a:pPr>
            <a:r>
              <a:rPr lang="en-US" altLang="en-US" sz="1600" b="1" dirty="0"/>
              <a:t>The major underspending is for GP at 87.9% or R1, 8 bn</a:t>
            </a:r>
          </a:p>
          <a:p>
            <a:pPr marL="800100" lvl="1" indent="-342900" algn="just">
              <a:buFont typeface="Wingdings" panose="05000000000000000000" pitchFamily="2" charset="2"/>
              <a:buChar char="ü"/>
            </a:pPr>
            <a:r>
              <a:rPr lang="en-US" altLang="en-US" sz="1600" b="1" dirty="0"/>
              <a:t>mainly on NTSG at R564 mil, DHPG at R775 mil and HFRG at R388 mil </a:t>
            </a:r>
          </a:p>
        </p:txBody>
      </p:sp>
    </p:spTree>
    <p:extLst>
      <p:ext uri="{BB962C8B-B14F-4D97-AF65-F5344CB8AC3E}">
        <p14:creationId xmlns:p14="http://schemas.microsoft.com/office/powerpoint/2010/main" val="265317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dirty="0"/>
              <a:t>National Tertiary Services Grant</a:t>
            </a:r>
          </a:p>
        </p:txBody>
      </p:sp>
      <p:pic>
        <p:nvPicPr>
          <p:cNvPr id="6" name="Content Placeholder 5">
            <a:extLst>
              <a:ext uri="{FF2B5EF4-FFF2-40B4-BE49-F238E27FC236}">
                <a16:creationId xmlns:a16="http://schemas.microsoft.com/office/drawing/2014/main" id="{2C4D5CF0-887C-F73D-7435-EBC2F8010D40}"/>
              </a:ext>
            </a:extLst>
          </p:cNvPr>
          <p:cNvPicPr>
            <a:picLocks noGrp="1" noChangeAspect="1"/>
          </p:cNvPicPr>
          <p:nvPr>
            <p:ph idx="1"/>
          </p:nvPr>
        </p:nvPicPr>
        <p:blipFill>
          <a:blip r:embed="rId2"/>
          <a:stretch>
            <a:fillRect/>
          </a:stretch>
        </p:blipFill>
        <p:spPr>
          <a:xfrm>
            <a:off x="0" y="1052736"/>
            <a:ext cx="9144000" cy="4032448"/>
          </a:xfrm>
          <a:prstGeom prst="rect">
            <a:avLst/>
          </a:prstGeom>
        </p:spPr>
      </p:pic>
      <p:sp>
        <p:nvSpPr>
          <p:cNvPr id="8" name="TextBox 7">
            <a:extLst>
              <a:ext uri="{FF2B5EF4-FFF2-40B4-BE49-F238E27FC236}">
                <a16:creationId xmlns:a16="http://schemas.microsoft.com/office/drawing/2014/main" id="{9E7E8C29-CC8F-06A4-7D0C-F05849EBC0B3}"/>
              </a:ext>
            </a:extLst>
          </p:cNvPr>
          <p:cNvSpPr txBox="1"/>
          <p:nvPr/>
        </p:nvSpPr>
        <p:spPr>
          <a:xfrm>
            <a:off x="107504" y="5085184"/>
            <a:ext cx="7488832" cy="400110"/>
          </a:xfrm>
          <a:prstGeom prst="rect">
            <a:avLst/>
          </a:prstGeom>
          <a:noFill/>
        </p:spPr>
        <p:txBody>
          <a:bodyPr wrap="square">
            <a:spAutoFit/>
          </a:bodyPr>
          <a:lstStyle/>
          <a:p>
            <a:pPr algn="just">
              <a:spcBef>
                <a:spcPts val="0"/>
              </a:spcBef>
            </a:pPr>
            <a:r>
              <a:rPr lang="en-US" sz="1000" dirty="0">
                <a:latin typeface="Arial Black" panose="020B0A04020102020204" pitchFamily="34" charset="0"/>
                <a:cs typeface="Arial" panose="020B0604020202020204" pitchFamily="34" charset="0"/>
              </a:rPr>
              <a:t>All provinces spent within the acceptable norm except for GP that  underspend due to delays in delivery of medical equipment. The Province has applied for a rollover  of R516 million.</a:t>
            </a:r>
          </a:p>
        </p:txBody>
      </p:sp>
    </p:spTree>
    <p:extLst>
      <p:ext uri="{BB962C8B-B14F-4D97-AF65-F5344CB8AC3E}">
        <p14:creationId xmlns:p14="http://schemas.microsoft.com/office/powerpoint/2010/main" val="306953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dirty="0"/>
              <a:t>District Health Programmes Grant</a:t>
            </a:r>
          </a:p>
        </p:txBody>
      </p:sp>
      <p:pic>
        <p:nvPicPr>
          <p:cNvPr id="3" name="Content Placeholder 2">
            <a:extLst>
              <a:ext uri="{FF2B5EF4-FFF2-40B4-BE49-F238E27FC236}">
                <a16:creationId xmlns:a16="http://schemas.microsoft.com/office/drawing/2014/main" id="{A3079242-6C6F-4DAC-23A1-29C8D841350D}"/>
              </a:ext>
            </a:extLst>
          </p:cNvPr>
          <p:cNvPicPr>
            <a:picLocks noGrp="1" noChangeAspect="1"/>
          </p:cNvPicPr>
          <p:nvPr>
            <p:ph idx="1"/>
          </p:nvPr>
        </p:nvPicPr>
        <p:blipFill>
          <a:blip r:embed="rId2"/>
          <a:stretch>
            <a:fillRect/>
          </a:stretch>
        </p:blipFill>
        <p:spPr>
          <a:xfrm>
            <a:off x="0" y="1052736"/>
            <a:ext cx="9144000" cy="3240360"/>
          </a:xfrm>
          <a:prstGeom prst="rect">
            <a:avLst/>
          </a:prstGeom>
        </p:spPr>
      </p:pic>
      <p:sp>
        <p:nvSpPr>
          <p:cNvPr id="6" name="TextBox 5">
            <a:extLst>
              <a:ext uri="{FF2B5EF4-FFF2-40B4-BE49-F238E27FC236}">
                <a16:creationId xmlns:a16="http://schemas.microsoft.com/office/drawing/2014/main" id="{5A6EC32A-1091-190D-F623-9905255F696F}"/>
              </a:ext>
            </a:extLst>
          </p:cNvPr>
          <p:cNvSpPr txBox="1"/>
          <p:nvPr/>
        </p:nvSpPr>
        <p:spPr>
          <a:xfrm>
            <a:off x="0" y="4437112"/>
            <a:ext cx="9144000" cy="1169551"/>
          </a:xfrm>
          <a:prstGeom prst="rect">
            <a:avLst/>
          </a:prstGeom>
          <a:noFill/>
        </p:spPr>
        <p:txBody>
          <a:bodyPr wrap="square">
            <a:spAutoFit/>
          </a:bodyPr>
          <a:lstStyle/>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The overall expenditure reflects slight under expenditure  which is mainly attributed to Condoms, MMC and RTC, and </a:t>
            </a:r>
            <a:r>
              <a:rPr lang="en-ZA" sz="1400" b="1" dirty="0">
                <a:effectLst/>
                <a:latin typeface="Arial" panose="020B0604020202020204" pitchFamily="34" charset="0"/>
                <a:ea typeface="Times New Roman" panose="02020603050405020304" pitchFamily="18" charset="0"/>
              </a:rPr>
              <a:t>Outstanding NHLS invoices to be paid under TB Component which will results to increase overall expenditure for the Grant</a:t>
            </a:r>
          </a:p>
          <a:p>
            <a:endParaRPr lang="en-ZA" sz="1400" b="1" dirty="0">
              <a:latin typeface="Arial" panose="020B0604020202020204" pitchFamily="34" charset="0"/>
              <a:ea typeface="Calibri" panose="020F0502020204030204" pitchFamily="34" charset="0"/>
              <a:cs typeface="Times New Roman" panose="02020603050405020304" pitchFamily="18" charset="0"/>
            </a:endParaRPr>
          </a:p>
          <a:p>
            <a:r>
              <a:rPr lang="en-ZA" sz="1400" b="1" dirty="0">
                <a:latin typeface="Arial" panose="020B0604020202020204" pitchFamily="34" charset="0"/>
                <a:ea typeface="Calibri" panose="020F0502020204030204" pitchFamily="34" charset="0"/>
                <a:cs typeface="Times New Roman" panose="02020603050405020304" pitchFamily="18" charset="0"/>
              </a:rPr>
              <a:t>P</a:t>
            </a:r>
            <a:r>
              <a:rPr lang="en-ZA" sz="1400" b="1" dirty="0">
                <a:effectLst/>
                <a:latin typeface="Arial" panose="020B0604020202020204" pitchFamily="34" charset="0"/>
                <a:ea typeface="Calibri" panose="020F0502020204030204" pitchFamily="34" charset="0"/>
                <a:cs typeface="Times New Roman" panose="02020603050405020304" pitchFamily="18" charset="0"/>
              </a:rPr>
              <a:t>rovince such as KZN have already captured their journals and their expenditure has since </a:t>
            </a:r>
            <a:r>
              <a:rPr lang="en-ZA" sz="1400" b="1" dirty="0">
                <a:latin typeface="Arial" panose="020B0604020202020204" pitchFamily="34" charset="0"/>
                <a:ea typeface="Calibri" panose="020F0502020204030204" pitchFamily="34" charset="0"/>
                <a:cs typeface="Times New Roman" panose="02020603050405020304" pitchFamily="18" charset="0"/>
              </a:rPr>
              <a:t>reached 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012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17E1E-2A2E-AEC5-1EC5-6CEE3231569E}"/>
              </a:ext>
            </a:extLst>
          </p:cNvPr>
          <p:cNvSpPr>
            <a:spLocks noGrp="1"/>
          </p:cNvSpPr>
          <p:nvPr>
            <p:ph type="title"/>
          </p:nvPr>
        </p:nvSpPr>
        <p:spPr>
          <a:xfrm>
            <a:off x="628650" y="2276872"/>
            <a:ext cx="7886700" cy="2852737"/>
          </a:xfrm>
        </p:spPr>
        <p:txBody>
          <a:bodyPr/>
          <a:lstStyle/>
          <a:p>
            <a:pPr algn="ctr">
              <a:spcBef>
                <a:spcPct val="20000"/>
              </a:spcBef>
              <a:defRPr/>
            </a:pPr>
            <a:r>
              <a:rPr lang="en-US" sz="3600" dirty="0">
                <a:solidFill>
                  <a:srgbClr val="000000"/>
                </a:solidFill>
              </a:rPr>
              <a:t>1. </a:t>
            </a:r>
            <a:br>
              <a:rPr lang="en-US" sz="3600" dirty="0">
                <a:solidFill>
                  <a:srgbClr val="000000"/>
                </a:solidFill>
              </a:rPr>
            </a:br>
            <a:r>
              <a:rPr lang="en-US" sz="3600" dirty="0">
                <a:solidFill>
                  <a:srgbClr val="000000"/>
                </a:solidFill>
              </a:rPr>
              <a:t>P</a:t>
            </a:r>
            <a:r>
              <a:rPr lang="en-US" sz="3600" b="0" i="0" u="none" strike="noStrike" baseline="0" dirty="0">
                <a:solidFill>
                  <a:srgbClr val="000000"/>
                </a:solidFill>
                <a:latin typeface="Arial" panose="020B0604020202020204" pitchFamily="34" charset="0"/>
              </a:rPr>
              <a:t>reliminary spending outcomes - 2022/23 financial year</a:t>
            </a:r>
            <a:br>
              <a:rPr lang="en-US" sz="3600" b="0" i="0" u="none" strike="noStrike" baseline="0" dirty="0">
                <a:solidFill>
                  <a:srgbClr val="000000"/>
                </a:solidFill>
                <a:latin typeface="Arial" panose="020B0604020202020204" pitchFamily="34" charset="0"/>
              </a:rPr>
            </a:br>
            <a:b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ZA" dirty="0"/>
          </a:p>
        </p:txBody>
      </p:sp>
    </p:spTree>
    <p:extLst>
      <p:ext uri="{BB962C8B-B14F-4D97-AF65-F5344CB8AC3E}">
        <p14:creationId xmlns:p14="http://schemas.microsoft.com/office/powerpoint/2010/main" val="73646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sz="1800" dirty="0"/>
              <a:t>Comprehensive HIV/AIDS and District Health Component</a:t>
            </a:r>
          </a:p>
        </p:txBody>
      </p:sp>
      <p:pic>
        <p:nvPicPr>
          <p:cNvPr id="3" name="Content Placeholder 2">
            <a:extLst>
              <a:ext uri="{FF2B5EF4-FFF2-40B4-BE49-F238E27FC236}">
                <a16:creationId xmlns:a16="http://schemas.microsoft.com/office/drawing/2014/main" id="{4A78BF8E-00F9-62C2-BDF6-7A1EA9B55CB9}"/>
              </a:ext>
            </a:extLst>
          </p:cNvPr>
          <p:cNvPicPr>
            <a:picLocks noGrp="1" noChangeAspect="1"/>
          </p:cNvPicPr>
          <p:nvPr>
            <p:ph idx="1"/>
          </p:nvPr>
        </p:nvPicPr>
        <p:blipFill>
          <a:blip r:embed="rId2"/>
          <a:stretch>
            <a:fillRect/>
          </a:stretch>
        </p:blipFill>
        <p:spPr>
          <a:xfrm>
            <a:off x="0" y="1052736"/>
            <a:ext cx="9144000" cy="2160239"/>
          </a:xfrm>
          <a:prstGeom prst="rect">
            <a:avLst/>
          </a:prstGeom>
        </p:spPr>
      </p:pic>
      <p:pic>
        <p:nvPicPr>
          <p:cNvPr id="4" name="Picture 3">
            <a:extLst>
              <a:ext uri="{FF2B5EF4-FFF2-40B4-BE49-F238E27FC236}">
                <a16:creationId xmlns:a16="http://schemas.microsoft.com/office/drawing/2014/main" id="{63888184-170F-9F35-E015-AD0E06F3B97D}"/>
              </a:ext>
            </a:extLst>
          </p:cNvPr>
          <p:cNvPicPr>
            <a:picLocks noChangeAspect="1"/>
          </p:cNvPicPr>
          <p:nvPr/>
        </p:nvPicPr>
        <p:blipFill>
          <a:blip r:embed="rId3"/>
          <a:stretch>
            <a:fillRect/>
          </a:stretch>
        </p:blipFill>
        <p:spPr>
          <a:xfrm>
            <a:off x="-7000" y="3282749"/>
            <a:ext cx="9144000" cy="2522514"/>
          </a:xfrm>
          <a:prstGeom prst="rect">
            <a:avLst/>
          </a:prstGeom>
        </p:spPr>
      </p:pic>
    </p:spTree>
    <p:extLst>
      <p:ext uri="{BB962C8B-B14F-4D97-AF65-F5344CB8AC3E}">
        <p14:creationId xmlns:p14="http://schemas.microsoft.com/office/powerpoint/2010/main" val="218621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t>Health Facility Revitalization Grant</a:t>
            </a:r>
            <a:endParaRPr lang="en-US" dirty="0"/>
          </a:p>
        </p:txBody>
      </p:sp>
      <p:sp>
        <p:nvSpPr>
          <p:cNvPr id="8" name="TextBox 7">
            <a:extLst>
              <a:ext uri="{FF2B5EF4-FFF2-40B4-BE49-F238E27FC236}">
                <a16:creationId xmlns:a16="http://schemas.microsoft.com/office/drawing/2014/main" id="{AEE9DCA9-8A1B-54D4-6E41-98FB00EA5780}"/>
              </a:ext>
            </a:extLst>
          </p:cNvPr>
          <p:cNvSpPr txBox="1"/>
          <p:nvPr/>
        </p:nvSpPr>
        <p:spPr>
          <a:xfrm>
            <a:off x="107010" y="4415716"/>
            <a:ext cx="8929980" cy="1392625"/>
          </a:xfrm>
          <a:prstGeom prst="rect">
            <a:avLst/>
          </a:prstGeom>
          <a:noFill/>
        </p:spPr>
        <p:txBody>
          <a:bodyPr wrap="square">
            <a:spAutoFit/>
          </a:bodyPr>
          <a:lstStyle/>
          <a:p>
            <a:pPr marL="0" marR="0" lvl="0" indent="-342900" algn="just" defTabSz="914400" rtl="0" eaLnBrk="1" fontAlgn="auto" latinLnBrk="0" hangingPunct="1">
              <a:lnSpc>
                <a:spcPct val="115000"/>
              </a:lnSpc>
              <a:spcBef>
                <a:spcPts val="0"/>
              </a:spcBef>
              <a:spcAft>
                <a:spcPts val="1000"/>
              </a:spcAft>
              <a:buClrTx/>
              <a:buSzTx/>
              <a:buFont typeface="Arial"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major underspending was recorded from GP at 63.3%, NW at 80.1%, and NC at 81.5%.</a:t>
            </a:r>
          </a:p>
          <a:p>
            <a:pPr marL="400050" marR="0" lvl="1"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However, some of these spending would improve as provinces are still processing invoices that are misallocated to the voted funds. The underspending are chiefly due to some of the poor performance by the contractors, the termination of the PSP, however the province together with the GDID is busy with the appointment of a new PSP. </a:t>
            </a:r>
          </a:p>
          <a:p>
            <a:pPr marL="400050" marR="0" lvl="1" indent="-2857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Underspending provinces requested roll-over funds.</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0CAD901-BE6B-292E-69E5-5FEAB06E6B15}"/>
              </a:ext>
            </a:extLst>
          </p:cNvPr>
          <p:cNvPicPr>
            <a:picLocks noGrp="1" noChangeAspect="1"/>
          </p:cNvPicPr>
          <p:nvPr>
            <p:ph idx="1"/>
          </p:nvPr>
        </p:nvPicPr>
        <p:blipFill>
          <a:blip r:embed="rId2"/>
          <a:stretch>
            <a:fillRect/>
          </a:stretch>
        </p:blipFill>
        <p:spPr>
          <a:xfrm>
            <a:off x="0" y="1052736"/>
            <a:ext cx="9144000" cy="3240360"/>
          </a:xfrm>
          <a:prstGeom prst="rect">
            <a:avLst/>
          </a:prstGeom>
        </p:spPr>
      </p:pic>
    </p:spTree>
    <p:extLst>
      <p:ext uri="{BB962C8B-B14F-4D97-AF65-F5344CB8AC3E}">
        <p14:creationId xmlns:p14="http://schemas.microsoft.com/office/powerpoint/2010/main" val="428224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sz="1400" dirty="0"/>
              <a:t>Statutory Human Resource and Health professions Training Grant</a:t>
            </a:r>
          </a:p>
        </p:txBody>
      </p:sp>
      <p:pic>
        <p:nvPicPr>
          <p:cNvPr id="3" name="Content Placeholder 2">
            <a:extLst>
              <a:ext uri="{FF2B5EF4-FFF2-40B4-BE49-F238E27FC236}">
                <a16:creationId xmlns:a16="http://schemas.microsoft.com/office/drawing/2014/main" id="{2ADCD719-2BC3-05BA-A192-5D8FC4C35843}"/>
              </a:ext>
            </a:extLst>
          </p:cNvPr>
          <p:cNvPicPr>
            <a:picLocks noGrp="1" noChangeAspect="1"/>
          </p:cNvPicPr>
          <p:nvPr>
            <p:ph idx="1"/>
          </p:nvPr>
        </p:nvPicPr>
        <p:blipFill>
          <a:blip r:embed="rId2"/>
          <a:stretch>
            <a:fillRect/>
          </a:stretch>
        </p:blipFill>
        <p:spPr>
          <a:xfrm>
            <a:off x="0" y="1052736"/>
            <a:ext cx="9144000" cy="4248472"/>
          </a:xfrm>
          <a:prstGeom prst="rect">
            <a:avLst/>
          </a:prstGeom>
        </p:spPr>
      </p:pic>
      <p:sp>
        <p:nvSpPr>
          <p:cNvPr id="6" name="TextBox 5">
            <a:extLst>
              <a:ext uri="{FF2B5EF4-FFF2-40B4-BE49-F238E27FC236}">
                <a16:creationId xmlns:a16="http://schemas.microsoft.com/office/drawing/2014/main" id="{46655858-FBA7-3736-8474-0307B28F5A86}"/>
              </a:ext>
            </a:extLst>
          </p:cNvPr>
          <p:cNvSpPr txBox="1"/>
          <p:nvPr/>
        </p:nvSpPr>
        <p:spPr>
          <a:xfrm>
            <a:off x="0" y="5445224"/>
            <a:ext cx="7884368" cy="253916"/>
          </a:xfrm>
          <a:prstGeom prst="rect">
            <a:avLst/>
          </a:prstGeom>
          <a:noFill/>
        </p:spPr>
        <p:txBody>
          <a:bodyPr wrap="square">
            <a:spAutoFit/>
          </a:bodyPr>
          <a:lstStyle/>
          <a:p>
            <a:r>
              <a:rPr lang="en-US" sz="1050" dirty="0">
                <a:latin typeface="Arial Black" panose="020B0A04020102020204" pitchFamily="34" charset="0"/>
                <a:cs typeface="Arial" panose="020B0604020202020204" pitchFamily="34" charset="0"/>
              </a:rPr>
              <a:t>All provinces spent within the acceptable norm and overspending will be journalised back to voted funds.</a:t>
            </a:r>
            <a:endParaRPr lang="en-US" sz="1050" dirty="0"/>
          </a:p>
        </p:txBody>
      </p:sp>
    </p:spTree>
    <p:extLst>
      <p:ext uri="{BB962C8B-B14F-4D97-AF65-F5344CB8AC3E}">
        <p14:creationId xmlns:p14="http://schemas.microsoft.com/office/powerpoint/2010/main" val="1143520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sz="1400" dirty="0"/>
              <a:t>Statutory Human Resource and Health professions Training Grant</a:t>
            </a:r>
          </a:p>
        </p:txBody>
      </p:sp>
      <p:pic>
        <p:nvPicPr>
          <p:cNvPr id="6" name="Content Placeholder 5">
            <a:extLst>
              <a:ext uri="{FF2B5EF4-FFF2-40B4-BE49-F238E27FC236}">
                <a16:creationId xmlns:a16="http://schemas.microsoft.com/office/drawing/2014/main" id="{60B2CB2C-AB13-5C59-A969-3CDC3A58758C}"/>
              </a:ext>
            </a:extLst>
          </p:cNvPr>
          <p:cNvPicPr>
            <a:picLocks noGrp="1" noChangeAspect="1"/>
          </p:cNvPicPr>
          <p:nvPr>
            <p:ph idx="1"/>
          </p:nvPr>
        </p:nvPicPr>
        <p:blipFill>
          <a:blip r:embed="rId2"/>
          <a:stretch>
            <a:fillRect/>
          </a:stretch>
        </p:blipFill>
        <p:spPr>
          <a:xfrm>
            <a:off x="0" y="1343003"/>
            <a:ext cx="9144000" cy="2085997"/>
          </a:xfrm>
          <a:prstGeom prst="rect">
            <a:avLst/>
          </a:prstGeom>
        </p:spPr>
      </p:pic>
      <p:pic>
        <p:nvPicPr>
          <p:cNvPr id="7" name="Picture 6">
            <a:extLst>
              <a:ext uri="{FF2B5EF4-FFF2-40B4-BE49-F238E27FC236}">
                <a16:creationId xmlns:a16="http://schemas.microsoft.com/office/drawing/2014/main" id="{FD479D59-3829-D10C-15A0-508EF4F46DE1}"/>
              </a:ext>
            </a:extLst>
          </p:cNvPr>
          <p:cNvPicPr>
            <a:picLocks noChangeAspect="1"/>
          </p:cNvPicPr>
          <p:nvPr/>
        </p:nvPicPr>
        <p:blipFill>
          <a:blip r:embed="rId3"/>
          <a:stretch>
            <a:fillRect/>
          </a:stretch>
        </p:blipFill>
        <p:spPr>
          <a:xfrm>
            <a:off x="-10201" y="3645024"/>
            <a:ext cx="9144000" cy="2202524"/>
          </a:xfrm>
          <a:prstGeom prst="rect">
            <a:avLst/>
          </a:prstGeom>
        </p:spPr>
      </p:pic>
    </p:spTree>
    <p:extLst>
      <p:ext uri="{BB962C8B-B14F-4D97-AF65-F5344CB8AC3E}">
        <p14:creationId xmlns:p14="http://schemas.microsoft.com/office/powerpoint/2010/main" val="3187861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dirty="0"/>
              <a:t>National Health Insurance Grant</a:t>
            </a:r>
          </a:p>
        </p:txBody>
      </p:sp>
      <p:pic>
        <p:nvPicPr>
          <p:cNvPr id="3" name="Content Placeholder 2">
            <a:extLst>
              <a:ext uri="{FF2B5EF4-FFF2-40B4-BE49-F238E27FC236}">
                <a16:creationId xmlns:a16="http://schemas.microsoft.com/office/drawing/2014/main" id="{A9808B6B-7D5A-7ABB-9BF5-2FB6D849317A}"/>
              </a:ext>
            </a:extLst>
          </p:cNvPr>
          <p:cNvPicPr>
            <a:picLocks noGrp="1" noChangeAspect="1"/>
          </p:cNvPicPr>
          <p:nvPr>
            <p:ph idx="1"/>
          </p:nvPr>
        </p:nvPicPr>
        <p:blipFill>
          <a:blip r:embed="rId2"/>
          <a:stretch>
            <a:fillRect/>
          </a:stretch>
        </p:blipFill>
        <p:spPr>
          <a:xfrm>
            <a:off x="0" y="1052736"/>
            <a:ext cx="9144000" cy="3888432"/>
          </a:xfrm>
          <a:prstGeom prst="rect">
            <a:avLst/>
          </a:prstGeom>
        </p:spPr>
      </p:pic>
      <p:sp>
        <p:nvSpPr>
          <p:cNvPr id="8" name="TextBox 7">
            <a:extLst>
              <a:ext uri="{FF2B5EF4-FFF2-40B4-BE49-F238E27FC236}">
                <a16:creationId xmlns:a16="http://schemas.microsoft.com/office/drawing/2014/main" id="{9897955E-4E0A-28B8-539F-221EB11B3FC9}"/>
              </a:ext>
            </a:extLst>
          </p:cNvPr>
          <p:cNvSpPr txBox="1"/>
          <p:nvPr/>
        </p:nvSpPr>
        <p:spPr>
          <a:xfrm>
            <a:off x="107504" y="4941168"/>
            <a:ext cx="9036496" cy="707886"/>
          </a:xfrm>
          <a:prstGeom prst="rect">
            <a:avLst/>
          </a:prstGeom>
          <a:noFill/>
        </p:spPr>
        <p:txBody>
          <a:bodyPr wrap="square">
            <a:spAutoFit/>
          </a:bodyPr>
          <a:lstStyle/>
          <a:p>
            <a:pPr marL="174625" indent="-174625" algn="just">
              <a:spcBef>
                <a:spcPts val="0"/>
              </a:spcBef>
            </a:pPr>
            <a:r>
              <a:rPr lang="en-US" sz="1000" dirty="0">
                <a:latin typeface="Arial Black" panose="020B0A04020102020204" pitchFamily="34" charset="0"/>
                <a:cs typeface="Arial" panose="020B0604020202020204" pitchFamily="34" charset="0"/>
              </a:rPr>
              <a:t>The expenditure is within the acceptable norm except for GP,LP, NC and NW that underspent due to inability to attract specialist and general practitioners. </a:t>
            </a:r>
          </a:p>
          <a:p>
            <a:pPr algn="just">
              <a:spcBef>
                <a:spcPts val="0"/>
              </a:spcBef>
            </a:pPr>
            <a:r>
              <a:rPr lang="en-US" sz="1000" dirty="0">
                <a:latin typeface="Arial Black" panose="020B0A04020102020204" pitchFamily="34" charset="0"/>
                <a:cs typeface="Arial" panose="020B0604020202020204" pitchFamily="34" charset="0"/>
              </a:rPr>
              <a:t>Underspending provinces requested roll-over funds </a:t>
            </a:r>
            <a:endParaRPr lang="en-ZA" sz="1000" dirty="0">
              <a:latin typeface="Arial Black" panose="020B0A04020102020204" pitchFamily="34" charset="0"/>
              <a:cs typeface="Arial" panose="020B0604020202020204" pitchFamily="34" charset="0"/>
            </a:endParaRPr>
          </a:p>
          <a:p>
            <a:pPr marL="174625" indent="-174625" algn="just">
              <a:spcBef>
                <a:spcPts val="0"/>
              </a:spcBef>
            </a:pPr>
            <a:endParaRPr lang="en-ZA" sz="1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383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DB37-EB0D-AE22-3A65-46E783293D0E}"/>
              </a:ext>
            </a:extLst>
          </p:cNvPr>
          <p:cNvSpPr>
            <a:spLocks noGrp="1"/>
          </p:cNvSpPr>
          <p:nvPr>
            <p:ph type="title"/>
          </p:nvPr>
        </p:nvSpPr>
        <p:spPr/>
        <p:txBody>
          <a:bodyPr/>
          <a:lstStyle/>
          <a:p>
            <a:r>
              <a:rPr lang="en-US" dirty="0"/>
              <a:t>National Health Insurance Grant</a:t>
            </a:r>
          </a:p>
        </p:txBody>
      </p:sp>
      <p:pic>
        <p:nvPicPr>
          <p:cNvPr id="3" name="Content Placeholder 2">
            <a:extLst>
              <a:ext uri="{FF2B5EF4-FFF2-40B4-BE49-F238E27FC236}">
                <a16:creationId xmlns:a16="http://schemas.microsoft.com/office/drawing/2014/main" id="{A9808B6B-7D5A-7ABB-9BF5-2FB6D849317A}"/>
              </a:ext>
            </a:extLst>
          </p:cNvPr>
          <p:cNvPicPr>
            <a:picLocks noGrp="1" noChangeAspect="1"/>
          </p:cNvPicPr>
          <p:nvPr>
            <p:ph idx="1"/>
          </p:nvPr>
        </p:nvPicPr>
        <p:blipFill>
          <a:blip r:embed="rId2"/>
          <a:stretch>
            <a:fillRect/>
          </a:stretch>
        </p:blipFill>
        <p:spPr>
          <a:xfrm>
            <a:off x="0" y="1052736"/>
            <a:ext cx="9144000" cy="3888432"/>
          </a:xfrm>
          <a:prstGeom prst="rect">
            <a:avLst/>
          </a:prstGeom>
        </p:spPr>
      </p:pic>
      <p:sp>
        <p:nvSpPr>
          <p:cNvPr id="8" name="TextBox 7">
            <a:extLst>
              <a:ext uri="{FF2B5EF4-FFF2-40B4-BE49-F238E27FC236}">
                <a16:creationId xmlns:a16="http://schemas.microsoft.com/office/drawing/2014/main" id="{9897955E-4E0A-28B8-539F-221EB11B3FC9}"/>
              </a:ext>
            </a:extLst>
          </p:cNvPr>
          <p:cNvSpPr txBox="1"/>
          <p:nvPr/>
        </p:nvSpPr>
        <p:spPr>
          <a:xfrm>
            <a:off x="107504" y="4941168"/>
            <a:ext cx="9036496" cy="707886"/>
          </a:xfrm>
          <a:prstGeom prst="rect">
            <a:avLst/>
          </a:prstGeom>
          <a:noFill/>
        </p:spPr>
        <p:txBody>
          <a:bodyPr wrap="square">
            <a:spAutoFit/>
          </a:bodyPr>
          <a:lstStyle/>
          <a:p>
            <a:pPr marL="174625" indent="-174625" algn="just">
              <a:spcBef>
                <a:spcPts val="0"/>
              </a:spcBef>
            </a:pPr>
            <a:r>
              <a:rPr lang="en-US" sz="1000" dirty="0">
                <a:latin typeface="Arial Black" panose="020B0A04020102020204" pitchFamily="34" charset="0"/>
                <a:cs typeface="Arial" panose="020B0604020202020204" pitchFamily="34" charset="0"/>
              </a:rPr>
              <a:t>The expenditure is within the acceptable norm except for GP,LP, NC and NW that underspent due to inability to attract specialist and general practitioners. </a:t>
            </a:r>
          </a:p>
          <a:p>
            <a:pPr algn="just">
              <a:spcBef>
                <a:spcPts val="0"/>
              </a:spcBef>
            </a:pPr>
            <a:r>
              <a:rPr lang="en-US" sz="1000" dirty="0">
                <a:latin typeface="Arial Black" panose="020B0A04020102020204" pitchFamily="34" charset="0"/>
                <a:cs typeface="Arial" panose="020B0604020202020204" pitchFamily="34" charset="0"/>
              </a:rPr>
              <a:t>Underspending provinces requested roll-over funds </a:t>
            </a:r>
            <a:endParaRPr lang="en-ZA" sz="1000" dirty="0">
              <a:latin typeface="Arial Black" panose="020B0A04020102020204" pitchFamily="34" charset="0"/>
              <a:cs typeface="Arial" panose="020B0604020202020204" pitchFamily="34" charset="0"/>
            </a:endParaRPr>
          </a:p>
          <a:p>
            <a:pPr marL="174625" indent="-174625" algn="just">
              <a:spcBef>
                <a:spcPts val="0"/>
              </a:spcBef>
            </a:pPr>
            <a:endParaRPr lang="en-ZA" sz="1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3765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17E1E-2A2E-AEC5-1EC5-6CEE3231569E}"/>
              </a:ext>
            </a:extLst>
          </p:cNvPr>
          <p:cNvSpPr>
            <a:spLocks noGrp="1"/>
          </p:cNvSpPr>
          <p:nvPr>
            <p:ph type="title"/>
          </p:nvPr>
        </p:nvSpPr>
        <p:spPr>
          <a:xfrm>
            <a:off x="628650" y="2132856"/>
            <a:ext cx="7886700" cy="2852737"/>
          </a:xfrm>
        </p:spPr>
        <p:txBody>
          <a:bodyPr/>
          <a:lstStyle/>
          <a:p>
            <a:pPr algn="ctr">
              <a:spcBef>
                <a:spcPct val="20000"/>
              </a:spcBef>
              <a:defRPr/>
            </a:pPr>
            <a:br>
              <a:rPr lang="en-US" sz="3600" dirty="0">
                <a:solidFill>
                  <a:srgbClr val="000000"/>
                </a:solidFill>
              </a:rPr>
            </a:br>
            <a:r>
              <a:rPr lang="en-US" sz="3600" dirty="0">
                <a:solidFill>
                  <a:srgbClr val="000000"/>
                </a:solidFill>
              </a:rPr>
              <a:t>2. </a:t>
            </a:r>
            <a:br>
              <a:rPr lang="en-US" sz="3600" dirty="0">
                <a:solidFill>
                  <a:srgbClr val="000000"/>
                </a:solidFill>
              </a:rPr>
            </a:br>
            <a:r>
              <a:rPr lang="en-US" sz="3600" dirty="0">
                <a:solidFill>
                  <a:srgbClr val="000000"/>
                </a:solidFill>
              </a:rPr>
              <a:t>Department’s plan to utilize the 2023/2024 budget allocation (R60.1 billion</a:t>
            </a:r>
            <a:b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ZA" dirty="0"/>
          </a:p>
        </p:txBody>
      </p:sp>
    </p:spTree>
    <p:extLst>
      <p:ext uri="{BB962C8B-B14F-4D97-AF65-F5344CB8AC3E}">
        <p14:creationId xmlns:p14="http://schemas.microsoft.com/office/powerpoint/2010/main" val="1660173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62000" y="1357313"/>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b="1">
              <a:solidFill>
                <a:srgbClr val="000000"/>
              </a:solidFill>
            </a:endParaRPr>
          </a:p>
          <a:p>
            <a:pPr algn="just" eaLnBrk="1" hangingPunct="1"/>
            <a:endParaRPr lang="en-US" altLang="en-US" sz="2400">
              <a:solidFill>
                <a:srgbClr val="7F7F7F"/>
              </a:solidFill>
            </a:endParaRPr>
          </a:p>
        </p:txBody>
      </p:sp>
      <p:sp>
        <p:nvSpPr>
          <p:cNvPr id="13315"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317" name="Title 7"/>
          <p:cNvSpPr>
            <a:spLocks noGrp="1"/>
          </p:cNvSpPr>
          <p:nvPr>
            <p:ph type="title" idx="4294967295"/>
          </p:nvPr>
        </p:nvSpPr>
        <p:spPr bwMode="auto">
          <a:xfrm>
            <a:off x="914400" y="5715000"/>
            <a:ext cx="78343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7DF3E992-93F5-4A00-8DCF-B4B25CBA9AB1}" type="slidenum">
              <a:rPr lang="en-ZA" altLang="en-US" sz="1200" smtClean="0">
                <a:latin typeface="Arial" panose="020B0604020202020204" pitchFamily="34" charset="0"/>
                <a:cs typeface="Arial" panose="020B0604020202020204" pitchFamily="34" charset="0"/>
              </a:rPr>
              <a:pPr algn="r" eaLnBrk="1" hangingPunct="1"/>
              <a:t>37</a:t>
            </a:fld>
            <a:r>
              <a:rPr lang="en-ZA" altLang="en-US"/>
              <a:t> </a:t>
            </a:r>
          </a:p>
        </p:txBody>
      </p:sp>
      <p:sp>
        <p:nvSpPr>
          <p:cNvPr id="13318" name="Rectangle 2"/>
          <p:cNvSpPr txBox="1">
            <a:spLocks noChangeArrowheads="1"/>
          </p:cNvSpPr>
          <p:nvPr/>
        </p:nvSpPr>
        <p:spPr bwMode="auto">
          <a:xfrm>
            <a:off x="762000" y="-285750"/>
            <a:ext cx="556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FFFFFF"/>
                </a:solidFill>
              </a:rPr>
              <a:t>          Summary per Programme</a:t>
            </a:r>
          </a:p>
        </p:txBody>
      </p:sp>
      <p:pic>
        <p:nvPicPr>
          <p:cNvPr id="2" name="Picture 1">
            <a:extLst>
              <a:ext uri="{FF2B5EF4-FFF2-40B4-BE49-F238E27FC236}">
                <a16:creationId xmlns:a16="http://schemas.microsoft.com/office/drawing/2014/main" id="{7CA2066D-DF05-8284-CA25-170EA6622570}"/>
              </a:ext>
            </a:extLst>
          </p:cNvPr>
          <p:cNvPicPr>
            <a:picLocks noChangeAspect="1"/>
          </p:cNvPicPr>
          <p:nvPr/>
        </p:nvPicPr>
        <p:blipFill>
          <a:blip r:embed="rId3"/>
          <a:stretch>
            <a:fillRect/>
          </a:stretch>
        </p:blipFill>
        <p:spPr>
          <a:xfrm>
            <a:off x="288075" y="2024570"/>
            <a:ext cx="8567849" cy="2232620"/>
          </a:xfrm>
          <a:prstGeom prst="rect">
            <a:avLst/>
          </a:prstGeom>
        </p:spPr>
      </p:pic>
    </p:spTree>
    <p:extLst>
      <p:ext uri="{BB962C8B-B14F-4D97-AF65-F5344CB8AC3E}">
        <p14:creationId xmlns:p14="http://schemas.microsoft.com/office/powerpoint/2010/main" val="2946063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971550" y="5951538"/>
            <a:ext cx="7834313"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89CD5BC2-44F2-435A-BB65-3BF8572D4399}" type="slidenum">
              <a:rPr lang="en-ZA" altLang="en-US" sz="1200" smtClean="0">
                <a:latin typeface="Arial" panose="020B0604020202020204" pitchFamily="34" charset="0"/>
                <a:cs typeface="Arial" panose="020B0604020202020204" pitchFamily="34" charset="0"/>
              </a:rPr>
              <a:pPr algn="r" eaLnBrk="1" hangingPunct="1"/>
              <a:t>38</a:t>
            </a:fld>
            <a:r>
              <a:rPr lang="en-ZA" altLang="en-US" sz="1200">
                <a:latin typeface="Arial" panose="020B0604020202020204" pitchFamily="34" charset="0"/>
                <a:cs typeface="Arial" panose="020B0604020202020204" pitchFamily="34" charset="0"/>
              </a:rPr>
              <a:t> </a:t>
            </a:r>
          </a:p>
        </p:txBody>
      </p:sp>
      <p:sp>
        <p:nvSpPr>
          <p:cNvPr id="15363" name="Rectangle 2"/>
          <p:cNvSpPr txBox="1">
            <a:spLocks noChangeArrowheads="1"/>
          </p:cNvSpPr>
          <p:nvPr/>
        </p:nvSpPr>
        <p:spPr bwMode="auto">
          <a:xfrm>
            <a:off x="642938" y="-71438"/>
            <a:ext cx="55626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solidFill>
                  <a:srgbClr val="FFFFFF"/>
                </a:solidFill>
              </a:rPr>
              <a:t>         Summary per    </a:t>
            </a:r>
          </a:p>
          <a:p>
            <a:pPr algn="ctr" eaLnBrk="1" hangingPunct="1"/>
            <a:r>
              <a:rPr lang="en-GB" altLang="en-US" sz="2800" b="1">
                <a:solidFill>
                  <a:srgbClr val="FFFFFF"/>
                </a:solidFill>
              </a:rPr>
              <a:t>         Economic Classification</a:t>
            </a:r>
          </a:p>
        </p:txBody>
      </p:sp>
      <p:pic>
        <p:nvPicPr>
          <p:cNvPr id="2" name="Picture 1">
            <a:extLst>
              <a:ext uri="{FF2B5EF4-FFF2-40B4-BE49-F238E27FC236}">
                <a16:creationId xmlns:a16="http://schemas.microsoft.com/office/drawing/2014/main" id="{AD4E6EDE-0A2A-5781-0C1B-3AAB26D83FBF}"/>
              </a:ext>
            </a:extLst>
          </p:cNvPr>
          <p:cNvPicPr>
            <a:picLocks noChangeAspect="1"/>
          </p:cNvPicPr>
          <p:nvPr/>
        </p:nvPicPr>
        <p:blipFill>
          <a:blip r:embed="rId3"/>
          <a:stretch>
            <a:fillRect/>
          </a:stretch>
        </p:blipFill>
        <p:spPr>
          <a:xfrm>
            <a:off x="395536" y="2132856"/>
            <a:ext cx="8352928" cy="1944216"/>
          </a:xfrm>
          <a:prstGeom prst="rect">
            <a:avLst/>
          </a:prstGeom>
        </p:spPr>
      </p:pic>
    </p:spTree>
    <p:extLst>
      <p:ext uri="{BB962C8B-B14F-4D97-AF65-F5344CB8AC3E}">
        <p14:creationId xmlns:p14="http://schemas.microsoft.com/office/powerpoint/2010/main" val="1796096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052736"/>
            <a:ext cx="8424936" cy="4606389"/>
          </a:xfrm>
          <a:prstGeom prst="rect">
            <a:avLst/>
          </a:prstGeom>
        </p:spPr>
        <p:txBody>
          <a:bodyPr wrap="square">
            <a:spAutoFit/>
          </a:bodyPr>
          <a:lstStyle/>
          <a:p>
            <a:pPr algn="just">
              <a:lnSpc>
                <a:spcPct val="150000"/>
              </a:lnSpc>
              <a:spcAft>
                <a:spcPts val="800"/>
              </a:spcAft>
            </a:pPr>
            <a:r>
              <a:rPr lang="en-ZA" dirty="0">
                <a:latin typeface="Arial" panose="020B0604020202020204" pitchFamily="34" charset="0"/>
                <a:ea typeface="Calibri" panose="020F0502020204030204" pitchFamily="34" charset="0"/>
                <a:cs typeface="Times New Roman" panose="02020603050405020304" pitchFamily="18" charset="0"/>
              </a:rPr>
              <a:t>The vote baseline has decreased as there is no allocation for Covid-19 Vaccination Programme in 2023/24 and there is a reduction in </a:t>
            </a:r>
            <a:r>
              <a:rPr lang="en-GB" dirty="0">
                <a:latin typeface="Arial" panose="020B0604020202020204" pitchFamily="34" charset="0"/>
                <a:ea typeface="Calibri" panose="020F0502020204030204" pitchFamily="34" charset="0"/>
                <a:cs typeface="Times New Roman" panose="02020603050405020304" pitchFamily="18" charset="0"/>
              </a:rPr>
              <a:t>District Health Programmes Conditional Grant: District Health Component.</a:t>
            </a:r>
            <a:endParaRPr lang="en-GB" sz="1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ZA" b="1" u="sng" dirty="0">
                <a:latin typeface="Arial" panose="020B0604020202020204" pitchFamily="34" charset="0"/>
                <a:ea typeface="Calibri" panose="020F0502020204030204" pitchFamily="34" charset="0"/>
                <a:cs typeface="Times New Roman" panose="02020603050405020304" pitchFamily="18" charset="0"/>
              </a:rPr>
              <a:t>Compensation of employees: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ZA" dirty="0">
                <a:latin typeface="Arial" panose="020B0604020202020204" pitchFamily="34" charset="0"/>
                <a:ea typeface="Calibri" panose="020F0502020204030204" pitchFamily="34" charset="0"/>
                <a:cs typeface="Times New Roman" panose="02020603050405020304" pitchFamily="18" charset="0"/>
              </a:rPr>
              <a:t>Decrease under </a:t>
            </a:r>
            <a:r>
              <a:rPr lang="en-ZA" dirty="0" err="1">
                <a:latin typeface="Arial" panose="020B0604020202020204" pitchFamily="34" charset="0"/>
                <a:ea typeface="Calibri" panose="020F0502020204030204" pitchFamily="34" charset="0"/>
                <a:cs typeface="Times New Roman" panose="02020603050405020304" pitchFamily="18" charset="0"/>
              </a:rPr>
              <a:t>CoE</a:t>
            </a:r>
            <a:r>
              <a:rPr lang="en-ZA" dirty="0">
                <a:latin typeface="Arial" panose="020B0604020202020204" pitchFamily="34" charset="0"/>
                <a:ea typeface="Calibri" panose="020F0502020204030204" pitchFamily="34" charset="0"/>
                <a:cs typeface="Times New Roman" panose="02020603050405020304" pitchFamily="18" charset="0"/>
              </a:rPr>
              <a:t> is due to the transfer of Port Health Services function to BMA as of 01 April 2023.</a:t>
            </a:r>
            <a:endParaRPr lang="en-ZA" sz="9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ZA" b="1" u="sng" dirty="0">
                <a:latin typeface="Arial" panose="020B0604020202020204" pitchFamily="34" charset="0"/>
                <a:ea typeface="Calibri" panose="020F0502020204030204" pitchFamily="34" charset="0"/>
                <a:cs typeface="Times New Roman" panose="02020603050405020304" pitchFamily="18" charset="0"/>
              </a:rPr>
              <a:t>Goods &amp; services: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There is no allocation for Covid-19 Vaccination Programme in 2023/24 financial year hence the reduction of 52% from 2022/23 financial year under goods &amp; services.</a:t>
            </a:r>
          </a:p>
        </p:txBody>
      </p:sp>
      <p:sp>
        <p:nvSpPr>
          <p:cNvPr id="5" name="Rectangle 2"/>
          <p:cNvSpPr txBox="1">
            <a:spLocks noChangeArrowheads="1"/>
          </p:cNvSpPr>
          <p:nvPr/>
        </p:nvSpPr>
        <p:spPr bwMode="auto">
          <a:xfrm>
            <a:off x="1223628" y="16879"/>
            <a:ext cx="6624736"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FFFFFF"/>
                </a:solidFill>
              </a:rPr>
              <a:t>REASONS FOR VARIANCES</a:t>
            </a:r>
          </a:p>
        </p:txBody>
      </p:sp>
    </p:spTree>
    <p:extLst>
      <p:ext uri="{BB962C8B-B14F-4D97-AF65-F5344CB8AC3E}">
        <p14:creationId xmlns:p14="http://schemas.microsoft.com/office/powerpoint/2010/main" val="382928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000" y="1105907"/>
            <a:ext cx="7445376" cy="707886"/>
          </a:xfrm>
          <a:prstGeom prst="rect">
            <a:avLst/>
          </a:prstGeom>
          <a:noFill/>
        </p:spPr>
        <p:txBody>
          <a:bodyPr wrap="square" rtlCol="0">
            <a:spAutoFit/>
          </a:bodyPr>
          <a:lstStyle/>
          <a:p>
            <a:pPr lvl="0" algn="ctr"/>
            <a:r>
              <a:rPr lang="en-ZA" sz="2000" b="1" dirty="0">
                <a:solidFill>
                  <a:prstClr val="black"/>
                </a:solidFill>
                <a:latin typeface="Arial "/>
                <a:ea typeface="Trebuchet MS Bold" charset="0"/>
                <a:cs typeface="Trebuchet MS Bold" charset="0"/>
                <a:sym typeface="Trebuchet MS Bold" charset="0"/>
              </a:rPr>
              <a:t>As at 31 March 2023</a:t>
            </a:r>
          </a:p>
          <a:p>
            <a:pPr lvl="0" algn="ctr"/>
            <a:r>
              <a:rPr lang="en-ZA" sz="2000" b="1" dirty="0">
                <a:solidFill>
                  <a:prstClr val="black"/>
                </a:solidFill>
                <a:latin typeface="Arial "/>
                <a:ea typeface="Trebuchet MS Bold" charset="0"/>
                <a:cs typeface="Trebuchet MS Bold" charset="0"/>
                <a:sym typeface="Trebuchet MS Bold" charset="0"/>
              </a:rPr>
              <a:t>Expenditure target: 100%</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4</a:t>
            </a:fld>
            <a:r>
              <a:rPr lang="en-ZA" dirty="0"/>
              <a:t> </a:t>
            </a:r>
          </a:p>
        </p:txBody>
      </p:sp>
      <p:sp>
        <p:nvSpPr>
          <p:cNvPr id="9" name="Rectangle 2"/>
          <p:cNvSpPr txBox="1">
            <a:spLocks noChangeArrowheads="1"/>
          </p:cNvSpPr>
          <p:nvPr/>
        </p:nvSpPr>
        <p:spPr>
          <a:xfrm>
            <a:off x="1452388" y="-99392"/>
            <a:ext cx="5562600" cy="990600"/>
          </a:xfrm>
          <a:prstGeom prst="rect">
            <a:avLst/>
          </a:prstGeom>
        </p:spPr>
        <p:txBody>
          <a:bodyPr tIns="45720" rIns="91440" bIns="45720" anchor="b">
            <a:normAutofit fontScale="47500" lnSpcReduction="2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5800" b="1" dirty="0">
                <a:solidFill>
                  <a:schemeClr val="bg1"/>
                </a:solidFill>
                <a:latin typeface="Arial" pitchFamily="34" charset="0"/>
                <a:cs typeface="Arial" pitchFamily="34" charset="0"/>
              </a:rPr>
              <a:t>Summary per Programme</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3" name="Picture 2">
            <a:extLst>
              <a:ext uri="{FF2B5EF4-FFF2-40B4-BE49-F238E27FC236}">
                <a16:creationId xmlns:a16="http://schemas.microsoft.com/office/drawing/2014/main" id="{A669DD75-34B1-6437-A99A-1973885086D2}"/>
              </a:ext>
            </a:extLst>
          </p:cNvPr>
          <p:cNvPicPr>
            <a:picLocks noChangeAspect="1"/>
          </p:cNvPicPr>
          <p:nvPr/>
        </p:nvPicPr>
        <p:blipFill>
          <a:blip r:embed="rId3"/>
          <a:stretch>
            <a:fillRect/>
          </a:stretch>
        </p:blipFill>
        <p:spPr>
          <a:xfrm>
            <a:off x="683568" y="2040448"/>
            <a:ext cx="7848872" cy="30447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15616" y="7383"/>
            <a:ext cx="6624736"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FFFFFF"/>
                </a:solidFill>
              </a:rPr>
              <a:t>REASONS FOR VARIANCES</a:t>
            </a:r>
          </a:p>
        </p:txBody>
      </p:sp>
      <p:sp>
        <p:nvSpPr>
          <p:cNvPr id="3" name="Rectangle 2"/>
          <p:cNvSpPr/>
          <p:nvPr/>
        </p:nvSpPr>
        <p:spPr>
          <a:xfrm>
            <a:off x="298376" y="1196753"/>
            <a:ext cx="8738120" cy="3200876"/>
          </a:xfrm>
          <a:prstGeom prst="rect">
            <a:avLst/>
          </a:prstGeom>
        </p:spPr>
        <p:txBody>
          <a:bodyPr wrap="square">
            <a:spAutoFit/>
          </a:bodyPr>
          <a:lstStyle/>
          <a:p>
            <a:pPr algn="just">
              <a:lnSpc>
                <a:spcPct val="150000"/>
              </a:lnSpc>
              <a:spcAft>
                <a:spcPts val="800"/>
              </a:spcAft>
            </a:pPr>
            <a:r>
              <a:rPr lang="en-ZA" b="1" u="sng" dirty="0">
                <a:latin typeface="Arial" panose="020B0604020202020204" pitchFamily="34" charset="0"/>
                <a:ea typeface="Calibri" panose="020F0502020204030204" pitchFamily="34" charset="0"/>
                <a:cs typeface="Times New Roman" panose="02020603050405020304" pitchFamily="18" charset="0"/>
              </a:rPr>
              <a:t>Transfers &amp; subsidies: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Decrease in transfers is due to the reduction of R1,957 billion in the allocation for the District Health Programmes Conditional Grant: District Health Component.</a:t>
            </a:r>
          </a:p>
          <a:p>
            <a:pPr lvl="0" algn="just">
              <a:lnSpc>
                <a:spcPct val="150000"/>
              </a:lnSpc>
              <a:spcAft>
                <a:spcPts val="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ZA" b="1" u="sng" dirty="0">
                <a:latin typeface="Arial" panose="020B0604020202020204" pitchFamily="34" charset="0"/>
                <a:ea typeface="Calibri" panose="020F0502020204030204" pitchFamily="34" charset="0"/>
                <a:cs typeface="Times New Roman" panose="02020603050405020304" pitchFamily="18" charset="0"/>
              </a:rPr>
              <a:t>Purchase of capital assets: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The capital funds for the Health Facility Revitalization Indirect grant was decreased by 5% from 2022/23 to 2023/24.</a:t>
            </a:r>
            <a:endParaRPr lang="en-ZA"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122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27584" y="12454"/>
            <a:ext cx="6624736"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FFFFFF"/>
                </a:solidFill>
              </a:rPr>
              <a:t>PROGRAMME 1: ADMINISTRATION</a:t>
            </a:r>
          </a:p>
        </p:txBody>
      </p:sp>
      <p:pic>
        <p:nvPicPr>
          <p:cNvPr id="2" name="Picture 1">
            <a:extLst>
              <a:ext uri="{FF2B5EF4-FFF2-40B4-BE49-F238E27FC236}">
                <a16:creationId xmlns:a16="http://schemas.microsoft.com/office/drawing/2014/main" id="{6B333FC5-FDF2-5ACE-274C-3D28D69789E0}"/>
              </a:ext>
            </a:extLst>
          </p:cNvPr>
          <p:cNvPicPr>
            <a:picLocks noChangeAspect="1"/>
          </p:cNvPicPr>
          <p:nvPr/>
        </p:nvPicPr>
        <p:blipFill>
          <a:blip r:embed="rId2"/>
          <a:stretch>
            <a:fillRect/>
          </a:stretch>
        </p:blipFill>
        <p:spPr>
          <a:xfrm>
            <a:off x="628650" y="1916832"/>
            <a:ext cx="7886700" cy="2495550"/>
          </a:xfrm>
          <a:prstGeom prst="rect">
            <a:avLst/>
          </a:prstGeom>
        </p:spPr>
      </p:pic>
    </p:spTree>
    <p:extLst>
      <p:ext uri="{BB962C8B-B14F-4D97-AF65-F5344CB8AC3E}">
        <p14:creationId xmlns:p14="http://schemas.microsoft.com/office/powerpoint/2010/main" val="256159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27584" y="12454"/>
            <a:ext cx="6624736"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FFFFFF"/>
                </a:solidFill>
              </a:rPr>
              <a:t>PROGRAMME 1: ADMINISTRATION</a:t>
            </a:r>
          </a:p>
        </p:txBody>
      </p:sp>
      <p:pic>
        <p:nvPicPr>
          <p:cNvPr id="3" name="Picture 2">
            <a:extLst>
              <a:ext uri="{FF2B5EF4-FFF2-40B4-BE49-F238E27FC236}">
                <a16:creationId xmlns:a16="http://schemas.microsoft.com/office/drawing/2014/main" id="{9CD2635A-DFF6-6B4F-38FD-7144010630A3}"/>
              </a:ext>
            </a:extLst>
          </p:cNvPr>
          <p:cNvPicPr>
            <a:picLocks noChangeAspect="1"/>
          </p:cNvPicPr>
          <p:nvPr/>
        </p:nvPicPr>
        <p:blipFill>
          <a:blip r:embed="rId2"/>
          <a:stretch>
            <a:fillRect/>
          </a:stretch>
        </p:blipFill>
        <p:spPr>
          <a:xfrm>
            <a:off x="628650" y="1988840"/>
            <a:ext cx="7886700" cy="2032000"/>
          </a:xfrm>
          <a:prstGeom prst="rect">
            <a:avLst/>
          </a:prstGeom>
        </p:spPr>
      </p:pic>
    </p:spTree>
    <p:extLst>
      <p:ext uri="{BB962C8B-B14F-4D97-AF65-F5344CB8AC3E}">
        <p14:creationId xmlns:p14="http://schemas.microsoft.com/office/powerpoint/2010/main" val="1658538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27584" y="260648"/>
            <a:ext cx="6624736"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2: NATIONAL HEALTH INSURANCE</a:t>
            </a:r>
          </a:p>
        </p:txBody>
      </p:sp>
      <p:pic>
        <p:nvPicPr>
          <p:cNvPr id="5" name="Picture 4">
            <a:extLst>
              <a:ext uri="{FF2B5EF4-FFF2-40B4-BE49-F238E27FC236}">
                <a16:creationId xmlns:a16="http://schemas.microsoft.com/office/drawing/2014/main" id="{6A63383A-8A78-F633-C0C4-F28F7A452BD5}"/>
              </a:ext>
            </a:extLst>
          </p:cNvPr>
          <p:cNvPicPr>
            <a:picLocks noChangeAspect="1"/>
          </p:cNvPicPr>
          <p:nvPr/>
        </p:nvPicPr>
        <p:blipFill>
          <a:blip r:embed="rId2"/>
          <a:stretch>
            <a:fillRect/>
          </a:stretch>
        </p:blipFill>
        <p:spPr>
          <a:xfrm>
            <a:off x="628650" y="1202258"/>
            <a:ext cx="7886700" cy="4530998"/>
          </a:xfrm>
          <a:prstGeom prst="rect">
            <a:avLst/>
          </a:prstGeom>
        </p:spPr>
      </p:pic>
    </p:spTree>
    <p:extLst>
      <p:ext uri="{BB962C8B-B14F-4D97-AF65-F5344CB8AC3E}">
        <p14:creationId xmlns:p14="http://schemas.microsoft.com/office/powerpoint/2010/main" val="3684719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11560" y="332656"/>
            <a:ext cx="6624736"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2:  NATIONAL HEALTH INSURANCE</a:t>
            </a:r>
          </a:p>
        </p:txBody>
      </p:sp>
      <p:pic>
        <p:nvPicPr>
          <p:cNvPr id="3" name="Picture 2">
            <a:extLst>
              <a:ext uri="{FF2B5EF4-FFF2-40B4-BE49-F238E27FC236}">
                <a16:creationId xmlns:a16="http://schemas.microsoft.com/office/drawing/2014/main" id="{0BC5A183-8E91-D947-AC22-C7128183CFF2}"/>
              </a:ext>
            </a:extLst>
          </p:cNvPr>
          <p:cNvPicPr>
            <a:picLocks noChangeAspect="1"/>
          </p:cNvPicPr>
          <p:nvPr/>
        </p:nvPicPr>
        <p:blipFill>
          <a:blip r:embed="rId2"/>
          <a:stretch>
            <a:fillRect/>
          </a:stretch>
        </p:blipFill>
        <p:spPr>
          <a:xfrm>
            <a:off x="608626" y="1988840"/>
            <a:ext cx="7886700" cy="2025650"/>
          </a:xfrm>
          <a:prstGeom prst="rect">
            <a:avLst/>
          </a:prstGeom>
        </p:spPr>
      </p:pic>
    </p:spTree>
    <p:extLst>
      <p:ext uri="{BB962C8B-B14F-4D97-AF65-F5344CB8AC3E}">
        <p14:creationId xmlns:p14="http://schemas.microsoft.com/office/powerpoint/2010/main" val="1705118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332656"/>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3:  COMMUNICABLE AND NON-COMMUNICABLE DISEASES</a:t>
            </a:r>
          </a:p>
        </p:txBody>
      </p:sp>
      <p:pic>
        <p:nvPicPr>
          <p:cNvPr id="5" name="Picture 4">
            <a:extLst>
              <a:ext uri="{FF2B5EF4-FFF2-40B4-BE49-F238E27FC236}">
                <a16:creationId xmlns:a16="http://schemas.microsoft.com/office/drawing/2014/main" id="{0CAF200F-E10B-6B93-C7ED-F6A6EEE6E97B}"/>
              </a:ext>
            </a:extLst>
          </p:cNvPr>
          <p:cNvPicPr>
            <a:picLocks noChangeAspect="1"/>
          </p:cNvPicPr>
          <p:nvPr/>
        </p:nvPicPr>
        <p:blipFill>
          <a:blip r:embed="rId2"/>
          <a:stretch>
            <a:fillRect/>
          </a:stretch>
        </p:blipFill>
        <p:spPr>
          <a:xfrm>
            <a:off x="628650" y="1325355"/>
            <a:ext cx="7886700" cy="4479909"/>
          </a:xfrm>
          <a:prstGeom prst="rect">
            <a:avLst/>
          </a:prstGeom>
        </p:spPr>
      </p:pic>
    </p:spTree>
    <p:extLst>
      <p:ext uri="{BB962C8B-B14F-4D97-AF65-F5344CB8AC3E}">
        <p14:creationId xmlns:p14="http://schemas.microsoft.com/office/powerpoint/2010/main" val="3538806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332656"/>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3:  COMMUNICABLE AND NON-COMMUNICABLE DISEASES</a:t>
            </a:r>
          </a:p>
        </p:txBody>
      </p:sp>
      <p:pic>
        <p:nvPicPr>
          <p:cNvPr id="4" name="Picture 3">
            <a:extLst>
              <a:ext uri="{FF2B5EF4-FFF2-40B4-BE49-F238E27FC236}">
                <a16:creationId xmlns:a16="http://schemas.microsoft.com/office/drawing/2014/main" id="{2D693587-865D-A82B-5234-CAEE77C414D6}"/>
              </a:ext>
            </a:extLst>
          </p:cNvPr>
          <p:cNvPicPr>
            <a:picLocks noChangeAspect="1"/>
          </p:cNvPicPr>
          <p:nvPr/>
        </p:nvPicPr>
        <p:blipFill>
          <a:blip r:embed="rId2"/>
          <a:stretch>
            <a:fillRect/>
          </a:stretch>
        </p:blipFill>
        <p:spPr>
          <a:xfrm>
            <a:off x="611560" y="1772816"/>
            <a:ext cx="7886700" cy="2038350"/>
          </a:xfrm>
          <a:prstGeom prst="rect">
            <a:avLst/>
          </a:prstGeom>
        </p:spPr>
      </p:pic>
    </p:spTree>
    <p:extLst>
      <p:ext uri="{BB962C8B-B14F-4D97-AF65-F5344CB8AC3E}">
        <p14:creationId xmlns:p14="http://schemas.microsoft.com/office/powerpoint/2010/main" val="377554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332656"/>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4:  PRIMARY HEALTH CARE SERVICES</a:t>
            </a:r>
          </a:p>
        </p:txBody>
      </p:sp>
      <p:pic>
        <p:nvPicPr>
          <p:cNvPr id="5" name="Picture 4">
            <a:extLst>
              <a:ext uri="{FF2B5EF4-FFF2-40B4-BE49-F238E27FC236}">
                <a16:creationId xmlns:a16="http://schemas.microsoft.com/office/drawing/2014/main" id="{A5A568A2-911D-A954-B453-43606DA80A68}"/>
              </a:ext>
            </a:extLst>
          </p:cNvPr>
          <p:cNvPicPr>
            <a:picLocks noChangeAspect="1"/>
          </p:cNvPicPr>
          <p:nvPr/>
        </p:nvPicPr>
        <p:blipFill>
          <a:blip r:embed="rId2"/>
          <a:stretch>
            <a:fillRect/>
          </a:stretch>
        </p:blipFill>
        <p:spPr>
          <a:xfrm>
            <a:off x="628650" y="1988840"/>
            <a:ext cx="7886700" cy="2228850"/>
          </a:xfrm>
          <a:prstGeom prst="rect">
            <a:avLst/>
          </a:prstGeom>
        </p:spPr>
      </p:pic>
    </p:spTree>
    <p:extLst>
      <p:ext uri="{BB962C8B-B14F-4D97-AF65-F5344CB8AC3E}">
        <p14:creationId xmlns:p14="http://schemas.microsoft.com/office/powerpoint/2010/main" val="323578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332656"/>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4:  PRIMARY HEALTH CARE SERVICES</a:t>
            </a:r>
          </a:p>
        </p:txBody>
      </p:sp>
      <p:pic>
        <p:nvPicPr>
          <p:cNvPr id="3" name="Picture 2">
            <a:extLst>
              <a:ext uri="{FF2B5EF4-FFF2-40B4-BE49-F238E27FC236}">
                <a16:creationId xmlns:a16="http://schemas.microsoft.com/office/drawing/2014/main" id="{0FBF7E4D-10C8-44A3-AB0A-875835286058}"/>
              </a:ext>
            </a:extLst>
          </p:cNvPr>
          <p:cNvPicPr>
            <a:picLocks noChangeAspect="1"/>
          </p:cNvPicPr>
          <p:nvPr/>
        </p:nvPicPr>
        <p:blipFill>
          <a:blip r:embed="rId2"/>
          <a:stretch>
            <a:fillRect/>
          </a:stretch>
        </p:blipFill>
        <p:spPr>
          <a:xfrm>
            <a:off x="628650" y="1916832"/>
            <a:ext cx="7886700" cy="2032000"/>
          </a:xfrm>
          <a:prstGeom prst="rect">
            <a:avLst/>
          </a:prstGeom>
        </p:spPr>
      </p:pic>
    </p:spTree>
    <p:extLst>
      <p:ext uri="{BB962C8B-B14F-4D97-AF65-F5344CB8AC3E}">
        <p14:creationId xmlns:p14="http://schemas.microsoft.com/office/powerpoint/2010/main" val="3848511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116632"/>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5:  HOSPITAL SYSTEMS  </a:t>
            </a:r>
          </a:p>
        </p:txBody>
      </p:sp>
      <p:pic>
        <p:nvPicPr>
          <p:cNvPr id="6" name="Picture 5">
            <a:extLst>
              <a:ext uri="{FF2B5EF4-FFF2-40B4-BE49-F238E27FC236}">
                <a16:creationId xmlns:a16="http://schemas.microsoft.com/office/drawing/2014/main" id="{2919C884-6D25-3261-CE14-BCF5E99667DE}"/>
              </a:ext>
            </a:extLst>
          </p:cNvPr>
          <p:cNvPicPr>
            <a:picLocks noChangeAspect="1"/>
          </p:cNvPicPr>
          <p:nvPr/>
        </p:nvPicPr>
        <p:blipFill>
          <a:blip r:embed="rId2"/>
          <a:stretch>
            <a:fillRect/>
          </a:stretch>
        </p:blipFill>
        <p:spPr>
          <a:xfrm>
            <a:off x="628650" y="2060848"/>
            <a:ext cx="7886700" cy="2616200"/>
          </a:xfrm>
          <a:prstGeom prst="rect">
            <a:avLst/>
          </a:prstGeom>
        </p:spPr>
      </p:pic>
    </p:spTree>
    <p:extLst>
      <p:ext uri="{BB962C8B-B14F-4D97-AF65-F5344CB8AC3E}">
        <p14:creationId xmlns:p14="http://schemas.microsoft.com/office/powerpoint/2010/main" val="297877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69" y="1160350"/>
            <a:ext cx="8435280" cy="707886"/>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a:t>
            </a:fld>
            <a:r>
              <a:rPr lang="en-ZA" dirty="0"/>
              <a:t> </a:t>
            </a:r>
          </a:p>
        </p:txBody>
      </p:sp>
      <p:sp>
        <p:nvSpPr>
          <p:cNvPr id="9" name="Rectangle 2"/>
          <p:cNvSpPr txBox="1">
            <a:spLocks noChangeArrowheads="1"/>
          </p:cNvSpPr>
          <p:nvPr/>
        </p:nvSpPr>
        <p:spPr>
          <a:xfrm>
            <a:off x="899939" y="-13667"/>
            <a:ext cx="6408712" cy="1124198"/>
          </a:xfrm>
          <a:prstGeom prst="rect">
            <a:avLst/>
          </a:prstGeom>
        </p:spPr>
        <p:txBody>
          <a:bodyPr tIns="45720" rIns="91440" bIns="45720" anchor="b">
            <a:normAutofit fontScale="25000" lnSpcReduction="2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600" b="1" dirty="0">
              <a:solidFill>
                <a:prstClr val="white"/>
              </a:solidFill>
              <a:latin typeface="Arial" pitchFamily="34" charset="0"/>
              <a:cs typeface="Arial" pitchFamily="34" charset="0"/>
            </a:endParaRP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600" b="1" dirty="0">
                <a:solidFill>
                  <a:prstClr val="white"/>
                </a:solidFill>
                <a:latin typeface="Arial" pitchFamily="34" charset="0"/>
                <a:cs typeface="Arial" pitchFamily="34" charset="0"/>
              </a:rPr>
              <a:t>      Summary per    </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600" b="1" dirty="0">
                <a:solidFill>
                  <a:prstClr val="white"/>
                </a:solidFill>
                <a:latin typeface="Arial" pitchFamily="34" charset="0"/>
                <a:cs typeface="Arial" pitchFamily="34" charset="0"/>
              </a:rPr>
              <a:t>         Economic Classification</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86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5" name="Picture 4">
            <a:extLst>
              <a:ext uri="{FF2B5EF4-FFF2-40B4-BE49-F238E27FC236}">
                <a16:creationId xmlns:a16="http://schemas.microsoft.com/office/drawing/2014/main" id="{58FC8CF2-57F1-F3F4-6A68-EF28E86B96D7}"/>
              </a:ext>
            </a:extLst>
          </p:cNvPr>
          <p:cNvPicPr>
            <a:picLocks noChangeAspect="1"/>
          </p:cNvPicPr>
          <p:nvPr/>
        </p:nvPicPr>
        <p:blipFill>
          <a:blip r:embed="rId3"/>
          <a:stretch>
            <a:fillRect/>
          </a:stretch>
        </p:blipFill>
        <p:spPr>
          <a:xfrm>
            <a:off x="685825" y="2276872"/>
            <a:ext cx="7772350" cy="2712893"/>
          </a:xfrm>
          <a:prstGeom prst="rect">
            <a:avLst/>
          </a:prstGeom>
        </p:spPr>
      </p:pic>
    </p:spTree>
    <p:extLst>
      <p:ext uri="{BB962C8B-B14F-4D97-AF65-F5344CB8AC3E}">
        <p14:creationId xmlns:p14="http://schemas.microsoft.com/office/powerpoint/2010/main" val="4151137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116632"/>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5:  HOSPITAL SYSTEMS  </a:t>
            </a:r>
          </a:p>
        </p:txBody>
      </p:sp>
      <p:pic>
        <p:nvPicPr>
          <p:cNvPr id="3" name="Picture 2">
            <a:extLst>
              <a:ext uri="{FF2B5EF4-FFF2-40B4-BE49-F238E27FC236}">
                <a16:creationId xmlns:a16="http://schemas.microsoft.com/office/drawing/2014/main" id="{9CC0CED3-BC98-28FC-0361-619BADC897B1}"/>
              </a:ext>
            </a:extLst>
          </p:cNvPr>
          <p:cNvPicPr>
            <a:picLocks noChangeAspect="1"/>
          </p:cNvPicPr>
          <p:nvPr/>
        </p:nvPicPr>
        <p:blipFill>
          <a:blip r:embed="rId2"/>
          <a:stretch>
            <a:fillRect/>
          </a:stretch>
        </p:blipFill>
        <p:spPr>
          <a:xfrm>
            <a:off x="539552" y="1772816"/>
            <a:ext cx="7886700" cy="2063750"/>
          </a:xfrm>
          <a:prstGeom prst="rect">
            <a:avLst/>
          </a:prstGeom>
        </p:spPr>
      </p:pic>
    </p:spTree>
    <p:extLst>
      <p:ext uri="{BB962C8B-B14F-4D97-AF65-F5344CB8AC3E}">
        <p14:creationId xmlns:p14="http://schemas.microsoft.com/office/powerpoint/2010/main" val="2539687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260648"/>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6:  HEALTH SYSTEM GOVERNANCE &amp; HUMAN RESOURCES </a:t>
            </a:r>
          </a:p>
        </p:txBody>
      </p:sp>
      <p:pic>
        <p:nvPicPr>
          <p:cNvPr id="3" name="Picture 2">
            <a:extLst>
              <a:ext uri="{FF2B5EF4-FFF2-40B4-BE49-F238E27FC236}">
                <a16:creationId xmlns:a16="http://schemas.microsoft.com/office/drawing/2014/main" id="{905A11BD-7E1F-D9CE-C8BD-EAD681DF9B28}"/>
              </a:ext>
            </a:extLst>
          </p:cNvPr>
          <p:cNvPicPr>
            <a:picLocks noChangeAspect="1"/>
          </p:cNvPicPr>
          <p:nvPr/>
        </p:nvPicPr>
        <p:blipFill>
          <a:blip r:embed="rId2"/>
          <a:stretch>
            <a:fillRect/>
          </a:stretch>
        </p:blipFill>
        <p:spPr>
          <a:xfrm>
            <a:off x="683568" y="1113867"/>
            <a:ext cx="7886700" cy="4630266"/>
          </a:xfrm>
          <a:prstGeom prst="rect">
            <a:avLst/>
          </a:prstGeom>
        </p:spPr>
      </p:pic>
    </p:spTree>
    <p:extLst>
      <p:ext uri="{BB962C8B-B14F-4D97-AF65-F5344CB8AC3E}">
        <p14:creationId xmlns:p14="http://schemas.microsoft.com/office/powerpoint/2010/main" val="4026480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260648"/>
            <a:ext cx="6912768" cy="7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rgbClr val="FFFFFF"/>
                </a:solidFill>
              </a:rPr>
              <a:t>PROGRAMME 6:  HEALTH SYSTEM GOVERNANCE &amp; HUMAN RESOURCES </a:t>
            </a:r>
          </a:p>
        </p:txBody>
      </p:sp>
      <p:pic>
        <p:nvPicPr>
          <p:cNvPr id="3" name="Picture 2">
            <a:extLst>
              <a:ext uri="{FF2B5EF4-FFF2-40B4-BE49-F238E27FC236}">
                <a16:creationId xmlns:a16="http://schemas.microsoft.com/office/drawing/2014/main" id="{DE720132-A57C-0DC9-F2D3-CE0AE5EF39BB}"/>
              </a:ext>
            </a:extLst>
          </p:cNvPr>
          <p:cNvPicPr>
            <a:picLocks noChangeAspect="1"/>
          </p:cNvPicPr>
          <p:nvPr/>
        </p:nvPicPr>
        <p:blipFill>
          <a:blip r:embed="rId2"/>
          <a:stretch>
            <a:fillRect/>
          </a:stretch>
        </p:blipFill>
        <p:spPr>
          <a:xfrm>
            <a:off x="628650" y="1772816"/>
            <a:ext cx="7886700" cy="2089150"/>
          </a:xfrm>
          <a:prstGeom prst="rect">
            <a:avLst/>
          </a:prstGeom>
        </p:spPr>
      </p:pic>
    </p:spTree>
    <p:extLst>
      <p:ext uri="{BB962C8B-B14F-4D97-AF65-F5344CB8AC3E}">
        <p14:creationId xmlns:p14="http://schemas.microsoft.com/office/powerpoint/2010/main" val="3295994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6632"/>
            <a:ext cx="6463630" cy="543595"/>
          </a:xfrm>
        </p:spPr>
        <p:txBody>
          <a:bodyPr/>
          <a:lstStyle/>
          <a:p>
            <a:r>
              <a:rPr lang="en-ZA" dirty="0"/>
              <a:t>CONDITIONAL GRANTS TO PROVINCES</a:t>
            </a:r>
          </a:p>
        </p:txBody>
      </p:sp>
      <p:pic>
        <p:nvPicPr>
          <p:cNvPr id="3" name="Picture 2">
            <a:extLst>
              <a:ext uri="{FF2B5EF4-FFF2-40B4-BE49-F238E27FC236}">
                <a16:creationId xmlns:a16="http://schemas.microsoft.com/office/drawing/2014/main" id="{5BBE057F-5FF2-4631-FC74-6E7BB9DDDCA5}"/>
              </a:ext>
            </a:extLst>
          </p:cNvPr>
          <p:cNvPicPr>
            <a:picLocks noChangeAspect="1"/>
          </p:cNvPicPr>
          <p:nvPr/>
        </p:nvPicPr>
        <p:blipFill>
          <a:blip r:embed="rId2"/>
          <a:stretch>
            <a:fillRect/>
          </a:stretch>
        </p:blipFill>
        <p:spPr>
          <a:xfrm>
            <a:off x="179512" y="1124744"/>
            <a:ext cx="8964488" cy="4608512"/>
          </a:xfrm>
          <a:prstGeom prst="rect">
            <a:avLst/>
          </a:prstGeom>
        </p:spPr>
      </p:pic>
    </p:spTree>
    <p:extLst>
      <p:ext uri="{BB962C8B-B14F-4D97-AF65-F5344CB8AC3E}">
        <p14:creationId xmlns:p14="http://schemas.microsoft.com/office/powerpoint/2010/main" val="4265439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6632"/>
            <a:ext cx="6463630" cy="543595"/>
          </a:xfrm>
        </p:spPr>
        <p:txBody>
          <a:bodyPr/>
          <a:lstStyle/>
          <a:p>
            <a:r>
              <a:rPr lang="en-ZA" dirty="0"/>
              <a:t>CONDITIONAL GRANTS TO PROVINCES</a:t>
            </a:r>
          </a:p>
        </p:txBody>
      </p:sp>
      <p:pic>
        <p:nvPicPr>
          <p:cNvPr id="4" name="Picture 3">
            <a:extLst>
              <a:ext uri="{FF2B5EF4-FFF2-40B4-BE49-F238E27FC236}">
                <a16:creationId xmlns:a16="http://schemas.microsoft.com/office/drawing/2014/main" id="{0FC02AD5-A227-3848-B2B3-09BBAD618FCB}"/>
              </a:ext>
            </a:extLst>
          </p:cNvPr>
          <p:cNvPicPr>
            <a:picLocks noChangeAspect="1"/>
          </p:cNvPicPr>
          <p:nvPr/>
        </p:nvPicPr>
        <p:blipFill>
          <a:blip r:embed="rId2"/>
          <a:stretch>
            <a:fillRect/>
          </a:stretch>
        </p:blipFill>
        <p:spPr>
          <a:xfrm>
            <a:off x="251520" y="1196752"/>
            <a:ext cx="8712968" cy="4464496"/>
          </a:xfrm>
          <a:prstGeom prst="rect">
            <a:avLst/>
          </a:prstGeom>
        </p:spPr>
      </p:pic>
    </p:spTree>
    <p:extLst>
      <p:ext uri="{BB962C8B-B14F-4D97-AF65-F5344CB8AC3E}">
        <p14:creationId xmlns:p14="http://schemas.microsoft.com/office/powerpoint/2010/main" val="3585213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8651" y="116632"/>
            <a:ext cx="6463630"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itchFamily="34" charset="0"/>
                <a:ea typeface="+mj-ea"/>
                <a:cs typeface="Arial" pitchFamily="34" charset="0"/>
              </a:rPr>
              <a:t>CONDITIONAL GRANTS TO PROVINCES</a:t>
            </a:r>
          </a:p>
        </p:txBody>
      </p:sp>
      <p:pic>
        <p:nvPicPr>
          <p:cNvPr id="2" name="Picture 1">
            <a:extLst>
              <a:ext uri="{FF2B5EF4-FFF2-40B4-BE49-F238E27FC236}">
                <a16:creationId xmlns:a16="http://schemas.microsoft.com/office/drawing/2014/main" id="{8368897C-1174-A1F2-8A57-B799FEB1DA8A}"/>
              </a:ext>
            </a:extLst>
          </p:cNvPr>
          <p:cNvPicPr>
            <a:picLocks noChangeAspect="1"/>
          </p:cNvPicPr>
          <p:nvPr/>
        </p:nvPicPr>
        <p:blipFill>
          <a:blip r:embed="rId2"/>
          <a:stretch>
            <a:fillRect/>
          </a:stretch>
        </p:blipFill>
        <p:spPr>
          <a:xfrm>
            <a:off x="395536" y="1250950"/>
            <a:ext cx="8424936" cy="4356100"/>
          </a:xfrm>
          <a:prstGeom prst="rect">
            <a:avLst/>
          </a:prstGeom>
        </p:spPr>
      </p:pic>
    </p:spTree>
    <p:extLst>
      <p:ext uri="{BB962C8B-B14F-4D97-AF65-F5344CB8AC3E}">
        <p14:creationId xmlns:p14="http://schemas.microsoft.com/office/powerpoint/2010/main" val="3037915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1" y="116632"/>
            <a:ext cx="6463630" cy="543595"/>
          </a:xfrm>
        </p:spPr>
        <p:txBody>
          <a:bodyPr/>
          <a:lstStyle/>
          <a:p>
            <a:r>
              <a:rPr lang="en-ZA" dirty="0"/>
              <a:t>CONDITIONAL GRANTS TO PROVINCES</a:t>
            </a:r>
          </a:p>
        </p:txBody>
      </p:sp>
      <p:pic>
        <p:nvPicPr>
          <p:cNvPr id="3" name="Picture 2">
            <a:extLst>
              <a:ext uri="{FF2B5EF4-FFF2-40B4-BE49-F238E27FC236}">
                <a16:creationId xmlns:a16="http://schemas.microsoft.com/office/drawing/2014/main" id="{E52A510F-5615-10A1-2638-1EA7824AC5DB}"/>
              </a:ext>
            </a:extLst>
          </p:cNvPr>
          <p:cNvPicPr>
            <a:picLocks noChangeAspect="1"/>
          </p:cNvPicPr>
          <p:nvPr/>
        </p:nvPicPr>
        <p:blipFill>
          <a:blip r:embed="rId2"/>
          <a:stretch>
            <a:fillRect/>
          </a:stretch>
        </p:blipFill>
        <p:spPr>
          <a:xfrm>
            <a:off x="251520" y="1124744"/>
            <a:ext cx="8640960" cy="4536504"/>
          </a:xfrm>
          <a:prstGeom prst="rect">
            <a:avLst/>
          </a:prstGeom>
        </p:spPr>
      </p:pic>
    </p:spTree>
    <p:extLst>
      <p:ext uri="{BB962C8B-B14F-4D97-AF65-F5344CB8AC3E}">
        <p14:creationId xmlns:p14="http://schemas.microsoft.com/office/powerpoint/2010/main" val="2353632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1" y="116632"/>
            <a:ext cx="6463630" cy="543595"/>
          </a:xfrm>
        </p:spPr>
        <p:txBody>
          <a:bodyPr/>
          <a:lstStyle/>
          <a:p>
            <a:r>
              <a:rPr lang="en-ZA" dirty="0"/>
              <a:t>CONDITIONAL GRANTS TO PROVINCES</a:t>
            </a:r>
          </a:p>
        </p:txBody>
      </p:sp>
      <p:pic>
        <p:nvPicPr>
          <p:cNvPr id="2" name="Picture 1">
            <a:extLst>
              <a:ext uri="{FF2B5EF4-FFF2-40B4-BE49-F238E27FC236}">
                <a16:creationId xmlns:a16="http://schemas.microsoft.com/office/drawing/2014/main" id="{AD0C8C14-CC38-0B19-3DD9-0F6D16D073F4}"/>
              </a:ext>
            </a:extLst>
          </p:cNvPr>
          <p:cNvPicPr>
            <a:picLocks noChangeAspect="1"/>
          </p:cNvPicPr>
          <p:nvPr/>
        </p:nvPicPr>
        <p:blipFill>
          <a:blip r:embed="rId2"/>
          <a:stretch>
            <a:fillRect/>
          </a:stretch>
        </p:blipFill>
        <p:spPr>
          <a:xfrm>
            <a:off x="251520" y="1196752"/>
            <a:ext cx="8640960" cy="4536504"/>
          </a:xfrm>
          <a:prstGeom prst="rect">
            <a:avLst/>
          </a:prstGeom>
        </p:spPr>
      </p:pic>
    </p:spTree>
    <p:extLst>
      <p:ext uri="{BB962C8B-B14F-4D97-AF65-F5344CB8AC3E}">
        <p14:creationId xmlns:p14="http://schemas.microsoft.com/office/powerpoint/2010/main" val="1031648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1" y="116632"/>
            <a:ext cx="6463630" cy="543595"/>
          </a:xfrm>
        </p:spPr>
        <p:txBody>
          <a:bodyPr/>
          <a:lstStyle/>
          <a:p>
            <a:r>
              <a:rPr lang="en-ZA" dirty="0"/>
              <a:t>CONDITIONAL GRANTS TO PROVINCES</a:t>
            </a:r>
          </a:p>
        </p:txBody>
      </p:sp>
      <p:pic>
        <p:nvPicPr>
          <p:cNvPr id="2" name="Picture 1">
            <a:extLst>
              <a:ext uri="{FF2B5EF4-FFF2-40B4-BE49-F238E27FC236}">
                <a16:creationId xmlns:a16="http://schemas.microsoft.com/office/drawing/2014/main" id="{7EDA85F8-F37D-1DA5-7610-3B7595094537}"/>
              </a:ext>
            </a:extLst>
          </p:cNvPr>
          <p:cNvPicPr>
            <a:picLocks noChangeAspect="1"/>
          </p:cNvPicPr>
          <p:nvPr/>
        </p:nvPicPr>
        <p:blipFill>
          <a:blip r:embed="rId2"/>
          <a:stretch>
            <a:fillRect/>
          </a:stretch>
        </p:blipFill>
        <p:spPr>
          <a:xfrm>
            <a:off x="179512" y="1196752"/>
            <a:ext cx="8784976" cy="4464496"/>
          </a:xfrm>
          <a:prstGeom prst="rect">
            <a:avLst/>
          </a:prstGeom>
        </p:spPr>
      </p:pic>
    </p:spTree>
    <p:extLst>
      <p:ext uri="{BB962C8B-B14F-4D97-AF65-F5344CB8AC3E}">
        <p14:creationId xmlns:p14="http://schemas.microsoft.com/office/powerpoint/2010/main" val="2806390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17E1E-2A2E-AEC5-1EC5-6CEE3231569E}"/>
              </a:ext>
            </a:extLst>
          </p:cNvPr>
          <p:cNvSpPr>
            <a:spLocks noGrp="1"/>
          </p:cNvSpPr>
          <p:nvPr>
            <p:ph type="title"/>
          </p:nvPr>
        </p:nvSpPr>
        <p:spPr>
          <a:xfrm>
            <a:off x="628650" y="2132856"/>
            <a:ext cx="7886700" cy="2852737"/>
          </a:xfrm>
        </p:spPr>
        <p:txBody>
          <a:bodyPr/>
          <a:lstStyle/>
          <a:p>
            <a:pPr algn="ctr">
              <a:spcBef>
                <a:spcPct val="20000"/>
              </a:spcBef>
              <a:defRPr/>
            </a:pPr>
            <a:br>
              <a:rPr lang="en-US" sz="3600" dirty="0">
                <a:solidFill>
                  <a:srgbClr val="000000"/>
                </a:solidFill>
              </a:rPr>
            </a:br>
            <a:r>
              <a:rPr lang="en-US" sz="3600" dirty="0">
                <a:solidFill>
                  <a:srgbClr val="000000"/>
                </a:solidFill>
              </a:rPr>
              <a:t>3.</a:t>
            </a:r>
            <a:br>
              <a:rPr lang="en-US" sz="3600" dirty="0">
                <a:solidFill>
                  <a:srgbClr val="000000"/>
                </a:solidFill>
              </a:rPr>
            </a:br>
            <a:r>
              <a:rPr lang="en-ZA" sz="3600" dirty="0">
                <a:solidFill>
                  <a:srgbClr val="000000"/>
                </a:solidFill>
              </a:rPr>
              <a:t>P</a:t>
            </a:r>
            <a:r>
              <a:rPr lang="en-ZA" sz="3600" b="0" i="0" u="none" strike="noStrike" baseline="0" dirty="0">
                <a:solidFill>
                  <a:srgbClr val="000000"/>
                </a:solidFill>
              </a:rPr>
              <a:t>ossible service delivery implication due to budget declines</a:t>
            </a:r>
            <a:br>
              <a:rPr lang="en-ZA" sz="3600" b="0" i="0" u="none" strike="noStrike" baseline="0" dirty="0">
                <a:solidFill>
                  <a:srgbClr val="000000"/>
                </a:solidFill>
              </a:rPr>
            </a:br>
            <a:b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ZA" dirty="0"/>
          </a:p>
        </p:txBody>
      </p:sp>
    </p:spTree>
    <p:extLst>
      <p:ext uri="{BB962C8B-B14F-4D97-AF65-F5344CB8AC3E}">
        <p14:creationId xmlns:p14="http://schemas.microsoft.com/office/powerpoint/2010/main" val="108254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47099"/>
            <a:ext cx="8435280" cy="707886"/>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2875"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a:t>
            </a:fld>
            <a:r>
              <a:rPr lang="en-ZA" dirty="0"/>
              <a:t> </a:t>
            </a:r>
          </a:p>
        </p:txBody>
      </p:sp>
      <p:sp>
        <p:nvSpPr>
          <p:cNvPr id="9" name="Rectangle 2"/>
          <p:cNvSpPr txBox="1">
            <a:spLocks noChangeArrowheads="1"/>
          </p:cNvSpPr>
          <p:nvPr/>
        </p:nvSpPr>
        <p:spPr>
          <a:xfrm>
            <a:off x="611560" y="449618"/>
            <a:ext cx="6521378" cy="707886"/>
          </a:xfrm>
          <a:prstGeom prst="rect">
            <a:avLst/>
          </a:prstGeom>
        </p:spPr>
        <p:txBody>
          <a:bodyPr tIns="45720" rIns="91440" bIns="45720" anchor="b">
            <a:no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9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9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900" b="1" dirty="0">
              <a:solidFill>
                <a:schemeClr val="bg1"/>
              </a:solidFill>
              <a:latin typeface="Arial" pitchFamily="34" charset="0"/>
              <a:cs typeface="Arial" pitchFamily="34" charset="0"/>
            </a:endParaRP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900" b="1" dirty="0">
                <a:solidFill>
                  <a:schemeClr val="bg1"/>
                </a:solidFill>
                <a:latin typeface="Arial" pitchFamily="34" charset="0"/>
                <a:cs typeface="Arial" pitchFamily="34" charset="0"/>
              </a:rPr>
              <a:t>Programme 1:  Administration</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9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5" name="Picture 4">
            <a:extLst>
              <a:ext uri="{FF2B5EF4-FFF2-40B4-BE49-F238E27FC236}">
                <a16:creationId xmlns:a16="http://schemas.microsoft.com/office/drawing/2014/main" id="{23F528B5-5E11-4FF2-47E3-A40DA88604E2}"/>
              </a:ext>
            </a:extLst>
          </p:cNvPr>
          <p:cNvPicPr>
            <a:picLocks noChangeAspect="1"/>
          </p:cNvPicPr>
          <p:nvPr/>
        </p:nvPicPr>
        <p:blipFill>
          <a:blip r:embed="rId3"/>
          <a:stretch>
            <a:fillRect/>
          </a:stretch>
        </p:blipFill>
        <p:spPr>
          <a:xfrm>
            <a:off x="829840" y="2226241"/>
            <a:ext cx="7558583" cy="2691278"/>
          </a:xfrm>
          <a:prstGeom prst="rect">
            <a:avLst/>
          </a:prstGeom>
        </p:spPr>
      </p:pic>
    </p:spTree>
    <p:extLst>
      <p:ext uri="{BB962C8B-B14F-4D97-AF65-F5344CB8AC3E}">
        <p14:creationId xmlns:p14="http://schemas.microsoft.com/office/powerpoint/2010/main" val="1684194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50800"/>
            <a:ext cx="8388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457200" lvl="1" indent="0" algn="ctr"/>
            <a:r>
              <a:rPr lang="en-ZA" sz="2600" dirty="0">
                <a:solidFill>
                  <a:schemeClr val="bg1"/>
                </a:solidFill>
              </a:rPr>
              <a:t>Affordable Medicine subprogramme </a:t>
            </a:r>
          </a:p>
          <a:p>
            <a:pPr marL="457200" lvl="1" indent="0" algn="ctr"/>
            <a:r>
              <a:rPr lang="en-ZA" sz="2600" dirty="0">
                <a:solidFill>
                  <a:schemeClr val="bg1"/>
                </a:solidFill>
              </a:rPr>
              <a:t>(</a:t>
            </a:r>
            <a:r>
              <a:rPr lang="en-ZA" sz="2600" dirty="0">
                <a:solidFill>
                  <a:srgbClr val="FF0000"/>
                </a:solidFill>
              </a:rPr>
              <a:t>decline 3.7%)</a:t>
            </a: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107950" y="1184275"/>
            <a:ext cx="8928100" cy="4661276"/>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nSpc>
                <a:spcPct val="150000"/>
              </a:lnSpc>
              <a:buFont typeface="Arial" panose="020B0604020202020204" pitchFamily="34" charset="0"/>
              <a:buChar char="•"/>
            </a:pPr>
            <a:r>
              <a:rPr lang="en-ZA" sz="2000" b="0" i="0" u="none" strike="noStrike" baseline="0" dirty="0">
                <a:solidFill>
                  <a:srgbClr val="000000"/>
                </a:solidFill>
                <a:latin typeface="+mn-lt"/>
              </a:rPr>
              <a:t>Affordable medicine has increased by almost R1.5 million (R43.5 million in 2022/2023 financial year and R45 million in 2023/2024 financial year).</a:t>
            </a:r>
          </a:p>
          <a:p>
            <a:pPr marL="342900" indent="-342900">
              <a:lnSpc>
                <a:spcPct val="150000"/>
              </a:lnSpc>
              <a:buFont typeface="Arial" panose="020B0604020202020204" pitchFamily="34" charset="0"/>
              <a:buChar char="•"/>
            </a:pPr>
            <a:r>
              <a:rPr lang="en-ZA" sz="2000" dirty="0">
                <a:solidFill>
                  <a:srgbClr val="000000"/>
                </a:solidFill>
                <a:latin typeface="+mn-lt"/>
              </a:rPr>
              <a:t>However, there is need for h</a:t>
            </a:r>
            <a:r>
              <a:rPr lang="en-ZA" sz="2000" b="0" i="0" u="none" strike="noStrike" baseline="0" dirty="0">
                <a:solidFill>
                  <a:srgbClr val="000000"/>
                </a:solidFill>
                <a:latin typeface="+mn-lt"/>
              </a:rPr>
              <a:t>ealth equipment replacement (there is still shortage of equipment used for diagnostics and treatment)</a:t>
            </a:r>
          </a:p>
          <a:p>
            <a:pPr marL="342900" indent="-342900">
              <a:lnSpc>
                <a:spcPct val="150000"/>
              </a:lnSpc>
              <a:buFont typeface="Arial" panose="020B0604020202020204" pitchFamily="34" charset="0"/>
              <a:buChar char="•"/>
            </a:pPr>
            <a:r>
              <a:rPr lang="en-US" sz="2000" b="0" i="0" u="none" strike="noStrike" baseline="0" dirty="0">
                <a:solidFill>
                  <a:srgbClr val="000000"/>
                </a:solidFill>
                <a:latin typeface="+mn-lt"/>
              </a:rPr>
              <a:t>Provinces have been encouraged to ring-fence the medicine budget allocation. Proposed pharmaceutical budget for 2023/2024 financial year per grouping </a:t>
            </a:r>
          </a:p>
          <a:p>
            <a:pPr marL="1257300" lvl="2" indent="-342900">
              <a:lnSpc>
                <a:spcPct val="150000"/>
              </a:lnSpc>
              <a:buFont typeface="Courier New" panose="02070309020205020404" pitchFamily="49" charset="0"/>
              <a:buChar char="o"/>
            </a:pPr>
            <a:r>
              <a:rPr lang="en-US" sz="2000" dirty="0">
                <a:solidFill>
                  <a:srgbClr val="000000"/>
                </a:solidFill>
                <a:latin typeface="+mn-lt"/>
              </a:rPr>
              <a:t>ARV – R8.1 billion</a:t>
            </a:r>
          </a:p>
          <a:p>
            <a:pPr marL="1257300" lvl="2" indent="-342900">
              <a:lnSpc>
                <a:spcPct val="150000"/>
              </a:lnSpc>
              <a:buFont typeface="Courier New" panose="02070309020205020404" pitchFamily="49" charset="0"/>
              <a:buChar char="o"/>
            </a:pPr>
            <a:r>
              <a:rPr lang="en-US" sz="2000" b="0" i="0" u="none" strike="noStrike" baseline="0" dirty="0">
                <a:solidFill>
                  <a:srgbClr val="000000"/>
                </a:solidFill>
                <a:latin typeface="+mn-lt"/>
              </a:rPr>
              <a:t>TB – R427 million</a:t>
            </a:r>
          </a:p>
          <a:p>
            <a:pPr marL="1257300" lvl="2" indent="-342900">
              <a:lnSpc>
                <a:spcPct val="150000"/>
              </a:lnSpc>
              <a:buFont typeface="Courier New" panose="02070309020205020404" pitchFamily="49" charset="0"/>
              <a:buChar char="o"/>
            </a:pPr>
            <a:r>
              <a:rPr lang="en-US" sz="2000" dirty="0">
                <a:solidFill>
                  <a:srgbClr val="000000"/>
                </a:solidFill>
                <a:latin typeface="+mn-lt"/>
              </a:rPr>
              <a:t>Vaccines – R3 billion</a:t>
            </a:r>
          </a:p>
          <a:p>
            <a:pPr marL="1257300" lvl="2" indent="-342900">
              <a:lnSpc>
                <a:spcPct val="150000"/>
              </a:lnSpc>
              <a:buFont typeface="Courier New" panose="02070309020205020404" pitchFamily="49" charset="0"/>
              <a:buChar char="o"/>
            </a:pPr>
            <a:r>
              <a:rPr lang="en-US" sz="2000" b="0" i="0" u="none" strike="noStrike" baseline="0" dirty="0">
                <a:solidFill>
                  <a:srgbClr val="000000"/>
                </a:solidFill>
                <a:latin typeface="+mn-lt"/>
              </a:rPr>
              <a:t>Other medicines R7.3 billion</a:t>
            </a:r>
            <a:endParaRPr lang="en-US" sz="2000" b="0" i="0" u="none" strike="noStrike" baseline="0" dirty="0">
              <a:solidFill>
                <a:srgbClr val="FF0000"/>
              </a:solidFill>
              <a:latin typeface="+mn-lt"/>
            </a:endParaRPr>
          </a:p>
        </p:txBody>
      </p:sp>
    </p:spTree>
    <p:extLst>
      <p:ext uri="{BB962C8B-B14F-4D97-AF65-F5344CB8AC3E}">
        <p14:creationId xmlns:p14="http://schemas.microsoft.com/office/powerpoint/2010/main" val="2207959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50800"/>
            <a:ext cx="8388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457200" lvl="1" indent="0" algn="ctr"/>
            <a:r>
              <a:rPr lang="fr-FR" sz="2600" dirty="0">
                <a:solidFill>
                  <a:schemeClr val="bg1"/>
                </a:solidFill>
              </a:rPr>
              <a:t>Communicable </a:t>
            </a:r>
            <a:r>
              <a:rPr lang="fr-FR" sz="2600" dirty="0" err="1">
                <a:solidFill>
                  <a:schemeClr val="bg1"/>
                </a:solidFill>
              </a:rPr>
              <a:t>Diseases</a:t>
            </a:r>
            <a:r>
              <a:rPr lang="fr-FR" sz="2600" dirty="0">
                <a:solidFill>
                  <a:schemeClr val="bg1"/>
                </a:solidFill>
              </a:rPr>
              <a:t> </a:t>
            </a:r>
            <a:r>
              <a:rPr lang="fr-FR" sz="2600" dirty="0" err="1">
                <a:solidFill>
                  <a:schemeClr val="bg1"/>
                </a:solidFill>
              </a:rPr>
              <a:t>subprogramme</a:t>
            </a:r>
            <a:r>
              <a:rPr lang="fr-FR" sz="2600" dirty="0">
                <a:solidFill>
                  <a:schemeClr val="bg1"/>
                </a:solidFill>
              </a:rPr>
              <a:t> </a:t>
            </a:r>
          </a:p>
          <a:p>
            <a:pPr marL="457200" lvl="1" indent="0" algn="ctr"/>
            <a:r>
              <a:rPr lang="fr-FR" sz="2600" dirty="0">
                <a:solidFill>
                  <a:srgbClr val="FF0000"/>
                </a:solidFill>
              </a:rPr>
              <a:t>(</a:t>
            </a:r>
            <a:r>
              <a:rPr lang="fr-FR" sz="2600" dirty="0" err="1">
                <a:solidFill>
                  <a:srgbClr val="FF0000"/>
                </a:solidFill>
              </a:rPr>
              <a:t>decline</a:t>
            </a:r>
            <a:r>
              <a:rPr lang="fr-FR" sz="2600" dirty="0">
                <a:solidFill>
                  <a:srgbClr val="FF0000"/>
                </a:solidFill>
              </a:rPr>
              <a:t> 70.4%)</a:t>
            </a: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251520" y="1184275"/>
            <a:ext cx="8640960" cy="313932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nSpc>
                <a:spcPct val="150000"/>
              </a:lnSpc>
              <a:buFont typeface="Arial" panose="020B0604020202020204" pitchFamily="34" charset="0"/>
              <a:buChar char="•"/>
            </a:pPr>
            <a:r>
              <a:rPr lang="en-US" sz="2000" b="0" i="0" u="none" strike="noStrike" baseline="0" dirty="0"/>
              <a:t>The decline </a:t>
            </a:r>
            <a:r>
              <a:rPr lang="en-US" sz="2000" dirty="0"/>
              <a:t>of R2 billion relates to stoppage of covid-19 vaccines which was allocated to the national office.</a:t>
            </a:r>
          </a:p>
          <a:p>
            <a:pPr marL="457200" indent="-457200">
              <a:lnSpc>
                <a:spcPct val="150000"/>
              </a:lnSpc>
              <a:buFont typeface="Arial" panose="020B0604020202020204" pitchFamily="34" charset="0"/>
              <a:buChar char="•"/>
            </a:pPr>
            <a:r>
              <a:rPr lang="en-US" sz="2000" dirty="0"/>
              <a:t> Overall decline in medicine allocation at national office excluding covid-19 is due to decentralization of medicine procurement to provinces.</a:t>
            </a:r>
            <a:endParaRPr lang="en-US" sz="2000" b="0" i="0" u="none" strike="noStrike" baseline="0" dirty="0"/>
          </a:p>
          <a:p>
            <a:pPr marL="285750" indent="-285750" eaLnBrk="1" fontAlgn="t" hangingPunct="1">
              <a:buFont typeface="Wingdings" panose="05000000000000000000" pitchFamily="2" charset="2"/>
              <a:buChar char="§"/>
              <a:defRPr/>
            </a:pPr>
            <a:endParaRPr lang="en-US" altLang="en-US" sz="2000" dirty="0">
              <a:latin typeface="Arial Narrow" panose="020B0606020202030204" pitchFamily="34" charset="0"/>
            </a:endParaRPr>
          </a:p>
          <a:p>
            <a:pPr eaLnBrk="1" fontAlgn="t" hangingPunct="1">
              <a:defRPr/>
            </a:pPr>
            <a:endParaRPr lang="en-US" altLang="en-US" sz="28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42313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50800"/>
            <a:ext cx="8388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457200" lvl="1" indent="0" algn="ctr"/>
            <a:r>
              <a:rPr lang="en-US" sz="2600" dirty="0">
                <a:solidFill>
                  <a:schemeClr val="bg1"/>
                </a:solidFill>
              </a:rPr>
              <a:t>District Health Serviced </a:t>
            </a:r>
            <a:r>
              <a:rPr lang="en-US" sz="2600" dirty="0" err="1">
                <a:solidFill>
                  <a:schemeClr val="bg1"/>
                </a:solidFill>
              </a:rPr>
              <a:t>subprogramme</a:t>
            </a:r>
            <a:r>
              <a:rPr lang="en-US" sz="2600" dirty="0">
                <a:solidFill>
                  <a:schemeClr val="bg1"/>
                </a:solidFill>
              </a:rPr>
              <a:t> </a:t>
            </a:r>
          </a:p>
          <a:p>
            <a:pPr marL="457200" lvl="1" indent="0" algn="ctr"/>
            <a:r>
              <a:rPr lang="en-US" sz="2600" dirty="0">
                <a:solidFill>
                  <a:srgbClr val="FF0000"/>
                </a:solidFill>
              </a:rPr>
              <a:t>(decline 13.1%)</a:t>
            </a: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107504" y="1184275"/>
            <a:ext cx="8928992" cy="4651979"/>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a:lnSpc>
                <a:spcPct val="150000"/>
              </a:lnSpc>
              <a:buFont typeface="Arial" panose="020B0604020202020204" pitchFamily="34" charset="0"/>
              <a:buChar char="•"/>
            </a:pPr>
            <a:r>
              <a:rPr lang="en-US" sz="2000" dirty="0"/>
              <a:t>The decline of R1.9 billion relates to the stoppage of covid-19 conditional grant to provinces.</a:t>
            </a:r>
          </a:p>
          <a:p>
            <a:pPr marL="457200" indent="-457200" algn="just">
              <a:lnSpc>
                <a:spcPct val="150000"/>
              </a:lnSpc>
              <a:buFont typeface="Arial" panose="020B0604020202020204" pitchFamily="34" charset="0"/>
              <a:buChar char="•"/>
            </a:pPr>
            <a:r>
              <a:rPr lang="en-US" sz="2000" dirty="0"/>
              <a:t>Major challenge is the Covid-19 contracted employees whose already integrated into the service delivery platform and their contracts expire by  end of March 2023 </a:t>
            </a:r>
            <a:r>
              <a:rPr lang="en-US" sz="2000" dirty="0">
                <a:solidFill>
                  <a:srgbClr val="FF0000"/>
                </a:solidFill>
              </a:rPr>
              <a:t>(R1.2 billion).</a:t>
            </a:r>
          </a:p>
          <a:p>
            <a:pPr marL="457200" indent="-457200" algn="just">
              <a:lnSpc>
                <a:spcPct val="150000"/>
              </a:lnSpc>
              <a:buFont typeface="Arial" panose="020B0604020202020204" pitchFamily="34" charset="0"/>
              <a:buChar char="•"/>
            </a:pPr>
            <a:r>
              <a:rPr lang="en-US" sz="2000" dirty="0"/>
              <a:t>Inability to absorb bursary community service (doctors and nurses) hence other provinces have released the students from their bursary obligation (R942 million for doctors and R168 million for nurses)</a:t>
            </a:r>
          </a:p>
          <a:p>
            <a:pPr marL="457200" indent="-457200" algn="just">
              <a:lnSpc>
                <a:spcPct val="150000"/>
              </a:lnSpc>
              <a:buFont typeface="Arial" panose="020B0604020202020204" pitchFamily="34" charset="0"/>
              <a:buChar char="•"/>
            </a:pPr>
            <a:r>
              <a:rPr lang="en-US" sz="2000" dirty="0"/>
              <a:t>Covid-19 has created back-logs in elective and other surgery across the country</a:t>
            </a:r>
          </a:p>
        </p:txBody>
      </p:sp>
    </p:spTree>
    <p:extLst>
      <p:ext uri="{BB962C8B-B14F-4D97-AF65-F5344CB8AC3E}">
        <p14:creationId xmlns:p14="http://schemas.microsoft.com/office/powerpoint/2010/main" val="1625141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50800"/>
            <a:ext cx="8388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457200" lvl="1" indent="0" algn="ctr"/>
            <a:r>
              <a:rPr lang="en-US" sz="2600" dirty="0">
                <a:solidFill>
                  <a:schemeClr val="bg1"/>
                </a:solidFill>
              </a:rPr>
              <a:t>Environmental and Port Health Services </a:t>
            </a:r>
            <a:r>
              <a:rPr lang="en-US" sz="2600" dirty="0" err="1">
                <a:solidFill>
                  <a:schemeClr val="bg1"/>
                </a:solidFill>
              </a:rPr>
              <a:t>subprogramme</a:t>
            </a:r>
            <a:r>
              <a:rPr lang="en-US" sz="2600" dirty="0">
                <a:solidFill>
                  <a:schemeClr val="bg1"/>
                </a:solidFill>
              </a:rPr>
              <a:t> </a:t>
            </a:r>
            <a:r>
              <a:rPr lang="en-US" sz="2600" dirty="0">
                <a:solidFill>
                  <a:srgbClr val="FF0000"/>
                </a:solidFill>
              </a:rPr>
              <a:t>(decline 42%)</a:t>
            </a: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107950" y="1184275"/>
            <a:ext cx="8928100" cy="523220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150000"/>
              </a:lnSpc>
              <a:buFont typeface="Arial" panose="020B0604020202020204" pitchFamily="34" charset="0"/>
              <a:buChar char="•"/>
            </a:pPr>
            <a:r>
              <a:rPr lang="en-US" sz="1600" b="0" i="0" u="none" strike="noStrike" baseline="0" dirty="0">
                <a:solidFill>
                  <a:srgbClr val="000000"/>
                </a:solidFill>
              </a:rPr>
              <a:t>Cabinet decision was taken in 2013 to establish Border Management Authority (BMA) in the country with a purpose of integrating border law enforcement functions provided by various departments.</a:t>
            </a:r>
          </a:p>
          <a:p>
            <a:pPr marL="285750" indent="-285750">
              <a:lnSpc>
                <a:spcPct val="150000"/>
              </a:lnSpc>
              <a:buFont typeface="Arial" panose="020B0604020202020204" pitchFamily="34" charset="0"/>
              <a:buChar char="•"/>
            </a:pPr>
            <a:r>
              <a:rPr lang="en-US" sz="1600" b="0" i="0" u="none" strike="noStrike" baseline="0" dirty="0">
                <a:solidFill>
                  <a:srgbClr val="000000"/>
                </a:solidFill>
              </a:rPr>
              <a:t>BMA Bill was assented to by the President in July 2020.</a:t>
            </a:r>
          </a:p>
          <a:p>
            <a:pPr marL="285750" indent="-285750">
              <a:lnSpc>
                <a:spcPct val="150000"/>
              </a:lnSpc>
              <a:buFont typeface="Arial" panose="020B0604020202020204" pitchFamily="34" charset="0"/>
              <a:buChar char="•"/>
            </a:pPr>
            <a:r>
              <a:rPr lang="en-US" sz="1600" b="0" i="0" u="none" strike="noStrike" baseline="0" dirty="0">
                <a:solidFill>
                  <a:srgbClr val="000000"/>
                </a:solidFill>
              </a:rPr>
              <a:t>As NDOH provides services within the border environment, it had to transfer the operational function of Port Health Services (PHS) to the BMA.</a:t>
            </a:r>
          </a:p>
          <a:p>
            <a:pPr marL="285750" indent="-285750">
              <a:lnSpc>
                <a:spcPct val="150000"/>
              </a:lnSpc>
              <a:buFont typeface="Arial" panose="020B0604020202020204" pitchFamily="34" charset="0"/>
              <a:buChar char="•"/>
            </a:pPr>
            <a:r>
              <a:rPr lang="en-US" sz="1600" b="0" i="0" u="none" strike="noStrike" baseline="0" dirty="0">
                <a:solidFill>
                  <a:srgbClr val="000000"/>
                </a:solidFill>
              </a:rPr>
              <a:t>Port Health Services were transferred to the BMA effective 1 April 2023.</a:t>
            </a:r>
          </a:p>
          <a:p>
            <a:pPr marL="285750" indent="-285750">
              <a:lnSpc>
                <a:spcPct val="150000"/>
              </a:lnSpc>
              <a:buFont typeface="Arial" panose="020B0604020202020204" pitchFamily="34" charset="0"/>
              <a:buChar char="•"/>
            </a:pPr>
            <a:r>
              <a:rPr lang="en-US" sz="1600" b="0" i="0" u="none" strike="noStrike" baseline="0" dirty="0">
                <a:solidFill>
                  <a:srgbClr val="000000"/>
                </a:solidFill>
              </a:rPr>
              <a:t>Legislative provisions of the operational function were ceded to the BMA through a Section 97 Presidential Proclamation process which was signed by the President on 30 August 2022.</a:t>
            </a:r>
          </a:p>
          <a:p>
            <a:pPr marL="285750" indent="-285750">
              <a:lnSpc>
                <a:spcPct val="150000"/>
              </a:lnSpc>
              <a:buFont typeface="Arial" panose="020B0604020202020204" pitchFamily="34" charset="0"/>
              <a:buChar char="•"/>
            </a:pPr>
            <a:r>
              <a:rPr lang="en-US" sz="1600" b="0" i="0" u="none" strike="noStrike" baseline="0" dirty="0">
                <a:solidFill>
                  <a:srgbClr val="000000"/>
                </a:solidFill>
              </a:rPr>
              <a:t>The budget allocated for the provision of operational function of PHS was shifted from the department to the BMA, resulting in a reduction in the departmental budget due to the port health service function shift. </a:t>
            </a:r>
          </a:p>
          <a:p>
            <a:pPr marL="285750" indent="-285750" eaLnBrk="1" fontAlgn="t" hangingPunct="1">
              <a:buFont typeface="Wingdings" panose="05000000000000000000" pitchFamily="2" charset="2"/>
              <a:buChar char="§"/>
              <a:defRPr/>
            </a:pPr>
            <a:endParaRPr lang="en-US" altLang="en-US" dirty="0">
              <a:solidFill>
                <a:srgbClr val="000000"/>
              </a:solidFill>
              <a:latin typeface="Arial Narrow" panose="020B0606020202030204" pitchFamily="34" charset="0"/>
            </a:endParaRPr>
          </a:p>
          <a:p>
            <a:pPr eaLnBrk="1" fontAlgn="t" hangingPunct="1">
              <a:defRPr/>
            </a:pPr>
            <a:endParaRPr lang="en-US" altLang="en-US" sz="28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243465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50800"/>
            <a:ext cx="8388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457200" lvl="1" indent="0" algn="ctr"/>
            <a:r>
              <a:rPr lang="en-US" sz="2600" dirty="0">
                <a:solidFill>
                  <a:schemeClr val="bg1"/>
                </a:solidFill>
              </a:rPr>
              <a:t>Environmental and Port Health Services </a:t>
            </a:r>
            <a:r>
              <a:rPr lang="en-US" sz="2600" dirty="0" err="1">
                <a:solidFill>
                  <a:schemeClr val="bg1"/>
                </a:solidFill>
              </a:rPr>
              <a:t>subprogramme</a:t>
            </a:r>
            <a:r>
              <a:rPr lang="en-US" sz="2600" dirty="0">
                <a:solidFill>
                  <a:schemeClr val="bg1"/>
                </a:solidFill>
              </a:rPr>
              <a:t> </a:t>
            </a:r>
            <a:r>
              <a:rPr lang="en-US" sz="2600" dirty="0">
                <a:solidFill>
                  <a:srgbClr val="FF0000"/>
                </a:solidFill>
              </a:rPr>
              <a:t>(decline 42%)</a:t>
            </a: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107950" y="1184275"/>
            <a:ext cx="8928100" cy="41091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150000"/>
              </a:lnSpc>
              <a:buFont typeface="Arial" panose="020B0604020202020204" pitchFamily="34" charset="0"/>
              <a:buChar char="•"/>
            </a:pPr>
            <a:r>
              <a:rPr lang="en-US" sz="1600" b="0" i="0" u="none" strike="noStrike" baseline="0" dirty="0">
                <a:solidFill>
                  <a:srgbClr val="000000"/>
                </a:solidFill>
              </a:rPr>
              <a:t>The port health function, which includes ensuring public health risks and threats are prevented and responded to for the protection of public health continues to be provided in the border environment under the leadership of the BMA.</a:t>
            </a:r>
          </a:p>
          <a:p>
            <a:pPr marL="285750" indent="-285750">
              <a:lnSpc>
                <a:spcPct val="150000"/>
              </a:lnSpc>
              <a:buFont typeface="Arial" panose="020B0604020202020204" pitchFamily="34" charset="0"/>
              <a:buChar char="•"/>
            </a:pPr>
            <a:r>
              <a:rPr lang="en-US" sz="1600" b="0" i="0" u="none" strike="noStrike" baseline="0" dirty="0">
                <a:solidFill>
                  <a:srgbClr val="000000"/>
                </a:solidFill>
              </a:rPr>
              <a:t>As this is a continuation of functions previously provided by the department, the delivery of this service remains intact and measures to mitigate against spread of disease as a result of international travel continue to be implemented. </a:t>
            </a:r>
          </a:p>
          <a:p>
            <a:pPr marL="285750" indent="-285750">
              <a:lnSpc>
                <a:spcPct val="150000"/>
              </a:lnSpc>
              <a:buFont typeface="Arial" panose="020B0604020202020204" pitchFamily="34" charset="0"/>
              <a:buChar char="•"/>
            </a:pPr>
            <a:r>
              <a:rPr lang="en-US" sz="1600" b="0" i="0" u="none" strike="noStrike" baseline="0" dirty="0">
                <a:solidFill>
                  <a:srgbClr val="000000"/>
                </a:solidFill>
              </a:rPr>
              <a:t>The department continues to exercise oversight by monitoring the health services provided by the BMA and continues to provide policy directives to guide the health services provided in the border environment. </a:t>
            </a:r>
          </a:p>
          <a:p>
            <a:pPr marL="285750" indent="-285750">
              <a:lnSpc>
                <a:spcPct val="150000"/>
              </a:lnSpc>
              <a:buFont typeface="Arial" panose="020B0604020202020204" pitchFamily="34" charset="0"/>
              <a:buChar char="•"/>
            </a:pPr>
            <a:r>
              <a:rPr lang="en-US" sz="1600" b="0" i="0" u="none" strike="noStrike" baseline="0" dirty="0">
                <a:solidFill>
                  <a:srgbClr val="000000"/>
                </a:solidFill>
              </a:rPr>
              <a:t>Department remains with the policy development functions and monitoring the services provided by the BMA.</a:t>
            </a:r>
            <a:endParaRPr lang="en-US" altLang="en-US" sz="28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956871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17E1E-2A2E-AEC5-1EC5-6CEE3231569E}"/>
              </a:ext>
            </a:extLst>
          </p:cNvPr>
          <p:cNvSpPr>
            <a:spLocks noGrp="1"/>
          </p:cNvSpPr>
          <p:nvPr>
            <p:ph type="title"/>
          </p:nvPr>
        </p:nvSpPr>
        <p:spPr>
          <a:xfrm>
            <a:off x="755576" y="1628800"/>
            <a:ext cx="7886700" cy="2852737"/>
          </a:xfrm>
        </p:spPr>
        <p:txBody>
          <a:bodyPr/>
          <a:lstStyle/>
          <a:p>
            <a:pPr algn="ctr">
              <a:spcBef>
                <a:spcPct val="20000"/>
              </a:spcBef>
              <a:defRPr/>
            </a:pPr>
            <a:r>
              <a:rPr lang="en-US" sz="3600" dirty="0"/>
              <a:t>4. </a:t>
            </a:r>
            <a:br>
              <a:rPr lang="en-US" sz="3600" dirty="0"/>
            </a:br>
            <a:r>
              <a:rPr lang="en-US" sz="3600" dirty="0"/>
              <a:t>Vacant positions and available posts for recruitment</a:t>
            </a:r>
            <a:br>
              <a:rPr lang="en-US" sz="3600" dirty="0"/>
            </a:br>
            <a:endParaRPr lang="en-ZA" dirty="0"/>
          </a:p>
        </p:txBody>
      </p:sp>
    </p:spTree>
    <p:extLst>
      <p:ext uri="{BB962C8B-B14F-4D97-AF65-F5344CB8AC3E}">
        <p14:creationId xmlns:p14="http://schemas.microsoft.com/office/powerpoint/2010/main" val="179591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E3E667E-DC08-A1A8-45C5-16924282FC97}"/>
              </a:ext>
            </a:extLst>
          </p:cNvPr>
          <p:cNvSpPr txBox="1">
            <a:spLocks noChangeArrowheads="1"/>
          </p:cNvSpPr>
          <p:nvPr/>
        </p:nvSpPr>
        <p:spPr bwMode="auto">
          <a:xfrm>
            <a:off x="0" y="-214313"/>
            <a:ext cx="7358063"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Arial Narrow" panose="020B0606020202030204" pitchFamily="34" charset="0"/>
              </a:rPr>
              <a:t>2023/24 </a:t>
            </a:r>
            <a:r>
              <a:rPr lang="en-GB" altLang="en-US" sz="3200" b="1">
                <a:solidFill>
                  <a:schemeClr val="bg1"/>
                </a:solidFill>
                <a:latin typeface="Arial Narrow" panose="020B0606020202030204" pitchFamily="34" charset="0"/>
              </a:rPr>
              <a:t>CoE Budget Pressures </a:t>
            </a:r>
          </a:p>
          <a:p>
            <a:pPr algn="ctr" eaLnBrk="1" hangingPunct="1"/>
            <a:r>
              <a:rPr lang="en-GB" altLang="en-US" sz="3200" b="1">
                <a:solidFill>
                  <a:schemeClr val="bg1"/>
                </a:solidFill>
                <a:latin typeface="Arial Narrow" panose="020B0606020202030204" pitchFamily="34" charset="0"/>
              </a:rPr>
              <a:t>(Filled Posts)</a:t>
            </a:r>
          </a:p>
        </p:txBody>
      </p:sp>
      <p:sp>
        <p:nvSpPr>
          <p:cNvPr id="8195" name="Rectangle 2">
            <a:extLst>
              <a:ext uri="{FF2B5EF4-FFF2-40B4-BE49-F238E27FC236}">
                <a16:creationId xmlns:a16="http://schemas.microsoft.com/office/drawing/2014/main" id="{6DF455E4-D1CB-7C51-4680-F6CFDE146290}"/>
              </a:ext>
            </a:extLst>
          </p:cNvPr>
          <p:cNvSpPr>
            <a:spLocks noChangeArrowheads="1"/>
          </p:cNvSpPr>
          <p:nvPr/>
        </p:nvSpPr>
        <p:spPr bwMode="auto">
          <a:xfrm>
            <a:off x="-11113" y="836613"/>
            <a:ext cx="9036051" cy="6186309"/>
          </a:xfrm>
          <a:prstGeom prst="rect">
            <a:avLst/>
          </a:prstGeom>
          <a:noFill/>
          <a:ln w="9525">
            <a:noFill/>
            <a:miter lim="800000"/>
            <a:headEnd/>
            <a:tailEnd/>
          </a:ln>
        </p:spPr>
        <p:txBody>
          <a:bodyPr>
            <a:spAutoFit/>
          </a:bodyPr>
          <a:lstStyle/>
          <a:p>
            <a:pPr marL="266700" lvl="1" indent="-180975" algn="just" eaLnBrk="1" hangingPunct="1">
              <a:buFont typeface="Wingdings" pitchFamily="2" charset="2"/>
              <a:buChar char="§"/>
              <a:defRPr/>
            </a:pPr>
            <a:endParaRPr lang="en-GB" sz="1200" dirty="0"/>
          </a:p>
          <a:p>
            <a:pPr marL="428625" lvl="1" indent="-342900" algn="just" eaLnBrk="1" hangingPunct="1">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National Treasury (NT) has put a ceiling of </a:t>
            </a:r>
            <a:r>
              <a:rPr lang="en-GB" sz="2000" b="1" dirty="0">
                <a:latin typeface="Arial" panose="020B0604020202020204" pitchFamily="34" charset="0"/>
                <a:cs typeface="Arial" panose="020B0604020202020204" pitchFamily="34" charset="0"/>
              </a:rPr>
              <a:t>R682,135m</a:t>
            </a:r>
            <a:r>
              <a:rPr lang="en-GB" sz="2000" dirty="0">
                <a:latin typeface="Arial" panose="020B0604020202020204" pitchFamily="34" charset="0"/>
                <a:cs typeface="Arial" panose="020B0604020202020204" pitchFamily="34" charset="0"/>
              </a:rPr>
              <a:t> for 2023/24 </a:t>
            </a:r>
            <a:r>
              <a:rPr lang="en-GB" sz="2000" dirty="0" err="1">
                <a:latin typeface="Arial" panose="020B0604020202020204" pitchFamily="34" charset="0"/>
                <a:cs typeface="Arial" panose="020B0604020202020204" pitchFamily="34" charset="0"/>
              </a:rPr>
              <a:t>fy</a:t>
            </a:r>
            <a:endParaRPr lang="en-GB" sz="2000" b="1" dirty="0">
              <a:solidFill>
                <a:srgbClr val="FF0000"/>
              </a:solidFill>
              <a:latin typeface="Arial" panose="020B0604020202020204" pitchFamily="34" charset="0"/>
              <a:cs typeface="Arial" panose="020B0604020202020204" pitchFamily="34" charset="0"/>
            </a:endParaRPr>
          </a:p>
          <a:p>
            <a:pPr marL="428625" lvl="1" indent="-342900" algn="just" eaLnBrk="1" hangingPunct="1">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The projected costs on currently filled posts </a:t>
            </a:r>
            <a:r>
              <a:rPr lang="en-GB" sz="2000" b="1" dirty="0">
                <a:latin typeface="Arial" panose="020B0604020202020204" pitchFamily="34" charset="0"/>
                <a:cs typeface="Arial" panose="020B0604020202020204" pitchFamily="34" charset="0"/>
              </a:rPr>
              <a:t>(n=890) </a:t>
            </a:r>
            <a:r>
              <a:rPr lang="en-GB" sz="2000" dirty="0">
                <a:latin typeface="Arial" panose="020B0604020202020204" pitchFamily="34" charset="0"/>
                <a:cs typeface="Arial" panose="020B0604020202020204" pitchFamily="34" charset="0"/>
              </a:rPr>
              <a:t>for 2023/24 is </a:t>
            </a:r>
            <a:r>
              <a:rPr lang="en-GB" sz="2000" b="1" dirty="0">
                <a:latin typeface="Arial" panose="020B0604020202020204" pitchFamily="34" charset="0"/>
                <a:cs typeface="Arial" panose="020B0604020202020204" pitchFamily="34" charset="0"/>
              </a:rPr>
              <a:t>R653,411m. (based on PSCBC COLA (7,5%) - 2023/24)</a:t>
            </a:r>
          </a:p>
          <a:p>
            <a:pPr marL="266700" lvl="1" indent="-180975" algn="just" eaLnBrk="1" hangingPunct="1">
              <a:buFont typeface="Wingdings" pitchFamily="2" charset="2"/>
              <a:buChar char="§"/>
              <a:defRPr/>
            </a:pPr>
            <a:endParaRPr lang="en-GB" sz="2400" b="1" dirty="0">
              <a:latin typeface="Arial Narrow" panose="020B0606020202030204" pitchFamily="34" charset="0"/>
            </a:endParaRPr>
          </a:p>
          <a:p>
            <a:pPr marL="266700" lvl="1" indent="-180975" algn="just" eaLnBrk="1" hangingPunct="1">
              <a:buFont typeface="Wingdings" pitchFamily="2" charset="2"/>
              <a:buChar char="§"/>
              <a:defRPr/>
            </a:pPr>
            <a:endParaRPr lang="en-GB" sz="2400" b="1" dirty="0">
              <a:latin typeface="Arial Narrow" panose="020B0606020202030204" pitchFamily="34" charset="0"/>
            </a:endParaRPr>
          </a:p>
          <a:p>
            <a:pPr marL="266700" lvl="1" indent="-180975" algn="just" eaLnBrk="1" hangingPunct="1">
              <a:buFont typeface="Wingdings" pitchFamily="2" charset="2"/>
              <a:buChar char="§"/>
              <a:defRPr/>
            </a:pPr>
            <a:endParaRPr lang="en-GB" sz="2400" b="1" dirty="0">
              <a:latin typeface="Arial Narrow" panose="020B0606020202030204" pitchFamily="34" charset="0"/>
            </a:endParaRPr>
          </a:p>
          <a:p>
            <a:pPr marL="266700" lvl="1" indent="-180975" algn="just" eaLnBrk="1" hangingPunct="1">
              <a:buFont typeface="Wingdings" pitchFamily="2" charset="2"/>
              <a:buChar char="§"/>
              <a:defRPr/>
            </a:pPr>
            <a:endParaRPr lang="en-GB" sz="2400" b="1" dirty="0">
              <a:latin typeface="Arial Narrow" panose="020B0606020202030204" pitchFamily="34" charset="0"/>
            </a:endParaRPr>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266700" lvl="1" indent="-180975" algn="just" eaLnBrk="1" hangingPunct="1">
              <a:buFont typeface="Wingdings" pitchFamily="2" charset="2"/>
              <a:buChar char="§"/>
              <a:defRPr/>
            </a:pPr>
            <a:endParaRPr lang="en-GB" sz="2200" dirty="0"/>
          </a:p>
          <a:p>
            <a:pPr marL="1257300" lvl="2" indent="-342900" algn="just" eaLnBrk="1" hangingPunct="1">
              <a:buFont typeface="Courier New" pitchFamily="49" charset="0"/>
              <a:buChar char="o"/>
              <a:defRPr/>
            </a:pPr>
            <a:endParaRPr lang="en-GB" sz="2200" dirty="0"/>
          </a:p>
        </p:txBody>
      </p:sp>
      <p:graphicFrame>
        <p:nvGraphicFramePr>
          <p:cNvPr id="2" name="Table 1">
            <a:extLst>
              <a:ext uri="{FF2B5EF4-FFF2-40B4-BE49-F238E27FC236}">
                <a16:creationId xmlns:a16="http://schemas.microsoft.com/office/drawing/2014/main" id="{1929F90C-320F-40DC-1971-D75C231E2B01}"/>
              </a:ext>
            </a:extLst>
          </p:cNvPr>
          <p:cNvGraphicFramePr>
            <a:graphicFrameLocks noGrp="1"/>
          </p:cNvGraphicFramePr>
          <p:nvPr>
            <p:extLst>
              <p:ext uri="{D42A27DB-BD31-4B8C-83A1-F6EECF244321}">
                <p14:modId xmlns:p14="http://schemas.microsoft.com/office/powerpoint/2010/main" val="3664733522"/>
              </p:ext>
            </p:extLst>
          </p:nvPr>
        </p:nvGraphicFramePr>
        <p:xfrm>
          <a:off x="215516" y="2433308"/>
          <a:ext cx="8712967" cy="3232349"/>
        </p:xfrm>
        <a:graphic>
          <a:graphicData uri="http://schemas.openxmlformats.org/drawingml/2006/table">
            <a:tbl>
              <a:tblPr/>
              <a:tblGrid>
                <a:gridCol w="3892599">
                  <a:extLst>
                    <a:ext uri="{9D8B030D-6E8A-4147-A177-3AD203B41FA5}">
                      <a16:colId xmlns:a16="http://schemas.microsoft.com/office/drawing/2014/main" val="20000"/>
                    </a:ext>
                  </a:extLst>
                </a:gridCol>
                <a:gridCol w="3106012">
                  <a:extLst>
                    <a:ext uri="{9D8B030D-6E8A-4147-A177-3AD203B41FA5}">
                      <a16:colId xmlns:a16="http://schemas.microsoft.com/office/drawing/2014/main" val="20001"/>
                    </a:ext>
                  </a:extLst>
                </a:gridCol>
                <a:gridCol w="1714356">
                  <a:extLst>
                    <a:ext uri="{9D8B030D-6E8A-4147-A177-3AD203B41FA5}">
                      <a16:colId xmlns:a16="http://schemas.microsoft.com/office/drawing/2014/main" val="20002"/>
                    </a:ext>
                  </a:extLst>
                </a:gridCol>
              </a:tblGrid>
              <a:tr h="557092">
                <a:tc>
                  <a:txBody>
                    <a:bodyPr/>
                    <a:lstStyle/>
                    <a:p>
                      <a:pPr algn="l" fontAlgn="b"/>
                      <a:r>
                        <a:rPr lang="en-US" sz="1800" b="1" i="0" u="none" strike="noStrike" dirty="0">
                          <a:solidFill>
                            <a:srgbClr val="FFFFFF"/>
                          </a:solidFill>
                          <a:effectLst/>
                          <a:latin typeface="Calibri" panose="020F0502020204030204" pitchFamily="34" charset="0"/>
                        </a:rPr>
                        <a:t>BRANCH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dirty="0">
                          <a:solidFill>
                            <a:srgbClr val="FFFFFF"/>
                          </a:solidFill>
                          <a:effectLst/>
                          <a:latin typeface="Calibri" panose="020F0502020204030204" pitchFamily="34" charset="0"/>
                        </a:rPr>
                        <a:t>FILLED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t"/>
                      <a:endParaRPr lang="en-US" sz="1800" b="1" i="0" u="none" strike="noStrike" dirty="0">
                        <a:solidFill>
                          <a:srgbClr val="FFFFFF"/>
                        </a:solidFill>
                        <a:effectLst/>
                        <a:latin typeface="Calibri" panose="020F0502020204030204" pitchFamily="34" charset="0"/>
                      </a:endParaRPr>
                    </a:p>
                    <a:p>
                      <a:pPr algn="ctr" fontAlgn="t"/>
                      <a:r>
                        <a:rPr lang="en-US" sz="1800" b="1" i="0" u="none" strike="noStrike" dirty="0">
                          <a:solidFill>
                            <a:srgbClr val="FFFFFF"/>
                          </a:solidFill>
                          <a:effectLst/>
                          <a:latin typeface="Calibri" panose="020F0502020204030204" pitchFamily="34" charset="0"/>
                        </a:rPr>
                        <a:t>COST OF FILLED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312381">
                <a:tc>
                  <a:txBody>
                    <a:bodyPr/>
                    <a:lstStyle/>
                    <a:p>
                      <a:pPr algn="l" fontAlgn="b"/>
                      <a:r>
                        <a:rPr lang="en-US" sz="1800" b="0" i="0" u="none" strike="noStrike" dirty="0">
                          <a:solidFill>
                            <a:srgbClr val="000000"/>
                          </a:solidFill>
                          <a:effectLst/>
                          <a:latin typeface="Arial Narrow" panose="020B0606020202030204" pitchFamily="34" charset="0"/>
                        </a:rPr>
                        <a:t>1. ADMINISTRATION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425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R283,379,172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2381">
                <a:tc>
                  <a:txBody>
                    <a:bodyPr/>
                    <a:lstStyle/>
                    <a:p>
                      <a:pPr algn="l" fontAlgn="b"/>
                      <a:r>
                        <a:rPr lang="en-US" sz="1800" b="0" i="0" u="none" strike="noStrike" dirty="0">
                          <a:solidFill>
                            <a:srgbClr val="000000"/>
                          </a:solidFill>
                          <a:effectLst/>
                          <a:latin typeface="Arial Narrow" panose="020B0606020202030204" pitchFamily="34" charset="0"/>
                        </a:rPr>
                        <a:t>2. NATIONAL HEALTH INSURANCE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R47,268,838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2381">
                <a:tc>
                  <a:txBody>
                    <a:bodyPr/>
                    <a:lstStyle/>
                    <a:p>
                      <a:pPr algn="l" fontAlgn="b"/>
                      <a:r>
                        <a:rPr lang="en-US" sz="1800" b="0" i="0" u="none" strike="noStrike">
                          <a:solidFill>
                            <a:srgbClr val="000000"/>
                          </a:solidFill>
                          <a:effectLst/>
                          <a:latin typeface="Arial Narrow" panose="020B0606020202030204" pitchFamily="34" charset="0"/>
                        </a:rPr>
                        <a:t>3. HIV AIDS TB MATERNAL &amp; CHILD HEALTH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R115,493,415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2381">
                <a:tc>
                  <a:txBody>
                    <a:bodyPr/>
                    <a:lstStyle/>
                    <a:p>
                      <a:pPr algn="l" fontAlgn="b"/>
                      <a:r>
                        <a:rPr lang="en-US" sz="1800" b="0" i="0" u="none" strike="noStrike">
                          <a:solidFill>
                            <a:srgbClr val="000000"/>
                          </a:solidFill>
                          <a:effectLst/>
                          <a:latin typeface="Arial Narrow" panose="020B0606020202030204" pitchFamily="34" charset="0"/>
                        </a:rPr>
                        <a:t>4. PRIMARY HEALTH CARE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R90,315,812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2381">
                <a:tc>
                  <a:txBody>
                    <a:bodyPr/>
                    <a:lstStyle/>
                    <a:p>
                      <a:pPr algn="l" fontAlgn="b"/>
                      <a:r>
                        <a:rPr lang="en-US" sz="1800" b="0" i="0" u="none" strike="noStrike">
                          <a:solidFill>
                            <a:srgbClr val="000000"/>
                          </a:solidFill>
                          <a:effectLst/>
                          <a:latin typeface="Arial Narrow" panose="020B0606020202030204" pitchFamily="34" charset="0"/>
                        </a:rPr>
                        <a:t>5. HOSPITALS TERTIARY SERVICE&amp;HRD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R61,414,311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7092">
                <a:tc>
                  <a:txBody>
                    <a:bodyPr/>
                    <a:lstStyle/>
                    <a:p>
                      <a:pPr algn="l" fontAlgn="b"/>
                      <a:r>
                        <a:rPr lang="en-US" sz="1800" b="0" i="0" u="none" strike="noStrike">
                          <a:solidFill>
                            <a:srgbClr val="000000"/>
                          </a:solidFill>
                          <a:effectLst/>
                          <a:latin typeface="Arial Narrow" panose="020B0606020202030204" pitchFamily="34" charset="0"/>
                        </a:rPr>
                        <a:t>6. HEALTH REGULATION &amp; COMPLIANCE MANAGEMENT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R55,539,555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2381">
                <a:tc>
                  <a:txBody>
                    <a:bodyPr/>
                    <a:lstStyle/>
                    <a:p>
                      <a:pPr algn="l" fontAlgn="b"/>
                      <a:r>
                        <a:rPr lang="en-US" sz="1800" b="1" i="0" u="none" strike="noStrike" dirty="0">
                          <a:solidFill>
                            <a:srgbClr val="FFFFFF"/>
                          </a:solidFill>
                          <a:effectLst/>
                          <a:latin typeface="Arial Narrow" panose="020B0606020202030204" pitchFamily="34" charset="0"/>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a:solidFill>
                            <a:srgbClr val="FFFFFF"/>
                          </a:solidFill>
                          <a:effectLst/>
                          <a:latin typeface="Arial Narrow" panose="020B0606020202030204" pitchFamily="34" charset="0"/>
                        </a:rPr>
                        <a:t>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t"/>
                      <a:r>
                        <a:rPr lang="en-US" sz="1800" b="1" i="0" u="none" strike="noStrike" dirty="0">
                          <a:solidFill>
                            <a:srgbClr val="FFFFFF"/>
                          </a:solidFill>
                          <a:effectLst/>
                          <a:latin typeface="Arial Narrow" panose="020B0606020202030204" pitchFamily="34" charset="0"/>
                        </a:rPr>
                        <a:t>R653,411,102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B7C7924-52A2-EE79-DCA0-0199723187AE}"/>
              </a:ext>
            </a:extLst>
          </p:cNvPr>
          <p:cNvSpPr txBox="1">
            <a:spLocks noChangeArrowheads="1"/>
          </p:cNvSpPr>
          <p:nvPr/>
        </p:nvSpPr>
        <p:spPr bwMode="auto">
          <a:xfrm>
            <a:off x="0" y="-214313"/>
            <a:ext cx="7358063"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rPr>
              <a:t>2022/23 </a:t>
            </a:r>
            <a:r>
              <a:rPr lang="en-GB" altLang="en-US" sz="3200" b="1">
                <a:solidFill>
                  <a:schemeClr val="bg1"/>
                </a:solidFill>
              </a:rPr>
              <a:t>CoE Budget Pressures</a:t>
            </a:r>
          </a:p>
          <a:p>
            <a:pPr algn="ctr" eaLnBrk="1" hangingPunct="1"/>
            <a:r>
              <a:rPr lang="en-GB" altLang="en-US" sz="3200" b="1">
                <a:solidFill>
                  <a:schemeClr val="bg1"/>
                </a:solidFill>
              </a:rPr>
              <a:t>(Vacancies)</a:t>
            </a:r>
          </a:p>
        </p:txBody>
      </p:sp>
      <p:sp>
        <p:nvSpPr>
          <p:cNvPr id="8195" name="Rectangle 2">
            <a:extLst>
              <a:ext uri="{FF2B5EF4-FFF2-40B4-BE49-F238E27FC236}">
                <a16:creationId xmlns:a16="http://schemas.microsoft.com/office/drawing/2014/main" id="{9E929E79-5B66-DA7B-2C92-BFD4E74AF88B}"/>
              </a:ext>
            </a:extLst>
          </p:cNvPr>
          <p:cNvSpPr>
            <a:spLocks noChangeArrowheads="1"/>
          </p:cNvSpPr>
          <p:nvPr/>
        </p:nvSpPr>
        <p:spPr bwMode="auto">
          <a:xfrm>
            <a:off x="635" y="980728"/>
            <a:ext cx="9149067" cy="4524315"/>
          </a:xfrm>
          <a:prstGeom prst="rect">
            <a:avLst/>
          </a:prstGeom>
          <a:noFill/>
          <a:ln w="9525">
            <a:noFill/>
            <a:miter lim="800000"/>
            <a:headEnd/>
            <a:tailEnd/>
          </a:ln>
        </p:spPr>
        <p:txBody>
          <a:bodyPr>
            <a:spAutoFit/>
          </a:bodyPr>
          <a:lstStyle/>
          <a:p>
            <a:pPr marL="428625" lvl="1" indent="-342900" algn="just" eaLnBrk="1" hangingPunct="1">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There are currently 288 vacant positions on the post establishment at a projected full year cost of </a:t>
            </a:r>
            <a:r>
              <a:rPr lang="en-GB" sz="2000" b="1" dirty="0">
                <a:latin typeface="Arial" panose="020B0604020202020204" pitchFamily="34" charset="0"/>
                <a:cs typeface="Arial" panose="020B0604020202020204" pitchFamily="34" charset="0"/>
              </a:rPr>
              <a:t>R207,059m.</a:t>
            </a:r>
          </a:p>
          <a:p>
            <a:pPr marL="885825" lvl="2" indent="-342900" algn="just" eaLnBrk="1" hangingPunct="1">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Detail of each vacancy attached herewith.</a:t>
            </a:r>
          </a:p>
          <a:p>
            <a:pPr marL="885825" lvl="2" indent="-342900" algn="just" eaLnBrk="1" hangingPunct="1">
              <a:buFont typeface="Courier New" panose="02070309020205020404" pitchFamily="49" charset="0"/>
              <a:buChar char="o"/>
              <a:defRPr/>
            </a:pPr>
            <a:endParaRPr lang="en-GB" sz="2400" dirty="0">
              <a:latin typeface="Arial Narrow" panose="020B0606020202030204" pitchFamily="34" charset="0"/>
            </a:endParaRPr>
          </a:p>
          <a:p>
            <a:pPr marL="266700" lvl="1" indent="-180975" algn="just" eaLnBrk="1" hangingPunct="1">
              <a:buFont typeface="Wingdings" pitchFamily="2" charset="2"/>
              <a:buChar char="§"/>
              <a:defRPr/>
            </a:pPr>
            <a:endParaRPr lang="en-GB" sz="2400" b="1" dirty="0">
              <a:latin typeface="Arial Narrow" panose="020B0606020202030204" pitchFamily="34" charset="0"/>
            </a:endParaRPr>
          </a:p>
          <a:p>
            <a:pPr marL="266700" lvl="1" indent="-180975" algn="just" eaLnBrk="1" hangingPunct="1">
              <a:buFont typeface="Wingdings" pitchFamily="2" charset="2"/>
              <a:buChar char="§"/>
              <a:defRPr/>
            </a:pPr>
            <a:endParaRPr lang="en-GB" sz="2400" b="1" dirty="0">
              <a:latin typeface="Arial Narrow" panose="020B0606020202030204" pitchFamily="34" charset="0"/>
            </a:endParaRPr>
          </a:p>
          <a:p>
            <a:pPr marL="266700" lvl="1" indent="-180975" algn="just" eaLnBrk="1" hangingPunct="1">
              <a:buFont typeface="Wingdings" pitchFamily="2" charset="2"/>
              <a:buChar char="§"/>
              <a:defRPr/>
            </a:pPr>
            <a:endParaRPr lang="en-GB" sz="1200" dirty="0">
              <a:latin typeface="Arial Narrow" panose="020B0606020202030204" pitchFamily="34" charset="0"/>
            </a:endParaRPr>
          </a:p>
          <a:p>
            <a:pPr marL="885825" lvl="2" indent="-342900" algn="just" eaLnBrk="1" hangingPunct="1">
              <a:buFont typeface="Courier New" panose="02070309020205020404" pitchFamily="49" charset="0"/>
              <a:buChar char="o"/>
              <a:defRPr/>
            </a:pPr>
            <a:endParaRPr lang="en-GB" sz="2400" b="1" dirty="0">
              <a:solidFill>
                <a:srgbClr val="FF0000"/>
              </a:solidFill>
              <a:latin typeface="Arial Narrow" panose="020B0606020202030204" pitchFamily="34" charset="0"/>
            </a:endParaRPr>
          </a:p>
          <a:p>
            <a:pPr marL="885825" lvl="2" indent="-342900" algn="just" eaLnBrk="1" hangingPunct="1">
              <a:buFont typeface="Courier New" panose="02070309020205020404" pitchFamily="49" charset="0"/>
              <a:buChar char="o"/>
              <a:defRPr/>
            </a:pPr>
            <a:endParaRPr lang="en-GB" sz="2400" b="1" dirty="0">
              <a:solidFill>
                <a:srgbClr val="FF0000"/>
              </a:solidFill>
              <a:latin typeface="Arial Narrow" panose="020B0606020202030204" pitchFamily="34" charset="0"/>
            </a:endParaRPr>
          </a:p>
          <a:p>
            <a:pPr marL="1914525" lvl="5" algn="just">
              <a:defRPr/>
            </a:pPr>
            <a:endParaRPr lang="en-GB" sz="2200" dirty="0"/>
          </a:p>
          <a:p>
            <a:pPr marL="1257300" lvl="2" indent="-342900" algn="just" eaLnBrk="1" hangingPunct="1">
              <a:defRPr/>
            </a:pPr>
            <a:endParaRPr lang="en-GB" sz="2200" dirty="0"/>
          </a:p>
          <a:p>
            <a:pPr marL="1257300" lvl="2" indent="-342900" algn="just" eaLnBrk="1" hangingPunct="1">
              <a:buFont typeface="Courier New" pitchFamily="49" charset="0"/>
              <a:buChar char="o"/>
              <a:defRPr/>
            </a:pPr>
            <a:endParaRPr lang="en-GB" sz="2200" dirty="0"/>
          </a:p>
        </p:txBody>
      </p:sp>
      <p:graphicFrame>
        <p:nvGraphicFramePr>
          <p:cNvPr id="2" name="Table 1">
            <a:extLst>
              <a:ext uri="{FF2B5EF4-FFF2-40B4-BE49-F238E27FC236}">
                <a16:creationId xmlns:a16="http://schemas.microsoft.com/office/drawing/2014/main" id="{B87DD753-9EF7-D3CE-9258-68C93C8BDBD7}"/>
              </a:ext>
            </a:extLst>
          </p:cNvPr>
          <p:cNvGraphicFramePr>
            <a:graphicFrameLocks noGrp="1"/>
          </p:cNvGraphicFramePr>
          <p:nvPr>
            <p:extLst>
              <p:ext uri="{D42A27DB-BD31-4B8C-83A1-F6EECF244321}">
                <p14:modId xmlns:p14="http://schemas.microsoft.com/office/powerpoint/2010/main" val="2333787600"/>
              </p:ext>
            </p:extLst>
          </p:nvPr>
        </p:nvGraphicFramePr>
        <p:xfrm>
          <a:off x="251520" y="2420888"/>
          <a:ext cx="8640960" cy="3352784"/>
        </p:xfrm>
        <a:graphic>
          <a:graphicData uri="http://schemas.openxmlformats.org/drawingml/2006/table">
            <a:tbl>
              <a:tblPr/>
              <a:tblGrid>
                <a:gridCol w="3942566">
                  <a:extLst>
                    <a:ext uri="{9D8B030D-6E8A-4147-A177-3AD203B41FA5}">
                      <a16:colId xmlns:a16="http://schemas.microsoft.com/office/drawing/2014/main" val="20000"/>
                    </a:ext>
                  </a:extLst>
                </a:gridCol>
                <a:gridCol w="2478743">
                  <a:extLst>
                    <a:ext uri="{9D8B030D-6E8A-4147-A177-3AD203B41FA5}">
                      <a16:colId xmlns:a16="http://schemas.microsoft.com/office/drawing/2014/main" val="20001"/>
                    </a:ext>
                  </a:extLst>
                </a:gridCol>
                <a:gridCol w="2219651">
                  <a:extLst>
                    <a:ext uri="{9D8B030D-6E8A-4147-A177-3AD203B41FA5}">
                      <a16:colId xmlns:a16="http://schemas.microsoft.com/office/drawing/2014/main" val="20002"/>
                    </a:ext>
                  </a:extLst>
                </a:gridCol>
              </a:tblGrid>
              <a:tr h="275067">
                <a:tc>
                  <a:txBody>
                    <a:bodyPr/>
                    <a:lstStyle/>
                    <a:p>
                      <a:pPr algn="l" fontAlgn="b"/>
                      <a:r>
                        <a:rPr lang="en-US" sz="1800" b="1" i="0" u="none" strike="noStrike" dirty="0">
                          <a:solidFill>
                            <a:srgbClr val="FFFFFF"/>
                          </a:solidFill>
                          <a:effectLst/>
                          <a:latin typeface="Arial" panose="020B0604020202020204" pitchFamily="34" charset="0"/>
                          <a:cs typeface="Arial" panose="020B0604020202020204" pitchFamily="34" charset="0"/>
                        </a:rPr>
                        <a:t>BRANCH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dirty="0">
                          <a:solidFill>
                            <a:srgbClr val="FFFFFF"/>
                          </a:solidFill>
                          <a:effectLst/>
                          <a:latin typeface="Arial" panose="020B0604020202020204" pitchFamily="34" charset="0"/>
                          <a:cs typeface="Arial" panose="020B0604020202020204" pitchFamily="34" charset="0"/>
                        </a:rPr>
                        <a:t>VACANT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t"/>
                      <a:r>
                        <a:rPr lang="en-US" sz="1800" b="1" i="0" u="none" strike="noStrike" dirty="0">
                          <a:solidFill>
                            <a:srgbClr val="FFFFFF"/>
                          </a:solidFill>
                          <a:effectLst/>
                          <a:latin typeface="Arial" panose="020B0604020202020204" pitchFamily="34" charset="0"/>
                          <a:cs typeface="Arial" panose="020B0604020202020204" pitchFamily="34" charset="0"/>
                        </a:rPr>
                        <a:t>  COST OF VACANCIES</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275067">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1. ADMINISTRATION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88</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R54,916,221</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067">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2. NATIONAL HEALTH INSURANCE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55</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R52,544,686</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2702">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3. HIV AIDS TB MATERNAL &amp; CHILD HEALTH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35</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R28,257,715</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5067">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4. PRIMARY HEALTH CARE</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44</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R35,207,090</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5067">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5. HOSPITALS TERTIARY SERVICE&amp;HRD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30</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R21,534,039</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2702">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6. HEALTH REGULATION &amp; COMPLIANCE MANAGEMENT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36</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cs typeface="Arial" panose="020B0604020202020204" pitchFamily="34" charset="0"/>
                        </a:rPr>
                        <a:t>R14,599,039</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5067">
                <a:tc>
                  <a:txBody>
                    <a:bodyPr/>
                    <a:lstStyle/>
                    <a:p>
                      <a:pPr algn="l" fontAlgn="b"/>
                      <a:r>
                        <a:rPr lang="en-US" sz="1800" b="1" i="0" u="none" strike="noStrike" dirty="0">
                          <a:solidFill>
                            <a:srgbClr val="FFFFFF"/>
                          </a:solidFill>
                          <a:effectLst/>
                          <a:latin typeface="Arial" panose="020B0604020202020204" pitchFamily="34" charset="0"/>
                          <a:cs typeface="Arial" panose="020B0604020202020204" pitchFamily="34" charset="0"/>
                        </a:rPr>
                        <a:t>Grand Total</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dirty="0">
                          <a:solidFill>
                            <a:srgbClr val="FFFFFF"/>
                          </a:solidFill>
                          <a:effectLst/>
                          <a:latin typeface="Arial" panose="020B0604020202020204" pitchFamily="34" charset="0"/>
                          <a:cs typeface="Arial" panose="020B0604020202020204" pitchFamily="34" charset="0"/>
                        </a:rPr>
                        <a:t>288</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t"/>
                      <a:r>
                        <a:rPr lang="en-US" sz="1800" b="1" i="0" u="none" strike="noStrike" dirty="0">
                          <a:solidFill>
                            <a:srgbClr val="FFFFFF"/>
                          </a:solidFill>
                          <a:effectLst/>
                          <a:latin typeface="Arial" panose="020B0604020202020204" pitchFamily="34" charset="0"/>
                          <a:cs typeface="Arial" panose="020B0604020202020204" pitchFamily="34" charset="0"/>
                        </a:rPr>
                        <a:t>R207,058,790</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6B4D15B-F838-BBBE-5691-9DB31BE58927}"/>
              </a:ext>
            </a:extLst>
          </p:cNvPr>
          <p:cNvSpPr txBox="1">
            <a:spLocks noChangeArrowheads="1"/>
          </p:cNvSpPr>
          <p:nvPr/>
        </p:nvSpPr>
        <p:spPr bwMode="auto">
          <a:xfrm>
            <a:off x="0" y="0"/>
            <a:ext cx="7286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dirty="0">
                <a:solidFill>
                  <a:srgbClr val="FFFFFF"/>
                </a:solidFill>
                <a:latin typeface="Arial Narrow" panose="020B0606020202030204" pitchFamily="34" charset="0"/>
              </a:rPr>
              <a:t>Overall </a:t>
            </a:r>
            <a:r>
              <a:rPr lang="en-GB" altLang="en-US" sz="3200" b="1" dirty="0" err="1">
                <a:solidFill>
                  <a:srgbClr val="FFFFFF"/>
                </a:solidFill>
                <a:latin typeface="Arial Narrow" panose="020B0606020202030204" pitchFamily="34" charset="0"/>
              </a:rPr>
              <a:t>CoE</a:t>
            </a:r>
            <a:r>
              <a:rPr lang="en-GB" altLang="en-US" sz="3200" b="1" dirty="0">
                <a:solidFill>
                  <a:srgbClr val="FFFFFF"/>
                </a:solidFill>
                <a:latin typeface="Arial Narrow" panose="020B0606020202030204" pitchFamily="34" charset="0"/>
              </a:rPr>
              <a:t> Needed for 2023/24</a:t>
            </a:r>
          </a:p>
        </p:txBody>
      </p:sp>
      <p:sp>
        <p:nvSpPr>
          <p:cNvPr id="15363" name="Rectangle 2">
            <a:extLst>
              <a:ext uri="{FF2B5EF4-FFF2-40B4-BE49-F238E27FC236}">
                <a16:creationId xmlns:a16="http://schemas.microsoft.com/office/drawing/2014/main" id="{01C5BC09-0C90-9976-4D46-EE79EE163392}"/>
              </a:ext>
            </a:extLst>
          </p:cNvPr>
          <p:cNvSpPr>
            <a:spLocks noChangeArrowheads="1"/>
          </p:cNvSpPr>
          <p:nvPr/>
        </p:nvSpPr>
        <p:spPr bwMode="auto">
          <a:xfrm>
            <a:off x="0" y="5086350"/>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175">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Arial" panose="020B0604020202020204" pitchFamily="34" charset="0"/>
              <a:buChar char="•"/>
            </a:pPr>
            <a:r>
              <a:rPr lang="en-US" altLang="en-US" sz="2000" dirty="0">
                <a:solidFill>
                  <a:srgbClr val="000000"/>
                </a:solidFill>
              </a:rPr>
              <a:t>The COE allocation for NDOH is </a:t>
            </a:r>
            <a:r>
              <a:rPr lang="en-US" altLang="en-US" sz="2000" b="1" dirty="0">
                <a:solidFill>
                  <a:srgbClr val="000000"/>
                </a:solidFill>
              </a:rPr>
              <a:t>R 685,135m </a:t>
            </a:r>
            <a:r>
              <a:rPr lang="en-US" altLang="en-US" sz="2000" dirty="0">
                <a:solidFill>
                  <a:srgbClr val="000000"/>
                </a:solidFill>
              </a:rPr>
              <a:t>for 2023/24 </a:t>
            </a:r>
          </a:p>
          <a:p>
            <a:pPr lvl="1" eaLnBrk="1" hangingPunct="1">
              <a:buFont typeface="Arial" panose="020B0604020202020204" pitchFamily="34" charset="0"/>
              <a:buChar char="•"/>
            </a:pPr>
            <a:r>
              <a:rPr lang="en-US" altLang="en-US" sz="2000" dirty="0">
                <a:solidFill>
                  <a:srgbClr val="000000"/>
                </a:solidFill>
              </a:rPr>
              <a:t>The Projected Shortfall required to fill vacancies is </a:t>
            </a:r>
            <a:r>
              <a:rPr lang="en-US" altLang="en-US" sz="2000" b="1" dirty="0">
                <a:solidFill>
                  <a:srgbClr val="000000"/>
                </a:solidFill>
              </a:rPr>
              <a:t>R184,335m</a:t>
            </a:r>
            <a:r>
              <a:rPr lang="en-US" altLang="en-US" dirty="0">
                <a:solidFill>
                  <a:srgbClr val="000000"/>
                </a:solidFill>
                <a:latin typeface="Arial Narrow" panose="020B0606020202030204" pitchFamily="34" charset="0"/>
              </a:rPr>
              <a:t>.</a:t>
            </a:r>
          </a:p>
        </p:txBody>
      </p:sp>
      <p:graphicFrame>
        <p:nvGraphicFramePr>
          <p:cNvPr id="3" name="Table 2">
            <a:extLst>
              <a:ext uri="{FF2B5EF4-FFF2-40B4-BE49-F238E27FC236}">
                <a16:creationId xmlns:a16="http://schemas.microsoft.com/office/drawing/2014/main" id="{FEA49ECA-5AD4-35FE-4F27-B0CB03EDC49E}"/>
              </a:ext>
            </a:extLst>
          </p:cNvPr>
          <p:cNvGraphicFramePr>
            <a:graphicFrameLocks noGrp="1"/>
          </p:cNvGraphicFramePr>
          <p:nvPr>
            <p:extLst>
              <p:ext uri="{D42A27DB-BD31-4B8C-83A1-F6EECF244321}">
                <p14:modId xmlns:p14="http://schemas.microsoft.com/office/powerpoint/2010/main" val="1492149594"/>
              </p:ext>
            </p:extLst>
          </p:nvPr>
        </p:nvGraphicFramePr>
        <p:xfrm>
          <a:off x="179513" y="1128713"/>
          <a:ext cx="8784977" cy="3869906"/>
        </p:xfrm>
        <a:graphic>
          <a:graphicData uri="http://schemas.openxmlformats.org/drawingml/2006/table">
            <a:tbl>
              <a:tblPr/>
              <a:tblGrid>
                <a:gridCol w="3759612">
                  <a:extLst>
                    <a:ext uri="{9D8B030D-6E8A-4147-A177-3AD203B41FA5}">
                      <a16:colId xmlns:a16="http://schemas.microsoft.com/office/drawing/2014/main" val="20000"/>
                    </a:ext>
                  </a:extLst>
                </a:gridCol>
                <a:gridCol w="1701817">
                  <a:extLst>
                    <a:ext uri="{9D8B030D-6E8A-4147-A177-3AD203B41FA5}">
                      <a16:colId xmlns:a16="http://schemas.microsoft.com/office/drawing/2014/main" val="20001"/>
                    </a:ext>
                  </a:extLst>
                </a:gridCol>
                <a:gridCol w="1621731">
                  <a:extLst>
                    <a:ext uri="{9D8B030D-6E8A-4147-A177-3AD203B41FA5}">
                      <a16:colId xmlns:a16="http://schemas.microsoft.com/office/drawing/2014/main" val="20002"/>
                    </a:ext>
                  </a:extLst>
                </a:gridCol>
                <a:gridCol w="1701817">
                  <a:extLst>
                    <a:ext uri="{9D8B030D-6E8A-4147-A177-3AD203B41FA5}">
                      <a16:colId xmlns:a16="http://schemas.microsoft.com/office/drawing/2014/main" val="20003"/>
                    </a:ext>
                  </a:extLst>
                </a:gridCol>
              </a:tblGrid>
              <a:tr h="564026">
                <a:tc>
                  <a:txBody>
                    <a:bodyPr/>
                    <a:lstStyle/>
                    <a:p>
                      <a:pPr algn="l" fontAlgn="b"/>
                      <a:r>
                        <a:rPr lang="en-US" sz="1800" b="1" i="0" u="none" strike="noStrike" dirty="0">
                          <a:solidFill>
                            <a:srgbClr val="FFFFFF"/>
                          </a:solidFill>
                          <a:effectLst/>
                          <a:latin typeface="Arial" panose="020B0604020202020204" pitchFamily="34" charset="0"/>
                          <a:cs typeface="Arial" panose="020B0604020202020204" pitchFamily="34" charset="0"/>
                        </a:rPr>
                        <a:t>BRANCH</a:t>
                      </a:r>
                    </a:p>
                    <a:p>
                      <a:pPr algn="l" fontAlgn="b"/>
                      <a:r>
                        <a:rPr lang="en-US" sz="1800" b="1" i="0" u="none" strike="noStrike" dirty="0">
                          <a:solidFill>
                            <a:srgbClr val="FFFFFF"/>
                          </a:solidFill>
                          <a:effectLst/>
                          <a:latin typeface="Arial" panose="020B0604020202020204" pitchFamily="34" charset="0"/>
                          <a:cs typeface="Arial" panose="020B0604020202020204" pitchFamily="34" charset="0"/>
                        </a:rPr>
                        <a:t>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l" fontAlgn="t"/>
                      <a:r>
                        <a:rPr lang="en-US" sz="1800" b="1" i="0" u="none" strike="noStrike" dirty="0">
                          <a:solidFill>
                            <a:srgbClr val="FFFFFF"/>
                          </a:solidFill>
                          <a:effectLst/>
                          <a:latin typeface="Arial" panose="020B0604020202020204" pitchFamily="34" charset="0"/>
                          <a:cs typeface="Arial" panose="020B0604020202020204" pitchFamily="34" charset="0"/>
                        </a:rPr>
                        <a:t>COST OF FILLED </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l" fontAlgn="t"/>
                      <a:r>
                        <a:rPr lang="en-US" sz="1800" b="1" i="0" u="none" strike="noStrike" dirty="0">
                          <a:solidFill>
                            <a:srgbClr val="FFFFFF"/>
                          </a:solidFill>
                          <a:effectLst/>
                          <a:latin typeface="Arial" panose="020B0604020202020204" pitchFamily="34" charset="0"/>
                          <a:cs typeface="Arial" panose="020B0604020202020204" pitchFamily="34" charset="0"/>
                        </a:rPr>
                        <a:t>VACANT                            </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l" fontAlgn="t"/>
                      <a:r>
                        <a:rPr lang="en-US" sz="1800" b="1" i="0" u="none" strike="noStrike">
                          <a:solidFill>
                            <a:srgbClr val="FFFFFF"/>
                          </a:solidFill>
                          <a:effectLst/>
                          <a:latin typeface="Arial" panose="020B0604020202020204" pitchFamily="34" charset="0"/>
                          <a:cs typeface="Arial" panose="020B0604020202020204" pitchFamily="34" charset="0"/>
                        </a:rPr>
                        <a:t>TOTAL</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35479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1. ADMINISTRATION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R283,379,172</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R54,916,221</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R338,295,393</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479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2. NATIONAL HEALTH INSURANCE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effectLst/>
                          <a:latin typeface="Arial" panose="020B0604020202020204" pitchFamily="34" charset="0"/>
                          <a:cs typeface="Arial" panose="020B0604020202020204" pitchFamily="34" charset="0"/>
                        </a:rPr>
                        <a:t>R47,268,838</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effectLst/>
                          <a:latin typeface="Arial" panose="020B0604020202020204" pitchFamily="34" charset="0"/>
                          <a:cs typeface="Arial" panose="020B0604020202020204" pitchFamily="34" charset="0"/>
                        </a:rPr>
                        <a:t>R52,544,686</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R99,813,524</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523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3. HIV AIDS TB MATERNAL &amp; CHILD HEALTH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R115,493,415</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effectLst/>
                          <a:latin typeface="Arial" panose="020B0604020202020204" pitchFamily="34" charset="0"/>
                          <a:cs typeface="Arial" panose="020B0604020202020204" pitchFamily="34" charset="0"/>
                        </a:rPr>
                        <a:t>R28,257,715</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R143,751,129</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479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4. PRIMARY HEALTH CARE</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R90,315,812</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effectLst/>
                          <a:latin typeface="Arial" panose="020B0604020202020204" pitchFamily="34" charset="0"/>
                          <a:cs typeface="Arial" panose="020B0604020202020204" pitchFamily="34" charset="0"/>
                        </a:rPr>
                        <a:t>R35,207,090</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R125,522,902</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479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5. HOSPITALS TERTIARY SERVICE&amp;HRD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R61,414,311</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effectLst/>
                          <a:latin typeface="Arial" panose="020B0604020202020204" pitchFamily="34" charset="0"/>
                          <a:cs typeface="Arial" panose="020B0604020202020204" pitchFamily="34" charset="0"/>
                        </a:rPr>
                        <a:t>R21,534,039</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R82,948,350</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5231">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6. HEALTH REGULATION &amp; COMPLIANCE MANAGEMENT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effectLst/>
                          <a:latin typeface="Arial" panose="020B0604020202020204" pitchFamily="34" charset="0"/>
                          <a:cs typeface="Arial" panose="020B0604020202020204" pitchFamily="34" charset="0"/>
                        </a:rPr>
                        <a:t>R55,539,555</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R14,599,039</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effectLst/>
                          <a:latin typeface="Arial" panose="020B0604020202020204" pitchFamily="34" charset="0"/>
                          <a:cs typeface="Arial" panose="020B0604020202020204" pitchFamily="34" charset="0"/>
                        </a:rPr>
                        <a:t>R70,138,594</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4790">
                <a:tc>
                  <a:txBody>
                    <a:bodyPr/>
                    <a:lstStyle/>
                    <a:p>
                      <a:pPr algn="l" fontAlgn="b"/>
                      <a:r>
                        <a:rPr lang="en-US" sz="1800" b="1" i="0" u="none" strike="noStrike">
                          <a:solidFill>
                            <a:srgbClr val="FFFFFF"/>
                          </a:solidFill>
                          <a:effectLst/>
                          <a:latin typeface="Arial" panose="020B0604020202020204" pitchFamily="34" charset="0"/>
                          <a:cs typeface="Arial" panose="020B0604020202020204" pitchFamily="34" charset="0"/>
                        </a:rPr>
                        <a:t>Grand Total</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r" fontAlgn="t"/>
                      <a:r>
                        <a:rPr lang="en-US" sz="1800" b="1" i="0" u="none" strike="noStrike">
                          <a:solidFill>
                            <a:srgbClr val="FFFFFF"/>
                          </a:solidFill>
                          <a:effectLst/>
                          <a:latin typeface="Arial" panose="020B0604020202020204" pitchFamily="34" charset="0"/>
                          <a:cs typeface="Arial" panose="020B0604020202020204" pitchFamily="34" charset="0"/>
                        </a:rPr>
                        <a:t>R653,411,102</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r" fontAlgn="t"/>
                      <a:r>
                        <a:rPr lang="en-US" sz="1800" b="1" i="0" u="none" strike="noStrike" dirty="0">
                          <a:solidFill>
                            <a:srgbClr val="FFFFFF"/>
                          </a:solidFill>
                          <a:effectLst/>
                          <a:latin typeface="Arial" panose="020B0604020202020204" pitchFamily="34" charset="0"/>
                          <a:cs typeface="Arial" panose="020B0604020202020204" pitchFamily="34" charset="0"/>
                        </a:rPr>
                        <a:t>R207,058,790</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r" fontAlgn="t"/>
                      <a:r>
                        <a:rPr lang="en-US" sz="1800" b="1" i="0" u="none" strike="noStrike" dirty="0">
                          <a:solidFill>
                            <a:srgbClr val="FFFFFF"/>
                          </a:solidFill>
                          <a:effectLst/>
                          <a:latin typeface="Arial" panose="020B0604020202020204" pitchFamily="34" charset="0"/>
                          <a:cs typeface="Arial" panose="020B0604020202020204" pitchFamily="34" charset="0"/>
                        </a:rPr>
                        <a:t>R860,469,892</a:t>
                      </a:r>
                    </a:p>
                  </a:txBody>
                  <a:tcPr marL="7620" marR="7620" marT="7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F9DAFD3-1CE4-E93F-09B7-80AEC0360DC8}"/>
              </a:ext>
            </a:extLst>
          </p:cNvPr>
          <p:cNvSpPr txBox="1">
            <a:spLocks noChangeArrowheads="1"/>
          </p:cNvSpPr>
          <p:nvPr/>
        </p:nvSpPr>
        <p:spPr bwMode="auto">
          <a:xfrm>
            <a:off x="0" y="0"/>
            <a:ext cx="7286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solidFill>
                  <a:schemeClr val="bg1"/>
                </a:solidFill>
                <a:latin typeface="Arial Narrow" panose="020B0606020202030204" pitchFamily="34" charset="0"/>
              </a:rPr>
              <a:t>%  Vacancy per Salary Band  </a:t>
            </a:r>
          </a:p>
        </p:txBody>
      </p:sp>
      <p:sp>
        <p:nvSpPr>
          <p:cNvPr id="16387" name="TextBox 1">
            <a:extLst>
              <a:ext uri="{FF2B5EF4-FFF2-40B4-BE49-F238E27FC236}">
                <a16:creationId xmlns:a16="http://schemas.microsoft.com/office/drawing/2014/main" id="{5DA69437-407B-8168-993D-BB80C4E7C391}"/>
              </a:ext>
            </a:extLst>
          </p:cNvPr>
          <p:cNvSpPr txBox="1">
            <a:spLocks noChangeArrowheads="1"/>
          </p:cNvSpPr>
          <p:nvPr/>
        </p:nvSpPr>
        <p:spPr bwMode="auto">
          <a:xfrm>
            <a:off x="0" y="1125538"/>
            <a:ext cx="8983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400" dirty="0"/>
              <a:t>The overall departmental vacancy rate is 24,4%</a:t>
            </a:r>
          </a:p>
        </p:txBody>
      </p:sp>
      <p:graphicFrame>
        <p:nvGraphicFramePr>
          <p:cNvPr id="2" name="Table 1">
            <a:extLst>
              <a:ext uri="{FF2B5EF4-FFF2-40B4-BE49-F238E27FC236}">
                <a16:creationId xmlns:a16="http://schemas.microsoft.com/office/drawing/2014/main" id="{63EB0177-685E-3EBB-F834-DC116AB5D32F}"/>
              </a:ext>
            </a:extLst>
          </p:cNvPr>
          <p:cNvGraphicFramePr>
            <a:graphicFrameLocks noGrp="1"/>
          </p:cNvGraphicFramePr>
          <p:nvPr/>
        </p:nvGraphicFramePr>
        <p:xfrm>
          <a:off x="251520" y="1628775"/>
          <a:ext cx="8732143" cy="2952354"/>
        </p:xfrm>
        <a:graphic>
          <a:graphicData uri="http://schemas.openxmlformats.org/drawingml/2006/table">
            <a:tbl>
              <a:tblPr/>
              <a:tblGrid>
                <a:gridCol w="3038191">
                  <a:extLst>
                    <a:ext uri="{9D8B030D-6E8A-4147-A177-3AD203B41FA5}">
                      <a16:colId xmlns:a16="http://schemas.microsoft.com/office/drawing/2014/main" val="20000"/>
                    </a:ext>
                  </a:extLst>
                </a:gridCol>
                <a:gridCol w="2507038">
                  <a:extLst>
                    <a:ext uri="{9D8B030D-6E8A-4147-A177-3AD203B41FA5}">
                      <a16:colId xmlns:a16="http://schemas.microsoft.com/office/drawing/2014/main" val="20001"/>
                    </a:ext>
                  </a:extLst>
                </a:gridCol>
                <a:gridCol w="3186914">
                  <a:extLst>
                    <a:ext uri="{9D8B030D-6E8A-4147-A177-3AD203B41FA5}">
                      <a16:colId xmlns:a16="http://schemas.microsoft.com/office/drawing/2014/main" val="20002"/>
                    </a:ext>
                  </a:extLst>
                </a:gridCol>
              </a:tblGrid>
              <a:tr h="403035">
                <a:tc gridSpan="3">
                  <a:txBody>
                    <a:bodyPr/>
                    <a:lstStyle/>
                    <a:p>
                      <a:pPr algn="ctr" fontAlgn="t"/>
                      <a:r>
                        <a:rPr lang="en-US" sz="1800" b="1" i="0" u="none" strike="noStrike" dirty="0">
                          <a:solidFill>
                            <a:srgbClr val="FFFFFF"/>
                          </a:solidFill>
                          <a:effectLst/>
                          <a:latin typeface="Arial Narrow" panose="020B0606020202030204" pitchFamily="34" charset="0"/>
                        </a:rPr>
                        <a:t>% OF VACANCIES PER SALARY BAND </a:t>
                      </a:r>
                    </a:p>
                  </a:txBody>
                  <a:tcPr marL="7620" marR="7620" marT="7618" marB="0">
                    <a:lnL>
                      <a:noFill/>
                    </a:lnL>
                    <a:lnR>
                      <a:noFill/>
                    </a:lnR>
                    <a:lnT>
                      <a:noFill/>
                    </a:lnT>
                    <a:lnB w="6350" cap="flat" cmpd="sng" algn="ctr">
                      <a:solidFill>
                        <a:srgbClr val="000000"/>
                      </a:solidFill>
                      <a:prstDash val="solid"/>
                      <a:round/>
                      <a:headEnd type="none" w="med" len="med"/>
                      <a:tailEnd type="none" w="med" len="med"/>
                    </a:lnB>
                    <a:solidFill>
                      <a:srgbClr val="0033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5607">
                <a:tc>
                  <a:txBody>
                    <a:bodyPr/>
                    <a:lstStyle/>
                    <a:p>
                      <a:pPr algn="l" fontAlgn="b"/>
                      <a:r>
                        <a:rPr lang="en-US" sz="1800" b="1" i="0" u="none" strike="noStrike">
                          <a:solidFill>
                            <a:srgbClr val="FFFFFF"/>
                          </a:solidFill>
                          <a:effectLst/>
                          <a:latin typeface="Arial Narrow" panose="020B0606020202030204" pitchFamily="34" charset="0"/>
                        </a:rPr>
                        <a:t>BRANCH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l" fontAlgn="b"/>
                      <a:r>
                        <a:rPr lang="en-US" sz="1800" b="1" i="0" u="none" strike="noStrike" dirty="0">
                          <a:solidFill>
                            <a:srgbClr val="FFFFFF"/>
                          </a:solidFill>
                          <a:effectLst/>
                          <a:latin typeface="Arial Narrow" panose="020B0606020202030204" pitchFamily="34" charset="0"/>
                        </a:rPr>
                        <a:t>          VACANT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dirty="0">
                          <a:solidFill>
                            <a:srgbClr val="FFFFFF"/>
                          </a:solidFill>
                          <a:effectLst/>
                          <a:latin typeface="Arial Narrow" panose="020B0606020202030204" pitchFamily="34" charset="0"/>
                        </a:rPr>
                        <a:t>% OF VACANCY </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1"/>
                  </a:ext>
                </a:extLst>
              </a:tr>
              <a:tr h="558428">
                <a:tc>
                  <a:txBody>
                    <a:bodyPr/>
                    <a:lstStyle/>
                    <a:p>
                      <a:pPr algn="l" fontAlgn="b"/>
                      <a:r>
                        <a:rPr lang="en-US" sz="1800" b="0" i="0" u="none" strike="noStrike" dirty="0">
                          <a:solidFill>
                            <a:srgbClr val="000000"/>
                          </a:solidFill>
                          <a:effectLst/>
                          <a:latin typeface="Arial Narrow" panose="020B0606020202030204" pitchFamily="34" charset="0"/>
                        </a:rPr>
                        <a:t>SL 1 - 8</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123</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20.0%</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8428">
                <a:tc>
                  <a:txBody>
                    <a:bodyPr/>
                    <a:lstStyle/>
                    <a:p>
                      <a:pPr algn="l" fontAlgn="b"/>
                      <a:r>
                        <a:rPr lang="en-US" sz="1800" b="0" i="0" u="none" strike="noStrike">
                          <a:solidFill>
                            <a:srgbClr val="000000"/>
                          </a:solidFill>
                          <a:effectLst/>
                          <a:latin typeface="Arial Narrow" panose="020B0606020202030204" pitchFamily="34" charset="0"/>
                        </a:rPr>
                        <a:t>SL 9 - 12</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117</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28.7%</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428">
                <a:tc>
                  <a:txBody>
                    <a:bodyPr/>
                    <a:lstStyle/>
                    <a:p>
                      <a:pPr algn="l" fontAlgn="b"/>
                      <a:r>
                        <a:rPr lang="en-US" sz="1800" b="0" i="0" u="none" strike="noStrike">
                          <a:solidFill>
                            <a:srgbClr val="000000"/>
                          </a:solidFill>
                          <a:effectLst/>
                          <a:latin typeface="Arial Narrow" panose="020B0606020202030204" pitchFamily="34" charset="0"/>
                        </a:rPr>
                        <a:t>SMS</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48</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31.0%</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428">
                <a:tc>
                  <a:txBody>
                    <a:bodyPr/>
                    <a:lstStyle/>
                    <a:p>
                      <a:pPr algn="l" fontAlgn="b"/>
                      <a:r>
                        <a:rPr lang="en-US" sz="1800" b="1" i="0" u="none" strike="noStrike">
                          <a:solidFill>
                            <a:srgbClr val="FFFFFF"/>
                          </a:solidFill>
                          <a:effectLst/>
                          <a:latin typeface="Arial Narrow" panose="020B0606020202030204" pitchFamily="34" charset="0"/>
                        </a:rPr>
                        <a:t>Grand Total</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a:solidFill>
                            <a:srgbClr val="FFFFFF"/>
                          </a:solidFill>
                          <a:effectLst/>
                          <a:latin typeface="Arial Narrow" panose="020B0606020202030204" pitchFamily="34" charset="0"/>
                        </a:rPr>
                        <a:t>288</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tc>
                  <a:txBody>
                    <a:bodyPr/>
                    <a:lstStyle/>
                    <a:p>
                      <a:pPr algn="ctr" fontAlgn="b"/>
                      <a:r>
                        <a:rPr lang="en-US" sz="1800" b="1" i="0" u="none" strike="noStrike" dirty="0">
                          <a:solidFill>
                            <a:srgbClr val="FFFFFF"/>
                          </a:solidFill>
                          <a:effectLst/>
                          <a:latin typeface="Arial Narrow" panose="020B0606020202030204" pitchFamily="34" charset="0"/>
                        </a:rPr>
                        <a:t>24.4%</a:t>
                      </a:r>
                    </a:p>
                  </a:txBody>
                  <a:tcPr marL="7620" marR="7620" marT="7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63" y="1206545"/>
            <a:ext cx="8435280" cy="707886"/>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a:t>
            </a:fld>
            <a:r>
              <a:rPr lang="en-ZA" dirty="0"/>
              <a:t> </a:t>
            </a:r>
          </a:p>
        </p:txBody>
      </p:sp>
      <p:sp>
        <p:nvSpPr>
          <p:cNvPr id="9" name="Rectangle 2"/>
          <p:cNvSpPr txBox="1">
            <a:spLocks noChangeArrowheads="1"/>
          </p:cNvSpPr>
          <p:nvPr/>
        </p:nvSpPr>
        <p:spPr>
          <a:xfrm>
            <a:off x="642910" y="-71462"/>
            <a:ext cx="6233346" cy="990600"/>
          </a:xfrm>
          <a:prstGeom prst="rect">
            <a:avLst/>
          </a:prstGeom>
        </p:spPr>
        <p:txBody>
          <a:bodyPr tIns="45720" rIns="91440" bIns="45720" anchor="b">
            <a:normAutofit fontScale="47500" lnSpcReduction="2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000" b="1" dirty="0">
                <a:solidFill>
                  <a:schemeClr val="bg1"/>
                </a:solidFill>
                <a:latin typeface="Arial" pitchFamily="34" charset="0"/>
                <a:cs typeface="Arial" pitchFamily="34" charset="0"/>
              </a:rPr>
              <a:t>Programme 1:  Administration</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5" name="Picture 4">
            <a:extLst>
              <a:ext uri="{FF2B5EF4-FFF2-40B4-BE49-F238E27FC236}">
                <a16:creationId xmlns:a16="http://schemas.microsoft.com/office/drawing/2014/main" id="{211BB673-E352-C334-E377-CC6EEDFA23EE}"/>
              </a:ext>
            </a:extLst>
          </p:cNvPr>
          <p:cNvPicPr>
            <a:picLocks noChangeAspect="1"/>
          </p:cNvPicPr>
          <p:nvPr/>
        </p:nvPicPr>
        <p:blipFill>
          <a:blip r:embed="rId3"/>
          <a:stretch>
            <a:fillRect/>
          </a:stretch>
        </p:blipFill>
        <p:spPr>
          <a:xfrm>
            <a:off x="827584" y="2360436"/>
            <a:ext cx="7560840" cy="2606920"/>
          </a:xfrm>
          <a:prstGeom prst="rect">
            <a:avLst/>
          </a:prstGeom>
        </p:spPr>
      </p:pic>
    </p:spTree>
    <p:extLst>
      <p:ext uri="{BB962C8B-B14F-4D97-AF65-F5344CB8AC3E}">
        <p14:creationId xmlns:p14="http://schemas.microsoft.com/office/powerpoint/2010/main" val="36129269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6EB199-02A5-973F-22DE-D35024AF7CB6}"/>
              </a:ext>
            </a:extLst>
          </p:cNvPr>
          <p:cNvSpPr txBox="1">
            <a:spLocks noChangeArrowheads="1"/>
          </p:cNvSpPr>
          <p:nvPr/>
        </p:nvSpPr>
        <p:spPr bwMode="auto">
          <a:xfrm>
            <a:off x="0" y="0"/>
            <a:ext cx="7715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rPr>
              <a:t>Implications </a:t>
            </a:r>
            <a:endParaRPr lang="en-GB" altLang="en-US" sz="3200" b="1">
              <a:solidFill>
                <a:schemeClr val="bg1"/>
              </a:solidFill>
            </a:endParaRPr>
          </a:p>
        </p:txBody>
      </p:sp>
      <p:sp>
        <p:nvSpPr>
          <p:cNvPr id="18435" name="Rectangle 2">
            <a:extLst>
              <a:ext uri="{FF2B5EF4-FFF2-40B4-BE49-F238E27FC236}">
                <a16:creationId xmlns:a16="http://schemas.microsoft.com/office/drawing/2014/main" id="{D03BE84C-D95E-25A5-5471-67B4158CCF78}"/>
              </a:ext>
            </a:extLst>
          </p:cNvPr>
          <p:cNvSpPr>
            <a:spLocks noChangeArrowheads="1"/>
          </p:cNvSpPr>
          <p:nvPr/>
        </p:nvSpPr>
        <p:spPr bwMode="auto">
          <a:xfrm>
            <a:off x="0" y="10715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18436" name="Rectangle 3">
            <a:extLst>
              <a:ext uri="{FF2B5EF4-FFF2-40B4-BE49-F238E27FC236}">
                <a16:creationId xmlns:a16="http://schemas.microsoft.com/office/drawing/2014/main" id="{75D516F0-302A-97C5-026B-2BC4D8C6DF71}"/>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D6746022-02C5-E7A7-5323-DD6EEFD3A4DC}"/>
              </a:ext>
            </a:extLst>
          </p:cNvPr>
          <p:cNvSpPr>
            <a:spLocks noChangeArrowheads="1"/>
          </p:cNvSpPr>
          <p:nvPr/>
        </p:nvSpPr>
        <p:spPr bwMode="auto">
          <a:xfrm>
            <a:off x="0" y="990600"/>
            <a:ext cx="9036050" cy="4678204"/>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ctr" eaLnBrk="1" fontAlgn="t" hangingPunct="1">
              <a:buFont typeface="Wingdings" panose="05000000000000000000" pitchFamily="2" charset="2"/>
              <a:buChar char="§"/>
              <a:defRPr/>
            </a:pPr>
            <a:endParaRPr lang="en-US" altLang="en-US" sz="2800" b="1" dirty="0">
              <a:solidFill>
                <a:srgbClr val="000000"/>
              </a:solidFill>
            </a:endParaRPr>
          </a:p>
          <a:p>
            <a:pPr marL="457200" indent="-457200" algn="just" eaLnBrk="1" fontAlgn="t" hangingPunct="1">
              <a:lnSpc>
                <a:spcPct val="150000"/>
              </a:lnSpc>
              <a:buFont typeface="Arial" panose="020B0604020202020204" pitchFamily="34" charset="0"/>
              <a:buChar char="•"/>
              <a:defRPr/>
            </a:pPr>
            <a:r>
              <a:rPr lang="en-US" altLang="en-US" sz="2400" dirty="0">
                <a:solidFill>
                  <a:srgbClr val="000000"/>
                </a:solidFill>
              </a:rPr>
              <a:t>The current </a:t>
            </a:r>
            <a:r>
              <a:rPr lang="en-US" altLang="en-US" sz="2400" dirty="0" err="1">
                <a:solidFill>
                  <a:srgbClr val="000000"/>
                </a:solidFill>
              </a:rPr>
              <a:t>CoE</a:t>
            </a:r>
            <a:r>
              <a:rPr lang="en-US" altLang="en-US" sz="2400" dirty="0">
                <a:solidFill>
                  <a:srgbClr val="000000"/>
                </a:solidFill>
              </a:rPr>
              <a:t> allocation is insufficient to cater for personnel costs.</a:t>
            </a:r>
          </a:p>
          <a:p>
            <a:pPr marL="457200" indent="-457200" algn="just" eaLnBrk="1" fontAlgn="t" hangingPunct="1">
              <a:lnSpc>
                <a:spcPct val="150000"/>
              </a:lnSpc>
              <a:buFont typeface="Arial" panose="020B0604020202020204" pitchFamily="34" charset="0"/>
              <a:buChar char="•"/>
              <a:defRPr/>
            </a:pPr>
            <a:r>
              <a:rPr lang="en-US" altLang="en-US" sz="2400" dirty="0">
                <a:solidFill>
                  <a:srgbClr val="000000"/>
                </a:solidFill>
              </a:rPr>
              <a:t>The situation has been exacerbated by the implementation of the PSCBC COLA 2023/24 resolution.</a:t>
            </a:r>
          </a:p>
          <a:p>
            <a:pPr marL="457200" indent="-457200" algn="just" eaLnBrk="1" fontAlgn="t" hangingPunct="1">
              <a:lnSpc>
                <a:spcPct val="150000"/>
              </a:lnSpc>
              <a:buFont typeface="Arial" panose="020B0604020202020204" pitchFamily="34" charset="0"/>
              <a:buChar char="•"/>
              <a:defRPr/>
            </a:pPr>
            <a:r>
              <a:rPr lang="en-US" altLang="en-US" sz="2400" dirty="0">
                <a:solidFill>
                  <a:srgbClr val="000000"/>
                </a:solidFill>
              </a:rPr>
              <a:t>For the department to deliver on its mandate, it is necessary that functions be aligned to ensure that some posts are rationalized.</a:t>
            </a:r>
          </a:p>
          <a:p>
            <a:pPr algn="ctr" eaLnBrk="1" fontAlgn="t" hangingPunct="1">
              <a:defRPr/>
            </a:pPr>
            <a:endParaRPr lang="en-US" altLang="en-US" b="1" dirty="0">
              <a:solidFill>
                <a:srgbClr val="000000"/>
              </a:solidFill>
              <a:latin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42FA333-FDF5-C4AF-BB33-C1EB79912E75}"/>
              </a:ext>
            </a:extLst>
          </p:cNvPr>
          <p:cNvSpPr txBox="1">
            <a:spLocks noChangeArrowheads="1"/>
          </p:cNvSpPr>
          <p:nvPr/>
        </p:nvSpPr>
        <p:spPr bwMode="auto">
          <a:xfrm>
            <a:off x="0" y="-50800"/>
            <a:ext cx="7286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solidFill>
                  <a:schemeClr val="bg1"/>
                </a:solidFill>
                <a:latin typeface="Arial Narrow" panose="020B0606020202030204" pitchFamily="34" charset="0"/>
              </a:rPr>
              <a:t>Stages in Filling Vacant Posts</a:t>
            </a:r>
          </a:p>
        </p:txBody>
      </p:sp>
      <p:sp>
        <p:nvSpPr>
          <p:cNvPr id="19459" name="TextBox 2">
            <a:extLst>
              <a:ext uri="{FF2B5EF4-FFF2-40B4-BE49-F238E27FC236}">
                <a16:creationId xmlns:a16="http://schemas.microsoft.com/office/drawing/2014/main" id="{70BD3B36-A23C-C5CC-1B0D-72B9287187FB}"/>
              </a:ext>
            </a:extLst>
          </p:cNvPr>
          <p:cNvSpPr txBox="1">
            <a:spLocks noChangeArrowheads="1"/>
          </p:cNvSpPr>
          <p:nvPr/>
        </p:nvSpPr>
        <p:spPr bwMode="auto">
          <a:xfrm>
            <a:off x="-4763" y="1112838"/>
            <a:ext cx="8866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
            </a:pPr>
            <a:r>
              <a:rPr lang="en-US" altLang="en-US" sz="2300">
                <a:latin typeface="Arial Narrow" panose="020B0606020202030204" pitchFamily="34" charset="0"/>
              </a:rPr>
              <a:t>The table below reflects the stages of recruitment of each vacant post</a:t>
            </a:r>
          </a:p>
        </p:txBody>
      </p:sp>
      <p:graphicFrame>
        <p:nvGraphicFramePr>
          <p:cNvPr id="3" name="Table 2">
            <a:extLst>
              <a:ext uri="{FF2B5EF4-FFF2-40B4-BE49-F238E27FC236}">
                <a16:creationId xmlns:a16="http://schemas.microsoft.com/office/drawing/2014/main" id="{A17C2597-072A-F538-BF24-97253A670B65}"/>
              </a:ext>
            </a:extLst>
          </p:cNvPr>
          <p:cNvGraphicFramePr>
            <a:graphicFrameLocks noGrp="1"/>
          </p:cNvGraphicFramePr>
          <p:nvPr/>
        </p:nvGraphicFramePr>
        <p:xfrm>
          <a:off x="0" y="1628775"/>
          <a:ext cx="9143998" cy="3705236"/>
        </p:xfrm>
        <a:graphic>
          <a:graphicData uri="http://schemas.openxmlformats.org/drawingml/2006/table">
            <a:tbl>
              <a:tblPr/>
              <a:tblGrid>
                <a:gridCol w="104360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7557">
                  <a:extLst>
                    <a:ext uri="{9D8B030D-6E8A-4147-A177-3AD203B41FA5}">
                      <a16:colId xmlns:a16="http://schemas.microsoft.com/office/drawing/2014/main" val="20005"/>
                    </a:ext>
                  </a:extLst>
                </a:gridCol>
                <a:gridCol w="974795">
                  <a:extLst>
                    <a:ext uri="{9D8B030D-6E8A-4147-A177-3AD203B41FA5}">
                      <a16:colId xmlns:a16="http://schemas.microsoft.com/office/drawing/2014/main" val="20006"/>
                    </a:ext>
                  </a:extLst>
                </a:gridCol>
                <a:gridCol w="879434">
                  <a:extLst>
                    <a:ext uri="{9D8B030D-6E8A-4147-A177-3AD203B41FA5}">
                      <a16:colId xmlns:a16="http://schemas.microsoft.com/office/drawing/2014/main" val="20007"/>
                    </a:ext>
                  </a:extLst>
                </a:gridCol>
                <a:gridCol w="921817">
                  <a:extLst>
                    <a:ext uri="{9D8B030D-6E8A-4147-A177-3AD203B41FA5}">
                      <a16:colId xmlns:a16="http://schemas.microsoft.com/office/drawing/2014/main" val="20008"/>
                    </a:ext>
                  </a:extLst>
                </a:gridCol>
                <a:gridCol w="932412">
                  <a:extLst>
                    <a:ext uri="{9D8B030D-6E8A-4147-A177-3AD203B41FA5}">
                      <a16:colId xmlns:a16="http://schemas.microsoft.com/office/drawing/2014/main" val="20009"/>
                    </a:ext>
                  </a:extLst>
                </a:gridCol>
              </a:tblGrid>
              <a:tr h="222819">
                <a:tc gridSpan="10">
                  <a:txBody>
                    <a:bodyPr/>
                    <a:lstStyle/>
                    <a:p>
                      <a:pPr algn="ctr" fontAlgn="b"/>
                      <a:r>
                        <a:rPr lang="en-US" sz="1200" b="1" i="0" u="none" strike="noStrike" dirty="0">
                          <a:solidFill>
                            <a:srgbClr val="FFFFFF"/>
                          </a:solidFill>
                          <a:effectLst/>
                          <a:latin typeface="Calibri" panose="020F0502020204030204" pitchFamily="34" charset="0"/>
                        </a:rPr>
                        <a:t>STATUS IN FILLING VACANT POSTS ON A FIXED ESTABLISHMENT OF NDOH</a:t>
                      </a:r>
                    </a:p>
                  </a:txBody>
                  <a:tcPr marL="5483" marR="5483" marT="54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8298">
                <a:tc>
                  <a:txBody>
                    <a:bodyPr/>
                    <a:lstStyle/>
                    <a:p>
                      <a:pPr algn="l" fontAlgn="b"/>
                      <a:r>
                        <a:rPr lang="en-US" sz="1100" b="1" i="0" u="none" strike="noStrike" dirty="0">
                          <a:solidFill>
                            <a:srgbClr val="FFFFFF"/>
                          </a:solidFill>
                          <a:effectLst/>
                          <a:latin typeface="Calibri" panose="020F0502020204030204" pitchFamily="34" charset="0"/>
                        </a:rPr>
                        <a:t>BRANCH</a:t>
                      </a: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ADVERTISING</a:t>
                      </a: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AWAITING ASSUMPTION </a:t>
                      </a:r>
                    </a:p>
                    <a:p>
                      <a:pPr algn="l" fontAlgn="b"/>
                      <a:r>
                        <a:rPr lang="en-US" sz="1100" b="1" i="0" u="none" strike="noStrike" dirty="0">
                          <a:solidFill>
                            <a:srgbClr val="FFFFFF"/>
                          </a:solidFill>
                          <a:effectLst/>
                          <a:latin typeface="Calibri" panose="020F0502020204030204" pitchFamily="34" charset="0"/>
                        </a:rPr>
                        <a:t>OF DUTY</a:t>
                      </a: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INTERVIEW </a:t>
                      </a: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PERSONNEL SUITABILITY CHECKS</a:t>
                      </a: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POST ON HOLD</a:t>
                      </a: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RECRUITMENT PROCESS NOT YET COMMENCED</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SHORTLISTING</a:t>
                      </a:r>
                    </a:p>
                    <a:p>
                      <a:pPr algn="l" fontAlgn="b"/>
                      <a:endParaRPr lang="en-US" sz="1100" b="1" i="0" u="none" strike="noStrike"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p>
                      <a:pPr algn="l" fontAlgn="b"/>
                      <a:r>
                        <a:rPr lang="en-US" sz="1100" b="1" i="0" u="none" strike="noStrike" dirty="0">
                          <a:solidFill>
                            <a:srgbClr val="FFFFFF"/>
                          </a:solidFill>
                          <a:effectLst/>
                          <a:latin typeface="Calibri" panose="020F0502020204030204" pitchFamily="34" charset="0"/>
                        </a:rPr>
                        <a:t> </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SUBMISSION ON ROUTE FOR APPROVAL</a:t>
                      </a: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l" fontAlgn="b"/>
                      <a:r>
                        <a:rPr lang="en-US" sz="1100" b="1" i="0" u="none" strike="noStrike" dirty="0">
                          <a:solidFill>
                            <a:srgbClr val="FFFFFF"/>
                          </a:solidFill>
                          <a:effectLst/>
                          <a:latin typeface="Calibri" panose="020F0502020204030204" pitchFamily="34" charset="0"/>
                        </a:rPr>
                        <a:t>GRAND</a:t>
                      </a:r>
                      <a:r>
                        <a:rPr lang="en-US" sz="1100" b="1" i="0" u="none" strike="noStrike" baseline="0" dirty="0">
                          <a:solidFill>
                            <a:srgbClr val="FFFFFF"/>
                          </a:solidFill>
                          <a:effectLst/>
                          <a:latin typeface="Calibri" panose="020F0502020204030204" pitchFamily="34" charset="0"/>
                        </a:rPr>
                        <a:t> TOTAL</a:t>
                      </a:r>
                    </a:p>
                    <a:p>
                      <a:pPr algn="l" fontAlgn="b"/>
                      <a:endParaRPr lang="en-US" sz="1100" b="1" i="0" u="none" strike="noStrike" baseline="0" dirty="0">
                        <a:solidFill>
                          <a:srgbClr val="FFFFFF"/>
                        </a:solidFill>
                        <a:effectLst/>
                        <a:latin typeface="Calibri" panose="020F0502020204030204" pitchFamily="34" charset="0"/>
                      </a:endParaRPr>
                    </a:p>
                    <a:p>
                      <a:pPr algn="l" fontAlgn="b"/>
                      <a:endParaRPr lang="en-US" sz="1100" b="1" i="0" u="none" strike="noStrike" baseline="0" dirty="0">
                        <a:solidFill>
                          <a:srgbClr val="FFFFFF"/>
                        </a:solidFill>
                        <a:effectLst/>
                        <a:latin typeface="Calibri" panose="020F0502020204030204" pitchFamily="34" charset="0"/>
                      </a:endParaRPr>
                    </a:p>
                    <a:p>
                      <a:pPr algn="l" fontAlgn="b"/>
                      <a:endParaRPr lang="en-US" sz="1100" b="1" i="0" u="none" strike="noStrike" dirty="0">
                        <a:solidFill>
                          <a:srgbClr val="FFFFFF"/>
                        </a:solidFill>
                        <a:effectLst/>
                        <a:latin typeface="Calibri" panose="020F0502020204030204" pitchFamily="34" charset="0"/>
                      </a:endParaRP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1"/>
                  </a:ext>
                </a:extLst>
              </a:tr>
              <a:tr h="222819">
                <a:tc>
                  <a:txBody>
                    <a:bodyPr/>
                    <a:lstStyle/>
                    <a:p>
                      <a:pPr algn="l" fontAlgn="b"/>
                      <a:r>
                        <a:rPr lang="en-US" sz="1300" b="0" i="0" u="none" strike="noStrike" dirty="0">
                          <a:solidFill>
                            <a:srgbClr val="000000"/>
                          </a:solidFill>
                          <a:effectLst/>
                          <a:latin typeface="Calibri" panose="020F0502020204030204" pitchFamily="34" charset="0"/>
                        </a:rPr>
                        <a:t>1. ADMIN</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46</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73</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819">
                <a:tc>
                  <a:txBody>
                    <a:bodyPr/>
                    <a:lstStyle/>
                    <a:p>
                      <a:pPr algn="l" fontAlgn="b"/>
                      <a:r>
                        <a:rPr lang="en-US" sz="1300" b="0" i="0" u="none" strike="noStrike">
                          <a:solidFill>
                            <a:srgbClr val="000000"/>
                          </a:solidFill>
                          <a:effectLst/>
                          <a:latin typeface="Calibri" panose="020F0502020204030204" pitchFamily="34" charset="0"/>
                        </a:rPr>
                        <a:t>2. NHI </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7</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19</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74</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5639">
                <a:tc>
                  <a:txBody>
                    <a:bodyPr/>
                    <a:lstStyle/>
                    <a:p>
                      <a:pPr algn="l" fontAlgn="b"/>
                      <a:r>
                        <a:rPr lang="en-US" sz="1300" b="0" i="0" u="none" strike="noStrike" dirty="0">
                          <a:solidFill>
                            <a:srgbClr val="000000"/>
                          </a:solidFill>
                          <a:effectLst/>
                          <a:latin typeface="Calibri" panose="020F0502020204030204" pitchFamily="34" charset="0"/>
                        </a:rPr>
                        <a:t>3. HIV AIDS TB &amp; MW &amp; CH      </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26</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717">
                <a:tc>
                  <a:txBody>
                    <a:bodyPr/>
                    <a:lstStyle/>
                    <a:p>
                      <a:pPr algn="l" fontAlgn="b"/>
                      <a:r>
                        <a:rPr lang="en-US" sz="1300" b="0" i="0" u="none" strike="noStrike">
                          <a:solidFill>
                            <a:srgbClr val="000000"/>
                          </a:solidFill>
                          <a:effectLst/>
                          <a:latin typeface="Calibri" panose="020F0502020204030204" pitchFamily="34" charset="0"/>
                        </a:rPr>
                        <a:t>4. PRIMARY HEALTH CARE</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40</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9835">
                <a:tc>
                  <a:txBody>
                    <a:bodyPr/>
                    <a:lstStyle/>
                    <a:p>
                      <a:pPr algn="l" fontAlgn="b"/>
                      <a:r>
                        <a:rPr lang="en-US" sz="1300" b="0" i="0" u="none" strike="noStrike" dirty="0">
                          <a:solidFill>
                            <a:srgbClr val="000000"/>
                          </a:solidFill>
                          <a:effectLst/>
                          <a:latin typeface="Calibri" panose="020F0502020204030204" pitchFamily="34" charset="0"/>
                        </a:rPr>
                        <a:t>5. HOSPITALS TERTIARY SERV &amp;HRD      </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30</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8459">
                <a:tc>
                  <a:txBody>
                    <a:bodyPr/>
                    <a:lstStyle/>
                    <a:p>
                      <a:pPr algn="l" fontAlgn="b"/>
                      <a:r>
                        <a:rPr lang="en-US" sz="1300" b="0" i="0" u="none" strike="noStrike" dirty="0">
                          <a:solidFill>
                            <a:srgbClr val="000000"/>
                          </a:solidFill>
                          <a:effectLst/>
                          <a:latin typeface="Calibri" panose="020F0502020204030204" pitchFamily="34" charset="0"/>
                        </a:rPr>
                        <a:t>6. HEALTH REGULATION &amp; COMPL</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30</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36</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2819">
                <a:tc>
                  <a:txBody>
                    <a:bodyPr/>
                    <a:lstStyle/>
                    <a:p>
                      <a:pPr algn="l" fontAlgn="b"/>
                      <a:r>
                        <a:rPr lang="en-US" sz="1300" b="1" i="0" u="none" strike="noStrike">
                          <a:solidFill>
                            <a:srgbClr val="FFFFFF"/>
                          </a:solidFill>
                          <a:effectLst/>
                          <a:latin typeface="Calibri" panose="020F0502020204030204" pitchFamily="34" charset="0"/>
                        </a:rPr>
                        <a:t>Grand Total</a:t>
                      </a:r>
                    </a:p>
                  </a:txBody>
                  <a:tcPr marL="5483" marR="5483"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25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19</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5</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4</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174</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36</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a:solidFill>
                            <a:srgbClr val="FFFFFF"/>
                          </a:solidFill>
                          <a:effectLst/>
                          <a:latin typeface="Calibri" panose="020F0502020204030204" pitchFamily="34" charset="0"/>
                        </a:rPr>
                        <a:t>20</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n-US" sz="1300" b="1" i="0" u="none" strike="noStrike" dirty="0">
                          <a:solidFill>
                            <a:srgbClr val="FFFFFF"/>
                          </a:solidFill>
                          <a:effectLst/>
                          <a:latin typeface="Calibri" panose="020F0502020204030204" pitchFamily="34" charset="0"/>
                        </a:rPr>
                        <a:t>288</a:t>
                      </a:r>
                    </a:p>
                  </a:txBody>
                  <a:tcPr marL="5483" marR="5483"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50800"/>
            <a:ext cx="7715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rPr>
              <a:t>NDOH’s role in Job Creation</a:t>
            </a:r>
            <a:endParaRPr lang="en-GB" altLang="en-US" sz="3200" b="1">
              <a:solidFill>
                <a:schemeClr val="bg1"/>
              </a:solidFill>
            </a:endParaRP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107950" y="1184275"/>
            <a:ext cx="8928100" cy="236988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fontAlgn="t" hangingPunct="1">
              <a:buFont typeface="Arial" panose="020B0604020202020204" pitchFamily="34" charset="0"/>
              <a:buChar char="•"/>
              <a:defRPr/>
            </a:pPr>
            <a:r>
              <a:rPr lang="en-US" altLang="en-US" sz="2400" dirty="0">
                <a:solidFill>
                  <a:srgbClr val="000000"/>
                </a:solidFill>
                <a:latin typeface="Arial Narrow" panose="020B0606020202030204" pitchFamily="34" charset="0"/>
              </a:rPr>
              <a:t>In spite of fiscal constraints, the department has ringfenced R1,5m for the appointment of newly graduated interns.</a:t>
            </a:r>
          </a:p>
          <a:p>
            <a:pPr marL="342900" indent="-342900" eaLnBrk="1" fontAlgn="t" hangingPunct="1">
              <a:buFont typeface="Arial" panose="020B0604020202020204" pitchFamily="34" charset="0"/>
              <a:buChar char="•"/>
              <a:defRPr/>
            </a:pPr>
            <a:endParaRPr lang="en-US" altLang="en-US" sz="2400" dirty="0">
              <a:solidFill>
                <a:srgbClr val="000000"/>
              </a:solidFill>
              <a:latin typeface="Arial Narrow" panose="020B0606020202030204" pitchFamily="34" charset="0"/>
            </a:endParaRPr>
          </a:p>
          <a:p>
            <a:pPr marL="342900" indent="-342900" eaLnBrk="1" fontAlgn="t" hangingPunct="1">
              <a:buFont typeface="Arial" panose="020B0604020202020204" pitchFamily="34" charset="0"/>
              <a:buChar char="•"/>
              <a:defRPr/>
            </a:pPr>
            <a:r>
              <a:rPr lang="en-US" altLang="en-US" sz="2400" dirty="0">
                <a:solidFill>
                  <a:srgbClr val="000000"/>
                </a:solidFill>
                <a:latin typeface="Arial Narrow" panose="020B0606020202030204" pitchFamily="34" charset="0"/>
              </a:rPr>
              <a:t> This is line with the Skills Development Act 37 of 2008.</a:t>
            </a:r>
          </a:p>
          <a:p>
            <a:pPr marL="342900" indent="-342900" eaLnBrk="1" fontAlgn="t" hangingPunct="1">
              <a:buFont typeface="Arial" panose="020B0604020202020204" pitchFamily="34" charset="0"/>
              <a:buChar char="•"/>
              <a:defRPr/>
            </a:pPr>
            <a:endParaRPr lang="en-US" altLang="en-US" sz="2400" dirty="0">
              <a:solidFill>
                <a:srgbClr val="000000"/>
              </a:solidFill>
              <a:latin typeface="Arial Narrow" panose="020B0606020202030204" pitchFamily="34" charset="0"/>
            </a:endParaRPr>
          </a:p>
          <a:p>
            <a:pPr eaLnBrk="1" fontAlgn="t" hangingPunct="1">
              <a:defRPr/>
            </a:pPr>
            <a:endParaRPr lang="en-US" altLang="en-US" sz="2800" dirty="0">
              <a:solidFill>
                <a:srgbClr val="000000"/>
              </a:solidFill>
              <a:latin typeface="Arial Narrow" panose="020B0606020202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17E1E-2A2E-AEC5-1EC5-6CEE3231569E}"/>
              </a:ext>
            </a:extLst>
          </p:cNvPr>
          <p:cNvSpPr>
            <a:spLocks noGrp="1"/>
          </p:cNvSpPr>
          <p:nvPr>
            <p:ph type="title"/>
          </p:nvPr>
        </p:nvSpPr>
        <p:spPr>
          <a:xfrm>
            <a:off x="827584" y="1844824"/>
            <a:ext cx="7886700" cy="2852737"/>
          </a:xfrm>
        </p:spPr>
        <p:txBody>
          <a:bodyPr/>
          <a:lstStyle/>
          <a:p>
            <a:pPr algn="ctr">
              <a:spcBef>
                <a:spcPct val="20000"/>
              </a:spcBef>
              <a:defRPr/>
            </a:pPr>
            <a:r>
              <a:rPr lang="en-US" sz="3600" b="0" i="0" u="none" strike="noStrike" baseline="0" dirty="0"/>
              <a:t>5.</a:t>
            </a:r>
            <a:br>
              <a:rPr lang="en-US" sz="3600" b="0" i="0" u="none" strike="noStrike" baseline="0" dirty="0"/>
            </a:br>
            <a:r>
              <a:rPr lang="en-US" sz="3600" b="0" i="0" u="none" strike="noStrike" baseline="0" dirty="0"/>
              <a:t>Con</a:t>
            </a:r>
            <a:r>
              <a:rPr lang="en-US" sz="3600" dirty="0"/>
              <a:t>tribution to </a:t>
            </a:r>
            <a:r>
              <a:rPr lang="en-US" sz="3600" b="0" i="0" u="none" strike="noStrike" baseline="0" dirty="0">
                <a:latin typeface="Arial" panose="020B0604020202020204" pitchFamily="34" charset="0"/>
              </a:rPr>
              <a:t>South African Economic Reconstruction and Recovery Plan, Broad-Based Black Economic Empowerment and localization of goods and services </a:t>
            </a:r>
            <a:endParaRPr lang="en-ZA" dirty="0"/>
          </a:p>
        </p:txBody>
      </p:sp>
    </p:spTree>
    <p:extLst>
      <p:ext uri="{BB962C8B-B14F-4D97-AF65-F5344CB8AC3E}">
        <p14:creationId xmlns:p14="http://schemas.microsoft.com/office/powerpoint/2010/main" val="1865938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EE95-2768-72A9-06D2-7CD52C1468AF}"/>
              </a:ext>
            </a:extLst>
          </p:cNvPr>
          <p:cNvSpPr>
            <a:spLocks noGrp="1"/>
          </p:cNvSpPr>
          <p:nvPr>
            <p:ph type="title"/>
          </p:nvPr>
        </p:nvSpPr>
        <p:spPr>
          <a:xfrm>
            <a:off x="107504" y="124362"/>
            <a:ext cx="7128792" cy="496326"/>
          </a:xfrm>
        </p:spPr>
        <p:txBody>
          <a:bodyPr>
            <a:noAutofit/>
          </a:bodyPr>
          <a:lstStyle/>
          <a:p>
            <a:r>
              <a:rPr lang="en-US" sz="2700" dirty="0"/>
              <a:t>Local procurement on pharmaceutical including values</a:t>
            </a:r>
            <a:endParaRPr lang="en-ZA" sz="2700" dirty="0"/>
          </a:p>
        </p:txBody>
      </p:sp>
      <p:sp>
        <p:nvSpPr>
          <p:cNvPr id="9" name="Content Placeholder 8">
            <a:extLst>
              <a:ext uri="{FF2B5EF4-FFF2-40B4-BE49-F238E27FC236}">
                <a16:creationId xmlns:a16="http://schemas.microsoft.com/office/drawing/2014/main" id="{10B4503F-3AC7-02EB-3218-584ED537B865}"/>
              </a:ext>
            </a:extLst>
          </p:cNvPr>
          <p:cNvSpPr>
            <a:spLocks noGrp="1"/>
          </p:cNvSpPr>
          <p:nvPr>
            <p:ph idx="1"/>
          </p:nvPr>
        </p:nvSpPr>
        <p:spPr>
          <a:xfrm>
            <a:off x="539552" y="4749141"/>
            <a:ext cx="7886700" cy="813009"/>
          </a:xfrm>
        </p:spPr>
        <p:txBody>
          <a:bodyPr/>
          <a:lstStyle/>
          <a:p>
            <a:pPr marL="0" indent="0">
              <a:buNone/>
            </a:pPr>
            <a:r>
              <a:rPr lang="en-ZA" sz="2000" dirty="0"/>
              <a:t>59% of pharmaceuticals have been procurement locally and 51% has been awarded to others.</a:t>
            </a:r>
          </a:p>
        </p:txBody>
      </p:sp>
      <p:graphicFrame>
        <p:nvGraphicFramePr>
          <p:cNvPr id="11" name="Chart 10">
            <a:extLst>
              <a:ext uri="{FF2B5EF4-FFF2-40B4-BE49-F238E27FC236}">
                <a16:creationId xmlns:a16="http://schemas.microsoft.com/office/drawing/2014/main" id="{83666A49-B14F-ED75-9681-24B8AF6CDC8F}"/>
              </a:ext>
            </a:extLst>
          </p:cNvPr>
          <p:cNvGraphicFramePr>
            <a:graphicFrameLocks/>
          </p:cNvGraphicFramePr>
          <p:nvPr>
            <p:extLst>
              <p:ext uri="{D42A27DB-BD31-4B8C-83A1-F6EECF244321}">
                <p14:modId xmlns:p14="http://schemas.microsoft.com/office/powerpoint/2010/main" val="3680683445"/>
              </p:ext>
            </p:extLst>
          </p:nvPr>
        </p:nvGraphicFramePr>
        <p:xfrm>
          <a:off x="827584" y="1295850"/>
          <a:ext cx="7704856" cy="3285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9323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EE95-2768-72A9-06D2-7CD52C1468AF}"/>
              </a:ext>
            </a:extLst>
          </p:cNvPr>
          <p:cNvSpPr>
            <a:spLocks noGrp="1"/>
          </p:cNvSpPr>
          <p:nvPr>
            <p:ph type="title"/>
          </p:nvPr>
        </p:nvSpPr>
        <p:spPr>
          <a:xfrm>
            <a:off x="107504" y="124362"/>
            <a:ext cx="7128792" cy="496326"/>
          </a:xfrm>
        </p:spPr>
        <p:txBody>
          <a:bodyPr>
            <a:noAutofit/>
          </a:bodyPr>
          <a:lstStyle/>
          <a:p>
            <a:r>
              <a:rPr lang="en-US" sz="2700" dirty="0"/>
              <a:t>Local procurement on pharmaceutical including values</a:t>
            </a:r>
            <a:endParaRPr lang="en-ZA" sz="2700" dirty="0"/>
          </a:p>
        </p:txBody>
      </p:sp>
      <p:graphicFrame>
        <p:nvGraphicFramePr>
          <p:cNvPr id="6" name="Content Placeholder 5">
            <a:extLst>
              <a:ext uri="{FF2B5EF4-FFF2-40B4-BE49-F238E27FC236}">
                <a16:creationId xmlns:a16="http://schemas.microsoft.com/office/drawing/2014/main" id="{1F5A906E-FA2C-CA5D-A69D-BB4DC51E721C}"/>
              </a:ext>
            </a:extLst>
          </p:cNvPr>
          <p:cNvGraphicFramePr>
            <a:graphicFrameLocks noGrp="1"/>
          </p:cNvGraphicFramePr>
          <p:nvPr>
            <p:ph idx="1"/>
          </p:nvPr>
        </p:nvGraphicFramePr>
        <p:xfrm>
          <a:off x="86544" y="1061451"/>
          <a:ext cx="8949952" cy="4920005"/>
        </p:xfrm>
        <a:graphic>
          <a:graphicData uri="http://schemas.openxmlformats.org/drawingml/2006/table">
            <a:tbl>
              <a:tblPr>
                <a:tableStyleId>{5C22544A-7EE6-4342-B048-85BDC9FD1C3A}</a:tableStyleId>
              </a:tblPr>
              <a:tblGrid>
                <a:gridCol w="1293497">
                  <a:extLst>
                    <a:ext uri="{9D8B030D-6E8A-4147-A177-3AD203B41FA5}">
                      <a16:colId xmlns:a16="http://schemas.microsoft.com/office/drawing/2014/main" val="1786332369"/>
                    </a:ext>
                  </a:extLst>
                </a:gridCol>
                <a:gridCol w="2103565">
                  <a:extLst>
                    <a:ext uri="{9D8B030D-6E8A-4147-A177-3AD203B41FA5}">
                      <a16:colId xmlns:a16="http://schemas.microsoft.com/office/drawing/2014/main" val="1064305069"/>
                    </a:ext>
                  </a:extLst>
                </a:gridCol>
                <a:gridCol w="1398022">
                  <a:extLst>
                    <a:ext uri="{9D8B030D-6E8A-4147-A177-3AD203B41FA5}">
                      <a16:colId xmlns:a16="http://schemas.microsoft.com/office/drawing/2014/main" val="500282671"/>
                    </a:ext>
                  </a:extLst>
                </a:gridCol>
                <a:gridCol w="1398022">
                  <a:extLst>
                    <a:ext uri="{9D8B030D-6E8A-4147-A177-3AD203B41FA5}">
                      <a16:colId xmlns:a16="http://schemas.microsoft.com/office/drawing/2014/main" val="2044889189"/>
                    </a:ext>
                  </a:extLst>
                </a:gridCol>
                <a:gridCol w="1332693">
                  <a:extLst>
                    <a:ext uri="{9D8B030D-6E8A-4147-A177-3AD203B41FA5}">
                      <a16:colId xmlns:a16="http://schemas.microsoft.com/office/drawing/2014/main" val="257876852"/>
                    </a:ext>
                  </a:extLst>
                </a:gridCol>
                <a:gridCol w="1424153">
                  <a:extLst>
                    <a:ext uri="{9D8B030D-6E8A-4147-A177-3AD203B41FA5}">
                      <a16:colId xmlns:a16="http://schemas.microsoft.com/office/drawing/2014/main" val="2284126007"/>
                    </a:ext>
                  </a:extLst>
                </a:gridCol>
              </a:tblGrid>
              <a:tr h="279279">
                <a:tc>
                  <a:txBody>
                    <a:bodyPr/>
                    <a:lstStyle/>
                    <a:p>
                      <a:pPr algn="ctr" fontAlgn="t"/>
                      <a:r>
                        <a:rPr lang="en-ZA" sz="800" b="1" u="none" strike="noStrike" dirty="0">
                          <a:effectLst/>
                          <a:latin typeface="Arial" panose="020B0604020202020204" pitchFamily="34" charset="0"/>
                          <a:cs typeface="Arial" panose="020B0604020202020204" pitchFamily="34" charset="0"/>
                        </a:rPr>
                        <a:t>Tender Number</a:t>
                      </a:r>
                      <a:endParaRPr lang="en-ZA" sz="800" b="1" i="0" u="none" strike="noStrike" dirty="0">
                        <a:solidFill>
                          <a:srgbClr val="FFFFFF"/>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800" b="1" u="none" strike="noStrike" dirty="0">
                          <a:effectLst/>
                          <a:latin typeface="Arial" panose="020B0604020202020204" pitchFamily="34" charset="0"/>
                          <a:cs typeface="Arial" panose="020B0604020202020204" pitchFamily="34" charset="0"/>
                        </a:rPr>
                        <a:t>Tender Description</a:t>
                      </a:r>
                      <a:endParaRPr lang="en-ZA" sz="800" b="1" i="0" u="none" strike="noStrike" dirty="0">
                        <a:solidFill>
                          <a:srgbClr val="FFFFFF"/>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800" b="1" u="none" strike="noStrike" dirty="0">
                          <a:effectLst/>
                          <a:latin typeface="Arial" panose="020B0604020202020204" pitchFamily="34" charset="0"/>
                          <a:cs typeface="Arial" panose="020B0604020202020204" pitchFamily="34" charset="0"/>
                        </a:rPr>
                        <a:t>Total Value of Contract (Final)</a:t>
                      </a:r>
                      <a:endParaRPr lang="en-US" sz="800" b="1" i="0" u="none" strike="noStrike" dirty="0">
                        <a:solidFill>
                          <a:srgbClr val="FFFFFF"/>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800" b="1" u="none" strike="noStrike" dirty="0">
                          <a:effectLst/>
                          <a:latin typeface="Arial" panose="020B0604020202020204" pitchFamily="34" charset="0"/>
                          <a:cs typeface="Arial" panose="020B0604020202020204" pitchFamily="34" charset="0"/>
                        </a:rPr>
                        <a:t>Awarded Value to Local</a:t>
                      </a:r>
                      <a:endParaRPr lang="en-ZA" sz="800" b="1" i="0" u="none" strike="noStrike" dirty="0">
                        <a:solidFill>
                          <a:srgbClr val="FFFFFF"/>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800" b="1" u="none" strike="noStrike" dirty="0">
                          <a:effectLst/>
                          <a:latin typeface="Arial" panose="020B0604020202020204" pitchFamily="34" charset="0"/>
                          <a:cs typeface="Arial" panose="020B0604020202020204" pitchFamily="34" charset="0"/>
                        </a:rPr>
                        <a:t>Contract start date</a:t>
                      </a:r>
                      <a:endParaRPr lang="en-ZA" sz="800" b="1" i="0" u="none" strike="noStrike" dirty="0">
                        <a:solidFill>
                          <a:srgbClr val="FFFFFF"/>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800" b="1" u="none" strike="noStrike" dirty="0">
                          <a:effectLst/>
                          <a:latin typeface="Arial" panose="020B0604020202020204" pitchFamily="34" charset="0"/>
                          <a:cs typeface="Arial" panose="020B0604020202020204" pitchFamily="34" charset="0"/>
                        </a:rPr>
                        <a:t>Contract end date</a:t>
                      </a:r>
                      <a:endParaRPr lang="en-ZA" sz="800" b="1" i="0" u="none" strike="noStrike" dirty="0">
                        <a:solidFill>
                          <a:srgbClr val="FFFFFF"/>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720800047"/>
                  </a:ext>
                </a:extLst>
              </a:tr>
              <a:tr h="485881">
                <a:tc>
                  <a:txBody>
                    <a:bodyPr/>
                    <a:lstStyle/>
                    <a:p>
                      <a:pPr algn="l" fontAlgn="t"/>
                      <a:r>
                        <a:rPr lang="en-ZA" sz="800" u="none" strike="noStrike" dirty="0">
                          <a:effectLst/>
                          <a:latin typeface="Arial" panose="020B0604020202020204" pitchFamily="34" charset="0"/>
                          <a:cs typeface="Arial" panose="020B0604020202020204" pitchFamily="34" charset="0"/>
                        </a:rPr>
                        <a:t>HP13-2022ARV</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ANTI-RETROVIRAL MEDICINES TO THE DEPARTMENT OF HEALTH FOR THE PERIOD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R20 337 630 552,16</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R13 209 019 110,90</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01 July 2022</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30 June 2025</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043953"/>
                  </a:ext>
                </a:extLst>
              </a:tr>
              <a:tr h="354255">
                <a:tc>
                  <a:txBody>
                    <a:bodyPr/>
                    <a:lstStyle/>
                    <a:p>
                      <a:pPr algn="l" fontAlgn="t"/>
                      <a:r>
                        <a:rPr lang="en-ZA" sz="800" u="none" strike="noStrike">
                          <a:effectLst/>
                          <a:latin typeface="Arial" panose="020B0604020202020204" pitchFamily="34" charset="0"/>
                          <a:cs typeface="Arial" panose="020B0604020202020204" pitchFamily="34" charset="0"/>
                        </a:rPr>
                        <a:t>HP04-2022ONC</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ONCOLOGY AND IMMUNOLOGICAL AGENTS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R625 341 281,75</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R12 737 102,24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01 July 2022</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 June 2024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845325"/>
                  </a:ext>
                </a:extLst>
              </a:tr>
              <a:tr h="244240">
                <a:tc>
                  <a:txBody>
                    <a:bodyPr/>
                    <a:lstStyle/>
                    <a:p>
                      <a:pPr algn="l" fontAlgn="t"/>
                      <a:r>
                        <a:rPr lang="en-ZA" sz="800" u="none" strike="noStrike">
                          <a:effectLst/>
                          <a:latin typeface="Arial" panose="020B0604020202020204" pitchFamily="34" charset="0"/>
                          <a:cs typeface="Arial" panose="020B0604020202020204" pitchFamily="34" charset="0"/>
                        </a:rPr>
                        <a:t>HP09-2023SD</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SOLID DOSAGE FORMS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R8 779 752 041,81</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R3 846 970 196,85</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01 May 2023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 April 2026</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131222"/>
                  </a:ext>
                </a:extLst>
              </a:tr>
              <a:tr h="365060">
                <a:tc>
                  <a:txBody>
                    <a:bodyPr/>
                    <a:lstStyle/>
                    <a:p>
                      <a:pPr algn="l" fontAlgn="t"/>
                      <a:r>
                        <a:rPr lang="en-ZA" sz="800" u="none" strike="noStrike">
                          <a:effectLst/>
                          <a:latin typeface="Arial" panose="020B0604020202020204" pitchFamily="34" charset="0"/>
                          <a:cs typeface="Arial" panose="020B0604020202020204" pitchFamily="34" charset="0"/>
                        </a:rPr>
                        <a:t>HP06-2021SVP/01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SMALL VOLUME PARENTERALS AND INSULIN DEVICES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R231 838 779,02</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R86 879 463,20</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28 February 2022</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 April 2024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8510511"/>
                  </a:ext>
                </a:extLst>
              </a:tr>
              <a:tr h="365060">
                <a:tc>
                  <a:txBody>
                    <a:bodyPr/>
                    <a:lstStyle/>
                    <a:p>
                      <a:pPr algn="l" fontAlgn="t"/>
                      <a:r>
                        <a:rPr lang="en-ZA" sz="800" u="none" strike="noStrike">
                          <a:effectLst/>
                          <a:latin typeface="Arial" panose="020B0604020202020204" pitchFamily="34" charset="0"/>
                          <a:cs typeface="Arial" panose="020B0604020202020204" pitchFamily="34" charset="0"/>
                        </a:rPr>
                        <a:t>HP06-2021SVP/02</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SMALL VOLUME PARENTERALS AND INSULIN DEVICES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R129 919 168,51</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R0,00</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23-Jan-23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 April 2024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7376854"/>
                  </a:ext>
                </a:extLst>
              </a:tr>
              <a:tr h="354255">
                <a:tc>
                  <a:txBody>
                    <a:bodyPr/>
                    <a:lstStyle/>
                    <a:p>
                      <a:pPr algn="l" fontAlgn="t"/>
                      <a:r>
                        <a:rPr lang="en-ZA" sz="800" u="none" strike="noStrike">
                          <a:effectLst/>
                          <a:latin typeface="Arial" panose="020B0604020202020204" pitchFamily="34" charset="0"/>
                          <a:cs typeface="Arial" panose="020B0604020202020204" pitchFamily="34" charset="0"/>
                        </a:rPr>
                        <a:t>HP04-2022ONC/01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ONCOLOGY AND IMMUNOLOGICAL AGENTS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R30 743 000,28</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R0,00</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23-Jan-23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30-Jun-24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236911"/>
                  </a:ext>
                </a:extLst>
              </a:tr>
              <a:tr h="244240">
                <a:tc>
                  <a:txBody>
                    <a:bodyPr/>
                    <a:lstStyle/>
                    <a:p>
                      <a:pPr algn="l" fontAlgn="t"/>
                      <a:r>
                        <a:rPr lang="en-ZA" sz="800" u="none" strike="noStrike">
                          <a:effectLst/>
                          <a:latin typeface="Arial" panose="020B0604020202020204" pitchFamily="34" charset="0"/>
                          <a:cs typeface="Arial" panose="020B0604020202020204" pitchFamily="34" charset="0"/>
                        </a:rPr>
                        <a:t>HP10-2023BIO/01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SMALL BIOLOGICAL PREPARATIONS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R856 030 490,64</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R852 702 042,44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17-Feb-23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31-Dec-24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2859990"/>
                  </a:ext>
                </a:extLst>
              </a:tr>
              <a:tr h="365060">
                <a:tc>
                  <a:txBody>
                    <a:bodyPr/>
                    <a:lstStyle/>
                    <a:p>
                      <a:pPr algn="l" fontAlgn="t"/>
                      <a:r>
                        <a:rPr lang="en-ZA" sz="800" u="none" strike="noStrike">
                          <a:effectLst/>
                          <a:latin typeface="Arial" panose="020B0604020202020204" pitchFamily="34" charset="0"/>
                          <a:cs typeface="Arial" panose="020B0604020202020204" pitchFamily="34" charset="0"/>
                        </a:rPr>
                        <a:t>HP07-2023DAI</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dirty="0">
                          <a:effectLst/>
                          <a:latin typeface="Arial" panose="020B0604020202020204" pitchFamily="34" charset="0"/>
                          <a:cs typeface="Arial" panose="020B0604020202020204" pitchFamily="34" charset="0"/>
                        </a:rPr>
                        <a:t>Supply and Delivery of Pharmaceutical Products: Drops, </a:t>
                      </a:r>
                      <a:r>
                        <a:rPr lang="en-US" sz="800" u="none" strike="noStrike" dirty="0" err="1">
                          <a:effectLst/>
                          <a:latin typeface="Arial" panose="020B0604020202020204" pitchFamily="34" charset="0"/>
                          <a:cs typeface="Arial" panose="020B0604020202020204" pitchFamily="34" charset="0"/>
                        </a:rPr>
                        <a:t>Aersols</a:t>
                      </a:r>
                      <a:r>
                        <a:rPr lang="en-US" sz="800" u="none" strike="noStrike" dirty="0">
                          <a:effectLst/>
                          <a:latin typeface="Arial" panose="020B0604020202020204" pitchFamily="34" charset="0"/>
                          <a:cs typeface="Arial" panose="020B0604020202020204" pitchFamily="34" charset="0"/>
                        </a:rPr>
                        <a:t> and Inhaled </a:t>
                      </a:r>
                      <a:r>
                        <a:rPr lang="en-US" sz="800" u="none" strike="noStrike" dirty="0" err="1">
                          <a:effectLst/>
                          <a:latin typeface="Arial" panose="020B0604020202020204" pitchFamily="34" charset="0"/>
                          <a:cs typeface="Arial" panose="020B0604020202020204" pitchFamily="34" charset="0"/>
                        </a:rPr>
                        <a:t>Medinces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R1 317 228 794,28</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R126 505 818,70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01 July 2023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 June 2026</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20015"/>
                  </a:ext>
                </a:extLst>
              </a:tr>
              <a:tr h="244240">
                <a:tc>
                  <a:txBody>
                    <a:bodyPr/>
                    <a:lstStyle/>
                    <a:p>
                      <a:pPr algn="l" fontAlgn="t"/>
                      <a:r>
                        <a:rPr lang="en-ZA" sz="800" u="none" strike="noStrike">
                          <a:effectLst/>
                          <a:latin typeface="Arial" panose="020B0604020202020204" pitchFamily="34" charset="0"/>
                          <a:cs typeface="Arial" panose="020B0604020202020204" pitchFamily="34" charset="0"/>
                        </a:rPr>
                        <a:t>HP08-2023SSP</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Semi-solid dosage forms and powders</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R1 038 431 933,44</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R900 482 849,08</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01 July 2023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 June 2026</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844547"/>
                  </a:ext>
                </a:extLst>
              </a:tr>
              <a:tr h="365060">
                <a:tc>
                  <a:txBody>
                    <a:bodyPr/>
                    <a:lstStyle/>
                    <a:p>
                      <a:pPr algn="l" fontAlgn="t"/>
                      <a:r>
                        <a:rPr lang="en-ZA" sz="800" u="none" strike="noStrike">
                          <a:effectLst/>
                          <a:latin typeface="Arial" panose="020B0604020202020204" pitchFamily="34" charset="0"/>
                          <a:cs typeface="Arial" panose="020B0604020202020204" pitchFamily="34" charset="0"/>
                        </a:rPr>
                        <a:t>HP16-2024EPI</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Vaccines used in the Expanded Programme on Immunisation (EPI)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R4 487 676 725,58</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R0,00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01-Jan-24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31-Dec-26</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887034"/>
                  </a:ext>
                </a:extLst>
              </a:tr>
              <a:tr h="244240">
                <a:tc>
                  <a:txBody>
                    <a:bodyPr/>
                    <a:lstStyle/>
                    <a:p>
                      <a:pPr algn="l" fontAlgn="t"/>
                      <a:r>
                        <a:rPr lang="en-ZA" sz="800" u="none" strike="noStrike">
                          <a:effectLst/>
                          <a:latin typeface="Arial" panose="020B0604020202020204" pitchFamily="34" charset="0"/>
                          <a:cs typeface="Arial" panose="020B0604020202020204" pitchFamily="34" charset="0"/>
                        </a:rPr>
                        <a:t>HP01-2021TB/01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Anti-Tuberculosis Medicines</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R7 298 611,20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R0,00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28 February 2022</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30-Sep-23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435300"/>
                  </a:ext>
                </a:extLst>
              </a:tr>
              <a:tr h="365060">
                <a:tc>
                  <a:txBody>
                    <a:bodyPr/>
                    <a:lstStyle/>
                    <a:p>
                      <a:pPr algn="l" fontAlgn="t"/>
                      <a:r>
                        <a:rPr lang="en-ZA" sz="800" u="none" strike="noStrike">
                          <a:effectLst/>
                          <a:latin typeface="Arial" panose="020B0604020202020204" pitchFamily="34" charset="0"/>
                          <a:cs typeface="Arial" panose="020B0604020202020204" pitchFamily="34" charset="0"/>
                        </a:rPr>
                        <a:t>HP02-2021AI/01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Anti-Infective Medicines (Antibiotics, Antifungal, Antiprotozoal and Antiviral Agents)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R109 949 118,60</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R0,00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28 February 2022</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30-Sep-23</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129242"/>
                  </a:ext>
                </a:extLst>
              </a:tr>
              <a:tr h="244240">
                <a:tc>
                  <a:txBody>
                    <a:bodyPr/>
                    <a:lstStyle/>
                    <a:p>
                      <a:pPr algn="l" fontAlgn="t"/>
                      <a:r>
                        <a:rPr lang="en-ZA" sz="800" u="none" strike="noStrike">
                          <a:effectLst/>
                          <a:latin typeface="Arial" panose="020B0604020202020204" pitchFamily="34" charset="0"/>
                          <a:cs typeface="Arial" panose="020B0604020202020204" pitchFamily="34" charset="0"/>
                        </a:rPr>
                        <a:t>HP05-2021DI/01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Diagnostic Agents and Contrast Media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R6 521 850,66</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R0,00</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28 February 2022</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a:effectLst/>
                          <a:latin typeface="Arial" panose="020B0604020202020204" pitchFamily="34" charset="0"/>
                          <a:cs typeface="Arial" panose="020B0604020202020204" pitchFamily="34" charset="0"/>
                        </a:rPr>
                        <a:t>30-Jun-24</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18603"/>
                  </a:ext>
                </a:extLst>
              </a:tr>
              <a:tr h="244240">
                <a:tc>
                  <a:txBody>
                    <a:bodyPr/>
                    <a:lstStyle/>
                    <a:p>
                      <a:pPr algn="l" fontAlgn="t"/>
                      <a:r>
                        <a:rPr lang="en-ZA" sz="800" u="none" strike="noStrike">
                          <a:effectLst/>
                          <a:latin typeface="Arial" panose="020B0604020202020204" pitchFamily="34" charset="0"/>
                          <a:cs typeface="Arial" panose="020B0604020202020204" pitchFamily="34" charset="0"/>
                        </a:rPr>
                        <a:t>HP09-2021SD/01</a:t>
                      </a:r>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00" u="none" strike="noStrike">
                          <a:effectLst/>
                          <a:latin typeface="Arial" panose="020B0604020202020204" pitchFamily="34" charset="0"/>
                          <a:cs typeface="Arial" panose="020B0604020202020204" pitchFamily="34" charset="0"/>
                        </a:rPr>
                        <a:t>SUPPLY AND DELIVERY OF SOLID DOSAGE FORMS</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R213 044 567,00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R15 252 772,00</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28 February 2022</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30-Apr-23</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494752"/>
                  </a:ext>
                </a:extLst>
              </a:tr>
              <a:tr h="123420">
                <a:tc>
                  <a:txBody>
                    <a:bodyPr/>
                    <a:lstStyle/>
                    <a:p>
                      <a:pPr algn="l" fontAlgn="t"/>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ZA" sz="800" b="0" i="0" u="none" strike="noStrike">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800" u="none" strike="noStrike" dirty="0">
                          <a:effectLst/>
                          <a:latin typeface="Arial" panose="020B0604020202020204" pitchFamily="34" charset="0"/>
                          <a:cs typeface="Arial" panose="020B0604020202020204" pitchFamily="34" charset="0"/>
                        </a:rPr>
                        <a:t>R38 701 069 467,90</a:t>
                      </a:r>
                      <a:endParaRPr lang="en-ZA" sz="800" b="1"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800" u="none" strike="noStrike" dirty="0">
                          <a:effectLst/>
                          <a:latin typeface="Arial" panose="020B0604020202020204" pitchFamily="34" charset="0"/>
                          <a:cs typeface="Arial" panose="020B0604020202020204" pitchFamily="34" charset="0"/>
                        </a:rPr>
                        <a:t>R19 050 549 355,41</a:t>
                      </a:r>
                      <a:endParaRPr lang="en-ZA" sz="800" b="1"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2623" marR="2623" marT="26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616477"/>
                  </a:ext>
                </a:extLst>
              </a:tr>
            </a:tbl>
          </a:graphicData>
        </a:graphic>
      </p:graphicFrame>
    </p:spTree>
    <p:extLst>
      <p:ext uri="{BB962C8B-B14F-4D97-AF65-F5344CB8AC3E}">
        <p14:creationId xmlns:p14="http://schemas.microsoft.com/office/powerpoint/2010/main" val="2640205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0"/>
            <a:ext cx="7308304"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chemeClr val="bg1"/>
                </a:solidFill>
              </a:rPr>
              <a:t>Contribution to South African Economic Reconstruction and Recovery Plan, BBBEE </a:t>
            </a:r>
            <a:endParaRPr lang="en-GB" altLang="en-US" sz="2400" b="1" dirty="0">
              <a:solidFill>
                <a:schemeClr val="bg1"/>
              </a:solidFill>
            </a:endParaRP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107504" y="1230412"/>
            <a:ext cx="8568952" cy="424731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fontAlgn="t" hangingPunct="1">
              <a:lnSpc>
                <a:spcPct val="150000"/>
              </a:lnSpc>
              <a:buFont typeface="Arial" panose="020B0604020202020204" pitchFamily="34" charset="0"/>
              <a:buChar char="•"/>
              <a:defRPr/>
            </a:pPr>
            <a:r>
              <a:rPr lang="en-US" altLang="en-US" sz="2000" dirty="0">
                <a:solidFill>
                  <a:srgbClr val="000000"/>
                </a:solidFill>
              </a:rPr>
              <a:t>The Department has included the following in its procurement policy which will contribute</a:t>
            </a:r>
          </a:p>
          <a:p>
            <a:pPr marL="1200150" lvl="1" indent="-457200" fontAlgn="t">
              <a:lnSpc>
                <a:spcPct val="150000"/>
              </a:lnSpc>
              <a:buFont typeface="Courier New" panose="02070309020205020404" pitchFamily="49" charset="0"/>
              <a:buChar char="o"/>
              <a:defRPr/>
            </a:pPr>
            <a:r>
              <a:rPr lang="en-US" altLang="en-US" sz="2000" dirty="0">
                <a:solidFill>
                  <a:srgbClr val="000000"/>
                </a:solidFill>
              </a:rPr>
              <a:t>Individuals who had no franchise in national elections before the 1983 and 1993 constitutions</a:t>
            </a:r>
          </a:p>
          <a:p>
            <a:pPr marL="1200150" lvl="1" indent="-457200" fontAlgn="t">
              <a:lnSpc>
                <a:spcPct val="150000"/>
              </a:lnSpc>
              <a:buFont typeface="Courier New" panose="02070309020205020404" pitchFamily="49" charset="0"/>
              <a:buChar char="o"/>
              <a:defRPr/>
            </a:pPr>
            <a:r>
              <a:rPr lang="en-US" altLang="en-US" sz="2000" dirty="0">
                <a:solidFill>
                  <a:srgbClr val="000000"/>
                </a:solidFill>
              </a:rPr>
              <a:t>Individuals who are females</a:t>
            </a:r>
          </a:p>
          <a:p>
            <a:pPr marL="1200150" lvl="1" indent="-457200" fontAlgn="t">
              <a:lnSpc>
                <a:spcPct val="150000"/>
              </a:lnSpc>
              <a:buFont typeface="Courier New" panose="02070309020205020404" pitchFamily="49" charset="0"/>
              <a:buChar char="o"/>
              <a:defRPr/>
            </a:pPr>
            <a:r>
              <a:rPr lang="en-US" altLang="en-US" sz="2000" dirty="0">
                <a:solidFill>
                  <a:srgbClr val="000000"/>
                </a:solidFill>
              </a:rPr>
              <a:t>Individuals who have disability</a:t>
            </a:r>
          </a:p>
          <a:p>
            <a:pPr lvl="1" indent="0" fontAlgn="t">
              <a:lnSpc>
                <a:spcPct val="150000"/>
              </a:lnSpc>
              <a:defRPr/>
            </a:pPr>
            <a:endParaRPr lang="en-US" altLang="en-US" sz="2000" dirty="0">
              <a:solidFill>
                <a:srgbClr val="000000"/>
              </a:solidFill>
            </a:endParaRPr>
          </a:p>
          <a:p>
            <a:pPr marL="457200" lvl="1" indent="-457200" fontAlgn="t">
              <a:lnSpc>
                <a:spcPct val="150000"/>
              </a:lnSpc>
              <a:buFont typeface="Arial" panose="020B0604020202020204" pitchFamily="34" charset="0"/>
              <a:buChar char="•"/>
              <a:defRPr/>
            </a:pPr>
            <a:r>
              <a:rPr lang="en-US" altLang="en-US" sz="2000" dirty="0">
                <a:solidFill>
                  <a:srgbClr val="000000"/>
                </a:solidFill>
              </a:rPr>
              <a:t>Department also promotes the RDP goals like promotion of SMMEs </a:t>
            </a:r>
            <a:r>
              <a:rPr lang="en-US" altLang="en-US" sz="2000" dirty="0" err="1">
                <a:solidFill>
                  <a:srgbClr val="000000"/>
                </a:solidFill>
              </a:rPr>
              <a:t>etc</a:t>
            </a:r>
            <a:endParaRPr lang="en-US" altLang="en-US" sz="2000" dirty="0">
              <a:solidFill>
                <a:srgbClr val="000000"/>
              </a:solidFill>
            </a:endParaRPr>
          </a:p>
        </p:txBody>
      </p:sp>
    </p:spTree>
    <p:extLst>
      <p:ext uri="{BB962C8B-B14F-4D97-AF65-F5344CB8AC3E}">
        <p14:creationId xmlns:p14="http://schemas.microsoft.com/office/powerpoint/2010/main" val="1213390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0"/>
            <a:ext cx="7308304"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chemeClr val="bg1"/>
                </a:solidFill>
              </a:rPr>
              <a:t>Contribution to South African Economic Reconstruction and Recovery Plan, BBBEE </a:t>
            </a:r>
            <a:endParaRPr lang="en-GB" altLang="en-US" sz="2400" b="1" dirty="0">
              <a:solidFill>
                <a:schemeClr val="bg1"/>
              </a:solidFill>
            </a:endParaRP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467544" y="4725144"/>
            <a:ext cx="8568952" cy="101566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fontAlgn="t" hangingPunct="1">
              <a:lnSpc>
                <a:spcPct val="150000"/>
              </a:lnSpc>
              <a:buFont typeface="Arial" panose="020B0604020202020204" pitchFamily="34" charset="0"/>
              <a:buChar char="•"/>
              <a:defRPr/>
            </a:pPr>
            <a:r>
              <a:rPr lang="en-US" altLang="en-US" sz="2000" dirty="0">
                <a:solidFill>
                  <a:srgbClr val="000000"/>
                </a:solidFill>
              </a:rPr>
              <a:t>The Department supported level 1 service providers to 81% and 11% to non contributors to BBBEE</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95617814"/>
              </p:ext>
            </p:extLst>
          </p:nvPr>
        </p:nvGraphicFramePr>
        <p:xfrm>
          <a:off x="-545" y="1151456"/>
          <a:ext cx="8352928" cy="3573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7984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0" y="0"/>
            <a:ext cx="7308304"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chemeClr val="bg1"/>
                </a:solidFill>
              </a:rPr>
              <a:t>Contribution to South African Economic Reconstruction and Recovery Plan, BBBEE </a:t>
            </a:r>
            <a:endParaRPr lang="en-GB" altLang="en-US" sz="2400" b="1" dirty="0">
              <a:solidFill>
                <a:schemeClr val="bg1"/>
              </a:solidFill>
            </a:endParaRP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395536" y="4439593"/>
            <a:ext cx="8568952" cy="101566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fontAlgn="t" hangingPunct="1">
              <a:lnSpc>
                <a:spcPct val="150000"/>
              </a:lnSpc>
              <a:buFont typeface="Arial" panose="020B0604020202020204" pitchFamily="34" charset="0"/>
              <a:buChar char="•"/>
              <a:defRPr/>
            </a:pPr>
            <a:r>
              <a:rPr lang="en-US" altLang="en-US" sz="2000" dirty="0">
                <a:solidFill>
                  <a:srgbClr val="000000"/>
                </a:solidFill>
              </a:rPr>
              <a:t>68% was allocated to historically disadvantaged individuals, 31% to woman and 1% which are disabled.</a:t>
            </a:r>
          </a:p>
        </p:txBody>
      </p:sp>
      <p:graphicFrame>
        <p:nvGraphicFramePr>
          <p:cNvPr id="2" name="Chart 1">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891185194"/>
              </p:ext>
            </p:extLst>
          </p:nvPr>
        </p:nvGraphicFramePr>
        <p:xfrm>
          <a:off x="1439652" y="1087181"/>
          <a:ext cx="6264696" cy="3331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9146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17E1E-2A2E-AEC5-1EC5-6CEE3231569E}"/>
              </a:ext>
            </a:extLst>
          </p:cNvPr>
          <p:cNvSpPr>
            <a:spLocks noGrp="1"/>
          </p:cNvSpPr>
          <p:nvPr>
            <p:ph type="title"/>
          </p:nvPr>
        </p:nvSpPr>
        <p:spPr>
          <a:xfrm>
            <a:off x="628650" y="1772816"/>
            <a:ext cx="7886700" cy="2852737"/>
          </a:xfrm>
        </p:spPr>
        <p:txBody>
          <a:bodyPr/>
          <a:lstStyle/>
          <a:p>
            <a:pPr algn="ctr">
              <a:spcBef>
                <a:spcPct val="20000"/>
              </a:spcBef>
              <a:defRPr/>
            </a:pPr>
            <a:r>
              <a:rPr lang="en-US" sz="3600" dirty="0">
                <a:solidFill>
                  <a:srgbClr val="000000"/>
                </a:solidFill>
              </a:rPr>
              <a:t>6.</a:t>
            </a:r>
            <a:br>
              <a:rPr lang="en-US" sz="3600" dirty="0">
                <a:solidFill>
                  <a:srgbClr val="000000"/>
                </a:solidFill>
              </a:rPr>
            </a:br>
            <a:r>
              <a:rPr lang="en-US" sz="3600" dirty="0">
                <a:solidFill>
                  <a:srgbClr val="000000"/>
                </a:solidFill>
              </a:rPr>
              <a:t>L</a:t>
            </a:r>
            <a:r>
              <a:rPr lang="en-US" sz="3600" b="0" i="0" u="none" strike="noStrike" baseline="0" dirty="0">
                <a:solidFill>
                  <a:srgbClr val="000000"/>
                </a:solidFill>
                <a:latin typeface="Arial" panose="020B0604020202020204" pitchFamily="34" charset="0"/>
              </a:rPr>
              <a:t>egal impediments to the Department achieving economic transformation </a:t>
            </a:r>
            <a:br>
              <a:rPr lang="en-US" sz="3600" b="0" i="0" u="none" strike="noStrike" baseline="0" dirty="0">
                <a:solidFill>
                  <a:srgbClr val="000000"/>
                </a:solidFill>
                <a:latin typeface="Arial" panose="020B0604020202020204" pitchFamily="34" charset="0"/>
              </a:rPr>
            </a:br>
            <a:endParaRPr lang="en-ZA" dirty="0"/>
          </a:p>
        </p:txBody>
      </p:sp>
    </p:spTree>
    <p:extLst>
      <p:ext uri="{BB962C8B-B14F-4D97-AF65-F5344CB8AC3E}">
        <p14:creationId xmlns:p14="http://schemas.microsoft.com/office/powerpoint/2010/main" val="189958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anose="020B0604020202020204" pitchFamily="34" charset="0"/>
                <a:cs typeface="Arial" panose="020B0604020202020204" pitchFamily="34" charset="0"/>
              </a:rPr>
              <a:t>8</a:t>
            </a:fld>
            <a:r>
              <a:rPr lang="en-ZA" sz="1200" dirty="0">
                <a:latin typeface="Arial" panose="020B0604020202020204" pitchFamily="34" charset="0"/>
                <a:cs typeface="Arial" panose="020B0604020202020204" pitchFamily="34" charset="0"/>
              </a:rPr>
              <a:t> </a:t>
            </a:r>
          </a:p>
        </p:txBody>
      </p:sp>
      <p:sp>
        <p:nvSpPr>
          <p:cNvPr id="3" name="TextBox 2"/>
          <p:cNvSpPr txBox="1"/>
          <p:nvPr/>
        </p:nvSpPr>
        <p:spPr>
          <a:xfrm>
            <a:off x="179512" y="1148440"/>
            <a:ext cx="8568952" cy="4859022"/>
          </a:xfrm>
          <a:prstGeom prst="rect">
            <a:avLst/>
          </a:prstGeom>
          <a:noFill/>
        </p:spPr>
        <p:txBody>
          <a:bodyPr wrap="square" rtlCol="0">
            <a:spAutoFit/>
          </a:bodyPr>
          <a:lstStyle/>
          <a:p>
            <a:pPr lvl="0" algn="just">
              <a:lnSpc>
                <a:spcPct val="150000"/>
              </a:lnSpc>
              <a:defRPr/>
            </a:pPr>
            <a:r>
              <a:rPr lang="en-US"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lvl="0" indent="-285750" algn="just" defTabSz="457200">
              <a:lnSpc>
                <a:spcPct val="150000"/>
              </a:lnSpc>
              <a:spcBef>
                <a:spcPct val="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600" dirty="0">
                <a:solidFill>
                  <a:prstClr val="black"/>
                </a:solidFill>
                <a:latin typeface="Arial" panose="020B0604020202020204" pitchFamily="34" charset="0"/>
                <a:cs typeface="Arial" panose="020B0604020202020204" pitchFamily="34" charset="0"/>
              </a:rPr>
              <a:t>Underspending is due to the vacant posts; critical posts are in the process of being filled.</a:t>
            </a:r>
            <a:endParaRPr lang="en-ZA" sz="1600" b="1" u="sng" dirty="0">
              <a:solidFill>
                <a:prstClr val="black"/>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5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Goods &amp; Services</a:t>
            </a:r>
            <a:r>
              <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t>
            </a:r>
          </a:p>
          <a:p>
            <a:pPr marL="285750" lvl="0" indent="-285750" algn="just">
              <a:lnSpc>
                <a:spcPct val="150000"/>
              </a:lnSpc>
              <a:buFont typeface="Arial" panose="020B0604020202020204" pitchFamily="34" charset="0"/>
              <a:buChar char="•"/>
              <a:tabLst>
                <a:tab pos="180340" algn="l"/>
              </a:tabLst>
              <a:defRPr/>
            </a:pPr>
            <a:r>
              <a:rPr lang="en-US" sz="1600" dirty="0">
                <a:solidFill>
                  <a:srgbClr val="000000"/>
                </a:solidFill>
                <a:latin typeface="Arial" panose="020B0604020202020204" pitchFamily="34" charset="0"/>
                <a:ea typeface="Times New Roman" panose="02020603050405020304" pitchFamily="18" charset="0"/>
              </a:rPr>
              <a:t>Procurement for OHS clinic services and equipment is underway.</a:t>
            </a:r>
          </a:p>
          <a:p>
            <a:pPr marL="285750" lvl="0" indent="-285750" algn="just">
              <a:lnSpc>
                <a:spcPct val="150000"/>
              </a:lnSpc>
              <a:buFont typeface="Arial" panose="020B0604020202020204" pitchFamily="34" charset="0"/>
              <a:buChar char="•"/>
              <a:tabLst>
                <a:tab pos="180340" algn="l"/>
              </a:tabLst>
              <a:defRPr/>
            </a:pPr>
            <a:r>
              <a:rPr lang="en-US" sz="1600" dirty="0">
                <a:solidFill>
                  <a:srgbClr val="000000"/>
                </a:solidFill>
                <a:latin typeface="Arial" panose="020B0604020202020204" pitchFamily="34" charset="0"/>
                <a:ea typeface="Times New Roman" panose="02020603050405020304" pitchFamily="18" charset="0"/>
              </a:rPr>
              <a:t>Rental payments to DPW withheld due to disputed invoices.</a:t>
            </a:r>
          </a:p>
          <a:p>
            <a:pPr marL="285750" lvl="0" indent="-285750" algn="just">
              <a:lnSpc>
                <a:spcPct val="150000"/>
              </a:lnSpc>
              <a:buFont typeface="Arial" panose="020B0604020202020204" pitchFamily="34" charset="0"/>
              <a:buChar char="•"/>
              <a:tabLst>
                <a:tab pos="180340" algn="l"/>
              </a:tabLst>
              <a:defRPr/>
            </a:pPr>
            <a:r>
              <a:rPr lang="en-US" sz="1600" dirty="0">
                <a:solidFill>
                  <a:srgbClr val="000000"/>
                </a:solidFill>
                <a:latin typeface="Arial" panose="020B0604020202020204" pitchFamily="34" charset="0"/>
                <a:ea typeface="Times New Roman" panose="02020603050405020304" pitchFamily="18" charset="0"/>
              </a:rPr>
              <a:t>Delays in payment for travel accounts and fleet services.</a:t>
            </a:r>
            <a:endParaRPr lang="en-US" sz="1600" b="1" u="sng" dirty="0">
              <a:solidFill>
                <a:srgbClr val="000000"/>
              </a:solidFill>
              <a:latin typeface="Arial" panose="020B0604020202020204" pitchFamily="34" charset="0"/>
              <a:cs typeface="Arial" panose="020B0604020202020204" pitchFamily="34" charset="0"/>
            </a:endParaRPr>
          </a:p>
          <a:p>
            <a:pPr lvl="0" algn="just">
              <a:lnSpc>
                <a:spcPct val="150000"/>
              </a:lnSpc>
              <a:tabLst>
                <a:tab pos="180340" algn="l"/>
              </a:tabLst>
              <a:defRPr/>
            </a:pPr>
            <a:r>
              <a:rPr lang="en-ZA" sz="1600" b="1" u="sng" dirty="0">
                <a:solidFill>
                  <a:srgbClr val="000000"/>
                </a:solidFill>
                <a:latin typeface="Arial" panose="020B0604020202020204" pitchFamily="34" charset="0"/>
                <a:cs typeface="Arial" panose="020B0604020202020204" pitchFamily="34" charset="0"/>
              </a:rPr>
              <a:t>Transfers and Subsidies</a:t>
            </a:r>
          </a:p>
          <a:p>
            <a:pPr marL="285750" lvl="0" indent="-285750" algn="just">
              <a:lnSpc>
                <a:spcPct val="150000"/>
              </a:lnSpc>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Leave gratuity not budgeted for, funds will be shifted to cover the expenditure during financial year-end processes.</a:t>
            </a: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Purchase of Capital Assets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Procurement of tools of trade is underway. </a:t>
            </a:r>
          </a:p>
          <a:p>
            <a:pPr marR="0" lvl="0" algn="just" defTabSz="914400" rtl="0" eaLnBrk="1" fontAlgn="auto" latinLnBrk="0" hangingPunct="1">
              <a:lnSpc>
                <a:spcPct val="100000"/>
              </a:lnSpc>
              <a:spcBef>
                <a:spcPts val="0"/>
              </a:spcBef>
              <a:spcAft>
                <a:spcPts val="0"/>
              </a:spcAft>
              <a:buClrTx/>
              <a:buSzTx/>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6161338" cy="1196206"/>
          </a:xfrm>
          <a:prstGeom prst="rect">
            <a:avLst/>
          </a:prstGeom>
        </p:spPr>
        <p:txBody>
          <a:bodyPr tIns="45720" rIns="91440" bIns="45720" anchor="b">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rebuchet MS Bold" charset="0"/>
              <a:ea typeface="Trebuchet MS Bold" charset="0"/>
              <a:cs typeface="Trebuchet MS Bold" charset="0"/>
              <a:sym typeface="Trebuchet MS 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rebuchet MS Bold" charset="0"/>
              <a:ea typeface="Trebuchet MS Bold" charset="0"/>
              <a:cs typeface="Trebuchet MS Bold" charset="0"/>
              <a:sym typeface="Trebuchet MS 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rebuchet MS Bold" charset="0"/>
                <a:cs typeface="Arial" panose="020B0604020202020204" pitchFamily="34" charset="0"/>
                <a:sym typeface="Trebuchet MS Bold" charset="0"/>
              </a:rPr>
              <a:t>Reasons for Deviation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Trebuchet MS Bold" charset="0"/>
              </a:rPr>
              <a:t>Programme </a:t>
            </a:r>
            <a:r>
              <a:rPr kumimoji="0" lang="en-US" sz="5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Trebuchet MS Bold" charset="0"/>
              </a:rPr>
              <a:t>1</a:t>
            </a:r>
            <a:endParaRPr kumimoji="0" lang="en-US" sz="5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8245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251520" y="0"/>
            <a:ext cx="698477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chemeClr val="bg1"/>
                </a:solidFill>
              </a:rPr>
              <a:t>Legal Impediments to the Department achieving economic transformation</a:t>
            </a:r>
            <a:endParaRPr lang="en-GB" altLang="en-US" sz="2800" b="1" dirty="0">
              <a:solidFill>
                <a:schemeClr val="bg1"/>
              </a:solidFill>
            </a:endParaRP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467544" y="1498951"/>
            <a:ext cx="8208912" cy="223138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fontAlgn="t" hangingPunct="1">
              <a:lnSpc>
                <a:spcPct val="150000"/>
              </a:lnSpc>
              <a:buFont typeface="Arial" panose="020B0604020202020204" pitchFamily="34" charset="0"/>
              <a:buChar char="•"/>
              <a:defRPr/>
            </a:pPr>
            <a:r>
              <a:rPr lang="en-US" altLang="en-US" sz="2800" dirty="0">
                <a:solidFill>
                  <a:srgbClr val="000000"/>
                </a:solidFill>
                <a:latin typeface="Arial Narrow" panose="020B0606020202030204" pitchFamily="34" charset="0"/>
              </a:rPr>
              <a:t>Currently there are no knowns legal impediments to the Departments achieving the economic transformation. </a:t>
            </a:r>
          </a:p>
          <a:p>
            <a:pPr marL="285750" indent="-285750" eaLnBrk="1" fontAlgn="t" hangingPunct="1">
              <a:lnSpc>
                <a:spcPct val="150000"/>
              </a:lnSpc>
              <a:buFont typeface="Wingdings" panose="05000000000000000000" pitchFamily="2" charset="2"/>
              <a:buChar char="§"/>
              <a:defRPr/>
            </a:pPr>
            <a:endParaRPr lang="en-US" altLang="en-US" dirty="0">
              <a:solidFill>
                <a:srgbClr val="000000"/>
              </a:solidFill>
              <a:latin typeface="Arial Narrow" panose="020B0606020202030204" pitchFamily="34" charset="0"/>
            </a:endParaRPr>
          </a:p>
          <a:p>
            <a:pPr eaLnBrk="1" fontAlgn="t" hangingPunct="1">
              <a:defRPr/>
            </a:pPr>
            <a:endParaRPr lang="en-US" altLang="en-US" sz="28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956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76F496-9A27-0F7C-8BC5-8554BB324FD1}"/>
              </a:ext>
            </a:extLst>
          </p:cNvPr>
          <p:cNvSpPr txBox="1">
            <a:spLocks noChangeArrowheads="1"/>
          </p:cNvSpPr>
          <p:nvPr/>
        </p:nvSpPr>
        <p:spPr bwMode="auto">
          <a:xfrm>
            <a:off x="251520" y="0"/>
            <a:ext cx="698477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chemeClr val="bg1"/>
                </a:solidFill>
              </a:rPr>
              <a:t>Conclusion </a:t>
            </a:r>
            <a:endParaRPr lang="en-GB" altLang="en-US" sz="2800" b="1" dirty="0">
              <a:solidFill>
                <a:schemeClr val="bg1"/>
              </a:solidFill>
            </a:endParaRPr>
          </a:p>
        </p:txBody>
      </p:sp>
      <p:sp>
        <p:nvSpPr>
          <p:cNvPr id="20483" name="Rectangle 2">
            <a:extLst>
              <a:ext uri="{FF2B5EF4-FFF2-40B4-BE49-F238E27FC236}">
                <a16:creationId xmlns:a16="http://schemas.microsoft.com/office/drawing/2014/main" id="{417C9D13-B816-D6B6-C765-3537FFA411B4}"/>
              </a:ext>
            </a:extLst>
          </p:cNvPr>
          <p:cNvSpPr>
            <a:spLocks noChangeArrowheads="1"/>
          </p:cNvSpPr>
          <p:nvPr/>
        </p:nvSpPr>
        <p:spPr bwMode="auto">
          <a:xfrm>
            <a:off x="755650" y="512763"/>
            <a:ext cx="6840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endParaRPr lang="en-US" altLang="en-US" sz="2800"/>
          </a:p>
        </p:txBody>
      </p:sp>
      <p:sp>
        <p:nvSpPr>
          <p:cNvPr id="20484" name="Rectangle 3">
            <a:extLst>
              <a:ext uri="{FF2B5EF4-FFF2-40B4-BE49-F238E27FC236}">
                <a16:creationId xmlns:a16="http://schemas.microsoft.com/office/drawing/2014/main" id="{AAC22510-AA05-197F-61B1-DC4D1D39CB75}"/>
              </a:ext>
            </a:extLst>
          </p:cNvPr>
          <p:cNvSpPr>
            <a:spLocks noChangeArrowheads="1"/>
          </p:cNvSpPr>
          <p:nvPr/>
        </p:nvSpPr>
        <p:spPr bwMode="auto">
          <a:xfrm flipV="1">
            <a:off x="0" y="1928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
            </a:pPr>
            <a:endParaRPr lang="en-US" altLang="en-US" sz="2400"/>
          </a:p>
          <a:p>
            <a:pPr eaLnBrk="1" hangingPunct="1">
              <a:buFont typeface="Wingdings" panose="05000000000000000000" pitchFamily="2" charset="2"/>
              <a:buChar char="§"/>
            </a:pPr>
            <a:endParaRPr lang="en-US" altLang="en-US" sz="2400" b="1"/>
          </a:p>
          <a:p>
            <a:pPr eaLnBrk="1" hangingPunct="1">
              <a:buFont typeface="Wingdings" panose="05000000000000000000" pitchFamily="2" charset="2"/>
              <a:buChar char="§"/>
            </a:pPr>
            <a:endParaRPr lang="en-US" altLang="en-US" sz="2400" b="1"/>
          </a:p>
        </p:txBody>
      </p:sp>
      <p:sp>
        <p:nvSpPr>
          <p:cNvPr id="14341" name="Rectangle 4">
            <a:extLst>
              <a:ext uri="{FF2B5EF4-FFF2-40B4-BE49-F238E27FC236}">
                <a16:creationId xmlns:a16="http://schemas.microsoft.com/office/drawing/2014/main" id="{4D3013EF-4FC0-0224-4409-1EA067496904}"/>
              </a:ext>
            </a:extLst>
          </p:cNvPr>
          <p:cNvSpPr>
            <a:spLocks noChangeArrowheads="1"/>
          </p:cNvSpPr>
          <p:nvPr/>
        </p:nvSpPr>
        <p:spPr bwMode="auto">
          <a:xfrm>
            <a:off x="467544" y="1498951"/>
            <a:ext cx="8208912" cy="223138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fontAlgn="t" hangingPunct="1">
              <a:lnSpc>
                <a:spcPct val="150000"/>
              </a:lnSpc>
              <a:buFont typeface="Arial" panose="020B0604020202020204" pitchFamily="34" charset="0"/>
              <a:buChar char="•"/>
              <a:defRPr/>
            </a:pPr>
            <a:r>
              <a:rPr lang="en-US" altLang="en-US" sz="2800" dirty="0">
                <a:solidFill>
                  <a:srgbClr val="000000"/>
                </a:solidFill>
                <a:latin typeface="Arial Narrow" panose="020B0606020202030204" pitchFamily="34" charset="0"/>
              </a:rPr>
              <a:t>That the committee notes the Departments performance and plans to deliver health care service. </a:t>
            </a:r>
          </a:p>
          <a:p>
            <a:pPr marL="285750" indent="-285750" eaLnBrk="1" fontAlgn="t" hangingPunct="1">
              <a:lnSpc>
                <a:spcPct val="150000"/>
              </a:lnSpc>
              <a:buFont typeface="Wingdings" panose="05000000000000000000" pitchFamily="2" charset="2"/>
              <a:buChar char="§"/>
              <a:defRPr/>
            </a:pPr>
            <a:endParaRPr lang="en-US" altLang="en-US" dirty="0">
              <a:solidFill>
                <a:srgbClr val="000000"/>
              </a:solidFill>
              <a:latin typeface="Arial Narrow" panose="020B0606020202030204" pitchFamily="34" charset="0"/>
            </a:endParaRPr>
          </a:p>
          <a:p>
            <a:pPr eaLnBrk="1" fontAlgn="t" hangingPunct="1">
              <a:defRPr/>
            </a:pPr>
            <a:endParaRPr lang="en-US" altLang="en-US" sz="28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645250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1F28-4842-CAAA-0791-438F8539CEF9}"/>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t>THANK YOU</a:t>
            </a:r>
            <a:endParaRPr lang="en-ZA" dirty="0"/>
          </a:p>
        </p:txBody>
      </p:sp>
      <p:pic>
        <p:nvPicPr>
          <p:cNvPr id="4" name="Content Placeholder 3">
            <a:extLst>
              <a:ext uri="{FF2B5EF4-FFF2-40B4-BE49-F238E27FC236}">
                <a16:creationId xmlns:a16="http://schemas.microsoft.com/office/drawing/2014/main" id="{BA56356C-76EB-D8FF-14A5-864ECBACF3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2132856"/>
            <a:ext cx="6463630" cy="2808312"/>
          </a:xfrm>
        </p:spPr>
      </p:pic>
    </p:spTree>
    <p:extLst>
      <p:ext uri="{BB962C8B-B14F-4D97-AF65-F5344CB8AC3E}">
        <p14:creationId xmlns:p14="http://schemas.microsoft.com/office/powerpoint/2010/main" val="197530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755576" y="1201094"/>
            <a:ext cx="7924800" cy="1015663"/>
          </a:xfrm>
          <a:prstGeom prst="rect">
            <a:avLst/>
          </a:prstGeom>
          <a:noFill/>
        </p:spPr>
        <p:txBody>
          <a:bodyPr wrap="square" rtlCol="0">
            <a:spAutoFit/>
          </a:bodyPr>
          <a:lstStyle/>
          <a:p>
            <a:pPr lvl="0" algn="ctr"/>
            <a:r>
              <a:rPr lang="en-US" sz="2000" b="1" dirty="0">
                <a:solidFill>
                  <a:prstClr val="black"/>
                </a:solidFill>
                <a:latin typeface="Arial "/>
                <a:ea typeface="Trebuchet MS Bold" charset="0"/>
                <a:cs typeface="Trebuchet MS Bold" charset="0"/>
                <a:sym typeface="Trebuchet MS Bold" charset="0"/>
              </a:rPr>
              <a:t>As at 31 March 2023</a:t>
            </a:r>
          </a:p>
          <a:p>
            <a:pPr lvl="0" algn="ctr"/>
            <a:r>
              <a:rPr lang="en-US" sz="2000" b="1" dirty="0">
                <a:solidFill>
                  <a:prstClr val="black"/>
                </a:solidFill>
                <a:latin typeface="Arial "/>
                <a:ea typeface="Trebuchet MS Bold" charset="0"/>
                <a:cs typeface="Trebuchet MS Bold" charset="0"/>
                <a:sym typeface="Trebuchet MS Bold" charset="0"/>
              </a:rPr>
              <a:t>Expenditure target: 100%</a:t>
            </a:r>
          </a:p>
          <a:p>
            <a:pPr lvl="0" algn="ctr"/>
            <a:endParaRPr lang="en-GB" sz="2000" b="1" dirty="0">
              <a:solidFill>
                <a:prstClr val="black"/>
              </a:solidFill>
              <a:latin typeface="Arial "/>
              <a:ea typeface="Trebuchet MS Bold" charset="0"/>
              <a:cs typeface="Trebuchet MS Bold" charset="0"/>
              <a:sym typeface="Trebuchet MS Bold" charset="0"/>
            </a:endParaRPr>
          </a:p>
        </p:txBody>
      </p:sp>
      <p:sp>
        <p:nvSpPr>
          <p:cNvPr id="4" name="Rectangle 2"/>
          <p:cNvSpPr txBox="1">
            <a:spLocks noChangeArrowheads="1"/>
          </p:cNvSpPr>
          <p:nvPr/>
        </p:nvSpPr>
        <p:spPr>
          <a:xfrm>
            <a:off x="604714" y="188640"/>
            <a:ext cx="6521378" cy="586482"/>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cs typeface="Arial" pitchFamily="34" charset="0"/>
              </a:rPr>
              <a:t>Programme 2:  National Health Insurance</a:t>
            </a:r>
          </a:p>
        </p:txBody>
      </p:sp>
      <p:pic>
        <p:nvPicPr>
          <p:cNvPr id="6" name="Picture 5">
            <a:extLst>
              <a:ext uri="{FF2B5EF4-FFF2-40B4-BE49-F238E27FC236}">
                <a16:creationId xmlns:a16="http://schemas.microsoft.com/office/drawing/2014/main" id="{17B1D256-6ECA-E616-2A9A-0F852C104DA4}"/>
              </a:ext>
            </a:extLst>
          </p:cNvPr>
          <p:cNvPicPr>
            <a:picLocks noChangeAspect="1"/>
          </p:cNvPicPr>
          <p:nvPr/>
        </p:nvPicPr>
        <p:blipFill>
          <a:blip r:embed="rId2"/>
          <a:stretch>
            <a:fillRect/>
          </a:stretch>
        </p:blipFill>
        <p:spPr>
          <a:xfrm>
            <a:off x="812163" y="2492896"/>
            <a:ext cx="7648268" cy="23042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6348668879B4489FDB055FDC0191F3" ma:contentTypeVersion="9" ma:contentTypeDescription="Create a new document." ma:contentTypeScope="" ma:versionID="de1a7e75e0f560c66a06eb0e2fb731be">
  <xsd:schema xmlns:xsd="http://www.w3.org/2001/XMLSchema" xmlns:xs="http://www.w3.org/2001/XMLSchema" xmlns:p="http://schemas.microsoft.com/office/2006/metadata/properties" xmlns:ns3="0d399cab-e949-49f9-ada8-7ab9ee4a92d1" xmlns:ns4="07fd9fa2-fab0-46df-8385-9b9d7fa84be7" targetNamespace="http://schemas.microsoft.com/office/2006/metadata/properties" ma:root="true" ma:fieldsID="522b9260c6f914ce2e3a7285b2869950" ns3:_="" ns4:_="">
    <xsd:import namespace="0d399cab-e949-49f9-ada8-7ab9ee4a92d1"/>
    <xsd:import namespace="07fd9fa2-fab0-46df-8385-9b9d7fa84b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99cab-e949-49f9-ada8-7ab9ee4a9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d9fa2-fab0-46df-8385-9b9d7fa84b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d399cab-e949-49f9-ada8-7ab9ee4a92d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57908A-D439-45D3-86E6-0F916AFB9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99cab-e949-49f9-ada8-7ab9ee4a92d1"/>
    <ds:schemaRef ds:uri="07fd9fa2-fab0-46df-8385-9b9d7fa84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EAA0DB-5AF3-49EF-B25D-6DA70022EEC4}">
  <ds:schemaRefs>
    <ds:schemaRef ds:uri="http://schemas.microsoft.com/office/infopath/2007/PartnerControls"/>
    <ds:schemaRef ds:uri="http://purl.org/dc/terms/"/>
    <ds:schemaRef ds:uri="http://schemas.microsoft.com/office/2006/metadata/properties"/>
    <ds:schemaRef ds:uri="0d399cab-e949-49f9-ada8-7ab9ee4a92d1"/>
    <ds:schemaRef ds:uri="http://www.w3.org/XML/1998/namespace"/>
    <ds:schemaRef ds:uri="http://purl.org/dc/elements/1.1/"/>
    <ds:schemaRef ds:uri="http://schemas.microsoft.com/office/2006/documentManagement/types"/>
    <ds:schemaRef ds:uri="07fd9fa2-fab0-46df-8385-9b9d7fa84be7"/>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AB0BDC86-267A-4895-BAFD-21808F8350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3297</Words>
  <Application>Microsoft Office PowerPoint</Application>
  <PresentationFormat>On-screen Show (4:3)</PresentationFormat>
  <Paragraphs>644</Paragraphs>
  <Slides>82</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82</vt:i4>
      </vt:variant>
    </vt:vector>
  </HeadingPairs>
  <TitlesOfParts>
    <vt:vector size="93" baseType="lpstr">
      <vt:lpstr>Arial</vt:lpstr>
      <vt:lpstr>Arial </vt:lpstr>
      <vt:lpstr>Arial Black</vt:lpstr>
      <vt:lpstr>Arial Narrow</vt:lpstr>
      <vt:lpstr>Calibri</vt:lpstr>
      <vt:lpstr>Courier New</vt:lpstr>
      <vt:lpstr>Trebuchet MS Bold</vt:lpstr>
      <vt:lpstr>Wingdings</vt:lpstr>
      <vt:lpstr>Office Theme</vt:lpstr>
      <vt:lpstr>Custom Design</vt:lpstr>
      <vt:lpstr>1_Custom Design</vt:lpstr>
      <vt:lpstr>PowerPoint Presentation</vt:lpstr>
      <vt:lpstr>Tables on contents</vt:lpstr>
      <vt:lpstr>1.  Preliminary spending outcomes - 2022/23 financial year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19 </vt:lpstr>
      <vt:lpstr>20 </vt:lpstr>
      <vt:lpstr>21 </vt:lpstr>
      <vt:lpstr>22 </vt:lpstr>
      <vt:lpstr>23 </vt:lpstr>
      <vt:lpstr>24 </vt:lpstr>
      <vt:lpstr>Conditional Grant Summary</vt:lpstr>
      <vt:lpstr>Summary per  Grant</vt:lpstr>
      <vt:lpstr>Grant Summary Per Province</vt:lpstr>
      <vt:lpstr>National Tertiary Services Grant</vt:lpstr>
      <vt:lpstr>District Health Programmes Grant</vt:lpstr>
      <vt:lpstr>Comprehensive HIV/AIDS and District Health Component</vt:lpstr>
      <vt:lpstr>Health Facility Revitalization Grant</vt:lpstr>
      <vt:lpstr>Statutory Human Resource and Health professions Training Grant</vt:lpstr>
      <vt:lpstr>Statutory Human Resource and Health professions Training Grant</vt:lpstr>
      <vt:lpstr>National Health Insurance Grant</vt:lpstr>
      <vt:lpstr>National Health Insurance Grant</vt:lpstr>
      <vt:lpstr> 2.  Department’s plan to utilize the 2023/2024 budget allocation (R60.1 billion </vt:lpstr>
      <vt:lpstr>37 </vt:lpstr>
      <vt:lpstr>38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CONDITIONAL GRANTS TO PROVINCES</vt:lpstr>
      <vt:lpstr>CONDITIONAL GRANTS TO PROVINCES</vt:lpstr>
      <vt:lpstr>PowerPoint Presentation</vt:lpstr>
      <vt:lpstr>CONDITIONAL GRANTS TO PROVINCES</vt:lpstr>
      <vt:lpstr>CONDITIONAL GRANTS TO PROVINCES</vt:lpstr>
      <vt:lpstr>CONDITIONAL GRANTS TO PROVINCES</vt:lpstr>
      <vt:lpstr> 3. Possible service delivery implication due to budget declines  </vt:lpstr>
      <vt:lpstr>PowerPoint Presentation</vt:lpstr>
      <vt:lpstr>PowerPoint Presentation</vt:lpstr>
      <vt:lpstr>PowerPoint Presentation</vt:lpstr>
      <vt:lpstr>PowerPoint Presentation</vt:lpstr>
      <vt:lpstr>PowerPoint Presentation</vt:lpstr>
      <vt:lpstr>4.  Vacant positions and available posts for recruitment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Contribution to South African Economic Reconstruction and Recovery Plan, Broad-Based Black Economic Empowerment and localization of goods and services </vt:lpstr>
      <vt:lpstr>Local procurement on pharmaceutical including values</vt:lpstr>
      <vt:lpstr>Local procurement on pharmaceutical including values</vt:lpstr>
      <vt:lpstr>PowerPoint Presentation</vt:lpstr>
      <vt:lpstr>PowerPoint Presentation</vt:lpstr>
      <vt:lpstr>PowerPoint Presentation</vt:lpstr>
      <vt:lpstr>6. Legal impediments to the Department achieving economic transformation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Johannes Kgatla</cp:lastModifiedBy>
  <cp:revision>30</cp:revision>
  <dcterms:created xsi:type="dcterms:W3CDTF">2013-10-17T06:13:57Z</dcterms:created>
  <dcterms:modified xsi:type="dcterms:W3CDTF">2023-05-13T08:44:10Z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0x0101004A6348668879B4489FDB055FDC0191F3</vt:lpwstr>
  </property>
</Properties>
</file>