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68" r:id="rId3"/>
    <p:sldId id="286" r:id="rId4"/>
    <p:sldId id="295" r:id="rId5"/>
    <p:sldId id="294" r:id="rId6"/>
    <p:sldId id="287" r:id="rId7"/>
    <p:sldId id="288" r:id="rId8"/>
    <p:sldId id="289" r:id="rId9"/>
    <p:sldId id="257" r:id="rId10"/>
    <p:sldId id="276" r:id="rId11"/>
    <p:sldId id="281" r:id="rId12"/>
    <p:sldId id="280" r:id="rId13"/>
    <p:sldId id="279" r:id="rId14"/>
    <p:sldId id="292" r:id="rId15"/>
    <p:sldId id="274" r:id="rId16"/>
    <p:sldId id="282" r:id="rId17"/>
    <p:sldId id="275" r:id="rId18"/>
    <p:sldId id="293" r:id="rId19"/>
  </p:sldIdLst>
  <p:sldSz cx="9906000" cy="6858000" type="A4"/>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164"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2FBC36F1-21A4-4D41-9DFF-A97DDC7070D5}" type="datetimeFigureOut">
              <a:rPr lang="en-US" smtClean="0"/>
              <a:t>5/12/2023</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331DFA6-785C-4957-A397-E582B580F1E3}" type="slidenum">
              <a:rPr lang="en-US" smtClean="0"/>
              <a:t>‹#›</a:t>
            </a:fld>
            <a:endParaRPr lang="en-US"/>
          </a:p>
        </p:txBody>
      </p:sp>
    </p:spTree>
    <p:extLst>
      <p:ext uri="{BB962C8B-B14F-4D97-AF65-F5344CB8AC3E}">
        <p14:creationId xmlns:p14="http://schemas.microsoft.com/office/powerpoint/2010/main" val="57084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AB92BDC3-BFE7-48E9-BD74-D1C26BAECC60}" type="datetimeFigureOut">
              <a:rPr lang="en-ZA" smtClean="0"/>
              <a:t>2023/05/12</a:t>
            </a:fld>
            <a:endParaRPr lang="en-ZA"/>
          </a:p>
        </p:txBody>
      </p:sp>
      <p:sp>
        <p:nvSpPr>
          <p:cNvPr id="4" name="Slide Image Placeholder 3"/>
          <p:cNvSpPr>
            <a:spLocks noGrp="1" noRot="1" noChangeAspect="1"/>
          </p:cNvSpPr>
          <p:nvPr>
            <p:ph type="sldImg" idx="2"/>
          </p:nvPr>
        </p:nvSpPr>
        <p:spPr>
          <a:xfrm>
            <a:off x="1243013" y="1163638"/>
            <a:ext cx="4537075" cy="31416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571632DA-9CBD-40E9-A09D-596C97F0A528}" type="slidenum">
              <a:rPr lang="en-ZA" smtClean="0"/>
              <a:t>‹#›</a:t>
            </a:fld>
            <a:endParaRPr lang="en-ZA"/>
          </a:p>
        </p:txBody>
      </p:sp>
    </p:spTree>
    <p:extLst>
      <p:ext uri="{BB962C8B-B14F-4D97-AF65-F5344CB8AC3E}">
        <p14:creationId xmlns:p14="http://schemas.microsoft.com/office/powerpoint/2010/main" val="15610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571632DA-9CBD-40E9-A09D-596C97F0A528}" type="slidenum">
              <a:rPr lang="en-ZA" smtClean="0"/>
              <a:t>1</a:t>
            </a:fld>
            <a:endParaRPr lang="en-ZA"/>
          </a:p>
        </p:txBody>
      </p:sp>
    </p:spTree>
    <p:extLst>
      <p:ext uri="{BB962C8B-B14F-4D97-AF65-F5344CB8AC3E}">
        <p14:creationId xmlns:p14="http://schemas.microsoft.com/office/powerpoint/2010/main" val="301247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endParaRPr lang="en-ZA" altLang="en-US"/>
          </a:p>
        </p:txBody>
      </p:sp>
      <p:sp>
        <p:nvSpPr>
          <p:cNvPr id="153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D741E08-F511-41FF-AC02-7192728FCB27}" type="slidenum">
              <a:rPr lang="en-US" altLang="en-US"/>
              <a:pPr>
                <a:spcBef>
                  <a:spcPct val="0"/>
                </a:spcBef>
              </a:pPr>
              <a:t>2</a:t>
            </a:fld>
            <a:endParaRPr lang="en-US" altLang="en-US"/>
          </a:p>
        </p:txBody>
      </p:sp>
    </p:spTree>
    <p:extLst>
      <p:ext uri="{BB962C8B-B14F-4D97-AF65-F5344CB8AC3E}">
        <p14:creationId xmlns:p14="http://schemas.microsoft.com/office/powerpoint/2010/main" val="3026847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t>‹#›</a:t>
            </a:fld>
            <a:endParaRPr lang="en-US"/>
          </a:p>
        </p:txBody>
      </p:sp>
    </p:spTree>
    <p:extLst>
      <p:ext uri="{BB962C8B-B14F-4D97-AF65-F5344CB8AC3E}">
        <p14:creationId xmlns:p14="http://schemas.microsoft.com/office/powerpoint/2010/main"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888" y="1049154"/>
            <a:ext cx="9066998" cy="3994483"/>
          </a:xfrm>
        </p:spPr>
        <p:txBody>
          <a:bodyPr>
            <a:normAutofit/>
          </a:bodyPr>
          <a:lstStyle/>
          <a:p>
            <a:pPr lvl="1"/>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FUND-RAISING AMENDMENT BILL, </a:t>
            </a:r>
            <a:r>
              <a:rPr lang="en-US" altLang="en-US" sz="2600" b="1" dirty="0">
                <a:solidFill>
                  <a:schemeClr val="tx1"/>
                </a:solidFill>
                <a:latin typeface="Tahoma" panose="020B0604030504040204" pitchFamily="34" charset="0"/>
                <a:ea typeface="Tahoma" panose="020B0604030504040204" pitchFamily="34" charset="0"/>
                <a:cs typeface="Tahoma" panose="020B0604030504040204" pitchFamily="34" charset="0"/>
              </a:rPr>
              <a:t>[B 29-2020</a:t>
            </a:r>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a:t>
            </a:r>
            <a:b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br>
            <a:endPar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1"/>
            <a:r>
              <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PRESENTATION TO THE </a:t>
            </a:r>
            <a:r>
              <a:rPr lang="en-ZA"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rPr>
              <a:t>SELECT COMMITTEE ON HEALTH AND SOCIAL SERVICES </a:t>
            </a:r>
            <a:endParaRPr lang="en-US" altLang="en-US" sz="26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endParaRPr lang="en-US" alt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alt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b="1" dirty="0" smtClean="0"/>
              <a:t>16</a:t>
            </a:r>
            <a:r>
              <a:rPr lang="en-US" b="1" dirty="0" smtClean="0"/>
              <a:t> MAY 2023</a:t>
            </a:r>
            <a:endParaRPr lang="en-US" b="1" dirty="0"/>
          </a:p>
        </p:txBody>
      </p:sp>
      <p:sp>
        <p:nvSpPr>
          <p:cNvPr id="5" name="Slide Number Placeholder 4"/>
          <p:cNvSpPr>
            <a:spLocks noGrp="1"/>
          </p:cNvSpPr>
          <p:nvPr>
            <p:ph type="sldNum" sz="quarter" idx="12"/>
          </p:nvPr>
        </p:nvSpPr>
        <p:spPr/>
        <p:txBody>
          <a:bodyPr/>
          <a:lstStyle/>
          <a:p>
            <a:fld id="{E6EDE458-FE5D-A943-8B68-DF1632607E4A}" type="slidenum">
              <a:rPr lang="en-US" smtClean="0"/>
              <a:t>1</a:t>
            </a:fld>
            <a:endParaRPr lang="en-US"/>
          </a:p>
        </p:txBody>
      </p:sp>
    </p:spTree>
    <p:extLst>
      <p:ext uri="{BB962C8B-B14F-4D97-AF65-F5344CB8AC3E}">
        <p14:creationId xmlns:p14="http://schemas.microsoft.com/office/powerpoint/2010/main" val="23089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906000" cy="484093"/>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
            </a:r>
            <a:br>
              <a:rPr lang="en-ZA" sz="2800" b="1" dirty="0">
                <a:latin typeface="Tahoma" panose="020B0604030504040204" pitchFamily="34" charset="0"/>
                <a:ea typeface="Tahoma" panose="020B0604030504040204" pitchFamily="34" charset="0"/>
                <a:cs typeface="Tahoma" panose="020B0604030504040204" pitchFamily="34" charset="0"/>
              </a:rPr>
            </a:br>
            <a:r>
              <a:rPr lang="en-ZA" sz="2800" b="1" dirty="0">
                <a:latin typeface="Tahoma" panose="020B0604030504040204" pitchFamily="34" charset="0"/>
                <a:ea typeface="Tahoma" panose="020B0604030504040204" pitchFamily="34" charset="0"/>
                <a:cs typeface="Tahoma" panose="020B0604030504040204" pitchFamily="34" charset="0"/>
              </a:rPr>
              <a:t>6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00012" y="1037231"/>
            <a:ext cx="9805987" cy="5122938"/>
          </a:xfrm>
        </p:spPr>
        <p:txBody>
          <a:bodyPr>
            <a:normAutofit fontScale="25000" lnSpcReduction="20000"/>
          </a:bodyPr>
          <a:lstStyle/>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12(1)</a:t>
            </a:r>
            <a:r>
              <a:rPr lang="en-ZA" sz="9600" dirty="0">
                <a:latin typeface="Arial" panose="020B0604020202020204" pitchFamily="34" charset="0"/>
                <a:ea typeface="Tahoma" panose="020B0604030504040204" pitchFamily="34" charset="0"/>
                <a:cs typeface="Arial" panose="020B0604020202020204" pitchFamily="34" charset="0"/>
              </a:rPr>
              <a:t> “Minister” means the Minister of Social Welfare and Pensions and, for the purposes of Chapter II, includes the Minister of Defence in so far as that Chapter applies in relation to the South African Defence Force Fund;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17(3) </a:t>
            </a:r>
            <a:r>
              <a:rPr lang="en-ZA" sz="9600" dirty="0">
                <a:latin typeface="Arial" panose="020B0604020202020204" pitchFamily="34" charset="0"/>
                <a:ea typeface="Tahoma" panose="020B0604030504040204" pitchFamily="34" charset="0"/>
                <a:cs typeface="Arial" panose="020B0604020202020204" pitchFamily="34" charset="0"/>
              </a:rPr>
              <a:t>A board shall consist of not more than fifteen members, of whom at least one half shall be appointed on a full-time basis</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18</a:t>
            </a:r>
            <a:r>
              <a:rPr lang="en-ZA" sz="9600" dirty="0">
                <a:latin typeface="Arial" panose="020B0604020202020204" pitchFamily="34" charset="0"/>
                <a:ea typeface="Tahoma" panose="020B0604030504040204" pitchFamily="34" charset="0"/>
                <a:cs typeface="Arial" panose="020B0604020202020204" pitchFamily="34" charset="0"/>
              </a:rPr>
              <a:t>(a) the board of the Disaster Relief Fund shall be, with due regard to the financial position of that Fund and the requirements of each case, to render to persons, organizations and bodies who or which suffer damage or loss caused by a disaster, such assistance as the board may deem fair and reasonable;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a:t>
            </a:r>
            <a:r>
              <a:rPr lang="en-ZA" sz="9600" dirty="0">
                <a:latin typeface="Arial" panose="020B0604020202020204" pitchFamily="34" charset="0"/>
                <a:ea typeface="Tahoma" panose="020B0604030504040204" pitchFamily="34" charset="0"/>
                <a:cs typeface="Arial" panose="020B0604020202020204" pitchFamily="34" charset="0"/>
              </a:rPr>
              <a:t>(1) A board may, in order to enable it to achieve its objects, collect contributions, and may control the collection of contributions by other persons, organizations and bodies for the said objects</a:t>
            </a:r>
          </a:p>
          <a:p>
            <a:pPr marL="0" indent="0" algn="just">
              <a:spcAft>
                <a:spcPts val="0"/>
              </a:spcAft>
              <a:buNone/>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10</a:t>
            </a:fld>
            <a:endParaRPr lang="en-US"/>
          </a:p>
        </p:txBody>
      </p:sp>
    </p:spTree>
    <p:extLst>
      <p:ext uri="{BB962C8B-B14F-4D97-AF65-F5344CB8AC3E}">
        <p14:creationId xmlns:p14="http://schemas.microsoft.com/office/powerpoint/2010/main" val="184577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241945"/>
          </a:xfrm>
        </p:spPr>
        <p:txBody>
          <a:bodyPr>
            <a:norm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7.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241945"/>
            <a:ext cx="9906000" cy="4918223"/>
          </a:xfrm>
        </p:spPr>
        <p:txBody>
          <a:bodyPr>
            <a:normAutofit fontScale="25000" lnSpcReduction="20000"/>
          </a:bodyPr>
          <a:lstStyle/>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a:t>
            </a:r>
            <a:r>
              <a:rPr lang="en-ZA" sz="9600" dirty="0">
                <a:latin typeface="Arial" panose="020B0604020202020204" pitchFamily="34" charset="0"/>
                <a:ea typeface="Tahoma" panose="020B0604030504040204" pitchFamily="34" charset="0"/>
                <a:cs typeface="Arial" panose="020B0604020202020204" pitchFamily="34" charset="0"/>
              </a:rPr>
              <a:t>(1) A board may, in order to enable it to achieve its objects, collect contributions, and may control the collection of contributions by other persons, organizations and bodies for the said objects</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20(2)</a:t>
            </a:r>
            <a:r>
              <a:rPr lang="en-ZA" sz="9600" dirty="0">
                <a:latin typeface="Arial" panose="020B0604020202020204" pitchFamily="34" charset="0"/>
                <a:ea typeface="Tahoma" panose="020B0604030504040204" pitchFamily="34" charset="0"/>
                <a:cs typeface="Arial" panose="020B0604020202020204" pitchFamily="34" charset="0"/>
              </a:rPr>
              <a:t>  A board may exercise such powers and shall perform such functions as maybe conferred or imposed upon it by this Act, and may exercise such other powers as may be necessary or expedient for or incidental to the achievement of its objects. </a:t>
            </a:r>
          </a:p>
          <a:p>
            <a:pPr marL="0" indent="0" algn="just">
              <a:spcAft>
                <a:spcPts val="0"/>
              </a:spcAft>
              <a:buNone/>
              <a:defRPr/>
            </a:pPr>
            <a:r>
              <a:rPr lang="en-ZA" sz="9600" b="1" dirty="0">
                <a:latin typeface="Arial" panose="020B0604020202020204" pitchFamily="34" charset="0"/>
                <a:ea typeface="Tahoma" panose="020B0604030504040204" pitchFamily="34" charset="0"/>
                <a:cs typeface="Arial" panose="020B0604020202020204" pitchFamily="34" charset="0"/>
              </a:rPr>
              <a:t>Section 25 </a:t>
            </a:r>
            <a:r>
              <a:rPr lang="en-ZA" sz="9600" dirty="0">
                <a:latin typeface="Arial" panose="020B0604020202020204" pitchFamily="34" charset="0"/>
                <a:ea typeface="Tahoma" panose="020B0604030504040204" pitchFamily="34" charset="0"/>
                <a:cs typeface="Arial" panose="020B0604020202020204" pitchFamily="34" charset="0"/>
              </a:rPr>
              <a:t>The administrative work, including the receipt and disbursement of money incidental to the performance of the functions or the exercise of the powers of a board or of any committee of the board shall be performed by officers in the public service designated by the Secretary and who shall be under his control.</a:t>
            </a:r>
          </a:p>
          <a:p>
            <a:pPr marL="0" indent="0" algn="just">
              <a:spcAft>
                <a:spcPts val="0"/>
              </a:spcAft>
              <a:buNone/>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64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11</a:t>
            </a:fld>
            <a:endParaRPr lang="en-US"/>
          </a:p>
        </p:txBody>
      </p:sp>
    </p:spTree>
    <p:extLst>
      <p:ext uri="{BB962C8B-B14F-4D97-AF65-F5344CB8AC3E}">
        <p14:creationId xmlns:p14="http://schemas.microsoft.com/office/powerpoint/2010/main" val="243716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906000" cy="895634"/>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8. FUND-RAISING ACT ORIGINAL PROVISIONS </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0752"/>
            <a:ext cx="9906000" cy="5259416"/>
          </a:xfrm>
        </p:spPr>
        <p:txBody>
          <a:bodyPr>
            <a:normAutofit fontScale="25000" lnSpcReduction="20000"/>
          </a:bodyPr>
          <a:lstStyle/>
          <a:p>
            <a:pPr marL="0" indent="0" algn="just">
              <a:buNone/>
              <a:defRPr/>
            </a:pPr>
            <a:r>
              <a:rPr lang="en-ZA" sz="8800" b="1" dirty="0">
                <a:latin typeface="Arial" panose="020B0604020202020204" pitchFamily="34" charset="0"/>
                <a:ea typeface="Tahoma" panose="020B0604030504040204" pitchFamily="34" charset="0"/>
                <a:cs typeface="Arial" panose="020B0604020202020204" pitchFamily="34" charset="0"/>
              </a:rPr>
              <a:t>Section 36 </a:t>
            </a:r>
            <a:r>
              <a:rPr lang="en-ZA" sz="8800" dirty="0">
                <a:latin typeface="Arial" panose="020B0604020202020204" pitchFamily="34" charset="0"/>
                <a:ea typeface="Tahoma" panose="020B0604030504040204" pitchFamily="34" charset="0"/>
                <a:cs typeface="Arial" panose="020B0604020202020204" pitchFamily="34" charset="0"/>
              </a:rPr>
              <a:t>The Minister may make regulations relating to -</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(a) the form of any application, authority, temporary authority, special authority, permission, special permission notice, order or register which is required or may be made, granted, given, issued or kept under this Act, and any other form required in carrying out the provisions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(b) the information which shall be included in any report, return or statement to be furnished in terms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(c) the financial year of fund-raising organizations or registered branches;</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(d) any other matter which is required to be or may be prescribed under any provision of this Act;</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(e) any matter which the Minister deems necessary or expedient to prescribe in order that the objects of this Act may be achieved.</a:t>
            </a:r>
          </a:p>
          <a:p>
            <a:pPr marL="0" indent="0" algn="just">
              <a:spcAft>
                <a:spcPts val="0"/>
              </a:spcAft>
              <a:buNone/>
              <a:defRPr/>
            </a:pPr>
            <a:r>
              <a:rPr lang="en-ZA" sz="8800" dirty="0">
                <a:latin typeface="Arial" panose="020B0604020202020204" pitchFamily="34" charset="0"/>
                <a:ea typeface="Tahoma" panose="020B0604030504040204" pitchFamily="34" charset="0"/>
                <a:cs typeface="Arial" panose="020B0604020202020204" pitchFamily="34" charset="0"/>
              </a:rPr>
              <a:t>(2) Any regulations made under subsection (1) may prescribe penalties for a contravention thereof not exceeding a fine of five hundred rand or imprisonment for a period of six months. </a:t>
            </a:r>
          </a:p>
          <a:p>
            <a:pPr algn="just">
              <a:spcAft>
                <a:spcPts val="0"/>
              </a:spcAft>
              <a:defRPr/>
            </a:pPr>
            <a:endParaRPr lang="en-ZA" sz="96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72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sz="72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12</a:t>
            </a:fld>
            <a:endParaRPr lang="en-US"/>
          </a:p>
        </p:txBody>
      </p:sp>
    </p:spTree>
    <p:extLst>
      <p:ext uri="{BB962C8B-B14F-4D97-AF65-F5344CB8AC3E}">
        <p14:creationId xmlns:p14="http://schemas.microsoft.com/office/powerpoint/2010/main" val="340445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064525"/>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9</a:t>
            </a:r>
            <a:r>
              <a:rPr lang="en-ZA" sz="3200" b="1" dirty="0">
                <a:latin typeface="Tahoma" panose="020B0604030504040204" pitchFamily="34" charset="0"/>
                <a:ea typeface="Tahoma" panose="020B0604030504040204" pitchFamily="34" charset="0"/>
                <a:cs typeface="Tahoma" panose="020B0604030504040204" pitchFamily="34" charset="0"/>
              </a:rPr>
              <a:t>. SUMMARY OF PROVISIONS OF THE BILL</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887104"/>
            <a:ext cx="9791700" cy="5273064"/>
          </a:xfrm>
        </p:spPr>
        <p:txBody>
          <a:bodyPr>
            <a:normAutofit fontScale="32500" lnSpcReduction="20000"/>
          </a:bodyPr>
          <a:lstStyle/>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1</a:t>
            </a:r>
            <a:r>
              <a:rPr lang="en-ZA" sz="8000" dirty="0">
                <a:latin typeface="Arial" panose="020B0604020202020204" pitchFamily="34" charset="0"/>
                <a:ea typeface="Tahoma" panose="020B0604030504040204" pitchFamily="34" charset="0"/>
                <a:cs typeface="Arial" panose="020B0604020202020204" pitchFamily="34" charset="0"/>
              </a:rPr>
              <a:t> of the Bill seeks to amend the definition of "Minister" to remove an obsolete reference in section 1 of the principal Act.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2 </a:t>
            </a:r>
            <a:r>
              <a:rPr lang="en-ZA" sz="8000" dirty="0">
                <a:latin typeface="Arial" panose="020B0604020202020204" pitchFamily="34" charset="0"/>
                <a:ea typeface="Tahoma" panose="020B0604030504040204" pitchFamily="34" charset="0"/>
                <a:cs typeface="Arial" panose="020B0604020202020204" pitchFamily="34" charset="0"/>
              </a:rPr>
              <a:t>of the Bill seeks to amend section 17 of the principal Act.  The proposed amendment mainly intends to reduce the maximum number of members of a board established under the principal Act to administer a fund from 15 </a:t>
            </a:r>
            <a:r>
              <a:rPr lang="en-ZA" sz="8000">
                <a:latin typeface="Arial" panose="020B0604020202020204" pitchFamily="34" charset="0"/>
                <a:ea typeface="Tahoma" panose="020B0604030504040204" pitchFamily="34" charset="0"/>
                <a:cs typeface="Arial" panose="020B0604020202020204" pitchFamily="34" charset="0"/>
              </a:rPr>
              <a:t>to ten.</a:t>
            </a: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8000" b="1" dirty="0">
                <a:latin typeface="Arial" panose="020B0604020202020204" pitchFamily="34" charset="0"/>
                <a:ea typeface="Tahoma" panose="020B0604030504040204" pitchFamily="34" charset="0"/>
                <a:cs typeface="Arial" panose="020B0604020202020204" pitchFamily="34" charset="0"/>
              </a:rPr>
              <a:t>Clause 3</a:t>
            </a:r>
            <a:r>
              <a:rPr lang="en-ZA" sz="8000" dirty="0">
                <a:latin typeface="Arial" panose="020B0604020202020204" pitchFamily="34" charset="0"/>
                <a:ea typeface="Tahoma" panose="020B0604030504040204" pitchFamily="34" charset="0"/>
                <a:cs typeface="Arial" panose="020B0604020202020204" pitchFamily="34" charset="0"/>
              </a:rPr>
              <a:t> of the Bill seeks to amend section 18 of the principal Act to make provision for the objects of the Disaster Relief and National Social Development Fund which consolidates the funds that it replaces in the principal Act.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sz="80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13</a:t>
            </a:fld>
            <a:endParaRPr lang="en-US"/>
          </a:p>
        </p:txBody>
      </p:sp>
    </p:spTree>
    <p:extLst>
      <p:ext uri="{BB962C8B-B14F-4D97-AF65-F5344CB8AC3E}">
        <p14:creationId xmlns:p14="http://schemas.microsoft.com/office/powerpoint/2010/main" val="253097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064525"/>
          </a:xfrm>
        </p:spPr>
        <p:txBody>
          <a:bodyPr>
            <a:noAutofit/>
          </a:bodyPr>
          <a:lstStyle/>
          <a:p>
            <a:pPr>
              <a:lnSpc>
                <a:spcPct val="150000"/>
              </a:lnSpc>
              <a:spcAft>
                <a:spcPts val="800"/>
              </a:spcAft>
            </a:pPr>
            <a:r>
              <a:rPr lang="en-ZA" sz="2800" b="1" dirty="0">
                <a:latin typeface="Tahoma" panose="020B0604030504040204" pitchFamily="34" charset="0"/>
                <a:ea typeface="Tahoma" panose="020B0604030504040204" pitchFamily="34" charset="0"/>
                <a:cs typeface="Tahoma" panose="020B0604030504040204" pitchFamily="34" charset="0"/>
              </a:rPr>
              <a:t>9</a:t>
            </a:r>
            <a:r>
              <a:rPr lang="en-ZA" sz="3200" b="1" dirty="0">
                <a:latin typeface="Tahoma" panose="020B0604030504040204" pitchFamily="34" charset="0"/>
                <a:ea typeface="Tahoma" panose="020B0604030504040204" pitchFamily="34" charset="0"/>
                <a:cs typeface="Tahoma" panose="020B0604030504040204" pitchFamily="34" charset="0"/>
              </a:rPr>
              <a:t>. SUMMARY OF PROVISIONS OF THE BILL</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887104"/>
            <a:ext cx="9791700" cy="5273064"/>
          </a:xfrm>
        </p:spPr>
        <p:txBody>
          <a:bodyPr>
            <a:normAutofit fontScale="32500" lnSpcReduction="20000"/>
          </a:bodyPr>
          <a:lstStyle/>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4</a:t>
            </a:r>
            <a:r>
              <a:rPr lang="en-ZA" sz="7400" dirty="0">
                <a:latin typeface="Arial" panose="020B0604020202020204" pitchFamily="34" charset="0"/>
                <a:ea typeface="Tahoma" panose="020B0604030504040204" pitchFamily="34" charset="0"/>
                <a:cs typeface="Arial" panose="020B0604020202020204" pitchFamily="34" charset="0"/>
              </a:rPr>
              <a:t> of the Bill seeks to amend section 20 of the principal Act in order to empower the Minister to give directions to a board in respect of disbursement of funds and to ensure that a board acts in accordance with ethical principles.</a:t>
            </a:r>
          </a:p>
          <a:p>
            <a:pPr marL="0" indent="0" algn="just">
              <a:spcAft>
                <a:spcPts val="0"/>
              </a:spcAft>
              <a:buNone/>
              <a:defRPr/>
            </a:pPr>
            <a:endParaRPr lang="en-ZA" sz="74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5</a:t>
            </a:r>
            <a:r>
              <a:rPr lang="en-ZA" sz="7400" dirty="0">
                <a:latin typeface="Arial" panose="020B0604020202020204" pitchFamily="34" charset="0"/>
                <a:ea typeface="Tahoma" panose="020B0604030504040204" pitchFamily="34" charset="0"/>
                <a:cs typeface="Arial" panose="020B0604020202020204" pitchFamily="34" charset="0"/>
              </a:rPr>
              <a:t> of the Bill seeks to amend section 22 of the principal Act mainly to provide for the financial management and control of the funds established in the principal Act in accordance with the Public Finance Management Act, 1999 (Act No. 1 of 1999).</a:t>
            </a:r>
          </a:p>
          <a:p>
            <a:pPr marL="0" indent="0" algn="just">
              <a:spcAft>
                <a:spcPts val="0"/>
              </a:spcAft>
              <a:buNone/>
              <a:defRPr/>
            </a:pPr>
            <a:endParaRPr lang="en-ZA" sz="74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r>
              <a:rPr lang="en-ZA" sz="7400" b="1" dirty="0">
                <a:latin typeface="Arial" panose="020B0604020202020204" pitchFamily="34" charset="0"/>
                <a:ea typeface="Tahoma" panose="020B0604030504040204" pitchFamily="34" charset="0"/>
                <a:cs typeface="Arial" panose="020B0604020202020204" pitchFamily="34" charset="0"/>
              </a:rPr>
              <a:t>Clause 6</a:t>
            </a:r>
            <a:r>
              <a:rPr lang="en-ZA" sz="7400" dirty="0">
                <a:latin typeface="Arial" panose="020B0604020202020204" pitchFamily="34" charset="0"/>
                <a:ea typeface="Tahoma" panose="020B0604030504040204" pitchFamily="34" charset="0"/>
                <a:cs typeface="Arial" panose="020B0604020202020204" pitchFamily="34" charset="0"/>
              </a:rPr>
              <a:t> of the Bill seeks to substitute section 25 of the principal Act.  The proposed substitution seeks to further provide for the administrative work of the boards and for disbursement of funds managed by the boards established in the principal Act</a:t>
            </a:r>
            <a:r>
              <a:rPr lang="en-ZA" sz="80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8000"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sz="80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14</a:t>
            </a:fld>
            <a:endParaRPr lang="en-US"/>
          </a:p>
        </p:txBody>
      </p:sp>
    </p:spTree>
    <p:extLst>
      <p:ext uri="{BB962C8B-B14F-4D97-AF65-F5344CB8AC3E}">
        <p14:creationId xmlns:p14="http://schemas.microsoft.com/office/powerpoint/2010/main" val="48569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906000" cy="1351127"/>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 SUMMARY OF PROVISIONS OF BILL..CONT </a:t>
            </a:r>
            <a:endParaRPr lang="en-ZA" sz="32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05469"/>
            <a:ext cx="9906000" cy="5054700"/>
          </a:xfrm>
        </p:spPr>
        <p:txBody>
          <a:bodyPr>
            <a:normAutofit fontScale="25000" lnSpcReduction="20000"/>
          </a:bodyPr>
          <a:lstStyle/>
          <a:p>
            <a:pPr marL="0" indent="0" algn="just">
              <a:buNone/>
              <a:defRPr/>
            </a:pPr>
            <a:r>
              <a:rPr lang="en-ZA" altLang="en-US" sz="9600" b="1" dirty="0">
                <a:latin typeface="Arial" panose="020B0604020202020204" pitchFamily="34" charset="0"/>
                <a:ea typeface="Tahoma" panose="020B0604030504040204" pitchFamily="34" charset="0"/>
                <a:cs typeface="Arial" panose="020B0604020202020204" pitchFamily="34" charset="0"/>
              </a:rPr>
              <a:t>Clause 7</a:t>
            </a:r>
            <a:r>
              <a:rPr lang="en-ZA" altLang="en-US" sz="9600" dirty="0">
                <a:latin typeface="Arial" panose="020B0604020202020204" pitchFamily="34" charset="0"/>
                <a:ea typeface="Tahoma" panose="020B0604030504040204" pitchFamily="34" charset="0"/>
                <a:cs typeface="Arial" panose="020B0604020202020204" pitchFamily="34" charset="0"/>
              </a:rPr>
              <a:t> of the Bill seeks to insert section 25A in the principal Act in order to provide for the discontinuation and transfer of certain funds.  The inserted section 25A provides that, as from the effective date, which is the date of commencement of section 7 of the Fund-raising Amendment Act, 2020—</a:t>
            </a:r>
          </a:p>
          <a:p>
            <a:pPr marL="0" indent="0" algn="just">
              <a:buNone/>
              <a:defRPr/>
            </a:pPr>
            <a:r>
              <a:rPr lang="en-ZA" altLang="en-US" sz="9600" dirty="0">
                <a:latin typeface="Arial" panose="020B0604020202020204" pitchFamily="34" charset="0"/>
                <a:ea typeface="Tahoma" panose="020B0604030504040204" pitchFamily="34" charset="0"/>
                <a:cs typeface="Arial" panose="020B0604020202020204" pitchFamily="34" charset="0"/>
              </a:rPr>
              <a:t>		(a)	the following funds established under section 16 of the 				principal Act cease to exist:</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Refugee Relief Fund;</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State President’s Fund;  and</a:t>
            </a:r>
          </a:p>
          <a:p>
            <a:pPr marL="1657350" lvl="2" indent="-857250" algn="just">
              <a:buFont typeface="Wingdings" panose="05000000000000000000" pitchFamily="2" charset="2"/>
              <a:buChar char="q"/>
              <a:defRPr/>
            </a:pPr>
            <a:r>
              <a:rPr lang="en-ZA" altLang="en-US" sz="9600" dirty="0">
                <a:latin typeface="Arial" panose="020B0604020202020204" pitchFamily="34" charset="0"/>
                <a:ea typeface="Tahoma" panose="020B0604030504040204" pitchFamily="34" charset="0"/>
                <a:cs typeface="Arial" panose="020B0604020202020204" pitchFamily="34" charset="0"/>
              </a:rPr>
              <a:t>The Social Relief Fund;</a:t>
            </a:r>
          </a:p>
          <a:p>
            <a:pPr marL="800100" lvl="2" indent="0" algn="just">
              <a:buNone/>
              <a:defRPr/>
            </a:pPr>
            <a:r>
              <a:rPr lang="en-ZA" altLang="en-US" sz="9600" dirty="0">
                <a:latin typeface="Arial" panose="020B0604020202020204" pitchFamily="34" charset="0"/>
                <a:ea typeface="Tahoma" panose="020B0604030504040204" pitchFamily="34" charset="0"/>
                <a:cs typeface="Arial" panose="020B0604020202020204" pitchFamily="34" charset="0"/>
              </a:rPr>
              <a:t>(b)	the Disaster Relief Fund established under section 16(a) of the principal Act continues to exist under the name of the Disaster Relief and National 	Social Development Fund;</a:t>
            </a:r>
          </a:p>
          <a:p>
            <a:pPr marL="0" indent="0" algn="just">
              <a:spcAft>
                <a:spcPts val="0"/>
              </a:spcAft>
              <a:buNone/>
              <a:defRPr/>
            </a:pPr>
            <a:endParaRPr lang="en-ZA" altLang="en-US" sz="7200" dirty="0">
              <a:latin typeface="Arial" panose="020B0604020202020204" pitchFamily="34" charset="0"/>
              <a:ea typeface="Tahoma" panose="020B0604030504040204" pitchFamily="34" charset="0"/>
              <a:cs typeface="Arial" panose="020B060402020202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15</a:t>
            </a:fld>
            <a:endParaRPr lang="en-US"/>
          </a:p>
        </p:txBody>
      </p:sp>
    </p:spTree>
    <p:extLst>
      <p:ext uri="{BB962C8B-B14F-4D97-AF65-F5344CB8AC3E}">
        <p14:creationId xmlns:p14="http://schemas.microsoft.com/office/powerpoint/2010/main" val="113713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228299"/>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 SUMMARY OF PROVISIONS OF BILL..CONT</a:t>
            </a:r>
            <a:r>
              <a:rPr lang="en-ZA" sz="2800" b="1" dirty="0">
                <a:latin typeface="Tahoma" panose="020B0604030504040204" pitchFamily="34" charset="0"/>
                <a:ea typeface="Tahoma" panose="020B0604030504040204" pitchFamily="34" charset="0"/>
                <a:cs typeface="Tahoma" panose="020B0604030504040204" pitchFamily="34" charset="0"/>
              </a:rPr>
              <a:t> </a:t>
            </a:r>
            <a:endParaRPr lang="en-ZA" sz="280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00012" y="1228299"/>
            <a:ext cx="9805987" cy="4931869"/>
          </a:xfrm>
        </p:spPr>
        <p:txBody>
          <a:bodyPr>
            <a:normAutofit fontScale="25000" lnSpcReduction="20000"/>
          </a:bodyPr>
          <a:lstStyle/>
          <a:p>
            <a:pPr marL="1143000" indent="-1143000" algn="just">
              <a:spcAft>
                <a:spcPts val="0"/>
              </a:spcAft>
              <a:buAutoNum type="alphaLcParenBoth" startAt="3"/>
              <a:defRPr/>
            </a:pPr>
            <a:r>
              <a:rPr lang="en-ZA" altLang="en-US" sz="11200" dirty="0">
                <a:latin typeface="Arial" panose="020B0604020202020204" pitchFamily="34" charset="0"/>
                <a:ea typeface="Tahoma" panose="020B0604030504040204" pitchFamily="34" charset="0"/>
                <a:cs typeface="Arial" panose="020B0604020202020204" pitchFamily="34" charset="0"/>
              </a:rPr>
              <a:t>all amounts credited to any fund referred to in paragraph (a), immediately before the effective date, vest in the Disaster Relief and National Social Development Fund;</a:t>
            </a:r>
          </a:p>
          <a:p>
            <a:pPr marL="1143000" indent="-1143000" algn="just">
              <a:spcAft>
                <a:spcPts val="0"/>
              </a:spcAft>
              <a:buAutoNum type="alphaLcParenBoth" startAt="4"/>
              <a:defRPr/>
            </a:pPr>
            <a:r>
              <a:rPr lang="en-ZA" altLang="en-US" sz="11200" dirty="0">
                <a:latin typeface="Arial" panose="020B0604020202020204" pitchFamily="34" charset="0"/>
                <a:ea typeface="Tahoma" panose="020B0604030504040204" pitchFamily="34" charset="0"/>
                <a:cs typeface="Arial" panose="020B0604020202020204" pitchFamily="34" charset="0"/>
              </a:rPr>
              <a:t>any board established by the Minister in terms of section 17 and responsible for managing a fund referred to in paragraph (a) is dissolved;  and</a:t>
            </a:r>
          </a:p>
          <a:p>
            <a:pPr marL="1143000" indent="-1143000" algn="just">
              <a:spcAft>
                <a:spcPts val="0"/>
              </a:spcAft>
              <a:buAutoNum type="alphaLcParenBoth" startAt="4"/>
              <a:defRPr/>
            </a:pPr>
            <a:r>
              <a:rPr lang="en-ZA" altLang="en-US" sz="11200" dirty="0">
                <a:latin typeface="Arial" panose="020B0604020202020204" pitchFamily="34" charset="0"/>
                <a:ea typeface="Tahoma" panose="020B0604030504040204" pitchFamily="34" charset="0"/>
                <a:cs typeface="Arial" panose="020B0604020202020204" pitchFamily="34" charset="0"/>
              </a:rPr>
              <a:t>subject to paragraph (c), all liabilities, assets and rights existing as well as accruing of the funds referred to in paragraph (a) must devolve upon the Department of Social Development</a:t>
            </a:r>
            <a:r>
              <a:rPr lang="en-ZA" altLang="en-US" sz="72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16</a:t>
            </a:fld>
            <a:endParaRPr lang="en-US"/>
          </a:p>
        </p:txBody>
      </p:sp>
    </p:spTree>
    <p:extLst>
      <p:ext uri="{BB962C8B-B14F-4D97-AF65-F5344CB8AC3E}">
        <p14:creationId xmlns:p14="http://schemas.microsoft.com/office/powerpoint/2010/main" val="3492412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 y="-485776"/>
            <a:ext cx="9906000" cy="2314575"/>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9</a:t>
            </a:r>
            <a:r>
              <a:rPr lang="en-ZA" sz="2400" b="1" dirty="0">
                <a:latin typeface="Tahoma" panose="020B0604030504040204" pitchFamily="34" charset="0"/>
                <a:ea typeface="Tahoma" panose="020B0604030504040204" pitchFamily="34" charset="0"/>
                <a:cs typeface="Tahoma" panose="020B0604030504040204" pitchFamily="34" charset="0"/>
              </a:rPr>
              <a:t>. </a:t>
            </a:r>
            <a:r>
              <a:rPr lang="en-ZA" sz="3200" b="1" dirty="0">
                <a:latin typeface="Tahoma" panose="020B0604030504040204" pitchFamily="34" charset="0"/>
                <a:ea typeface="Tahoma" panose="020B0604030504040204" pitchFamily="34" charset="0"/>
                <a:cs typeface="Tahoma" panose="020B0604030504040204" pitchFamily="34" charset="0"/>
              </a:rPr>
              <a:t>SUMMARY OF PROVISIONS OF BILL</a:t>
            </a:r>
            <a:endParaRPr lang="en-ZA"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1337481"/>
            <a:ext cx="9458325" cy="4822687"/>
          </a:xfrm>
        </p:spPr>
        <p:txBody>
          <a:bodyPr>
            <a:normAutofit/>
          </a:bodyPr>
          <a:lstStyle/>
          <a:p>
            <a:pPr algn="just">
              <a:defRPr/>
            </a:pPr>
            <a:r>
              <a:rPr lang="en-ZA" altLang="en-US" sz="2800" b="1" dirty="0">
                <a:latin typeface="Arial" panose="020B0604020202020204" pitchFamily="34" charset="0"/>
                <a:ea typeface="Tahoma" panose="020B0604030504040204" pitchFamily="34" charset="0"/>
                <a:cs typeface="Arial" panose="020B0604020202020204" pitchFamily="34" charset="0"/>
              </a:rPr>
              <a:t>Clause 8</a:t>
            </a:r>
            <a:r>
              <a:rPr lang="en-ZA" altLang="en-US" sz="2800" dirty="0">
                <a:latin typeface="Arial" panose="020B0604020202020204" pitchFamily="34" charset="0"/>
                <a:ea typeface="Tahoma" panose="020B0604030504040204" pitchFamily="34" charset="0"/>
                <a:cs typeface="Arial" panose="020B0604020202020204" pitchFamily="34" charset="0"/>
              </a:rPr>
              <a:t> of the Bill seeks to amend section 36 of the principal Act in order to further provide for the making of regulations.</a:t>
            </a:r>
          </a:p>
          <a:p>
            <a:pPr algn="just">
              <a:defRPr/>
            </a:pPr>
            <a:endParaRPr lang="en-ZA" altLang="en-US" sz="2800" dirty="0">
              <a:latin typeface="Arial" panose="020B0604020202020204" pitchFamily="34" charset="0"/>
              <a:ea typeface="Tahoma" panose="020B0604030504040204" pitchFamily="34" charset="0"/>
              <a:cs typeface="Arial" panose="020B0604020202020204" pitchFamily="34" charset="0"/>
            </a:endParaRPr>
          </a:p>
          <a:p>
            <a:pPr algn="just">
              <a:defRPr/>
            </a:pPr>
            <a:r>
              <a:rPr lang="en-ZA" altLang="en-US" sz="2800" b="1" dirty="0">
                <a:latin typeface="Arial" panose="020B0604020202020204" pitchFamily="34" charset="0"/>
                <a:ea typeface="Tahoma" panose="020B0604030504040204" pitchFamily="34" charset="0"/>
                <a:cs typeface="Arial" panose="020B0604020202020204" pitchFamily="34" charset="0"/>
              </a:rPr>
              <a:t>Clause 9</a:t>
            </a:r>
            <a:r>
              <a:rPr lang="en-ZA" altLang="en-US" sz="2800" dirty="0">
                <a:latin typeface="Arial" panose="020B0604020202020204" pitchFamily="34" charset="0"/>
                <a:ea typeface="Tahoma" panose="020B0604030504040204" pitchFamily="34" charset="0"/>
                <a:cs typeface="Arial" panose="020B0604020202020204" pitchFamily="34" charset="0"/>
              </a:rPr>
              <a:t> of the Bill provides for the short-title and commencement of the Act.  </a:t>
            </a:r>
            <a:endParaRPr lang="en-ZA" altLang="en-US" sz="2800"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ZA" altLang="en-US" sz="8000" b="1" dirty="0">
              <a:latin typeface="Tahoma" panose="020B0604030504040204" pitchFamily="34" charset="0"/>
              <a:ea typeface="Tahoma" panose="020B0604030504040204" pitchFamily="34" charset="0"/>
              <a:cs typeface="Tahoma" panose="020B0604030504040204" pitchFamily="34" charset="0"/>
            </a:endParaRPr>
          </a:p>
          <a:p>
            <a:pPr marL="0" indent="0" algn="just">
              <a:spcAft>
                <a:spcPts val="0"/>
              </a:spcAft>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8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64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17</a:t>
            </a:fld>
            <a:endParaRPr lang="en-US"/>
          </a:p>
        </p:txBody>
      </p:sp>
    </p:spTree>
    <p:extLst>
      <p:ext uri="{BB962C8B-B14F-4D97-AF65-F5344CB8AC3E}">
        <p14:creationId xmlns:p14="http://schemas.microsoft.com/office/powerpoint/2010/main" val="3152219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 y="-485776"/>
            <a:ext cx="9906000" cy="2314575"/>
          </a:xfrm>
        </p:spPr>
        <p:txBody>
          <a:bodyPr>
            <a:noAutofit/>
          </a:bodyPr>
          <a:lstStyle/>
          <a:p>
            <a:pPr>
              <a:lnSpc>
                <a:spcPct val="150000"/>
              </a:lnSpc>
              <a:spcAft>
                <a:spcPts val="800"/>
              </a:spcAft>
            </a:pPr>
            <a:r>
              <a:rPr lang="en-ZA" sz="3600" b="1" dirty="0">
                <a:latin typeface="Tahoma" panose="020B0604030504040204" pitchFamily="34" charset="0"/>
                <a:ea typeface="Tahoma" panose="020B0604030504040204" pitchFamily="34" charset="0"/>
                <a:cs typeface="Tahoma" panose="020B0604030504040204" pitchFamily="34" charset="0"/>
              </a:rPr>
              <a:t>10</a:t>
            </a:r>
            <a:r>
              <a:rPr lang="en-ZA" sz="2800" b="1" dirty="0">
                <a:latin typeface="Tahoma" panose="020B0604030504040204" pitchFamily="34" charset="0"/>
                <a:ea typeface="Tahoma" panose="020B0604030504040204" pitchFamily="34" charset="0"/>
                <a:cs typeface="Tahoma" panose="020B0604030504040204" pitchFamily="34" charset="0"/>
              </a:rPr>
              <a:t>. </a:t>
            </a:r>
            <a:r>
              <a:rPr lang="en-ZA" sz="3600" b="1" dirty="0">
                <a:latin typeface="Tahoma" panose="020B0604030504040204" pitchFamily="34" charset="0"/>
                <a:ea typeface="Tahoma" panose="020B0604030504040204" pitchFamily="34" charset="0"/>
                <a:cs typeface="Tahoma" panose="020B0604030504040204" pitchFamily="34" charset="0"/>
              </a:rPr>
              <a:t>RECOMMENDATIONS</a:t>
            </a:r>
            <a:endParaRPr lang="en-ZA"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 y="1337481"/>
            <a:ext cx="9458325" cy="4822687"/>
          </a:xfrm>
        </p:spPr>
        <p:txBody>
          <a:bodyPr>
            <a:normAutofit/>
          </a:bodyPr>
          <a:lstStyle/>
          <a:p>
            <a:pPr marL="0" indent="0" algn="just">
              <a:buFontTx/>
              <a:buNone/>
            </a:pPr>
            <a:r>
              <a:rPr lang="en-ZA" altLang="en-US" dirty="0">
                <a:latin typeface="Arial" panose="020B0604020202020204" pitchFamily="34" charset="0"/>
                <a:ea typeface="Tahoma" panose="020B0604030504040204" pitchFamily="34" charset="0"/>
                <a:cs typeface="Arial" panose="020B0604020202020204" pitchFamily="34" charset="0"/>
              </a:rPr>
              <a:t>It is recommended that the Select Committee on Health and Social Services notes the proposed amendments and commence the processing of the Fundraising Amendment Bill.</a:t>
            </a:r>
          </a:p>
          <a:p>
            <a:pPr marL="0" indent="0" algn="just">
              <a:buFontTx/>
              <a:buNone/>
            </a:pPr>
            <a:endParaRPr lang="en-ZA" altLang="en-US" dirty="0">
              <a:latin typeface="Arial" panose="020B0604020202020204" pitchFamily="34" charset="0"/>
              <a:ea typeface="Tahoma" panose="020B0604030504040204" pitchFamily="34" charset="0"/>
              <a:cs typeface="Arial" panose="020B0604020202020204" pitchFamily="34" charset="0"/>
            </a:endParaRPr>
          </a:p>
          <a:p>
            <a:pPr marL="0" indent="0" algn="ctr">
              <a:buFontTx/>
              <a:buNone/>
            </a:pPr>
            <a:r>
              <a:rPr lang="en-ZA" altLang="en-US" dirty="0">
                <a:latin typeface="Arial" panose="020B0604020202020204" pitchFamily="34" charset="0"/>
                <a:ea typeface="Tahoma" panose="020B0604030504040204" pitchFamily="34" charset="0"/>
                <a:cs typeface="Arial" panose="020B0604020202020204" pitchFamily="34" charset="0"/>
              </a:rPr>
              <a:t>Re a </a:t>
            </a:r>
            <a:r>
              <a:rPr lang="en-ZA" altLang="en-US" dirty="0" err="1">
                <a:latin typeface="Arial" panose="020B0604020202020204" pitchFamily="34" charset="0"/>
                <a:ea typeface="Tahoma" panose="020B0604030504040204" pitchFamily="34" charset="0"/>
                <a:cs typeface="Arial" panose="020B0604020202020204" pitchFamily="34" charset="0"/>
              </a:rPr>
              <a:t>leboga</a:t>
            </a:r>
            <a:r>
              <a:rPr lang="en-ZA" altLang="en-US" dirty="0">
                <a:latin typeface="Arial" panose="020B0604020202020204" pitchFamily="34" charset="0"/>
                <a:ea typeface="Tahoma" panose="020B0604030504040204" pitchFamily="34" charset="0"/>
                <a:cs typeface="Arial" panose="020B0604020202020204" pitchFamily="34" charset="0"/>
              </a:rPr>
              <a:t>, Thank you, Ria </a:t>
            </a:r>
            <a:r>
              <a:rPr lang="en-ZA" altLang="en-US" dirty="0" err="1">
                <a:latin typeface="Arial" panose="020B0604020202020204" pitchFamily="34" charset="0"/>
                <a:ea typeface="Tahoma" panose="020B0604030504040204" pitchFamily="34" charset="0"/>
                <a:cs typeface="Arial" panose="020B0604020202020204" pitchFamily="34" charset="0"/>
              </a:rPr>
              <a:t>Livhuwa</a:t>
            </a:r>
            <a:r>
              <a:rPr lang="en-ZA" altLang="en-US" dirty="0">
                <a:latin typeface="Arial" panose="020B0604020202020204" pitchFamily="34" charset="0"/>
                <a:ea typeface="Tahoma" panose="020B0604030504040204" pitchFamily="34" charset="0"/>
                <a:cs typeface="Arial" panose="020B0604020202020204" pitchFamily="34" charset="0"/>
              </a:rPr>
              <a:t>, </a:t>
            </a:r>
            <a:r>
              <a:rPr lang="en-ZA" altLang="en-US" dirty="0" err="1">
                <a:latin typeface="Arial" panose="020B0604020202020204" pitchFamily="34" charset="0"/>
                <a:ea typeface="Tahoma" panose="020B0604030504040204" pitchFamily="34" charset="0"/>
                <a:cs typeface="Arial" panose="020B0604020202020204" pitchFamily="34" charset="0"/>
              </a:rPr>
              <a:t>Dankie</a:t>
            </a:r>
            <a:r>
              <a:rPr lang="en-ZA" altLang="en-US" dirty="0">
                <a:latin typeface="Arial" panose="020B0604020202020204" pitchFamily="34" charset="0"/>
                <a:ea typeface="Tahoma" panose="020B0604030504040204" pitchFamily="34" charset="0"/>
                <a:cs typeface="Arial" panose="020B0604020202020204" pitchFamily="34" charset="0"/>
              </a:rPr>
              <a:t>, Siyabonga, Siyabulela</a:t>
            </a:r>
            <a:r>
              <a:rPr lang="en-ZA" altLang="en-US" sz="3600" dirty="0">
                <a:latin typeface="Arial" panose="020B0604020202020204" pitchFamily="34" charset="0"/>
                <a:ea typeface="Tahoma" panose="020B0604030504040204" pitchFamily="34" charset="0"/>
                <a:cs typeface="Arial" panose="020B0604020202020204" pitchFamily="34" charset="0"/>
              </a:rPr>
              <a:t>!</a:t>
            </a:r>
          </a:p>
          <a:p>
            <a:pPr marL="0" indent="0" algn="just">
              <a:spcAft>
                <a:spcPts val="0"/>
              </a:spcAft>
              <a:buNone/>
              <a:defRPr/>
            </a:pPr>
            <a:endParaRPr lang="en-US" altLang="en-US" sz="2800" b="1" dirty="0">
              <a:latin typeface="Arial" panose="020B0604020202020204" pitchFamily="34" charset="0"/>
              <a:ea typeface="Tahoma" panose="020B0604030504040204" pitchFamily="34" charset="0"/>
              <a:cs typeface="Arial" panose="020B060402020202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sz="105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sz="1100" dirty="0"/>
          </a:p>
        </p:txBody>
      </p:sp>
      <p:sp>
        <p:nvSpPr>
          <p:cNvPr id="6" name="Slide Number Placeholder 5"/>
          <p:cNvSpPr>
            <a:spLocks noGrp="1"/>
          </p:cNvSpPr>
          <p:nvPr>
            <p:ph type="sldNum" sz="quarter" idx="12"/>
          </p:nvPr>
        </p:nvSpPr>
        <p:spPr/>
        <p:txBody>
          <a:bodyPr/>
          <a:lstStyle/>
          <a:p>
            <a:fld id="{E6EDE458-FE5D-A943-8B68-DF1632607E4A}" type="slidenum">
              <a:rPr lang="en-US" smtClean="0"/>
              <a:t>18</a:t>
            </a:fld>
            <a:endParaRPr lang="en-US"/>
          </a:p>
        </p:txBody>
      </p:sp>
    </p:spTree>
    <p:extLst>
      <p:ext uri="{BB962C8B-B14F-4D97-AF65-F5344CB8AC3E}">
        <p14:creationId xmlns:p14="http://schemas.microsoft.com/office/powerpoint/2010/main" val="13849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44625"/>
            <a:ext cx="7772400" cy="1400717"/>
          </a:xfrm>
        </p:spPr>
        <p:txBody>
          <a:bodyPr/>
          <a:lstStyle/>
          <a:p>
            <a:pPr algn="l" eaLnBrk="1" hangingPunct="1"/>
            <a:r>
              <a:rPr lang="en-US" altLang="en-US" sz="2800" b="1" dirty="0">
                <a:latin typeface="Tahoma" panose="020B0604030504040204" pitchFamily="34" charset="0"/>
                <a:cs typeface="Tahoma" panose="020B0604030504040204" pitchFamily="34" charset="0"/>
              </a:rPr>
              <a:t>CONTENTS OF PRESENTATION </a:t>
            </a:r>
          </a:p>
        </p:txBody>
      </p:sp>
      <p:sp>
        <p:nvSpPr>
          <p:cNvPr id="3075" name="Rectangle 3"/>
          <p:cNvSpPr>
            <a:spLocks noGrp="1" noChangeArrowheads="1"/>
          </p:cNvSpPr>
          <p:nvPr>
            <p:ph type="body" idx="1"/>
          </p:nvPr>
        </p:nvSpPr>
        <p:spPr>
          <a:xfrm>
            <a:off x="525718" y="1130710"/>
            <a:ext cx="8313482" cy="4201686"/>
          </a:xfrm>
        </p:spPr>
        <p:txBody>
          <a:bodyPr>
            <a:normAutofit fontScale="77500" lnSpcReduction="20000"/>
          </a:bodyPr>
          <a:lstStyle/>
          <a:p>
            <a:pPr marL="914400" lvl="1" indent="-457200" algn="just">
              <a:lnSpc>
                <a:spcPct val="150000"/>
              </a:lnSpc>
              <a:buAutoNum type="arabicPeriod"/>
              <a:defRPr/>
            </a:pPr>
            <a:r>
              <a:rPr lang="en-US" altLang="en-US" b="1" dirty="0">
                <a:latin typeface="Arial" charset="0"/>
              </a:rPr>
              <a:t>Contextual background</a:t>
            </a:r>
          </a:p>
          <a:p>
            <a:pPr marL="914400" lvl="1" indent="-457200" algn="just">
              <a:lnSpc>
                <a:spcPct val="150000"/>
              </a:lnSpc>
              <a:buAutoNum type="arabicPeriod"/>
              <a:defRPr/>
            </a:pPr>
            <a:r>
              <a:rPr lang="en-US" altLang="en-US" b="1" dirty="0">
                <a:latin typeface="Arial" charset="0"/>
              </a:rPr>
              <a:t>Problem Statement</a:t>
            </a:r>
          </a:p>
          <a:p>
            <a:pPr marL="914400" lvl="1" indent="-457200" algn="just">
              <a:lnSpc>
                <a:spcPct val="150000"/>
              </a:lnSpc>
              <a:buAutoNum type="arabicPeriod"/>
              <a:defRPr/>
            </a:pPr>
            <a:r>
              <a:rPr lang="en-US" altLang="en-US" b="1" dirty="0">
                <a:latin typeface="Arial" charset="0"/>
              </a:rPr>
              <a:t>Current Financial Status</a:t>
            </a:r>
          </a:p>
          <a:p>
            <a:pPr marL="914400" lvl="1" indent="-457200" algn="just">
              <a:lnSpc>
                <a:spcPct val="150000"/>
              </a:lnSpc>
              <a:buAutoNum type="arabicPeriod"/>
              <a:defRPr/>
            </a:pPr>
            <a:r>
              <a:rPr lang="en-US" altLang="en-US" b="1" dirty="0">
                <a:latin typeface="Arial" charset="0"/>
              </a:rPr>
              <a:t>Strategic Focus of the Bill</a:t>
            </a:r>
          </a:p>
          <a:p>
            <a:pPr marL="914400" lvl="1" indent="-457200" algn="just">
              <a:lnSpc>
                <a:spcPct val="150000"/>
              </a:lnSpc>
              <a:buFont typeface="Arial"/>
              <a:buAutoNum type="arabicPeriod"/>
              <a:defRPr/>
            </a:pPr>
            <a:r>
              <a:rPr lang="en-US" altLang="en-US" b="1" dirty="0">
                <a:latin typeface="Arial" charset="0"/>
              </a:rPr>
              <a:t>Purpose of the Bill </a:t>
            </a:r>
          </a:p>
          <a:p>
            <a:pPr marL="914400" lvl="1" indent="-457200" algn="just">
              <a:lnSpc>
                <a:spcPct val="150000"/>
              </a:lnSpc>
              <a:buAutoNum type="arabicPeriod"/>
              <a:defRPr/>
            </a:pPr>
            <a:r>
              <a:rPr lang="en-US" altLang="en-US" b="1" dirty="0">
                <a:latin typeface="Arial" charset="0"/>
              </a:rPr>
              <a:t>Fund-Raising Act Original Provisions  </a:t>
            </a:r>
          </a:p>
          <a:p>
            <a:pPr marL="914400" lvl="1" indent="-457200" algn="just">
              <a:lnSpc>
                <a:spcPct val="150000"/>
              </a:lnSpc>
              <a:buAutoNum type="arabicPeriod"/>
              <a:defRPr/>
            </a:pPr>
            <a:r>
              <a:rPr lang="en-US" altLang="en-US" b="1" dirty="0">
                <a:latin typeface="Arial" charset="0"/>
              </a:rPr>
              <a:t>Fund-Raising Bill Summary of Proposed Bill </a:t>
            </a:r>
          </a:p>
          <a:p>
            <a:pPr marL="914400" lvl="1" indent="-457200" algn="just">
              <a:lnSpc>
                <a:spcPct val="150000"/>
              </a:lnSpc>
              <a:buAutoNum type="arabicPeriod"/>
              <a:defRPr/>
            </a:pPr>
            <a:r>
              <a:rPr lang="en-US" altLang="en-US" b="1" dirty="0">
                <a:latin typeface="Arial" charset="0"/>
              </a:rPr>
              <a:t>Recommendation </a:t>
            </a:r>
          </a:p>
          <a:p>
            <a:pPr marL="457200" lvl="1" indent="0">
              <a:lnSpc>
                <a:spcPct val="80000"/>
              </a:lnSpc>
              <a:buNone/>
              <a:defRPr/>
            </a:pPr>
            <a:endParaRPr lang="en-US" altLang="en-US" b="1" dirty="0">
              <a:latin typeface="Arial"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t>2</a:t>
            </a:fld>
            <a:endParaRPr lang="en-US"/>
          </a:p>
        </p:txBody>
      </p:sp>
    </p:spTree>
    <p:extLst>
      <p:ext uri="{BB962C8B-B14F-4D97-AF65-F5344CB8AC3E}">
        <p14:creationId xmlns:p14="http://schemas.microsoft.com/office/powerpoint/2010/main" val="381994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384315"/>
          </a:xfrm>
        </p:spPr>
        <p:txBody>
          <a:bodyPr>
            <a:normAutofit fontScale="90000"/>
          </a:bodyPr>
          <a:lstStyle/>
          <a:p>
            <a:r>
              <a:rPr lang="en-ZA" sz="2800" b="1" dirty="0">
                <a:latin typeface="Tahoma" panose="020B0604030504040204" pitchFamily="34" charset="0"/>
                <a:ea typeface="Tahoma" panose="020B0604030504040204" pitchFamily="34" charset="0"/>
                <a:cs typeface="Tahoma" panose="020B0604030504040204" pitchFamily="34" charset="0"/>
              </a:rPr>
              <a:t>1. INTRODUCTION </a:t>
            </a:r>
          </a:p>
        </p:txBody>
      </p:sp>
      <p:sp>
        <p:nvSpPr>
          <p:cNvPr id="3" name="Content Placeholder 2"/>
          <p:cNvSpPr>
            <a:spLocks noGrp="1"/>
          </p:cNvSpPr>
          <p:nvPr>
            <p:ph idx="1"/>
          </p:nvPr>
        </p:nvSpPr>
        <p:spPr>
          <a:xfrm>
            <a:off x="88484" y="437051"/>
            <a:ext cx="9639409" cy="6420949"/>
          </a:xfrm>
        </p:spPr>
        <p:txBody>
          <a:bodyPr>
            <a:noAutofit/>
          </a:bodyPr>
          <a:lstStyle/>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In the early seventies the apartheid government established the Fund Raising Act No107 of 1978 to provide social relief services to the white minority in the country. The monies accumulated in the various funds were disbursed to mainly white communities affected by disasters, acts of terrorisms or social violence, and refugees. </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Furthermore, the declaration of disaster was confined to then South Africa with the exclusion of the so called “homelands”. As a result, only few people benefited from the relief services to the exclusion of the majority in the country.</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In view of this, following democracy the Department of Social Development was mandated to develop safety nets to cushion the vulnerable communities against the impact of food insecurity and vulnerability due to life exigencies. </a:t>
            </a:r>
          </a:p>
          <a:p>
            <a:pPr lvl="0" algn="just">
              <a:lnSpc>
                <a:spcPct val="15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Recognising the need for uniformity of approach, government enacted the Disaster Management Act no 57 of 2002, which called for the development of a National Disaster Management Framework to provide a coherent, transparent and inclusive policy on disaster risk management for South Africa.</a:t>
            </a:r>
          </a:p>
          <a:p>
            <a:pPr>
              <a:lnSpc>
                <a:spcPct val="150000"/>
              </a:lnSpc>
            </a:pP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t>3</a:t>
            </a:fld>
            <a:endParaRPr lang="en-US"/>
          </a:p>
        </p:txBody>
      </p:sp>
    </p:spTree>
    <p:extLst>
      <p:ext uri="{BB962C8B-B14F-4D97-AF65-F5344CB8AC3E}">
        <p14:creationId xmlns:p14="http://schemas.microsoft.com/office/powerpoint/2010/main" val="47888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384315"/>
          </a:xfrm>
        </p:spPr>
        <p:txBody>
          <a:bodyPr>
            <a:normAutofit fontScale="90000"/>
          </a:bodyPr>
          <a:lstStyle/>
          <a:p>
            <a:r>
              <a:rPr lang="en-ZA" sz="2800" b="1" dirty="0">
                <a:latin typeface="Tahoma" panose="020B0604030504040204" pitchFamily="34" charset="0"/>
                <a:ea typeface="Tahoma" panose="020B0604030504040204" pitchFamily="34" charset="0"/>
                <a:cs typeface="Tahoma" panose="020B0604030504040204" pitchFamily="34" charset="0"/>
              </a:rPr>
              <a:t>1. INTRODUCTION </a:t>
            </a:r>
          </a:p>
        </p:txBody>
      </p:sp>
      <p:sp>
        <p:nvSpPr>
          <p:cNvPr id="3" name="Content Placeholder 2"/>
          <p:cNvSpPr>
            <a:spLocks noGrp="1"/>
          </p:cNvSpPr>
          <p:nvPr>
            <p:ph idx="1"/>
          </p:nvPr>
        </p:nvSpPr>
        <p:spPr>
          <a:xfrm>
            <a:off x="88484" y="437051"/>
            <a:ext cx="9639409" cy="6420949"/>
          </a:xfrm>
        </p:spPr>
        <p:txBody>
          <a:bodyPr>
            <a:noAutofit/>
          </a:bodyPr>
          <a:lstStyle/>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The National Disaster Management Framework (NDMF) makes far-reaching provisions, giving explicit priority to the application of the principle of co-operative governance and emphasis on the involvement of all stakeholders in strengthening the capabilities of national, provincial and municipal organs of state to reduce the likelihood and severity of disasters. </a:t>
            </a:r>
          </a:p>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Whereas the Disaster Management Act and NDMF of 2005 enjoins all government departments to contribute towards disaster risk mitigation, the Fund Raising Act is silent on  this issue.</a:t>
            </a:r>
          </a:p>
          <a:p>
            <a:pPr lvl="0" algn="just">
              <a:lnSpc>
                <a:spcPct val="160000"/>
              </a:lnSpc>
              <a:buFont typeface="Wingdings" panose="05000000000000000000" pitchFamily="2" charset="2"/>
              <a:buChar char="§"/>
              <a:defRPr/>
            </a:pPr>
            <a:r>
              <a:rPr lang="en-ZA" sz="1600" dirty="0">
                <a:solidFill>
                  <a:prstClr val="black"/>
                </a:solidFill>
                <a:latin typeface="Arial" panose="020B0604020202020204" pitchFamily="34" charset="0"/>
                <a:ea typeface="Tahoma" panose="020B0604030504040204" pitchFamily="34" charset="0"/>
                <a:cs typeface="Arial" panose="020B0604020202020204" pitchFamily="34" charset="0"/>
              </a:rPr>
              <a:t>It is therefore prudent for the Fund Raising Act to be amended with a view to introduce the Disaster Relief and  National Social Development Fund (The Fund) ,by doing so would also address issues of disaster risks mitigation that are part of the requirements as enjoined by the Disaster Management Act No.57 of 2002 and related Disaster Management Framework.</a:t>
            </a:r>
          </a:p>
          <a:p>
            <a:pPr lvl="0" algn="just">
              <a:lnSpc>
                <a:spcPct val="160000"/>
              </a:lnSpc>
              <a:buFont typeface="Wingdings" panose="05000000000000000000" pitchFamily="2" charset="2"/>
              <a:buChar char="§"/>
              <a:defRPr/>
            </a:pPr>
            <a:r>
              <a:rPr lang="en-ZA" sz="1600" dirty="0">
                <a:latin typeface="Arial" panose="020B0604020202020204" pitchFamily="34" charset="0"/>
                <a:ea typeface="Calibri" panose="020F0502020204030204" pitchFamily="34" charset="0"/>
              </a:rPr>
              <a:t>The proposed amendment to the Fund Raising Act will also bring about the dissolution of  various dormant funds to streamline governance and strengthen efficient services to affected communities. </a:t>
            </a:r>
            <a:endParaRPr lang="en-ZA" sz="1600" dirty="0"/>
          </a:p>
        </p:txBody>
      </p:sp>
      <p:sp>
        <p:nvSpPr>
          <p:cNvPr id="4" name="Slide Number Placeholder 3"/>
          <p:cNvSpPr>
            <a:spLocks noGrp="1"/>
          </p:cNvSpPr>
          <p:nvPr>
            <p:ph type="sldNum" sz="quarter" idx="12"/>
          </p:nvPr>
        </p:nvSpPr>
        <p:spPr/>
        <p:txBody>
          <a:bodyPr/>
          <a:lstStyle/>
          <a:p>
            <a:fld id="{E6EDE458-FE5D-A943-8B68-DF1632607E4A}" type="slidenum">
              <a:rPr lang="en-US" smtClean="0"/>
              <a:t>4</a:t>
            </a:fld>
            <a:endParaRPr lang="en-US"/>
          </a:p>
        </p:txBody>
      </p:sp>
    </p:spTree>
    <p:extLst>
      <p:ext uri="{BB962C8B-B14F-4D97-AF65-F5344CB8AC3E}">
        <p14:creationId xmlns:p14="http://schemas.microsoft.com/office/powerpoint/2010/main" val="358624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721896"/>
          </a:xfrm>
        </p:spPr>
        <p:txBody>
          <a:bodyPr>
            <a:normAutofit/>
          </a:bodyPr>
          <a:lstStyle/>
          <a:p>
            <a:r>
              <a:rPr lang="en-ZA" sz="2800" b="1" dirty="0">
                <a:latin typeface="Tahoma" panose="020B0604030504040204" pitchFamily="34" charset="0"/>
                <a:ea typeface="Tahoma" panose="020B0604030504040204" pitchFamily="34" charset="0"/>
                <a:cs typeface="Tahoma" panose="020B0604030504040204" pitchFamily="34" charset="0"/>
              </a:rPr>
              <a:t>2. CONTEXTUAL BACKGROUND</a:t>
            </a:r>
          </a:p>
        </p:txBody>
      </p:sp>
      <p:sp>
        <p:nvSpPr>
          <p:cNvPr id="3" name="Content Placeholder 2"/>
          <p:cNvSpPr>
            <a:spLocks noGrp="1"/>
          </p:cNvSpPr>
          <p:nvPr>
            <p:ph idx="1"/>
          </p:nvPr>
        </p:nvSpPr>
        <p:spPr>
          <a:xfrm>
            <a:off x="379796" y="702644"/>
            <a:ext cx="9255092" cy="5653708"/>
          </a:xfrm>
        </p:spPr>
        <p:txBody>
          <a:bodyPr>
            <a:normAutofit/>
          </a:bodyPr>
          <a:lstStyle/>
          <a:p>
            <a:pPr marL="0" lvl="0" indent="0" algn="just" defTabSz="914400" eaLnBrk="0" fontAlgn="base" hangingPunct="0">
              <a:spcAft>
                <a:spcPts val="1000"/>
              </a:spcAft>
              <a:buNone/>
              <a:defRPr/>
            </a:pPr>
            <a:r>
              <a:rPr lang="en-ZA" sz="1800" kern="0" dirty="0">
                <a:solidFill>
                  <a:srgbClr val="000000"/>
                </a:solidFill>
                <a:latin typeface="Arial" panose="020B0604020202020204" pitchFamily="34" charset="0"/>
                <a:ea typeface="Tahoma" panose="020B0604030504040204" pitchFamily="34" charset="0"/>
                <a:cs typeface="Arial" panose="020B0604020202020204" pitchFamily="34" charset="0"/>
              </a:rPr>
              <a:t>The Fund-Raising Act was promulgated in 1978 to provide for control over collections of contributions from the public and to setup the following funds:</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Disaster Relief Fund:</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to provide assistance to victims and survivors of disaster. The fund is active and provides short term relief to victims of disaster in poor communities.</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State President’s Fund: </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to provide short term relief to victims and survivors of acts terrorism. Since 1994, the fund was activated in 2002 to assist with the burial of the victim of a bomb blast in Soweto. Two children of the deceased received support until 2010, when they reached adulthood and returned to Lesotho.       </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Refugee Relief Fund </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is meant to provide assistance to refugees. It has remained dormant since the new dispensation. </a:t>
            </a:r>
          </a:p>
          <a:p>
            <a:pPr lvl="0" algn="just" defTabSz="914400" eaLnBrk="0" fontAlgn="base" hangingPunct="0">
              <a:spcAft>
                <a:spcPts val="1000"/>
              </a:spcAft>
              <a:buFontTx/>
              <a:buChar char="•"/>
              <a:defRPr/>
            </a:pPr>
            <a:r>
              <a:rPr lang="en-ZA"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Social Relief Fund</a:t>
            </a:r>
            <a:r>
              <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rPr>
              <a:t> is meant to provide funding to organisations providing assistance to victims of violence. The fund was last active in 2001 and has remained dormant since.</a:t>
            </a:r>
          </a:p>
          <a:p>
            <a:pPr lvl="0" algn="just" defTabSz="914400" eaLnBrk="0" fontAlgn="base" hangingPunct="0">
              <a:spcAft>
                <a:spcPts val="1000"/>
              </a:spcAft>
              <a:buFontTx/>
              <a:buChar char="•"/>
              <a:defRPr/>
            </a:pPr>
            <a:r>
              <a:rPr lang="en-US" sz="1700" b="1" kern="0" dirty="0">
                <a:solidFill>
                  <a:srgbClr val="000000"/>
                </a:solidFill>
                <a:latin typeface="Arial" panose="020B0604020202020204" pitchFamily="34" charset="0"/>
                <a:ea typeface="Tahoma" panose="020B0604030504040204" pitchFamily="34" charset="0"/>
                <a:cs typeface="Arial" panose="020B0604020202020204" pitchFamily="34" charset="0"/>
              </a:rPr>
              <a:t>The South African National Defence Force Fund </a:t>
            </a:r>
            <a:r>
              <a:rPr lang="en-US" sz="1700" kern="0" dirty="0">
                <a:solidFill>
                  <a:srgbClr val="000000"/>
                </a:solidFill>
                <a:latin typeface="Arial" panose="020B0604020202020204" pitchFamily="34" charset="0"/>
                <a:ea typeface="Tahoma" panose="020B0604030504040204" pitchFamily="34" charset="0"/>
                <a:cs typeface="Arial" panose="020B0604020202020204" pitchFamily="34" charset="0"/>
              </a:rPr>
              <a:t>is meant to provide short term relief to members and their dependents who suffer financial hardship arising from the performance of their duties that led to incapacity.  The Fund is active located at the National Department of Defence. </a:t>
            </a:r>
            <a:endParaRPr lang="en-ZA" sz="1700" kern="0" dirty="0">
              <a:solidFill>
                <a:srgbClr val="000000"/>
              </a:solidFill>
              <a:latin typeface="Arial" panose="020B0604020202020204" pitchFamily="34" charset="0"/>
              <a:ea typeface="Tahoma" panose="020B0604030504040204" pitchFamily="34" charset="0"/>
              <a:cs typeface="Arial" panose="020B0604020202020204" pitchFamily="34" charset="0"/>
            </a:endParaRP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lgn="just">
              <a:buNone/>
              <a:defRPr/>
            </a:pPr>
            <a:endParaRPr lang="en-ZA" sz="2600" dirty="0">
              <a:solidFill>
                <a:prstClr val="black"/>
              </a:solidFill>
              <a:latin typeface="Arial" panose="020B0604020202020204" pitchFamily="34" charset="0"/>
              <a:ea typeface="Tahoma" panose="020B060403050404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E6EDE458-FE5D-A943-8B68-DF1632607E4A}" type="slidenum">
              <a:rPr lang="en-US" smtClean="0"/>
              <a:t>5</a:t>
            </a:fld>
            <a:endParaRPr lang="en-US"/>
          </a:p>
        </p:txBody>
      </p:sp>
    </p:spTree>
    <p:extLst>
      <p:ext uri="{BB962C8B-B14F-4D97-AF65-F5344CB8AC3E}">
        <p14:creationId xmlns:p14="http://schemas.microsoft.com/office/powerpoint/2010/main" val="10193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4014"/>
            <a:ext cx="8915400" cy="721896"/>
          </a:xfrm>
        </p:spPr>
        <p:txBody>
          <a:bodyPr>
            <a:normAutofit/>
          </a:bodyPr>
          <a:lstStyle/>
          <a:p>
            <a:r>
              <a:rPr lang="en-ZA" sz="3200" b="1" dirty="0">
                <a:latin typeface="Tahoma" panose="020B0604030504040204" pitchFamily="34" charset="0"/>
                <a:ea typeface="Tahoma" panose="020B0604030504040204" pitchFamily="34" charset="0"/>
                <a:cs typeface="Tahoma" panose="020B0604030504040204" pitchFamily="34" charset="0"/>
              </a:rPr>
              <a:t>3. PROBLEM STATEMENT  </a:t>
            </a:r>
          </a:p>
        </p:txBody>
      </p:sp>
      <p:sp>
        <p:nvSpPr>
          <p:cNvPr id="3" name="Content Placeholder 2"/>
          <p:cNvSpPr>
            <a:spLocks noGrp="1"/>
          </p:cNvSpPr>
          <p:nvPr>
            <p:ph idx="1"/>
          </p:nvPr>
        </p:nvSpPr>
        <p:spPr>
          <a:xfrm>
            <a:off x="155608" y="712269"/>
            <a:ext cx="9255092" cy="5476775"/>
          </a:xfrm>
        </p:spPr>
        <p:txBody>
          <a:bodyPr>
            <a:normAutofit/>
          </a:bodyPr>
          <a:lstStyle/>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A number of challenges have been experienced in implementation of the Fund-Raising Act No.107 of 1978 .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Act has become dysfunctional over the years, with many parts being repealed owing to the introduction of the Non-Profit Organization Act No. 71 of 1997.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Only Chapter 2 of the Fund Raising Act remains</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Some of the funds have become dormant.</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Presently relief services as contained in the Fund Raising Act are fragmented and costly to administer due to lack of consistency in the application and implementation.</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institutional arrangements as contained in the Fund Raising Act No.107 of 1978 are not conducive to respond immediately on issues of emergency.</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In most cases the Fund-Raising Act No. 107 of 1978 provisions duplicate relief services that are catered for by Social Assistance Act No.13 of 2004, when disaster occurs. </a:t>
            </a:r>
          </a:p>
          <a:p>
            <a:pPr lvl="0" algn="just" defTabSz="914400" eaLnBrk="0" fontAlgn="base" hangingPunct="0">
              <a:spcAft>
                <a:spcPct val="0"/>
              </a:spcAft>
              <a:buFontTx/>
              <a:buChar char="•"/>
            </a:pPr>
            <a:r>
              <a:rPr lang="en-ZA" sz="1800" kern="0" dirty="0">
                <a:solidFill>
                  <a:srgbClr val="000000"/>
                </a:solidFill>
                <a:latin typeface="Arial" panose="020B0604020202020204" pitchFamily="34" charset="0"/>
                <a:cs typeface="Arial" panose="020B0604020202020204" pitchFamily="34" charset="0"/>
              </a:rPr>
              <a:t>The  amounts of money lie locked in three (3) different dormant funds, making it difficult to address wide-ranging emergency situations affecting vulnerable communities.</a:t>
            </a: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t>6</a:t>
            </a:fld>
            <a:endParaRPr lang="en-US"/>
          </a:p>
        </p:txBody>
      </p:sp>
    </p:spTree>
    <p:extLst>
      <p:ext uri="{BB962C8B-B14F-4D97-AF65-F5344CB8AC3E}">
        <p14:creationId xmlns:p14="http://schemas.microsoft.com/office/powerpoint/2010/main" val="416743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7377"/>
            <a:ext cx="8915400" cy="721896"/>
          </a:xfrm>
        </p:spPr>
        <p:txBody>
          <a:bodyPr>
            <a:normAutofit/>
          </a:bodyPr>
          <a:lstStyle/>
          <a:p>
            <a:r>
              <a:rPr lang="en-ZA" sz="3600" b="1" dirty="0"/>
              <a:t>3</a:t>
            </a:r>
            <a:r>
              <a:rPr lang="en-ZA" sz="3600" b="1" dirty="0">
                <a:latin typeface="Tahoma" panose="020B0604030504040204" pitchFamily="34" charset="0"/>
                <a:ea typeface="Tahoma" panose="020B0604030504040204" pitchFamily="34" charset="0"/>
                <a:cs typeface="Tahoma" panose="020B0604030504040204" pitchFamily="34" charset="0"/>
              </a:rPr>
              <a:t>. </a:t>
            </a:r>
            <a:r>
              <a:rPr lang="en-ZA" sz="3200" b="1" dirty="0">
                <a:latin typeface="Tahoma" panose="020B0604030504040204" pitchFamily="34" charset="0"/>
                <a:ea typeface="Tahoma" panose="020B0604030504040204" pitchFamily="34" charset="0"/>
                <a:cs typeface="Tahoma" panose="020B0604030504040204" pitchFamily="34" charset="0"/>
              </a:rPr>
              <a:t>PROBLEM STATEMENT..CONT  </a:t>
            </a:r>
            <a:endParaRPr lang="en-ZA" sz="36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55608" y="789273"/>
            <a:ext cx="9255092" cy="5399771"/>
          </a:xfrm>
        </p:spPr>
        <p:txBody>
          <a:bodyPr>
            <a:normAutofit lnSpcReduction="10000"/>
          </a:bodyPr>
          <a:lstStyle/>
          <a:p>
            <a:pPr algn="just">
              <a:defRPr/>
            </a:pPr>
            <a:r>
              <a:rPr lang="en-ZA" sz="2400" kern="0" dirty="0">
                <a:solidFill>
                  <a:srgbClr val="000000"/>
                </a:solidFill>
                <a:latin typeface="Arial" panose="020B0604020202020204" pitchFamily="34" charset="0"/>
                <a:cs typeface="Arial" panose="020B0604020202020204" pitchFamily="34" charset="0"/>
              </a:rPr>
              <a:t>Four Boards dealing with issues of relief have been found to be inappropriate and inefficient in emergency situations </a:t>
            </a:r>
          </a:p>
          <a:p>
            <a:pPr marL="0" indent="0" algn="just">
              <a:buNone/>
              <a:defRPr/>
            </a:pPr>
            <a:endParaRPr lang="en-ZA" sz="2400" kern="0" dirty="0">
              <a:solidFill>
                <a:srgbClr val="000000"/>
              </a:solidFill>
              <a:latin typeface="Arial" panose="020B0604020202020204" pitchFamily="34" charset="0"/>
              <a:cs typeface="Arial" panose="020B0604020202020204" pitchFamily="34" charset="0"/>
            </a:endParaRPr>
          </a:p>
          <a:p>
            <a:pPr lvl="0" algn="just">
              <a:defRPr/>
            </a:pPr>
            <a:r>
              <a:rPr lang="en-ZA" sz="2400" dirty="0">
                <a:solidFill>
                  <a:prstClr val="black"/>
                </a:solidFill>
                <a:latin typeface="Arial" panose="020B0604020202020204" pitchFamily="34" charset="0"/>
                <a:ea typeface="Tahoma" panose="020B0604030504040204" pitchFamily="34" charset="0"/>
                <a:cs typeface="Arial" panose="020B0604020202020204" pitchFamily="34" charset="0"/>
              </a:rPr>
              <a:t>While the Disaster Management Act, 2002 enjoins government departments to develop and implement disaster risk mitigation projects, thus reduce the impact of disaster when it occurs; the Fund-Raising Act promotes reactive short term intervention with no provision for sustainable long term development.</a:t>
            </a:r>
          </a:p>
          <a:p>
            <a:pPr lvl="0" algn="just">
              <a:defRPr/>
            </a:pPr>
            <a:endParaRPr lang="en-ZA"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lvl="0" algn="just">
              <a:defRPr/>
            </a:pPr>
            <a:r>
              <a:rPr lang="en-ZA" sz="2400" dirty="0">
                <a:solidFill>
                  <a:prstClr val="black"/>
                </a:solidFill>
                <a:latin typeface="Arial" panose="020B0604020202020204" pitchFamily="34" charset="0"/>
                <a:ea typeface="Tahoma" panose="020B0604030504040204" pitchFamily="34" charset="0"/>
                <a:cs typeface="Arial" panose="020B0604020202020204" pitchFamily="34" charset="0"/>
              </a:rPr>
              <a:t>Furthermore, previous Portfolio Committees, the National Treasury and Auditor General have raised concerns on the multiple relief funds and their various Boards which impact negatively on the administration and secretariat costs of the Department.</a:t>
            </a:r>
          </a:p>
          <a:p>
            <a:pPr lvl="0" algn="just">
              <a:defRPr/>
            </a:pPr>
            <a:endParaRPr lang="en-ZA" sz="26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t>7</a:t>
            </a:fld>
            <a:endParaRPr lang="en-US"/>
          </a:p>
        </p:txBody>
      </p:sp>
    </p:spTree>
    <p:extLst>
      <p:ext uri="{BB962C8B-B14F-4D97-AF65-F5344CB8AC3E}">
        <p14:creationId xmlns:p14="http://schemas.microsoft.com/office/powerpoint/2010/main" val="298365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36151"/>
          </a:xfrm>
        </p:spPr>
        <p:txBody>
          <a:bodyPr>
            <a:normAutofit fontScale="90000"/>
          </a:bodyPr>
          <a:lstStyle/>
          <a:p>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r>
              <a:rPr lang="en-ZA" altLang="en-US" sz="3200" b="1" kern="0" dirty="0">
                <a:solidFill>
                  <a:srgbClr val="000000"/>
                </a:solidFill>
                <a:latin typeface="Tahoma" panose="020B0604030504040204" pitchFamily="34" charset="0"/>
                <a:cs typeface="Tahoma" panose="020B0604030504040204" pitchFamily="34" charset="0"/>
              </a:rPr>
              <a:t>4. STRATEGIC FOCUS OF THE BILL </a:t>
            </a:r>
            <a:br>
              <a:rPr lang="en-ZA" altLang="en-US" sz="3200" b="1" kern="0" dirty="0">
                <a:solidFill>
                  <a:srgbClr val="000000"/>
                </a:solidFill>
                <a:latin typeface="Tahoma" panose="020B0604030504040204" pitchFamily="34" charset="0"/>
                <a:cs typeface="Tahoma" panose="020B0604030504040204" pitchFamily="34" charset="0"/>
              </a:rPr>
            </a:br>
            <a:r>
              <a:rPr lang="en-ZA" altLang="en-US" sz="3200" kern="0" dirty="0">
                <a:solidFill>
                  <a:srgbClr val="000000"/>
                </a:solidFill>
                <a:latin typeface="Tahoma" panose="020B0604030504040204" pitchFamily="34" charset="0"/>
                <a:cs typeface="Tahoma" panose="020B0604030504040204" pitchFamily="34" charset="0"/>
              </a:rPr>
              <a:t/>
            </a:r>
            <a:br>
              <a:rPr lang="en-ZA" altLang="en-US" sz="3200" kern="0" dirty="0">
                <a:solidFill>
                  <a:srgbClr val="000000"/>
                </a:solidFill>
                <a:latin typeface="Tahoma" panose="020B0604030504040204" pitchFamily="34" charset="0"/>
                <a:cs typeface="Tahoma" panose="020B0604030504040204" pitchFamily="34" charset="0"/>
              </a:rPr>
            </a:br>
            <a:endParaRPr lang="en-ZA" dirty="0"/>
          </a:p>
        </p:txBody>
      </p:sp>
      <p:sp>
        <p:nvSpPr>
          <p:cNvPr id="3" name="Content Placeholder 2"/>
          <p:cNvSpPr>
            <a:spLocks noGrp="1"/>
          </p:cNvSpPr>
          <p:nvPr>
            <p:ph idx="1"/>
          </p:nvPr>
        </p:nvSpPr>
        <p:spPr>
          <a:xfrm>
            <a:off x="495300" y="1410789"/>
            <a:ext cx="8915400" cy="4392360"/>
          </a:xfrm>
        </p:spPr>
        <p:txBody>
          <a:bodyPr>
            <a:noAutofit/>
          </a:bodyPr>
          <a:lstStyle/>
          <a:p>
            <a:pPr algn="just"/>
            <a:r>
              <a:rPr lang="en-ZA" sz="2400" dirty="0">
                <a:latin typeface="Arial" panose="020B0604020202020204" pitchFamily="34" charset="0"/>
                <a:cs typeface="Arial" panose="020B0604020202020204" pitchFamily="34" charset="0"/>
              </a:rPr>
              <a:t>The Fund-Raising Amendment Bill amends the provisions of the Fund-Raising Act, 1978 (Act No.107 of 1978) by removing duplication of services inherent in the current relief funds. </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It also streamlines responses to disasters and allows for risk mitigation and developmental strategies to be deployed.</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The fund will deal with a broad spectrum of socio-economic developmental issues as determined by the Minister. </a:t>
            </a:r>
          </a:p>
        </p:txBody>
      </p:sp>
      <p:sp>
        <p:nvSpPr>
          <p:cNvPr id="4" name="Slide Number Placeholder 3"/>
          <p:cNvSpPr>
            <a:spLocks noGrp="1"/>
          </p:cNvSpPr>
          <p:nvPr>
            <p:ph type="sldNum" sz="quarter" idx="12"/>
          </p:nvPr>
        </p:nvSpPr>
        <p:spPr/>
        <p:txBody>
          <a:bodyPr/>
          <a:lstStyle/>
          <a:p>
            <a:fld id="{E6EDE458-FE5D-A943-8B68-DF1632607E4A}" type="slidenum">
              <a:rPr lang="en-US" smtClean="0"/>
              <a:t>8</a:t>
            </a:fld>
            <a:endParaRPr lang="en-US"/>
          </a:p>
        </p:txBody>
      </p:sp>
    </p:spTree>
    <p:extLst>
      <p:ext uri="{BB962C8B-B14F-4D97-AF65-F5344CB8AC3E}">
        <p14:creationId xmlns:p14="http://schemas.microsoft.com/office/powerpoint/2010/main" val="223252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801224" cy="1241946"/>
          </a:xfrm>
        </p:spPr>
        <p:txBody>
          <a:bodyPr>
            <a:noAutofit/>
          </a:bodyPr>
          <a:lstStyle/>
          <a:p>
            <a:pPr>
              <a:lnSpc>
                <a:spcPct val="150000"/>
              </a:lnSpc>
              <a:spcAft>
                <a:spcPts val="800"/>
              </a:spcAft>
            </a:pPr>
            <a:r>
              <a:rPr lang="en-ZA" sz="3200" b="1" dirty="0">
                <a:latin typeface="Tahoma" panose="020B0604030504040204" pitchFamily="34" charset="0"/>
                <a:ea typeface="Tahoma" panose="020B0604030504040204" pitchFamily="34" charset="0"/>
                <a:cs typeface="Tahoma" panose="020B0604030504040204" pitchFamily="34" charset="0"/>
              </a:rPr>
              <a:t>5. PURPOSE OF THE BILL </a:t>
            </a:r>
            <a:endParaRPr lang="en-ZA" sz="32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0877"/>
            <a:ext cx="9906000" cy="5109291"/>
          </a:xfrm>
        </p:spPr>
        <p:txBody>
          <a:bodyPr>
            <a:normAutofit fontScale="25000" lnSpcReduction="20000"/>
          </a:bodyPr>
          <a:lstStyle/>
          <a:p>
            <a:pPr algn="just">
              <a:defRPr/>
            </a:pPr>
            <a:r>
              <a:rPr lang="en-ZA" sz="8000" dirty="0">
                <a:latin typeface="Arial" panose="020B0604020202020204" pitchFamily="34" charset="0"/>
                <a:ea typeface="Tahoma" panose="020B0604030504040204" pitchFamily="34" charset="0"/>
                <a:cs typeface="Arial" panose="020B0604020202020204" pitchFamily="34" charset="0"/>
              </a:rPr>
              <a:t>The Fund-Raising Amendment Bill ("the Bill") aims to rationalise the Fund-Raising Act, 1978 (Act No. 107 of 1978) ("the principal Act"), by consolidating the Disaster Relief Fund, the Refugee Relief Fund, the Social Relief Fund and the State President’s Fund into the Disaster Relief and National Social Development Fund, so as to focus on proactive mitigation of disasters and promote the social development of communities.  </a:t>
            </a:r>
          </a:p>
          <a:p>
            <a:pPr algn="just">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This will contribute to the </a:t>
            </a:r>
            <a:r>
              <a:rPr lang="en-ZA" sz="8000" dirty="0">
                <a:latin typeface="Arial" panose="020B0604020202020204" pitchFamily="34" charset="0"/>
                <a:ea typeface="Tahoma" panose="020B0604030504040204" pitchFamily="34" charset="0"/>
                <a:cs typeface="Arial" panose="020B0604020202020204" pitchFamily="34" charset="0"/>
              </a:rPr>
              <a:t>streamlining of administrative processes, and </a:t>
            </a: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rationalize administrative and secretariat costs to the Department of Social Development.</a:t>
            </a:r>
          </a:p>
          <a:p>
            <a:pPr marL="0" indent="0" algn="just">
              <a:buNone/>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just">
              <a:defRPr/>
            </a:pPr>
            <a:r>
              <a:rPr lang="en-ZA" sz="8000" dirty="0">
                <a:latin typeface="Arial" panose="020B0604020202020204" pitchFamily="34" charset="0"/>
                <a:cs typeface="Arial" panose="020B0604020202020204" pitchFamily="34" charset="0"/>
              </a:rPr>
              <a:t>The newly established Disaster Relief and National Social Development Fund should be empowered to raise funds from public, private sectors including international donors to address short term intervention and also impact on long term developmental issues. </a:t>
            </a:r>
          </a:p>
          <a:p>
            <a:pPr marL="0" indent="0" algn="just">
              <a:buNone/>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just">
              <a:defRPr/>
            </a:pPr>
            <a:r>
              <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rPr>
              <a:t>The amendment will align the Fund Raising Act with the provisions of the Disaster Management Act and the Public Finance Management Act and other related financial frameworks.</a:t>
            </a:r>
          </a:p>
          <a:p>
            <a:pPr marL="0" indent="0" algn="just">
              <a:buNone/>
              <a:defRPr/>
            </a:pPr>
            <a:endParaRPr lang="en-US" altLang="en-US" sz="7200" kern="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US" altLang="en-US" sz="8000" kern="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ZA" sz="7000" dirty="0">
              <a:latin typeface="Arial" panose="020B0604020202020204" pitchFamily="34" charset="0"/>
              <a:ea typeface="Tahoma" panose="020B0604030504040204" pitchFamily="34" charset="0"/>
              <a:cs typeface="Arial" panose="020B0604020202020204" pitchFamily="34" charset="0"/>
            </a:endParaRPr>
          </a:p>
          <a:p>
            <a:pPr algn="just">
              <a:spcAft>
                <a:spcPts val="0"/>
              </a:spcAft>
              <a:defRPr/>
            </a:pPr>
            <a:endParaRPr lang="en-ZA" sz="2800"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457200" lvl="1" indent="0" algn="ctr">
              <a:lnSpc>
                <a:spcPct val="80000"/>
              </a:lnSpc>
              <a:buNone/>
              <a:defRPr/>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dirty="0"/>
          </a:p>
        </p:txBody>
      </p:sp>
      <p:sp>
        <p:nvSpPr>
          <p:cNvPr id="6" name="Slide Number Placeholder 5"/>
          <p:cNvSpPr>
            <a:spLocks noGrp="1"/>
          </p:cNvSpPr>
          <p:nvPr>
            <p:ph type="sldNum" sz="quarter" idx="12"/>
          </p:nvPr>
        </p:nvSpPr>
        <p:spPr/>
        <p:txBody>
          <a:bodyPr/>
          <a:lstStyle/>
          <a:p>
            <a:fld id="{E6EDE458-FE5D-A943-8B68-DF1632607E4A}" type="slidenum">
              <a:rPr lang="en-US" smtClean="0"/>
              <a:t>9</a:t>
            </a:fld>
            <a:endParaRPr lang="en-US"/>
          </a:p>
        </p:txBody>
      </p:sp>
    </p:spTree>
    <p:extLst>
      <p:ext uri="{BB962C8B-B14F-4D97-AF65-F5344CB8AC3E}">
        <p14:creationId xmlns:p14="http://schemas.microsoft.com/office/powerpoint/2010/main" val="2917107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2315</Words>
  <Application>Microsoft Office PowerPoint</Application>
  <PresentationFormat>A4 Paper (210x297 mm)</PresentationFormat>
  <Paragraphs>206</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Times New Roman</vt:lpstr>
      <vt:lpstr>Wingdings</vt:lpstr>
      <vt:lpstr>Office Theme</vt:lpstr>
      <vt:lpstr>PowerPoint Presentation</vt:lpstr>
      <vt:lpstr>CONTENTS OF PRESENTATION </vt:lpstr>
      <vt:lpstr>1. INTRODUCTION </vt:lpstr>
      <vt:lpstr>1. INTRODUCTION </vt:lpstr>
      <vt:lpstr>2. CONTEXTUAL BACKGROUND</vt:lpstr>
      <vt:lpstr>3. PROBLEM STATEMENT  </vt:lpstr>
      <vt:lpstr>3. PROBLEM STATEMENT..CONT  </vt:lpstr>
      <vt:lpstr>  4. STRATEGIC FOCUS OF THE BILL   </vt:lpstr>
      <vt:lpstr>5. PURPOSE OF THE BILL </vt:lpstr>
      <vt:lpstr> 6 FUNDRAISING ACT ORIGINAL PROVISIONS </vt:lpstr>
      <vt:lpstr>7. FUNDRAISING ACT ORIGINAL PROVISIONS </vt:lpstr>
      <vt:lpstr>8. FUND-RAISING ACT ORIGINAL PROVISIONS </vt:lpstr>
      <vt:lpstr>9. SUMMARY OF PROVISIONS OF THE BILL</vt:lpstr>
      <vt:lpstr>9. SUMMARY OF PROVISIONS OF THE BILL</vt:lpstr>
      <vt:lpstr>9. SUMMARY OF PROVISIONS OF BILL..CONT </vt:lpstr>
      <vt:lpstr>9. SUMMARY OF PROVISIONS OF BILL..CONT </vt:lpstr>
      <vt:lpstr>9. SUMMARY OF PROVISIONS OF BILL</vt:lpstr>
      <vt:lpstr>10. RECOMMENDATIONS</vt:lpstr>
    </vt:vector>
  </TitlesOfParts>
  <Company>DSD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Thulani Fakude</cp:lastModifiedBy>
  <cp:revision>108</cp:revision>
  <cp:lastPrinted>2019-10-01T12:49:13Z</cp:lastPrinted>
  <dcterms:created xsi:type="dcterms:W3CDTF">2017-04-24T13:16:48Z</dcterms:created>
  <dcterms:modified xsi:type="dcterms:W3CDTF">2023-05-12T14:09:36Z</dcterms:modified>
</cp:coreProperties>
</file>