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14" r:id="rId4"/>
    <p:sldMasterId id="2147483747" r:id="rId5"/>
    <p:sldMasterId id="2147483774" r:id="rId6"/>
  </p:sldMasterIdLst>
  <p:notesMasterIdLst>
    <p:notesMasterId r:id="rId41"/>
  </p:notesMasterIdLst>
  <p:sldIdLst>
    <p:sldId id="310" r:id="rId7"/>
    <p:sldId id="331" r:id="rId8"/>
    <p:sldId id="332" r:id="rId9"/>
    <p:sldId id="2256" r:id="rId10"/>
    <p:sldId id="333" r:id="rId11"/>
    <p:sldId id="345" r:id="rId12"/>
    <p:sldId id="335" r:id="rId13"/>
    <p:sldId id="334" r:id="rId14"/>
    <p:sldId id="427" r:id="rId15"/>
    <p:sldId id="418" r:id="rId16"/>
    <p:sldId id="422" r:id="rId17"/>
    <p:sldId id="421" r:id="rId18"/>
    <p:sldId id="423" r:id="rId19"/>
    <p:sldId id="425" r:id="rId20"/>
    <p:sldId id="426" r:id="rId21"/>
    <p:sldId id="2242" r:id="rId22"/>
    <p:sldId id="2243" r:id="rId23"/>
    <p:sldId id="403" r:id="rId24"/>
    <p:sldId id="2246" r:id="rId25"/>
    <p:sldId id="398" r:id="rId26"/>
    <p:sldId id="2241" r:id="rId27"/>
    <p:sldId id="366" r:id="rId28"/>
    <p:sldId id="415" r:id="rId29"/>
    <p:sldId id="401" r:id="rId30"/>
    <p:sldId id="383" r:id="rId31"/>
    <p:sldId id="402" r:id="rId32"/>
    <p:sldId id="2247" r:id="rId33"/>
    <p:sldId id="2248" r:id="rId34"/>
    <p:sldId id="2249" r:id="rId35"/>
    <p:sldId id="2250" r:id="rId36"/>
    <p:sldId id="2251" r:id="rId37"/>
    <p:sldId id="2253" r:id="rId38"/>
    <p:sldId id="2252" r:id="rId39"/>
    <p:sldId id="339" r:id="rId40"/>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0D8272-E0AC-EE5C-237E-38935ECCC877}" name="Catherine Whitley" initials="CW" userId="S::catherine.whitley@treasury.gov.za::7f96feec-8512-49f4-aae9-1bf8c438eb5f" providerId="AD"/>
  <p188:author id="{AC7ACD8A-5B57-3934-693C-EFA048ECEE9D}" name="Lorna Padayachee" initials="LP" userId="S::Lorna.Padayachee@Treasury.gov.za::35f472f1-9597-46c2-bfff-c50c71fe9e8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yanda Radebe" initials="AR" lastIdx="1" clrIdx="0">
    <p:extLst>
      <p:ext uri="{19B8F6BF-5375-455C-9EA6-DF929625EA0E}">
        <p15:presenceInfo xmlns:p15="http://schemas.microsoft.com/office/powerpoint/2012/main" userId="S::ayanda.radebe@treasury.gov.za::09ec83d7-c6bf-4d60-a511-93bc5f222f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EDFCA"/>
    <a:srgbClr val="1422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F9FF07-6350-4C1C-AA34-A19DB6F8C4D3}" v="367" dt="2023-05-15T15:21:01.585"/>
    <p1510:client id="{A0E5847F-C576-4D25-A3EC-3CD4A5D63729}" v="3" dt="2023-05-15T14:15:58.448"/>
    <p1510:client id="{F31FFC0B-AEB4-4F2D-BD80-690A1EEAC6C8}" v="46" dt="2023-05-15T08:06:05.416"/>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74" autoAdjust="0"/>
    <p:restoredTop sz="94660"/>
  </p:normalViewPr>
  <p:slideViewPr>
    <p:cSldViewPr snapToGrid="0">
      <p:cViewPr varScale="1">
        <p:scale>
          <a:sx n="57" d="100"/>
          <a:sy n="57" d="100"/>
        </p:scale>
        <p:origin x="56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273F34-D4DF-4B63-9D29-0F4CD4A3446D}"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03235B39-B408-44E7-91F8-AFE9AA3AD7D2}" type="asst">
      <dgm:prSet phldrT="[Text]" custT="1"/>
      <dgm:spPr>
        <a:solidFill>
          <a:schemeClr val="accent2">
            <a:lumMod val="75000"/>
          </a:schemeClr>
        </a:solidFill>
      </dgm:spPr>
      <dgm:t>
        <a:bodyPr/>
        <a:lstStyle/>
        <a:p>
          <a:pPr>
            <a:lnSpc>
              <a:spcPct val="150000"/>
            </a:lnSpc>
            <a:spcAft>
              <a:spcPts val="0"/>
            </a:spcAft>
          </a:pPr>
          <a:r>
            <a:rPr lang="en-US" sz="1600" dirty="0">
              <a:solidFill>
                <a:schemeClr val="bg1"/>
              </a:solidFill>
              <a:latin typeface="Century Gothic" panose="020B0502020202020204"/>
            </a:rPr>
            <a:t>The Co-operative Banks Development Agency was established in terms of the Act, with the aim to promote and advance the social and economic welfare of all South Africans by enhancing access to banking services under sustainable conditions.</a:t>
          </a:r>
          <a:endParaRPr lang="en-US" sz="1600" dirty="0">
            <a:solidFill>
              <a:schemeClr val="bg1"/>
            </a:solidFill>
          </a:endParaRPr>
        </a:p>
      </dgm:t>
    </dgm:pt>
    <dgm:pt modelId="{50080436-F0D2-4B8E-820B-979E0161277D}" type="parTrans" cxnId="{25D2C90B-8995-47CE-B302-E497A0029BC0}">
      <dgm:prSet/>
      <dgm:spPr/>
      <dgm:t>
        <a:bodyPr/>
        <a:lstStyle/>
        <a:p>
          <a:endParaRPr lang="en-US"/>
        </a:p>
      </dgm:t>
    </dgm:pt>
    <dgm:pt modelId="{18B8376D-11FF-4360-B5A1-C9A52BAE9C50}" type="sibTrans" cxnId="{25D2C90B-8995-47CE-B302-E497A0029BC0}">
      <dgm:prSet/>
      <dgm:spPr/>
      <dgm:t>
        <a:bodyPr/>
        <a:lstStyle/>
        <a:p>
          <a:endParaRPr lang="en-US"/>
        </a:p>
      </dgm:t>
    </dgm:pt>
    <dgm:pt modelId="{4C0E62B5-B656-4D74-8119-1165BF4407C1}" type="pres">
      <dgm:prSet presAssocID="{15273F34-D4DF-4B63-9D29-0F4CD4A3446D}" presName="hierChild1" presStyleCnt="0">
        <dgm:presLayoutVars>
          <dgm:orgChart val="1"/>
          <dgm:chPref val="1"/>
          <dgm:dir/>
          <dgm:animOne val="branch"/>
          <dgm:animLvl val="lvl"/>
          <dgm:resizeHandles/>
        </dgm:presLayoutVars>
      </dgm:prSet>
      <dgm:spPr/>
    </dgm:pt>
    <dgm:pt modelId="{7C0EE4BE-CD31-4E57-B844-29A6D8A7ADFF}" type="pres">
      <dgm:prSet presAssocID="{03235B39-B408-44E7-91F8-AFE9AA3AD7D2}" presName="hierRoot1" presStyleCnt="0">
        <dgm:presLayoutVars>
          <dgm:hierBranch val="init"/>
        </dgm:presLayoutVars>
      </dgm:prSet>
      <dgm:spPr/>
    </dgm:pt>
    <dgm:pt modelId="{D446B8D5-B767-471F-8C43-6517E2069ECC}" type="pres">
      <dgm:prSet presAssocID="{03235B39-B408-44E7-91F8-AFE9AA3AD7D2}" presName="rootComposite1" presStyleCnt="0"/>
      <dgm:spPr/>
    </dgm:pt>
    <dgm:pt modelId="{DB13116B-4923-4D4F-9CA9-86FAA5BDF6C7}" type="pres">
      <dgm:prSet presAssocID="{03235B39-B408-44E7-91F8-AFE9AA3AD7D2}" presName="rootText1" presStyleLbl="node0" presStyleIdx="0" presStyleCnt="1" custScaleX="429463" custScaleY="266903" custLinFactNeighborX="-72" custLinFactNeighborY="43216">
        <dgm:presLayoutVars>
          <dgm:chPref val="3"/>
        </dgm:presLayoutVars>
      </dgm:prSet>
      <dgm:spPr/>
    </dgm:pt>
    <dgm:pt modelId="{D78C799A-12AE-4237-9DE2-D491BD4B2B41}" type="pres">
      <dgm:prSet presAssocID="{03235B39-B408-44E7-91F8-AFE9AA3AD7D2}" presName="rootConnector1" presStyleLbl="asst0" presStyleIdx="0" presStyleCnt="0"/>
      <dgm:spPr/>
    </dgm:pt>
    <dgm:pt modelId="{BA61BE2F-7C22-4089-82FE-8FF88BDF9F9C}" type="pres">
      <dgm:prSet presAssocID="{03235B39-B408-44E7-91F8-AFE9AA3AD7D2}" presName="hierChild2" presStyleCnt="0"/>
      <dgm:spPr/>
    </dgm:pt>
    <dgm:pt modelId="{22AE0D65-1F0D-4C1B-AAED-5BA07ECF0AE6}" type="pres">
      <dgm:prSet presAssocID="{03235B39-B408-44E7-91F8-AFE9AA3AD7D2}" presName="hierChild3" presStyleCnt="0"/>
      <dgm:spPr/>
    </dgm:pt>
  </dgm:ptLst>
  <dgm:cxnLst>
    <dgm:cxn modelId="{25D2C90B-8995-47CE-B302-E497A0029BC0}" srcId="{15273F34-D4DF-4B63-9D29-0F4CD4A3446D}" destId="{03235B39-B408-44E7-91F8-AFE9AA3AD7D2}" srcOrd="0" destOrd="0" parTransId="{50080436-F0D2-4B8E-820B-979E0161277D}" sibTransId="{18B8376D-11FF-4360-B5A1-C9A52BAE9C50}"/>
    <dgm:cxn modelId="{C6C8E852-53FE-4656-8C38-D71A0364F320}" type="presOf" srcId="{15273F34-D4DF-4B63-9D29-0F4CD4A3446D}" destId="{4C0E62B5-B656-4D74-8119-1165BF4407C1}" srcOrd="0" destOrd="0" presId="urn:microsoft.com/office/officeart/2009/3/layout/HorizontalOrganizationChart"/>
    <dgm:cxn modelId="{A3FC01BE-031B-4BF3-A2D5-AFFD5B1F7486}" type="presOf" srcId="{03235B39-B408-44E7-91F8-AFE9AA3AD7D2}" destId="{D78C799A-12AE-4237-9DE2-D491BD4B2B41}" srcOrd="1" destOrd="0" presId="urn:microsoft.com/office/officeart/2009/3/layout/HorizontalOrganizationChart"/>
    <dgm:cxn modelId="{6FF5D9E8-AA17-44A7-8C3C-196C66425C99}" type="presOf" srcId="{03235B39-B408-44E7-91F8-AFE9AA3AD7D2}" destId="{DB13116B-4923-4D4F-9CA9-86FAA5BDF6C7}" srcOrd="0" destOrd="0" presId="urn:microsoft.com/office/officeart/2009/3/layout/HorizontalOrganizationChart"/>
    <dgm:cxn modelId="{6AB64F8D-D334-4483-8F6A-71F16FB365D7}" type="presParOf" srcId="{4C0E62B5-B656-4D74-8119-1165BF4407C1}" destId="{7C0EE4BE-CD31-4E57-B844-29A6D8A7ADFF}" srcOrd="0" destOrd="0" presId="urn:microsoft.com/office/officeart/2009/3/layout/HorizontalOrganizationChart"/>
    <dgm:cxn modelId="{ED0B6EB5-7223-442F-8D7C-169A028612BE}" type="presParOf" srcId="{7C0EE4BE-CD31-4E57-B844-29A6D8A7ADFF}" destId="{D446B8D5-B767-471F-8C43-6517E2069ECC}" srcOrd="0" destOrd="0" presId="urn:microsoft.com/office/officeart/2009/3/layout/HorizontalOrganizationChart"/>
    <dgm:cxn modelId="{2360748F-2EC1-4B66-8400-8981839427B2}" type="presParOf" srcId="{D446B8D5-B767-471F-8C43-6517E2069ECC}" destId="{DB13116B-4923-4D4F-9CA9-86FAA5BDF6C7}" srcOrd="0" destOrd="0" presId="urn:microsoft.com/office/officeart/2009/3/layout/HorizontalOrganizationChart"/>
    <dgm:cxn modelId="{0492F988-0802-4743-937D-81926FD121E2}" type="presParOf" srcId="{D446B8D5-B767-471F-8C43-6517E2069ECC}" destId="{D78C799A-12AE-4237-9DE2-D491BD4B2B41}" srcOrd="1" destOrd="0" presId="urn:microsoft.com/office/officeart/2009/3/layout/HorizontalOrganizationChart"/>
    <dgm:cxn modelId="{D85CACB9-1A34-423C-92D1-BC11D1634010}" type="presParOf" srcId="{7C0EE4BE-CD31-4E57-B844-29A6D8A7ADFF}" destId="{BA61BE2F-7C22-4089-82FE-8FF88BDF9F9C}" srcOrd="1" destOrd="0" presId="urn:microsoft.com/office/officeart/2009/3/layout/HorizontalOrganizationChart"/>
    <dgm:cxn modelId="{DC1DBDD3-7EB4-4E7E-BED4-F7057232E6E6}" type="presParOf" srcId="{7C0EE4BE-CD31-4E57-B844-29A6D8A7ADFF}" destId="{22AE0D65-1F0D-4C1B-AAED-5BA07ECF0AE6}"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3116B-4923-4D4F-9CA9-86FAA5BDF6C7}">
      <dsp:nvSpPr>
        <dsp:cNvPr id="0" name=""/>
        <dsp:cNvSpPr/>
      </dsp:nvSpPr>
      <dsp:spPr>
        <a:xfrm>
          <a:off x="5166" y="4155"/>
          <a:ext cx="10585773" cy="2006550"/>
        </a:xfrm>
        <a:prstGeom prst="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50000"/>
            </a:lnSpc>
            <a:spcBef>
              <a:spcPct val="0"/>
            </a:spcBef>
            <a:spcAft>
              <a:spcPts val="0"/>
            </a:spcAft>
            <a:buNone/>
          </a:pPr>
          <a:r>
            <a:rPr lang="en-US" sz="1600" kern="1200" dirty="0">
              <a:solidFill>
                <a:schemeClr val="bg1"/>
              </a:solidFill>
              <a:latin typeface="Century Gothic" panose="020B0502020202020204"/>
            </a:rPr>
            <a:t>The Co-operative Banks Development Agency was established in terms of the Act, with the aim to promote and advance the social and economic welfare of all South Africans by enhancing access to banking services under sustainable conditions.</a:t>
          </a:r>
          <a:endParaRPr lang="en-US" sz="1600" kern="1200" dirty="0">
            <a:solidFill>
              <a:schemeClr val="bg1"/>
            </a:solidFill>
          </a:endParaRPr>
        </a:p>
      </dsp:txBody>
      <dsp:txXfrm>
        <a:off x="5166" y="4155"/>
        <a:ext cx="10585773" cy="2006550"/>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ZA"/>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C4A2919F-C91D-438D-9B24-990BCB211C43}" type="datetimeFigureOut">
              <a:rPr lang="en-ZA" smtClean="0"/>
              <a:t>2023/05/15</a:t>
            </a:fld>
            <a:endParaRPr lang="en-ZA"/>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ZA"/>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ZA"/>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19C4E81E-7F5D-454A-9552-5BB5F1E100F5}" type="slidenum">
              <a:rPr lang="en-ZA" smtClean="0"/>
              <a:t>‹#›</a:t>
            </a:fld>
            <a:endParaRPr lang="en-ZA"/>
          </a:p>
        </p:txBody>
      </p:sp>
    </p:spTree>
    <p:extLst>
      <p:ext uri="{BB962C8B-B14F-4D97-AF65-F5344CB8AC3E}">
        <p14:creationId xmlns:p14="http://schemas.microsoft.com/office/powerpoint/2010/main" val="1479312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19C4E81E-7F5D-454A-9552-5BB5F1E100F5}" type="slidenum">
              <a:rPr lang="en-ZA" smtClean="0"/>
              <a:t>2</a:t>
            </a:fld>
            <a:endParaRPr lang="en-ZA"/>
          </a:p>
        </p:txBody>
      </p:sp>
    </p:spTree>
    <p:extLst>
      <p:ext uri="{BB962C8B-B14F-4D97-AF65-F5344CB8AC3E}">
        <p14:creationId xmlns:p14="http://schemas.microsoft.com/office/powerpoint/2010/main" val="2462322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19C4E81E-7F5D-454A-9552-5BB5F1E100F5}" type="slidenum">
              <a:rPr lang="en-ZA" smtClean="0"/>
              <a:t>24</a:t>
            </a:fld>
            <a:endParaRPr lang="en-ZA"/>
          </a:p>
        </p:txBody>
      </p:sp>
    </p:spTree>
    <p:extLst>
      <p:ext uri="{BB962C8B-B14F-4D97-AF65-F5344CB8AC3E}">
        <p14:creationId xmlns:p14="http://schemas.microsoft.com/office/powerpoint/2010/main" val="4068227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19C4E81E-7F5D-454A-9552-5BB5F1E100F5}" type="slidenum">
              <a:rPr lang="en-ZA" smtClean="0"/>
              <a:t>27</a:t>
            </a:fld>
            <a:endParaRPr lang="en-ZA"/>
          </a:p>
        </p:txBody>
      </p:sp>
    </p:spTree>
    <p:extLst>
      <p:ext uri="{BB962C8B-B14F-4D97-AF65-F5344CB8AC3E}">
        <p14:creationId xmlns:p14="http://schemas.microsoft.com/office/powerpoint/2010/main" val="823108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defTabSz="990478">
              <a:defRPr/>
            </a:pPr>
            <a:fld id="{F2AEC1F0-3159-48EB-AD00-8A0EFEB1690F}" type="slidenum">
              <a:rPr lang="en-ZA">
                <a:solidFill>
                  <a:prstClr val="black"/>
                </a:solidFill>
                <a:latin typeface="Calibri" panose="020F0502020204030204"/>
              </a:rPr>
              <a:pPr defTabSz="990478">
                <a:defRPr/>
              </a:pPr>
              <a:t>34</a:t>
            </a:fld>
            <a:endParaRPr lang="en-ZA">
              <a:solidFill>
                <a:prstClr val="black"/>
              </a:solidFill>
              <a:latin typeface="Calibri" panose="020F0502020204030204"/>
            </a:endParaRPr>
          </a:p>
        </p:txBody>
      </p:sp>
    </p:spTree>
    <p:extLst>
      <p:ext uri="{BB962C8B-B14F-4D97-AF65-F5344CB8AC3E}">
        <p14:creationId xmlns:p14="http://schemas.microsoft.com/office/powerpoint/2010/main" val="1551175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Responsibilities</a:t>
            </a:r>
            <a:r>
              <a:rPr lang="en-US" baseline="0"/>
              <a:t> from ACT</a:t>
            </a:r>
          </a:p>
          <a:p>
            <a:r>
              <a:rPr lang="en-US" baseline="0"/>
              <a:t>- List functions</a:t>
            </a:r>
            <a:endParaRPr lang="en-ZA"/>
          </a:p>
        </p:txBody>
      </p:sp>
      <p:sp>
        <p:nvSpPr>
          <p:cNvPr id="4" name="Slide Number Placeholder 3"/>
          <p:cNvSpPr>
            <a:spLocks noGrp="1"/>
          </p:cNvSpPr>
          <p:nvPr>
            <p:ph type="sldNum" sz="quarter" idx="10"/>
          </p:nvPr>
        </p:nvSpPr>
        <p:spPr/>
        <p:txBody>
          <a:bodyPr/>
          <a:lstStyle/>
          <a:p>
            <a:pPr defTabSz="990478">
              <a:defRPr/>
            </a:pPr>
            <a:fld id="{F2AEC1F0-3159-48EB-AD00-8A0EFEB1690F}" type="slidenum">
              <a:rPr lang="en-ZA">
                <a:solidFill>
                  <a:prstClr val="black"/>
                </a:solidFill>
                <a:latin typeface="Calibri" panose="020F0502020204030204"/>
              </a:rPr>
              <a:pPr defTabSz="990478">
                <a:defRPr/>
              </a:pPr>
              <a:t>3</a:t>
            </a:fld>
            <a:endParaRPr lang="en-ZA">
              <a:solidFill>
                <a:prstClr val="black"/>
              </a:solidFill>
              <a:latin typeface="Calibri" panose="020F0502020204030204"/>
            </a:endParaRPr>
          </a:p>
        </p:txBody>
      </p:sp>
    </p:spTree>
    <p:extLst>
      <p:ext uri="{BB962C8B-B14F-4D97-AF65-F5344CB8AC3E}">
        <p14:creationId xmlns:p14="http://schemas.microsoft.com/office/powerpoint/2010/main" val="1287947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Responsibilities</a:t>
            </a:r>
            <a:r>
              <a:rPr lang="en-US" baseline="0"/>
              <a:t> from ACT</a:t>
            </a:r>
          </a:p>
          <a:p>
            <a:r>
              <a:rPr lang="en-US" baseline="0"/>
              <a:t>- 3 cols: functions</a:t>
            </a:r>
            <a:endParaRPr lang="en-ZA"/>
          </a:p>
        </p:txBody>
      </p:sp>
      <p:sp>
        <p:nvSpPr>
          <p:cNvPr id="4" name="Slide Number Placeholder 3"/>
          <p:cNvSpPr>
            <a:spLocks noGrp="1"/>
          </p:cNvSpPr>
          <p:nvPr>
            <p:ph type="sldNum" sz="quarter" idx="10"/>
          </p:nvPr>
        </p:nvSpPr>
        <p:spPr/>
        <p:txBody>
          <a:bodyPr/>
          <a:lstStyle/>
          <a:p>
            <a:pPr defTabSz="990478">
              <a:defRPr/>
            </a:pPr>
            <a:fld id="{F2AEC1F0-3159-48EB-AD00-8A0EFEB1690F}" type="slidenum">
              <a:rPr lang="en-ZA">
                <a:solidFill>
                  <a:prstClr val="black"/>
                </a:solidFill>
                <a:latin typeface="Calibri" panose="020F0502020204030204"/>
              </a:rPr>
              <a:pPr defTabSz="990478">
                <a:defRPr/>
              </a:pPr>
              <a:t>5</a:t>
            </a:fld>
            <a:endParaRPr lang="en-ZA">
              <a:solidFill>
                <a:prstClr val="black"/>
              </a:solidFill>
              <a:latin typeface="Calibri" panose="020F0502020204030204"/>
            </a:endParaRPr>
          </a:p>
        </p:txBody>
      </p:sp>
    </p:spTree>
    <p:extLst>
      <p:ext uri="{BB962C8B-B14F-4D97-AF65-F5344CB8AC3E}">
        <p14:creationId xmlns:p14="http://schemas.microsoft.com/office/powerpoint/2010/main" val="1274231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 </a:t>
            </a:r>
            <a:endParaRPr lang="en-ZA"/>
          </a:p>
        </p:txBody>
      </p:sp>
      <p:sp>
        <p:nvSpPr>
          <p:cNvPr id="4" name="Slide Number Placeholder 3"/>
          <p:cNvSpPr>
            <a:spLocks noGrp="1"/>
          </p:cNvSpPr>
          <p:nvPr>
            <p:ph type="sldNum" sz="quarter" idx="10"/>
          </p:nvPr>
        </p:nvSpPr>
        <p:spPr/>
        <p:txBody>
          <a:bodyPr/>
          <a:lstStyle/>
          <a:p>
            <a:pPr defTabSz="990478">
              <a:defRPr/>
            </a:pPr>
            <a:fld id="{D0F9D98C-C4CD-42F5-9A3B-C1144BF16A32}" type="slidenum">
              <a:rPr lang="en-ZA">
                <a:solidFill>
                  <a:prstClr val="black"/>
                </a:solidFill>
                <a:latin typeface="Calibri" panose="020F0502020204030204"/>
              </a:rPr>
              <a:pPr defTabSz="990478">
                <a:defRPr/>
              </a:pPr>
              <a:t>7</a:t>
            </a:fld>
            <a:endParaRPr lang="en-ZA">
              <a:solidFill>
                <a:prstClr val="black"/>
              </a:solidFill>
              <a:latin typeface="Calibri" panose="020F0502020204030204"/>
            </a:endParaRPr>
          </a:p>
        </p:txBody>
      </p:sp>
    </p:spTree>
    <p:extLst>
      <p:ext uri="{BB962C8B-B14F-4D97-AF65-F5344CB8AC3E}">
        <p14:creationId xmlns:p14="http://schemas.microsoft.com/office/powerpoint/2010/main" val="2153057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19C4E81E-7F5D-454A-9552-5BB5F1E100F5}" type="slidenum">
              <a:rPr lang="en-ZA" smtClean="0"/>
              <a:t>9</a:t>
            </a:fld>
            <a:endParaRPr lang="en-ZA"/>
          </a:p>
        </p:txBody>
      </p:sp>
    </p:spTree>
    <p:extLst>
      <p:ext uri="{BB962C8B-B14F-4D97-AF65-F5344CB8AC3E}">
        <p14:creationId xmlns:p14="http://schemas.microsoft.com/office/powerpoint/2010/main" val="384753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19C4E81E-7F5D-454A-9552-5BB5F1E100F5}" type="slidenum">
              <a:rPr lang="en-ZA" smtClean="0"/>
              <a:t>18</a:t>
            </a:fld>
            <a:endParaRPr lang="en-ZA"/>
          </a:p>
        </p:txBody>
      </p:sp>
    </p:spTree>
    <p:extLst>
      <p:ext uri="{BB962C8B-B14F-4D97-AF65-F5344CB8AC3E}">
        <p14:creationId xmlns:p14="http://schemas.microsoft.com/office/powerpoint/2010/main" val="1083181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US"/>
              <a:t>Slide 7 OR 8</a:t>
            </a:r>
            <a:endParaRPr lang="en-ZA"/>
          </a:p>
          <a:p>
            <a:endParaRPr lang="en-ZA"/>
          </a:p>
        </p:txBody>
      </p:sp>
      <p:sp>
        <p:nvSpPr>
          <p:cNvPr id="4" name="Slide Number Placeholder 3"/>
          <p:cNvSpPr>
            <a:spLocks noGrp="1"/>
          </p:cNvSpPr>
          <p:nvPr>
            <p:ph type="sldNum" sz="quarter" idx="10"/>
          </p:nvPr>
        </p:nvSpPr>
        <p:spPr/>
        <p:txBody>
          <a:bodyPr/>
          <a:lstStyle/>
          <a:p>
            <a:fld id="{F2AEC1F0-3159-48EB-AD00-8A0EFEB1690F}" type="slidenum">
              <a:rPr lang="en-ZA" smtClean="0"/>
              <a:t>19</a:t>
            </a:fld>
            <a:endParaRPr lang="en-ZA"/>
          </a:p>
        </p:txBody>
      </p:sp>
    </p:spTree>
    <p:extLst>
      <p:ext uri="{BB962C8B-B14F-4D97-AF65-F5344CB8AC3E}">
        <p14:creationId xmlns:p14="http://schemas.microsoft.com/office/powerpoint/2010/main" val="2291444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19C4E81E-7F5D-454A-9552-5BB5F1E100F5}" type="slidenum">
              <a:rPr lang="en-ZA" smtClean="0"/>
              <a:t>20</a:t>
            </a:fld>
            <a:endParaRPr lang="en-ZA"/>
          </a:p>
        </p:txBody>
      </p:sp>
    </p:spTree>
    <p:extLst>
      <p:ext uri="{BB962C8B-B14F-4D97-AF65-F5344CB8AC3E}">
        <p14:creationId xmlns:p14="http://schemas.microsoft.com/office/powerpoint/2010/main" val="1769389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US"/>
              <a:t>Slide 7 OR 8</a:t>
            </a:r>
            <a:endParaRPr lang="en-ZA"/>
          </a:p>
          <a:p>
            <a:endParaRPr lang="en-ZA"/>
          </a:p>
        </p:txBody>
      </p:sp>
      <p:sp>
        <p:nvSpPr>
          <p:cNvPr id="4" name="Slide Number Placeholder 3"/>
          <p:cNvSpPr>
            <a:spLocks noGrp="1"/>
          </p:cNvSpPr>
          <p:nvPr>
            <p:ph type="sldNum" sz="quarter" idx="10"/>
          </p:nvPr>
        </p:nvSpPr>
        <p:spPr/>
        <p:txBody>
          <a:bodyPr/>
          <a:lstStyle/>
          <a:p>
            <a:fld id="{F2AEC1F0-3159-48EB-AD00-8A0EFEB1690F}" type="slidenum">
              <a:rPr lang="en-ZA" smtClean="0"/>
              <a:t>23</a:t>
            </a:fld>
            <a:endParaRPr lang="en-ZA"/>
          </a:p>
        </p:txBody>
      </p:sp>
    </p:spTree>
    <p:extLst>
      <p:ext uri="{BB962C8B-B14F-4D97-AF65-F5344CB8AC3E}">
        <p14:creationId xmlns:p14="http://schemas.microsoft.com/office/powerpoint/2010/main" val="4273159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D1EA31D-3452-9D43-AFEA-CEBECEB0F449}" type="datetimeFigureOut">
              <a:rPr lang="en-US" smtClean="0">
                <a:solidFill>
                  <a:prstClr val="black">
                    <a:tint val="75000"/>
                  </a:prstClr>
                </a:solidFill>
              </a:rPr>
              <a:pPr/>
              <a:t>5/15/2023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7E3A92-DEBC-6A4D-BAA4-79B6CB78C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177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1EA31D-3452-9D43-AFEA-CEBECEB0F449}" type="datetimeFigureOut">
              <a:rPr lang="en-US" smtClean="0">
                <a:solidFill>
                  <a:prstClr val="black">
                    <a:tint val="75000"/>
                  </a:prstClr>
                </a:solidFill>
              </a:rPr>
              <a:pPr/>
              <a:t>5/15/2023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7E3A92-DEBC-6A4D-BAA4-79B6CB78C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136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1EA31D-3452-9D43-AFEA-CEBECEB0F449}" type="datetimeFigureOut">
              <a:rPr lang="en-US" smtClean="0">
                <a:solidFill>
                  <a:prstClr val="black">
                    <a:tint val="75000"/>
                  </a:prstClr>
                </a:solidFill>
              </a:rPr>
              <a:pPr/>
              <a:t>5/15/2023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7E3A92-DEBC-6A4D-BAA4-79B6CB78C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8483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1EA31D-3452-9D43-AFEA-CEBECEB0F449}" type="datetimeFigureOut">
              <a:rPr lang="en-US" smtClean="0">
                <a:solidFill>
                  <a:prstClr val="black">
                    <a:tint val="75000"/>
                  </a:prstClr>
                </a:solidFill>
              </a:rPr>
              <a:pPr/>
              <a:t>5/15/2023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7E3A92-DEBC-6A4D-BAA4-79B6CB78C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995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1EA31D-3452-9D43-AFEA-CEBECEB0F449}" type="datetimeFigureOut">
              <a:rPr lang="en-US" smtClean="0">
                <a:solidFill>
                  <a:prstClr val="black">
                    <a:tint val="75000"/>
                  </a:prstClr>
                </a:solidFill>
              </a:rPr>
              <a:pPr/>
              <a:t>5/15/2023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7E3A92-DEBC-6A4D-BAA4-79B6CB78C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211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2308"/>
            <a:ext cx="12192000" cy="6860308"/>
            <a:chOff x="0" y="-2308"/>
            <a:chExt cx="9144000" cy="6860308"/>
          </a:xfrm>
        </p:grpSpPr>
        <p:sp>
          <p:nvSpPr>
            <p:cNvPr id="8" name="Rectangle 7"/>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155255" y="2222624"/>
            <a:ext cx="7890239" cy="2554758"/>
          </a:xfrm>
        </p:spPr>
        <p:txBody>
          <a:bodyPr anchor="b"/>
          <a:lstStyle>
            <a:lvl1pPr>
              <a:defRPr sz="4800"/>
            </a:lvl1pPr>
          </a:lstStyle>
          <a:p>
            <a:r>
              <a:rPr lang="en-US"/>
              <a:t>Click to edit Master title style</a:t>
            </a:r>
          </a:p>
        </p:txBody>
      </p:sp>
      <p:sp>
        <p:nvSpPr>
          <p:cNvPr id="3" name="Subtitle 2"/>
          <p:cNvSpPr>
            <a:spLocks noGrp="1"/>
          </p:cNvSpPr>
          <p:nvPr>
            <p:ph type="subTitle" idx="1"/>
          </p:nvPr>
        </p:nvSpPr>
        <p:spPr>
          <a:xfrm>
            <a:off x="1155255" y="4777380"/>
            <a:ext cx="789023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rot="5400000">
            <a:off x="10165614" y="1790690"/>
            <a:ext cx="990599" cy="304879"/>
          </a:xfrm>
        </p:spPr>
        <p:txBody>
          <a:bodyPr anchor="t" anchorCtr="0"/>
          <a:lstStyle>
            <a:lvl1pPr algn="l">
              <a:defRPr b="0" i="0">
                <a:solidFill>
                  <a:schemeClr val="bg1"/>
                </a:solidFill>
              </a:defRPr>
            </a:lvl1pPr>
          </a:lstStyle>
          <a:p>
            <a:pPr defTabSz="914400">
              <a:defRPr/>
            </a:pPr>
            <a:fld id="{B007737D-AE2B-4C65-9FE5-B40F93222332}" type="datetime1">
              <a:rPr lang="en-ZA" smtClean="0">
                <a:solidFill>
                  <a:prstClr val="white"/>
                </a:solidFill>
              </a:rPr>
              <a:pPr defTabSz="914400">
                <a:defRPr/>
              </a:pPr>
              <a:t>2023/05/15</a:t>
            </a:fld>
            <a:endParaRPr lang="en-ZA">
              <a:solidFill>
                <a:prstClr val="white"/>
              </a:solidFill>
            </a:endParaRPr>
          </a:p>
        </p:txBody>
      </p:sp>
      <p:sp>
        <p:nvSpPr>
          <p:cNvPr id="5" name="Footer Placeholder 4"/>
          <p:cNvSpPr>
            <a:spLocks noGrp="1"/>
          </p:cNvSpPr>
          <p:nvPr>
            <p:ph type="ftr" sz="quarter" idx="11"/>
          </p:nvPr>
        </p:nvSpPr>
        <p:spPr>
          <a:xfrm rot="5400000">
            <a:off x="8958245" y="3226296"/>
            <a:ext cx="3859795" cy="304880"/>
          </a:xfrm>
        </p:spPr>
        <p:txBody>
          <a:bodyPr/>
          <a:lstStyle>
            <a:lvl1pPr>
              <a:defRPr>
                <a:solidFill>
                  <a:schemeClr val="bg1"/>
                </a:solidFill>
              </a:defRPr>
            </a:lvl1pPr>
          </a:lstStyle>
          <a:p>
            <a:pPr defTabSz="914400">
              <a:defRPr/>
            </a:pPr>
            <a:r>
              <a:rPr lang="en-ZA">
                <a:solidFill>
                  <a:prstClr val="white"/>
                </a:solidFill>
              </a:rPr>
              <a:t>M. Mushonga et al.</a:t>
            </a:r>
          </a:p>
        </p:txBody>
      </p:sp>
      <p:sp>
        <p:nvSpPr>
          <p:cNvPr id="10" name="Rectangle 9"/>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3706" y="292610"/>
            <a:ext cx="838417" cy="767687"/>
          </a:xfrm>
        </p:spPr>
        <p:txBody>
          <a:bodyPr/>
          <a:lstStyle>
            <a:lvl1pPr>
              <a:defRPr sz="2800" b="0" i="0" baseline="0">
                <a:latin typeface="+mj-lt"/>
              </a:defRPr>
            </a:lvl1pPr>
          </a:lstStyle>
          <a:p>
            <a:pPr defTabSz="914400">
              <a:defRPr/>
            </a:pPr>
            <a:fld id="{1942B57A-1560-4200-AE3C-01BF93AC9615}" type="slidenum">
              <a:rPr lang="en-ZA" smtClean="0">
                <a:solidFill>
                  <a:prstClr val="white"/>
                </a:solidFill>
              </a:rPr>
              <a:pPr defTabSz="914400">
                <a:defRPr/>
              </a:pPr>
              <a:t>‹#›</a:t>
            </a:fld>
            <a:endParaRPr lang="en-ZA">
              <a:solidFill>
                <a:prstClr val="white"/>
              </a:solidFill>
            </a:endParaRPr>
          </a:p>
        </p:txBody>
      </p:sp>
    </p:spTree>
    <p:extLst>
      <p:ext uri="{BB962C8B-B14F-4D97-AF65-F5344CB8AC3E}">
        <p14:creationId xmlns:p14="http://schemas.microsoft.com/office/powerpoint/2010/main" val="152798057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400">
              <a:defRPr/>
            </a:pPr>
            <a:fld id="{6AA5736A-99F8-45DE-BF98-7E103E154B0D}" type="datetime1">
              <a:rPr lang="en-ZA" smtClean="0">
                <a:solidFill>
                  <a:srgbClr val="F5A408"/>
                </a:solidFill>
              </a:rPr>
              <a:pPr defTabSz="914400">
                <a:defRPr/>
              </a:pPr>
              <a:t>2023/05/15</a:t>
            </a:fld>
            <a:endParaRPr lang="en-ZA">
              <a:solidFill>
                <a:srgbClr val="F5A408"/>
              </a:solidFill>
            </a:endParaRPr>
          </a:p>
        </p:txBody>
      </p:sp>
      <p:sp>
        <p:nvSpPr>
          <p:cNvPr id="5" name="Footer Placeholder 4"/>
          <p:cNvSpPr>
            <a:spLocks noGrp="1"/>
          </p:cNvSpPr>
          <p:nvPr>
            <p:ph type="ftr" sz="quarter" idx="11"/>
          </p:nvPr>
        </p:nvSpPr>
        <p:spPr/>
        <p:txBody>
          <a:bodyPr/>
          <a:lstStyle/>
          <a:p>
            <a:pPr defTabSz="914400">
              <a:defRPr/>
            </a:pPr>
            <a:r>
              <a:rPr lang="en-ZA">
                <a:solidFill>
                  <a:srgbClr val="F5A408"/>
                </a:solidFill>
              </a:rPr>
              <a:t>M. Mushonga et al.</a:t>
            </a:r>
          </a:p>
        </p:txBody>
      </p:sp>
      <p:sp>
        <p:nvSpPr>
          <p:cNvPr id="6" name="Slide Number Placeholder 5"/>
          <p:cNvSpPr>
            <a:spLocks noGrp="1"/>
          </p:cNvSpPr>
          <p:nvPr>
            <p:ph type="sldNum" sz="quarter" idx="12"/>
          </p:nvPr>
        </p:nvSpPr>
        <p:spPr/>
        <p:txBody>
          <a:bodyPr/>
          <a:lstStyle/>
          <a:p>
            <a:pPr defTabSz="914400">
              <a:defRPr/>
            </a:pPr>
            <a:fld id="{1942B57A-1560-4200-AE3C-01BF93AC9615}" type="slidenum">
              <a:rPr lang="en-ZA" smtClean="0">
                <a:solidFill>
                  <a:prstClr val="white"/>
                </a:solidFill>
              </a:rPr>
              <a:pPr defTabSz="914400">
                <a:defRPr/>
              </a:pPr>
              <a:t>‹#›</a:t>
            </a:fld>
            <a:endParaRPr lang="en-ZA">
              <a:solidFill>
                <a:prstClr val="white"/>
              </a:solidFill>
            </a:endParaRPr>
          </a:p>
        </p:txBody>
      </p:sp>
    </p:spTree>
    <p:extLst>
      <p:ext uri="{BB962C8B-B14F-4D97-AF65-F5344CB8AC3E}">
        <p14:creationId xmlns:p14="http://schemas.microsoft.com/office/powerpoint/2010/main" val="2823939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2308"/>
            <a:ext cx="12192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155255" y="2257589"/>
            <a:ext cx="4135687" cy="3020343"/>
          </a:xfrm>
        </p:spPr>
        <p:txBody>
          <a:bodyPr anchor="ct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25682" y="2257589"/>
            <a:ext cx="4072871"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914400">
              <a:defRPr/>
            </a:pPr>
            <a:fld id="{4245D9B8-C1F0-4A52-B977-461F4DC04E6D}" type="datetime1">
              <a:rPr lang="en-ZA" smtClean="0">
                <a:solidFill>
                  <a:srgbClr val="F5A408"/>
                </a:solidFill>
              </a:rPr>
              <a:pPr defTabSz="914400">
                <a:defRPr/>
              </a:pPr>
              <a:t>2023/05/15</a:t>
            </a:fld>
            <a:endParaRPr lang="en-ZA">
              <a:solidFill>
                <a:srgbClr val="F5A408"/>
              </a:solidFill>
            </a:endParaRPr>
          </a:p>
        </p:txBody>
      </p:sp>
      <p:sp>
        <p:nvSpPr>
          <p:cNvPr id="5" name="Footer Placeholder 4"/>
          <p:cNvSpPr>
            <a:spLocks noGrp="1"/>
          </p:cNvSpPr>
          <p:nvPr>
            <p:ph type="ftr" sz="quarter" idx="11"/>
          </p:nvPr>
        </p:nvSpPr>
        <p:spPr/>
        <p:txBody>
          <a:bodyPr/>
          <a:lstStyle/>
          <a:p>
            <a:pPr defTabSz="914400">
              <a:defRPr/>
            </a:pPr>
            <a:r>
              <a:rPr lang="en-ZA">
                <a:solidFill>
                  <a:srgbClr val="F5A408"/>
                </a:solidFill>
              </a:rPr>
              <a:t>M. Mushonga et al.</a:t>
            </a:r>
          </a:p>
        </p:txBody>
      </p:sp>
      <p:sp>
        <p:nvSpPr>
          <p:cNvPr id="13" name="Rectangle 12"/>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defTabSz="914400">
              <a:defRPr/>
            </a:pPr>
            <a:fld id="{1942B57A-1560-4200-AE3C-01BF93AC9615}" type="slidenum">
              <a:rPr lang="en-ZA" smtClean="0">
                <a:solidFill>
                  <a:prstClr val="white"/>
                </a:solidFill>
              </a:rPr>
              <a:pPr defTabSz="914400">
                <a:defRPr/>
              </a:pPr>
              <a:t>‹#›</a:t>
            </a:fld>
            <a:endParaRPr lang="en-ZA">
              <a:solidFill>
                <a:prstClr val="white"/>
              </a:solidFill>
            </a:endParaRPr>
          </a:p>
        </p:txBody>
      </p:sp>
    </p:spTree>
    <p:extLst>
      <p:ext uri="{BB962C8B-B14F-4D97-AF65-F5344CB8AC3E}">
        <p14:creationId xmlns:p14="http://schemas.microsoft.com/office/powerpoint/2010/main" val="1303412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p>
        </p:txBody>
      </p:sp>
      <p:sp>
        <p:nvSpPr>
          <p:cNvPr id="3" name="Content Placeholder 2"/>
          <p:cNvSpPr>
            <a:spLocks noGrp="1"/>
          </p:cNvSpPr>
          <p:nvPr>
            <p:ph sz="half" idx="1"/>
          </p:nvPr>
        </p:nvSpPr>
        <p:spPr>
          <a:xfrm>
            <a:off x="1155253" y="2489199"/>
            <a:ext cx="4849307"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41" y="2489200"/>
            <a:ext cx="4849308" cy="35306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14400">
              <a:defRPr/>
            </a:pPr>
            <a:fld id="{A76D482C-CCDE-41F1-AF4D-64FDA40FAE93}" type="datetime1">
              <a:rPr lang="en-ZA" smtClean="0">
                <a:solidFill>
                  <a:srgbClr val="F5A408"/>
                </a:solidFill>
              </a:rPr>
              <a:pPr defTabSz="914400">
                <a:defRPr/>
              </a:pPr>
              <a:t>2023/05/15</a:t>
            </a:fld>
            <a:endParaRPr lang="en-ZA">
              <a:solidFill>
                <a:srgbClr val="F5A408"/>
              </a:solidFill>
            </a:endParaRPr>
          </a:p>
        </p:txBody>
      </p:sp>
      <p:sp>
        <p:nvSpPr>
          <p:cNvPr id="6" name="Footer Placeholder 5"/>
          <p:cNvSpPr>
            <a:spLocks noGrp="1"/>
          </p:cNvSpPr>
          <p:nvPr>
            <p:ph type="ftr" sz="quarter" idx="11"/>
          </p:nvPr>
        </p:nvSpPr>
        <p:spPr/>
        <p:txBody>
          <a:bodyPr/>
          <a:lstStyle/>
          <a:p>
            <a:pPr defTabSz="914400">
              <a:defRPr/>
            </a:pPr>
            <a:r>
              <a:rPr lang="en-ZA">
                <a:solidFill>
                  <a:srgbClr val="F5A408"/>
                </a:solidFill>
              </a:rPr>
              <a:t>M. Mushonga et al.</a:t>
            </a:r>
          </a:p>
        </p:txBody>
      </p:sp>
      <p:sp>
        <p:nvSpPr>
          <p:cNvPr id="7" name="Slide Number Placeholder 6"/>
          <p:cNvSpPr>
            <a:spLocks noGrp="1"/>
          </p:cNvSpPr>
          <p:nvPr>
            <p:ph type="sldNum" sz="quarter" idx="12"/>
          </p:nvPr>
        </p:nvSpPr>
        <p:spPr/>
        <p:txBody>
          <a:bodyPr/>
          <a:lstStyle/>
          <a:p>
            <a:pPr defTabSz="914400">
              <a:defRPr/>
            </a:pPr>
            <a:fld id="{1942B57A-1560-4200-AE3C-01BF93AC9615}" type="slidenum">
              <a:rPr lang="en-ZA" smtClean="0">
                <a:solidFill>
                  <a:prstClr val="white"/>
                </a:solidFill>
              </a:rPr>
              <a:pPr defTabSz="914400">
                <a:defRPr/>
              </a:pPr>
              <a:t>‹#›</a:t>
            </a:fld>
            <a:endParaRPr lang="en-ZA">
              <a:solidFill>
                <a:prstClr val="white"/>
              </a:solidFill>
            </a:endParaRPr>
          </a:p>
        </p:txBody>
      </p:sp>
    </p:spTree>
    <p:extLst>
      <p:ext uri="{BB962C8B-B14F-4D97-AF65-F5344CB8AC3E}">
        <p14:creationId xmlns:p14="http://schemas.microsoft.com/office/powerpoint/2010/main" val="143972171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a:t>Click to edit Master title style</a:t>
            </a:r>
          </a:p>
        </p:txBody>
      </p:sp>
      <p:sp>
        <p:nvSpPr>
          <p:cNvPr id="3" name="Text Placeholder 2"/>
          <p:cNvSpPr>
            <a:spLocks noGrp="1"/>
          </p:cNvSpPr>
          <p:nvPr>
            <p:ph type="body" idx="1"/>
          </p:nvPr>
        </p:nvSpPr>
        <p:spPr>
          <a:xfrm>
            <a:off x="1155254" y="2489200"/>
            <a:ext cx="4849305"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5255" y="3248491"/>
            <a:ext cx="4849304"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41" y="2489200"/>
            <a:ext cx="4849307"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42" y="3248490"/>
            <a:ext cx="4849305" cy="277131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4400">
              <a:defRPr/>
            </a:pPr>
            <a:fld id="{5F670881-4A05-444B-B0A1-F61917D61F4E}" type="datetime1">
              <a:rPr lang="en-ZA" smtClean="0">
                <a:solidFill>
                  <a:srgbClr val="F5A408"/>
                </a:solidFill>
              </a:rPr>
              <a:pPr defTabSz="914400">
                <a:defRPr/>
              </a:pPr>
              <a:t>2023/05/15</a:t>
            </a:fld>
            <a:endParaRPr lang="en-ZA">
              <a:solidFill>
                <a:srgbClr val="F5A408"/>
              </a:solidFill>
            </a:endParaRPr>
          </a:p>
        </p:txBody>
      </p:sp>
      <p:sp>
        <p:nvSpPr>
          <p:cNvPr id="8" name="Footer Placeholder 7"/>
          <p:cNvSpPr>
            <a:spLocks noGrp="1"/>
          </p:cNvSpPr>
          <p:nvPr>
            <p:ph type="ftr" sz="quarter" idx="11"/>
          </p:nvPr>
        </p:nvSpPr>
        <p:spPr/>
        <p:txBody>
          <a:bodyPr/>
          <a:lstStyle/>
          <a:p>
            <a:pPr defTabSz="914400">
              <a:defRPr/>
            </a:pPr>
            <a:r>
              <a:rPr lang="en-ZA">
                <a:solidFill>
                  <a:srgbClr val="F5A408"/>
                </a:solidFill>
              </a:rPr>
              <a:t>M. Mushonga et al.</a:t>
            </a:r>
          </a:p>
        </p:txBody>
      </p:sp>
      <p:sp>
        <p:nvSpPr>
          <p:cNvPr id="9" name="Slide Number Placeholder 8"/>
          <p:cNvSpPr>
            <a:spLocks noGrp="1"/>
          </p:cNvSpPr>
          <p:nvPr>
            <p:ph type="sldNum" sz="quarter" idx="12"/>
          </p:nvPr>
        </p:nvSpPr>
        <p:spPr/>
        <p:txBody>
          <a:bodyPr/>
          <a:lstStyle/>
          <a:p>
            <a:pPr defTabSz="914400">
              <a:defRPr/>
            </a:pPr>
            <a:fld id="{1942B57A-1560-4200-AE3C-01BF93AC9615}" type="slidenum">
              <a:rPr lang="en-ZA" smtClean="0">
                <a:solidFill>
                  <a:prstClr val="white"/>
                </a:solidFill>
              </a:rPr>
              <a:pPr defTabSz="914400">
                <a:defRPr/>
              </a:pPr>
              <a:t>‹#›</a:t>
            </a:fld>
            <a:endParaRPr lang="en-ZA">
              <a:solidFill>
                <a:prstClr val="white"/>
              </a:solidFill>
            </a:endParaRPr>
          </a:p>
        </p:txBody>
      </p:sp>
    </p:spTree>
    <p:extLst>
      <p:ext uri="{BB962C8B-B14F-4D97-AF65-F5344CB8AC3E}">
        <p14:creationId xmlns:p14="http://schemas.microsoft.com/office/powerpoint/2010/main" val="397563983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p>
        </p:txBody>
      </p:sp>
      <p:sp>
        <p:nvSpPr>
          <p:cNvPr id="3" name="Date Placeholder 2"/>
          <p:cNvSpPr>
            <a:spLocks noGrp="1"/>
          </p:cNvSpPr>
          <p:nvPr>
            <p:ph type="dt" sz="half" idx="10"/>
          </p:nvPr>
        </p:nvSpPr>
        <p:spPr/>
        <p:txBody>
          <a:bodyPr/>
          <a:lstStyle/>
          <a:p>
            <a:pPr defTabSz="914400">
              <a:defRPr/>
            </a:pPr>
            <a:fld id="{89FD6E43-F741-4F1F-9C6E-FA2C874A994D}" type="datetime1">
              <a:rPr lang="en-ZA" smtClean="0">
                <a:solidFill>
                  <a:srgbClr val="F5A408"/>
                </a:solidFill>
              </a:rPr>
              <a:pPr defTabSz="914400">
                <a:defRPr/>
              </a:pPr>
              <a:t>2023/05/15</a:t>
            </a:fld>
            <a:endParaRPr lang="en-ZA">
              <a:solidFill>
                <a:srgbClr val="F5A408"/>
              </a:solidFill>
            </a:endParaRPr>
          </a:p>
        </p:txBody>
      </p:sp>
      <p:sp>
        <p:nvSpPr>
          <p:cNvPr id="4" name="Footer Placeholder 3"/>
          <p:cNvSpPr>
            <a:spLocks noGrp="1"/>
          </p:cNvSpPr>
          <p:nvPr>
            <p:ph type="ftr" sz="quarter" idx="11"/>
          </p:nvPr>
        </p:nvSpPr>
        <p:spPr/>
        <p:txBody>
          <a:bodyPr/>
          <a:lstStyle/>
          <a:p>
            <a:pPr defTabSz="914400">
              <a:defRPr/>
            </a:pPr>
            <a:r>
              <a:rPr lang="en-ZA">
                <a:solidFill>
                  <a:srgbClr val="F5A408"/>
                </a:solidFill>
              </a:rPr>
              <a:t>M. Mushonga et al.</a:t>
            </a:r>
          </a:p>
        </p:txBody>
      </p:sp>
      <p:sp>
        <p:nvSpPr>
          <p:cNvPr id="5" name="Slide Number Placeholder 4"/>
          <p:cNvSpPr>
            <a:spLocks noGrp="1"/>
          </p:cNvSpPr>
          <p:nvPr>
            <p:ph type="sldNum" sz="quarter" idx="12"/>
          </p:nvPr>
        </p:nvSpPr>
        <p:spPr/>
        <p:txBody>
          <a:bodyPr/>
          <a:lstStyle/>
          <a:p>
            <a:pPr defTabSz="914400">
              <a:defRPr/>
            </a:pPr>
            <a:fld id="{1942B57A-1560-4200-AE3C-01BF93AC9615}" type="slidenum">
              <a:rPr lang="en-ZA" smtClean="0">
                <a:solidFill>
                  <a:prstClr val="white"/>
                </a:solidFill>
              </a:rPr>
              <a:pPr defTabSz="914400">
                <a:defRPr/>
              </a:pPr>
              <a:t>‹#›</a:t>
            </a:fld>
            <a:endParaRPr lang="en-ZA">
              <a:solidFill>
                <a:prstClr val="white"/>
              </a:solidFill>
            </a:endParaRPr>
          </a:p>
        </p:txBody>
      </p:sp>
    </p:spTree>
    <p:extLst>
      <p:ext uri="{BB962C8B-B14F-4D97-AF65-F5344CB8AC3E}">
        <p14:creationId xmlns:p14="http://schemas.microsoft.com/office/powerpoint/2010/main" val="3168063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vl2pPr>
              <a:defRPr/>
            </a:lvl2pPr>
          </a:lstStyle>
          <a:p>
            <a:pPr lvl="0"/>
            <a:endParaRPr lang="en-US"/>
          </a:p>
        </p:txBody>
      </p:sp>
      <p:sp>
        <p:nvSpPr>
          <p:cNvPr id="11" name="Content Placeholder 10"/>
          <p:cNvSpPr>
            <a:spLocks noGrp="1"/>
          </p:cNvSpPr>
          <p:nvPr>
            <p:ph sz="quarter" idx="13"/>
          </p:nvPr>
        </p:nvSpPr>
        <p:spPr>
          <a:xfrm>
            <a:off x="2237318" y="6721475"/>
            <a:ext cx="637116" cy="46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18"/>
          <p:cNvSpPr>
            <a:spLocks noGrp="1"/>
          </p:cNvSpPr>
          <p:nvPr>
            <p:ph type="ftr" sz="quarter" idx="15"/>
          </p:nvPr>
        </p:nvSpPr>
        <p:spPr>
          <a:xfrm>
            <a:off x="2874434" y="6356351"/>
            <a:ext cx="5151967" cy="569845"/>
          </a:xfrm>
        </p:spPr>
        <p:txBody>
          <a:bodyPr/>
          <a:lstStyle/>
          <a:p>
            <a:endParaRPr lang="en-US">
              <a:solidFill>
                <a:prstClr val="black">
                  <a:tint val="75000"/>
                </a:prstClr>
              </a:solidFill>
            </a:endParaRPr>
          </a:p>
        </p:txBody>
      </p:sp>
      <p:sp>
        <p:nvSpPr>
          <p:cNvPr id="20" name="Slide Number Placeholder 19"/>
          <p:cNvSpPr>
            <a:spLocks noGrp="1"/>
          </p:cNvSpPr>
          <p:nvPr>
            <p:ph type="sldNum" sz="quarter" idx="16"/>
          </p:nvPr>
        </p:nvSpPr>
        <p:spPr/>
        <p:txBody>
          <a:bodyPr/>
          <a:lstStyle/>
          <a:p>
            <a:fld id="{DE7E3A92-DEBC-6A4D-BAA4-79B6CB78C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118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defRPr/>
            </a:pPr>
            <a:fld id="{201F4506-BE24-447B-B3D8-26FBB15B3DAE}" type="datetime1">
              <a:rPr lang="en-ZA" smtClean="0">
                <a:solidFill>
                  <a:srgbClr val="F5A408"/>
                </a:solidFill>
              </a:rPr>
              <a:pPr defTabSz="914400">
                <a:defRPr/>
              </a:pPr>
              <a:t>2023/05/15</a:t>
            </a:fld>
            <a:endParaRPr lang="en-ZA">
              <a:solidFill>
                <a:srgbClr val="F5A408"/>
              </a:solidFill>
            </a:endParaRPr>
          </a:p>
        </p:txBody>
      </p:sp>
      <p:sp>
        <p:nvSpPr>
          <p:cNvPr id="3" name="Footer Placeholder 2"/>
          <p:cNvSpPr>
            <a:spLocks noGrp="1"/>
          </p:cNvSpPr>
          <p:nvPr>
            <p:ph type="ftr" sz="quarter" idx="11"/>
          </p:nvPr>
        </p:nvSpPr>
        <p:spPr/>
        <p:txBody>
          <a:bodyPr/>
          <a:lstStyle/>
          <a:p>
            <a:pPr defTabSz="914400">
              <a:defRPr/>
            </a:pPr>
            <a:r>
              <a:rPr lang="en-ZA">
                <a:solidFill>
                  <a:srgbClr val="F5A408"/>
                </a:solidFill>
              </a:rPr>
              <a:t>M. Mushonga et al.</a:t>
            </a:r>
          </a:p>
        </p:txBody>
      </p:sp>
      <p:sp>
        <p:nvSpPr>
          <p:cNvPr id="7" name="Rectangle 6"/>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defTabSz="914400">
              <a:defRPr/>
            </a:pPr>
            <a:fld id="{1942B57A-1560-4200-AE3C-01BF93AC9615}" type="slidenum">
              <a:rPr lang="en-ZA" smtClean="0">
                <a:solidFill>
                  <a:prstClr val="white"/>
                </a:solidFill>
              </a:rPr>
              <a:pPr defTabSz="914400">
                <a:defRPr/>
              </a:pPr>
              <a:t>‹#›</a:t>
            </a:fld>
            <a:endParaRPr lang="en-ZA">
              <a:solidFill>
                <a:prstClr val="white"/>
              </a:solidFill>
            </a:endParaRPr>
          </a:p>
        </p:txBody>
      </p:sp>
    </p:spTree>
    <p:extLst>
      <p:ext uri="{BB962C8B-B14F-4D97-AF65-F5344CB8AC3E}">
        <p14:creationId xmlns:p14="http://schemas.microsoft.com/office/powerpoint/2010/main" val="307605320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2308"/>
            <a:ext cx="12192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155254" y="1497437"/>
            <a:ext cx="3616785"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6091903" y="1452881"/>
            <a:ext cx="484380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5255" y="3086845"/>
            <a:ext cx="3616787"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defTabSz="914400">
              <a:defRPr/>
            </a:pPr>
            <a:fld id="{71DB236A-623F-4A04-B2A5-D2FE12BE134E}" type="datetime1">
              <a:rPr lang="en-ZA" smtClean="0">
                <a:solidFill>
                  <a:srgbClr val="F5A408"/>
                </a:solidFill>
              </a:rPr>
              <a:pPr defTabSz="914400">
                <a:defRPr/>
              </a:pPr>
              <a:t>2023/05/15</a:t>
            </a:fld>
            <a:endParaRPr lang="en-ZA">
              <a:solidFill>
                <a:srgbClr val="F5A408"/>
              </a:solidFill>
            </a:endParaRPr>
          </a:p>
        </p:txBody>
      </p:sp>
      <p:sp>
        <p:nvSpPr>
          <p:cNvPr id="6" name="Footer Placeholder 5"/>
          <p:cNvSpPr>
            <a:spLocks noGrp="1"/>
          </p:cNvSpPr>
          <p:nvPr>
            <p:ph type="ftr" sz="quarter" idx="11"/>
          </p:nvPr>
        </p:nvSpPr>
        <p:spPr/>
        <p:txBody>
          <a:bodyPr/>
          <a:lstStyle/>
          <a:p>
            <a:pPr defTabSz="914400">
              <a:defRPr/>
            </a:pPr>
            <a:r>
              <a:rPr lang="en-ZA">
                <a:solidFill>
                  <a:srgbClr val="F5A408"/>
                </a:solidFill>
              </a:rPr>
              <a:t>M. Mushonga et al.</a:t>
            </a:r>
          </a:p>
        </p:txBody>
      </p:sp>
      <p:sp>
        <p:nvSpPr>
          <p:cNvPr id="14" name="Rectangle 13"/>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defTabSz="914400">
              <a:defRPr/>
            </a:pPr>
            <a:fld id="{1942B57A-1560-4200-AE3C-01BF93AC9615}" type="slidenum">
              <a:rPr lang="en-ZA" smtClean="0">
                <a:solidFill>
                  <a:prstClr val="white"/>
                </a:solidFill>
              </a:rPr>
              <a:pPr defTabSz="914400">
                <a:defRPr/>
              </a:pPr>
              <a:t>‹#›</a:t>
            </a:fld>
            <a:endParaRPr lang="en-ZA">
              <a:solidFill>
                <a:prstClr val="white"/>
              </a:solidFill>
            </a:endParaRPr>
          </a:p>
        </p:txBody>
      </p:sp>
    </p:spTree>
    <p:extLst>
      <p:ext uri="{BB962C8B-B14F-4D97-AF65-F5344CB8AC3E}">
        <p14:creationId xmlns:p14="http://schemas.microsoft.com/office/powerpoint/2010/main" val="35828065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2308"/>
            <a:ext cx="12192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155257" y="1362190"/>
            <a:ext cx="3982783" cy="157480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297212" y="1320800"/>
            <a:ext cx="3721469"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35455" y="3088563"/>
            <a:ext cx="4002584"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defTabSz="914400">
              <a:defRPr/>
            </a:pPr>
            <a:fld id="{5D3F9E61-87B2-437C-ACAA-7186ABA7F371}" type="datetime1">
              <a:rPr lang="en-ZA" smtClean="0">
                <a:solidFill>
                  <a:srgbClr val="F5A408"/>
                </a:solidFill>
              </a:rPr>
              <a:pPr defTabSz="914400">
                <a:defRPr/>
              </a:pPr>
              <a:t>2023/05/15</a:t>
            </a:fld>
            <a:endParaRPr lang="en-ZA">
              <a:solidFill>
                <a:srgbClr val="F5A408"/>
              </a:solidFill>
            </a:endParaRPr>
          </a:p>
        </p:txBody>
      </p:sp>
      <p:sp>
        <p:nvSpPr>
          <p:cNvPr id="6" name="Footer Placeholder 5"/>
          <p:cNvSpPr>
            <a:spLocks noGrp="1"/>
          </p:cNvSpPr>
          <p:nvPr>
            <p:ph type="ftr" sz="quarter" idx="11"/>
          </p:nvPr>
        </p:nvSpPr>
        <p:spPr/>
        <p:txBody>
          <a:bodyPr/>
          <a:lstStyle/>
          <a:p>
            <a:pPr defTabSz="914400">
              <a:defRPr/>
            </a:pPr>
            <a:r>
              <a:rPr lang="en-US">
                <a:solidFill>
                  <a:srgbClr val="F5A408"/>
                </a:solidFill>
              </a:rPr>
              <a:t>M. Mushonga et al.</a:t>
            </a:r>
          </a:p>
        </p:txBody>
      </p:sp>
      <p:sp>
        <p:nvSpPr>
          <p:cNvPr id="14" name="Rectangle 13"/>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defTabSz="914400">
              <a:defRPr/>
            </a:pPr>
            <a:fld id="{1942B57A-1560-4200-AE3C-01BF93AC9615}" type="slidenum">
              <a:rPr lang="en-ZA" smtClean="0">
                <a:solidFill>
                  <a:prstClr val="white"/>
                </a:solidFill>
              </a:rPr>
              <a:pPr defTabSz="914400">
                <a:defRPr/>
              </a:pPr>
              <a:t>‹#›</a:t>
            </a:fld>
            <a:endParaRPr lang="en-ZA">
              <a:solidFill>
                <a:prstClr val="white"/>
              </a:solidFill>
            </a:endParaRPr>
          </a:p>
        </p:txBody>
      </p:sp>
    </p:spTree>
    <p:extLst>
      <p:ext uri="{BB962C8B-B14F-4D97-AF65-F5344CB8AC3E}">
        <p14:creationId xmlns:p14="http://schemas.microsoft.com/office/powerpoint/2010/main" val="3153732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2308"/>
            <a:ext cx="12192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155258" y="4961453"/>
            <a:ext cx="856266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5255" y="685800"/>
            <a:ext cx="8562672"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5258" y="5528191"/>
            <a:ext cx="8562671"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defTabSz="914400">
              <a:defRPr/>
            </a:pPr>
            <a:fld id="{8805851E-AB29-4964-952F-4129665DC59E}" type="datetime1">
              <a:rPr lang="en-ZA" smtClean="0">
                <a:solidFill>
                  <a:srgbClr val="F5A408"/>
                </a:solidFill>
              </a:rPr>
              <a:pPr defTabSz="914400">
                <a:defRPr/>
              </a:pPr>
              <a:t>2023/05/15</a:t>
            </a:fld>
            <a:endParaRPr lang="en-ZA">
              <a:solidFill>
                <a:srgbClr val="F5A408"/>
              </a:solidFill>
            </a:endParaRPr>
          </a:p>
        </p:txBody>
      </p:sp>
      <p:sp>
        <p:nvSpPr>
          <p:cNvPr id="6" name="Footer Placeholder 5"/>
          <p:cNvSpPr>
            <a:spLocks noGrp="1"/>
          </p:cNvSpPr>
          <p:nvPr>
            <p:ph type="ftr" sz="quarter" idx="11"/>
          </p:nvPr>
        </p:nvSpPr>
        <p:spPr/>
        <p:txBody>
          <a:bodyPr/>
          <a:lstStyle/>
          <a:p>
            <a:pPr defTabSz="914400">
              <a:defRPr/>
            </a:pPr>
            <a:r>
              <a:rPr lang="en-ZA">
                <a:solidFill>
                  <a:srgbClr val="F5A408"/>
                </a:solidFill>
              </a:rPr>
              <a:t>M. Mushonga et al.</a:t>
            </a:r>
          </a:p>
        </p:txBody>
      </p:sp>
      <p:sp>
        <p:nvSpPr>
          <p:cNvPr id="14" name="Rectangle 13"/>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defTabSz="914400">
              <a:defRPr/>
            </a:pPr>
            <a:fld id="{1942B57A-1560-4200-AE3C-01BF93AC9615}" type="slidenum">
              <a:rPr lang="en-ZA" smtClean="0">
                <a:solidFill>
                  <a:prstClr val="white"/>
                </a:solidFill>
              </a:rPr>
              <a:pPr defTabSz="914400">
                <a:defRPr/>
              </a:pPr>
              <a:t>‹#›</a:t>
            </a:fld>
            <a:endParaRPr lang="en-ZA">
              <a:solidFill>
                <a:prstClr val="white"/>
              </a:solidFill>
            </a:endParaRPr>
          </a:p>
        </p:txBody>
      </p:sp>
    </p:spTree>
    <p:extLst>
      <p:ext uri="{BB962C8B-B14F-4D97-AF65-F5344CB8AC3E}">
        <p14:creationId xmlns:p14="http://schemas.microsoft.com/office/powerpoint/2010/main" val="1556703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2308"/>
            <a:ext cx="12192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155255" y="927101"/>
            <a:ext cx="8562672" cy="1653117"/>
          </a:xfrm>
        </p:spPr>
        <p:txBody>
          <a:bodyPr anchor="ctr"/>
          <a:lstStyle>
            <a:lvl1pPr>
              <a:defRPr sz="3600"/>
            </a:lvl1pPr>
          </a:lstStyle>
          <a:p>
            <a:r>
              <a:rPr lang="en-US"/>
              <a:t>Click to edit Master title style</a:t>
            </a:r>
          </a:p>
        </p:txBody>
      </p:sp>
      <p:sp>
        <p:nvSpPr>
          <p:cNvPr id="13" name="Text Placeholder 3"/>
          <p:cNvSpPr>
            <a:spLocks noGrp="1"/>
          </p:cNvSpPr>
          <p:nvPr>
            <p:ph type="body" sz="half" idx="2"/>
          </p:nvPr>
        </p:nvSpPr>
        <p:spPr>
          <a:xfrm>
            <a:off x="1155255" y="3509007"/>
            <a:ext cx="8562671"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defTabSz="914400">
              <a:defRPr/>
            </a:pPr>
            <a:fld id="{073A6100-D773-4CB6-ABBB-4B3BD1BA0900}" type="datetime1">
              <a:rPr lang="en-ZA" smtClean="0">
                <a:solidFill>
                  <a:srgbClr val="F5A408"/>
                </a:solidFill>
              </a:rPr>
              <a:pPr defTabSz="914400">
                <a:defRPr/>
              </a:pPr>
              <a:t>2023/05/15</a:t>
            </a:fld>
            <a:endParaRPr lang="en-ZA">
              <a:solidFill>
                <a:srgbClr val="F5A408"/>
              </a:solidFill>
            </a:endParaRPr>
          </a:p>
        </p:txBody>
      </p:sp>
      <p:sp>
        <p:nvSpPr>
          <p:cNvPr id="5" name="Footer Placeholder 4"/>
          <p:cNvSpPr>
            <a:spLocks noGrp="1"/>
          </p:cNvSpPr>
          <p:nvPr>
            <p:ph type="ftr" sz="quarter" idx="11"/>
          </p:nvPr>
        </p:nvSpPr>
        <p:spPr/>
        <p:txBody>
          <a:bodyPr/>
          <a:lstStyle/>
          <a:p>
            <a:pPr defTabSz="914400">
              <a:defRPr/>
            </a:pPr>
            <a:r>
              <a:rPr lang="en-ZA">
                <a:solidFill>
                  <a:srgbClr val="F5A408"/>
                </a:solidFill>
              </a:rPr>
              <a:t>M. Mushonga et al.</a:t>
            </a:r>
          </a:p>
        </p:txBody>
      </p:sp>
      <p:sp>
        <p:nvSpPr>
          <p:cNvPr id="18" name="Rectangle 17"/>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defTabSz="914400">
              <a:defRPr/>
            </a:pPr>
            <a:fld id="{1942B57A-1560-4200-AE3C-01BF93AC9615}" type="slidenum">
              <a:rPr lang="en-ZA" smtClean="0">
                <a:solidFill>
                  <a:prstClr val="white"/>
                </a:solidFill>
              </a:rPr>
              <a:pPr defTabSz="914400">
                <a:defRPr/>
              </a:pPr>
              <a:t>‹#›</a:t>
            </a:fld>
            <a:endParaRPr lang="en-ZA">
              <a:solidFill>
                <a:prstClr val="white"/>
              </a:solidFill>
            </a:endParaRPr>
          </a:p>
        </p:txBody>
      </p:sp>
    </p:spTree>
    <p:extLst>
      <p:ext uri="{BB962C8B-B14F-4D97-AF65-F5344CB8AC3E}">
        <p14:creationId xmlns:p14="http://schemas.microsoft.com/office/powerpoint/2010/main" val="3938147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2308"/>
            <a:ext cx="12192000" cy="6860308"/>
            <a:chOff x="0" y="-2308"/>
            <a:chExt cx="9144000" cy="6860308"/>
          </a:xfrm>
        </p:grpSpPr>
        <p:sp>
          <p:nvSpPr>
            <p:cNvPr id="13" name="Rectangle 12"/>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0" name="TextBox 9"/>
          <p:cNvSpPr txBox="1"/>
          <p:nvPr/>
        </p:nvSpPr>
        <p:spPr>
          <a:xfrm>
            <a:off x="859629" y="654264"/>
            <a:ext cx="80212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F5A408"/>
                </a:solidFill>
                <a:effectLst/>
                <a:uLnTx/>
                <a:uFillTx/>
                <a:latin typeface="Arial"/>
                <a:ea typeface="+mn-ea"/>
                <a:cs typeface="Arial"/>
              </a:rPr>
              <a:t>“</a:t>
            </a:r>
          </a:p>
        </p:txBody>
      </p:sp>
      <p:sp>
        <p:nvSpPr>
          <p:cNvPr id="11" name="TextBox 10"/>
          <p:cNvSpPr txBox="1"/>
          <p:nvPr/>
        </p:nvSpPr>
        <p:spPr>
          <a:xfrm>
            <a:off x="9636606" y="2900539"/>
            <a:ext cx="71863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F5A408"/>
                </a:solidFill>
                <a:effectLst/>
                <a:uLnTx/>
                <a:uFillTx/>
                <a:latin typeface="Arial"/>
                <a:ea typeface="+mn-ea"/>
                <a:cs typeface="Arial"/>
              </a:rPr>
              <a:t>”</a:t>
            </a:r>
          </a:p>
        </p:txBody>
      </p:sp>
      <p:sp>
        <p:nvSpPr>
          <p:cNvPr id="2" name="Title 1"/>
          <p:cNvSpPr>
            <a:spLocks noGrp="1"/>
          </p:cNvSpPr>
          <p:nvPr>
            <p:ph type="title"/>
          </p:nvPr>
        </p:nvSpPr>
        <p:spPr>
          <a:xfrm>
            <a:off x="1504079" y="914401"/>
            <a:ext cx="8213847" cy="2894878"/>
          </a:xfrm>
        </p:spPr>
        <p:txBody>
          <a:bodyPr/>
          <a:lstStyle>
            <a:lvl1pPr>
              <a:defRPr sz="3600"/>
            </a:lvl1pPr>
          </a:lstStyle>
          <a:p>
            <a:r>
              <a:rPr lang="en-US"/>
              <a:t>Click to edit Master title style</a:t>
            </a:r>
          </a:p>
        </p:txBody>
      </p:sp>
      <p:sp>
        <p:nvSpPr>
          <p:cNvPr id="17" name="Text Placeholder 3"/>
          <p:cNvSpPr>
            <a:spLocks noGrp="1"/>
          </p:cNvSpPr>
          <p:nvPr>
            <p:ph type="body" sz="half" idx="13"/>
          </p:nvPr>
        </p:nvSpPr>
        <p:spPr>
          <a:xfrm>
            <a:off x="1849706" y="3814474"/>
            <a:ext cx="7528189"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1155254" y="5000816"/>
            <a:ext cx="8562673"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lvl1pPr>
              <a:defRPr sz="900"/>
            </a:lvl1pPr>
          </a:lstStyle>
          <a:p>
            <a:pPr defTabSz="914400">
              <a:defRPr/>
            </a:pPr>
            <a:fld id="{2177E064-BC7A-430F-AD7E-A073A4670F14}" type="datetime1">
              <a:rPr lang="en-ZA" smtClean="0">
                <a:solidFill>
                  <a:srgbClr val="F5A408"/>
                </a:solidFill>
              </a:rPr>
              <a:pPr defTabSz="914400">
                <a:defRPr/>
              </a:pPr>
              <a:t>2023/05/15</a:t>
            </a:fld>
            <a:endParaRPr lang="en-ZA">
              <a:solidFill>
                <a:srgbClr val="F5A408"/>
              </a:solidFill>
            </a:endParaRPr>
          </a:p>
        </p:txBody>
      </p:sp>
      <p:sp>
        <p:nvSpPr>
          <p:cNvPr id="5" name="Footer Placeholder 4"/>
          <p:cNvSpPr>
            <a:spLocks noGrp="1"/>
          </p:cNvSpPr>
          <p:nvPr>
            <p:ph type="ftr" sz="quarter" idx="11"/>
          </p:nvPr>
        </p:nvSpPr>
        <p:spPr/>
        <p:txBody>
          <a:bodyPr/>
          <a:lstStyle/>
          <a:p>
            <a:pPr defTabSz="914400">
              <a:defRPr/>
            </a:pPr>
            <a:r>
              <a:rPr lang="en-ZA">
                <a:solidFill>
                  <a:srgbClr val="F5A408"/>
                </a:solidFill>
              </a:rPr>
              <a:t>M. Mushonga et al.</a:t>
            </a:r>
          </a:p>
        </p:txBody>
      </p:sp>
      <p:sp>
        <p:nvSpPr>
          <p:cNvPr id="43" name="Rectangle 42"/>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defTabSz="914400">
              <a:defRPr/>
            </a:pPr>
            <a:fld id="{1942B57A-1560-4200-AE3C-01BF93AC9615}" type="slidenum">
              <a:rPr lang="en-ZA" smtClean="0">
                <a:solidFill>
                  <a:prstClr val="white"/>
                </a:solidFill>
              </a:rPr>
              <a:pPr defTabSz="914400">
                <a:defRPr/>
              </a:pPr>
              <a:t>‹#›</a:t>
            </a:fld>
            <a:endParaRPr lang="en-ZA">
              <a:solidFill>
                <a:prstClr val="white"/>
              </a:solidFill>
            </a:endParaRPr>
          </a:p>
        </p:txBody>
      </p:sp>
    </p:spTree>
    <p:extLst>
      <p:ext uri="{BB962C8B-B14F-4D97-AF65-F5344CB8AC3E}">
        <p14:creationId xmlns:p14="http://schemas.microsoft.com/office/powerpoint/2010/main" val="6107751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7" name="Group 6"/>
          <p:cNvGrpSpPr/>
          <p:nvPr/>
        </p:nvGrpSpPr>
        <p:grpSpPr>
          <a:xfrm>
            <a:off x="0" y="-2308"/>
            <a:ext cx="12192000" cy="6860308"/>
            <a:chOff x="0" y="-2308"/>
            <a:chExt cx="9144000" cy="6860308"/>
          </a:xfrm>
        </p:grpSpPr>
        <p:sp>
          <p:nvSpPr>
            <p:cNvPr id="10" name="Rectangle 9"/>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155255" y="2057400"/>
            <a:ext cx="8562672" cy="209550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5255" y="5159399"/>
            <a:ext cx="8562672"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914400">
              <a:defRPr/>
            </a:pPr>
            <a:fld id="{456AB5A0-42BC-48A5-8250-E95BB3972A4C}" type="datetime1">
              <a:rPr lang="en-ZA" smtClean="0">
                <a:solidFill>
                  <a:srgbClr val="F5A408"/>
                </a:solidFill>
              </a:rPr>
              <a:pPr defTabSz="914400">
                <a:defRPr/>
              </a:pPr>
              <a:t>2023/05/15</a:t>
            </a:fld>
            <a:endParaRPr lang="en-ZA">
              <a:solidFill>
                <a:srgbClr val="F5A408"/>
              </a:solidFill>
            </a:endParaRPr>
          </a:p>
        </p:txBody>
      </p:sp>
      <p:sp>
        <p:nvSpPr>
          <p:cNvPr id="5" name="Footer Placeholder 4"/>
          <p:cNvSpPr>
            <a:spLocks noGrp="1"/>
          </p:cNvSpPr>
          <p:nvPr>
            <p:ph type="ftr" sz="quarter" idx="11"/>
          </p:nvPr>
        </p:nvSpPr>
        <p:spPr/>
        <p:txBody>
          <a:bodyPr/>
          <a:lstStyle/>
          <a:p>
            <a:pPr defTabSz="914400">
              <a:defRPr/>
            </a:pPr>
            <a:r>
              <a:rPr lang="en-ZA">
                <a:solidFill>
                  <a:srgbClr val="F5A408"/>
                </a:solidFill>
              </a:rPr>
              <a:t>M. Mushonga et al.</a:t>
            </a:r>
          </a:p>
        </p:txBody>
      </p:sp>
      <p:sp>
        <p:nvSpPr>
          <p:cNvPr id="15" name="Rectangle 14"/>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defTabSz="914400">
              <a:defRPr/>
            </a:pPr>
            <a:fld id="{1942B57A-1560-4200-AE3C-01BF93AC9615}" type="slidenum">
              <a:rPr lang="en-ZA" smtClean="0">
                <a:solidFill>
                  <a:prstClr val="white"/>
                </a:solidFill>
              </a:rPr>
              <a:pPr defTabSz="914400">
                <a:defRPr/>
              </a:pPr>
              <a:t>‹#›</a:t>
            </a:fld>
            <a:endParaRPr lang="en-ZA">
              <a:solidFill>
                <a:prstClr val="white"/>
              </a:solidFill>
            </a:endParaRPr>
          </a:p>
        </p:txBody>
      </p:sp>
    </p:spTree>
    <p:extLst>
      <p:ext uri="{BB962C8B-B14F-4D97-AF65-F5344CB8AC3E}">
        <p14:creationId xmlns:p14="http://schemas.microsoft.com/office/powerpoint/2010/main" val="118534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8512" y="927101"/>
            <a:ext cx="8564789" cy="709864"/>
          </a:xfrm>
        </p:spPr>
        <p:txBody>
          <a:bodyPr/>
          <a:lstStyle>
            <a:lvl1pPr>
              <a:defRPr sz="3200"/>
            </a:lvl1pPr>
          </a:lstStyle>
          <a:p>
            <a:r>
              <a:rPr lang="en-US"/>
              <a:t>Click to edit Master title style</a:t>
            </a:r>
          </a:p>
        </p:txBody>
      </p:sp>
      <p:sp>
        <p:nvSpPr>
          <p:cNvPr id="3" name="Text Placeholder 2"/>
          <p:cNvSpPr>
            <a:spLocks noGrp="1"/>
          </p:cNvSpPr>
          <p:nvPr>
            <p:ph type="body" idx="1"/>
          </p:nvPr>
        </p:nvSpPr>
        <p:spPr>
          <a:xfrm>
            <a:off x="1158512" y="2489199"/>
            <a:ext cx="3081317"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1158512" y="3147165"/>
            <a:ext cx="3081317" cy="287771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44628" y="2489201"/>
            <a:ext cx="31023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4544630" y="3147164"/>
            <a:ext cx="3102333"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51760" y="2489201"/>
            <a:ext cx="3084987"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7951761" y="3147162"/>
            <a:ext cx="3084985" cy="288836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4392707"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79936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defTabSz="914400">
              <a:defRPr/>
            </a:pPr>
            <a:fld id="{D69A1C7D-848B-41C6-9790-42B720C1E6F1}" type="datetime1">
              <a:rPr lang="en-ZA" smtClean="0">
                <a:solidFill>
                  <a:srgbClr val="F5A408"/>
                </a:solidFill>
              </a:rPr>
              <a:pPr defTabSz="914400">
                <a:defRPr/>
              </a:pPr>
              <a:t>2023/05/15</a:t>
            </a:fld>
            <a:endParaRPr lang="en-ZA">
              <a:solidFill>
                <a:srgbClr val="F5A408"/>
              </a:solidFill>
            </a:endParaRPr>
          </a:p>
        </p:txBody>
      </p:sp>
      <p:sp>
        <p:nvSpPr>
          <p:cNvPr id="8" name="Footer Placeholder 7"/>
          <p:cNvSpPr>
            <a:spLocks noGrp="1"/>
          </p:cNvSpPr>
          <p:nvPr>
            <p:ph type="ftr" sz="quarter" idx="11"/>
          </p:nvPr>
        </p:nvSpPr>
        <p:spPr/>
        <p:txBody>
          <a:bodyPr/>
          <a:lstStyle/>
          <a:p>
            <a:pPr defTabSz="914400">
              <a:defRPr/>
            </a:pPr>
            <a:r>
              <a:rPr lang="en-ZA">
                <a:solidFill>
                  <a:srgbClr val="F5A408"/>
                </a:solidFill>
              </a:rPr>
              <a:t>M. Mushonga et al.</a:t>
            </a:r>
          </a:p>
        </p:txBody>
      </p:sp>
      <p:sp>
        <p:nvSpPr>
          <p:cNvPr id="9" name="Slide Number Placeholder 8"/>
          <p:cNvSpPr>
            <a:spLocks noGrp="1"/>
          </p:cNvSpPr>
          <p:nvPr>
            <p:ph type="sldNum" sz="quarter" idx="12"/>
          </p:nvPr>
        </p:nvSpPr>
        <p:spPr/>
        <p:txBody>
          <a:bodyPr/>
          <a:lstStyle/>
          <a:p>
            <a:pPr defTabSz="914400">
              <a:defRPr/>
            </a:pPr>
            <a:fld id="{1942B57A-1560-4200-AE3C-01BF93AC9615}" type="slidenum">
              <a:rPr lang="en-ZA" smtClean="0">
                <a:solidFill>
                  <a:prstClr val="white"/>
                </a:solidFill>
              </a:rPr>
              <a:pPr defTabSz="914400">
                <a:defRPr/>
              </a:pPr>
              <a:t>‹#›</a:t>
            </a:fld>
            <a:endParaRPr lang="en-ZA">
              <a:solidFill>
                <a:prstClr val="white"/>
              </a:solidFill>
            </a:endParaRPr>
          </a:p>
        </p:txBody>
      </p:sp>
    </p:spTree>
    <p:extLst>
      <p:ext uri="{BB962C8B-B14F-4D97-AF65-F5344CB8AC3E}">
        <p14:creationId xmlns:p14="http://schemas.microsoft.com/office/powerpoint/2010/main" val="19722895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5255" y="936973"/>
            <a:ext cx="8564789" cy="699992"/>
          </a:xfrm>
        </p:spPr>
        <p:txBody>
          <a:bodyPr/>
          <a:lstStyle>
            <a:lvl1pPr>
              <a:defRPr sz="3200"/>
            </a:lvl1pPr>
          </a:lstStyle>
          <a:p>
            <a:r>
              <a:rPr lang="en-US"/>
              <a:t>Click to edit Master title style</a:t>
            </a:r>
          </a:p>
        </p:txBody>
      </p:sp>
      <p:sp>
        <p:nvSpPr>
          <p:cNvPr id="3" name="Text Placeholder 2"/>
          <p:cNvSpPr>
            <a:spLocks noGrp="1"/>
          </p:cNvSpPr>
          <p:nvPr>
            <p:ph type="body" idx="1"/>
          </p:nvPr>
        </p:nvSpPr>
        <p:spPr>
          <a:xfrm>
            <a:off x="1155252" y="4188547"/>
            <a:ext cx="3085419"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61682" y="2489200"/>
            <a:ext cx="2683916"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8"/>
          </p:nvPr>
        </p:nvSpPr>
        <p:spPr>
          <a:xfrm>
            <a:off x="1155251" y="4837558"/>
            <a:ext cx="3079040" cy="118732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39090" y="4188546"/>
            <a:ext cx="310787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4734163" y="2489200"/>
            <a:ext cx="2700243"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539089" y="4846509"/>
            <a:ext cx="3107872" cy="11783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51760" y="4184814"/>
            <a:ext cx="3065989"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8139928" y="2489200"/>
            <a:ext cx="2691785"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51760" y="4846510"/>
            <a:ext cx="3065989" cy="118902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4386692"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79936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defTabSz="914400">
              <a:defRPr/>
            </a:pPr>
            <a:fld id="{17644DA8-FC99-4649-8125-60990E26DF1A}" type="datetime1">
              <a:rPr lang="en-ZA" smtClean="0">
                <a:solidFill>
                  <a:srgbClr val="F5A408"/>
                </a:solidFill>
              </a:rPr>
              <a:pPr defTabSz="914400">
                <a:defRPr/>
              </a:pPr>
              <a:t>2023/05/15</a:t>
            </a:fld>
            <a:endParaRPr lang="en-ZA">
              <a:solidFill>
                <a:srgbClr val="F5A408"/>
              </a:solidFill>
            </a:endParaRPr>
          </a:p>
        </p:txBody>
      </p:sp>
      <p:sp>
        <p:nvSpPr>
          <p:cNvPr id="8" name="Footer Placeholder 7"/>
          <p:cNvSpPr>
            <a:spLocks noGrp="1"/>
          </p:cNvSpPr>
          <p:nvPr>
            <p:ph type="ftr" sz="quarter" idx="11"/>
          </p:nvPr>
        </p:nvSpPr>
        <p:spPr/>
        <p:txBody>
          <a:bodyPr/>
          <a:lstStyle/>
          <a:p>
            <a:pPr defTabSz="914400">
              <a:defRPr/>
            </a:pPr>
            <a:r>
              <a:rPr lang="en-ZA">
                <a:solidFill>
                  <a:srgbClr val="F5A408"/>
                </a:solidFill>
              </a:rPr>
              <a:t>M. Mushonga et al.</a:t>
            </a:r>
          </a:p>
        </p:txBody>
      </p:sp>
      <p:sp>
        <p:nvSpPr>
          <p:cNvPr id="9" name="Slide Number Placeholder 8"/>
          <p:cNvSpPr>
            <a:spLocks noGrp="1"/>
          </p:cNvSpPr>
          <p:nvPr>
            <p:ph type="sldNum" sz="quarter" idx="12"/>
          </p:nvPr>
        </p:nvSpPr>
        <p:spPr/>
        <p:txBody>
          <a:bodyPr/>
          <a:lstStyle/>
          <a:p>
            <a:pPr defTabSz="914400">
              <a:defRPr/>
            </a:pPr>
            <a:fld id="{1942B57A-1560-4200-AE3C-01BF93AC9615}" type="slidenum">
              <a:rPr lang="en-ZA" smtClean="0">
                <a:solidFill>
                  <a:prstClr val="white"/>
                </a:solidFill>
              </a:rPr>
              <a:pPr defTabSz="914400">
                <a:defRPr/>
              </a:pPr>
              <a:t>‹#›</a:t>
            </a:fld>
            <a:endParaRPr lang="en-ZA">
              <a:solidFill>
                <a:prstClr val="white"/>
              </a:solidFill>
            </a:endParaRPr>
          </a:p>
        </p:txBody>
      </p:sp>
    </p:spTree>
    <p:extLst>
      <p:ext uri="{BB962C8B-B14F-4D97-AF65-F5344CB8AC3E}">
        <p14:creationId xmlns:p14="http://schemas.microsoft.com/office/powerpoint/2010/main" val="2457558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155256" y="2489200"/>
            <a:ext cx="8457601" cy="35306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400">
              <a:defRPr/>
            </a:pPr>
            <a:fld id="{BB1529F2-4F04-4959-A269-E7C8D2DEC7FB}" type="datetime1">
              <a:rPr lang="en-ZA" smtClean="0">
                <a:solidFill>
                  <a:srgbClr val="F5A408"/>
                </a:solidFill>
              </a:rPr>
              <a:pPr defTabSz="914400">
                <a:defRPr/>
              </a:pPr>
              <a:t>2023/05/15</a:t>
            </a:fld>
            <a:endParaRPr lang="en-ZA">
              <a:solidFill>
                <a:srgbClr val="F5A408"/>
              </a:solidFill>
            </a:endParaRPr>
          </a:p>
        </p:txBody>
      </p:sp>
      <p:sp>
        <p:nvSpPr>
          <p:cNvPr id="5" name="Footer Placeholder 4"/>
          <p:cNvSpPr>
            <a:spLocks noGrp="1"/>
          </p:cNvSpPr>
          <p:nvPr>
            <p:ph type="ftr" sz="quarter" idx="11"/>
          </p:nvPr>
        </p:nvSpPr>
        <p:spPr/>
        <p:txBody>
          <a:bodyPr/>
          <a:lstStyle/>
          <a:p>
            <a:pPr defTabSz="914400">
              <a:defRPr/>
            </a:pPr>
            <a:r>
              <a:rPr lang="en-ZA">
                <a:solidFill>
                  <a:srgbClr val="F5A408"/>
                </a:solidFill>
              </a:rPr>
              <a:t>M. Mushonga et al.</a:t>
            </a:r>
          </a:p>
        </p:txBody>
      </p:sp>
      <p:sp>
        <p:nvSpPr>
          <p:cNvPr id="6" name="Slide Number Placeholder 5"/>
          <p:cNvSpPr>
            <a:spLocks noGrp="1"/>
          </p:cNvSpPr>
          <p:nvPr>
            <p:ph type="sldNum" sz="quarter" idx="12"/>
          </p:nvPr>
        </p:nvSpPr>
        <p:spPr/>
        <p:txBody>
          <a:bodyPr/>
          <a:lstStyle/>
          <a:p>
            <a:pPr defTabSz="914400">
              <a:defRPr/>
            </a:pPr>
            <a:fld id="{1942B57A-1560-4200-AE3C-01BF93AC9615}" type="slidenum">
              <a:rPr lang="en-ZA" smtClean="0">
                <a:solidFill>
                  <a:prstClr val="white"/>
                </a:solidFill>
              </a:rPr>
              <a:pPr defTabSz="914400">
                <a:defRPr/>
              </a:pPr>
              <a:t>‹#›</a:t>
            </a:fld>
            <a:endParaRPr lang="en-ZA">
              <a:solidFill>
                <a:prstClr val="white"/>
              </a:solidFill>
            </a:endParaRPr>
          </a:p>
        </p:txBody>
      </p:sp>
    </p:spTree>
    <p:extLst>
      <p:ext uri="{BB962C8B-B14F-4D97-AF65-F5344CB8AC3E}">
        <p14:creationId xmlns:p14="http://schemas.microsoft.com/office/powerpoint/2010/main" val="420745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1EA31D-3452-9D43-AFEA-CEBECEB0F449}" type="datetimeFigureOut">
              <a:rPr lang="en-US" smtClean="0">
                <a:solidFill>
                  <a:prstClr val="black">
                    <a:tint val="75000"/>
                  </a:prstClr>
                </a:solidFill>
              </a:rPr>
              <a:pPr/>
              <a:t>5/15/2023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7E3A92-DEBC-6A4D-BAA4-79B6CB78C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1786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vl2pPr>
              <a:defRPr/>
            </a:lvl2pPr>
          </a:lstStyle>
          <a:p>
            <a:pPr lvl="0"/>
            <a:endParaRPr lang="en-US"/>
          </a:p>
        </p:txBody>
      </p:sp>
      <p:sp>
        <p:nvSpPr>
          <p:cNvPr id="11" name="Content Placeholder 10"/>
          <p:cNvSpPr>
            <a:spLocks noGrp="1"/>
          </p:cNvSpPr>
          <p:nvPr>
            <p:ph sz="quarter" idx="13"/>
          </p:nvPr>
        </p:nvSpPr>
        <p:spPr>
          <a:xfrm>
            <a:off x="2237318" y="6721475"/>
            <a:ext cx="637116" cy="46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18"/>
          <p:cNvSpPr>
            <a:spLocks noGrp="1"/>
          </p:cNvSpPr>
          <p:nvPr>
            <p:ph type="ftr" sz="quarter" idx="15"/>
          </p:nvPr>
        </p:nvSpPr>
        <p:spPr>
          <a:xfrm>
            <a:off x="2874434" y="6356351"/>
            <a:ext cx="5151967" cy="569845"/>
          </a:xfrm>
        </p:spPr>
        <p:txBody>
          <a:bodyPr/>
          <a:lstStyle/>
          <a:p>
            <a:endParaRPr lang="en-US">
              <a:solidFill>
                <a:prstClr val="black">
                  <a:tint val="75000"/>
                </a:prstClr>
              </a:solidFill>
            </a:endParaRPr>
          </a:p>
        </p:txBody>
      </p:sp>
      <p:sp>
        <p:nvSpPr>
          <p:cNvPr id="20" name="Slide Number Placeholder 19"/>
          <p:cNvSpPr>
            <a:spLocks noGrp="1"/>
          </p:cNvSpPr>
          <p:nvPr>
            <p:ph type="sldNum" sz="quarter" idx="16"/>
          </p:nvPr>
        </p:nvSpPr>
        <p:spPr/>
        <p:txBody>
          <a:bodyPr/>
          <a:lstStyle/>
          <a:p>
            <a:fld id="{DE7E3A92-DEBC-6A4D-BAA4-79B6CB78C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76991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0" y="-2308"/>
            <a:ext cx="12192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8225293" y="1447799"/>
            <a:ext cx="1492632" cy="4571999"/>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30981" y="1447799"/>
            <a:ext cx="5913919" cy="4571999"/>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400">
              <a:defRPr/>
            </a:pPr>
            <a:fld id="{0D1A5E89-4006-4F77-B65F-64360A6E5811}" type="datetime1">
              <a:rPr lang="en-ZA" smtClean="0">
                <a:solidFill>
                  <a:srgbClr val="F5A408"/>
                </a:solidFill>
              </a:rPr>
              <a:pPr defTabSz="914400">
                <a:defRPr/>
              </a:pPr>
              <a:t>2023/05/15</a:t>
            </a:fld>
            <a:endParaRPr lang="en-ZA">
              <a:solidFill>
                <a:srgbClr val="F5A408"/>
              </a:solidFill>
            </a:endParaRPr>
          </a:p>
        </p:txBody>
      </p:sp>
      <p:sp>
        <p:nvSpPr>
          <p:cNvPr id="5" name="Footer Placeholder 4"/>
          <p:cNvSpPr>
            <a:spLocks noGrp="1"/>
          </p:cNvSpPr>
          <p:nvPr>
            <p:ph type="ftr" sz="quarter" idx="11"/>
          </p:nvPr>
        </p:nvSpPr>
        <p:spPr/>
        <p:txBody>
          <a:bodyPr/>
          <a:lstStyle/>
          <a:p>
            <a:pPr defTabSz="914400">
              <a:defRPr/>
            </a:pPr>
            <a:r>
              <a:rPr lang="en-ZA">
                <a:solidFill>
                  <a:srgbClr val="F5A408"/>
                </a:solidFill>
              </a:rPr>
              <a:t>M. Mushonga et al.</a:t>
            </a:r>
          </a:p>
        </p:txBody>
      </p:sp>
      <p:sp>
        <p:nvSpPr>
          <p:cNvPr id="13" name="Rectangle 12"/>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defTabSz="914400">
              <a:defRPr/>
            </a:pPr>
            <a:fld id="{1942B57A-1560-4200-AE3C-01BF93AC9615}" type="slidenum">
              <a:rPr lang="en-ZA" smtClean="0">
                <a:solidFill>
                  <a:prstClr val="white"/>
                </a:solidFill>
              </a:rPr>
              <a:pPr defTabSz="914400">
                <a:defRPr/>
              </a:pPr>
              <a:t>‹#›</a:t>
            </a:fld>
            <a:endParaRPr lang="en-ZA">
              <a:solidFill>
                <a:prstClr val="white"/>
              </a:solidFill>
            </a:endParaRPr>
          </a:p>
        </p:txBody>
      </p:sp>
    </p:spTree>
    <p:extLst>
      <p:ext uri="{BB962C8B-B14F-4D97-AF65-F5344CB8AC3E}">
        <p14:creationId xmlns:p14="http://schemas.microsoft.com/office/powerpoint/2010/main" val="377696492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3600" b="1">
                <a:solidFill>
                  <a:srgbClr val="00592E"/>
                </a:solidFill>
                <a:latin typeface="Arial" panose="020B0604020202020204" pitchFamily="34" charset="0"/>
                <a:cs typeface="Arial" panose="020B0604020202020204" pitchFamily="34" charset="0"/>
              </a:defRPr>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solidFill>
                  <a:srgbClr val="00592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r>
              <a:rPr lang="en-US"/>
              <a:t>15 February 2022</a:t>
            </a:r>
            <a:endParaRPr lang="en-ZA"/>
          </a:p>
        </p:txBody>
      </p:sp>
      <p:sp>
        <p:nvSpPr>
          <p:cNvPr id="5" name="Footer Placeholder 4"/>
          <p:cNvSpPr>
            <a:spLocks noGrp="1"/>
          </p:cNvSpPr>
          <p:nvPr>
            <p:ph type="ftr" sz="quarter" idx="11"/>
          </p:nvPr>
        </p:nvSpPr>
        <p:spPr>
          <a:xfrm>
            <a:off x="4038599" y="6492875"/>
            <a:ext cx="4370109" cy="228600"/>
          </a:xfrm>
        </p:spPr>
        <p:txBody>
          <a:bodyPr/>
          <a:lstStyle/>
          <a:p>
            <a:r>
              <a:rPr lang="en-GB"/>
              <a:t>SBDA: Strategy &amp; Business Model Development - INPUTS</a:t>
            </a:r>
            <a:endParaRPr lang="en-ZA"/>
          </a:p>
        </p:txBody>
      </p:sp>
      <p:sp>
        <p:nvSpPr>
          <p:cNvPr id="6" name="Slide Number Placeholder 5"/>
          <p:cNvSpPr>
            <a:spLocks noGrp="1"/>
          </p:cNvSpPr>
          <p:nvPr>
            <p:ph type="sldNum" sz="quarter" idx="12"/>
          </p:nvPr>
        </p:nvSpPr>
        <p:spPr/>
        <p:txBody>
          <a:bodyPr/>
          <a:lstStyle/>
          <a:p>
            <a:fld id="{59CAA580-02F3-4C18-8984-B60861355EC2}" type="slidenum">
              <a:rPr lang="en-ZA" smtClean="0"/>
              <a:t>‹#›</a:t>
            </a:fld>
            <a:endParaRPr lang="en-ZA"/>
          </a:p>
        </p:txBody>
      </p:sp>
    </p:spTree>
    <p:extLst>
      <p:ext uri="{BB962C8B-B14F-4D97-AF65-F5344CB8AC3E}">
        <p14:creationId xmlns:p14="http://schemas.microsoft.com/office/powerpoint/2010/main" val="36688701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25254" cy="936000"/>
          </a:xfrm>
        </p:spPr>
        <p:txBody>
          <a:bodyPr tIns="36000" rIns="36000" bIns="36000">
            <a:noAutofit/>
          </a:bodyPr>
          <a:lstStyle>
            <a:lvl1pPr>
              <a:defRPr sz="2800" b="0">
                <a:solidFill>
                  <a:srgbClr val="00592E"/>
                </a:solidFill>
                <a:latin typeface="Arial" panose="020B0604020202020204" pitchFamily="34" charset="0"/>
                <a:cs typeface="Arial" panose="020B0604020202020204" pitchFamily="34" charset="0"/>
              </a:defRPr>
            </a:lvl1pPr>
          </a:lstStyle>
          <a:p>
            <a:r>
              <a:rPr lang="en-US"/>
              <a:t>Click to edit Master title style</a:t>
            </a:r>
            <a:endParaRPr lang="en-ZA"/>
          </a:p>
        </p:txBody>
      </p:sp>
      <p:sp>
        <p:nvSpPr>
          <p:cNvPr id="3" name="Content Placeholder 2"/>
          <p:cNvSpPr>
            <a:spLocks noGrp="1"/>
          </p:cNvSpPr>
          <p:nvPr>
            <p:ph idx="1"/>
          </p:nvPr>
        </p:nvSpPr>
        <p:spPr>
          <a:xfrm>
            <a:off x="838199" y="1498860"/>
            <a:ext cx="10625255" cy="4893945"/>
          </a:xfrm>
        </p:spPr>
        <p:txBody>
          <a:bodyPr>
            <a:normAutofit/>
          </a:bodyPr>
          <a:lstStyle>
            <a:lvl1pPr>
              <a:lnSpc>
                <a:spcPct val="100000"/>
              </a:lnSpc>
              <a:spcAft>
                <a:spcPts val="600"/>
              </a:spcAft>
              <a:defRPr sz="2800"/>
            </a:lvl1pPr>
            <a:lvl2pPr>
              <a:lnSpc>
                <a:spcPct val="100000"/>
              </a:lnSpc>
              <a:spcBef>
                <a:spcPts val="600"/>
              </a:spcBef>
              <a:spcAft>
                <a:spcPts val="600"/>
              </a:spcAft>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838200" y="6492874"/>
            <a:ext cx="2743200" cy="228601"/>
          </a:xfrm>
        </p:spPr>
        <p:txBody>
          <a:bodyPr/>
          <a:lstStyle>
            <a:lvl1pPr>
              <a:defRPr sz="1000"/>
            </a:lvl1pPr>
          </a:lstStyle>
          <a:p>
            <a:r>
              <a:rPr lang="en-US"/>
              <a:t>16 August 2022</a:t>
            </a:r>
            <a:endParaRPr lang="en-ZA"/>
          </a:p>
        </p:txBody>
      </p:sp>
      <p:sp>
        <p:nvSpPr>
          <p:cNvPr id="5" name="Footer Placeholder 4"/>
          <p:cNvSpPr>
            <a:spLocks noGrp="1"/>
          </p:cNvSpPr>
          <p:nvPr>
            <p:ph type="ftr" sz="quarter" idx="11"/>
          </p:nvPr>
        </p:nvSpPr>
        <p:spPr>
          <a:xfrm>
            <a:off x="4038600" y="6492874"/>
            <a:ext cx="4572000" cy="228601"/>
          </a:xfrm>
        </p:spPr>
        <p:txBody>
          <a:bodyPr/>
          <a:lstStyle>
            <a:lvl1pPr>
              <a:defRPr sz="1000"/>
            </a:lvl1pPr>
          </a:lstStyle>
          <a:p>
            <a:r>
              <a:rPr lang="en-GB"/>
              <a:t>SBDA: Governance Forum</a:t>
            </a:r>
            <a:endParaRPr lang="en-ZA"/>
          </a:p>
        </p:txBody>
      </p:sp>
      <p:sp>
        <p:nvSpPr>
          <p:cNvPr id="6" name="Slide Number Placeholder 5"/>
          <p:cNvSpPr>
            <a:spLocks noGrp="1"/>
          </p:cNvSpPr>
          <p:nvPr>
            <p:ph type="sldNum" sz="quarter" idx="12"/>
          </p:nvPr>
        </p:nvSpPr>
        <p:spPr>
          <a:xfrm>
            <a:off x="8610600" y="6492874"/>
            <a:ext cx="2852854" cy="228601"/>
          </a:xfrm>
        </p:spPr>
        <p:txBody>
          <a:bodyPr/>
          <a:lstStyle>
            <a:lvl1pPr>
              <a:defRPr sz="1000"/>
            </a:lvl1pPr>
          </a:lstStyle>
          <a:p>
            <a:fld id="{59CAA580-02F3-4C18-8984-B60861355EC2}" type="slidenum">
              <a:rPr lang="en-ZA" smtClean="0"/>
              <a:pPr/>
              <a:t>‹#›</a:t>
            </a:fld>
            <a:endParaRPr lang="en-ZA"/>
          </a:p>
        </p:txBody>
      </p:sp>
      <p:cxnSp>
        <p:nvCxnSpPr>
          <p:cNvPr id="8" name="Straight Connector 7">
            <a:extLst>
              <a:ext uri="{FF2B5EF4-FFF2-40B4-BE49-F238E27FC236}">
                <a16:creationId xmlns:a16="http://schemas.microsoft.com/office/drawing/2014/main" id="{AE27B172-64A1-48C1-A6DE-B2597BA46CEA}"/>
              </a:ext>
            </a:extLst>
          </p:cNvPr>
          <p:cNvCxnSpPr>
            <a:cxnSpLocks/>
          </p:cNvCxnSpPr>
          <p:nvPr userDrawn="1"/>
        </p:nvCxnSpPr>
        <p:spPr>
          <a:xfrm>
            <a:off x="0" y="1384934"/>
            <a:ext cx="12192000" cy="0"/>
          </a:xfrm>
          <a:prstGeom prst="line">
            <a:avLst/>
          </a:prstGeom>
          <a:ln w="19050">
            <a:solidFill>
              <a:srgbClr val="0059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2843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00592E"/>
                </a:solidFill>
              </a:defRPr>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15 February 2022</a:t>
            </a:r>
            <a:endParaRPr lang="en-ZA"/>
          </a:p>
        </p:txBody>
      </p:sp>
      <p:sp>
        <p:nvSpPr>
          <p:cNvPr id="5" name="Footer Placeholder 4"/>
          <p:cNvSpPr>
            <a:spLocks noGrp="1"/>
          </p:cNvSpPr>
          <p:nvPr>
            <p:ph type="ftr" sz="quarter" idx="11"/>
          </p:nvPr>
        </p:nvSpPr>
        <p:spPr/>
        <p:txBody>
          <a:bodyPr/>
          <a:lstStyle/>
          <a:p>
            <a:r>
              <a:rPr lang="en-GB"/>
              <a:t>SBDA: Strategy &amp; Business Model Development - INPUTS</a:t>
            </a:r>
            <a:endParaRPr lang="en-ZA"/>
          </a:p>
        </p:txBody>
      </p:sp>
      <p:sp>
        <p:nvSpPr>
          <p:cNvPr id="6" name="Slide Number Placeholder 5"/>
          <p:cNvSpPr>
            <a:spLocks noGrp="1"/>
          </p:cNvSpPr>
          <p:nvPr>
            <p:ph type="sldNum" sz="quarter" idx="12"/>
          </p:nvPr>
        </p:nvSpPr>
        <p:spPr/>
        <p:txBody>
          <a:bodyPr/>
          <a:lstStyle/>
          <a:p>
            <a:fld id="{59CAA580-02F3-4C18-8984-B60861355EC2}" type="slidenum">
              <a:rPr lang="en-ZA" smtClean="0"/>
              <a:t>‹#›</a:t>
            </a:fld>
            <a:endParaRPr lang="en-ZA"/>
          </a:p>
        </p:txBody>
      </p:sp>
    </p:spTree>
    <p:extLst>
      <p:ext uri="{BB962C8B-B14F-4D97-AF65-F5344CB8AC3E}">
        <p14:creationId xmlns:p14="http://schemas.microsoft.com/office/powerpoint/2010/main" val="11334323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rgbClr val="00592E"/>
                </a:solidFill>
              </a:defRPr>
            </a:lvl1p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r>
              <a:rPr lang="en-US"/>
              <a:t>16 August  2022</a:t>
            </a:r>
            <a:endParaRPr lang="en-ZA"/>
          </a:p>
        </p:txBody>
      </p:sp>
      <p:sp>
        <p:nvSpPr>
          <p:cNvPr id="6" name="Footer Placeholder 5"/>
          <p:cNvSpPr>
            <a:spLocks noGrp="1"/>
          </p:cNvSpPr>
          <p:nvPr>
            <p:ph type="ftr" sz="quarter" idx="11"/>
          </p:nvPr>
        </p:nvSpPr>
        <p:spPr>
          <a:xfrm>
            <a:off x="4038600" y="6492875"/>
            <a:ext cx="4398390" cy="228575"/>
          </a:xfrm>
        </p:spPr>
        <p:txBody>
          <a:bodyPr/>
          <a:lstStyle/>
          <a:p>
            <a:r>
              <a:rPr lang="en-GB"/>
              <a:t>SBDA: Governance Forum</a:t>
            </a:r>
            <a:endParaRPr lang="en-ZA"/>
          </a:p>
        </p:txBody>
      </p:sp>
      <p:sp>
        <p:nvSpPr>
          <p:cNvPr id="7" name="Slide Number Placeholder 6"/>
          <p:cNvSpPr>
            <a:spLocks noGrp="1"/>
          </p:cNvSpPr>
          <p:nvPr>
            <p:ph type="sldNum" sz="quarter" idx="12"/>
          </p:nvPr>
        </p:nvSpPr>
        <p:spPr/>
        <p:txBody>
          <a:bodyPr/>
          <a:lstStyle/>
          <a:p>
            <a:fld id="{59CAA580-02F3-4C18-8984-B60861355EC2}" type="slidenum">
              <a:rPr lang="en-ZA" smtClean="0"/>
              <a:t>‹#›</a:t>
            </a:fld>
            <a:endParaRPr lang="en-ZA"/>
          </a:p>
        </p:txBody>
      </p:sp>
      <p:cxnSp>
        <p:nvCxnSpPr>
          <p:cNvPr id="8" name="Straight Connector 7">
            <a:extLst>
              <a:ext uri="{FF2B5EF4-FFF2-40B4-BE49-F238E27FC236}">
                <a16:creationId xmlns:a16="http://schemas.microsoft.com/office/drawing/2014/main" id="{3639C037-46A5-4093-8C65-E01C2FCFEBEF}"/>
              </a:ext>
            </a:extLst>
          </p:cNvPr>
          <p:cNvCxnSpPr>
            <a:cxnSpLocks/>
          </p:cNvCxnSpPr>
          <p:nvPr userDrawn="1"/>
        </p:nvCxnSpPr>
        <p:spPr>
          <a:xfrm>
            <a:off x="0" y="1384934"/>
            <a:ext cx="12192000" cy="0"/>
          </a:xfrm>
          <a:prstGeom prst="line">
            <a:avLst/>
          </a:prstGeom>
          <a:ln w="19050">
            <a:solidFill>
              <a:srgbClr val="0059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8736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a:solidFill>
                  <a:srgbClr val="00592E"/>
                </a:solidFill>
              </a:defRPr>
            </a:lvl1p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r>
              <a:rPr lang="en-US"/>
              <a:t>15 February 2022</a:t>
            </a:r>
            <a:endParaRPr lang="en-ZA"/>
          </a:p>
        </p:txBody>
      </p:sp>
      <p:sp>
        <p:nvSpPr>
          <p:cNvPr id="8" name="Footer Placeholder 7"/>
          <p:cNvSpPr>
            <a:spLocks noGrp="1"/>
          </p:cNvSpPr>
          <p:nvPr>
            <p:ph type="ftr" sz="quarter" idx="11"/>
          </p:nvPr>
        </p:nvSpPr>
        <p:spPr/>
        <p:txBody>
          <a:bodyPr/>
          <a:lstStyle/>
          <a:p>
            <a:r>
              <a:rPr lang="en-GB"/>
              <a:t>SBDA: Strategy &amp; Business Model Development - INPUTS</a:t>
            </a:r>
            <a:endParaRPr lang="en-ZA"/>
          </a:p>
        </p:txBody>
      </p:sp>
      <p:sp>
        <p:nvSpPr>
          <p:cNvPr id="9" name="Slide Number Placeholder 8"/>
          <p:cNvSpPr>
            <a:spLocks noGrp="1"/>
          </p:cNvSpPr>
          <p:nvPr>
            <p:ph type="sldNum" sz="quarter" idx="12"/>
          </p:nvPr>
        </p:nvSpPr>
        <p:spPr/>
        <p:txBody>
          <a:bodyPr/>
          <a:lstStyle/>
          <a:p>
            <a:fld id="{59CAA580-02F3-4C18-8984-B60861355EC2}" type="slidenum">
              <a:rPr lang="en-ZA" smtClean="0"/>
              <a:t>‹#›</a:t>
            </a:fld>
            <a:endParaRPr lang="en-ZA"/>
          </a:p>
        </p:txBody>
      </p:sp>
    </p:spTree>
    <p:extLst>
      <p:ext uri="{BB962C8B-B14F-4D97-AF65-F5344CB8AC3E}">
        <p14:creationId xmlns:p14="http://schemas.microsoft.com/office/powerpoint/2010/main" val="39856963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rgbClr val="00592E"/>
                </a:solidFill>
              </a:defRPr>
            </a:lvl1pPr>
          </a:lstStyle>
          <a:p>
            <a:r>
              <a:rPr lang="en-US"/>
              <a:t>Click to edit Master title style</a:t>
            </a:r>
            <a:endParaRPr lang="en-ZA"/>
          </a:p>
        </p:txBody>
      </p:sp>
      <p:sp>
        <p:nvSpPr>
          <p:cNvPr id="3" name="Date Placeholder 2"/>
          <p:cNvSpPr>
            <a:spLocks noGrp="1"/>
          </p:cNvSpPr>
          <p:nvPr>
            <p:ph type="dt" sz="half" idx="10"/>
          </p:nvPr>
        </p:nvSpPr>
        <p:spPr/>
        <p:txBody>
          <a:bodyPr/>
          <a:lstStyle/>
          <a:p>
            <a:r>
              <a:rPr lang="en-US"/>
              <a:t>15 February 2022</a:t>
            </a:r>
            <a:endParaRPr lang="en-ZA"/>
          </a:p>
        </p:txBody>
      </p:sp>
      <p:sp>
        <p:nvSpPr>
          <p:cNvPr id="4" name="Footer Placeholder 3"/>
          <p:cNvSpPr>
            <a:spLocks noGrp="1"/>
          </p:cNvSpPr>
          <p:nvPr>
            <p:ph type="ftr" sz="quarter" idx="11"/>
          </p:nvPr>
        </p:nvSpPr>
        <p:spPr/>
        <p:txBody>
          <a:bodyPr/>
          <a:lstStyle/>
          <a:p>
            <a:r>
              <a:rPr lang="en-GB"/>
              <a:t>SBDA: Strategy &amp; Business Model Development - INPUTS</a:t>
            </a:r>
            <a:endParaRPr lang="en-ZA"/>
          </a:p>
        </p:txBody>
      </p:sp>
      <p:sp>
        <p:nvSpPr>
          <p:cNvPr id="5" name="Slide Number Placeholder 4"/>
          <p:cNvSpPr>
            <a:spLocks noGrp="1"/>
          </p:cNvSpPr>
          <p:nvPr>
            <p:ph type="sldNum" sz="quarter" idx="12"/>
          </p:nvPr>
        </p:nvSpPr>
        <p:spPr/>
        <p:txBody>
          <a:bodyPr/>
          <a:lstStyle/>
          <a:p>
            <a:fld id="{59CAA580-02F3-4C18-8984-B60861355EC2}" type="slidenum">
              <a:rPr lang="en-ZA" smtClean="0"/>
              <a:t>‹#›</a:t>
            </a:fld>
            <a:endParaRPr lang="en-ZA"/>
          </a:p>
        </p:txBody>
      </p:sp>
    </p:spTree>
    <p:extLst>
      <p:ext uri="{BB962C8B-B14F-4D97-AF65-F5344CB8AC3E}">
        <p14:creationId xmlns:p14="http://schemas.microsoft.com/office/powerpoint/2010/main" val="8775413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15 February 2022</a:t>
            </a:r>
            <a:endParaRPr lang="en-ZA"/>
          </a:p>
        </p:txBody>
      </p:sp>
      <p:sp>
        <p:nvSpPr>
          <p:cNvPr id="3" name="Footer Placeholder 2"/>
          <p:cNvSpPr>
            <a:spLocks noGrp="1"/>
          </p:cNvSpPr>
          <p:nvPr>
            <p:ph type="ftr" sz="quarter" idx="11"/>
          </p:nvPr>
        </p:nvSpPr>
        <p:spPr/>
        <p:txBody>
          <a:bodyPr/>
          <a:lstStyle/>
          <a:p>
            <a:r>
              <a:rPr lang="en-GB"/>
              <a:t>SBDA: Strategy &amp; Business Model Development - INPUTS</a:t>
            </a:r>
            <a:endParaRPr lang="en-ZA"/>
          </a:p>
        </p:txBody>
      </p:sp>
      <p:sp>
        <p:nvSpPr>
          <p:cNvPr id="4" name="Slide Number Placeholder 3"/>
          <p:cNvSpPr>
            <a:spLocks noGrp="1"/>
          </p:cNvSpPr>
          <p:nvPr>
            <p:ph type="sldNum" sz="quarter" idx="12"/>
          </p:nvPr>
        </p:nvSpPr>
        <p:spPr/>
        <p:txBody>
          <a:bodyPr/>
          <a:lstStyle/>
          <a:p>
            <a:fld id="{59CAA580-02F3-4C18-8984-B60861355EC2}" type="slidenum">
              <a:rPr lang="en-ZA" smtClean="0"/>
              <a:t>‹#›</a:t>
            </a:fld>
            <a:endParaRPr lang="en-ZA"/>
          </a:p>
        </p:txBody>
      </p:sp>
    </p:spTree>
    <p:extLst>
      <p:ext uri="{BB962C8B-B14F-4D97-AF65-F5344CB8AC3E}">
        <p14:creationId xmlns:p14="http://schemas.microsoft.com/office/powerpoint/2010/main" val="40762013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592E"/>
                </a:solidFill>
              </a:defRPr>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15 February 2022</a:t>
            </a:r>
            <a:endParaRPr lang="en-ZA"/>
          </a:p>
        </p:txBody>
      </p:sp>
      <p:sp>
        <p:nvSpPr>
          <p:cNvPr id="6" name="Footer Placeholder 5"/>
          <p:cNvSpPr>
            <a:spLocks noGrp="1"/>
          </p:cNvSpPr>
          <p:nvPr>
            <p:ph type="ftr" sz="quarter" idx="11"/>
          </p:nvPr>
        </p:nvSpPr>
        <p:spPr/>
        <p:txBody>
          <a:bodyPr/>
          <a:lstStyle/>
          <a:p>
            <a:r>
              <a:rPr lang="en-GB"/>
              <a:t>SBDA: Strategy &amp; Business Model Development - INPUTS</a:t>
            </a:r>
            <a:endParaRPr lang="en-ZA"/>
          </a:p>
        </p:txBody>
      </p:sp>
      <p:sp>
        <p:nvSpPr>
          <p:cNvPr id="7" name="Slide Number Placeholder 6"/>
          <p:cNvSpPr>
            <a:spLocks noGrp="1"/>
          </p:cNvSpPr>
          <p:nvPr>
            <p:ph type="sldNum" sz="quarter" idx="12"/>
          </p:nvPr>
        </p:nvSpPr>
        <p:spPr/>
        <p:txBody>
          <a:bodyPr/>
          <a:lstStyle/>
          <a:p>
            <a:fld id="{59CAA580-02F3-4C18-8984-B60861355EC2}" type="slidenum">
              <a:rPr lang="en-ZA" smtClean="0"/>
              <a:t>‹#›</a:t>
            </a:fld>
            <a:endParaRPr lang="en-ZA"/>
          </a:p>
        </p:txBody>
      </p:sp>
    </p:spTree>
    <p:extLst>
      <p:ext uri="{BB962C8B-B14F-4D97-AF65-F5344CB8AC3E}">
        <p14:creationId xmlns:p14="http://schemas.microsoft.com/office/powerpoint/2010/main" val="1809733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1EA31D-3452-9D43-AFEA-CEBECEB0F449}" type="datetimeFigureOut">
              <a:rPr lang="en-US" smtClean="0">
                <a:solidFill>
                  <a:prstClr val="black">
                    <a:tint val="75000"/>
                  </a:prstClr>
                </a:solidFill>
              </a:rPr>
              <a:pPr/>
              <a:t>5/15/2023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7E3A92-DEBC-6A4D-BAA4-79B6CB78C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7091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592E"/>
                </a:solidFill>
              </a:defRPr>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15 February 2022</a:t>
            </a:r>
            <a:endParaRPr lang="en-ZA"/>
          </a:p>
        </p:txBody>
      </p:sp>
      <p:sp>
        <p:nvSpPr>
          <p:cNvPr id="6" name="Footer Placeholder 5"/>
          <p:cNvSpPr>
            <a:spLocks noGrp="1"/>
          </p:cNvSpPr>
          <p:nvPr>
            <p:ph type="ftr" sz="quarter" idx="11"/>
          </p:nvPr>
        </p:nvSpPr>
        <p:spPr/>
        <p:txBody>
          <a:bodyPr/>
          <a:lstStyle/>
          <a:p>
            <a:r>
              <a:rPr lang="en-GB"/>
              <a:t>SBDA: Strategy &amp; Business Model Development - INPUTS</a:t>
            </a:r>
            <a:endParaRPr lang="en-ZA"/>
          </a:p>
        </p:txBody>
      </p:sp>
      <p:sp>
        <p:nvSpPr>
          <p:cNvPr id="7" name="Slide Number Placeholder 6"/>
          <p:cNvSpPr>
            <a:spLocks noGrp="1"/>
          </p:cNvSpPr>
          <p:nvPr>
            <p:ph type="sldNum" sz="quarter" idx="12"/>
          </p:nvPr>
        </p:nvSpPr>
        <p:spPr/>
        <p:txBody>
          <a:bodyPr/>
          <a:lstStyle/>
          <a:p>
            <a:fld id="{59CAA580-02F3-4C18-8984-B60861355EC2}" type="slidenum">
              <a:rPr lang="en-ZA" smtClean="0"/>
              <a:t>‹#›</a:t>
            </a:fld>
            <a:endParaRPr lang="en-ZA"/>
          </a:p>
        </p:txBody>
      </p:sp>
    </p:spTree>
    <p:extLst>
      <p:ext uri="{BB962C8B-B14F-4D97-AF65-F5344CB8AC3E}">
        <p14:creationId xmlns:p14="http://schemas.microsoft.com/office/powerpoint/2010/main" val="29115393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r>
              <a:rPr lang="en-US"/>
              <a:t>15 February 2022</a:t>
            </a:r>
            <a:endParaRPr lang="en-ZA"/>
          </a:p>
        </p:txBody>
      </p:sp>
      <p:sp>
        <p:nvSpPr>
          <p:cNvPr id="5" name="Footer Placeholder 4"/>
          <p:cNvSpPr>
            <a:spLocks noGrp="1"/>
          </p:cNvSpPr>
          <p:nvPr>
            <p:ph type="ftr" sz="quarter" idx="11"/>
          </p:nvPr>
        </p:nvSpPr>
        <p:spPr/>
        <p:txBody>
          <a:bodyPr/>
          <a:lstStyle/>
          <a:p>
            <a:r>
              <a:rPr lang="en-GB"/>
              <a:t>SBDA: Strategy &amp; Business Model Development - INPUTS</a:t>
            </a:r>
            <a:endParaRPr lang="en-ZA"/>
          </a:p>
        </p:txBody>
      </p:sp>
      <p:sp>
        <p:nvSpPr>
          <p:cNvPr id="6" name="Slide Number Placeholder 5"/>
          <p:cNvSpPr>
            <a:spLocks noGrp="1"/>
          </p:cNvSpPr>
          <p:nvPr>
            <p:ph type="sldNum" sz="quarter" idx="12"/>
          </p:nvPr>
        </p:nvSpPr>
        <p:spPr/>
        <p:txBody>
          <a:bodyPr/>
          <a:lstStyle/>
          <a:p>
            <a:fld id="{59CAA580-02F3-4C18-8984-B60861355EC2}" type="slidenum">
              <a:rPr lang="en-ZA" smtClean="0"/>
              <a:t>‹#›</a:t>
            </a:fld>
            <a:endParaRPr lang="en-ZA"/>
          </a:p>
        </p:txBody>
      </p:sp>
    </p:spTree>
    <p:extLst>
      <p:ext uri="{BB962C8B-B14F-4D97-AF65-F5344CB8AC3E}">
        <p14:creationId xmlns:p14="http://schemas.microsoft.com/office/powerpoint/2010/main" val="33794537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r>
              <a:rPr lang="en-US"/>
              <a:t>15 February 2022</a:t>
            </a:r>
            <a:endParaRPr lang="en-ZA"/>
          </a:p>
        </p:txBody>
      </p:sp>
      <p:sp>
        <p:nvSpPr>
          <p:cNvPr id="5" name="Footer Placeholder 4"/>
          <p:cNvSpPr>
            <a:spLocks noGrp="1"/>
          </p:cNvSpPr>
          <p:nvPr>
            <p:ph type="ftr" sz="quarter" idx="11"/>
          </p:nvPr>
        </p:nvSpPr>
        <p:spPr/>
        <p:txBody>
          <a:bodyPr/>
          <a:lstStyle/>
          <a:p>
            <a:r>
              <a:rPr lang="en-GB"/>
              <a:t>SBDA: Strategy &amp; Business Model Development - INPUTS</a:t>
            </a:r>
            <a:endParaRPr lang="en-ZA"/>
          </a:p>
        </p:txBody>
      </p:sp>
      <p:sp>
        <p:nvSpPr>
          <p:cNvPr id="6" name="Slide Number Placeholder 5"/>
          <p:cNvSpPr>
            <a:spLocks noGrp="1"/>
          </p:cNvSpPr>
          <p:nvPr>
            <p:ph type="sldNum" sz="quarter" idx="12"/>
          </p:nvPr>
        </p:nvSpPr>
        <p:spPr/>
        <p:txBody>
          <a:bodyPr/>
          <a:lstStyle/>
          <a:p>
            <a:fld id="{59CAA580-02F3-4C18-8984-B60861355EC2}" type="slidenum">
              <a:rPr lang="en-ZA" smtClean="0"/>
              <a:t>‹#›</a:t>
            </a:fld>
            <a:endParaRPr lang="en-ZA"/>
          </a:p>
        </p:txBody>
      </p:sp>
    </p:spTree>
    <p:extLst>
      <p:ext uri="{BB962C8B-B14F-4D97-AF65-F5344CB8AC3E}">
        <p14:creationId xmlns:p14="http://schemas.microsoft.com/office/powerpoint/2010/main" val="814257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1EA31D-3452-9D43-AFEA-CEBECEB0F449}" type="datetimeFigureOut">
              <a:rPr lang="en-US" smtClean="0">
                <a:solidFill>
                  <a:prstClr val="black">
                    <a:tint val="75000"/>
                  </a:prstClr>
                </a:solidFill>
              </a:rPr>
              <a:pPr/>
              <a:t>5/15/2023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7E3A92-DEBC-6A4D-BAA4-79B6CB78C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2913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1EA31D-3452-9D43-AFEA-CEBECEB0F449}" type="datetimeFigureOut">
              <a:rPr lang="en-US" smtClean="0">
                <a:solidFill>
                  <a:prstClr val="black">
                    <a:tint val="75000"/>
                  </a:prstClr>
                </a:solidFill>
              </a:rPr>
              <a:pPr/>
              <a:t>5/15/2023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7E3A92-DEBC-6A4D-BAA4-79B6CB78C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55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1EA31D-3452-9D43-AFEA-CEBECEB0F449}" type="datetimeFigureOut">
              <a:rPr lang="en-US" smtClean="0">
                <a:solidFill>
                  <a:prstClr val="black">
                    <a:tint val="75000"/>
                  </a:prstClr>
                </a:solidFill>
              </a:rPr>
              <a:pPr/>
              <a:t>5/15/2023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7E3A92-DEBC-6A4D-BAA4-79B6CB78C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379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1EA31D-3452-9D43-AFEA-CEBECEB0F449}" type="datetimeFigureOut">
              <a:rPr lang="en-US" smtClean="0">
                <a:solidFill>
                  <a:prstClr val="black">
                    <a:tint val="75000"/>
                  </a:prstClr>
                </a:solidFill>
              </a:rPr>
              <a:pPr/>
              <a:t>5/15/2023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7E3A92-DEBC-6A4D-BAA4-79B6CB78C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5582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1EA31D-3452-9D43-AFEA-CEBECEB0F449}" type="datetimeFigureOut">
              <a:rPr lang="en-US" smtClean="0">
                <a:solidFill>
                  <a:prstClr val="black">
                    <a:tint val="75000"/>
                  </a:prstClr>
                </a:solidFill>
              </a:rPr>
              <a:pPr/>
              <a:t>5/15/2023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7E3A92-DEBC-6A4D-BAA4-79B6CB78C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9234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2192000" cy="16002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1EA31D-3452-9D43-AFEA-CEBECEB0F449}" type="datetimeFigureOut">
              <a:rPr lang="en-US" smtClean="0">
                <a:solidFill>
                  <a:prstClr val="black">
                    <a:tint val="75000"/>
                  </a:prstClr>
                </a:solidFill>
              </a:rPr>
              <a:pPr/>
              <a:t>5/15/2023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E3A92-DEBC-6A4D-BAA4-79B6CB78CE53}"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p:nvPr userDrawn="1"/>
        </p:nvSpPr>
        <p:spPr>
          <a:xfrm>
            <a:off x="0" y="6539486"/>
            <a:ext cx="2921000" cy="31851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0" name="Rectangle 9"/>
          <p:cNvSpPr/>
          <p:nvPr userDrawn="1"/>
        </p:nvSpPr>
        <p:spPr>
          <a:xfrm>
            <a:off x="2921000" y="6539486"/>
            <a:ext cx="9271000" cy="318514"/>
          </a:xfrm>
          <a:prstGeom prst="rect">
            <a:avLst/>
          </a:prstGeom>
          <a:solidFill>
            <a:srgbClr val="BF18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800">
                <a:solidFill>
                  <a:srgbClr val="BF1800"/>
                </a:solidFill>
              </a:rPr>
              <a:t>D</a:t>
            </a:r>
          </a:p>
        </p:txBody>
      </p:sp>
      <p:sp>
        <p:nvSpPr>
          <p:cNvPr id="12" name="TextBox 11"/>
          <p:cNvSpPr txBox="1"/>
          <p:nvPr userDrawn="1"/>
        </p:nvSpPr>
        <p:spPr>
          <a:xfrm>
            <a:off x="482600" y="6568964"/>
            <a:ext cx="2438400" cy="261610"/>
          </a:xfrm>
          <a:prstGeom prst="rect">
            <a:avLst/>
          </a:prstGeom>
          <a:noFill/>
        </p:spPr>
        <p:txBody>
          <a:bodyPr wrap="square" rtlCol="0">
            <a:spAutoFit/>
          </a:bodyPr>
          <a:lstStyle/>
          <a:p>
            <a:pPr defTabSz="457200"/>
            <a:r>
              <a:rPr lang="en-US" sz="1100">
                <a:solidFill>
                  <a:prstClr val="white"/>
                </a:solidFill>
              </a:rPr>
              <a:t>CBDA</a:t>
            </a:r>
            <a:endParaRPr lang="en-US" sz="1100">
              <a:solidFill>
                <a:prstClr val="black"/>
              </a:solidFill>
            </a:endParaRPr>
          </a:p>
        </p:txBody>
      </p:sp>
    </p:spTree>
    <p:extLst>
      <p:ext uri="{BB962C8B-B14F-4D97-AF65-F5344CB8AC3E}">
        <p14:creationId xmlns:p14="http://schemas.microsoft.com/office/powerpoint/2010/main" val="16617563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ctr" defTabSz="457200" rtl="0" eaLnBrk="1" latinLnBrk="0" hangingPunct="1">
        <a:spcBef>
          <a:spcPct val="0"/>
        </a:spcBef>
        <a:buNone/>
        <a:defRPr sz="4400" kern="1200">
          <a:solidFill>
            <a:srgbClr val="595959"/>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308"/>
            <a:ext cx="12192000" cy="6860308"/>
            <a:chOff x="0" y="-2308"/>
            <a:chExt cx="9144000" cy="6860308"/>
          </a:xfrm>
        </p:grpSpPr>
        <p:sp>
          <p:nvSpPr>
            <p:cNvPr id="15" name="Rectangle 14"/>
            <p:cNvSpPr/>
            <p:nvPr/>
          </p:nvSpPr>
          <p:spPr>
            <a:xfrm>
              <a:off x="0" y="0"/>
              <a:ext cx="9144000" cy="6858000"/>
            </a:xfrm>
            <a:prstGeom prst="rect">
              <a:avLst/>
            </a:prstGeom>
            <a:blipFill>
              <a:blip r:embed="rId20">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1151419" y="925606"/>
            <a:ext cx="8461437" cy="71135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5256" y="2489200"/>
            <a:ext cx="8457601"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87790" y="6365497"/>
            <a:ext cx="5146393" cy="228660"/>
          </a:xfrm>
          <a:prstGeom prst="rect">
            <a:avLst/>
          </a:prstGeom>
        </p:spPr>
        <p:txBody>
          <a:bodyPr vert="horz" lIns="91440" tIns="45720" rIns="91440" bIns="45720" rtlCol="0" anchor="b"/>
          <a:lstStyle>
            <a:lvl1pPr algn="l">
              <a:defRPr sz="1000" b="1" i="0">
                <a:solidFill>
                  <a:schemeClr val="accent1"/>
                </a:solidFill>
              </a:defRPr>
            </a:lvl1pPr>
          </a:lstStyle>
          <a:p>
            <a:pPr defTabSz="914400">
              <a:defRPr/>
            </a:pPr>
            <a:r>
              <a:rPr lang="en-ZA">
                <a:solidFill>
                  <a:srgbClr val="F5A408"/>
                </a:solidFill>
              </a:rPr>
              <a:t>M. Mushonga et al.</a:t>
            </a:r>
          </a:p>
        </p:txBody>
      </p:sp>
      <p:sp>
        <p:nvSpPr>
          <p:cNvPr id="4" name="Date Placeholder 3"/>
          <p:cNvSpPr>
            <a:spLocks noGrp="1"/>
          </p:cNvSpPr>
          <p:nvPr>
            <p:ph type="dt" sz="half" idx="2"/>
          </p:nvPr>
        </p:nvSpPr>
        <p:spPr>
          <a:xfrm>
            <a:off x="10099258" y="6371445"/>
            <a:ext cx="1320799" cy="228659"/>
          </a:xfrm>
          <a:prstGeom prst="rect">
            <a:avLst/>
          </a:prstGeom>
        </p:spPr>
        <p:txBody>
          <a:bodyPr vert="horz" lIns="91440" tIns="45720" rIns="91440" bIns="45720" rtlCol="0" anchor="b"/>
          <a:lstStyle>
            <a:lvl1pPr algn="r">
              <a:defRPr sz="900" b="1" i="0">
                <a:solidFill>
                  <a:schemeClr val="accent1"/>
                </a:solidFill>
              </a:defRPr>
            </a:lvl1pPr>
          </a:lstStyle>
          <a:p>
            <a:pPr defTabSz="914400">
              <a:defRPr/>
            </a:pPr>
            <a:fld id="{DCF19194-31DD-4E85-940B-9DEFC7E597BB}" type="datetime1">
              <a:rPr lang="en-ZA" smtClean="0">
                <a:solidFill>
                  <a:srgbClr val="F5A408"/>
                </a:solidFill>
              </a:rPr>
              <a:pPr defTabSz="914400">
                <a:defRPr/>
              </a:pPr>
              <a:t>2023/05/15</a:t>
            </a:fld>
            <a:endParaRPr lang="en-ZA">
              <a:solidFill>
                <a:srgbClr val="F5A408"/>
              </a:solidFill>
            </a:endParaRPr>
          </a:p>
        </p:txBody>
      </p:sp>
      <p:sp>
        <p:nvSpPr>
          <p:cNvPr id="17" name="Rectangle 16"/>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5238" y="295731"/>
            <a:ext cx="838417" cy="767687"/>
          </a:xfrm>
          <a:prstGeom prst="rect">
            <a:avLst/>
          </a:prstGeom>
        </p:spPr>
        <p:txBody>
          <a:bodyPr vert="horz" lIns="91440" tIns="45720" rIns="91440" bIns="45720" rtlCol="0" anchor="b"/>
          <a:lstStyle>
            <a:lvl1pPr algn="ctr">
              <a:defRPr sz="2800" b="0" i="0">
                <a:solidFill>
                  <a:schemeClr val="bg1"/>
                </a:solidFill>
              </a:defRPr>
            </a:lvl1pPr>
          </a:lstStyle>
          <a:p>
            <a:pPr defTabSz="914400">
              <a:defRPr/>
            </a:pPr>
            <a:fld id="{1942B57A-1560-4200-AE3C-01BF93AC9615}" type="slidenum">
              <a:rPr lang="en-ZA" smtClean="0">
                <a:solidFill>
                  <a:prstClr val="white"/>
                </a:solidFill>
              </a:rPr>
              <a:pPr defTabSz="914400">
                <a:defRPr/>
              </a:pPr>
              <a:t>‹#›</a:t>
            </a:fld>
            <a:endParaRPr lang="en-ZA">
              <a:solidFill>
                <a:prstClr val="white"/>
              </a:solidFill>
            </a:endParaRPr>
          </a:p>
        </p:txBody>
      </p:sp>
    </p:spTree>
    <p:extLst>
      <p:ext uri="{BB962C8B-B14F-4D97-AF65-F5344CB8AC3E}">
        <p14:creationId xmlns:p14="http://schemas.microsoft.com/office/powerpoint/2010/main" val="108918924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73" r:id="rId17"/>
    <p:sldLayoutId id="2147483764" r:id="rId18"/>
  </p:sldLayoutIdLst>
  <p:hf hdr="0" dt="0"/>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69498" cy="936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516596"/>
            <a:ext cx="10569498" cy="48539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492875"/>
            <a:ext cx="2743200" cy="228600"/>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15 February 2022</a:t>
            </a:r>
            <a:endParaRPr lang="en-ZA"/>
          </a:p>
        </p:txBody>
      </p:sp>
      <p:sp>
        <p:nvSpPr>
          <p:cNvPr id="5" name="Footer Placeholder 4"/>
          <p:cNvSpPr>
            <a:spLocks noGrp="1"/>
          </p:cNvSpPr>
          <p:nvPr>
            <p:ph type="ftr" sz="quarter" idx="3"/>
          </p:nvPr>
        </p:nvSpPr>
        <p:spPr>
          <a:xfrm>
            <a:off x="4038600" y="6492875"/>
            <a:ext cx="4114800" cy="22860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GB"/>
              <a:t>SBDA: Strategy &amp; Business Model Development - INPUTS</a:t>
            </a:r>
            <a:endParaRPr lang="en-ZA"/>
          </a:p>
        </p:txBody>
      </p:sp>
      <p:sp>
        <p:nvSpPr>
          <p:cNvPr id="6" name="Slide Number Placeholder 5"/>
          <p:cNvSpPr>
            <a:spLocks noGrp="1"/>
          </p:cNvSpPr>
          <p:nvPr>
            <p:ph type="sldNum" sz="quarter" idx="4"/>
          </p:nvPr>
        </p:nvSpPr>
        <p:spPr>
          <a:xfrm>
            <a:off x="8610600" y="6492875"/>
            <a:ext cx="2797098" cy="228600"/>
          </a:xfrm>
          <a:prstGeom prst="rect">
            <a:avLst/>
          </a:prstGeom>
        </p:spPr>
        <p:txBody>
          <a:bodyPr vert="horz" lIns="91440" tIns="45720" rIns="91440" bIns="45720" rtlCol="0" anchor="ctr"/>
          <a:lstStyle>
            <a:lvl1pPr algn="r">
              <a:defRPr sz="1000">
                <a:solidFill>
                  <a:schemeClr val="tx1">
                    <a:tint val="75000"/>
                  </a:schemeClr>
                </a:solidFill>
              </a:defRPr>
            </a:lvl1pPr>
          </a:lstStyle>
          <a:p>
            <a:fld id="{59CAA580-02F3-4C18-8984-B60861355EC2}" type="slidenum">
              <a:rPr lang="en-ZA" smtClean="0"/>
              <a:pPr/>
              <a:t>‹#›</a:t>
            </a:fld>
            <a:endParaRPr lang="en-ZA"/>
          </a:p>
        </p:txBody>
      </p:sp>
    </p:spTree>
    <p:extLst>
      <p:ext uri="{BB962C8B-B14F-4D97-AF65-F5344CB8AC3E}">
        <p14:creationId xmlns:p14="http://schemas.microsoft.com/office/powerpoint/2010/main" val="27045296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p:txStyles>
    <p:titleStyle>
      <a:lvl1pPr algn="l" defTabSz="914400" rtl="0" eaLnBrk="1" latinLnBrk="0" hangingPunct="1">
        <a:lnSpc>
          <a:spcPct val="100000"/>
        </a:lnSpc>
        <a:spcBef>
          <a:spcPct val="0"/>
        </a:spcBef>
        <a:buNone/>
        <a:defRPr lang="en-ZA" sz="2800" b="1" kern="1200" dirty="0">
          <a:solidFill>
            <a:srgbClr val="00592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hyperlink" Target="http://www.treasury.gov.za/coopbank"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A151C2-9018-4FAB-91FF-BB87D8E6C4E8}"/>
              </a:ext>
            </a:extLst>
          </p:cNvPr>
          <p:cNvPicPr>
            <a:picLocks noChangeAspect="1"/>
          </p:cNvPicPr>
          <p:nvPr/>
        </p:nvPicPr>
        <p:blipFill>
          <a:blip r:embed="rId2"/>
          <a:stretch>
            <a:fillRect/>
          </a:stretch>
        </p:blipFill>
        <p:spPr>
          <a:xfrm>
            <a:off x="0" y="-227848"/>
            <a:ext cx="12192000" cy="7313696"/>
          </a:xfrm>
          <a:prstGeom prst="rect">
            <a:avLst/>
          </a:prstGeom>
        </p:spPr>
      </p:pic>
      <p:sp>
        <p:nvSpPr>
          <p:cNvPr id="2" name="Title 1"/>
          <p:cNvSpPr>
            <a:spLocks noGrp="1"/>
          </p:cNvSpPr>
          <p:nvPr>
            <p:ph type="ctrTitle"/>
          </p:nvPr>
        </p:nvSpPr>
        <p:spPr>
          <a:xfrm>
            <a:off x="4122821" y="3520640"/>
            <a:ext cx="7426922" cy="1287334"/>
          </a:xfrm>
          <a:ln>
            <a:noFill/>
          </a:ln>
        </p:spPr>
        <p:txBody>
          <a:bodyPr>
            <a:noAutofit/>
          </a:bodyPr>
          <a:lstStyle/>
          <a:p>
            <a:pPr>
              <a:lnSpc>
                <a:spcPct val="150000"/>
              </a:lnSpc>
            </a:pPr>
            <a:r>
              <a:rPr lang="en-US" sz="2400" b="1" dirty="0">
                <a:solidFill>
                  <a:schemeClr val="bg1"/>
                </a:solidFill>
                <a:latin typeface="Century Gothic"/>
              </a:rPr>
              <a:t>Select Committee on Finance Presentation</a:t>
            </a:r>
            <a:br>
              <a:rPr lang="en-US" sz="2400" b="1" dirty="0">
                <a:latin typeface="Century Gothic" panose="020B0502020202020204" pitchFamily="34" charset="0"/>
              </a:rPr>
            </a:br>
            <a:r>
              <a:rPr lang="en-US" sz="2400" b="1" dirty="0">
                <a:solidFill>
                  <a:schemeClr val="bg1"/>
                </a:solidFill>
                <a:latin typeface="Century Gothic"/>
              </a:rPr>
              <a:t>Co-operative Banks Development Agency</a:t>
            </a:r>
          </a:p>
        </p:txBody>
      </p:sp>
      <p:sp>
        <p:nvSpPr>
          <p:cNvPr id="3" name="TextBox 2"/>
          <p:cNvSpPr txBox="1"/>
          <p:nvPr/>
        </p:nvSpPr>
        <p:spPr>
          <a:xfrm>
            <a:off x="1125365" y="2777525"/>
            <a:ext cx="2787828" cy="2062103"/>
          </a:xfrm>
          <a:prstGeom prst="rect">
            <a:avLst/>
          </a:prstGeom>
          <a:noFill/>
        </p:spPr>
        <p:txBody>
          <a:bodyPr wrap="square" rtlCol="0">
            <a:spAutoFit/>
          </a:bodyPr>
          <a:lstStyle/>
          <a:p>
            <a:pPr defTabSz="914400"/>
            <a:r>
              <a:rPr lang="en-ZA" sz="3200" b="1">
                <a:solidFill>
                  <a:prstClr val="black"/>
                </a:solidFill>
                <a:latin typeface="Century Gothic" panose="020B0502020202020204" pitchFamily="34" charset="0"/>
              </a:rPr>
              <a:t>C</a:t>
            </a:r>
            <a:r>
              <a:rPr lang="en-ZA" sz="2800" b="1">
                <a:solidFill>
                  <a:prstClr val="black"/>
                </a:solidFill>
                <a:latin typeface="Century Gothic" panose="020B0502020202020204" pitchFamily="34" charset="0"/>
              </a:rPr>
              <a:t>o-operative </a:t>
            </a:r>
            <a:r>
              <a:rPr lang="en-ZA" sz="3200" b="1">
                <a:solidFill>
                  <a:prstClr val="black"/>
                </a:solidFill>
                <a:latin typeface="Century Gothic" panose="020B0502020202020204" pitchFamily="34" charset="0"/>
              </a:rPr>
              <a:t>B</a:t>
            </a:r>
            <a:r>
              <a:rPr lang="en-ZA" sz="2800" b="1">
                <a:solidFill>
                  <a:prstClr val="black"/>
                </a:solidFill>
                <a:latin typeface="Century Gothic" panose="020B0502020202020204" pitchFamily="34" charset="0"/>
              </a:rPr>
              <a:t>anks </a:t>
            </a:r>
            <a:r>
              <a:rPr lang="en-ZA" sz="3200" b="1">
                <a:solidFill>
                  <a:prstClr val="black"/>
                </a:solidFill>
                <a:latin typeface="Century Gothic" panose="020B0502020202020204" pitchFamily="34" charset="0"/>
              </a:rPr>
              <a:t>D</a:t>
            </a:r>
            <a:r>
              <a:rPr lang="en-ZA" sz="2800" b="1">
                <a:solidFill>
                  <a:prstClr val="black"/>
                </a:solidFill>
                <a:latin typeface="Century Gothic" panose="020B0502020202020204" pitchFamily="34" charset="0"/>
              </a:rPr>
              <a:t>evelopment </a:t>
            </a:r>
            <a:r>
              <a:rPr lang="en-ZA" sz="3200" b="1">
                <a:solidFill>
                  <a:prstClr val="black"/>
                </a:solidFill>
                <a:latin typeface="Century Gothic" panose="020B0502020202020204" pitchFamily="34" charset="0"/>
              </a:rPr>
              <a:t>A</a:t>
            </a:r>
            <a:r>
              <a:rPr lang="en-ZA" sz="2800" b="1">
                <a:solidFill>
                  <a:prstClr val="black"/>
                </a:solidFill>
                <a:latin typeface="Century Gothic" panose="020B0502020202020204" pitchFamily="34" charset="0"/>
              </a:rPr>
              <a:t>gency</a:t>
            </a:r>
          </a:p>
        </p:txBody>
      </p:sp>
      <p:sp>
        <p:nvSpPr>
          <p:cNvPr id="7" name="Title 1">
            <a:extLst>
              <a:ext uri="{FF2B5EF4-FFF2-40B4-BE49-F238E27FC236}">
                <a16:creationId xmlns:a16="http://schemas.microsoft.com/office/drawing/2014/main" id="{D0B2C50A-8BAA-4552-AF15-E09F42F33937}"/>
              </a:ext>
            </a:extLst>
          </p:cNvPr>
          <p:cNvSpPr txBox="1">
            <a:spLocks/>
          </p:cNvSpPr>
          <p:nvPr/>
        </p:nvSpPr>
        <p:spPr>
          <a:xfrm>
            <a:off x="2741157" y="4263755"/>
            <a:ext cx="5796136" cy="1318988"/>
          </a:xfrm>
          <a:prstGeom prst="rect">
            <a:avLst/>
          </a:prstGeom>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endParaRPr lang="en-US" sz="2400" b="1">
              <a:solidFill>
                <a:schemeClr val="bg1"/>
              </a:solidFill>
              <a:latin typeface="Century Gothic" panose="020B0502020202020204" pitchFamily="34" charset="0"/>
            </a:endParaRPr>
          </a:p>
        </p:txBody>
      </p:sp>
      <p:sp>
        <p:nvSpPr>
          <p:cNvPr id="8" name="Title 1">
            <a:extLst>
              <a:ext uri="{FF2B5EF4-FFF2-40B4-BE49-F238E27FC236}">
                <a16:creationId xmlns:a16="http://schemas.microsoft.com/office/drawing/2014/main" id="{A87268B9-685B-4FBC-80ED-9FD55E26F6EB}"/>
              </a:ext>
            </a:extLst>
          </p:cNvPr>
          <p:cNvSpPr txBox="1">
            <a:spLocks/>
          </p:cNvSpPr>
          <p:nvPr/>
        </p:nvSpPr>
        <p:spPr>
          <a:xfrm>
            <a:off x="4122821" y="5766860"/>
            <a:ext cx="4414472" cy="938993"/>
          </a:xfrm>
          <a:prstGeom prst="rect">
            <a:avLst/>
          </a:prstGeom>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pPr algn="l"/>
            <a:endParaRPr lang="en-US" sz="1400" b="1">
              <a:solidFill>
                <a:schemeClr val="bg1"/>
              </a:solidFill>
              <a:latin typeface="Century Gothic" panose="020B0502020202020204" pitchFamily="34" charset="0"/>
            </a:endParaRPr>
          </a:p>
        </p:txBody>
      </p:sp>
      <p:sp>
        <p:nvSpPr>
          <p:cNvPr id="9" name="Title 1"/>
          <p:cNvSpPr txBox="1">
            <a:spLocks/>
          </p:cNvSpPr>
          <p:nvPr/>
        </p:nvSpPr>
        <p:spPr>
          <a:xfrm>
            <a:off x="6330057" y="4923249"/>
            <a:ext cx="4784132" cy="1616922"/>
          </a:xfrm>
          <a:prstGeom prst="rect">
            <a:avLst/>
          </a:prstGeom>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r>
              <a:rPr lang="en-US" sz="2400" b="1" dirty="0">
                <a:solidFill>
                  <a:schemeClr val="bg1"/>
                </a:solidFill>
                <a:latin typeface="Century Gothic"/>
              </a:rPr>
              <a:t>16 May 2023</a:t>
            </a:r>
          </a:p>
          <a:p>
            <a:endParaRPr lang="en-US" sz="2400" b="1" dirty="0">
              <a:solidFill>
                <a:schemeClr val="bg1"/>
              </a:solidFill>
              <a:latin typeface="Century Gothic" panose="020B0502020202020204" pitchFamily="34" charset="0"/>
            </a:endParaRPr>
          </a:p>
          <a:p>
            <a:r>
              <a:rPr lang="en-US" sz="2400" b="1" dirty="0">
                <a:solidFill>
                  <a:schemeClr val="bg1"/>
                </a:solidFill>
                <a:latin typeface="Century Gothic"/>
              </a:rPr>
              <a:t>CBDA Board/ Management</a:t>
            </a:r>
          </a:p>
        </p:txBody>
      </p:sp>
    </p:spTree>
    <p:extLst>
      <p:ext uri="{BB962C8B-B14F-4D97-AF65-F5344CB8AC3E}">
        <p14:creationId xmlns:p14="http://schemas.microsoft.com/office/powerpoint/2010/main" val="1304654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489A-AA13-732C-3332-0410A7C03823}"/>
              </a:ext>
            </a:extLst>
          </p:cNvPr>
          <p:cNvSpPr>
            <a:spLocks noGrp="1"/>
          </p:cNvSpPr>
          <p:nvPr>
            <p:ph type="title"/>
          </p:nvPr>
        </p:nvSpPr>
        <p:spPr>
          <a:xfrm>
            <a:off x="1151418" y="925606"/>
            <a:ext cx="9203819" cy="711359"/>
          </a:xfrm>
        </p:spPr>
        <p:txBody>
          <a:bodyPr/>
          <a:lstStyle/>
          <a:p>
            <a:r>
              <a:rPr lang="en-US" b="1" dirty="0">
                <a:solidFill>
                  <a:srgbClr val="EBEBEB"/>
                </a:solidFill>
                <a:latin typeface="Century Gothic" panose="020B0502020202020204"/>
              </a:rPr>
              <a:t>Annual Performance - FY2022/2023</a:t>
            </a:r>
            <a:br>
              <a:rPr lang="en-ZA" dirty="0">
                <a:solidFill>
                  <a:srgbClr val="EBEBEB"/>
                </a:solidFill>
                <a:latin typeface="Century Gothic" panose="020B0502020202020204"/>
              </a:rPr>
            </a:br>
            <a:endParaRPr lang="en-US" dirty="0"/>
          </a:p>
        </p:txBody>
      </p:sp>
      <p:sp>
        <p:nvSpPr>
          <p:cNvPr id="5" name="Slide Number Placeholder 4">
            <a:extLst>
              <a:ext uri="{FF2B5EF4-FFF2-40B4-BE49-F238E27FC236}">
                <a16:creationId xmlns:a16="http://schemas.microsoft.com/office/drawing/2014/main" id="{6F4CFFB5-B638-6BE3-CA56-E0A6D69EC886}"/>
              </a:ext>
            </a:extLst>
          </p:cNvPr>
          <p:cNvSpPr>
            <a:spLocks noGrp="1"/>
          </p:cNvSpPr>
          <p:nvPr>
            <p:ph type="sldNum" sz="quarter" idx="12"/>
          </p:nvPr>
        </p:nvSpPr>
        <p:spPr/>
        <p:txBody>
          <a:bodyPr/>
          <a:lstStyle/>
          <a:p>
            <a:pPr defTabSz="914400">
              <a:defRPr/>
            </a:pPr>
            <a:fld id="{1942B57A-1560-4200-AE3C-01BF93AC9615}" type="slidenum">
              <a:rPr lang="en-ZA" smtClean="0">
                <a:solidFill>
                  <a:prstClr val="white"/>
                </a:solidFill>
              </a:rPr>
              <a:pPr defTabSz="914400">
                <a:defRPr/>
              </a:pPr>
              <a:t>10</a:t>
            </a:fld>
            <a:endParaRPr lang="en-ZA">
              <a:solidFill>
                <a:prstClr val="white"/>
              </a:solidFill>
            </a:endParaRPr>
          </a:p>
        </p:txBody>
      </p:sp>
      <p:grpSp>
        <p:nvGrpSpPr>
          <p:cNvPr id="10" name="Group 9">
            <a:extLst>
              <a:ext uri="{FF2B5EF4-FFF2-40B4-BE49-F238E27FC236}">
                <a16:creationId xmlns:a16="http://schemas.microsoft.com/office/drawing/2014/main" id="{76F09DEA-456F-0B8F-A303-0AF91C3EEE65}"/>
              </a:ext>
            </a:extLst>
          </p:cNvPr>
          <p:cNvGrpSpPr/>
          <p:nvPr/>
        </p:nvGrpSpPr>
        <p:grpSpPr>
          <a:xfrm>
            <a:off x="689129" y="2044819"/>
            <a:ext cx="11363097" cy="4719538"/>
            <a:chOff x="689129" y="2044819"/>
            <a:chExt cx="11363097" cy="4719538"/>
          </a:xfrm>
        </p:grpSpPr>
        <p:graphicFrame>
          <p:nvGraphicFramePr>
            <p:cNvPr id="7" name="Table 6">
              <a:extLst>
                <a:ext uri="{FF2B5EF4-FFF2-40B4-BE49-F238E27FC236}">
                  <a16:creationId xmlns:a16="http://schemas.microsoft.com/office/drawing/2014/main" id="{2D2519E0-EE73-E231-0453-D10301253F41}"/>
                </a:ext>
              </a:extLst>
            </p:cNvPr>
            <p:cNvGraphicFramePr>
              <a:graphicFrameLocks/>
            </p:cNvGraphicFramePr>
            <p:nvPr>
              <p:extLst>
                <p:ext uri="{D42A27DB-BD31-4B8C-83A1-F6EECF244321}">
                  <p14:modId xmlns:p14="http://schemas.microsoft.com/office/powerpoint/2010/main" val="3634212369"/>
                </p:ext>
              </p:extLst>
            </p:nvPr>
          </p:nvGraphicFramePr>
          <p:xfrm>
            <a:off x="689129" y="2044819"/>
            <a:ext cx="11363096" cy="1246440"/>
          </p:xfrm>
          <a:graphic>
            <a:graphicData uri="http://schemas.openxmlformats.org/drawingml/2006/table">
              <a:tbl>
                <a:tblPr/>
                <a:tblGrid>
                  <a:gridCol w="845551">
                    <a:extLst>
                      <a:ext uri="{9D8B030D-6E8A-4147-A177-3AD203B41FA5}">
                        <a16:colId xmlns:a16="http://schemas.microsoft.com/office/drawing/2014/main" val="304930070"/>
                      </a:ext>
                    </a:extLst>
                  </a:gridCol>
                  <a:gridCol w="922081">
                    <a:extLst>
                      <a:ext uri="{9D8B030D-6E8A-4147-A177-3AD203B41FA5}">
                        <a16:colId xmlns:a16="http://schemas.microsoft.com/office/drawing/2014/main" val="186417127"/>
                      </a:ext>
                    </a:extLst>
                  </a:gridCol>
                  <a:gridCol w="1021365">
                    <a:extLst>
                      <a:ext uri="{9D8B030D-6E8A-4147-A177-3AD203B41FA5}">
                        <a16:colId xmlns:a16="http://schemas.microsoft.com/office/drawing/2014/main" val="1155629671"/>
                      </a:ext>
                    </a:extLst>
                  </a:gridCol>
                  <a:gridCol w="881242">
                    <a:extLst>
                      <a:ext uri="{9D8B030D-6E8A-4147-A177-3AD203B41FA5}">
                        <a16:colId xmlns:a16="http://schemas.microsoft.com/office/drawing/2014/main" val="4081509923"/>
                      </a:ext>
                    </a:extLst>
                  </a:gridCol>
                  <a:gridCol w="928728">
                    <a:extLst>
                      <a:ext uri="{9D8B030D-6E8A-4147-A177-3AD203B41FA5}">
                        <a16:colId xmlns:a16="http://schemas.microsoft.com/office/drawing/2014/main" val="2887274983"/>
                      </a:ext>
                    </a:extLst>
                  </a:gridCol>
                  <a:gridCol w="837282">
                    <a:extLst>
                      <a:ext uri="{9D8B030D-6E8A-4147-A177-3AD203B41FA5}">
                        <a16:colId xmlns:a16="http://schemas.microsoft.com/office/drawing/2014/main" val="1342376644"/>
                      </a:ext>
                    </a:extLst>
                  </a:gridCol>
                  <a:gridCol w="934070">
                    <a:extLst>
                      <a:ext uri="{9D8B030D-6E8A-4147-A177-3AD203B41FA5}">
                        <a16:colId xmlns:a16="http://schemas.microsoft.com/office/drawing/2014/main" val="2016266523"/>
                      </a:ext>
                    </a:extLst>
                  </a:gridCol>
                  <a:gridCol w="1695839">
                    <a:extLst>
                      <a:ext uri="{9D8B030D-6E8A-4147-A177-3AD203B41FA5}">
                        <a16:colId xmlns:a16="http://schemas.microsoft.com/office/drawing/2014/main" val="2189335705"/>
                      </a:ext>
                    </a:extLst>
                  </a:gridCol>
                  <a:gridCol w="3296938">
                    <a:extLst>
                      <a:ext uri="{9D8B030D-6E8A-4147-A177-3AD203B41FA5}">
                        <a16:colId xmlns:a16="http://schemas.microsoft.com/office/drawing/2014/main" val="2793856214"/>
                      </a:ext>
                    </a:extLst>
                  </a:gridCol>
                </a:tblGrid>
                <a:tr h="280071">
                  <a:tc gridSpan="9">
                    <a:txBody>
                      <a:bodyPr/>
                      <a:lstStyle/>
                      <a:p>
                        <a:pPr fontAlgn="t"/>
                        <a:endParaRPr lang="en-GB" sz="1600" dirty="0">
                          <a:effectLst/>
                          <a:latin typeface="+mj-lt"/>
                        </a:endParaRPr>
                      </a:p>
                      <a:p>
                        <a:pPr algn="ctr" rtl="0" fontAlgn="base"/>
                        <a:r>
                          <a:rPr lang="en-GB" sz="1400" b="1" i="0" dirty="0">
                            <a:solidFill>
                              <a:srgbClr val="FFFFFF"/>
                            </a:solidFill>
                            <a:effectLst/>
                            <a:latin typeface="+mj-lt"/>
                          </a:rPr>
                          <a:t>Strategic Objective 1: </a:t>
                        </a:r>
                        <a:r>
                          <a:rPr lang="en-ZA" sz="1400" b="1" i="0" kern="1200" dirty="0">
                            <a:solidFill>
                              <a:srgbClr val="FFFFFF"/>
                            </a:solidFill>
                            <a:effectLst/>
                            <a:latin typeface="+mj-lt"/>
                            <a:ea typeface="+mn-ea"/>
                            <a:cs typeface="+mn-cs"/>
                          </a:rPr>
                          <a:t>Co-operative banking sector is known and recognised</a:t>
                        </a:r>
                        <a:endParaRPr lang="en-GB" sz="1400" b="1" i="0" kern="1200" dirty="0">
                          <a:solidFill>
                            <a:srgbClr val="FFFFFF"/>
                          </a:solidFill>
                          <a:effectLst/>
                          <a:latin typeface="+mj-lt"/>
                          <a:ea typeface="+mn-ea"/>
                          <a:cs typeface="+mn-cs"/>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861798"/>
                    </a:ext>
                  </a:extLst>
                </a:tr>
                <a:tr h="665861">
                  <a:tc>
                    <a:txBody>
                      <a:bodyPr/>
                      <a:lstStyle/>
                      <a:p>
                        <a:pPr algn="ctr" fontAlgn="t"/>
                        <a:endParaRPr lang="en-US" sz="1000" dirty="0">
                          <a:effectLst/>
                          <a:latin typeface="+mj-lt"/>
                        </a:endParaRPr>
                      </a:p>
                      <a:p>
                        <a:pPr algn="ctr" rtl="0" fontAlgn="base"/>
                        <a:r>
                          <a:rPr lang="en-US" sz="1000" b="1" i="0" dirty="0">
                            <a:solidFill>
                              <a:srgbClr val="FFFFFF"/>
                            </a:solidFill>
                            <a:effectLst/>
                            <a:latin typeface="+mj-lt"/>
                          </a:rPr>
                          <a:t>Outcome</a:t>
                        </a:r>
                        <a:r>
                          <a:rPr lang="en-US" sz="1000" b="0" i="0" dirty="0">
                            <a:solidFill>
                              <a:srgbClr val="FFFFFF"/>
                            </a:solidFill>
                            <a:effectLst/>
                            <a:latin typeface="+mj-lt"/>
                          </a:rPr>
                          <a:t> </a:t>
                        </a:r>
                        <a:endParaRPr lang="en-US" sz="1000" b="0" i="0" dirty="0">
                          <a:effectLst/>
                          <a:latin typeface="+mj-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algn="ctr" fontAlgn="t"/>
                        <a:endParaRPr lang="en-US" sz="1000" dirty="0">
                          <a:effectLst/>
                          <a:latin typeface="+mj-lt"/>
                        </a:endParaRPr>
                      </a:p>
                      <a:p>
                        <a:pPr algn="ctr" rtl="0" fontAlgn="base"/>
                        <a:r>
                          <a:rPr lang="en-US" sz="1000" b="1" i="0" dirty="0">
                            <a:solidFill>
                              <a:srgbClr val="FFFFFF"/>
                            </a:solidFill>
                            <a:effectLst/>
                            <a:latin typeface="+mj-lt"/>
                          </a:rPr>
                          <a:t>Output</a:t>
                        </a:r>
                        <a:r>
                          <a:rPr lang="en-US" sz="1000" b="0" i="0" dirty="0">
                            <a:solidFill>
                              <a:srgbClr val="FFFFFF"/>
                            </a:solidFill>
                            <a:effectLst/>
                            <a:latin typeface="+mj-lt"/>
                          </a:rPr>
                          <a:t> </a:t>
                        </a:r>
                        <a:endParaRPr lang="en-US" sz="1000" b="0" i="0" dirty="0">
                          <a:effectLst/>
                          <a:latin typeface="+mj-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algn="ctr" fontAlgn="t"/>
                        <a:endParaRPr lang="en-US" sz="1000" dirty="0">
                          <a:effectLst/>
                          <a:latin typeface="+mj-lt"/>
                        </a:endParaRPr>
                      </a:p>
                      <a:p>
                        <a:pPr algn="l" rtl="0" fontAlgn="base"/>
                        <a:r>
                          <a:rPr lang="en-ZA" sz="1000" b="1" i="0" kern="1200" dirty="0">
                            <a:solidFill>
                              <a:srgbClr val="FFFFFF"/>
                            </a:solidFill>
                            <a:effectLst/>
                            <a:latin typeface="+mj-lt"/>
                            <a:ea typeface="+mn-ea"/>
                            <a:cs typeface="+mn-cs"/>
                          </a:rPr>
                          <a:t>Output indicator</a:t>
                        </a:r>
                        <a:endParaRPr lang="en-US" sz="1000" b="1" i="0" kern="1200" dirty="0">
                          <a:solidFill>
                            <a:srgbClr val="FFFFFF"/>
                          </a:solidFill>
                          <a:effectLst/>
                          <a:latin typeface="+mj-lt"/>
                          <a:ea typeface="+mn-ea"/>
                          <a:cs typeface="+mn-cs"/>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algn="ctr" fontAlgn="t"/>
                        <a:endParaRPr lang="en-US" sz="1000" dirty="0">
                          <a:effectLst/>
                          <a:latin typeface="+mj-lt"/>
                        </a:endParaRPr>
                      </a:p>
                      <a:p>
                        <a:pPr algn="ctr" rtl="0" fontAlgn="base"/>
                        <a:r>
                          <a:rPr lang="en-US" sz="1000" b="1" i="0" dirty="0">
                            <a:solidFill>
                              <a:srgbClr val="FFFFFF"/>
                            </a:solidFill>
                            <a:effectLst/>
                            <a:latin typeface="+mj-lt"/>
                          </a:rPr>
                          <a:t>Actual Achievement 2020/2021</a:t>
                        </a:r>
                        <a:r>
                          <a:rPr lang="en-US" sz="1000" b="0" i="0" dirty="0">
                            <a:solidFill>
                              <a:srgbClr val="FFFFFF"/>
                            </a:solidFill>
                            <a:effectLst/>
                            <a:latin typeface="+mj-lt"/>
                          </a:rPr>
                          <a:t> </a:t>
                        </a:r>
                        <a:endParaRPr lang="en-US" sz="1000" b="0" i="0" dirty="0">
                          <a:effectLst/>
                          <a:latin typeface="+mj-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algn="ctr" fontAlgn="t"/>
                        <a:endParaRPr lang="en-US" sz="1000" dirty="0">
                          <a:effectLst/>
                          <a:latin typeface="+mj-lt"/>
                        </a:endParaRPr>
                      </a:p>
                      <a:p>
                        <a:pPr algn="ctr" rtl="0" fontAlgn="base"/>
                        <a:r>
                          <a:rPr lang="en-US" sz="1000" b="1" i="0" dirty="0">
                            <a:solidFill>
                              <a:srgbClr val="FFFFFF"/>
                            </a:solidFill>
                            <a:effectLst/>
                            <a:latin typeface="+mj-lt"/>
                          </a:rPr>
                          <a:t>Actual</a:t>
                        </a:r>
                        <a:r>
                          <a:rPr lang="en-US" sz="1000" b="0" i="0" dirty="0">
                            <a:solidFill>
                              <a:srgbClr val="FFFFFF"/>
                            </a:solidFill>
                            <a:effectLst/>
                            <a:latin typeface="+mj-lt"/>
                          </a:rPr>
                          <a:t> </a:t>
                        </a:r>
                        <a:endParaRPr lang="en-US" sz="1000" b="0" i="0" dirty="0">
                          <a:effectLst/>
                          <a:latin typeface="+mj-lt"/>
                        </a:endParaRPr>
                      </a:p>
                      <a:p>
                        <a:pPr algn="ctr" rtl="0" fontAlgn="base"/>
                        <a:r>
                          <a:rPr lang="en-US" sz="1000" b="1" i="0" dirty="0">
                            <a:solidFill>
                              <a:srgbClr val="FFFFFF"/>
                            </a:solidFill>
                            <a:effectLst/>
                            <a:latin typeface="+mj-lt"/>
                          </a:rPr>
                          <a:t>Achievement</a:t>
                        </a:r>
                        <a:r>
                          <a:rPr lang="en-US" sz="1000" b="0" i="0" dirty="0">
                            <a:solidFill>
                              <a:srgbClr val="FFFFFF"/>
                            </a:solidFill>
                            <a:effectLst/>
                            <a:latin typeface="+mj-lt"/>
                          </a:rPr>
                          <a:t> </a:t>
                        </a:r>
                        <a:endParaRPr lang="en-US" sz="1000" b="0" i="0" dirty="0">
                          <a:effectLst/>
                          <a:latin typeface="+mj-lt"/>
                        </a:endParaRPr>
                      </a:p>
                      <a:p>
                        <a:pPr algn="ctr" rtl="0" fontAlgn="base"/>
                        <a:r>
                          <a:rPr lang="en-US" sz="1000" b="1" i="0" dirty="0">
                            <a:solidFill>
                              <a:srgbClr val="FFFFFF"/>
                            </a:solidFill>
                            <a:effectLst/>
                            <a:latin typeface="+mj-lt"/>
                          </a:rPr>
                          <a:t> 2021/2022</a:t>
                        </a:r>
                        <a:r>
                          <a:rPr lang="en-US" sz="1000" b="0" i="0" dirty="0">
                            <a:solidFill>
                              <a:srgbClr val="FFFFFF"/>
                            </a:solidFill>
                            <a:effectLst/>
                            <a:latin typeface="+mj-lt"/>
                          </a:rPr>
                          <a:t> </a:t>
                        </a:r>
                        <a:endParaRPr lang="en-US" sz="1000" b="0" i="0" dirty="0">
                          <a:effectLst/>
                          <a:latin typeface="+mj-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algn="ctr" fontAlgn="t"/>
                        <a:endParaRPr lang="en-US" sz="1000" dirty="0">
                          <a:effectLst/>
                          <a:latin typeface="+mj-lt"/>
                        </a:endParaRPr>
                      </a:p>
                      <a:p>
                        <a:pPr algn="ctr" rtl="0" fontAlgn="base"/>
                        <a:r>
                          <a:rPr lang="en-US" sz="1000" b="1" i="0" dirty="0">
                            <a:solidFill>
                              <a:srgbClr val="FFFFFF"/>
                            </a:solidFill>
                            <a:effectLst/>
                            <a:latin typeface="+mj-lt"/>
                          </a:rPr>
                          <a:t>Planned </a:t>
                        </a:r>
                        <a:r>
                          <a:rPr lang="en-US" sz="1000" b="0" i="0" dirty="0">
                            <a:solidFill>
                              <a:srgbClr val="FFFFFF"/>
                            </a:solidFill>
                            <a:effectLst/>
                            <a:latin typeface="+mj-lt"/>
                          </a:rPr>
                          <a:t> </a:t>
                        </a:r>
                        <a:endParaRPr lang="en-US" sz="1000" b="0" i="0" dirty="0">
                          <a:effectLst/>
                          <a:latin typeface="+mj-lt"/>
                        </a:endParaRPr>
                      </a:p>
                      <a:p>
                        <a:pPr algn="ctr" rtl="0" fontAlgn="base"/>
                        <a:r>
                          <a:rPr lang="en-US" sz="1000" b="1" i="0" dirty="0">
                            <a:solidFill>
                              <a:srgbClr val="FFFFFF"/>
                            </a:solidFill>
                            <a:effectLst/>
                            <a:latin typeface="+mj-lt"/>
                          </a:rPr>
                          <a:t>Target</a:t>
                        </a:r>
                        <a:r>
                          <a:rPr lang="en-US" sz="1000" b="0" i="0" dirty="0">
                            <a:solidFill>
                              <a:srgbClr val="FFFFFF"/>
                            </a:solidFill>
                            <a:effectLst/>
                            <a:latin typeface="+mj-lt"/>
                          </a:rPr>
                          <a:t> </a:t>
                        </a:r>
                        <a:endParaRPr lang="en-US" sz="1000" b="0" i="0" dirty="0">
                          <a:effectLst/>
                          <a:latin typeface="+mj-lt"/>
                        </a:endParaRPr>
                      </a:p>
                      <a:p>
                        <a:pPr algn="ctr" rtl="0" fontAlgn="base"/>
                        <a:r>
                          <a:rPr lang="en-US" sz="1000" b="1" i="0" dirty="0">
                            <a:solidFill>
                              <a:srgbClr val="FFFFFF"/>
                            </a:solidFill>
                            <a:effectLst/>
                            <a:latin typeface="+mj-lt"/>
                          </a:rPr>
                          <a:t>2022/2023</a:t>
                        </a:r>
                        <a:r>
                          <a:rPr lang="en-US" sz="1000" b="0" i="0" dirty="0">
                            <a:solidFill>
                              <a:srgbClr val="FFFFFF"/>
                            </a:solidFill>
                            <a:effectLst/>
                            <a:latin typeface="+mj-lt"/>
                          </a:rPr>
                          <a:t> </a:t>
                        </a:r>
                        <a:endParaRPr lang="en-US" sz="1000" b="0" i="0" dirty="0">
                          <a:effectLst/>
                          <a:latin typeface="+mj-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algn="ctr" fontAlgn="t"/>
                        <a:endParaRPr lang="en-US" sz="1000" dirty="0">
                          <a:effectLst/>
                          <a:latin typeface="+mj-lt"/>
                        </a:endParaRPr>
                      </a:p>
                      <a:p>
                        <a:pPr algn="ctr" rtl="0" fontAlgn="base"/>
                        <a:r>
                          <a:rPr lang="en-US" sz="1000" b="1" i="0" dirty="0">
                            <a:solidFill>
                              <a:srgbClr val="FFFFFF"/>
                            </a:solidFill>
                            <a:effectLst/>
                            <a:latin typeface="+mj-lt"/>
                          </a:rPr>
                          <a:t>* Actual Achievement</a:t>
                        </a:r>
                        <a:r>
                          <a:rPr lang="en-US" sz="1000" b="0" i="0" dirty="0">
                            <a:solidFill>
                              <a:srgbClr val="FFFFFF"/>
                            </a:solidFill>
                            <a:effectLst/>
                            <a:latin typeface="+mj-lt"/>
                          </a:rPr>
                          <a:t> </a:t>
                        </a:r>
                        <a:endParaRPr lang="en-US" sz="1000" b="0" i="0" dirty="0">
                          <a:effectLst/>
                          <a:latin typeface="+mj-lt"/>
                        </a:endParaRPr>
                      </a:p>
                      <a:p>
                        <a:pPr algn="ctr" rtl="0" fontAlgn="base"/>
                        <a:r>
                          <a:rPr lang="en-US" sz="1000" b="1" i="0" dirty="0">
                            <a:solidFill>
                              <a:srgbClr val="FFFFFF"/>
                            </a:solidFill>
                            <a:effectLst/>
                            <a:latin typeface="+mj-lt"/>
                          </a:rPr>
                          <a:t>2022/2023</a:t>
                        </a:r>
                        <a:r>
                          <a:rPr lang="en-US" sz="1000" b="0" i="0" dirty="0">
                            <a:solidFill>
                              <a:srgbClr val="FFFFFF"/>
                            </a:solidFill>
                            <a:effectLst/>
                            <a:latin typeface="+mj-lt"/>
                          </a:rPr>
                          <a:t> </a:t>
                        </a:r>
                        <a:endParaRPr lang="en-US" sz="1000" b="0" i="0" dirty="0">
                          <a:effectLst/>
                          <a:latin typeface="+mj-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algn="ctr" fontAlgn="t"/>
                        <a:endParaRPr lang="en-GB" sz="1000" dirty="0">
                          <a:effectLst/>
                          <a:latin typeface="+mj-lt"/>
                        </a:endParaRPr>
                      </a:p>
                      <a:p>
                        <a:pPr algn="ctr" rtl="0" fontAlgn="base"/>
                        <a:r>
                          <a:rPr lang="en-GB" sz="1000" b="1" i="0" dirty="0">
                            <a:solidFill>
                              <a:srgbClr val="FFFFFF"/>
                            </a:solidFill>
                            <a:effectLst/>
                            <a:latin typeface="+mj-lt"/>
                          </a:rPr>
                          <a:t>Deviation from Planned Target to Actual Achievement for 2022/2023</a:t>
                        </a:r>
                        <a:r>
                          <a:rPr lang="en-GB" sz="1000" b="0" i="0" dirty="0">
                            <a:solidFill>
                              <a:srgbClr val="FFFFFF"/>
                            </a:solidFill>
                            <a:effectLst/>
                            <a:latin typeface="+mj-lt"/>
                          </a:rPr>
                          <a:t> </a:t>
                        </a:r>
                        <a:endParaRPr lang="en-GB" sz="1000" b="0" i="0" dirty="0">
                          <a:effectLst/>
                          <a:latin typeface="+mj-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algn="ctr" fontAlgn="t"/>
                        <a:endParaRPr lang="en-GB" sz="1000" dirty="0">
                          <a:effectLst/>
                          <a:latin typeface="+mj-lt"/>
                        </a:endParaRPr>
                      </a:p>
                      <a:p>
                        <a:pPr algn="ctr" rtl="0" fontAlgn="base"/>
                        <a:r>
                          <a:rPr lang="en-GB" sz="1000" b="1" i="0" dirty="0">
                            <a:solidFill>
                              <a:srgbClr val="FFFFFF"/>
                            </a:solidFill>
                            <a:effectLst/>
                            <a:latin typeface="+mj-lt"/>
                          </a:rPr>
                          <a:t>Reasons for revisions to the Outputs / Output indicators / Annual Targets</a:t>
                        </a:r>
                        <a:r>
                          <a:rPr lang="en-GB" sz="1000" b="0" i="0" dirty="0">
                            <a:solidFill>
                              <a:srgbClr val="FFFFFF"/>
                            </a:solidFill>
                            <a:effectLst/>
                            <a:latin typeface="+mj-lt"/>
                          </a:rPr>
                          <a:t> </a:t>
                        </a:r>
                        <a:endParaRPr lang="en-GB" sz="1000" b="0" i="0" dirty="0">
                          <a:effectLst/>
                          <a:latin typeface="+mj-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879896738"/>
                    </a:ext>
                  </a:extLst>
                </a:tr>
              </a:tbl>
            </a:graphicData>
          </a:graphic>
        </p:graphicFrame>
        <p:graphicFrame>
          <p:nvGraphicFramePr>
            <p:cNvPr id="9" name="Table 5">
              <a:extLst>
                <a:ext uri="{FF2B5EF4-FFF2-40B4-BE49-F238E27FC236}">
                  <a16:creationId xmlns:a16="http://schemas.microsoft.com/office/drawing/2014/main" id="{835B36EB-513C-21B9-879A-DE7F0F7A38B6}"/>
                </a:ext>
              </a:extLst>
            </p:cNvPr>
            <p:cNvGraphicFramePr>
              <a:graphicFrameLocks/>
            </p:cNvGraphicFramePr>
            <p:nvPr>
              <p:extLst>
                <p:ext uri="{D42A27DB-BD31-4B8C-83A1-F6EECF244321}">
                  <p14:modId xmlns:p14="http://schemas.microsoft.com/office/powerpoint/2010/main" val="2715055310"/>
                </p:ext>
              </p:extLst>
            </p:nvPr>
          </p:nvGraphicFramePr>
          <p:xfrm>
            <a:off x="689129" y="3306455"/>
            <a:ext cx="11363097" cy="3457902"/>
          </p:xfrm>
          <a:graphic>
            <a:graphicData uri="http://schemas.openxmlformats.org/drawingml/2006/table">
              <a:tbl>
                <a:tblPr firstRow="1" bandRow="1">
                  <a:tableStyleId>{5C22544A-7EE6-4342-B048-85BDC9FD1C3A}</a:tableStyleId>
                </a:tblPr>
                <a:tblGrid>
                  <a:gridCol w="842215">
                    <a:extLst>
                      <a:ext uri="{9D8B030D-6E8A-4147-A177-3AD203B41FA5}">
                        <a16:colId xmlns:a16="http://schemas.microsoft.com/office/drawing/2014/main" val="2655073072"/>
                      </a:ext>
                    </a:extLst>
                  </a:gridCol>
                  <a:gridCol w="927368">
                    <a:extLst>
                      <a:ext uri="{9D8B030D-6E8A-4147-A177-3AD203B41FA5}">
                        <a16:colId xmlns:a16="http://schemas.microsoft.com/office/drawing/2014/main" val="1878682488"/>
                      </a:ext>
                    </a:extLst>
                  </a:gridCol>
                  <a:gridCol w="1083319">
                    <a:extLst>
                      <a:ext uri="{9D8B030D-6E8A-4147-A177-3AD203B41FA5}">
                        <a16:colId xmlns:a16="http://schemas.microsoft.com/office/drawing/2014/main" val="339728742"/>
                      </a:ext>
                    </a:extLst>
                  </a:gridCol>
                  <a:gridCol w="798614">
                    <a:extLst>
                      <a:ext uri="{9D8B030D-6E8A-4147-A177-3AD203B41FA5}">
                        <a16:colId xmlns:a16="http://schemas.microsoft.com/office/drawing/2014/main" val="2605621433"/>
                      </a:ext>
                    </a:extLst>
                  </a:gridCol>
                  <a:gridCol w="947452">
                    <a:extLst>
                      <a:ext uri="{9D8B030D-6E8A-4147-A177-3AD203B41FA5}">
                        <a16:colId xmlns:a16="http://schemas.microsoft.com/office/drawing/2014/main" val="1930525885"/>
                      </a:ext>
                    </a:extLst>
                  </a:gridCol>
                  <a:gridCol w="867301">
                    <a:extLst>
                      <a:ext uri="{9D8B030D-6E8A-4147-A177-3AD203B41FA5}">
                        <a16:colId xmlns:a16="http://schemas.microsoft.com/office/drawing/2014/main" val="2088301985"/>
                      </a:ext>
                    </a:extLst>
                  </a:gridCol>
                  <a:gridCol w="895398">
                    <a:extLst>
                      <a:ext uri="{9D8B030D-6E8A-4147-A177-3AD203B41FA5}">
                        <a16:colId xmlns:a16="http://schemas.microsoft.com/office/drawing/2014/main" val="3176328473"/>
                      </a:ext>
                    </a:extLst>
                  </a:gridCol>
                  <a:gridCol w="1714513">
                    <a:extLst>
                      <a:ext uri="{9D8B030D-6E8A-4147-A177-3AD203B41FA5}">
                        <a16:colId xmlns:a16="http://schemas.microsoft.com/office/drawing/2014/main" val="63320602"/>
                      </a:ext>
                    </a:extLst>
                  </a:gridCol>
                  <a:gridCol w="3286917">
                    <a:extLst>
                      <a:ext uri="{9D8B030D-6E8A-4147-A177-3AD203B41FA5}">
                        <a16:colId xmlns:a16="http://schemas.microsoft.com/office/drawing/2014/main" val="3825935035"/>
                      </a:ext>
                    </a:extLst>
                  </a:gridCol>
                </a:tblGrid>
                <a:tr h="2265990">
                  <a:tc>
                    <a:txBody>
                      <a:bodyPr/>
                      <a:lstStyle/>
                      <a:p>
                        <a:r>
                          <a:rPr lang="en-ZA" sz="1000" b="0" kern="1200" dirty="0">
                            <a:solidFill>
                              <a:schemeClr val="tx1"/>
                            </a:solidFill>
                            <a:effectLst/>
                            <a:latin typeface="+mn-lt"/>
                            <a:ea typeface="+mn-ea"/>
                            <a:cs typeface="+mn-cs"/>
                          </a:rPr>
                          <a:t>Increase access to financial services by communities to ensure economic transformation</a:t>
                        </a:r>
                        <a:endParaRPr lang="en-US" sz="10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000" b="0" kern="1200" dirty="0">
                            <a:solidFill>
                              <a:schemeClr val="tx1"/>
                            </a:solidFill>
                            <a:effectLst/>
                            <a:latin typeface="+mn-lt"/>
                            <a:ea typeface="+mn-ea"/>
                            <a:cs typeface="+mn-cs"/>
                          </a:rPr>
                          <a:t>Co-operative banking sector known and recognised</a:t>
                        </a:r>
                        <a:endParaRPr lang="en-US" sz="10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000" b="0" kern="1200" dirty="0">
                            <a:solidFill>
                              <a:schemeClr val="tx1"/>
                            </a:solidFill>
                            <a:effectLst/>
                            <a:latin typeface="+mn-lt"/>
                            <a:ea typeface="+mn-ea"/>
                            <a:cs typeface="+mn-cs"/>
                          </a:rPr>
                          <a:t>Number of outreach and education activities about CBI Model to groups and institutions</a:t>
                        </a:r>
                        <a:endParaRPr lang="en-US" sz="10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dirty="0">
                            <a:solidFill>
                              <a:schemeClr val="tx1"/>
                            </a:solidFill>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kern="1200" dirty="0">
                            <a:solidFill>
                              <a:schemeClr val="tx1"/>
                            </a:solidFill>
                            <a:latin typeface="+mn-lt"/>
                            <a:ea typeface="+mn-ea"/>
                            <a:cs typeface="+mn-cs"/>
                          </a:rPr>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kern="1200" dirty="0">
                            <a:solidFill>
                              <a:schemeClr val="tx1"/>
                            </a:solidFill>
                            <a:latin typeface="+mn-lt"/>
                            <a:ea typeface="+mn-ea"/>
                            <a:cs typeface="+mn-cs"/>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kern="1200" dirty="0">
                            <a:solidFill>
                              <a:schemeClr val="tx1"/>
                            </a:solidFill>
                            <a:latin typeface="+mn-lt"/>
                            <a:ea typeface="+mn-ea"/>
                            <a:cs typeface="+mn-cs"/>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kern="1200" dirty="0">
                            <a:solidFill>
                              <a:schemeClr val="tx1"/>
                            </a:solidFill>
                            <a:latin typeface="+mn-lt"/>
                            <a:ea typeface="+mn-ea"/>
                            <a:cs typeface="+mn-cs"/>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000" b="0" kern="1200" dirty="0">
                            <a:solidFill>
                              <a:schemeClr val="tx1"/>
                            </a:solidFill>
                            <a:effectLst/>
                            <a:latin typeface="+mn-lt"/>
                            <a:ea typeface="+mn-ea"/>
                            <a:cs typeface="+mn-cs"/>
                          </a:rPr>
                          <a:t>The CBDA exceeded on this target for the year under review. This was due to requests coming through the CBDA mailbox and word of mouth engagements, phone calls, etc. with organised groups or individuals needing to be presented to on the information needed and requirements to register a CBI. This achievement is not funded as it is provided via information sessions either on teams or presentations where the groups meet with the CBDA, etc.</a:t>
                        </a:r>
                        <a:endParaRPr lang="en-US"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6020216"/>
                    </a:ext>
                  </a:extLst>
                </a:tr>
                <a:tr h="1191912">
                  <a:tc>
                    <a:txBody>
                      <a:bodyPr/>
                      <a:lstStyle/>
                      <a:p>
                        <a:endParaRPr lang="en-US" sz="10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000" b="0" kern="1200" dirty="0">
                            <a:solidFill>
                              <a:schemeClr val="tx1"/>
                            </a:solidFill>
                            <a:effectLst/>
                            <a:latin typeface="+mn-lt"/>
                            <a:ea typeface="+mn-ea"/>
                            <a:cs typeface="+mn-cs"/>
                          </a:rPr>
                          <a:t>Number of communication activities and publications</a:t>
                        </a:r>
                        <a:endParaRPr lang="en-US" sz="10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kern="1200">
                            <a:solidFill>
                              <a:schemeClr val="tx1"/>
                            </a:solidFill>
                            <a:latin typeface="+mn-lt"/>
                            <a:ea typeface="+mn-ea"/>
                            <a:cs typeface="+mn-cs"/>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kern="1200" dirty="0">
                            <a:solidFill>
                              <a:schemeClr val="tx1"/>
                            </a:solidFill>
                            <a:latin typeface="+mn-lt"/>
                            <a:ea typeface="+mn-ea"/>
                            <a:cs typeface="+mn-cs"/>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kern="1200">
                            <a:solidFill>
                              <a:schemeClr val="tx1"/>
                            </a:solidFill>
                            <a:latin typeface="+mn-lt"/>
                            <a:ea typeface="+mn-ea"/>
                            <a:cs typeface="+mn-cs"/>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kern="1200" dirty="0">
                            <a:solidFill>
                              <a:schemeClr val="tx1"/>
                            </a:solidFill>
                            <a:latin typeface="+mn-lt"/>
                            <a:ea typeface="+mn-ea"/>
                            <a:cs typeface="+mn-cs"/>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kern="1200" dirty="0">
                            <a:solidFill>
                              <a:schemeClr val="tx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000" b="0" kern="1200" dirty="0">
                            <a:solidFill>
                              <a:schemeClr val="tx1"/>
                            </a:solidFill>
                            <a:effectLst/>
                            <a:latin typeface="+mn-lt"/>
                            <a:ea typeface="+mn-ea"/>
                            <a:cs typeface="+mn-cs"/>
                          </a:rPr>
                          <a:t>Target was met by the Corporate Unit in collaboration with the Capacity Building unit assistance due to resource constraints</a:t>
                        </a:r>
                        <a:endParaRPr lang="en-US" sz="10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8436701"/>
                    </a:ext>
                  </a:extLst>
                </a:tr>
              </a:tbl>
            </a:graphicData>
          </a:graphic>
        </p:graphicFrame>
      </p:grpSp>
    </p:spTree>
    <p:extLst>
      <p:ext uri="{BB962C8B-B14F-4D97-AF65-F5344CB8AC3E}">
        <p14:creationId xmlns:p14="http://schemas.microsoft.com/office/powerpoint/2010/main" val="1417268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489A-AA13-732C-3332-0410A7C03823}"/>
              </a:ext>
            </a:extLst>
          </p:cNvPr>
          <p:cNvSpPr>
            <a:spLocks noGrp="1"/>
          </p:cNvSpPr>
          <p:nvPr>
            <p:ph type="title"/>
          </p:nvPr>
        </p:nvSpPr>
        <p:spPr>
          <a:xfrm>
            <a:off x="1151418" y="925606"/>
            <a:ext cx="9203819" cy="711359"/>
          </a:xfrm>
        </p:spPr>
        <p:txBody>
          <a:bodyPr/>
          <a:lstStyle/>
          <a:p>
            <a:r>
              <a:rPr lang="en-US" b="1" dirty="0">
                <a:solidFill>
                  <a:srgbClr val="EBEBEB"/>
                </a:solidFill>
                <a:latin typeface="Century Gothic" panose="020B0502020202020204"/>
              </a:rPr>
              <a:t>Annual Performance - FY2022/2023(cont..)</a:t>
            </a:r>
            <a:br>
              <a:rPr lang="en-ZA" dirty="0">
                <a:solidFill>
                  <a:srgbClr val="EBEBEB"/>
                </a:solidFill>
                <a:latin typeface="Century Gothic" panose="020B0502020202020204"/>
              </a:rPr>
            </a:br>
            <a:endParaRPr lang="en-US" dirty="0"/>
          </a:p>
        </p:txBody>
      </p:sp>
      <p:sp>
        <p:nvSpPr>
          <p:cNvPr id="5" name="Slide Number Placeholder 4">
            <a:extLst>
              <a:ext uri="{FF2B5EF4-FFF2-40B4-BE49-F238E27FC236}">
                <a16:creationId xmlns:a16="http://schemas.microsoft.com/office/drawing/2014/main" id="{6F4CFFB5-B638-6BE3-CA56-E0A6D69EC886}"/>
              </a:ext>
            </a:extLst>
          </p:cNvPr>
          <p:cNvSpPr>
            <a:spLocks noGrp="1"/>
          </p:cNvSpPr>
          <p:nvPr>
            <p:ph type="sldNum" sz="quarter" idx="12"/>
          </p:nvPr>
        </p:nvSpPr>
        <p:spPr/>
        <p:txBody>
          <a:bodyPr/>
          <a:lstStyle/>
          <a:p>
            <a:pPr defTabSz="914400">
              <a:defRPr/>
            </a:pPr>
            <a:fld id="{1942B57A-1560-4200-AE3C-01BF93AC9615}" type="slidenum">
              <a:rPr lang="en-ZA" smtClean="0">
                <a:solidFill>
                  <a:prstClr val="white"/>
                </a:solidFill>
              </a:rPr>
              <a:pPr defTabSz="914400">
                <a:defRPr/>
              </a:pPr>
              <a:t>11</a:t>
            </a:fld>
            <a:endParaRPr lang="en-ZA">
              <a:solidFill>
                <a:prstClr val="white"/>
              </a:solidFill>
            </a:endParaRPr>
          </a:p>
        </p:txBody>
      </p:sp>
      <p:grpSp>
        <p:nvGrpSpPr>
          <p:cNvPr id="3" name="Group 2">
            <a:extLst>
              <a:ext uri="{FF2B5EF4-FFF2-40B4-BE49-F238E27FC236}">
                <a16:creationId xmlns:a16="http://schemas.microsoft.com/office/drawing/2014/main" id="{0FB1261F-6F60-CD31-F13D-1CC6BBB80D09}"/>
              </a:ext>
            </a:extLst>
          </p:cNvPr>
          <p:cNvGrpSpPr/>
          <p:nvPr/>
        </p:nvGrpSpPr>
        <p:grpSpPr>
          <a:xfrm>
            <a:off x="689128" y="2066853"/>
            <a:ext cx="11363097" cy="3684946"/>
            <a:chOff x="689128" y="2044819"/>
            <a:chExt cx="11363097" cy="2922906"/>
          </a:xfrm>
        </p:grpSpPr>
        <p:graphicFrame>
          <p:nvGraphicFramePr>
            <p:cNvPr id="7" name="Table 6">
              <a:extLst>
                <a:ext uri="{FF2B5EF4-FFF2-40B4-BE49-F238E27FC236}">
                  <a16:creationId xmlns:a16="http://schemas.microsoft.com/office/drawing/2014/main" id="{2D2519E0-EE73-E231-0453-D10301253F41}"/>
                </a:ext>
              </a:extLst>
            </p:cNvPr>
            <p:cNvGraphicFramePr>
              <a:graphicFrameLocks/>
            </p:cNvGraphicFramePr>
            <p:nvPr>
              <p:extLst>
                <p:ext uri="{D42A27DB-BD31-4B8C-83A1-F6EECF244321}">
                  <p14:modId xmlns:p14="http://schemas.microsoft.com/office/powerpoint/2010/main" val="2468732501"/>
                </p:ext>
              </p:extLst>
            </p:nvPr>
          </p:nvGraphicFramePr>
          <p:xfrm>
            <a:off x="689129" y="2044819"/>
            <a:ext cx="11363096" cy="1157999"/>
          </p:xfrm>
          <a:graphic>
            <a:graphicData uri="http://schemas.openxmlformats.org/drawingml/2006/table">
              <a:tbl>
                <a:tblPr/>
                <a:tblGrid>
                  <a:gridCol w="845551">
                    <a:extLst>
                      <a:ext uri="{9D8B030D-6E8A-4147-A177-3AD203B41FA5}">
                        <a16:colId xmlns:a16="http://schemas.microsoft.com/office/drawing/2014/main" val="304930070"/>
                      </a:ext>
                    </a:extLst>
                  </a:gridCol>
                  <a:gridCol w="833947">
                    <a:extLst>
                      <a:ext uri="{9D8B030D-6E8A-4147-A177-3AD203B41FA5}">
                        <a16:colId xmlns:a16="http://schemas.microsoft.com/office/drawing/2014/main" val="186417127"/>
                      </a:ext>
                    </a:extLst>
                  </a:gridCol>
                  <a:gridCol w="1109499">
                    <a:extLst>
                      <a:ext uri="{9D8B030D-6E8A-4147-A177-3AD203B41FA5}">
                        <a16:colId xmlns:a16="http://schemas.microsoft.com/office/drawing/2014/main" val="1155629671"/>
                      </a:ext>
                    </a:extLst>
                  </a:gridCol>
                  <a:gridCol w="881242">
                    <a:extLst>
                      <a:ext uri="{9D8B030D-6E8A-4147-A177-3AD203B41FA5}">
                        <a16:colId xmlns:a16="http://schemas.microsoft.com/office/drawing/2014/main" val="4081509923"/>
                      </a:ext>
                    </a:extLst>
                  </a:gridCol>
                  <a:gridCol w="928728">
                    <a:extLst>
                      <a:ext uri="{9D8B030D-6E8A-4147-A177-3AD203B41FA5}">
                        <a16:colId xmlns:a16="http://schemas.microsoft.com/office/drawing/2014/main" val="2887274983"/>
                      </a:ext>
                    </a:extLst>
                  </a:gridCol>
                  <a:gridCol w="837282">
                    <a:extLst>
                      <a:ext uri="{9D8B030D-6E8A-4147-A177-3AD203B41FA5}">
                        <a16:colId xmlns:a16="http://schemas.microsoft.com/office/drawing/2014/main" val="1342376644"/>
                      </a:ext>
                    </a:extLst>
                  </a:gridCol>
                  <a:gridCol w="934070">
                    <a:extLst>
                      <a:ext uri="{9D8B030D-6E8A-4147-A177-3AD203B41FA5}">
                        <a16:colId xmlns:a16="http://schemas.microsoft.com/office/drawing/2014/main" val="2016266523"/>
                      </a:ext>
                    </a:extLst>
                  </a:gridCol>
                  <a:gridCol w="1695839">
                    <a:extLst>
                      <a:ext uri="{9D8B030D-6E8A-4147-A177-3AD203B41FA5}">
                        <a16:colId xmlns:a16="http://schemas.microsoft.com/office/drawing/2014/main" val="2189335705"/>
                      </a:ext>
                    </a:extLst>
                  </a:gridCol>
                  <a:gridCol w="3296938">
                    <a:extLst>
                      <a:ext uri="{9D8B030D-6E8A-4147-A177-3AD203B41FA5}">
                        <a16:colId xmlns:a16="http://schemas.microsoft.com/office/drawing/2014/main" val="2793856214"/>
                      </a:ext>
                    </a:extLst>
                  </a:gridCol>
                </a:tblGrid>
                <a:tr h="372952">
                  <a:tc gridSpan="9">
                    <a:txBody>
                      <a:bodyPr/>
                      <a:lstStyle/>
                      <a:p>
                        <a:pPr fontAlgn="t"/>
                        <a:endParaRPr lang="en-GB" sz="1000" dirty="0">
                          <a:effectLst/>
                          <a:latin typeface="+mn-lt"/>
                        </a:endParaRPr>
                      </a:p>
                      <a:p>
                        <a:pPr algn="ctr" rtl="0" fontAlgn="base"/>
                        <a:r>
                          <a:rPr lang="en-GB" sz="1000" b="1" i="0" dirty="0">
                            <a:solidFill>
                              <a:srgbClr val="FFFFFF"/>
                            </a:solidFill>
                            <a:effectLst/>
                            <a:latin typeface="+mn-lt"/>
                          </a:rPr>
                          <a:t>Strategic Objective1. : </a:t>
                        </a:r>
                        <a:r>
                          <a:rPr lang="en-ZA" sz="1000" b="1" i="0" kern="1200" dirty="0">
                            <a:solidFill>
                              <a:srgbClr val="FFFFFF"/>
                            </a:solidFill>
                            <a:effectLst/>
                            <a:latin typeface="+mn-lt"/>
                            <a:ea typeface="+mn-ea"/>
                            <a:cs typeface="+mn-cs"/>
                          </a:rPr>
                          <a:t>Co-operative banking sector is known and recognised</a:t>
                        </a:r>
                        <a:endParaRPr lang="en-GB" sz="1000" b="1" i="0" kern="1200" dirty="0">
                          <a:solidFill>
                            <a:srgbClr val="FFFFFF"/>
                          </a:solidFill>
                          <a:effectLst/>
                          <a:latin typeface="+mn-lt"/>
                          <a:ea typeface="+mn-ea"/>
                          <a:cs typeface="+mn-cs"/>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861798"/>
                    </a:ext>
                  </a:extLst>
                </a:tr>
                <a:tr h="1086952">
                  <a:tc>
                    <a:txBody>
                      <a:bodyPr/>
                      <a:lstStyle/>
                      <a:p>
                        <a:pPr algn="ctr" fontAlgn="t"/>
                        <a:endParaRPr lang="en-US" sz="1000" dirty="0">
                          <a:effectLst/>
                          <a:latin typeface="+mn-lt"/>
                        </a:endParaRPr>
                      </a:p>
                      <a:p>
                        <a:pPr algn="ctr" rtl="0" fontAlgn="base"/>
                        <a:r>
                          <a:rPr lang="en-US" sz="1000" b="1" i="0" dirty="0">
                            <a:solidFill>
                              <a:srgbClr val="FFFFFF"/>
                            </a:solidFill>
                            <a:effectLst/>
                            <a:latin typeface="+mn-lt"/>
                          </a:rPr>
                          <a:t>Outcome</a:t>
                        </a:r>
                        <a:r>
                          <a:rPr lang="en-US" sz="1000" b="0" i="0" dirty="0">
                            <a:solidFill>
                              <a:srgbClr val="FFFFFF"/>
                            </a:solidFill>
                            <a:effectLst/>
                            <a:latin typeface="+mn-lt"/>
                          </a:rPr>
                          <a:t> </a:t>
                        </a:r>
                        <a:endParaRPr lang="en-US" sz="1000" b="0" i="0" dirty="0">
                          <a:effectLst/>
                          <a:latin typeface="+mn-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algn="ctr" fontAlgn="t"/>
                        <a:endParaRPr lang="en-US" sz="1000">
                          <a:effectLst/>
                          <a:latin typeface="+mn-lt"/>
                        </a:endParaRPr>
                      </a:p>
                      <a:p>
                        <a:pPr algn="ctr" rtl="0" fontAlgn="base"/>
                        <a:r>
                          <a:rPr lang="en-US" sz="1000" b="1" i="0">
                            <a:solidFill>
                              <a:srgbClr val="FFFFFF"/>
                            </a:solidFill>
                            <a:effectLst/>
                            <a:latin typeface="+mn-lt"/>
                          </a:rPr>
                          <a:t>Output</a:t>
                        </a:r>
                        <a:r>
                          <a:rPr lang="en-US" sz="1000" b="0" i="0">
                            <a:solidFill>
                              <a:srgbClr val="FFFFFF"/>
                            </a:solidFill>
                            <a:effectLst/>
                            <a:latin typeface="+mn-lt"/>
                          </a:rPr>
                          <a:t> </a:t>
                        </a:r>
                        <a:endParaRPr lang="en-US" sz="1000" b="0" i="0">
                          <a:effectLst/>
                          <a:latin typeface="+mn-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algn="ctr" fontAlgn="t"/>
                        <a:endParaRPr lang="en-US" sz="1000" dirty="0">
                          <a:effectLst/>
                          <a:latin typeface="+mn-lt"/>
                        </a:endParaRPr>
                      </a:p>
                      <a:p>
                        <a:pPr algn="l" rtl="0" fontAlgn="base"/>
                        <a:r>
                          <a:rPr lang="en-ZA" sz="1000" b="1" i="0" kern="1200" dirty="0">
                            <a:solidFill>
                              <a:srgbClr val="FFFFFF"/>
                            </a:solidFill>
                            <a:effectLst/>
                            <a:latin typeface="+mn-lt"/>
                            <a:ea typeface="+mn-ea"/>
                            <a:cs typeface="+mn-cs"/>
                          </a:rPr>
                          <a:t>Output indicator</a:t>
                        </a:r>
                        <a:endParaRPr lang="en-US" sz="1000" b="1" i="0" kern="1200" dirty="0">
                          <a:solidFill>
                            <a:srgbClr val="FFFFFF"/>
                          </a:solidFill>
                          <a:effectLst/>
                          <a:latin typeface="+mn-lt"/>
                          <a:ea typeface="+mn-ea"/>
                          <a:cs typeface="+mn-cs"/>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algn="ctr" fontAlgn="t"/>
                        <a:endParaRPr lang="en-US" sz="1000" dirty="0">
                          <a:effectLst/>
                          <a:latin typeface="+mn-lt"/>
                        </a:endParaRPr>
                      </a:p>
                      <a:p>
                        <a:pPr algn="ctr" rtl="0" fontAlgn="base"/>
                        <a:r>
                          <a:rPr lang="en-US" sz="1000" b="1" i="0" dirty="0">
                            <a:solidFill>
                              <a:srgbClr val="FFFFFF"/>
                            </a:solidFill>
                            <a:effectLst/>
                            <a:latin typeface="+mn-lt"/>
                          </a:rPr>
                          <a:t>Actual Achievement 2020/2021</a:t>
                        </a:r>
                        <a:r>
                          <a:rPr lang="en-US" sz="1000" b="0" i="0" dirty="0">
                            <a:solidFill>
                              <a:srgbClr val="FFFFFF"/>
                            </a:solidFill>
                            <a:effectLst/>
                            <a:latin typeface="+mn-lt"/>
                          </a:rPr>
                          <a:t> </a:t>
                        </a:r>
                        <a:endParaRPr lang="en-US" sz="1000" b="0" i="0" dirty="0">
                          <a:effectLst/>
                          <a:latin typeface="+mn-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algn="ctr" fontAlgn="t"/>
                        <a:endParaRPr lang="en-US" sz="1000" dirty="0">
                          <a:effectLst/>
                          <a:latin typeface="+mn-lt"/>
                        </a:endParaRPr>
                      </a:p>
                      <a:p>
                        <a:pPr algn="ctr" rtl="0" fontAlgn="base"/>
                        <a:r>
                          <a:rPr lang="en-US" sz="1000" b="1" i="0" dirty="0">
                            <a:solidFill>
                              <a:srgbClr val="FFFFFF"/>
                            </a:solidFill>
                            <a:effectLst/>
                            <a:latin typeface="+mn-lt"/>
                          </a:rPr>
                          <a:t>Actual</a:t>
                        </a:r>
                        <a:r>
                          <a:rPr lang="en-US" sz="1000" b="0" i="0" dirty="0">
                            <a:solidFill>
                              <a:srgbClr val="FFFFFF"/>
                            </a:solidFill>
                            <a:effectLst/>
                            <a:latin typeface="+mn-lt"/>
                          </a:rPr>
                          <a:t> </a:t>
                        </a:r>
                        <a:endParaRPr lang="en-US" sz="1000" b="0" i="0" dirty="0">
                          <a:effectLst/>
                          <a:latin typeface="+mn-lt"/>
                        </a:endParaRPr>
                      </a:p>
                      <a:p>
                        <a:pPr algn="ctr" rtl="0" fontAlgn="base"/>
                        <a:r>
                          <a:rPr lang="en-US" sz="1000" b="1" i="0" dirty="0">
                            <a:solidFill>
                              <a:srgbClr val="FFFFFF"/>
                            </a:solidFill>
                            <a:effectLst/>
                            <a:latin typeface="+mn-lt"/>
                          </a:rPr>
                          <a:t>Achievement</a:t>
                        </a:r>
                        <a:r>
                          <a:rPr lang="en-US" sz="1000" b="0" i="0" dirty="0">
                            <a:solidFill>
                              <a:srgbClr val="FFFFFF"/>
                            </a:solidFill>
                            <a:effectLst/>
                            <a:latin typeface="+mn-lt"/>
                          </a:rPr>
                          <a:t> </a:t>
                        </a:r>
                        <a:endParaRPr lang="en-US" sz="1000" b="0" i="0" dirty="0">
                          <a:effectLst/>
                          <a:latin typeface="+mn-lt"/>
                        </a:endParaRPr>
                      </a:p>
                      <a:p>
                        <a:pPr algn="ctr" rtl="0" fontAlgn="base"/>
                        <a:r>
                          <a:rPr lang="en-US" sz="1000" b="1" i="0" dirty="0">
                            <a:solidFill>
                              <a:srgbClr val="FFFFFF"/>
                            </a:solidFill>
                            <a:effectLst/>
                            <a:latin typeface="+mn-lt"/>
                          </a:rPr>
                          <a:t> 2021/2022</a:t>
                        </a:r>
                        <a:r>
                          <a:rPr lang="en-US" sz="1000" b="0" i="0" dirty="0">
                            <a:solidFill>
                              <a:srgbClr val="FFFFFF"/>
                            </a:solidFill>
                            <a:effectLst/>
                            <a:latin typeface="+mn-lt"/>
                          </a:rPr>
                          <a:t> </a:t>
                        </a:r>
                        <a:endParaRPr lang="en-US" sz="1000" b="0" i="0" dirty="0">
                          <a:effectLst/>
                          <a:latin typeface="+mn-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algn="ctr" fontAlgn="t"/>
                        <a:endParaRPr lang="en-US" sz="1000" dirty="0">
                          <a:effectLst/>
                          <a:latin typeface="+mn-lt"/>
                        </a:endParaRPr>
                      </a:p>
                      <a:p>
                        <a:pPr algn="ctr" rtl="0" fontAlgn="base"/>
                        <a:r>
                          <a:rPr lang="en-US" sz="1000" b="1" i="0" dirty="0">
                            <a:solidFill>
                              <a:srgbClr val="FFFFFF"/>
                            </a:solidFill>
                            <a:effectLst/>
                            <a:latin typeface="+mn-lt"/>
                          </a:rPr>
                          <a:t>Planned </a:t>
                        </a:r>
                        <a:r>
                          <a:rPr lang="en-US" sz="1000" b="0" i="0" dirty="0">
                            <a:solidFill>
                              <a:srgbClr val="FFFFFF"/>
                            </a:solidFill>
                            <a:effectLst/>
                            <a:latin typeface="+mn-lt"/>
                          </a:rPr>
                          <a:t> </a:t>
                        </a:r>
                        <a:endParaRPr lang="en-US" sz="1000" b="0" i="0" dirty="0">
                          <a:effectLst/>
                          <a:latin typeface="+mn-lt"/>
                        </a:endParaRPr>
                      </a:p>
                      <a:p>
                        <a:pPr algn="ctr" rtl="0" fontAlgn="base"/>
                        <a:r>
                          <a:rPr lang="en-US" sz="1000" b="1" i="0" dirty="0">
                            <a:solidFill>
                              <a:srgbClr val="FFFFFF"/>
                            </a:solidFill>
                            <a:effectLst/>
                            <a:latin typeface="+mn-lt"/>
                          </a:rPr>
                          <a:t>Target</a:t>
                        </a:r>
                        <a:r>
                          <a:rPr lang="en-US" sz="1000" b="0" i="0" dirty="0">
                            <a:solidFill>
                              <a:srgbClr val="FFFFFF"/>
                            </a:solidFill>
                            <a:effectLst/>
                            <a:latin typeface="+mn-lt"/>
                          </a:rPr>
                          <a:t> </a:t>
                        </a:r>
                        <a:endParaRPr lang="en-US" sz="1000" b="0" i="0" dirty="0">
                          <a:effectLst/>
                          <a:latin typeface="+mn-lt"/>
                        </a:endParaRPr>
                      </a:p>
                      <a:p>
                        <a:pPr algn="ctr" rtl="0" fontAlgn="base"/>
                        <a:r>
                          <a:rPr lang="en-US" sz="1000" b="1" i="0" dirty="0">
                            <a:solidFill>
                              <a:srgbClr val="FFFFFF"/>
                            </a:solidFill>
                            <a:effectLst/>
                            <a:latin typeface="+mn-lt"/>
                          </a:rPr>
                          <a:t>2022/2023</a:t>
                        </a:r>
                        <a:r>
                          <a:rPr lang="en-US" sz="1000" b="0" i="0" dirty="0">
                            <a:solidFill>
                              <a:srgbClr val="FFFFFF"/>
                            </a:solidFill>
                            <a:effectLst/>
                            <a:latin typeface="+mn-lt"/>
                          </a:rPr>
                          <a:t> </a:t>
                        </a:r>
                        <a:endParaRPr lang="en-US" sz="1000" b="0" i="0" dirty="0">
                          <a:effectLst/>
                          <a:latin typeface="+mn-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algn="ctr" fontAlgn="t"/>
                        <a:endParaRPr lang="en-US" sz="1000" dirty="0">
                          <a:effectLst/>
                          <a:latin typeface="+mn-lt"/>
                        </a:endParaRPr>
                      </a:p>
                      <a:p>
                        <a:pPr algn="ctr" rtl="0" fontAlgn="base"/>
                        <a:r>
                          <a:rPr lang="en-US" sz="1000" b="1" i="0" dirty="0">
                            <a:solidFill>
                              <a:srgbClr val="FFFFFF"/>
                            </a:solidFill>
                            <a:effectLst/>
                            <a:latin typeface="+mn-lt"/>
                          </a:rPr>
                          <a:t>* Actual Achievement</a:t>
                        </a:r>
                        <a:r>
                          <a:rPr lang="en-US" sz="1000" b="0" i="0" dirty="0">
                            <a:solidFill>
                              <a:srgbClr val="FFFFFF"/>
                            </a:solidFill>
                            <a:effectLst/>
                            <a:latin typeface="+mn-lt"/>
                          </a:rPr>
                          <a:t> </a:t>
                        </a:r>
                        <a:endParaRPr lang="en-US" sz="1000" b="0" i="0" dirty="0">
                          <a:effectLst/>
                          <a:latin typeface="+mn-lt"/>
                        </a:endParaRPr>
                      </a:p>
                      <a:p>
                        <a:pPr algn="ctr" rtl="0" fontAlgn="base"/>
                        <a:r>
                          <a:rPr lang="en-US" sz="1000" b="1" i="0" dirty="0">
                            <a:solidFill>
                              <a:srgbClr val="FFFFFF"/>
                            </a:solidFill>
                            <a:effectLst/>
                            <a:latin typeface="+mn-lt"/>
                          </a:rPr>
                          <a:t>2022/2023</a:t>
                        </a:r>
                        <a:r>
                          <a:rPr lang="en-US" sz="1000" b="0" i="0" dirty="0">
                            <a:solidFill>
                              <a:srgbClr val="FFFFFF"/>
                            </a:solidFill>
                            <a:effectLst/>
                            <a:latin typeface="+mn-lt"/>
                          </a:rPr>
                          <a:t> </a:t>
                        </a:r>
                        <a:endParaRPr lang="en-US" sz="1000" b="0" i="0" dirty="0">
                          <a:effectLst/>
                          <a:latin typeface="+mn-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algn="ctr" fontAlgn="t"/>
                        <a:endParaRPr lang="en-GB" sz="1000" dirty="0">
                          <a:effectLst/>
                          <a:latin typeface="+mn-lt"/>
                        </a:endParaRPr>
                      </a:p>
                      <a:p>
                        <a:pPr algn="ctr" rtl="0" fontAlgn="base"/>
                        <a:r>
                          <a:rPr lang="en-GB" sz="1000" b="1" i="0" dirty="0">
                            <a:solidFill>
                              <a:srgbClr val="FFFFFF"/>
                            </a:solidFill>
                            <a:effectLst/>
                            <a:latin typeface="+mn-lt"/>
                          </a:rPr>
                          <a:t>Deviation from Planned Target to Actual Achievement for 2022/2023</a:t>
                        </a:r>
                        <a:r>
                          <a:rPr lang="en-GB" sz="1000" b="0" i="0" dirty="0">
                            <a:solidFill>
                              <a:srgbClr val="FFFFFF"/>
                            </a:solidFill>
                            <a:effectLst/>
                            <a:latin typeface="+mn-lt"/>
                          </a:rPr>
                          <a:t> </a:t>
                        </a:r>
                      </a:p>
                      <a:p>
                        <a:pPr algn="ctr" rtl="0" fontAlgn="base"/>
                        <a:endParaRPr lang="en-GB" sz="1000" b="0" i="0" dirty="0">
                          <a:effectLst/>
                          <a:latin typeface="+mn-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algn="ctr" fontAlgn="t"/>
                        <a:endParaRPr lang="en-GB" sz="1000" dirty="0">
                          <a:effectLst/>
                          <a:latin typeface="+mn-lt"/>
                        </a:endParaRPr>
                      </a:p>
                      <a:p>
                        <a:pPr algn="ctr" rtl="0" fontAlgn="base"/>
                        <a:r>
                          <a:rPr lang="en-GB" sz="1000" b="1" i="0" dirty="0">
                            <a:solidFill>
                              <a:srgbClr val="FFFFFF"/>
                            </a:solidFill>
                            <a:effectLst/>
                            <a:latin typeface="+mn-lt"/>
                          </a:rPr>
                          <a:t>Reasons for revisions to the Outputs / Output indicators / Annual Targets</a:t>
                        </a:r>
                        <a:r>
                          <a:rPr lang="en-GB" sz="1000" b="0" i="0" dirty="0">
                            <a:solidFill>
                              <a:srgbClr val="FFFFFF"/>
                            </a:solidFill>
                            <a:effectLst/>
                            <a:latin typeface="+mn-lt"/>
                          </a:rPr>
                          <a:t> </a:t>
                        </a:r>
                        <a:endParaRPr lang="en-GB" sz="1000" b="0" i="0" dirty="0">
                          <a:effectLst/>
                          <a:latin typeface="+mn-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879896738"/>
                    </a:ext>
                  </a:extLst>
                </a:tr>
              </a:tbl>
            </a:graphicData>
          </a:graphic>
        </p:graphicFrame>
        <p:graphicFrame>
          <p:nvGraphicFramePr>
            <p:cNvPr id="9" name="Table 5">
              <a:extLst>
                <a:ext uri="{FF2B5EF4-FFF2-40B4-BE49-F238E27FC236}">
                  <a16:creationId xmlns:a16="http://schemas.microsoft.com/office/drawing/2014/main" id="{835B36EB-513C-21B9-879A-DE7F0F7A38B6}"/>
                </a:ext>
              </a:extLst>
            </p:cNvPr>
            <p:cNvGraphicFramePr>
              <a:graphicFrameLocks/>
            </p:cNvGraphicFramePr>
            <p:nvPr>
              <p:extLst>
                <p:ext uri="{D42A27DB-BD31-4B8C-83A1-F6EECF244321}">
                  <p14:modId xmlns:p14="http://schemas.microsoft.com/office/powerpoint/2010/main" val="3422835687"/>
                </p:ext>
              </p:extLst>
            </p:nvPr>
          </p:nvGraphicFramePr>
          <p:xfrm>
            <a:off x="689128" y="3202819"/>
            <a:ext cx="11363095" cy="1764906"/>
          </p:xfrm>
          <a:graphic>
            <a:graphicData uri="http://schemas.openxmlformats.org/drawingml/2006/table">
              <a:tbl>
                <a:tblPr firstRow="1" bandRow="1">
                  <a:tableStyleId>{5C22544A-7EE6-4342-B048-85BDC9FD1C3A}</a:tableStyleId>
                </a:tblPr>
                <a:tblGrid>
                  <a:gridCol w="842215">
                    <a:extLst>
                      <a:ext uri="{9D8B030D-6E8A-4147-A177-3AD203B41FA5}">
                        <a16:colId xmlns:a16="http://schemas.microsoft.com/office/drawing/2014/main" val="2655073072"/>
                      </a:ext>
                    </a:extLst>
                  </a:gridCol>
                  <a:gridCol w="881351">
                    <a:extLst>
                      <a:ext uri="{9D8B030D-6E8A-4147-A177-3AD203B41FA5}">
                        <a16:colId xmlns:a16="http://schemas.microsoft.com/office/drawing/2014/main" val="1878682488"/>
                      </a:ext>
                    </a:extLst>
                  </a:gridCol>
                  <a:gridCol w="1068634">
                    <a:extLst>
                      <a:ext uri="{9D8B030D-6E8A-4147-A177-3AD203B41FA5}">
                        <a16:colId xmlns:a16="http://schemas.microsoft.com/office/drawing/2014/main" val="339728742"/>
                      </a:ext>
                    </a:extLst>
                  </a:gridCol>
                  <a:gridCol w="859315">
                    <a:extLst>
                      <a:ext uri="{9D8B030D-6E8A-4147-A177-3AD203B41FA5}">
                        <a16:colId xmlns:a16="http://schemas.microsoft.com/office/drawing/2014/main" val="2605621433"/>
                      </a:ext>
                    </a:extLst>
                  </a:gridCol>
                  <a:gridCol w="958470">
                    <a:extLst>
                      <a:ext uri="{9D8B030D-6E8A-4147-A177-3AD203B41FA5}">
                        <a16:colId xmlns:a16="http://schemas.microsoft.com/office/drawing/2014/main" val="1930525885"/>
                      </a:ext>
                    </a:extLst>
                  </a:gridCol>
                  <a:gridCol w="856282">
                    <a:extLst>
                      <a:ext uri="{9D8B030D-6E8A-4147-A177-3AD203B41FA5}">
                        <a16:colId xmlns:a16="http://schemas.microsoft.com/office/drawing/2014/main" val="2088301985"/>
                      </a:ext>
                    </a:extLst>
                  </a:gridCol>
                  <a:gridCol w="895398">
                    <a:extLst>
                      <a:ext uri="{9D8B030D-6E8A-4147-A177-3AD203B41FA5}">
                        <a16:colId xmlns:a16="http://schemas.microsoft.com/office/drawing/2014/main" val="3176328473"/>
                      </a:ext>
                    </a:extLst>
                  </a:gridCol>
                  <a:gridCol w="1718631">
                    <a:extLst>
                      <a:ext uri="{9D8B030D-6E8A-4147-A177-3AD203B41FA5}">
                        <a16:colId xmlns:a16="http://schemas.microsoft.com/office/drawing/2014/main" val="63320602"/>
                      </a:ext>
                    </a:extLst>
                  </a:gridCol>
                  <a:gridCol w="3282799">
                    <a:extLst>
                      <a:ext uri="{9D8B030D-6E8A-4147-A177-3AD203B41FA5}">
                        <a16:colId xmlns:a16="http://schemas.microsoft.com/office/drawing/2014/main" val="3825935035"/>
                      </a:ext>
                    </a:extLst>
                  </a:gridCol>
                </a:tblGrid>
                <a:tr h="2133560">
                  <a:tc>
                    <a:txBody>
                      <a:bodyPr/>
                      <a:lstStyle/>
                      <a:p>
                        <a:endParaRPr lang="en-US" sz="900" b="1"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000" b="0" kern="1200" dirty="0">
                            <a:solidFill>
                              <a:schemeClr val="tx1"/>
                            </a:solidFill>
                            <a:effectLst/>
                            <a:latin typeface="+mn-lt"/>
                            <a:ea typeface="+mn-ea"/>
                            <a:cs typeface="+mn-cs"/>
                          </a:rPr>
                          <a:t>Leverage of products and services offered by partners and stakeholders through collaboration and agreements</a:t>
                        </a:r>
                        <a:endParaRPr lang="en-US" sz="10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000" b="0" kern="1200" dirty="0">
                            <a:solidFill>
                              <a:schemeClr val="tx1"/>
                            </a:solidFill>
                            <a:effectLst/>
                            <a:latin typeface="+mn-lt"/>
                            <a:ea typeface="+mn-ea"/>
                            <a:cs typeface="+mn-cs"/>
                          </a:rPr>
                          <a:t>Number of partner and stakeholder relationships</a:t>
                        </a:r>
                        <a:endParaRPr lang="en-US" sz="10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kern="1200" dirty="0">
                            <a:solidFill>
                              <a:schemeClr val="tx1"/>
                            </a:solidFill>
                            <a:latin typeface="+mn-lt"/>
                            <a:ea typeface="+mn-ea"/>
                            <a:cs typeface="+mn-cs"/>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kern="1200" dirty="0">
                            <a:solidFill>
                              <a:schemeClr val="tx1"/>
                            </a:solidFill>
                            <a:latin typeface="+mn-lt"/>
                            <a:ea typeface="+mn-ea"/>
                            <a:cs typeface="+mn-cs"/>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kern="1200" dirty="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kern="1200" dirty="0">
                            <a:solidFill>
                              <a:schemeClr val="tx1"/>
                            </a:solidFill>
                            <a:latin typeface="+mn-lt"/>
                            <a:ea typeface="+mn-ea"/>
                            <a:cs typeface="+mn-cs"/>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000" b="0" kern="1200" dirty="0">
                            <a:solidFill>
                              <a:schemeClr val="tx1"/>
                            </a:solidFill>
                            <a:effectLst/>
                            <a:latin typeface="+mn-lt"/>
                            <a:ea typeface="+mn-ea"/>
                            <a:cs typeface="+mn-cs"/>
                          </a:rPr>
                          <a:t>The CBDA had much more engagements due to the merger at different forums, workstreams and the Department of Small Business Development, etc. These engagements were to present on what the CBDA does as per its mandate. The CBDA also presented at the Select Committee of Finance (</a:t>
                        </a:r>
                        <a:r>
                          <a:rPr lang="en-ZA" sz="1000" b="0" kern="1200" dirty="0" err="1">
                            <a:solidFill>
                              <a:schemeClr val="tx1"/>
                            </a:solidFill>
                            <a:effectLst/>
                            <a:latin typeface="+mn-lt"/>
                            <a:ea typeface="+mn-ea"/>
                            <a:cs typeface="+mn-cs"/>
                          </a:rPr>
                          <a:t>SCoF</a:t>
                        </a:r>
                        <a:r>
                          <a:rPr lang="en-ZA" sz="1000" b="0" kern="1200" dirty="0">
                            <a:solidFill>
                              <a:schemeClr val="tx1"/>
                            </a:solidFill>
                            <a:effectLst/>
                            <a:latin typeface="+mn-lt"/>
                            <a:ea typeface="+mn-ea"/>
                            <a:cs typeface="+mn-cs"/>
                          </a:rPr>
                          <a:t>) during March 2023 on actions implemented to address  audit findings and consequence management investigations </a:t>
                        </a:r>
                        <a:endParaRPr lang="en-US" sz="1000" b="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6020216"/>
                    </a:ext>
                  </a:extLst>
                </a:tr>
              </a:tbl>
            </a:graphicData>
          </a:graphic>
        </p:graphicFrame>
      </p:grpSp>
    </p:spTree>
    <p:extLst>
      <p:ext uri="{BB962C8B-B14F-4D97-AF65-F5344CB8AC3E}">
        <p14:creationId xmlns:p14="http://schemas.microsoft.com/office/powerpoint/2010/main" val="3416038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23AE4-C1DC-0353-6EFC-664805E02F52}"/>
              </a:ext>
            </a:extLst>
          </p:cNvPr>
          <p:cNvSpPr>
            <a:spLocks noGrp="1"/>
          </p:cNvSpPr>
          <p:nvPr>
            <p:ph type="title"/>
          </p:nvPr>
        </p:nvSpPr>
        <p:spPr>
          <a:xfrm>
            <a:off x="1151419" y="925606"/>
            <a:ext cx="8873930" cy="711359"/>
          </a:xfrm>
        </p:spPr>
        <p:txBody>
          <a:bodyPr/>
          <a:lstStyle/>
          <a:p>
            <a:r>
              <a:rPr lang="en-US" b="1" dirty="0">
                <a:solidFill>
                  <a:srgbClr val="EBEBEB"/>
                </a:solidFill>
                <a:latin typeface="Century Gothic" panose="020B0502020202020204"/>
              </a:rPr>
              <a:t>Annual Performance - FY2022/2023(cont..)</a:t>
            </a:r>
            <a:endParaRPr lang="en-US" dirty="0"/>
          </a:p>
        </p:txBody>
      </p:sp>
      <p:sp>
        <p:nvSpPr>
          <p:cNvPr id="5" name="Slide Number Placeholder 4">
            <a:extLst>
              <a:ext uri="{FF2B5EF4-FFF2-40B4-BE49-F238E27FC236}">
                <a16:creationId xmlns:a16="http://schemas.microsoft.com/office/drawing/2014/main" id="{8C4542FB-36D2-C395-F3CE-9A8FFCB0B48D}"/>
              </a:ext>
            </a:extLst>
          </p:cNvPr>
          <p:cNvSpPr>
            <a:spLocks noGrp="1"/>
          </p:cNvSpPr>
          <p:nvPr>
            <p:ph type="sldNum" sz="quarter" idx="12"/>
          </p:nvPr>
        </p:nvSpPr>
        <p:spPr/>
        <p:txBody>
          <a:bodyPr/>
          <a:lstStyle/>
          <a:p>
            <a:pPr defTabSz="914400">
              <a:defRPr/>
            </a:pPr>
            <a:fld id="{1942B57A-1560-4200-AE3C-01BF93AC9615}" type="slidenum">
              <a:rPr lang="en-ZA" smtClean="0">
                <a:solidFill>
                  <a:prstClr val="white"/>
                </a:solidFill>
              </a:rPr>
              <a:pPr defTabSz="914400">
                <a:defRPr/>
              </a:pPr>
              <a:t>12</a:t>
            </a:fld>
            <a:endParaRPr lang="en-ZA">
              <a:solidFill>
                <a:prstClr val="white"/>
              </a:solidFill>
            </a:endParaRPr>
          </a:p>
        </p:txBody>
      </p:sp>
      <p:grpSp>
        <p:nvGrpSpPr>
          <p:cNvPr id="4" name="Group 3">
            <a:extLst>
              <a:ext uri="{FF2B5EF4-FFF2-40B4-BE49-F238E27FC236}">
                <a16:creationId xmlns:a16="http://schemas.microsoft.com/office/drawing/2014/main" id="{27FD622A-5CD5-7CF3-9814-A70F0E8F8C0A}"/>
              </a:ext>
            </a:extLst>
          </p:cNvPr>
          <p:cNvGrpSpPr/>
          <p:nvPr/>
        </p:nvGrpSpPr>
        <p:grpSpPr>
          <a:xfrm>
            <a:off x="689126" y="1861851"/>
            <a:ext cx="11363097" cy="4564962"/>
            <a:chOff x="689126" y="2067292"/>
            <a:chExt cx="11363097" cy="4366187"/>
          </a:xfrm>
        </p:grpSpPr>
        <p:graphicFrame>
          <p:nvGraphicFramePr>
            <p:cNvPr id="6" name="Table 5">
              <a:extLst>
                <a:ext uri="{FF2B5EF4-FFF2-40B4-BE49-F238E27FC236}">
                  <a16:creationId xmlns:a16="http://schemas.microsoft.com/office/drawing/2014/main" id="{B4A63A12-9090-C3D7-565C-5452877A52FA}"/>
                </a:ext>
              </a:extLst>
            </p:cNvPr>
            <p:cNvGraphicFramePr>
              <a:graphicFrameLocks/>
            </p:cNvGraphicFramePr>
            <p:nvPr>
              <p:extLst>
                <p:ext uri="{D42A27DB-BD31-4B8C-83A1-F6EECF244321}">
                  <p14:modId xmlns:p14="http://schemas.microsoft.com/office/powerpoint/2010/main" val="2986719382"/>
                </p:ext>
              </p:extLst>
            </p:nvPr>
          </p:nvGraphicFramePr>
          <p:xfrm>
            <a:off x="689126" y="3217150"/>
            <a:ext cx="11363097" cy="3216329"/>
          </p:xfrm>
          <a:graphic>
            <a:graphicData uri="http://schemas.openxmlformats.org/drawingml/2006/table">
              <a:tbl>
                <a:tblPr>
                  <a:tableStyleId>{5940675A-B579-460E-94D1-54222C63F5DA}</a:tableStyleId>
                </a:tblPr>
                <a:tblGrid>
                  <a:gridCol w="847000">
                    <a:extLst>
                      <a:ext uri="{9D8B030D-6E8A-4147-A177-3AD203B41FA5}">
                        <a16:colId xmlns:a16="http://schemas.microsoft.com/office/drawing/2014/main" val="669985500"/>
                      </a:ext>
                    </a:extLst>
                  </a:gridCol>
                  <a:gridCol w="748442">
                    <a:extLst>
                      <a:ext uri="{9D8B030D-6E8A-4147-A177-3AD203B41FA5}">
                        <a16:colId xmlns:a16="http://schemas.microsoft.com/office/drawing/2014/main" val="192921307"/>
                      </a:ext>
                    </a:extLst>
                  </a:gridCol>
                  <a:gridCol w="1184246">
                    <a:extLst>
                      <a:ext uri="{9D8B030D-6E8A-4147-A177-3AD203B41FA5}">
                        <a16:colId xmlns:a16="http://schemas.microsoft.com/office/drawing/2014/main" val="2763371746"/>
                      </a:ext>
                    </a:extLst>
                  </a:gridCol>
                  <a:gridCol w="871830">
                    <a:extLst>
                      <a:ext uri="{9D8B030D-6E8A-4147-A177-3AD203B41FA5}">
                        <a16:colId xmlns:a16="http://schemas.microsoft.com/office/drawing/2014/main" val="144761487"/>
                      </a:ext>
                    </a:extLst>
                  </a:gridCol>
                  <a:gridCol w="767166">
                    <a:extLst>
                      <a:ext uri="{9D8B030D-6E8A-4147-A177-3AD203B41FA5}">
                        <a16:colId xmlns:a16="http://schemas.microsoft.com/office/drawing/2014/main" val="2525839235"/>
                      </a:ext>
                    </a:extLst>
                  </a:gridCol>
                  <a:gridCol w="753162">
                    <a:extLst>
                      <a:ext uri="{9D8B030D-6E8A-4147-A177-3AD203B41FA5}">
                        <a16:colId xmlns:a16="http://schemas.microsoft.com/office/drawing/2014/main" val="504506729"/>
                      </a:ext>
                    </a:extLst>
                  </a:gridCol>
                  <a:gridCol w="1207947">
                    <a:extLst>
                      <a:ext uri="{9D8B030D-6E8A-4147-A177-3AD203B41FA5}">
                        <a16:colId xmlns:a16="http://schemas.microsoft.com/office/drawing/2014/main" val="1731251028"/>
                      </a:ext>
                    </a:extLst>
                  </a:gridCol>
                  <a:gridCol w="1657944">
                    <a:extLst>
                      <a:ext uri="{9D8B030D-6E8A-4147-A177-3AD203B41FA5}">
                        <a16:colId xmlns:a16="http://schemas.microsoft.com/office/drawing/2014/main" val="4137471927"/>
                      </a:ext>
                    </a:extLst>
                  </a:gridCol>
                  <a:gridCol w="3325360">
                    <a:extLst>
                      <a:ext uri="{9D8B030D-6E8A-4147-A177-3AD203B41FA5}">
                        <a16:colId xmlns:a16="http://schemas.microsoft.com/office/drawing/2014/main" val="815627915"/>
                      </a:ext>
                    </a:extLst>
                  </a:gridCol>
                </a:tblGrid>
                <a:tr h="1670361">
                  <a:tc>
                    <a:txBody>
                      <a:bodyPr/>
                      <a:lstStyle/>
                      <a:p>
                        <a:pPr algn="ctr" fontAlgn="t"/>
                        <a:endParaRPr lang="en-GB" sz="1000" b="0" dirty="0">
                          <a:effectLst/>
                          <a:latin typeface="+mn-lt"/>
                        </a:endParaRPr>
                      </a:p>
                      <a:p>
                        <a:pPr marL="0" algn="ctr" defTabSz="457200" rtl="0" eaLnBrk="1" fontAlgn="t" latinLnBrk="0" hangingPunct="1"/>
                        <a:r>
                          <a:rPr lang="en-ZA" sz="1000" b="0" i="0" kern="1200" dirty="0">
                            <a:solidFill>
                              <a:schemeClr val="tx1"/>
                            </a:solidFill>
                            <a:effectLst/>
                            <a:latin typeface="+mn-lt"/>
                            <a:ea typeface="+mn-ea"/>
                            <a:cs typeface="+mn-cs"/>
                          </a:rPr>
                          <a:t>Fiscal Discipline, sound governance and compliance with regulatory framework</a:t>
                        </a:r>
                        <a:endParaRPr lang="en-GB" sz="1000" b="0" i="0" kern="1200" dirty="0">
                          <a:solidFill>
                            <a:schemeClr val="tx1"/>
                          </a:solidFill>
                          <a:effectLst/>
                          <a:latin typeface="+mn-lt"/>
                          <a:ea typeface="+mn-ea"/>
                          <a:cs typeface="+mn-cs"/>
                        </a:endParaRPr>
                      </a:p>
                    </a:txBody>
                    <a:tcPr marL="13621" marR="13621" marT="6810" marB="6810"/>
                  </a:tc>
                  <a:tc>
                    <a:txBody>
                      <a:bodyPr/>
                      <a:lstStyle/>
                      <a:p>
                        <a:pPr algn="ctr" fontAlgn="t"/>
                        <a:r>
                          <a:rPr lang="en-ZA" sz="1000" b="0" i="0" kern="1200" dirty="0">
                            <a:solidFill>
                              <a:schemeClr val="tx1"/>
                            </a:solidFill>
                            <a:effectLst/>
                            <a:latin typeface="+mn-lt"/>
                            <a:ea typeface="+mn-ea"/>
                            <a:cs typeface="+mn-cs"/>
                          </a:rPr>
                          <a:t>Sound and complaint financial internal controls, financial management and reporting services.</a:t>
                        </a:r>
                        <a:endParaRPr lang="en-GB" sz="1000" b="0" i="0" kern="1200" dirty="0">
                          <a:solidFill>
                            <a:schemeClr val="tx1"/>
                          </a:solidFill>
                          <a:effectLst/>
                          <a:latin typeface="+mn-lt"/>
                          <a:ea typeface="+mn-ea"/>
                          <a:cs typeface="+mn-cs"/>
                        </a:endParaRPr>
                      </a:p>
                    </a:txBody>
                    <a:tcPr marL="13621" marR="13621" marT="6810" marB="6810"/>
                  </a:tc>
                  <a:tc>
                    <a:txBody>
                      <a:bodyPr/>
                      <a:lstStyle/>
                      <a:p>
                        <a:pPr algn="ctr" fontAlgn="t"/>
                        <a:r>
                          <a:rPr lang="en-ZA" sz="1000" b="0" i="0" kern="1200" dirty="0">
                            <a:solidFill>
                              <a:schemeClr val="tx1"/>
                            </a:solidFill>
                            <a:effectLst/>
                            <a:latin typeface="+mn-lt"/>
                            <a:ea typeface="+mn-ea"/>
                            <a:cs typeface="+mn-cs"/>
                          </a:rPr>
                          <a:t>Unqualified Audit Opinion</a:t>
                        </a:r>
                        <a:endParaRPr lang="en-GB" sz="1000" b="0" i="0" kern="1200" dirty="0">
                          <a:solidFill>
                            <a:schemeClr val="tx1"/>
                          </a:solidFill>
                          <a:effectLst/>
                          <a:latin typeface="+mn-lt"/>
                          <a:ea typeface="+mn-ea"/>
                          <a:cs typeface="+mn-cs"/>
                        </a:endParaRPr>
                      </a:p>
                    </a:txBody>
                    <a:tcPr marL="13621" marR="13621" marT="6810" marB="6810"/>
                  </a:tc>
                  <a:tc>
                    <a:txBody>
                      <a:bodyPr/>
                      <a:lstStyle/>
                      <a:p>
                        <a:pPr algn="ctr" fontAlgn="t"/>
                        <a:r>
                          <a:rPr lang="en-ZA" sz="1000" b="0" i="0" kern="1200" dirty="0">
                            <a:solidFill>
                              <a:schemeClr val="tx1"/>
                            </a:solidFill>
                            <a:effectLst/>
                            <a:latin typeface="+mn-lt"/>
                            <a:ea typeface="+mn-ea"/>
                            <a:cs typeface="+mn-cs"/>
                          </a:rPr>
                          <a:t>Unqualified audit opinion with 25% fewer findings than 2020/21 on financial performance information</a:t>
                        </a:r>
                        <a:endParaRPr lang="en-US" sz="1000" b="0" i="0" kern="1200" dirty="0">
                          <a:solidFill>
                            <a:schemeClr val="tx1"/>
                          </a:solidFill>
                          <a:effectLst/>
                          <a:latin typeface="+mn-lt"/>
                          <a:ea typeface="+mn-ea"/>
                          <a:cs typeface="+mn-cs"/>
                        </a:endParaRPr>
                      </a:p>
                    </a:txBody>
                    <a:tcPr marL="13621" marR="13621" marT="6810" marB="6810"/>
                  </a:tc>
                  <a:tc>
                    <a:txBody>
                      <a:bodyPr/>
                      <a:lstStyle/>
                      <a:p>
                        <a:pPr algn="ctr" fontAlgn="t"/>
                        <a:r>
                          <a:rPr lang="en-ZA" sz="1000" b="0" i="0" kern="1200" dirty="0">
                            <a:solidFill>
                              <a:schemeClr val="tx1"/>
                            </a:solidFill>
                            <a:effectLst/>
                            <a:latin typeface="+mn-lt"/>
                            <a:ea typeface="+mn-ea"/>
                            <a:cs typeface="+mn-cs"/>
                          </a:rPr>
                          <a:t>Unqualified audit opinion (2020/21)</a:t>
                        </a:r>
                        <a:endParaRPr lang="en-US" sz="1000" b="0" i="0" kern="1200" dirty="0">
                          <a:solidFill>
                            <a:schemeClr val="tx1"/>
                          </a:solidFill>
                          <a:effectLst/>
                          <a:latin typeface="+mn-lt"/>
                          <a:ea typeface="+mn-ea"/>
                          <a:cs typeface="+mn-cs"/>
                        </a:endParaRPr>
                      </a:p>
                    </a:txBody>
                    <a:tcPr marL="13621" marR="13621" marT="6810" marB="6810"/>
                  </a:tc>
                  <a:tc>
                    <a:txBody>
                      <a:bodyPr/>
                      <a:lstStyle/>
                      <a:p>
                        <a:pPr algn="ctr" fontAlgn="t"/>
                        <a:r>
                          <a:rPr lang="en-ZA" sz="1000" b="0" i="0" kern="1200" dirty="0">
                            <a:solidFill>
                              <a:schemeClr val="tx1"/>
                            </a:solidFill>
                            <a:effectLst/>
                            <a:latin typeface="+mn-lt"/>
                            <a:ea typeface="+mn-ea"/>
                            <a:cs typeface="+mn-cs"/>
                          </a:rPr>
                          <a:t>Unqualified audit opinion (2021/22)</a:t>
                        </a:r>
                        <a:endParaRPr lang="en-US" sz="1000" b="0" i="0" kern="1200" dirty="0">
                          <a:solidFill>
                            <a:schemeClr val="tx1"/>
                          </a:solidFill>
                          <a:effectLst/>
                          <a:latin typeface="+mn-lt"/>
                          <a:ea typeface="+mn-ea"/>
                          <a:cs typeface="+mn-cs"/>
                        </a:endParaRPr>
                      </a:p>
                    </a:txBody>
                    <a:tcPr marL="13621" marR="13621" marT="6810" marB="6810"/>
                  </a:tc>
                  <a:tc>
                    <a:txBody>
                      <a:bodyPr/>
                      <a:lstStyle/>
                      <a:p>
                        <a:pPr algn="ctr" fontAlgn="t"/>
                        <a:r>
                          <a:rPr lang="en-ZA" sz="1000" b="0" i="0" kern="1200" dirty="0">
                            <a:solidFill>
                              <a:schemeClr val="tx1"/>
                            </a:solidFill>
                            <a:effectLst/>
                            <a:latin typeface="+mn-lt"/>
                            <a:ea typeface="+mn-ea"/>
                            <a:cs typeface="+mn-cs"/>
                          </a:rPr>
                          <a:t>Unqualified audit opinion (2021/22)</a:t>
                        </a:r>
                        <a:endParaRPr lang="en-US" sz="1000" b="0" i="0" kern="1200" dirty="0">
                          <a:solidFill>
                            <a:schemeClr val="tx1"/>
                          </a:solidFill>
                          <a:effectLst/>
                          <a:latin typeface="+mn-lt"/>
                          <a:ea typeface="+mn-ea"/>
                          <a:cs typeface="+mn-cs"/>
                        </a:endParaRPr>
                      </a:p>
                    </a:txBody>
                    <a:tcPr marL="13621" marR="13621" marT="6810" marB="6810"/>
                  </a:tc>
                  <a:tc>
                    <a:txBody>
                      <a:bodyPr/>
                      <a:lstStyle/>
                      <a:p>
                        <a:pPr algn="ctr" fontAlgn="t"/>
                        <a:r>
                          <a:rPr lang="en-US" sz="1000" b="0" i="0" kern="1200" dirty="0">
                            <a:solidFill>
                              <a:schemeClr val="tx1"/>
                            </a:solidFill>
                            <a:effectLst/>
                            <a:latin typeface="+mn-lt"/>
                            <a:ea typeface="+mn-ea"/>
                            <a:cs typeface="+mn-cs"/>
                          </a:rPr>
                          <a:t>-</a:t>
                        </a:r>
                      </a:p>
                    </a:txBody>
                    <a:tcPr marL="13621" marR="13621" marT="6810" marB="6810"/>
                  </a:tc>
                  <a:tc>
                    <a:txBody>
                      <a:bodyPr/>
                      <a:lstStyle/>
                      <a:p>
                        <a:pPr algn="l" rtl="0" fontAlgn="base"/>
                        <a:endParaRPr lang="en-GB" sz="1000" b="0" i="0">
                          <a:effectLst/>
                          <a:latin typeface="+mn-lt"/>
                        </a:endParaRPr>
                      </a:p>
                    </a:txBody>
                    <a:tcPr marL="13621" marR="13621" marT="6810" marB="6810"/>
                  </a:tc>
                  <a:extLst>
                    <a:ext uri="{0D108BD9-81ED-4DB2-BD59-A6C34878D82A}">
                      <a16:rowId xmlns:a16="http://schemas.microsoft.com/office/drawing/2014/main" val="4175084261"/>
                    </a:ext>
                  </a:extLst>
                </a:tr>
                <a:tr h="1692395">
                  <a:tc>
                    <a:txBody>
                      <a:bodyPr/>
                      <a:lstStyle/>
                      <a:p>
                        <a:pPr marL="0" algn="ctr" defTabSz="457200" rtl="0" eaLnBrk="1" fontAlgn="t" latinLnBrk="0" hangingPunct="1"/>
                        <a:endParaRPr lang="en-GB" sz="1000" b="0" i="0" kern="1200">
                          <a:solidFill>
                            <a:schemeClr val="tx1"/>
                          </a:solidFill>
                          <a:effectLst/>
                          <a:latin typeface="+mn-lt"/>
                          <a:ea typeface="+mn-ea"/>
                          <a:cs typeface="+mn-cs"/>
                        </a:endParaRPr>
                      </a:p>
                    </a:txBody>
                    <a:tcPr marL="13621" marR="13621" marT="6810" marB="6810"/>
                  </a:tc>
                  <a:tc>
                    <a:txBody>
                      <a:bodyPr/>
                      <a:lstStyle/>
                      <a:p>
                        <a:pPr algn="ctr" fontAlgn="t"/>
                        <a:r>
                          <a:rPr lang="en-ZA" sz="1000" b="0" i="0" kern="1200">
                            <a:solidFill>
                              <a:schemeClr val="tx1"/>
                            </a:solidFill>
                            <a:effectLst/>
                            <a:latin typeface="+mn-lt"/>
                            <a:ea typeface="+mn-ea"/>
                            <a:cs typeface="+mn-cs"/>
                          </a:rPr>
                          <a:t>Maintain a compliant supply chain management process</a:t>
                        </a:r>
                        <a:r>
                          <a:rPr lang="en-ZA" sz="1000" b="0" kern="1200">
                            <a:solidFill>
                              <a:schemeClr val="tx1"/>
                            </a:solidFill>
                            <a:effectLst/>
                            <a:latin typeface="+mn-lt"/>
                            <a:ea typeface="+mn-ea"/>
                            <a:cs typeface="+mn-cs"/>
                          </a:rPr>
                          <a:t>.</a:t>
                        </a:r>
                        <a:endParaRPr lang="en-GB" sz="1000" b="0" i="0">
                          <a:effectLst/>
                          <a:latin typeface="+mn-lt"/>
                        </a:endParaRPr>
                      </a:p>
                    </a:txBody>
                    <a:tcPr marL="13621" marR="13621" marT="6810" marB="6810"/>
                  </a:tc>
                  <a:tc>
                    <a:txBody>
                      <a:bodyPr/>
                      <a:lstStyle/>
                      <a:p>
                        <a:pPr algn="ctr" fontAlgn="t"/>
                        <a:r>
                          <a:rPr lang="en-ZA" sz="1000" b="0" i="0" kern="1200">
                            <a:solidFill>
                              <a:schemeClr val="tx1"/>
                            </a:solidFill>
                            <a:effectLst/>
                            <a:latin typeface="+mn-lt"/>
                            <a:ea typeface="+mn-ea"/>
                            <a:cs typeface="+mn-cs"/>
                          </a:rPr>
                          <a:t>Percentage of valid Invoices paid within 30 days.</a:t>
                        </a:r>
                        <a:endParaRPr lang="en-GB" sz="1000" b="0" i="0" kern="1200">
                          <a:solidFill>
                            <a:schemeClr val="tx1"/>
                          </a:solidFill>
                          <a:effectLst/>
                          <a:latin typeface="+mn-lt"/>
                          <a:ea typeface="+mn-ea"/>
                          <a:cs typeface="+mn-cs"/>
                        </a:endParaRPr>
                      </a:p>
                    </a:txBody>
                    <a:tcPr marL="13621" marR="13621" marT="6810" marB="6810"/>
                  </a:tc>
                  <a:tc>
                    <a:txBody>
                      <a:bodyPr/>
                      <a:lstStyle/>
                      <a:p>
                        <a:pPr algn="ctr" fontAlgn="t"/>
                        <a:r>
                          <a:rPr lang="en-US" sz="1000" b="0" i="0">
                            <a:effectLst/>
                            <a:latin typeface="+mn-lt"/>
                          </a:rPr>
                          <a:t>100%</a:t>
                        </a:r>
                      </a:p>
                    </a:txBody>
                    <a:tcPr marL="13621" marR="13621" marT="6810" marB="6810"/>
                  </a:tc>
                  <a:tc>
                    <a:txBody>
                      <a:bodyPr/>
                      <a:lstStyle/>
                      <a:p>
                        <a:pPr algn="ctr" fontAlgn="t"/>
                        <a:r>
                          <a:rPr lang="en-US" sz="1000" b="0" i="0">
                            <a:effectLst/>
                            <a:latin typeface="+mn-lt"/>
                          </a:rPr>
                          <a:t>76%</a:t>
                        </a:r>
                      </a:p>
                    </a:txBody>
                    <a:tcPr marL="13621" marR="13621" marT="6810" marB="6810"/>
                  </a:tc>
                  <a:tc>
                    <a:txBody>
                      <a:bodyPr/>
                      <a:lstStyle/>
                      <a:p>
                        <a:pPr algn="ctr" fontAlgn="t"/>
                        <a:r>
                          <a:rPr lang="en-US" sz="1000" b="0" i="0">
                            <a:effectLst/>
                            <a:latin typeface="+mn-lt"/>
                          </a:rPr>
                          <a:t>100%</a:t>
                        </a:r>
                      </a:p>
                    </a:txBody>
                    <a:tcPr marL="13621" marR="13621" marT="6810" marB="6810"/>
                  </a:tc>
                  <a:tc>
                    <a:txBody>
                      <a:bodyPr/>
                      <a:lstStyle/>
                      <a:p>
                        <a:pPr algn="ctr" fontAlgn="t"/>
                        <a:r>
                          <a:rPr lang="en-US" sz="1000" b="0" i="0" dirty="0">
                            <a:effectLst/>
                            <a:latin typeface="+mn-lt"/>
                          </a:rPr>
                          <a:t>100%</a:t>
                        </a:r>
                      </a:p>
                    </a:txBody>
                    <a:tcPr marL="13621" marR="13621" marT="6810" marB="6810"/>
                  </a:tc>
                  <a:tc>
                    <a:txBody>
                      <a:bodyPr/>
                      <a:lstStyle/>
                      <a:p>
                        <a:pPr algn="ctr" fontAlgn="t"/>
                        <a:r>
                          <a:rPr lang="en-US" sz="1000" b="0" i="0" dirty="0">
                            <a:effectLst/>
                            <a:latin typeface="+mn-lt"/>
                          </a:rPr>
                          <a:t>-</a:t>
                        </a:r>
                      </a:p>
                    </a:txBody>
                    <a:tcPr marL="13621" marR="13621" marT="6810" marB="6810"/>
                  </a:tc>
                  <a:tc>
                    <a:txBody>
                      <a:bodyPr/>
                      <a:lstStyle/>
                      <a:p>
                        <a:r>
                          <a:rPr lang="en-ZA" sz="1000" b="0" i="0" kern="1200" dirty="0">
                            <a:solidFill>
                              <a:schemeClr val="tx1"/>
                            </a:solidFill>
                            <a:effectLst/>
                            <a:latin typeface="+mn-lt"/>
                            <a:ea typeface="+mn-ea"/>
                            <a:cs typeface="+mn-cs"/>
                          </a:rPr>
                          <a:t>Monitoring register implemented and follow‐up</a:t>
                        </a:r>
                        <a:endParaRPr lang="en-US" sz="1000" b="0" i="0" kern="1200" dirty="0">
                          <a:solidFill>
                            <a:schemeClr val="tx1"/>
                          </a:solidFill>
                          <a:effectLst/>
                          <a:latin typeface="+mn-lt"/>
                          <a:ea typeface="+mn-ea"/>
                          <a:cs typeface="+mn-cs"/>
                        </a:endParaRPr>
                      </a:p>
                      <a:p>
                        <a:r>
                          <a:rPr lang="en-ZA" sz="1000" b="0" i="0" kern="1200" dirty="0">
                            <a:solidFill>
                              <a:schemeClr val="tx1"/>
                            </a:solidFill>
                            <a:effectLst/>
                            <a:latin typeface="+mn-lt"/>
                            <a:ea typeface="+mn-ea"/>
                            <a:cs typeface="+mn-cs"/>
                          </a:rPr>
                          <a:t>with NT finance on a more frequent basis</a:t>
                        </a:r>
                        <a:endParaRPr lang="en-GB" sz="1000" b="0" i="0" kern="1200" dirty="0">
                          <a:solidFill>
                            <a:schemeClr val="tx1"/>
                          </a:solidFill>
                          <a:effectLst/>
                          <a:latin typeface="+mn-lt"/>
                          <a:ea typeface="+mn-ea"/>
                          <a:cs typeface="+mn-cs"/>
                        </a:endParaRPr>
                      </a:p>
                    </a:txBody>
                    <a:tcPr marL="13621" marR="13621" marT="6810" marB="6810"/>
                  </a:tc>
                  <a:extLst>
                    <a:ext uri="{0D108BD9-81ED-4DB2-BD59-A6C34878D82A}">
                      <a16:rowId xmlns:a16="http://schemas.microsoft.com/office/drawing/2014/main" val="640339868"/>
                    </a:ext>
                  </a:extLst>
                </a:tr>
              </a:tbl>
            </a:graphicData>
          </a:graphic>
        </p:graphicFrame>
        <p:graphicFrame>
          <p:nvGraphicFramePr>
            <p:cNvPr id="7" name="Table 6">
              <a:extLst>
                <a:ext uri="{FF2B5EF4-FFF2-40B4-BE49-F238E27FC236}">
                  <a16:creationId xmlns:a16="http://schemas.microsoft.com/office/drawing/2014/main" id="{3EF3F62F-5A16-286A-8CA1-979475A26F65}"/>
                </a:ext>
              </a:extLst>
            </p:cNvPr>
            <p:cNvGraphicFramePr>
              <a:graphicFrameLocks/>
            </p:cNvGraphicFramePr>
            <p:nvPr>
              <p:extLst>
                <p:ext uri="{D42A27DB-BD31-4B8C-83A1-F6EECF244321}">
                  <p14:modId xmlns:p14="http://schemas.microsoft.com/office/powerpoint/2010/main" val="1794490558"/>
                </p:ext>
              </p:extLst>
            </p:nvPr>
          </p:nvGraphicFramePr>
          <p:xfrm>
            <a:off x="689127" y="2067292"/>
            <a:ext cx="11363096" cy="1149858"/>
          </p:xfrm>
          <a:graphic>
            <a:graphicData uri="http://schemas.openxmlformats.org/drawingml/2006/table">
              <a:tbl>
                <a:tblPr/>
                <a:tblGrid>
                  <a:gridCol w="845551">
                    <a:extLst>
                      <a:ext uri="{9D8B030D-6E8A-4147-A177-3AD203B41FA5}">
                        <a16:colId xmlns:a16="http://schemas.microsoft.com/office/drawing/2014/main" val="304930070"/>
                      </a:ext>
                    </a:extLst>
                  </a:gridCol>
                  <a:gridCol w="768674">
                    <a:extLst>
                      <a:ext uri="{9D8B030D-6E8A-4147-A177-3AD203B41FA5}">
                        <a16:colId xmlns:a16="http://schemas.microsoft.com/office/drawing/2014/main" val="186417127"/>
                      </a:ext>
                    </a:extLst>
                  </a:gridCol>
                  <a:gridCol w="1174772">
                    <a:extLst>
                      <a:ext uri="{9D8B030D-6E8A-4147-A177-3AD203B41FA5}">
                        <a16:colId xmlns:a16="http://schemas.microsoft.com/office/drawing/2014/main" val="1155629671"/>
                      </a:ext>
                    </a:extLst>
                  </a:gridCol>
                  <a:gridCol w="881242">
                    <a:extLst>
                      <a:ext uri="{9D8B030D-6E8A-4147-A177-3AD203B41FA5}">
                        <a16:colId xmlns:a16="http://schemas.microsoft.com/office/drawing/2014/main" val="4081509923"/>
                      </a:ext>
                    </a:extLst>
                  </a:gridCol>
                  <a:gridCol w="767392">
                    <a:extLst>
                      <a:ext uri="{9D8B030D-6E8A-4147-A177-3AD203B41FA5}">
                        <a16:colId xmlns:a16="http://schemas.microsoft.com/office/drawing/2014/main" val="2887274983"/>
                      </a:ext>
                    </a:extLst>
                  </a:gridCol>
                  <a:gridCol w="701164">
                    <a:extLst>
                      <a:ext uri="{9D8B030D-6E8A-4147-A177-3AD203B41FA5}">
                        <a16:colId xmlns:a16="http://schemas.microsoft.com/office/drawing/2014/main" val="1342376644"/>
                      </a:ext>
                    </a:extLst>
                  </a:gridCol>
                  <a:gridCol w="1231524">
                    <a:extLst>
                      <a:ext uri="{9D8B030D-6E8A-4147-A177-3AD203B41FA5}">
                        <a16:colId xmlns:a16="http://schemas.microsoft.com/office/drawing/2014/main" val="2016266523"/>
                      </a:ext>
                    </a:extLst>
                  </a:gridCol>
                  <a:gridCol w="1695839">
                    <a:extLst>
                      <a:ext uri="{9D8B030D-6E8A-4147-A177-3AD203B41FA5}">
                        <a16:colId xmlns:a16="http://schemas.microsoft.com/office/drawing/2014/main" val="2189335705"/>
                      </a:ext>
                    </a:extLst>
                  </a:gridCol>
                  <a:gridCol w="3296938">
                    <a:extLst>
                      <a:ext uri="{9D8B030D-6E8A-4147-A177-3AD203B41FA5}">
                        <a16:colId xmlns:a16="http://schemas.microsoft.com/office/drawing/2014/main" val="2793856214"/>
                      </a:ext>
                    </a:extLst>
                  </a:gridCol>
                </a:tblGrid>
                <a:tr h="318941">
                  <a:tc gridSpan="9">
                    <a:txBody>
                      <a:bodyPr/>
                      <a:lstStyle/>
                      <a:p>
                        <a:pPr algn="ctr" fontAlgn="t"/>
                        <a:r>
                          <a:rPr lang="en-ZA" sz="1000" b="1" i="0" kern="1200" dirty="0">
                            <a:solidFill>
                              <a:srgbClr val="FFFFFF"/>
                            </a:solidFill>
                            <a:effectLst/>
                            <a:latin typeface="+mn-lt"/>
                            <a:ea typeface="+mn-ea"/>
                            <a:cs typeface="+mn-cs"/>
                          </a:rPr>
                          <a:t>Strategic Output 2: To ensure and maintain effective, efficient and transparent systems of financial and risk management, supply chain management and internal control.</a:t>
                        </a:r>
                        <a:endParaRPr lang="en-GB" sz="1000" b="1" i="0" kern="1200" dirty="0">
                          <a:solidFill>
                            <a:srgbClr val="FFFFFF"/>
                          </a:solidFill>
                          <a:effectLst/>
                          <a:latin typeface="+mn-lt"/>
                          <a:ea typeface="+mn-ea"/>
                          <a:cs typeface="+mn-cs"/>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861798"/>
                    </a:ext>
                  </a:extLst>
                </a:tr>
                <a:tr h="883265">
                  <a:tc>
                    <a:txBody>
                      <a:bodyPr/>
                      <a:lstStyle/>
                      <a:p>
                        <a:pPr fontAlgn="t"/>
                        <a:endParaRPr lang="en-US" sz="1000" dirty="0">
                          <a:effectLst/>
                          <a:latin typeface="+mn-lt"/>
                        </a:endParaRPr>
                      </a:p>
                      <a:p>
                        <a:pPr algn="l" rtl="0" fontAlgn="base"/>
                        <a:r>
                          <a:rPr lang="en-US" sz="1000" b="1" i="0" dirty="0">
                            <a:solidFill>
                              <a:srgbClr val="FFFFFF"/>
                            </a:solidFill>
                            <a:effectLst/>
                            <a:latin typeface="+mn-lt"/>
                          </a:rPr>
                          <a:t>Outcome</a:t>
                        </a:r>
                        <a:r>
                          <a:rPr lang="en-US" sz="1000" b="0" i="0" dirty="0">
                            <a:solidFill>
                              <a:srgbClr val="FFFFFF"/>
                            </a:solidFill>
                            <a:effectLst/>
                            <a:latin typeface="+mn-lt"/>
                          </a:rPr>
                          <a:t> </a:t>
                        </a:r>
                        <a:endParaRPr lang="en-US" sz="1000" b="0" i="0" dirty="0">
                          <a:effectLst/>
                          <a:latin typeface="+mn-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fontAlgn="t"/>
                        <a:endParaRPr lang="en-US" sz="1000" dirty="0">
                          <a:effectLst/>
                          <a:latin typeface="+mn-lt"/>
                        </a:endParaRPr>
                      </a:p>
                      <a:p>
                        <a:pPr algn="l" rtl="0" fontAlgn="base"/>
                        <a:r>
                          <a:rPr lang="en-US" sz="1000" b="1" i="0" dirty="0">
                            <a:solidFill>
                              <a:srgbClr val="FFFFFF"/>
                            </a:solidFill>
                            <a:effectLst/>
                            <a:latin typeface="+mn-lt"/>
                          </a:rPr>
                          <a:t>Output</a:t>
                        </a:r>
                        <a:r>
                          <a:rPr lang="en-US" sz="1000" b="0" i="0" dirty="0">
                            <a:solidFill>
                              <a:srgbClr val="FFFFFF"/>
                            </a:solidFill>
                            <a:effectLst/>
                            <a:latin typeface="+mn-lt"/>
                          </a:rPr>
                          <a:t> </a:t>
                        </a:r>
                        <a:endParaRPr lang="en-US" sz="1000" b="0" i="0" dirty="0">
                          <a:effectLst/>
                          <a:latin typeface="+mn-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fontAlgn="t"/>
                        <a:endParaRPr lang="en-US" sz="1000" dirty="0">
                          <a:effectLst/>
                          <a:latin typeface="+mn-lt"/>
                        </a:endParaRPr>
                      </a:p>
                      <a:p>
                        <a:pPr algn="l" rtl="0" fontAlgn="base"/>
                        <a:r>
                          <a:rPr lang="en-ZA" sz="1000" b="1" i="0" kern="1200" dirty="0">
                            <a:solidFill>
                              <a:srgbClr val="FFFFFF"/>
                            </a:solidFill>
                            <a:effectLst/>
                            <a:latin typeface="+mn-lt"/>
                            <a:ea typeface="+mn-ea"/>
                            <a:cs typeface="+mn-cs"/>
                          </a:rPr>
                          <a:t>Output indicator</a:t>
                        </a:r>
                        <a:endParaRPr lang="en-US" sz="1000" b="1" i="0" kern="1200" dirty="0">
                          <a:solidFill>
                            <a:srgbClr val="FFFFFF"/>
                          </a:solidFill>
                          <a:effectLst/>
                          <a:latin typeface="+mn-lt"/>
                          <a:ea typeface="+mn-ea"/>
                          <a:cs typeface="+mn-cs"/>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fontAlgn="t"/>
                        <a:endParaRPr lang="en-US" sz="1000" dirty="0">
                          <a:effectLst/>
                          <a:latin typeface="+mn-lt"/>
                        </a:endParaRPr>
                      </a:p>
                      <a:p>
                        <a:pPr algn="l" rtl="0" fontAlgn="base"/>
                        <a:r>
                          <a:rPr lang="en-US" sz="1000" b="1" i="0" dirty="0">
                            <a:solidFill>
                              <a:srgbClr val="FFFFFF"/>
                            </a:solidFill>
                            <a:effectLst/>
                            <a:latin typeface="+mn-lt"/>
                          </a:rPr>
                          <a:t>Actual Achievement 2020/2021</a:t>
                        </a:r>
                        <a:r>
                          <a:rPr lang="en-US" sz="1000" b="0" i="0" dirty="0">
                            <a:solidFill>
                              <a:srgbClr val="FFFFFF"/>
                            </a:solidFill>
                            <a:effectLst/>
                            <a:latin typeface="+mn-lt"/>
                          </a:rPr>
                          <a:t> </a:t>
                        </a:r>
                        <a:endParaRPr lang="en-US" sz="1000" b="0" i="0" dirty="0">
                          <a:effectLst/>
                          <a:latin typeface="+mn-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fontAlgn="t"/>
                        <a:endParaRPr lang="en-US" sz="1000" dirty="0">
                          <a:effectLst/>
                          <a:latin typeface="+mn-lt"/>
                        </a:endParaRPr>
                      </a:p>
                      <a:p>
                        <a:pPr algn="l" rtl="0" fontAlgn="base"/>
                        <a:r>
                          <a:rPr lang="en-US" sz="1000" b="1" i="0" dirty="0">
                            <a:solidFill>
                              <a:srgbClr val="FFFFFF"/>
                            </a:solidFill>
                            <a:effectLst/>
                            <a:latin typeface="+mn-lt"/>
                          </a:rPr>
                          <a:t>Actual</a:t>
                        </a:r>
                        <a:r>
                          <a:rPr lang="en-US" sz="1000" b="0" i="0" dirty="0">
                            <a:solidFill>
                              <a:srgbClr val="FFFFFF"/>
                            </a:solidFill>
                            <a:effectLst/>
                            <a:latin typeface="+mn-lt"/>
                          </a:rPr>
                          <a:t> </a:t>
                        </a:r>
                        <a:endParaRPr lang="en-US" sz="1000" b="0" i="0" dirty="0">
                          <a:effectLst/>
                          <a:latin typeface="+mn-lt"/>
                        </a:endParaRPr>
                      </a:p>
                      <a:p>
                        <a:pPr algn="l" rtl="0" fontAlgn="base"/>
                        <a:r>
                          <a:rPr lang="en-US" sz="1000" b="1" i="0" dirty="0">
                            <a:solidFill>
                              <a:srgbClr val="FFFFFF"/>
                            </a:solidFill>
                            <a:effectLst/>
                            <a:latin typeface="+mn-lt"/>
                          </a:rPr>
                          <a:t>Achievement</a:t>
                        </a:r>
                        <a:r>
                          <a:rPr lang="en-US" sz="1000" b="0" i="0" dirty="0">
                            <a:solidFill>
                              <a:srgbClr val="FFFFFF"/>
                            </a:solidFill>
                            <a:effectLst/>
                            <a:latin typeface="+mn-lt"/>
                          </a:rPr>
                          <a:t> </a:t>
                        </a:r>
                        <a:endParaRPr lang="en-US" sz="1000" b="0" i="0" dirty="0">
                          <a:effectLst/>
                          <a:latin typeface="+mn-lt"/>
                        </a:endParaRPr>
                      </a:p>
                      <a:p>
                        <a:pPr algn="l" rtl="0" fontAlgn="base"/>
                        <a:r>
                          <a:rPr lang="en-US" sz="1000" b="1" i="0" dirty="0">
                            <a:solidFill>
                              <a:srgbClr val="FFFFFF"/>
                            </a:solidFill>
                            <a:effectLst/>
                            <a:latin typeface="+mn-lt"/>
                          </a:rPr>
                          <a:t> 2021/2022</a:t>
                        </a:r>
                        <a:r>
                          <a:rPr lang="en-US" sz="1000" b="0" i="0" dirty="0">
                            <a:solidFill>
                              <a:srgbClr val="FFFFFF"/>
                            </a:solidFill>
                            <a:effectLst/>
                            <a:latin typeface="+mn-lt"/>
                          </a:rPr>
                          <a:t> </a:t>
                        </a:r>
                        <a:endParaRPr lang="en-US" sz="1000" b="0" i="0" dirty="0">
                          <a:effectLst/>
                          <a:latin typeface="+mn-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fontAlgn="t"/>
                        <a:endParaRPr lang="en-US" sz="1000" dirty="0">
                          <a:effectLst/>
                          <a:latin typeface="+mn-lt"/>
                        </a:endParaRPr>
                      </a:p>
                      <a:p>
                        <a:pPr algn="l" rtl="0" fontAlgn="base"/>
                        <a:r>
                          <a:rPr lang="en-US" sz="1000" b="1" i="0" dirty="0">
                            <a:solidFill>
                              <a:srgbClr val="FFFFFF"/>
                            </a:solidFill>
                            <a:effectLst/>
                            <a:latin typeface="+mn-lt"/>
                          </a:rPr>
                          <a:t>Planned </a:t>
                        </a:r>
                        <a:r>
                          <a:rPr lang="en-US" sz="1000" b="0" i="0" dirty="0">
                            <a:solidFill>
                              <a:srgbClr val="FFFFFF"/>
                            </a:solidFill>
                            <a:effectLst/>
                            <a:latin typeface="+mn-lt"/>
                          </a:rPr>
                          <a:t> </a:t>
                        </a:r>
                        <a:endParaRPr lang="en-US" sz="1000" b="0" i="0" dirty="0">
                          <a:effectLst/>
                          <a:latin typeface="+mn-lt"/>
                        </a:endParaRPr>
                      </a:p>
                      <a:p>
                        <a:pPr algn="l" rtl="0" fontAlgn="base"/>
                        <a:r>
                          <a:rPr lang="en-US" sz="1000" b="1" i="0" dirty="0">
                            <a:solidFill>
                              <a:srgbClr val="FFFFFF"/>
                            </a:solidFill>
                            <a:effectLst/>
                            <a:latin typeface="+mn-lt"/>
                          </a:rPr>
                          <a:t>Target</a:t>
                        </a:r>
                        <a:r>
                          <a:rPr lang="en-US" sz="1000" b="0" i="0" dirty="0">
                            <a:solidFill>
                              <a:srgbClr val="FFFFFF"/>
                            </a:solidFill>
                            <a:effectLst/>
                            <a:latin typeface="+mn-lt"/>
                          </a:rPr>
                          <a:t> </a:t>
                        </a:r>
                        <a:endParaRPr lang="en-US" sz="1000" b="0" i="0" dirty="0">
                          <a:effectLst/>
                          <a:latin typeface="+mn-lt"/>
                        </a:endParaRPr>
                      </a:p>
                      <a:p>
                        <a:pPr algn="l" rtl="0" fontAlgn="base"/>
                        <a:r>
                          <a:rPr lang="en-US" sz="1000" b="1" i="0" dirty="0">
                            <a:solidFill>
                              <a:srgbClr val="FFFFFF"/>
                            </a:solidFill>
                            <a:effectLst/>
                            <a:latin typeface="+mn-lt"/>
                          </a:rPr>
                          <a:t>2022/2023</a:t>
                        </a:r>
                        <a:r>
                          <a:rPr lang="en-US" sz="1000" b="0" i="0" dirty="0">
                            <a:solidFill>
                              <a:srgbClr val="FFFFFF"/>
                            </a:solidFill>
                            <a:effectLst/>
                            <a:latin typeface="+mn-lt"/>
                          </a:rPr>
                          <a:t> </a:t>
                        </a:r>
                        <a:endParaRPr lang="en-US" sz="1000" b="0" i="0" dirty="0">
                          <a:effectLst/>
                          <a:latin typeface="+mn-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fontAlgn="t"/>
                        <a:endParaRPr lang="en-US" sz="1000" dirty="0">
                          <a:effectLst/>
                          <a:latin typeface="+mn-lt"/>
                        </a:endParaRPr>
                      </a:p>
                      <a:p>
                        <a:pPr algn="l" rtl="0" fontAlgn="base"/>
                        <a:r>
                          <a:rPr lang="en-US" sz="1000" b="1" i="0" dirty="0">
                            <a:solidFill>
                              <a:srgbClr val="FFFFFF"/>
                            </a:solidFill>
                            <a:effectLst/>
                            <a:latin typeface="+mn-lt"/>
                          </a:rPr>
                          <a:t>* Actual Achievement</a:t>
                        </a:r>
                        <a:r>
                          <a:rPr lang="en-US" sz="1000" b="0" i="0" dirty="0">
                            <a:solidFill>
                              <a:srgbClr val="FFFFFF"/>
                            </a:solidFill>
                            <a:effectLst/>
                            <a:latin typeface="+mn-lt"/>
                          </a:rPr>
                          <a:t> </a:t>
                        </a:r>
                        <a:endParaRPr lang="en-US" sz="1000" b="0" i="0" dirty="0">
                          <a:effectLst/>
                          <a:latin typeface="+mn-lt"/>
                        </a:endParaRPr>
                      </a:p>
                      <a:p>
                        <a:pPr algn="l" rtl="0" fontAlgn="base"/>
                        <a:r>
                          <a:rPr lang="en-US" sz="1000" b="1" i="0" dirty="0">
                            <a:solidFill>
                              <a:srgbClr val="FFFFFF"/>
                            </a:solidFill>
                            <a:effectLst/>
                            <a:latin typeface="+mn-lt"/>
                          </a:rPr>
                          <a:t>2022/2023</a:t>
                        </a:r>
                        <a:r>
                          <a:rPr lang="en-US" sz="1000" b="0" i="0" dirty="0">
                            <a:solidFill>
                              <a:srgbClr val="FFFFFF"/>
                            </a:solidFill>
                            <a:effectLst/>
                            <a:latin typeface="+mn-lt"/>
                          </a:rPr>
                          <a:t> </a:t>
                        </a:r>
                        <a:endParaRPr lang="en-US" sz="1000" b="0" i="0" dirty="0">
                          <a:effectLst/>
                          <a:latin typeface="+mn-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fontAlgn="t"/>
                        <a:endParaRPr lang="en-GB" sz="1000" dirty="0">
                          <a:effectLst/>
                          <a:latin typeface="+mn-lt"/>
                        </a:endParaRPr>
                      </a:p>
                      <a:p>
                        <a:pPr algn="l" rtl="0" fontAlgn="base"/>
                        <a:r>
                          <a:rPr lang="en-GB" sz="1000" b="1" i="0" dirty="0">
                            <a:solidFill>
                              <a:srgbClr val="FFFFFF"/>
                            </a:solidFill>
                            <a:effectLst/>
                            <a:latin typeface="+mn-lt"/>
                          </a:rPr>
                          <a:t>Deviation from Planned Target to Actual Achievement for 2022/2023</a:t>
                        </a:r>
                        <a:r>
                          <a:rPr lang="en-GB" sz="1000" b="0" i="0" dirty="0">
                            <a:solidFill>
                              <a:srgbClr val="FFFFFF"/>
                            </a:solidFill>
                            <a:effectLst/>
                            <a:latin typeface="+mn-lt"/>
                          </a:rPr>
                          <a:t> </a:t>
                        </a:r>
                        <a:endParaRPr lang="en-GB" sz="1000" b="0" i="0" dirty="0">
                          <a:effectLst/>
                          <a:latin typeface="+mn-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fontAlgn="t"/>
                        <a:endParaRPr lang="en-GB" sz="1000" dirty="0">
                          <a:effectLst/>
                          <a:latin typeface="+mn-lt"/>
                        </a:endParaRPr>
                      </a:p>
                      <a:p>
                        <a:pPr algn="l" rtl="0" fontAlgn="base"/>
                        <a:r>
                          <a:rPr lang="en-GB" sz="1000" b="1" i="0" dirty="0">
                            <a:solidFill>
                              <a:srgbClr val="FFFFFF"/>
                            </a:solidFill>
                            <a:effectLst/>
                            <a:latin typeface="+mn-lt"/>
                          </a:rPr>
                          <a:t>Reasons for revisions to the Outputs / Output indicators / Annual Targets</a:t>
                        </a:r>
                        <a:r>
                          <a:rPr lang="en-GB" sz="1000" b="0" i="0" dirty="0">
                            <a:solidFill>
                              <a:srgbClr val="FFFFFF"/>
                            </a:solidFill>
                            <a:effectLst/>
                            <a:latin typeface="+mn-lt"/>
                          </a:rPr>
                          <a:t> </a:t>
                        </a:r>
                        <a:endParaRPr lang="en-GB" sz="1000" b="0" i="0" dirty="0">
                          <a:effectLst/>
                          <a:latin typeface="+mn-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879896738"/>
                    </a:ext>
                  </a:extLst>
                </a:tr>
              </a:tbl>
            </a:graphicData>
          </a:graphic>
        </p:graphicFrame>
      </p:grpSp>
    </p:spTree>
    <p:extLst>
      <p:ext uri="{BB962C8B-B14F-4D97-AF65-F5344CB8AC3E}">
        <p14:creationId xmlns:p14="http://schemas.microsoft.com/office/powerpoint/2010/main" val="302517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23AE4-C1DC-0353-6EFC-664805E02F52}"/>
              </a:ext>
            </a:extLst>
          </p:cNvPr>
          <p:cNvSpPr>
            <a:spLocks noGrp="1"/>
          </p:cNvSpPr>
          <p:nvPr>
            <p:ph type="title"/>
          </p:nvPr>
        </p:nvSpPr>
        <p:spPr>
          <a:xfrm>
            <a:off x="1151419" y="925606"/>
            <a:ext cx="8851897" cy="711359"/>
          </a:xfrm>
        </p:spPr>
        <p:txBody>
          <a:bodyPr/>
          <a:lstStyle/>
          <a:p>
            <a:r>
              <a:rPr lang="en-US" b="1" dirty="0">
                <a:solidFill>
                  <a:srgbClr val="EBEBEB"/>
                </a:solidFill>
                <a:latin typeface="Century Gothic" panose="020B0502020202020204"/>
              </a:rPr>
              <a:t>Annual Performance - FY2022/2023(cont..)</a:t>
            </a:r>
            <a:endParaRPr lang="en-US" dirty="0"/>
          </a:p>
        </p:txBody>
      </p:sp>
      <p:sp>
        <p:nvSpPr>
          <p:cNvPr id="5" name="Slide Number Placeholder 4">
            <a:extLst>
              <a:ext uri="{FF2B5EF4-FFF2-40B4-BE49-F238E27FC236}">
                <a16:creationId xmlns:a16="http://schemas.microsoft.com/office/drawing/2014/main" id="{8C4542FB-36D2-C395-F3CE-9A8FFCB0B48D}"/>
              </a:ext>
            </a:extLst>
          </p:cNvPr>
          <p:cNvSpPr>
            <a:spLocks noGrp="1"/>
          </p:cNvSpPr>
          <p:nvPr>
            <p:ph type="sldNum" sz="quarter" idx="12"/>
          </p:nvPr>
        </p:nvSpPr>
        <p:spPr/>
        <p:txBody>
          <a:bodyPr/>
          <a:lstStyle/>
          <a:p>
            <a:pPr defTabSz="914400">
              <a:defRPr/>
            </a:pPr>
            <a:fld id="{1942B57A-1560-4200-AE3C-01BF93AC9615}" type="slidenum">
              <a:rPr lang="en-ZA" smtClean="0">
                <a:solidFill>
                  <a:prstClr val="white"/>
                </a:solidFill>
              </a:rPr>
              <a:pPr defTabSz="914400">
                <a:defRPr/>
              </a:pPr>
              <a:t>13</a:t>
            </a:fld>
            <a:endParaRPr lang="en-ZA">
              <a:solidFill>
                <a:prstClr val="white"/>
              </a:solidFill>
            </a:endParaRPr>
          </a:p>
        </p:txBody>
      </p:sp>
      <p:grpSp>
        <p:nvGrpSpPr>
          <p:cNvPr id="3" name="Group 2">
            <a:extLst>
              <a:ext uri="{FF2B5EF4-FFF2-40B4-BE49-F238E27FC236}">
                <a16:creationId xmlns:a16="http://schemas.microsoft.com/office/drawing/2014/main" id="{639B52D1-38DD-C855-0CBE-F951BF6A8812}"/>
              </a:ext>
            </a:extLst>
          </p:cNvPr>
          <p:cNvGrpSpPr/>
          <p:nvPr/>
        </p:nvGrpSpPr>
        <p:grpSpPr>
          <a:xfrm>
            <a:off x="629224" y="1636965"/>
            <a:ext cx="11562776" cy="5116804"/>
            <a:chOff x="629224" y="402177"/>
            <a:chExt cx="11562776" cy="6763282"/>
          </a:xfrm>
        </p:grpSpPr>
        <p:graphicFrame>
          <p:nvGraphicFramePr>
            <p:cNvPr id="6" name="Table 5">
              <a:extLst>
                <a:ext uri="{FF2B5EF4-FFF2-40B4-BE49-F238E27FC236}">
                  <a16:creationId xmlns:a16="http://schemas.microsoft.com/office/drawing/2014/main" id="{B4A63A12-9090-C3D7-565C-5452877A52FA}"/>
                </a:ext>
              </a:extLst>
            </p:cNvPr>
            <p:cNvGraphicFramePr>
              <a:graphicFrameLocks/>
            </p:cNvGraphicFramePr>
            <p:nvPr>
              <p:extLst>
                <p:ext uri="{D42A27DB-BD31-4B8C-83A1-F6EECF244321}">
                  <p14:modId xmlns:p14="http://schemas.microsoft.com/office/powerpoint/2010/main" val="3612782767"/>
                </p:ext>
              </p:extLst>
            </p:nvPr>
          </p:nvGraphicFramePr>
          <p:xfrm>
            <a:off x="629224" y="1892038"/>
            <a:ext cx="11562776" cy="5273421"/>
          </p:xfrm>
          <a:graphic>
            <a:graphicData uri="http://schemas.openxmlformats.org/drawingml/2006/table">
              <a:tbl>
                <a:tblPr>
                  <a:tableStyleId>{5940675A-B579-460E-94D1-54222C63F5DA}</a:tableStyleId>
                </a:tblPr>
                <a:tblGrid>
                  <a:gridCol w="964549">
                    <a:extLst>
                      <a:ext uri="{9D8B030D-6E8A-4147-A177-3AD203B41FA5}">
                        <a16:colId xmlns:a16="http://schemas.microsoft.com/office/drawing/2014/main" val="669985500"/>
                      </a:ext>
                    </a:extLst>
                  </a:gridCol>
                  <a:gridCol w="925125">
                    <a:extLst>
                      <a:ext uri="{9D8B030D-6E8A-4147-A177-3AD203B41FA5}">
                        <a16:colId xmlns:a16="http://schemas.microsoft.com/office/drawing/2014/main" val="192921307"/>
                      </a:ext>
                    </a:extLst>
                  </a:gridCol>
                  <a:gridCol w="760456">
                    <a:extLst>
                      <a:ext uri="{9D8B030D-6E8A-4147-A177-3AD203B41FA5}">
                        <a16:colId xmlns:a16="http://schemas.microsoft.com/office/drawing/2014/main" val="2763371746"/>
                      </a:ext>
                    </a:extLst>
                  </a:gridCol>
                  <a:gridCol w="892366">
                    <a:extLst>
                      <a:ext uri="{9D8B030D-6E8A-4147-A177-3AD203B41FA5}">
                        <a16:colId xmlns:a16="http://schemas.microsoft.com/office/drawing/2014/main" val="144761487"/>
                      </a:ext>
                    </a:extLst>
                  </a:gridCol>
                  <a:gridCol w="930135">
                    <a:extLst>
                      <a:ext uri="{9D8B030D-6E8A-4147-A177-3AD203B41FA5}">
                        <a16:colId xmlns:a16="http://schemas.microsoft.com/office/drawing/2014/main" val="2525839235"/>
                      </a:ext>
                    </a:extLst>
                  </a:gridCol>
                  <a:gridCol w="667311">
                    <a:extLst>
                      <a:ext uri="{9D8B030D-6E8A-4147-A177-3AD203B41FA5}">
                        <a16:colId xmlns:a16="http://schemas.microsoft.com/office/drawing/2014/main" val="504506729"/>
                      </a:ext>
                    </a:extLst>
                  </a:gridCol>
                  <a:gridCol w="958467">
                    <a:extLst>
                      <a:ext uri="{9D8B030D-6E8A-4147-A177-3AD203B41FA5}">
                        <a16:colId xmlns:a16="http://schemas.microsoft.com/office/drawing/2014/main" val="1731251028"/>
                      </a:ext>
                    </a:extLst>
                  </a:gridCol>
                  <a:gridCol w="1072309">
                    <a:extLst>
                      <a:ext uri="{9D8B030D-6E8A-4147-A177-3AD203B41FA5}">
                        <a16:colId xmlns:a16="http://schemas.microsoft.com/office/drawing/2014/main" val="4137471927"/>
                      </a:ext>
                    </a:extLst>
                  </a:gridCol>
                  <a:gridCol w="4392058">
                    <a:extLst>
                      <a:ext uri="{9D8B030D-6E8A-4147-A177-3AD203B41FA5}">
                        <a16:colId xmlns:a16="http://schemas.microsoft.com/office/drawing/2014/main" val="815627915"/>
                      </a:ext>
                    </a:extLst>
                  </a:gridCol>
                </a:tblGrid>
                <a:tr h="730780">
                  <a:tc rowSpan="2">
                    <a:txBody>
                      <a:bodyPr/>
                      <a:lstStyle/>
                      <a:p>
                        <a:pPr algn="ctr" fontAlgn="t"/>
                        <a:endParaRPr lang="en-GB" sz="1000" b="0" dirty="0">
                          <a:effectLst/>
                          <a:latin typeface="+mn-lt"/>
                        </a:endParaRPr>
                      </a:p>
                      <a:p>
                        <a:pPr marL="0" algn="ctr" defTabSz="457200" rtl="0" eaLnBrk="1" fontAlgn="t" latinLnBrk="0" hangingPunct="1"/>
                        <a:r>
                          <a:rPr lang="en-ZA" sz="1000" b="0" i="0" kern="1200" dirty="0">
                            <a:solidFill>
                              <a:schemeClr val="tx1"/>
                            </a:solidFill>
                            <a:effectLst/>
                            <a:latin typeface="+mn-lt"/>
                            <a:ea typeface="+mn-ea"/>
                            <a:cs typeface="+mn-cs"/>
                          </a:rPr>
                          <a:t>Increased access to financial services by communities to ensure economic transformation</a:t>
                        </a:r>
                        <a:endParaRPr lang="en-GB" sz="1000" b="0" i="0" kern="1200" dirty="0">
                          <a:solidFill>
                            <a:schemeClr val="tx1"/>
                          </a:solidFill>
                          <a:effectLst/>
                          <a:latin typeface="+mn-lt"/>
                          <a:ea typeface="+mn-ea"/>
                          <a:cs typeface="+mn-cs"/>
                        </a:endParaRPr>
                      </a:p>
                    </a:txBody>
                    <a:tcPr marL="13621" marR="13621" marT="6810" marB="6810"/>
                  </a:tc>
                  <a:tc>
                    <a:txBody>
                      <a:bodyPr/>
                      <a:lstStyle/>
                      <a:p>
                        <a:pPr algn="ctr" fontAlgn="t"/>
                        <a:r>
                          <a:rPr lang="en-ZA" sz="1000" b="0" i="0" kern="1200" dirty="0">
                            <a:solidFill>
                              <a:schemeClr val="tx1"/>
                            </a:solidFill>
                            <a:effectLst/>
                            <a:latin typeface="+mn-lt"/>
                            <a:ea typeface="+mn-ea"/>
                            <a:cs typeface="+mn-cs"/>
                          </a:rPr>
                          <a:t>Institutional development and organisational strengthening</a:t>
                        </a:r>
                        <a:endParaRPr lang="en-GB" sz="1000" b="0" i="0" kern="1200" dirty="0">
                          <a:solidFill>
                            <a:schemeClr val="tx1"/>
                          </a:solidFill>
                          <a:effectLst/>
                          <a:latin typeface="+mn-lt"/>
                          <a:ea typeface="+mn-ea"/>
                          <a:cs typeface="+mn-cs"/>
                        </a:endParaRPr>
                      </a:p>
                    </a:txBody>
                    <a:tcPr marL="13621" marR="13621" marT="6810" marB="6810"/>
                  </a:tc>
                  <a:tc>
                    <a:txBody>
                      <a:bodyPr/>
                      <a:lstStyle/>
                      <a:p>
                        <a:pPr algn="ctr" fontAlgn="t"/>
                        <a:r>
                          <a:rPr lang="en-ZA" sz="1000" b="0" i="0" kern="1200" dirty="0">
                            <a:solidFill>
                              <a:schemeClr val="tx1"/>
                            </a:solidFill>
                            <a:effectLst/>
                            <a:latin typeface="+mn-lt"/>
                            <a:ea typeface="+mn-ea"/>
                            <a:cs typeface="+mn-cs"/>
                          </a:rPr>
                          <a:t>Number of training programmes conducted</a:t>
                        </a:r>
                        <a:endParaRPr lang="en-GB" sz="1000" b="0" i="0" kern="1200" dirty="0">
                          <a:solidFill>
                            <a:schemeClr val="tx1"/>
                          </a:solidFill>
                          <a:effectLst/>
                          <a:latin typeface="+mn-lt"/>
                          <a:ea typeface="+mn-ea"/>
                          <a:cs typeface="+mn-cs"/>
                        </a:endParaRPr>
                      </a:p>
                    </a:txBody>
                    <a:tcPr marL="13621" marR="13621" marT="6810" marB="6810"/>
                  </a:tc>
                  <a:tc>
                    <a:txBody>
                      <a:bodyPr/>
                      <a:lstStyle/>
                      <a:p>
                        <a:pPr algn="ctr" fontAlgn="t"/>
                        <a:r>
                          <a:rPr lang="en-US" sz="1000" b="0" i="0" kern="1200" dirty="0">
                            <a:solidFill>
                              <a:schemeClr val="tx1"/>
                            </a:solidFill>
                            <a:effectLst/>
                            <a:latin typeface="+mn-lt"/>
                            <a:ea typeface="+mn-ea"/>
                            <a:cs typeface="+mn-cs"/>
                          </a:rPr>
                          <a:t>5</a:t>
                        </a:r>
                      </a:p>
                    </a:txBody>
                    <a:tcPr marL="13621" marR="13621" marT="6810" marB="6810"/>
                  </a:tc>
                  <a:tc>
                    <a:txBody>
                      <a:bodyPr/>
                      <a:lstStyle/>
                      <a:p>
                        <a:pPr algn="ctr" fontAlgn="t"/>
                        <a:r>
                          <a:rPr lang="en-US" sz="1000" b="0" i="0" kern="1200" dirty="0">
                            <a:solidFill>
                              <a:schemeClr val="tx1"/>
                            </a:solidFill>
                            <a:effectLst/>
                            <a:latin typeface="+mn-lt"/>
                            <a:ea typeface="+mn-ea"/>
                            <a:cs typeface="+mn-cs"/>
                          </a:rPr>
                          <a:t>11</a:t>
                        </a:r>
                      </a:p>
                    </a:txBody>
                    <a:tcPr marL="13621" marR="13621" marT="6810" marB="6810"/>
                  </a:tc>
                  <a:tc>
                    <a:txBody>
                      <a:bodyPr/>
                      <a:lstStyle/>
                      <a:p>
                        <a:pPr algn="ctr" fontAlgn="t"/>
                        <a:r>
                          <a:rPr lang="en-US" sz="1000" b="0" i="0" kern="1200" dirty="0">
                            <a:solidFill>
                              <a:schemeClr val="tx1"/>
                            </a:solidFill>
                            <a:effectLst/>
                            <a:latin typeface="+mn-lt"/>
                            <a:ea typeface="+mn-ea"/>
                            <a:cs typeface="+mn-cs"/>
                          </a:rPr>
                          <a:t>10</a:t>
                        </a:r>
                      </a:p>
                    </a:txBody>
                    <a:tcPr marL="13621" marR="13621" marT="6810" marB="6810"/>
                  </a:tc>
                  <a:tc>
                    <a:txBody>
                      <a:bodyPr/>
                      <a:lstStyle/>
                      <a:p>
                        <a:pPr algn="ctr" fontAlgn="t"/>
                        <a:r>
                          <a:rPr lang="en-US" sz="1000" b="0" i="0" kern="1200" dirty="0">
                            <a:solidFill>
                              <a:schemeClr val="tx1"/>
                            </a:solidFill>
                            <a:effectLst/>
                            <a:latin typeface="+mn-lt"/>
                            <a:ea typeface="+mn-ea"/>
                            <a:cs typeface="+mn-cs"/>
                          </a:rPr>
                          <a:t>14</a:t>
                        </a:r>
                      </a:p>
                    </a:txBody>
                    <a:tcPr marL="13621" marR="13621" marT="6810" marB="6810"/>
                  </a:tc>
                  <a:tc>
                    <a:txBody>
                      <a:bodyPr/>
                      <a:lstStyle/>
                      <a:p>
                        <a:pPr algn="ctr" fontAlgn="t"/>
                        <a:r>
                          <a:rPr lang="en-US" sz="1000" b="0" i="0" kern="1200" dirty="0">
                            <a:solidFill>
                              <a:schemeClr val="tx1"/>
                            </a:solidFill>
                            <a:effectLst/>
                            <a:latin typeface="+mn-lt"/>
                            <a:ea typeface="+mn-ea"/>
                            <a:cs typeface="+mn-cs"/>
                          </a:rPr>
                          <a:t>+4-</a:t>
                        </a:r>
                      </a:p>
                    </a:txBody>
                    <a:tcPr marL="13621" marR="13621" marT="6810" marB="6810"/>
                  </a:tc>
                  <a:tc>
                    <a:txBody>
                      <a:bodyPr/>
                      <a:lstStyle/>
                      <a:p>
                        <a:pPr algn="l" rtl="0" fontAlgn="base"/>
                        <a:r>
                          <a:rPr lang="en-US" sz="1000" b="0" i="0" kern="1200" dirty="0">
                            <a:solidFill>
                              <a:schemeClr val="tx1"/>
                            </a:solidFill>
                            <a:effectLst/>
                            <a:latin typeface="+mn-lt"/>
                            <a:ea typeface="+mn-ea"/>
                            <a:cs typeface="+mn-cs"/>
                          </a:rPr>
                          <a:t>The overachievement was due to </a:t>
                        </a:r>
                        <a:r>
                          <a:rPr lang="en-US" sz="1000" b="0" i="0" kern="1200" dirty="0" err="1">
                            <a:solidFill>
                              <a:schemeClr val="tx1"/>
                            </a:solidFill>
                            <a:effectLst/>
                            <a:latin typeface="+mn-lt"/>
                            <a:ea typeface="+mn-ea"/>
                            <a:cs typeface="+mn-cs"/>
                          </a:rPr>
                          <a:t>Bankseta</a:t>
                        </a:r>
                        <a:r>
                          <a:rPr lang="en-US" sz="1000" b="0" i="0" kern="1200" dirty="0">
                            <a:solidFill>
                              <a:schemeClr val="tx1"/>
                            </a:solidFill>
                            <a:effectLst/>
                            <a:latin typeface="+mn-lt"/>
                            <a:ea typeface="+mn-ea"/>
                            <a:cs typeface="+mn-cs"/>
                          </a:rPr>
                          <a:t> funded training </a:t>
                        </a:r>
                        <a:r>
                          <a:rPr lang="en-US" sz="1000" b="0" i="0" kern="1200" dirty="0" err="1">
                            <a:solidFill>
                              <a:schemeClr val="tx1"/>
                            </a:solidFill>
                            <a:effectLst/>
                            <a:latin typeface="+mn-lt"/>
                            <a:ea typeface="+mn-ea"/>
                            <a:cs typeface="+mn-cs"/>
                          </a:rPr>
                          <a:t>programmes</a:t>
                        </a:r>
                        <a:r>
                          <a:rPr lang="en-US" sz="1000" b="0" i="0" kern="1200" dirty="0">
                            <a:solidFill>
                              <a:schemeClr val="tx1"/>
                            </a:solidFill>
                            <a:effectLst/>
                            <a:latin typeface="+mn-lt"/>
                            <a:ea typeface="+mn-ea"/>
                            <a:cs typeface="+mn-cs"/>
                          </a:rPr>
                          <a:t> conducted in the EC as a follow – up to Indaba 2022 initiative.</a:t>
                        </a:r>
                        <a:endParaRPr lang="en-GB" sz="1000" b="0" i="0" kern="1200" dirty="0">
                          <a:solidFill>
                            <a:schemeClr val="tx1"/>
                          </a:solidFill>
                          <a:effectLst/>
                          <a:latin typeface="+mn-lt"/>
                          <a:ea typeface="+mn-ea"/>
                          <a:cs typeface="+mn-cs"/>
                        </a:endParaRPr>
                      </a:p>
                    </a:txBody>
                    <a:tcPr marL="13621" marR="13621" marT="6810" marB="6810"/>
                  </a:tc>
                  <a:extLst>
                    <a:ext uri="{0D108BD9-81ED-4DB2-BD59-A6C34878D82A}">
                      <a16:rowId xmlns:a16="http://schemas.microsoft.com/office/drawing/2014/main" val="4175084261"/>
                    </a:ext>
                  </a:extLst>
                </a:tr>
                <a:tr h="3171799">
                  <a:tc vMerge="1">
                    <a:txBody>
                      <a:bodyPr/>
                      <a:lstStyle/>
                      <a:p>
                        <a:pPr marL="0" algn="ctr" defTabSz="457200" rtl="0" eaLnBrk="1" fontAlgn="t" latinLnBrk="0" hangingPunct="1"/>
                        <a:endParaRPr lang="en-GB" sz="900" b="0" i="0" kern="1200">
                          <a:solidFill>
                            <a:schemeClr val="tx1"/>
                          </a:solidFill>
                          <a:effectLst/>
                          <a:latin typeface="Arial" panose="020B0604020202020204" pitchFamily="34" charset="0"/>
                          <a:ea typeface="+mn-ea"/>
                          <a:cs typeface="+mn-cs"/>
                        </a:endParaRPr>
                      </a:p>
                    </a:txBody>
                    <a:tcPr marL="13621" marR="13621" marT="6810" marB="6810"/>
                  </a:tc>
                  <a:tc>
                    <a:txBody>
                      <a:bodyPr/>
                      <a:lstStyle/>
                      <a:p>
                        <a:pPr algn="ctr" fontAlgn="t"/>
                        <a:endParaRPr lang="en-GB" sz="1000" b="0" i="0" kern="1200">
                          <a:solidFill>
                            <a:schemeClr val="tx1"/>
                          </a:solidFill>
                          <a:effectLst/>
                          <a:latin typeface="+mn-lt"/>
                          <a:ea typeface="+mn-ea"/>
                          <a:cs typeface="+mn-cs"/>
                        </a:endParaRPr>
                      </a:p>
                    </a:txBody>
                    <a:tcPr marL="13621" marR="13621" marT="6810" marB="6810"/>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ZA" sz="1000" b="0" i="0" kern="1200">
                            <a:solidFill>
                              <a:schemeClr val="tx1"/>
                            </a:solidFill>
                            <a:effectLst/>
                            <a:latin typeface="+mn-lt"/>
                            <a:ea typeface="+mn-ea"/>
                            <a:cs typeface="+mn-cs"/>
                          </a:rPr>
                          <a:t>Number of direct technical assistance interventions provided</a:t>
                        </a:r>
                        <a:endParaRPr lang="en-GB" sz="1000" b="0" i="0" kern="1200">
                          <a:solidFill>
                            <a:schemeClr val="tx1"/>
                          </a:solidFill>
                          <a:effectLst/>
                          <a:latin typeface="+mn-lt"/>
                          <a:ea typeface="+mn-ea"/>
                          <a:cs typeface="+mn-cs"/>
                        </a:endParaRPr>
                      </a:p>
                      <a:p>
                        <a:pPr algn="ctr" fontAlgn="t"/>
                        <a:endParaRPr lang="en-GB" sz="1000" b="0" i="0" kern="1200">
                          <a:solidFill>
                            <a:schemeClr val="tx1"/>
                          </a:solidFill>
                          <a:effectLst/>
                          <a:latin typeface="+mn-lt"/>
                          <a:ea typeface="+mn-ea"/>
                          <a:cs typeface="+mn-cs"/>
                        </a:endParaRPr>
                      </a:p>
                    </a:txBody>
                    <a:tcPr marL="13621" marR="13621" marT="6810" marB="6810"/>
                  </a:tc>
                  <a:tc>
                    <a:txBody>
                      <a:bodyPr/>
                      <a:lstStyle/>
                      <a:p>
                        <a:pPr algn="ctr" fontAlgn="t"/>
                        <a:r>
                          <a:rPr lang="en-US" sz="1000" b="0" i="0">
                            <a:effectLst/>
                            <a:latin typeface="+mn-lt"/>
                          </a:rPr>
                          <a:t>66</a:t>
                        </a:r>
                      </a:p>
                    </a:txBody>
                    <a:tcPr marL="13621" marR="13621" marT="6810" marB="6810"/>
                  </a:tc>
                  <a:tc>
                    <a:txBody>
                      <a:bodyPr/>
                      <a:lstStyle/>
                      <a:p>
                        <a:pPr algn="ctr" fontAlgn="t"/>
                        <a:r>
                          <a:rPr lang="en-US" sz="1000" b="0" i="0" dirty="0">
                            <a:effectLst/>
                            <a:latin typeface="+mn-lt"/>
                          </a:rPr>
                          <a:t>72</a:t>
                        </a:r>
                      </a:p>
                    </a:txBody>
                    <a:tcPr marL="13621" marR="13621" marT="6810" marB="6810"/>
                  </a:tc>
                  <a:tc>
                    <a:txBody>
                      <a:bodyPr/>
                      <a:lstStyle/>
                      <a:p>
                        <a:pPr algn="ctr" fontAlgn="t"/>
                        <a:r>
                          <a:rPr lang="en-US" sz="1000" b="0" i="0" dirty="0">
                            <a:effectLst/>
                            <a:latin typeface="+mn-lt"/>
                          </a:rPr>
                          <a:t>64</a:t>
                        </a:r>
                      </a:p>
                    </a:txBody>
                    <a:tcPr marL="13621" marR="13621" marT="6810" marB="6810"/>
                  </a:tc>
                  <a:tc>
                    <a:txBody>
                      <a:bodyPr/>
                      <a:lstStyle/>
                      <a:p>
                        <a:pPr algn="ctr" fontAlgn="t"/>
                        <a:r>
                          <a:rPr lang="en-US" sz="1000" b="0" i="0" dirty="0">
                            <a:effectLst/>
                            <a:latin typeface="+mn-lt"/>
                          </a:rPr>
                          <a:t>99</a:t>
                        </a:r>
                      </a:p>
                    </a:txBody>
                    <a:tcPr marL="13621" marR="13621" marT="6810" marB="6810"/>
                  </a:tc>
                  <a:tc>
                    <a:txBody>
                      <a:bodyPr/>
                      <a:lstStyle/>
                      <a:p>
                        <a:pPr algn="ctr" fontAlgn="t"/>
                        <a:r>
                          <a:rPr lang="en-US" sz="1000" b="0" i="0" dirty="0">
                            <a:effectLst/>
                            <a:latin typeface="+mn-lt"/>
                          </a:rPr>
                          <a:t>+33</a:t>
                        </a:r>
                      </a:p>
                    </a:txBody>
                    <a:tcPr marL="13621" marR="13621" marT="6810" marB="6810"/>
                  </a:tc>
                  <a:tc>
                    <a:txBody>
                      <a:bodyPr/>
                      <a:lstStyle/>
                      <a:p>
                        <a:r>
                          <a:rPr lang="en-US" sz="1000" b="0" i="0" kern="1200" dirty="0">
                            <a:solidFill>
                              <a:schemeClr val="tx1"/>
                            </a:solidFill>
                            <a:effectLst/>
                            <a:latin typeface="+mn-lt"/>
                            <a:ea typeface="+mn-ea"/>
                            <a:cs typeface="+mn-cs"/>
                          </a:rPr>
                          <a:t>The</a:t>
                        </a:r>
                        <a:r>
                          <a:rPr lang="en-US" sz="1000" kern="1200" dirty="0">
                            <a:solidFill>
                              <a:schemeClr val="tx1"/>
                            </a:solidFill>
                            <a:effectLst/>
                            <a:latin typeface="+mn-lt"/>
                            <a:ea typeface="+mn-ea"/>
                            <a:cs typeface="+mn-cs"/>
                          </a:rPr>
                          <a:t> </a:t>
                        </a:r>
                        <a:r>
                          <a:rPr lang="en-US" sz="1000" b="0" i="0" kern="1200" dirty="0">
                            <a:solidFill>
                              <a:schemeClr val="tx1"/>
                            </a:solidFill>
                            <a:effectLst/>
                            <a:latin typeface="+mn-lt"/>
                            <a:ea typeface="+mn-ea"/>
                            <a:cs typeface="+mn-cs"/>
                          </a:rPr>
                          <a:t>team responded according to the underperformance</a:t>
                        </a:r>
                      </a:p>
                      <a:p>
                        <a:r>
                          <a:rPr lang="en-US" sz="1000" b="0" i="0" kern="1200" dirty="0">
                            <a:solidFill>
                              <a:schemeClr val="tx1"/>
                            </a:solidFill>
                            <a:effectLst/>
                            <a:latin typeface="+mn-lt"/>
                            <a:ea typeface="+mn-ea"/>
                            <a:cs typeface="+mn-cs"/>
                          </a:rPr>
                          <a:t>recovery plans initiated at the end of the 3rd quarter and exceeded their targets.</a:t>
                        </a:r>
                      </a:p>
                      <a:p>
                        <a:endParaRPr lang="en-US" sz="1000" b="0" i="0" kern="1200" dirty="0">
                          <a:solidFill>
                            <a:schemeClr val="tx1"/>
                          </a:solidFill>
                          <a:effectLst/>
                          <a:latin typeface="+mn-lt"/>
                          <a:ea typeface="+mn-ea"/>
                          <a:cs typeface="+mn-cs"/>
                        </a:endParaRPr>
                      </a:p>
                      <a:p>
                        <a:pPr lvl="0"/>
                        <a:r>
                          <a:rPr lang="en-US" sz="1000" b="0" i="0" kern="1200" dirty="0">
                            <a:solidFill>
                              <a:schemeClr val="tx1"/>
                            </a:solidFill>
                            <a:effectLst/>
                            <a:latin typeface="+mn-lt"/>
                            <a:ea typeface="+mn-ea"/>
                            <a:cs typeface="+mn-cs"/>
                          </a:rPr>
                          <a:t>The Central Support Services Team that moved to Capacity Building Unit, has had an impact in the increased unit performance, as they are now more confident in taking on board more CBIs in their portfolios, but more importantly taking lead on the technical interventions 	without the CBU 	“old team”.</a:t>
                        </a:r>
                      </a:p>
                      <a:p>
                        <a:pPr lvl="0"/>
                        <a:endParaRPr lang="en-US" sz="1000" b="0" i="0" kern="1200" dirty="0">
                          <a:solidFill>
                            <a:schemeClr val="tx1"/>
                          </a:solidFill>
                          <a:effectLst/>
                          <a:latin typeface="+mn-lt"/>
                          <a:ea typeface="+mn-ea"/>
                          <a:cs typeface="+mn-cs"/>
                        </a:endParaRPr>
                      </a:p>
                      <a:p>
                        <a:pPr lvl="0"/>
                        <a:r>
                          <a:rPr lang="en-US" sz="1000" b="0" i="0" kern="1200" dirty="0">
                            <a:solidFill>
                              <a:schemeClr val="tx1"/>
                            </a:solidFill>
                            <a:effectLst/>
                            <a:latin typeface="+mn-lt"/>
                            <a:ea typeface="+mn-ea"/>
                            <a:cs typeface="+mn-cs"/>
                          </a:rPr>
                          <a:t>The </a:t>
                        </a:r>
                        <a:r>
                          <a:rPr lang="en-US" sz="1000" b="0" i="0" kern="1200" dirty="0" err="1">
                            <a:solidFill>
                              <a:schemeClr val="tx1"/>
                            </a:solidFill>
                            <a:effectLst/>
                            <a:latin typeface="+mn-lt"/>
                            <a:ea typeface="+mn-ea"/>
                            <a:cs typeface="+mn-cs"/>
                          </a:rPr>
                          <a:t>operationalisation</a:t>
                        </a:r>
                        <a:r>
                          <a:rPr lang="en-US" sz="1000" b="0" i="0" kern="1200" dirty="0">
                            <a:solidFill>
                              <a:schemeClr val="tx1"/>
                            </a:solidFill>
                            <a:effectLst/>
                            <a:latin typeface="+mn-lt"/>
                            <a:ea typeface="+mn-ea"/>
                            <a:cs typeface="+mn-cs"/>
                          </a:rPr>
                          <a:t> of CBIs that could not operate within the 6‐month period after registration as per Prudential Authority (PA) prescripts, due to governance and/or COVID 19 related reasons, approached the CBDA for assistance as they had received an extension to commence operations within a 6‐month period.</a:t>
                        </a:r>
                      </a:p>
                      <a:p>
                        <a:endParaRPr lang="en-US" sz="1000" b="0" i="0" kern="1200" dirty="0">
                          <a:solidFill>
                            <a:schemeClr val="tx1"/>
                          </a:solidFill>
                          <a:effectLst/>
                          <a:latin typeface="+mn-lt"/>
                          <a:ea typeface="+mn-ea"/>
                          <a:cs typeface="+mn-cs"/>
                        </a:endParaRPr>
                      </a:p>
                      <a:p>
                        <a:r>
                          <a:rPr lang="en-US" sz="1000" b="0" i="0" kern="1200" dirty="0">
                            <a:solidFill>
                              <a:schemeClr val="tx1"/>
                            </a:solidFill>
                            <a:effectLst/>
                            <a:latin typeface="+mn-lt"/>
                            <a:ea typeface="+mn-ea"/>
                            <a:cs typeface="+mn-cs"/>
                          </a:rPr>
                          <a:t>CBIs that viewed themselves as developed, as such, not requiring CBDA assistance, had gaps that were identified by the PA, which would have resulted in  infringement notices if not addressed, saw these institutions approaching the CBDA and the Unit obliged, increasing the </a:t>
                        </a:r>
                        <a:r>
                          <a:rPr lang="en-US" sz="1000" b="0" i="0" kern="1200" dirty="0" err="1">
                            <a:solidFill>
                              <a:schemeClr val="tx1"/>
                            </a:solidFill>
                            <a:effectLst/>
                            <a:latin typeface="+mn-lt"/>
                            <a:ea typeface="+mn-ea"/>
                            <a:cs typeface="+mn-cs"/>
                          </a:rPr>
                          <a:t>adhoc</a:t>
                        </a:r>
                        <a:r>
                          <a:rPr lang="en-US" sz="1000" b="0" i="0" kern="1200" dirty="0">
                            <a:solidFill>
                              <a:schemeClr val="tx1"/>
                            </a:solidFill>
                            <a:effectLst/>
                            <a:latin typeface="+mn-lt"/>
                            <a:ea typeface="+mn-ea"/>
                            <a:cs typeface="+mn-cs"/>
                          </a:rPr>
                          <a:t> intervention.</a:t>
                        </a:r>
                        <a:endParaRPr lang="en-GB" sz="1000" b="0" i="0" kern="1200" dirty="0">
                          <a:solidFill>
                            <a:schemeClr val="tx1"/>
                          </a:solidFill>
                          <a:effectLst/>
                          <a:latin typeface="+mn-lt"/>
                          <a:ea typeface="+mn-ea"/>
                          <a:cs typeface="+mn-cs"/>
                        </a:endParaRPr>
                      </a:p>
                    </a:txBody>
                    <a:tcPr marL="13621" marR="13621" marT="6810" marB="6810"/>
                  </a:tc>
                  <a:extLst>
                    <a:ext uri="{0D108BD9-81ED-4DB2-BD59-A6C34878D82A}">
                      <a16:rowId xmlns:a16="http://schemas.microsoft.com/office/drawing/2014/main" val="640339868"/>
                    </a:ext>
                  </a:extLst>
                </a:tr>
              </a:tbl>
            </a:graphicData>
          </a:graphic>
        </p:graphicFrame>
        <p:graphicFrame>
          <p:nvGraphicFramePr>
            <p:cNvPr id="7" name="Table 6">
              <a:extLst>
                <a:ext uri="{FF2B5EF4-FFF2-40B4-BE49-F238E27FC236}">
                  <a16:creationId xmlns:a16="http://schemas.microsoft.com/office/drawing/2014/main" id="{3EF3F62F-5A16-286A-8CA1-979475A26F65}"/>
                </a:ext>
              </a:extLst>
            </p:cNvPr>
            <p:cNvGraphicFramePr>
              <a:graphicFrameLocks/>
            </p:cNvGraphicFramePr>
            <p:nvPr>
              <p:extLst>
                <p:ext uri="{D42A27DB-BD31-4B8C-83A1-F6EECF244321}">
                  <p14:modId xmlns:p14="http://schemas.microsoft.com/office/powerpoint/2010/main" val="1896891552"/>
                </p:ext>
              </p:extLst>
            </p:nvPr>
          </p:nvGraphicFramePr>
          <p:xfrm>
            <a:off x="629224" y="402177"/>
            <a:ext cx="11495527" cy="1465638"/>
          </p:xfrm>
          <a:graphic>
            <a:graphicData uri="http://schemas.openxmlformats.org/drawingml/2006/table">
              <a:tbl>
                <a:tblPr/>
                <a:tblGrid>
                  <a:gridCol w="908317">
                    <a:extLst>
                      <a:ext uri="{9D8B030D-6E8A-4147-A177-3AD203B41FA5}">
                        <a16:colId xmlns:a16="http://schemas.microsoft.com/office/drawing/2014/main" val="304930070"/>
                      </a:ext>
                    </a:extLst>
                  </a:gridCol>
                  <a:gridCol w="936435">
                    <a:extLst>
                      <a:ext uri="{9D8B030D-6E8A-4147-A177-3AD203B41FA5}">
                        <a16:colId xmlns:a16="http://schemas.microsoft.com/office/drawing/2014/main" val="186417127"/>
                      </a:ext>
                    </a:extLst>
                  </a:gridCol>
                  <a:gridCol w="771180">
                    <a:extLst>
                      <a:ext uri="{9D8B030D-6E8A-4147-A177-3AD203B41FA5}">
                        <a16:colId xmlns:a16="http://schemas.microsoft.com/office/drawing/2014/main" val="1155629671"/>
                      </a:ext>
                    </a:extLst>
                  </a:gridCol>
                  <a:gridCol w="881349">
                    <a:extLst>
                      <a:ext uri="{9D8B030D-6E8A-4147-A177-3AD203B41FA5}">
                        <a16:colId xmlns:a16="http://schemas.microsoft.com/office/drawing/2014/main" val="4081509923"/>
                      </a:ext>
                    </a:extLst>
                  </a:gridCol>
                  <a:gridCol w="940350">
                    <a:extLst>
                      <a:ext uri="{9D8B030D-6E8A-4147-A177-3AD203B41FA5}">
                        <a16:colId xmlns:a16="http://schemas.microsoft.com/office/drawing/2014/main" val="2887274983"/>
                      </a:ext>
                    </a:extLst>
                  </a:gridCol>
                  <a:gridCol w="701164">
                    <a:extLst>
                      <a:ext uri="{9D8B030D-6E8A-4147-A177-3AD203B41FA5}">
                        <a16:colId xmlns:a16="http://schemas.microsoft.com/office/drawing/2014/main" val="1342376644"/>
                      </a:ext>
                    </a:extLst>
                  </a:gridCol>
                  <a:gridCol w="936433">
                    <a:extLst>
                      <a:ext uri="{9D8B030D-6E8A-4147-A177-3AD203B41FA5}">
                        <a16:colId xmlns:a16="http://schemas.microsoft.com/office/drawing/2014/main" val="2016266523"/>
                      </a:ext>
                    </a:extLst>
                  </a:gridCol>
                  <a:gridCol w="1073456">
                    <a:extLst>
                      <a:ext uri="{9D8B030D-6E8A-4147-A177-3AD203B41FA5}">
                        <a16:colId xmlns:a16="http://schemas.microsoft.com/office/drawing/2014/main" val="2189335705"/>
                      </a:ext>
                    </a:extLst>
                  </a:gridCol>
                  <a:gridCol w="4346843">
                    <a:extLst>
                      <a:ext uri="{9D8B030D-6E8A-4147-A177-3AD203B41FA5}">
                        <a16:colId xmlns:a16="http://schemas.microsoft.com/office/drawing/2014/main" val="2793856214"/>
                      </a:ext>
                    </a:extLst>
                  </a:gridCol>
                </a:tblGrid>
                <a:tr h="180818">
                  <a:tc gridSpan="9">
                    <a:txBody>
                      <a:bodyPr/>
                      <a:lstStyle/>
                      <a:p>
                        <a:pPr algn="ctr" fontAlgn="t"/>
                        <a:r>
                          <a:rPr lang="en-ZA" sz="1000" b="1" i="0" kern="1200" dirty="0">
                            <a:solidFill>
                              <a:srgbClr val="FFFFFF"/>
                            </a:solidFill>
                            <a:effectLst/>
                            <a:latin typeface="+mj-lt"/>
                            <a:ea typeface="+mn-ea"/>
                            <a:cs typeface="+mn-cs"/>
                          </a:rPr>
                          <a:t>Strategic Output 3: An Adequately Capacitated CFI Sector</a:t>
                        </a:r>
                        <a:endParaRPr lang="en-GB" sz="1000" b="1" i="0" kern="1200" dirty="0">
                          <a:solidFill>
                            <a:srgbClr val="FFFFFF"/>
                          </a:solidFill>
                          <a:effectLst/>
                          <a:latin typeface="+mj-lt"/>
                          <a:ea typeface="+mn-ea"/>
                          <a:cs typeface="+mn-cs"/>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861798"/>
                    </a:ext>
                  </a:extLst>
                </a:tr>
                <a:tr h="665861">
                  <a:tc>
                    <a:txBody>
                      <a:bodyPr/>
                      <a:lstStyle/>
                      <a:p>
                        <a:pPr fontAlgn="t"/>
                        <a:endParaRPr lang="en-US" sz="1000" dirty="0">
                          <a:effectLst/>
                          <a:latin typeface="+mj-lt"/>
                        </a:endParaRPr>
                      </a:p>
                      <a:p>
                        <a:pPr algn="l" rtl="0" fontAlgn="base"/>
                        <a:r>
                          <a:rPr lang="en-US" sz="1000" b="1" i="0" dirty="0">
                            <a:solidFill>
                              <a:srgbClr val="FFFFFF"/>
                            </a:solidFill>
                            <a:effectLst/>
                            <a:latin typeface="+mj-lt"/>
                          </a:rPr>
                          <a:t>Outcome</a:t>
                        </a:r>
                        <a:r>
                          <a:rPr lang="en-US" sz="1000" b="0" i="0" dirty="0">
                            <a:solidFill>
                              <a:srgbClr val="FFFFFF"/>
                            </a:solidFill>
                            <a:effectLst/>
                            <a:latin typeface="+mj-lt"/>
                          </a:rPr>
                          <a:t> </a:t>
                        </a:r>
                        <a:endParaRPr lang="en-US" sz="1000" b="0" i="0" dirty="0">
                          <a:effectLst/>
                          <a:latin typeface="+mj-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fontAlgn="t"/>
                        <a:endParaRPr lang="en-US" sz="1000" dirty="0">
                          <a:effectLst/>
                          <a:latin typeface="+mj-lt"/>
                        </a:endParaRPr>
                      </a:p>
                      <a:p>
                        <a:pPr algn="l" rtl="0" fontAlgn="base"/>
                        <a:r>
                          <a:rPr lang="en-US" sz="1000" b="1" i="0" dirty="0">
                            <a:solidFill>
                              <a:srgbClr val="FFFFFF"/>
                            </a:solidFill>
                            <a:effectLst/>
                            <a:latin typeface="+mj-lt"/>
                          </a:rPr>
                          <a:t>Output</a:t>
                        </a:r>
                        <a:r>
                          <a:rPr lang="en-US" sz="1000" b="0" i="0" dirty="0">
                            <a:solidFill>
                              <a:srgbClr val="FFFFFF"/>
                            </a:solidFill>
                            <a:effectLst/>
                            <a:latin typeface="+mj-lt"/>
                          </a:rPr>
                          <a:t> </a:t>
                        </a:r>
                        <a:endParaRPr lang="en-US" sz="1000" b="0" i="0" dirty="0">
                          <a:effectLst/>
                          <a:latin typeface="+mj-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fontAlgn="t"/>
                        <a:endParaRPr lang="en-US" sz="1000" dirty="0">
                          <a:effectLst/>
                          <a:latin typeface="+mj-lt"/>
                        </a:endParaRPr>
                      </a:p>
                      <a:p>
                        <a:pPr algn="l" rtl="0" fontAlgn="base"/>
                        <a:r>
                          <a:rPr lang="en-ZA" sz="1000" b="1" i="0" kern="1200" dirty="0">
                            <a:solidFill>
                              <a:srgbClr val="FFFFFF"/>
                            </a:solidFill>
                            <a:effectLst/>
                            <a:latin typeface="+mj-lt"/>
                            <a:ea typeface="+mn-ea"/>
                            <a:cs typeface="+mn-cs"/>
                          </a:rPr>
                          <a:t>Output indicator</a:t>
                        </a:r>
                        <a:endParaRPr lang="en-US" sz="1000" b="1" i="0" kern="1200" dirty="0">
                          <a:solidFill>
                            <a:srgbClr val="FFFFFF"/>
                          </a:solidFill>
                          <a:effectLst/>
                          <a:latin typeface="+mj-lt"/>
                          <a:ea typeface="+mn-ea"/>
                          <a:cs typeface="+mn-cs"/>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fontAlgn="t"/>
                        <a:endParaRPr lang="en-US" sz="1000" dirty="0">
                          <a:effectLst/>
                          <a:latin typeface="+mj-lt"/>
                        </a:endParaRPr>
                      </a:p>
                      <a:p>
                        <a:pPr algn="l" rtl="0" fontAlgn="base"/>
                        <a:r>
                          <a:rPr lang="en-US" sz="1000" b="1" i="0" dirty="0">
                            <a:solidFill>
                              <a:srgbClr val="FFFFFF"/>
                            </a:solidFill>
                            <a:effectLst/>
                            <a:latin typeface="+mj-lt"/>
                          </a:rPr>
                          <a:t>Actual Achievement 2020/2021</a:t>
                        </a:r>
                        <a:r>
                          <a:rPr lang="en-US" sz="1000" b="0" i="0" dirty="0">
                            <a:solidFill>
                              <a:srgbClr val="FFFFFF"/>
                            </a:solidFill>
                            <a:effectLst/>
                            <a:latin typeface="+mj-lt"/>
                          </a:rPr>
                          <a:t> </a:t>
                        </a:r>
                        <a:endParaRPr lang="en-US" sz="1000" b="0" i="0" dirty="0">
                          <a:effectLst/>
                          <a:latin typeface="+mj-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fontAlgn="t"/>
                        <a:endParaRPr lang="en-US" sz="1000" dirty="0">
                          <a:effectLst/>
                          <a:latin typeface="+mj-lt"/>
                        </a:endParaRPr>
                      </a:p>
                      <a:p>
                        <a:pPr algn="l" rtl="0" fontAlgn="base"/>
                        <a:r>
                          <a:rPr lang="en-US" sz="1000" b="1" i="0" dirty="0">
                            <a:solidFill>
                              <a:srgbClr val="FFFFFF"/>
                            </a:solidFill>
                            <a:effectLst/>
                            <a:latin typeface="+mj-lt"/>
                          </a:rPr>
                          <a:t>Actual</a:t>
                        </a:r>
                        <a:r>
                          <a:rPr lang="en-US" sz="1000" b="0" i="0" dirty="0">
                            <a:solidFill>
                              <a:srgbClr val="FFFFFF"/>
                            </a:solidFill>
                            <a:effectLst/>
                            <a:latin typeface="+mj-lt"/>
                          </a:rPr>
                          <a:t> </a:t>
                        </a:r>
                        <a:endParaRPr lang="en-US" sz="1000" b="0" i="0" dirty="0">
                          <a:effectLst/>
                          <a:latin typeface="+mj-lt"/>
                        </a:endParaRPr>
                      </a:p>
                      <a:p>
                        <a:pPr algn="l" rtl="0" fontAlgn="base"/>
                        <a:r>
                          <a:rPr lang="en-US" sz="1000" b="1" i="0" dirty="0">
                            <a:solidFill>
                              <a:srgbClr val="FFFFFF"/>
                            </a:solidFill>
                            <a:effectLst/>
                            <a:latin typeface="+mj-lt"/>
                          </a:rPr>
                          <a:t>Achievement</a:t>
                        </a:r>
                        <a:r>
                          <a:rPr lang="en-US" sz="1000" b="0" i="0" dirty="0">
                            <a:solidFill>
                              <a:srgbClr val="FFFFFF"/>
                            </a:solidFill>
                            <a:effectLst/>
                            <a:latin typeface="+mj-lt"/>
                          </a:rPr>
                          <a:t> </a:t>
                        </a:r>
                        <a:endParaRPr lang="en-US" sz="1000" b="0" i="0" dirty="0">
                          <a:effectLst/>
                          <a:latin typeface="+mj-lt"/>
                        </a:endParaRPr>
                      </a:p>
                      <a:p>
                        <a:pPr algn="l" rtl="0" fontAlgn="base"/>
                        <a:r>
                          <a:rPr lang="en-US" sz="1000" b="1" i="0" dirty="0">
                            <a:solidFill>
                              <a:srgbClr val="FFFFFF"/>
                            </a:solidFill>
                            <a:effectLst/>
                            <a:latin typeface="+mj-lt"/>
                          </a:rPr>
                          <a:t> 2021/2022</a:t>
                        </a:r>
                        <a:r>
                          <a:rPr lang="en-US" sz="1000" b="0" i="0" dirty="0">
                            <a:solidFill>
                              <a:srgbClr val="FFFFFF"/>
                            </a:solidFill>
                            <a:effectLst/>
                            <a:latin typeface="+mj-lt"/>
                          </a:rPr>
                          <a:t> </a:t>
                        </a:r>
                        <a:endParaRPr lang="en-US" sz="1000" b="0" i="0" dirty="0">
                          <a:effectLst/>
                          <a:latin typeface="+mj-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fontAlgn="t"/>
                        <a:endParaRPr lang="en-US" sz="1000" dirty="0">
                          <a:effectLst/>
                          <a:latin typeface="+mj-lt"/>
                        </a:endParaRPr>
                      </a:p>
                      <a:p>
                        <a:pPr algn="l" rtl="0" fontAlgn="base"/>
                        <a:r>
                          <a:rPr lang="en-US" sz="1000" b="1" i="0" dirty="0">
                            <a:solidFill>
                              <a:srgbClr val="FFFFFF"/>
                            </a:solidFill>
                            <a:effectLst/>
                            <a:latin typeface="+mj-lt"/>
                          </a:rPr>
                          <a:t>Planned </a:t>
                        </a:r>
                        <a:r>
                          <a:rPr lang="en-US" sz="1000" b="0" i="0" dirty="0">
                            <a:solidFill>
                              <a:srgbClr val="FFFFFF"/>
                            </a:solidFill>
                            <a:effectLst/>
                            <a:latin typeface="+mj-lt"/>
                          </a:rPr>
                          <a:t> </a:t>
                        </a:r>
                        <a:endParaRPr lang="en-US" sz="1000" b="0" i="0" dirty="0">
                          <a:effectLst/>
                          <a:latin typeface="+mj-lt"/>
                        </a:endParaRPr>
                      </a:p>
                      <a:p>
                        <a:pPr algn="l" rtl="0" fontAlgn="base"/>
                        <a:r>
                          <a:rPr lang="en-US" sz="1000" b="1" i="0" dirty="0">
                            <a:solidFill>
                              <a:srgbClr val="FFFFFF"/>
                            </a:solidFill>
                            <a:effectLst/>
                            <a:latin typeface="+mj-lt"/>
                          </a:rPr>
                          <a:t>Target</a:t>
                        </a:r>
                        <a:r>
                          <a:rPr lang="en-US" sz="1000" b="0" i="0" dirty="0">
                            <a:solidFill>
                              <a:srgbClr val="FFFFFF"/>
                            </a:solidFill>
                            <a:effectLst/>
                            <a:latin typeface="+mj-lt"/>
                          </a:rPr>
                          <a:t> </a:t>
                        </a:r>
                        <a:endParaRPr lang="en-US" sz="1000" b="0" i="0" dirty="0">
                          <a:effectLst/>
                          <a:latin typeface="+mj-lt"/>
                        </a:endParaRPr>
                      </a:p>
                      <a:p>
                        <a:pPr algn="l" rtl="0" fontAlgn="base"/>
                        <a:r>
                          <a:rPr lang="en-US" sz="1000" b="1" i="0" dirty="0">
                            <a:solidFill>
                              <a:srgbClr val="FFFFFF"/>
                            </a:solidFill>
                            <a:effectLst/>
                            <a:latin typeface="+mj-lt"/>
                          </a:rPr>
                          <a:t>2022/2023</a:t>
                        </a:r>
                        <a:r>
                          <a:rPr lang="en-US" sz="1000" b="0" i="0" dirty="0">
                            <a:solidFill>
                              <a:srgbClr val="FFFFFF"/>
                            </a:solidFill>
                            <a:effectLst/>
                            <a:latin typeface="+mj-lt"/>
                          </a:rPr>
                          <a:t> </a:t>
                        </a:r>
                        <a:endParaRPr lang="en-US" sz="1000" b="0" i="0" dirty="0">
                          <a:effectLst/>
                          <a:latin typeface="+mj-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fontAlgn="t"/>
                        <a:endParaRPr lang="en-US" sz="1000" dirty="0">
                          <a:effectLst/>
                          <a:latin typeface="+mj-lt"/>
                        </a:endParaRPr>
                      </a:p>
                      <a:p>
                        <a:pPr algn="l" rtl="0" fontAlgn="base"/>
                        <a:r>
                          <a:rPr lang="en-US" sz="1000" b="1" i="0" dirty="0">
                            <a:solidFill>
                              <a:srgbClr val="FFFFFF"/>
                            </a:solidFill>
                            <a:effectLst/>
                            <a:latin typeface="+mj-lt"/>
                          </a:rPr>
                          <a:t>* Actual Achievement</a:t>
                        </a:r>
                        <a:r>
                          <a:rPr lang="en-US" sz="1000" b="0" i="0" dirty="0">
                            <a:solidFill>
                              <a:srgbClr val="FFFFFF"/>
                            </a:solidFill>
                            <a:effectLst/>
                            <a:latin typeface="+mj-lt"/>
                          </a:rPr>
                          <a:t> </a:t>
                        </a:r>
                        <a:endParaRPr lang="en-US" sz="1000" b="0" i="0" dirty="0">
                          <a:effectLst/>
                          <a:latin typeface="+mj-lt"/>
                        </a:endParaRPr>
                      </a:p>
                      <a:p>
                        <a:pPr algn="l" rtl="0" fontAlgn="base"/>
                        <a:r>
                          <a:rPr lang="en-US" sz="1000" b="1" i="0" dirty="0">
                            <a:solidFill>
                              <a:srgbClr val="FFFFFF"/>
                            </a:solidFill>
                            <a:effectLst/>
                            <a:latin typeface="+mj-lt"/>
                          </a:rPr>
                          <a:t>2022/2023</a:t>
                        </a:r>
                        <a:r>
                          <a:rPr lang="en-US" sz="1000" b="0" i="0" dirty="0">
                            <a:solidFill>
                              <a:srgbClr val="FFFFFF"/>
                            </a:solidFill>
                            <a:effectLst/>
                            <a:latin typeface="+mj-lt"/>
                          </a:rPr>
                          <a:t> </a:t>
                        </a:r>
                        <a:endParaRPr lang="en-US" sz="1000" b="0" i="0" dirty="0">
                          <a:effectLst/>
                          <a:latin typeface="+mj-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fontAlgn="t"/>
                        <a:endParaRPr lang="en-GB" sz="1000" dirty="0">
                          <a:effectLst/>
                          <a:latin typeface="+mj-lt"/>
                        </a:endParaRPr>
                      </a:p>
                      <a:p>
                        <a:pPr algn="l" rtl="0" fontAlgn="base"/>
                        <a:r>
                          <a:rPr lang="en-GB" sz="1000" b="1" i="0" dirty="0">
                            <a:solidFill>
                              <a:srgbClr val="FFFFFF"/>
                            </a:solidFill>
                            <a:effectLst/>
                            <a:latin typeface="+mj-lt"/>
                          </a:rPr>
                          <a:t>Deviation from Planned Target to Actual Achievement for 2022/2023</a:t>
                        </a:r>
                        <a:r>
                          <a:rPr lang="en-GB" sz="1000" b="0" i="0" dirty="0">
                            <a:solidFill>
                              <a:srgbClr val="FFFFFF"/>
                            </a:solidFill>
                            <a:effectLst/>
                            <a:latin typeface="+mj-lt"/>
                          </a:rPr>
                          <a:t> </a:t>
                        </a:r>
                        <a:endParaRPr lang="en-GB" sz="1000" b="0" i="0" dirty="0">
                          <a:effectLst/>
                          <a:latin typeface="+mj-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fontAlgn="t"/>
                        <a:endParaRPr lang="en-GB" sz="1000" dirty="0">
                          <a:effectLst/>
                          <a:latin typeface="+mj-lt"/>
                        </a:endParaRPr>
                      </a:p>
                      <a:p>
                        <a:pPr algn="l" rtl="0" fontAlgn="base"/>
                        <a:r>
                          <a:rPr lang="en-GB" sz="1000" b="1" i="0" dirty="0">
                            <a:solidFill>
                              <a:srgbClr val="FFFFFF"/>
                            </a:solidFill>
                            <a:effectLst/>
                            <a:latin typeface="+mj-lt"/>
                          </a:rPr>
                          <a:t>Reasons for revisions to the Outputs / Output indicators / Annual Targets</a:t>
                        </a:r>
                        <a:r>
                          <a:rPr lang="en-GB" sz="1000" b="0" i="0" dirty="0">
                            <a:solidFill>
                              <a:srgbClr val="FFFFFF"/>
                            </a:solidFill>
                            <a:effectLst/>
                            <a:latin typeface="+mj-lt"/>
                          </a:rPr>
                          <a:t> </a:t>
                        </a:r>
                        <a:endParaRPr lang="en-GB" sz="1000" b="0" i="0" dirty="0">
                          <a:effectLst/>
                          <a:latin typeface="+mj-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879896738"/>
                    </a:ext>
                  </a:extLst>
                </a:tr>
              </a:tbl>
            </a:graphicData>
          </a:graphic>
        </p:graphicFrame>
      </p:grpSp>
    </p:spTree>
    <p:extLst>
      <p:ext uri="{BB962C8B-B14F-4D97-AF65-F5344CB8AC3E}">
        <p14:creationId xmlns:p14="http://schemas.microsoft.com/office/powerpoint/2010/main" val="1231288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23AE4-C1DC-0353-6EFC-664805E02F52}"/>
              </a:ext>
            </a:extLst>
          </p:cNvPr>
          <p:cNvSpPr>
            <a:spLocks noGrp="1"/>
          </p:cNvSpPr>
          <p:nvPr>
            <p:ph type="title"/>
          </p:nvPr>
        </p:nvSpPr>
        <p:spPr>
          <a:xfrm>
            <a:off x="1151419" y="925606"/>
            <a:ext cx="8940032" cy="711359"/>
          </a:xfrm>
        </p:spPr>
        <p:txBody>
          <a:bodyPr/>
          <a:lstStyle/>
          <a:p>
            <a:r>
              <a:rPr lang="en-US" b="1" dirty="0">
                <a:solidFill>
                  <a:srgbClr val="EBEBEB"/>
                </a:solidFill>
                <a:latin typeface="Century Gothic" panose="020B0502020202020204"/>
              </a:rPr>
              <a:t>Annual Performance - FY2022/2023(cont..)</a:t>
            </a:r>
            <a:endParaRPr lang="en-US" dirty="0"/>
          </a:p>
        </p:txBody>
      </p:sp>
      <p:sp>
        <p:nvSpPr>
          <p:cNvPr id="5" name="Slide Number Placeholder 4">
            <a:extLst>
              <a:ext uri="{FF2B5EF4-FFF2-40B4-BE49-F238E27FC236}">
                <a16:creationId xmlns:a16="http://schemas.microsoft.com/office/drawing/2014/main" id="{8C4542FB-36D2-C395-F3CE-9A8FFCB0B48D}"/>
              </a:ext>
            </a:extLst>
          </p:cNvPr>
          <p:cNvSpPr>
            <a:spLocks noGrp="1"/>
          </p:cNvSpPr>
          <p:nvPr>
            <p:ph type="sldNum" sz="quarter" idx="12"/>
          </p:nvPr>
        </p:nvSpPr>
        <p:spPr/>
        <p:txBody>
          <a:bodyPr/>
          <a:lstStyle/>
          <a:p>
            <a:pPr defTabSz="914400">
              <a:defRPr/>
            </a:pPr>
            <a:fld id="{1942B57A-1560-4200-AE3C-01BF93AC9615}" type="slidenum">
              <a:rPr lang="en-ZA" smtClean="0">
                <a:solidFill>
                  <a:prstClr val="white"/>
                </a:solidFill>
              </a:rPr>
              <a:pPr defTabSz="914400">
                <a:defRPr/>
              </a:pPr>
              <a:t>14</a:t>
            </a:fld>
            <a:endParaRPr lang="en-ZA">
              <a:solidFill>
                <a:prstClr val="white"/>
              </a:solidFill>
            </a:endParaRPr>
          </a:p>
        </p:txBody>
      </p:sp>
      <p:grpSp>
        <p:nvGrpSpPr>
          <p:cNvPr id="4" name="Group 3">
            <a:extLst>
              <a:ext uri="{FF2B5EF4-FFF2-40B4-BE49-F238E27FC236}">
                <a16:creationId xmlns:a16="http://schemas.microsoft.com/office/drawing/2014/main" id="{A4273B86-2F60-72D5-92B4-B1AF69EB2AF3}"/>
              </a:ext>
            </a:extLst>
          </p:cNvPr>
          <p:cNvGrpSpPr/>
          <p:nvPr/>
        </p:nvGrpSpPr>
        <p:grpSpPr>
          <a:xfrm>
            <a:off x="609895" y="2058367"/>
            <a:ext cx="11363096" cy="4770979"/>
            <a:chOff x="609895" y="2091418"/>
            <a:chExt cx="11363096" cy="4770979"/>
          </a:xfrm>
        </p:grpSpPr>
        <p:graphicFrame>
          <p:nvGraphicFramePr>
            <p:cNvPr id="6" name="Table 5">
              <a:extLst>
                <a:ext uri="{FF2B5EF4-FFF2-40B4-BE49-F238E27FC236}">
                  <a16:creationId xmlns:a16="http://schemas.microsoft.com/office/drawing/2014/main" id="{B4A63A12-9090-C3D7-565C-5452877A52FA}"/>
                </a:ext>
              </a:extLst>
            </p:cNvPr>
            <p:cNvGraphicFramePr>
              <a:graphicFrameLocks/>
            </p:cNvGraphicFramePr>
            <p:nvPr>
              <p:extLst>
                <p:ext uri="{D42A27DB-BD31-4B8C-83A1-F6EECF244321}">
                  <p14:modId xmlns:p14="http://schemas.microsoft.com/office/powerpoint/2010/main" val="2607159846"/>
                </p:ext>
              </p:extLst>
            </p:nvPr>
          </p:nvGraphicFramePr>
          <p:xfrm>
            <a:off x="609895" y="3343577"/>
            <a:ext cx="11325111" cy="3518820"/>
          </p:xfrm>
          <a:graphic>
            <a:graphicData uri="http://schemas.openxmlformats.org/drawingml/2006/table">
              <a:tbl>
                <a:tblPr>
                  <a:tableStyleId>{5940675A-B579-460E-94D1-54222C63F5DA}</a:tableStyleId>
                </a:tblPr>
                <a:tblGrid>
                  <a:gridCol w="848298">
                    <a:extLst>
                      <a:ext uri="{9D8B030D-6E8A-4147-A177-3AD203B41FA5}">
                        <a16:colId xmlns:a16="http://schemas.microsoft.com/office/drawing/2014/main" val="669985500"/>
                      </a:ext>
                    </a:extLst>
                  </a:gridCol>
                  <a:gridCol w="1002535">
                    <a:extLst>
                      <a:ext uri="{9D8B030D-6E8A-4147-A177-3AD203B41FA5}">
                        <a16:colId xmlns:a16="http://schemas.microsoft.com/office/drawing/2014/main" val="192921307"/>
                      </a:ext>
                    </a:extLst>
                  </a:gridCol>
                  <a:gridCol w="890869">
                    <a:extLst>
                      <a:ext uri="{9D8B030D-6E8A-4147-A177-3AD203B41FA5}">
                        <a16:colId xmlns:a16="http://schemas.microsoft.com/office/drawing/2014/main" val="2763371746"/>
                      </a:ext>
                    </a:extLst>
                  </a:gridCol>
                  <a:gridCol w="871830">
                    <a:extLst>
                      <a:ext uri="{9D8B030D-6E8A-4147-A177-3AD203B41FA5}">
                        <a16:colId xmlns:a16="http://schemas.microsoft.com/office/drawing/2014/main" val="144761487"/>
                      </a:ext>
                    </a:extLst>
                  </a:gridCol>
                  <a:gridCol w="767166">
                    <a:extLst>
                      <a:ext uri="{9D8B030D-6E8A-4147-A177-3AD203B41FA5}">
                        <a16:colId xmlns:a16="http://schemas.microsoft.com/office/drawing/2014/main" val="2525839235"/>
                      </a:ext>
                    </a:extLst>
                  </a:gridCol>
                  <a:gridCol w="753162">
                    <a:extLst>
                      <a:ext uri="{9D8B030D-6E8A-4147-A177-3AD203B41FA5}">
                        <a16:colId xmlns:a16="http://schemas.microsoft.com/office/drawing/2014/main" val="504506729"/>
                      </a:ext>
                    </a:extLst>
                  </a:gridCol>
                  <a:gridCol w="991518">
                    <a:extLst>
                      <a:ext uri="{9D8B030D-6E8A-4147-A177-3AD203B41FA5}">
                        <a16:colId xmlns:a16="http://schemas.microsoft.com/office/drawing/2014/main" val="1731251028"/>
                      </a:ext>
                    </a:extLst>
                  </a:gridCol>
                  <a:gridCol w="1207888">
                    <a:extLst>
                      <a:ext uri="{9D8B030D-6E8A-4147-A177-3AD203B41FA5}">
                        <a16:colId xmlns:a16="http://schemas.microsoft.com/office/drawing/2014/main" val="4137471927"/>
                      </a:ext>
                    </a:extLst>
                  </a:gridCol>
                  <a:gridCol w="3991845">
                    <a:extLst>
                      <a:ext uri="{9D8B030D-6E8A-4147-A177-3AD203B41FA5}">
                        <a16:colId xmlns:a16="http://schemas.microsoft.com/office/drawing/2014/main" val="815627915"/>
                      </a:ext>
                    </a:extLst>
                  </a:gridCol>
                </a:tblGrid>
                <a:tr h="2582758">
                  <a:tc>
                    <a:txBody>
                      <a:bodyPr/>
                      <a:lstStyle/>
                      <a:p>
                        <a:pPr algn="ctr" fontAlgn="t"/>
                        <a:endParaRPr lang="en-GB" sz="1000" b="0" i="0" kern="1200" dirty="0">
                          <a:solidFill>
                            <a:schemeClr val="tx1"/>
                          </a:solidFill>
                          <a:effectLst/>
                          <a:latin typeface="+mn-lt"/>
                          <a:ea typeface="+mn-ea"/>
                          <a:cs typeface="+mn-cs"/>
                        </a:endParaRPr>
                      </a:p>
                    </a:txBody>
                    <a:tcPr marL="13621" marR="13621" marT="6810" marB="6810"/>
                  </a:tc>
                  <a:tc>
                    <a:txBody>
                      <a:bodyPr/>
                      <a:lstStyle/>
                      <a:p>
                        <a:pPr algn="ctr" fontAlgn="t"/>
                        <a:endParaRPr lang="en-GB" sz="1000" b="0" i="0" kern="1200" dirty="0">
                          <a:solidFill>
                            <a:schemeClr val="tx1"/>
                          </a:solidFill>
                          <a:effectLst/>
                          <a:latin typeface="+mn-lt"/>
                          <a:ea typeface="+mn-ea"/>
                          <a:cs typeface="+mn-cs"/>
                        </a:endParaRPr>
                      </a:p>
                    </a:txBody>
                    <a:tcPr marL="13621" marR="13621" marT="6810" marB="6810"/>
                  </a:tc>
                  <a:tc>
                    <a:txBody>
                      <a:bodyPr/>
                      <a:lstStyle/>
                      <a:p>
                        <a:pPr algn="ctr" fontAlgn="t"/>
                        <a:r>
                          <a:rPr lang="en-ZA" sz="1000" b="0" i="0" kern="1200">
                            <a:solidFill>
                              <a:schemeClr val="tx1"/>
                            </a:solidFill>
                            <a:effectLst/>
                            <a:latin typeface="+mn-lt"/>
                            <a:ea typeface="+mn-ea"/>
                            <a:cs typeface="+mn-cs"/>
                          </a:rPr>
                          <a:t>Number of monitoring visits conducted</a:t>
                        </a:r>
                        <a:endParaRPr lang="en-GB" sz="1000" b="0" i="0" kern="1200">
                          <a:solidFill>
                            <a:schemeClr val="tx1"/>
                          </a:solidFill>
                          <a:effectLst/>
                          <a:latin typeface="+mn-lt"/>
                          <a:ea typeface="+mn-ea"/>
                          <a:cs typeface="+mn-cs"/>
                        </a:endParaRPr>
                      </a:p>
                    </a:txBody>
                    <a:tcPr marL="13621" marR="13621" marT="6810" marB="6810"/>
                  </a:tc>
                  <a:tc>
                    <a:txBody>
                      <a:bodyPr/>
                      <a:lstStyle/>
                      <a:p>
                        <a:pPr algn="ctr" fontAlgn="t"/>
                        <a:r>
                          <a:rPr lang="en-US" sz="1000" b="0" i="0" kern="1200" dirty="0">
                            <a:solidFill>
                              <a:schemeClr val="tx1"/>
                            </a:solidFill>
                            <a:effectLst/>
                            <a:latin typeface="+mn-lt"/>
                            <a:ea typeface="+mn-ea"/>
                            <a:cs typeface="+mn-cs"/>
                          </a:rPr>
                          <a:t>23</a:t>
                        </a:r>
                      </a:p>
                    </a:txBody>
                    <a:tcPr marL="13621" marR="13621" marT="6810" marB="6810"/>
                  </a:tc>
                  <a:tc>
                    <a:txBody>
                      <a:bodyPr/>
                      <a:lstStyle/>
                      <a:p>
                        <a:pPr algn="ctr" fontAlgn="t"/>
                        <a:r>
                          <a:rPr lang="en-US" sz="1000" b="0" i="0" kern="1200">
                            <a:solidFill>
                              <a:schemeClr val="tx1"/>
                            </a:solidFill>
                            <a:effectLst/>
                            <a:latin typeface="+mn-lt"/>
                            <a:ea typeface="+mn-ea"/>
                            <a:cs typeface="+mn-cs"/>
                          </a:rPr>
                          <a:t>35</a:t>
                        </a:r>
                      </a:p>
                    </a:txBody>
                    <a:tcPr marL="13621" marR="13621" marT="6810" marB="6810"/>
                  </a:tc>
                  <a:tc>
                    <a:txBody>
                      <a:bodyPr/>
                      <a:lstStyle/>
                      <a:p>
                        <a:pPr algn="ctr" fontAlgn="t"/>
                        <a:r>
                          <a:rPr lang="en-US" sz="1000" b="0" i="0" kern="1200" dirty="0">
                            <a:solidFill>
                              <a:schemeClr val="tx1"/>
                            </a:solidFill>
                            <a:effectLst/>
                            <a:latin typeface="+mn-lt"/>
                            <a:ea typeface="+mn-ea"/>
                            <a:cs typeface="+mn-cs"/>
                          </a:rPr>
                          <a:t>45</a:t>
                        </a:r>
                      </a:p>
                    </a:txBody>
                    <a:tcPr marL="13621" marR="13621" marT="6810" marB="6810"/>
                  </a:tc>
                  <a:tc>
                    <a:txBody>
                      <a:bodyPr/>
                      <a:lstStyle/>
                      <a:p>
                        <a:pPr algn="ctr" fontAlgn="t"/>
                        <a:r>
                          <a:rPr lang="en-US" sz="1000" b="0" i="0" kern="1200">
                            <a:solidFill>
                              <a:schemeClr val="tx1"/>
                            </a:solidFill>
                            <a:effectLst/>
                            <a:latin typeface="+mn-lt"/>
                            <a:ea typeface="+mn-ea"/>
                            <a:cs typeface="+mn-cs"/>
                          </a:rPr>
                          <a:t>42</a:t>
                        </a:r>
                      </a:p>
                    </a:txBody>
                    <a:tcPr marL="13621" marR="13621" marT="6810" marB="6810"/>
                  </a:tc>
                  <a:tc>
                    <a:txBody>
                      <a:bodyPr/>
                      <a:lstStyle/>
                      <a:p>
                        <a:pPr algn="ctr" fontAlgn="t"/>
                        <a:r>
                          <a:rPr lang="en-US" sz="1000" b="0" i="0" kern="1200" dirty="0">
                            <a:solidFill>
                              <a:schemeClr val="tx1"/>
                            </a:solidFill>
                            <a:effectLst/>
                            <a:latin typeface="+mn-lt"/>
                            <a:ea typeface="+mn-ea"/>
                            <a:cs typeface="+mn-cs"/>
                          </a:rPr>
                          <a:t>+7</a:t>
                        </a:r>
                      </a:p>
                    </a:txBody>
                    <a:tcPr marL="13621" marR="13621" marT="6810" marB="6810"/>
                  </a:tc>
                  <a:tc>
                    <a:txBody>
                      <a:bodyPr/>
                      <a:lstStyle/>
                      <a:p>
                        <a:r>
                          <a:rPr lang="en-US" sz="1000" b="0" i="0" kern="1200" dirty="0">
                            <a:solidFill>
                              <a:schemeClr val="tx1"/>
                            </a:solidFill>
                            <a:effectLst/>
                            <a:latin typeface="+mn-lt"/>
                            <a:ea typeface="+mn-ea"/>
                            <a:cs typeface="+mn-cs"/>
                          </a:rPr>
                          <a:t>The team responded according to the underperformance recovery plans</a:t>
                        </a:r>
                      </a:p>
                      <a:p>
                        <a:r>
                          <a:rPr lang="en-US" sz="1000" b="0" i="0" kern="1200" dirty="0">
                            <a:solidFill>
                              <a:schemeClr val="tx1"/>
                            </a:solidFill>
                            <a:effectLst/>
                            <a:latin typeface="+mn-lt"/>
                            <a:ea typeface="+mn-ea"/>
                            <a:cs typeface="+mn-cs"/>
                          </a:rPr>
                          <a:t>initiated at the end of the 3rd quarter and exceeded their targets.</a:t>
                        </a:r>
                      </a:p>
                      <a:p>
                        <a:endParaRPr lang="en-US" sz="1000" b="0" i="0" kern="1200" dirty="0">
                          <a:solidFill>
                            <a:schemeClr val="tx1"/>
                          </a:solidFill>
                          <a:effectLst/>
                          <a:latin typeface="+mn-lt"/>
                          <a:ea typeface="+mn-ea"/>
                          <a:cs typeface="+mn-cs"/>
                        </a:endParaRPr>
                      </a:p>
                      <a:p>
                        <a:pPr lvl="0"/>
                        <a:r>
                          <a:rPr lang="en-US" sz="1000" b="0" i="0" kern="1200" dirty="0">
                            <a:solidFill>
                              <a:schemeClr val="tx1"/>
                            </a:solidFill>
                            <a:effectLst/>
                            <a:latin typeface="+mn-lt"/>
                            <a:ea typeface="+mn-ea"/>
                            <a:cs typeface="+mn-cs"/>
                          </a:rPr>
                          <a:t>The Central Support Services Team that moved to Capacity Building Unit, has had an impact in the increased performance, as they are now 	more confident in taking on board more CBIs in their independent portfolios, but more importantly, taking lead on the technical interventions without the CBU “old team”.</a:t>
                        </a:r>
                      </a:p>
                      <a:p>
                        <a:pPr lvl="0"/>
                        <a:endParaRPr lang="en-US" sz="1000" b="0" i="0" kern="1200" dirty="0">
                          <a:solidFill>
                            <a:schemeClr val="tx1"/>
                          </a:solidFill>
                          <a:effectLst/>
                          <a:latin typeface="+mn-lt"/>
                          <a:ea typeface="+mn-ea"/>
                          <a:cs typeface="+mn-cs"/>
                        </a:endParaRPr>
                      </a:p>
                      <a:p>
                        <a:r>
                          <a:rPr lang="en-US" sz="1000" b="0" i="0" kern="1200" dirty="0">
                            <a:solidFill>
                              <a:schemeClr val="tx1"/>
                            </a:solidFill>
                            <a:effectLst/>
                            <a:latin typeface="+mn-lt"/>
                            <a:ea typeface="+mn-ea"/>
                            <a:cs typeface="+mn-cs"/>
                          </a:rPr>
                          <a:t>The </a:t>
                        </a:r>
                        <a:r>
                          <a:rPr lang="en-US" sz="1000" b="0" i="0" kern="1200" dirty="0" err="1">
                            <a:solidFill>
                              <a:schemeClr val="tx1"/>
                            </a:solidFill>
                            <a:effectLst/>
                            <a:latin typeface="+mn-lt"/>
                            <a:ea typeface="+mn-ea"/>
                            <a:cs typeface="+mn-cs"/>
                          </a:rPr>
                          <a:t>operationalisation</a:t>
                        </a:r>
                        <a:r>
                          <a:rPr lang="en-US" sz="1000" b="0" i="0" kern="1200" dirty="0">
                            <a:solidFill>
                              <a:schemeClr val="tx1"/>
                            </a:solidFill>
                            <a:effectLst/>
                            <a:latin typeface="+mn-lt"/>
                            <a:ea typeface="+mn-ea"/>
                            <a:cs typeface="+mn-cs"/>
                          </a:rPr>
                          <a:t> of CBIs that could not operate within the 6‐month period after registration as per Prudential Authority (PA) prescripts, due to governance and/or COVID 19  related reasons, approached the CBDA for assistance as they had received an extension to commence operations within a 6‐month period.</a:t>
                        </a:r>
                      </a:p>
                      <a:p>
                        <a:endParaRPr lang="en-US" sz="1000" b="0" i="0" kern="1200" dirty="0">
                          <a:solidFill>
                            <a:schemeClr val="tx1"/>
                          </a:solidFill>
                          <a:effectLst/>
                          <a:latin typeface="+mn-lt"/>
                          <a:ea typeface="+mn-ea"/>
                          <a:cs typeface="+mn-cs"/>
                        </a:endParaRPr>
                      </a:p>
                      <a:p>
                        <a:pPr lvl="0"/>
                        <a:r>
                          <a:rPr lang="en-US" sz="1000" b="0" i="0" kern="1200" dirty="0">
                            <a:solidFill>
                              <a:schemeClr val="tx1"/>
                            </a:solidFill>
                            <a:effectLst/>
                            <a:latin typeface="+mn-lt"/>
                            <a:ea typeface="+mn-ea"/>
                            <a:cs typeface="+mn-cs"/>
                          </a:rPr>
                          <a:t>CBIs that viewed  themselves as developed, as such, not requiring CBDA assistance, had gaps that 	were identified by the PA, which would have resulted in infringement notices if not addressed, saw these institutions approaching the CBDA and the Unit obliged, increasing the ad‐hoc interventions.   </a:t>
                        </a:r>
                        <a:endParaRPr lang="en-GB" sz="1000" b="0" i="0" kern="1200" dirty="0">
                          <a:solidFill>
                            <a:schemeClr val="tx1"/>
                          </a:solidFill>
                          <a:effectLst/>
                          <a:latin typeface="+mn-lt"/>
                          <a:ea typeface="+mn-ea"/>
                          <a:cs typeface="+mn-cs"/>
                        </a:endParaRPr>
                      </a:p>
                    </a:txBody>
                    <a:tcPr marL="13621" marR="13621" marT="6810" marB="6810"/>
                  </a:tc>
                  <a:extLst>
                    <a:ext uri="{0D108BD9-81ED-4DB2-BD59-A6C34878D82A}">
                      <a16:rowId xmlns:a16="http://schemas.microsoft.com/office/drawing/2014/main" val="4175084261"/>
                    </a:ext>
                  </a:extLst>
                </a:tr>
              </a:tbl>
            </a:graphicData>
          </a:graphic>
        </p:graphicFrame>
        <p:graphicFrame>
          <p:nvGraphicFramePr>
            <p:cNvPr id="7" name="Table 6">
              <a:extLst>
                <a:ext uri="{FF2B5EF4-FFF2-40B4-BE49-F238E27FC236}">
                  <a16:creationId xmlns:a16="http://schemas.microsoft.com/office/drawing/2014/main" id="{3EF3F62F-5A16-286A-8CA1-979475A26F65}"/>
                </a:ext>
              </a:extLst>
            </p:cNvPr>
            <p:cNvGraphicFramePr>
              <a:graphicFrameLocks/>
            </p:cNvGraphicFramePr>
            <p:nvPr>
              <p:extLst>
                <p:ext uri="{D42A27DB-BD31-4B8C-83A1-F6EECF244321}">
                  <p14:modId xmlns:p14="http://schemas.microsoft.com/office/powerpoint/2010/main" val="3542976398"/>
                </p:ext>
              </p:extLst>
            </p:nvPr>
          </p:nvGraphicFramePr>
          <p:xfrm>
            <a:off x="609895" y="2091418"/>
            <a:ext cx="11363096" cy="1208091"/>
          </p:xfrm>
          <a:graphic>
            <a:graphicData uri="http://schemas.openxmlformats.org/drawingml/2006/table">
              <a:tbl>
                <a:tblPr/>
                <a:tblGrid>
                  <a:gridCol w="845551">
                    <a:extLst>
                      <a:ext uri="{9D8B030D-6E8A-4147-A177-3AD203B41FA5}">
                        <a16:colId xmlns:a16="http://schemas.microsoft.com/office/drawing/2014/main" val="304930070"/>
                      </a:ext>
                    </a:extLst>
                  </a:gridCol>
                  <a:gridCol w="999201">
                    <a:extLst>
                      <a:ext uri="{9D8B030D-6E8A-4147-A177-3AD203B41FA5}">
                        <a16:colId xmlns:a16="http://schemas.microsoft.com/office/drawing/2014/main" val="186417127"/>
                      </a:ext>
                    </a:extLst>
                  </a:gridCol>
                  <a:gridCol w="944245">
                    <a:extLst>
                      <a:ext uri="{9D8B030D-6E8A-4147-A177-3AD203B41FA5}">
                        <a16:colId xmlns:a16="http://schemas.microsoft.com/office/drawing/2014/main" val="1155629671"/>
                      </a:ext>
                    </a:extLst>
                  </a:gridCol>
                  <a:gridCol w="881242">
                    <a:extLst>
                      <a:ext uri="{9D8B030D-6E8A-4147-A177-3AD203B41FA5}">
                        <a16:colId xmlns:a16="http://schemas.microsoft.com/office/drawing/2014/main" val="4081509923"/>
                      </a:ext>
                    </a:extLst>
                  </a:gridCol>
                  <a:gridCol w="767392">
                    <a:extLst>
                      <a:ext uri="{9D8B030D-6E8A-4147-A177-3AD203B41FA5}">
                        <a16:colId xmlns:a16="http://schemas.microsoft.com/office/drawing/2014/main" val="2887274983"/>
                      </a:ext>
                    </a:extLst>
                  </a:gridCol>
                  <a:gridCol w="701164">
                    <a:extLst>
                      <a:ext uri="{9D8B030D-6E8A-4147-A177-3AD203B41FA5}">
                        <a16:colId xmlns:a16="http://schemas.microsoft.com/office/drawing/2014/main" val="1342376644"/>
                      </a:ext>
                    </a:extLst>
                  </a:gridCol>
                  <a:gridCol w="1002535">
                    <a:extLst>
                      <a:ext uri="{9D8B030D-6E8A-4147-A177-3AD203B41FA5}">
                        <a16:colId xmlns:a16="http://schemas.microsoft.com/office/drawing/2014/main" val="2016266523"/>
                      </a:ext>
                    </a:extLst>
                  </a:gridCol>
                  <a:gridCol w="1189822">
                    <a:extLst>
                      <a:ext uri="{9D8B030D-6E8A-4147-A177-3AD203B41FA5}">
                        <a16:colId xmlns:a16="http://schemas.microsoft.com/office/drawing/2014/main" val="2189335705"/>
                      </a:ext>
                    </a:extLst>
                  </a:gridCol>
                  <a:gridCol w="4031944">
                    <a:extLst>
                      <a:ext uri="{9D8B030D-6E8A-4147-A177-3AD203B41FA5}">
                        <a16:colId xmlns:a16="http://schemas.microsoft.com/office/drawing/2014/main" val="2793856214"/>
                      </a:ext>
                    </a:extLst>
                  </a:gridCol>
                </a:tblGrid>
                <a:tr h="280071">
                  <a:tc gridSpan="9">
                    <a:txBody>
                      <a:bodyPr/>
                      <a:lstStyle/>
                      <a:p>
                        <a:pPr algn="ctr" fontAlgn="t"/>
                        <a:r>
                          <a:rPr lang="en-ZA" sz="1000" b="1" i="0" kern="1200" dirty="0">
                            <a:solidFill>
                              <a:srgbClr val="FFFFFF"/>
                            </a:solidFill>
                            <a:effectLst/>
                            <a:latin typeface="+mn-lt"/>
                            <a:ea typeface="+mn-ea"/>
                            <a:cs typeface="+mn-cs"/>
                          </a:rPr>
                          <a:t>Strategic Output 3: An Adequately Capacitated CFI Sector</a:t>
                        </a:r>
                        <a:endParaRPr lang="en-GB" sz="1000" b="1" i="0" kern="1200" dirty="0">
                          <a:solidFill>
                            <a:srgbClr val="FFFFFF"/>
                          </a:solidFill>
                          <a:effectLst/>
                          <a:latin typeface="+mn-lt"/>
                          <a:ea typeface="+mn-ea"/>
                          <a:cs typeface="+mn-cs"/>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861798"/>
                    </a:ext>
                  </a:extLst>
                </a:tr>
                <a:tr h="665861">
                  <a:tc>
                    <a:txBody>
                      <a:bodyPr/>
                      <a:lstStyle/>
                      <a:p>
                        <a:pPr fontAlgn="t"/>
                        <a:endParaRPr lang="en-US" sz="1000" dirty="0">
                          <a:effectLst/>
                          <a:latin typeface="+mn-lt"/>
                        </a:endParaRPr>
                      </a:p>
                      <a:p>
                        <a:pPr algn="l" rtl="0" fontAlgn="base"/>
                        <a:r>
                          <a:rPr lang="en-US" sz="1000" b="1" i="0" dirty="0">
                            <a:solidFill>
                              <a:srgbClr val="FFFFFF"/>
                            </a:solidFill>
                            <a:effectLst/>
                            <a:latin typeface="+mn-lt"/>
                          </a:rPr>
                          <a:t>Outcome</a:t>
                        </a:r>
                        <a:r>
                          <a:rPr lang="en-US" sz="1000" b="0" i="0" dirty="0">
                            <a:solidFill>
                              <a:srgbClr val="FFFFFF"/>
                            </a:solidFill>
                            <a:effectLst/>
                            <a:latin typeface="+mn-lt"/>
                          </a:rPr>
                          <a:t> </a:t>
                        </a:r>
                        <a:endParaRPr lang="en-US" sz="1000" b="0" i="0" dirty="0">
                          <a:effectLst/>
                          <a:latin typeface="+mn-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fontAlgn="t"/>
                        <a:endParaRPr lang="en-US" sz="1000">
                          <a:effectLst/>
                          <a:latin typeface="+mn-lt"/>
                        </a:endParaRPr>
                      </a:p>
                      <a:p>
                        <a:pPr algn="l" rtl="0" fontAlgn="base"/>
                        <a:r>
                          <a:rPr lang="en-US" sz="1000" b="1" i="0">
                            <a:solidFill>
                              <a:srgbClr val="FFFFFF"/>
                            </a:solidFill>
                            <a:effectLst/>
                            <a:latin typeface="+mn-lt"/>
                          </a:rPr>
                          <a:t>Output</a:t>
                        </a:r>
                        <a:r>
                          <a:rPr lang="en-US" sz="1000" b="0" i="0">
                            <a:solidFill>
                              <a:srgbClr val="FFFFFF"/>
                            </a:solidFill>
                            <a:effectLst/>
                            <a:latin typeface="+mn-lt"/>
                          </a:rPr>
                          <a:t> </a:t>
                        </a:r>
                        <a:endParaRPr lang="en-US" sz="1000" b="0" i="0">
                          <a:effectLst/>
                          <a:latin typeface="+mn-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fontAlgn="t"/>
                        <a:endParaRPr lang="en-US" sz="1000" dirty="0">
                          <a:effectLst/>
                          <a:latin typeface="+mn-lt"/>
                        </a:endParaRPr>
                      </a:p>
                      <a:p>
                        <a:pPr algn="l" rtl="0" fontAlgn="base"/>
                        <a:r>
                          <a:rPr lang="en-ZA" sz="1000" b="1" i="0" kern="1200" dirty="0">
                            <a:solidFill>
                              <a:srgbClr val="FFFFFF"/>
                            </a:solidFill>
                            <a:effectLst/>
                            <a:latin typeface="+mn-lt"/>
                            <a:ea typeface="+mn-ea"/>
                            <a:cs typeface="+mn-cs"/>
                          </a:rPr>
                          <a:t>Output indicator</a:t>
                        </a:r>
                        <a:endParaRPr lang="en-US" sz="1000" b="1" i="0" kern="1200" dirty="0">
                          <a:solidFill>
                            <a:srgbClr val="FFFFFF"/>
                          </a:solidFill>
                          <a:effectLst/>
                          <a:latin typeface="+mn-lt"/>
                          <a:ea typeface="+mn-ea"/>
                          <a:cs typeface="+mn-cs"/>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fontAlgn="t"/>
                        <a:endParaRPr lang="en-US" sz="1000" dirty="0">
                          <a:effectLst/>
                          <a:latin typeface="+mn-lt"/>
                        </a:endParaRPr>
                      </a:p>
                      <a:p>
                        <a:pPr algn="l" rtl="0" fontAlgn="base"/>
                        <a:r>
                          <a:rPr lang="en-US" sz="1000" b="1" i="0" dirty="0">
                            <a:solidFill>
                              <a:srgbClr val="FFFFFF"/>
                            </a:solidFill>
                            <a:effectLst/>
                            <a:latin typeface="+mn-lt"/>
                          </a:rPr>
                          <a:t>Actual Achievement 2020/2021</a:t>
                        </a:r>
                        <a:r>
                          <a:rPr lang="en-US" sz="1000" b="0" i="0" dirty="0">
                            <a:solidFill>
                              <a:srgbClr val="FFFFFF"/>
                            </a:solidFill>
                            <a:effectLst/>
                            <a:latin typeface="+mn-lt"/>
                          </a:rPr>
                          <a:t> </a:t>
                        </a:r>
                        <a:endParaRPr lang="en-US" sz="1000" b="0" i="0" dirty="0">
                          <a:effectLst/>
                          <a:latin typeface="+mn-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fontAlgn="t"/>
                        <a:endParaRPr lang="en-US" sz="1000">
                          <a:effectLst/>
                          <a:latin typeface="+mn-lt"/>
                        </a:endParaRPr>
                      </a:p>
                      <a:p>
                        <a:pPr algn="l" rtl="0" fontAlgn="base"/>
                        <a:r>
                          <a:rPr lang="en-US" sz="1000" b="1" i="0">
                            <a:solidFill>
                              <a:srgbClr val="FFFFFF"/>
                            </a:solidFill>
                            <a:effectLst/>
                            <a:latin typeface="+mn-lt"/>
                          </a:rPr>
                          <a:t>Actual</a:t>
                        </a:r>
                        <a:r>
                          <a:rPr lang="en-US" sz="1000" b="0" i="0">
                            <a:solidFill>
                              <a:srgbClr val="FFFFFF"/>
                            </a:solidFill>
                            <a:effectLst/>
                            <a:latin typeface="+mn-lt"/>
                          </a:rPr>
                          <a:t> </a:t>
                        </a:r>
                        <a:endParaRPr lang="en-US" sz="1000" b="0" i="0">
                          <a:effectLst/>
                          <a:latin typeface="+mn-lt"/>
                        </a:endParaRPr>
                      </a:p>
                      <a:p>
                        <a:pPr algn="l" rtl="0" fontAlgn="base"/>
                        <a:r>
                          <a:rPr lang="en-US" sz="1000" b="1" i="0">
                            <a:solidFill>
                              <a:srgbClr val="FFFFFF"/>
                            </a:solidFill>
                            <a:effectLst/>
                            <a:latin typeface="+mn-lt"/>
                          </a:rPr>
                          <a:t>Achievement</a:t>
                        </a:r>
                        <a:r>
                          <a:rPr lang="en-US" sz="1000" b="0" i="0">
                            <a:solidFill>
                              <a:srgbClr val="FFFFFF"/>
                            </a:solidFill>
                            <a:effectLst/>
                            <a:latin typeface="+mn-lt"/>
                          </a:rPr>
                          <a:t> </a:t>
                        </a:r>
                        <a:endParaRPr lang="en-US" sz="1000" b="0" i="0">
                          <a:effectLst/>
                          <a:latin typeface="+mn-lt"/>
                        </a:endParaRPr>
                      </a:p>
                      <a:p>
                        <a:pPr algn="l" rtl="0" fontAlgn="base"/>
                        <a:r>
                          <a:rPr lang="en-US" sz="1000" b="1" i="0">
                            <a:solidFill>
                              <a:srgbClr val="FFFFFF"/>
                            </a:solidFill>
                            <a:effectLst/>
                            <a:latin typeface="+mn-lt"/>
                          </a:rPr>
                          <a:t> 2021/2022</a:t>
                        </a:r>
                        <a:r>
                          <a:rPr lang="en-US" sz="1000" b="0" i="0">
                            <a:solidFill>
                              <a:srgbClr val="FFFFFF"/>
                            </a:solidFill>
                            <a:effectLst/>
                            <a:latin typeface="+mn-lt"/>
                          </a:rPr>
                          <a:t> </a:t>
                        </a:r>
                        <a:endParaRPr lang="en-US" sz="1000" b="0" i="0">
                          <a:effectLst/>
                          <a:latin typeface="+mn-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fontAlgn="t"/>
                        <a:endParaRPr lang="en-US" sz="1000">
                          <a:effectLst/>
                          <a:latin typeface="+mn-lt"/>
                        </a:endParaRPr>
                      </a:p>
                      <a:p>
                        <a:pPr algn="l" rtl="0" fontAlgn="base"/>
                        <a:r>
                          <a:rPr lang="en-US" sz="1000" b="1" i="0">
                            <a:solidFill>
                              <a:srgbClr val="FFFFFF"/>
                            </a:solidFill>
                            <a:effectLst/>
                            <a:latin typeface="+mn-lt"/>
                          </a:rPr>
                          <a:t>Planned </a:t>
                        </a:r>
                        <a:r>
                          <a:rPr lang="en-US" sz="1000" b="0" i="0">
                            <a:solidFill>
                              <a:srgbClr val="FFFFFF"/>
                            </a:solidFill>
                            <a:effectLst/>
                            <a:latin typeface="+mn-lt"/>
                          </a:rPr>
                          <a:t> </a:t>
                        </a:r>
                        <a:endParaRPr lang="en-US" sz="1000" b="0" i="0">
                          <a:effectLst/>
                          <a:latin typeface="+mn-lt"/>
                        </a:endParaRPr>
                      </a:p>
                      <a:p>
                        <a:pPr algn="l" rtl="0" fontAlgn="base"/>
                        <a:r>
                          <a:rPr lang="en-US" sz="1000" b="1" i="0">
                            <a:solidFill>
                              <a:srgbClr val="FFFFFF"/>
                            </a:solidFill>
                            <a:effectLst/>
                            <a:latin typeface="+mn-lt"/>
                          </a:rPr>
                          <a:t>Target</a:t>
                        </a:r>
                        <a:r>
                          <a:rPr lang="en-US" sz="1000" b="0" i="0">
                            <a:solidFill>
                              <a:srgbClr val="FFFFFF"/>
                            </a:solidFill>
                            <a:effectLst/>
                            <a:latin typeface="+mn-lt"/>
                          </a:rPr>
                          <a:t> </a:t>
                        </a:r>
                        <a:endParaRPr lang="en-US" sz="1000" b="0" i="0">
                          <a:effectLst/>
                          <a:latin typeface="+mn-lt"/>
                        </a:endParaRPr>
                      </a:p>
                      <a:p>
                        <a:pPr algn="l" rtl="0" fontAlgn="base"/>
                        <a:r>
                          <a:rPr lang="en-US" sz="1000" b="1" i="0">
                            <a:solidFill>
                              <a:srgbClr val="FFFFFF"/>
                            </a:solidFill>
                            <a:effectLst/>
                            <a:latin typeface="+mn-lt"/>
                          </a:rPr>
                          <a:t>2022/2023</a:t>
                        </a:r>
                        <a:r>
                          <a:rPr lang="en-US" sz="1000" b="0" i="0">
                            <a:solidFill>
                              <a:srgbClr val="FFFFFF"/>
                            </a:solidFill>
                            <a:effectLst/>
                            <a:latin typeface="+mn-lt"/>
                          </a:rPr>
                          <a:t> </a:t>
                        </a:r>
                        <a:endParaRPr lang="en-US" sz="1000" b="0" i="0">
                          <a:effectLst/>
                          <a:latin typeface="+mn-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fontAlgn="t"/>
                        <a:endParaRPr lang="en-US" sz="1000">
                          <a:effectLst/>
                          <a:latin typeface="+mn-lt"/>
                        </a:endParaRPr>
                      </a:p>
                      <a:p>
                        <a:pPr algn="l" rtl="0" fontAlgn="base"/>
                        <a:r>
                          <a:rPr lang="en-US" sz="1000" b="1" i="0">
                            <a:solidFill>
                              <a:srgbClr val="FFFFFF"/>
                            </a:solidFill>
                            <a:effectLst/>
                            <a:latin typeface="+mn-lt"/>
                          </a:rPr>
                          <a:t>* Actual Achievement</a:t>
                        </a:r>
                        <a:r>
                          <a:rPr lang="en-US" sz="1000" b="0" i="0">
                            <a:solidFill>
                              <a:srgbClr val="FFFFFF"/>
                            </a:solidFill>
                            <a:effectLst/>
                            <a:latin typeface="+mn-lt"/>
                          </a:rPr>
                          <a:t> </a:t>
                        </a:r>
                        <a:endParaRPr lang="en-US" sz="1000" b="0" i="0">
                          <a:effectLst/>
                          <a:latin typeface="+mn-lt"/>
                        </a:endParaRPr>
                      </a:p>
                      <a:p>
                        <a:pPr algn="l" rtl="0" fontAlgn="base"/>
                        <a:r>
                          <a:rPr lang="en-US" sz="1000" b="1" i="0">
                            <a:solidFill>
                              <a:srgbClr val="FFFFFF"/>
                            </a:solidFill>
                            <a:effectLst/>
                            <a:latin typeface="+mn-lt"/>
                          </a:rPr>
                          <a:t>2022/2023</a:t>
                        </a:r>
                        <a:r>
                          <a:rPr lang="en-US" sz="1000" b="0" i="0">
                            <a:solidFill>
                              <a:srgbClr val="FFFFFF"/>
                            </a:solidFill>
                            <a:effectLst/>
                            <a:latin typeface="+mn-lt"/>
                          </a:rPr>
                          <a:t> </a:t>
                        </a:r>
                        <a:endParaRPr lang="en-US" sz="1000" b="0" i="0">
                          <a:effectLst/>
                          <a:latin typeface="+mn-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fontAlgn="t"/>
                        <a:endParaRPr lang="en-GB" sz="1000">
                          <a:effectLst/>
                          <a:latin typeface="+mn-lt"/>
                        </a:endParaRPr>
                      </a:p>
                      <a:p>
                        <a:pPr algn="l" rtl="0" fontAlgn="base"/>
                        <a:r>
                          <a:rPr lang="en-GB" sz="1000" b="1" i="0">
                            <a:solidFill>
                              <a:srgbClr val="FFFFFF"/>
                            </a:solidFill>
                            <a:effectLst/>
                            <a:latin typeface="+mn-lt"/>
                          </a:rPr>
                          <a:t>Deviation from Planned Target to Actual Achievement for 2022/2023</a:t>
                        </a:r>
                        <a:r>
                          <a:rPr lang="en-GB" sz="1000" b="0" i="0">
                            <a:solidFill>
                              <a:srgbClr val="FFFFFF"/>
                            </a:solidFill>
                            <a:effectLst/>
                            <a:latin typeface="+mn-lt"/>
                          </a:rPr>
                          <a:t> </a:t>
                        </a:r>
                        <a:endParaRPr lang="en-GB" sz="1000" b="0" i="0">
                          <a:effectLst/>
                          <a:latin typeface="+mn-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fontAlgn="t"/>
                        <a:endParaRPr lang="en-GB" sz="1000" dirty="0">
                          <a:effectLst/>
                          <a:latin typeface="+mn-lt"/>
                        </a:endParaRPr>
                      </a:p>
                      <a:p>
                        <a:pPr algn="l" rtl="0" fontAlgn="base"/>
                        <a:r>
                          <a:rPr lang="en-GB" sz="1000" b="1" i="0" dirty="0">
                            <a:solidFill>
                              <a:srgbClr val="FFFFFF"/>
                            </a:solidFill>
                            <a:effectLst/>
                            <a:latin typeface="+mn-lt"/>
                          </a:rPr>
                          <a:t>Reasons for revisions to the Outputs / Output indicators / Annual Targets</a:t>
                        </a:r>
                        <a:r>
                          <a:rPr lang="en-GB" sz="1000" b="0" i="0" dirty="0">
                            <a:solidFill>
                              <a:srgbClr val="FFFFFF"/>
                            </a:solidFill>
                            <a:effectLst/>
                            <a:latin typeface="+mn-lt"/>
                          </a:rPr>
                          <a:t> </a:t>
                        </a:r>
                        <a:endParaRPr lang="en-GB" sz="1000" b="0" i="0" dirty="0">
                          <a:effectLst/>
                          <a:latin typeface="+mn-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879896738"/>
                    </a:ext>
                  </a:extLst>
                </a:tr>
              </a:tbl>
            </a:graphicData>
          </a:graphic>
        </p:graphicFrame>
      </p:grpSp>
    </p:spTree>
    <p:extLst>
      <p:ext uri="{BB962C8B-B14F-4D97-AF65-F5344CB8AC3E}">
        <p14:creationId xmlns:p14="http://schemas.microsoft.com/office/powerpoint/2010/main" val="2283249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23AE4-C1DC-0353-6EFC-664805E02F52}"/>
              </a:ext>
            </a:extLst>
          </p:cNvPr>
          <p:cNvSpPr>
            <a:spLocks noGrp="1"/>
          </p:cNvSpPr>
          <p:nvPr>
            <p:ph type="title"/>
          </p:nvPr>
        </p:nvSpPr>
        <p:spPr>
          <a:xfrm>
            <a:off x="1151419" y="925606"/>
            <a:ext cx="8796812" cy="711359"/>
          </a:xfrm>
        </p:spPr>
        <p:txBody>
          <a:bodyPr/>
          <a:lstStyle/>
          <a:p>
            <a:r>
              <a:rPr lang="en-US" b="1" dirty="0">
                <a:solidFill>
                  <a:srgbClr val="EBEBEB"/>
                </a:solidFill>
                <a:latin typeface="Century Gothic" panose="020B0502020202020204"/>
              </a:rPr>
              <a:t>Annual Performance - FY2022/2023(cont..)</a:t>
            </a:r>
            <a:endParaRPr lang="en-US" dirty="0"/>
          </a:p>
        </p:txBody>
      </p:sp>
      <p:sp>
        <p:nvSpPr>
          <p:cNvPr id="5" name="Slide Number Placeholder 4">
            <a:extLst>
              <a:ext uri="{FF2B5EF4-FFF2-40B4-BE49-F238E27FC236}">
                <a16:creationId xmlns:a16="http://schemas.microsoft.com/office/drawing/2014/main" id="{8C4542FB-36D2-C395-F3CE-9A8FFCB0B48D}"/>
              </a:ext>
            </a:extLst>
          </p:cNvPr>
          <p:cNvSpPr>
            <a:spLocks noGrp="1"/>
          </p:cNvSpPr>
          <p:nvPr>
            <p:ph type="sldNum" sz="quarter" idx="12"/>
          </p:nvPr>
        </p:nvSpPr>
        <p:spPr/>
        <p:txBody>
          <a:bodyPr/>
          <a:lstStyle/>
          <a:p>
            <a:pPr defTabSz="914400">
              <a:defRPr/>
            </a:pPr>
            <a:fld id="{1942B57A-1560-4200-AE3C-01BF93AC9615}" type="slidenum">
              <a:rPr lang="en-ZA" smtClean="0">
                <a:solidFill>
                  <a:prstClr val="white"/>
                </a:solidFill>
              </a:rPr>
              <a:pPr defTabSz="914400">
                <a:defRPr/>
              </a:pPr>
              <a:t>15</a:t>
            </a:fld>
            <a:endParaRPr lang="en-ZA">
              <a:solidFill>
                <a:prstClr val="white"/>
              </a:solidFill>
            </a:endParaRPr>
          </a:p>
        </p:txBody>
      </p:sp>
      <p:grpSp>
        <p:nvGrpSpPr>
          <p:cNvPr id="3" name="Group 2">
            <a:extLst>
              <a:ext uri="{FF2B5EF4-FFF2-40B4-BE49-F238E27FC236}">
                <a16:creationId xmlns:a16="http://schemas.microsoft.com/office/drawing/2014/main" id="{7B78E7BD-51C4-0EDF-81B8-A08ADBC0D519}"/>
              </a:ext>
            </a:extLst>
          </p:cNvPr>
          <p:cNvGrpSpPr/>
          <p:nvPr/>
        </p:nvGrpSpPr>
        <p:grpSpPr>
          <a:xfrm>
            <a:off x="656077" y="1998345"/>
            <a:ext cx="11363097" cy="3880462"/>
            <a:chOff x="656077" y="1998345"/>
            <a:chExt cx="11363097" cy="3880462"/>
          </a:xfrm>
        </p:grpSpPr>
        <p:graphicFrame>
          <p:nvGraphicFramePr>
            <p:cNvPr id="6" name="Table 5">
              <a:extLst>
                <a:ext uri="{FF2B5EF4-FFF2-40B4-BE49-F238E27FC236}">
                  <a16:creationId xmlns:a16="http://schemas.microsoft.com/office/drawing/2014/main" id="{B4A63A12-9090-C3D7-565C-5452877A52FA}"/>
                </a:ext>
              </a:extLst>
            </p:cNvPr>
            <p:cNvGraphicFramePr>
              <a:graphicFrameLocks/>
            </p:cNvGraphicFramePr>
            <p:nvPr>
              <p:extLst>
                <p:ext uri="{D42A27DB-BD31-4B8C-83A1-F6EECF244321}">
                  <p14:modId xmlns:p14="http://schemas.microsoft.com/office/powerpoint/2010/main" val="2937751150"/>
                </p:ext>
              </p:extLst>
            </p:nvPr>
          </p:nvGraphicFramePr>
          <p:xfrm>
            <a:off x="694063" y="3240631"/>
            <a:ext cx="11325111" cy="2638176"/>
          </p:xfrm>
          <a:graphic>
            <a:graphicData uri="http://schemas.openxmlformats.org/drawingml/2006/table">
              <a:tbl>
                <a:tblPr>
                  <a:tableStyleId>{5940675A-B579-460E-94D1-54222C63F5DA}</a:tableStyleId>
                </a:tblPr>
                <a:tblGrid>
                  <a:gridCol w="848298">
                    <a:extLst>
                      <a:ext uri="{9D8B030D-6E8A-4147-A177-3AD203B41FA5}">
                        <a16:colId xmlns:a16="http://schemas.microsoft.com/office/drawing/2014/main" val="669985500"/>
                      </a:ext>
                    </a:extLst>
                  </a:gridCol>
                  <a:gridCol w="1002535">
                    <a:extLst>
                      <a:ext uri="{9D8B030D-6E8A-4147-A177-3AD203B41FA5}">
                        <a16:colId xmlns:a16="http://schemas.microsoft.com/office/drawing/2014/main" val="192921307"/>
                      </a:ext>
                    </a:extLst>
                  </a:gridCol>
                  <a:gridCol w="890869">
                    <a:extLst>
                      <a:ext uri="{9D8B030D-6E8A-4147-A177-3AD203B41FA5}">
                        <a16:colId xmlns:a16="http://schemas.microsoft.com/office/drawing/2014/main" val="2763371746"/>
                      </a:ext>
                    </a:extLst>
                  </a:gridCol>
                  <a:gridCol w="871830">
                    <a:extLst>
                      <a:ext uri="{9D8B030D-6E8A-4147-A177-3AD203B41FA5}">
                        <a16:colId xmlns:a16="http://schemas.microsoft.com/office/drawing/2014/main" val="144761487"/>
                      </a:ext>
                    </a:extLst>
                  </a:gridCol>
                  <a:gridCol w="767166">
                    <a:extLst>
                      <a:ext uri="{9D8B030D-6E8A-4147-A177-3AD203B41FA5}">
                        <a16:colId xmlns:a16="http://schemas.microsoft.com/office/drawing/2014/main" val="2525839235"/>
                      </a:ext>
                    </a:extLst>
                  </a:gridCol>
                  <a:gridCol w="753162">
                    <a:extLst>
                      <a:ext uri="{9D8B030D-6E8A-4147-A177-3AD203B41FA5}">
                        <a16:colId xmlns:a16="http://schemas.microsoft.com/office/drawing/2014/main" val="504506729"/>
                      </a:ext>
                    </a:extLst>
                  </a:gridCol>
                  <a:gridCol w="991518">
                    <a:extLst>
                      <a:ext uri="{9D8B030D-6E8A-4147-A177-3AD203B41FA5}">
                        <a16:colId xmlns:a16="http://schemas.microsoft.com/office/drawing/2014/main" val="1731251028"/>
                      </a:ext>
                    </a:extLst>
                  </a:gridCol>
                  <a:gridCol w="1123720">
                    <a:extLst>
                      <a:ext uri="{9D8B030D-6E8A-4147-A177-3AD203B41FA5}">
                        <a16:colId xmlns:a16="http://schemas.microsoft.com/office/drawing/2014/main" val="4137471927"/>
                      </a:ext>
                    </a:extLst>
                  </a:gridCol>
                  <a:gridCol w="4076013">
                    <a:extLst>
                      <a:ext uri="{9D8B030D-6E8A-4147-A177-3AD203B41FA5}">
                        <a16:colId xmlns:a16="http://schemas.microsoft.com/office/drawing/2014/main" val="815627915"/>
                      </a:ext>
                    </a:extLst>
                  </a:gridCol>
                </a:tblGrid>
                <a:tr h="2638176">
                  <a:tc>
                    <a:txBody>
                      <a:bodyPr/>
                      <a:lstStyle/>
                      <a:p>
                        <a:pPr algn="ctr" fontAlgn="t"/>
                        <a:endParaRPr lang="en-GB" sz="900" b="0" i="0" kern="1200">
                          <a:solidFill>
                            <a:schemeClr val="tx1"/>
                          </a:solidFill>
                          <a:effectLst/>
                          <a:latin typeface="Arial" panose="020B0604020202020204" pitchFamily="34" charset="0"/>
                          <a:ea typeface="+mn-ea"/>
                          <a:cs typeface="+mn-cs"/>
                        </a:endParaRPr>
                      </a:p>
                    </a:txBody>
                    <a:tcPr marL="13621" marR="13621" marT="6810" marB="6810"/>
                  </a:tc>
                  <a:tc>
                    <a:txBody>
                      <a:bodyPr/>
                      <a:lstStyle/>
                      <a:p>
                        <a:pPr algn="ctr" fontAlgn="t"/>
                        <a:endParaRPr lang="en-GB" sz="900" b="0" i="0" kern="1200" dirty="0">
                          <a:solidFill>
                            <a:schemeClr val="tx1"/>
                          </a:solidFill>
                          <a:effectLst/>
                          <a:latin typeface="Arial" panose="020B0604020202020204" pitchFamily="34" charset="0"/>
                          <a:ea typeface="+mn-ea"/>
                          <a:cs typeface="+mn-cs"/>
                        </a:endParaRPr>
                      </a:p>
                    </a:txBody>
                    <a:tcPr marL="13621" marR="13621" marT="6810" marB="6810"/>
                  </a:tc>
                  <a:tc>
                    <a:txBody>
                      <a:bodyPr/>
                      <a:lstStyle/>
                      <a:p>
                        <a:pPr algn="ctr" fontAlgn="t"/>
                        <a:r>
                          <a:rPr lang="en-ZA" sz="1000" b="0" i="0" kern="1200" dirty="0">
                            <a:solidFill>
                              <a:schemeClr val="tx1"/>
                            </a:solidFill>
                            <a:effectLst/>
                            <a:latin typeface="+mn-lt"/>
                            <a:ea typeface="+mn-ea"/>
                            <a:cs typeface="+mn-cs"/>
                          </a:rPr>
                          <a:t>Percentage of organised groups supported</a:t>
                        </a:r>
                        <a:endParaRPr lang="en-GB" sz="1000" b="0" i="0" kern="1200" dirty="0">
                          <a:solidFill>
                            <a:schemeClr val="tx1"/>
                          </a:solidFill>
                          <a:effectLst/>
                          <a:latin typeface="+mn-lt"/>
                          <a:ea typeface="+mn-ea"/>
                          <a:cs typeface="+mn-cs"/>
                        </a:endParaRPr>
                      </a:p>
                    </a:txBody>
                    <a:tcPr marL="13621" marR="13621" marT="6810" marB="6810"/>
                  </a:tc>
                  <a:tc>
                    <a:txBody>
                      <a:bodyPr/>
                      <a:lstStyle/>
                      <a:p>
                        <a:pPr algn="ctr" fontAlgn="t"/>
                        <a:r>
                          <a:rPr lang="en-US" sz="1000" b="0" i="0" kern="1200" dirty="0">
                            <a:solidFill>
                              <a:schemeClr val="tx1"/>
                            </a:solidFill>
                            <a:effectLst/>
                            <a:latin typeface="+mn-lt"/>
                            <a:ea typeface="+mn-ea"/>
                            <a:cs typeface="+mn-cs"/>
                          </a:rPr>
                          <a:t>100%</a:t>
                        </a:r>
                      </a:p>
                    </a:txBody>
                    <a:tcPr marL="13621" marR="13621" marT="6810" marB="6810"/>
                  </a:tc>
                  <a:tc>
                    <a:txBody>
                      <a:bodyPr/>
                      <a:lstStyle/>
                      <a:p>
                        <a:pPr algn="ctr" fontAlgn="t"/>
                        <a:r>
                          <a:rPr lang="en-US" sz="1000" b="0" i="0" kern="1200" dirty="0">
                            <a:solidFill>
                              <a:schemeClr val="tx1"/>
                            </a:solidFill>
                            <a:effectLst/>
                            <a:latin typeface="+mn-lt"/>
                            <a:ea typeface="+mn-ea"/>
                            <a:cs typeface="+mn-cs"/>
                          </a:rPr>
                          <a:t>100%</a:t>
                        </a:r>
                      </a:p>
                    </a:txBody>
                    <a:tcPr marL="13621" marR="13621" marT="6810" marB="6810"/>
                  </a:tc>
                  <a:tc>
                    <a:txBody>
                      <a:bodyPr/>
                      <a:lstStyle/>
                      <a:p>
                        <a:pPr algn="ctr" fontAlgn="t"/>
                        <a:r>
                          <a:rPr lang="en-US" sz="1000" b="0" i="0" kern="1200">
                            <a:solidFill>
                              <a:schemeClr val="tx1"/>
                            </a:solidFill>
                            <a:effectLst/>
                            <a:latin typeface="+mn-lt"/>
                            <a:ea typeface="+mn-ea"/>
                            <a:cs typeface="+mn-cs"/>
                          </a:rPr>
                          <a:t>100%</a:t>
                        </a:r>
                      </a:p>
                    </a:txBody>
                    <a:tcPr marL="13621" marR="13621" marT="6810" marB="6810"/>
                  </a:tc>
                  <a:tc>
                    <a:txBody>
                      <a:bodyPr/>
                      <a:lstStyle/>
                      <a:p>
                        <a:pPr algn="ctr" fontAlgn="t"/>
                        <a:r>
                          <a:rPr lang="en-US" sz="1000" b="0" i="0" kern="1200">
                            <a:solidFill>
                              <a:schemeClr val="tx1"/>
                            </a:solidFill>
                            <a:effectLst/>
                            <a:latin typeface="+mn-lt"/>
                            <a:ea typeface="+mn-ea"/>
                            <a:cs typeface="+mn-cs"/>
                          </a:rPr>
                          <a:t>100%</a:t>
                        </a:r>
                      </a:p>
                    </a:txBody>
                    <a:tcPr marL="13621" marR="13621" marT="6810" marB="6810"/>
                  </a:tc>
                  <a:tc>
                    <a:txBody>
                      <a:bodyPr/>
                      <a:lstStyle/>
                      <a:p>
                        <a:pPr algn="ctr" fontAlgn="t"/>
                        <a:r>
                          <a:rPr lang="en-US" sz="1000" b="0" i="0" kern="1200" dirty="0">
                            <a:solidFill>
                              <a:schemeClr val="tx1"/>
                            </a:solidFill>
                            <a:effectLst/>
                            <a:latin typeface="+mn-lt"/>
                            <a:ea typeface="+mn-ea"/>
                            <a:cs typeface="+mn-cs"/>
                          </a:rPr>
                          <a:t>-</a:t>
                        </a:r>
                      </a:p>
                    </a:txBody>
                    <a:tcPr marL="13621" marR="13621" marT="6810" marB="6810"/>
                  </a:tc>
                  <a:tc>
                    <a:txBody>
                      <a:bodyPr/>
                      <a:lstStyle/>
                      <a:p>
                        <a:endParaRPr lang="en-GB" sz="900" b="0" i="0" kern="1200" dirty="0">
                          <a:solidFill>
                            <a:schemeClr val="tx1"/>
                          </a:solidFill>
                          <a:effectLst/>
                          <a:latin typeface="Arial" panose="020B0604020202020204" pitchFamily="34" charset="0"/>
                          <a:ea typeface="+mn-ea"/>
                          <a:cs typeface="+mn-cs"/>
                        </a:endParaRPr>
                      </a:p>
                    </a:txBody>
                    <a:tcPr marL="13621" marR="13621" marT="6810" marB="6810"/>
                  </a:tc>
                  <a:extLst>
                    <a:ext uri="{0D108BD9-81ED-4DB2-BD59-A6C34878D82A}">
                      <a16:rowId xmlns:a16="http://schemas.microsoft.com/office/drawing/2014/main" val="4175084261"/>
                    </a:ext>
                  </a:extLst>
                </a:tr>
              </a:tbl>
            </a:graphicData>
          </a:graphic>
        </p:graphicFrame>
        <p:graphicFrame>
          <p:nvGraphicFramePr>
            <p:cNvPr id="7" name="Table 6">
              <a:extLst>
                <a:ext uri="{FF2B5EF4-FFF2-40B4-BE49-F238E27FC236}">
                  <a16:creationId xmlns:a16="http://schemas.microsoft.com/office/drawing/2014/main" id="{3EF3F62F-5A16-286A-8CA1-979475A26F65}"/>
                </a:ext>
              </a:extLst>
            </p:cNvPr>
            <p:cNvGraphicFramePr>
              <a:graphicFrameLocks/>
            </p:cNvGraphicFramePr>
            <p:nvPr>
              <p:extLst>
                <p:ext uri="{D42A27DB-BD31-4B8C-83A1-F6EECF244321}">
                  <p14:modId xmlns:p14="http://schemas.microsoft.com/office/powerpoint/2010/main" val="3940710363"/>
                </p:ext>
              </p:extLst>
            </p:nvPr>
          </p:nvGraphicFramePr>
          <p:xfrm>
            <a:off x="656077" y="1998345"/>
            <a:ext cx="11363096" cy="1208091"/>
          </p:xfrm>
          <a:graphic>
            <a:graphicData uri="http://schemas.openxmlformats.org/drawingml/2006/table">
              <a:tbl>
                <a:tblPr/>
                <a:tblGrid>
                  <a:gridCol w="845551">
                    <a:extLst>
                      <a:ext uri="{9D8B030D-6E8A-4147-A177-3AD203B41FA5}">
                        <a16:colId xmlns:a16="http://schemas.microsoft.com/office/drawing/2014/main" val="304930070"/>
                      </a:ext>
                    </a:extLst>
                  </a:gridCol>
                  <a:gridCol w="999201">
                    <a:extLst>
                      <a:ext uri="{9D8B030D-6E8A-4147-A177-3AD203B41FA5}">
                        <a16:colId xmlns:a16="http://schemas.microsoft.com/office/drawing/2014/main" val="186417127"/>
                      </a:ext>
                    </a:extLst>
                  </a:gridCol>
                  <a:gridCol w="944245">
                    <a:extLst>
                      <a:ext uri="{9D8B030D-6E8A-4147-A177-3AD203B41FA5}">
                        <a16:colId xmlns:a16="http://schemas.microsoft.com/office/drawing/2014/main" val="1155629671"/>
                      </a:ext>
                    </a:extLst>
                  </a:gridCol>
                  <a:gridCol w="881242">
                    <a:extLst>
                      <a:ext uri="{9D8B030D-6E8A-4147-A177-3AD203B41FA5}">
                        <a16:colId xmlns:a16="http://schemas.microsoft.com/office/drawing/2014/main" val="4081509923"/>
                      </a:ext>
                    </a:extLst>
                  </a:gridCol>
                  <a:gridCol w="767392">
                    <a:extLst>
                      <a:ext uri="{9D8B030D-6E8A-4147-A177-3AD203B41FA5}">
                        <a16:colId xmlns:a16="http://schemas.microsoft.com/office/drawing/2014/main" val="2887274983"/>
                      </a:ext>
                    </a:extLst>
                  </a:gridCol>
                  <a:gridCol w="701164">
                    <a:extLst>
                      <a:ext uri="{9D8B030D-6E8A-4147-A177-3AD203B41FA5}">
                        <a16:colId xmlns:a16="http://schemas.microsoft.com/office/drawing/2014/main" val="1342376644"/>
                      </a:ext>
                    </a:extLst>
                  </a:gridCol>
                  <a:gridCol w="1002535">
                    <a:extLst>
                      <a:ext uri="{9D8B030D-6E8A-4147-A177-3AD203B41FA5}">
                        <a16:colId xmlns:a16="http://schemas.microsoft.com/office/drawing/2014/main" val="2016266523"/>
                      </a:ext>
                    </a:extLst>
                  </a:gridCol>
                  <a:gridCol w="1189822">
                    <a:extLst>
                      <a:ext uri="{9D8B030D-6E8A-4147-A177-3AD203B41FA5}">
                        <a16:colId xmlns:a16="http://schemas.microsoft.com/office/drawing/2014/main" val="2189335705"/>
                      </a:ext>
                    </a:extLst>
                  </a:gridCol>
                  <a:gridCol w="4031944">
                    <a:extLst>
                      <a:ext uri="{9D8B030D-6E8A-4147-A177-3AD203B41FA5}">
                        <a16:colId xmlns:a16="http://schemas.microsoft.com/office/drawing/2014/main" val="2793856214"/>
                      </a:ext>
                    </a:extLst>
                  </a:gridCol>
                </a:tblGrid>
                <a:tr h="280071">
                  <a:tc gridSpan="9">
                    <a:txBody>
                      <a:bodyPr/>
                      <a:lstStyle/>
                      <a:p>
                        <a:pPr algn="ctr" fontAlgn="t"/>
                        <a:r>
                          <a:rPr lang="en-ZA" sz="1000" b="1" i="0" kern="1200" dirty="0">
                            <a:solidFill>
                              <a:srgbClr val="FFFFFF"/>
                            </a:solidFill>
                            <a:effectLst/>
                            <a:latin typeface="+mn-lt"/>
                            <a:ea typeface="+mn-ea"/>
                            <a:cs typeface="+mn-cs"/>
                          </a:rPr>
                          <a:t>Strategic Output 3: An Adequately Capacitated CFI Sector</a:t>
                        </a:r>
                        <a:endParaRPr lang="en-GB" sz="1000" b="1" i="0" kern="1200" dirty="0">
                          <a:solidFill>
                            <a:srgbClr val="FFFFFF"/>
                          </a:solidFill>
                          <a:effectLst/>
                          <a:latin typeface="+mn-lt"/>
                          <a:ea typeface="+mn-ea"/>
                          <a:cs typeface="+mn-cs"/>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861798"/>
                    </a:ext>
                  </a:extLst>
                </a:tr>
                <a:tr h="665861">
                  <a:tc>
                    <a:txBody>
                      <a:bodyPr/>
                      <a:lstStyle/>
                      <a:p>
                        <a:pPr fontAlgn="t"/>
                        <a:endParaRPr lang="en-US" sz="1000" dirty="0">
                          <a:effectLst/>
                          <a:latin typeface="+mn-lt"/>
                        </a:endParaRPr>
                      </a:p>
                      <a:p>
                        <a:pPr algn="l" rtl="0" fontAlgn="base"/>
                        <a:r>
                          <a:rPr lang="en-US" sz="1000" b="1" i="0" dirty="0">
                            <a:solidFill>
                              <a:srgbClr val="FFFFFF"/>
                            </a:solidFill>
                            <a:effectLst/>
                            <a:latin typeface="+mn-lt"/>
                          </a:rPr>
                          <a:t>Outcome</a:t>
                        </a:r>
                        <a:r>
                          <a:rPr lang="en-US" sz="1000" b="0" i="0" dirty="0">
                            <a:solidFill>
                              <a:srgbClr val="FFFFFF"/>
                            </a:solidFill>
                            <a:effectLst/>
                            <a:latin typeface="+mn-lt"/>
                          </a:rPr>
                          <a:t> </a:t>
                        </a:r>
                        <a:endParaRPr lang="en-US" sz="1000" b="0" i="0" dirty="0">
                          <a:effectLst/>
                          <a:latin typeface="+mn-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fontAlgn="t"/>
                        <a:endParaRPr lang="en-US" sz="1000" dirty="0">
                          <a:effectLst/>
                          <a:latin typeface="+mn-lt"/>
                        </a:endParaRPr>
                      </a:p>
                      <a:p>
                        <a:pPr algn="l" rtl="0" fontAlgn="base"/>
                        <a:r>
                          <a:rPr lang="en-US" sz="1000" b="1" i="0" dirty="0">
                            <a:solidFill>
                              <a:srgbClr val="FFFFFF"/>
                            </a:solidFill>
                            <a:effectLst/>
                            <a:latin typeface="+mn-lt"/>
                          </a:rPr>
                          <a:t>Output</a:t>
                        </a:r>
                        <a:r>
                          <a:rPr lang="en-US" sz="1000" b="0" i="0" dirty="0">
                            <a:solidFill>
                              <a:srgbClr val="FFFFFF"/>
                            </a:solidFill>
                            <a:effectLst/>
                            <a:latin typeface="+mn-lt"/>
                          </a:rPr>
                          <a:t> </a:t>
                        </a:r>
                        <a:endParaRPr lang="en-US" sz="1000" b="0" i="0" dirty="0">
                          <a:effectLst/>
                          <a:latin typeface="+mn-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fontAlgn="t"/>
                        <a:endParaRPr lang="en-US" sz="1000" dirty="0">
                          <a:effectLst/>
                          <a:latin typeface="+mn-lt"/>
                        </a:endParaRPr>
                      </a:p>
                      <a:p>
                        <a:pPr algn="l" rtl="0" fontAlgn="base"/>
                        <a:r>
                          <a:rPr lang="en-ZA" sz="1000" b="1" i="0" kern="1200" dirty="0">
                            <a:solidFill>
                              <a:srgbClr val="FFFFFF"/>
                            </a:solidFill>
                            <a:effectLst/>
                            <a:latin typeface="+mn-lt"/>
                            <a:ea typeface="+mn-ea"/>
                            <a:cs typeface="+mn-cs"/>
                          </a:rPr>
                          <a:t>Output indicator</a:t>
                        </a:r>
                        <a:endParaRPr lang="en-US" sz="1000" b="1" i="0" kern="1200" dirty="0">
                          <a:solidFill>
                            <a:srgbClr val="FFFFFF"/>
                          </a:solidFill>
                          <a:effectLst/>
                          <a:latin typeface="+mn-lt"/>
                          <a:ea typeface="+mn-ea"/>
                          <a:cs typeface="+mn-cs"/>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fontAlgn="t"/>
                        <a:endParaRPr lang="en-US" sz="1000">
                          <a:effectLst/>
                          <a:latin typeface="+mn-lt"/>
                        </a:endParaRPr>
                      </a:p>
                      <a:p>
                        <a:pPr algn="l" rtl="0" fontAlgn="base"/>
                        <a:r>
                          <a:rPr lang="en-US" sz="1000" b="1" i="0">
                            <a:solidFill>
                              <a:srgbClr val="FFFFFF"/>
                            </a:solidFill>
                            <a:effectLst/>
                            <a:latin typeface="+mn-lt"/>
                          </a:rPr>
                          <a:t>Actual Achievement 2020/2021</a:t>
                        </a:r>
                        <a:r>
                          <a:rPr lang="en-US" sz="1000" b="0" i="0">
                            <a:solidFill>
                              <a:srgbClr val="FFFFFF"/>
                            </a:solidFill>
                            <a:effectLst/>
                            <a:latin typeface="+mn-lt"/>
                          </a:rPr>
                          <a:t> </a:t>
                        </a:r>
                        <a:endParaRPr lang="en-US" sz="1000" b="0" i="0">
                          <a:effectLst/>
                          <a:latin typeface="+mn-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fontAlgn="t"/>
                        <a:endParaRPr lang="en-US" sz="1000" dirty="0">
                          <a:effectLst/>
                          <a:latin typeface="+mn-lt"/>
                        </a:endParaRPr>
                      </a:p>
                      <a:p>
                        <a:pPr algn="l" rtl="0" fontAlgn="base"/>
                        <a:r>
                          <a:rPr lang="en-US" sz="1000" b="1" i="0" dirty="0">
                            <a:solidFill>
                              <a:srgbClr val="FFFFFF"/>
                            </a:solidFill>
                            <a:effectLst/>
                            <a:latin typeface="+mn-lt"/>
                          </a:rPr>
                          <a:t>Actual</a:t>
                        </a:r>
                        <a:r>
                          <a:rPr lang="en-US" sz="1000" b="0" i="0" dirty="0">
                            <a:solidFill>
                              <a:srgbClr val="FFFFFF"/>
                            </a:solidFill>
                            <a:effectLst/>
                            <a:latin typeface="+mn-lt"/>
                          </a:rPr>
                          <a:t> </a:t>
                        </a:r>
                        <a:endParaRPr lang="en-US" sz="1000" b="0" i="0" dirty="0">
                          <a:effectLst/>
                          <a:latin typeface="+mn-lt"/>
                        </a:endParaRPr>
                      </a:p>
                      <a:p>
                        <a:pPr algn="l" rtl="0" fontAlgn="base"/>
                        <a:r>
                          <a:rPr lang="en-US" sz="1000" b="1" i="0" dirty="0">
                            <a:solidFill>
                              <a:srgbClr val="FFFFFF"/>
                            </a:solidFill>
                            <a:effectLst/>
                            <a:latin typeface="+mn-lt"/>
                          </a:rPr>
                          <a:t>Achievement</a:t>
                        </a:r>
                        <a:r>
                          <a:rPr lang="en-US" sz="1000" b="0" i="0" dirty="0">
                            <a:solidFill>
                              <a:srgbClr val="FFFFFF"/>
                            </a:solidFill>
                            <a:effectLst/>
                            <a:latin typeface="+mn-lt"/>
                          </a:rPr>
                          <a:t> </a:t>
                        </a:r>
                        <a:endParaRPr lang="en-US" sz="1000" b="0" i="0" dirty="0">
                          <a:effectLst/>
                          <a:latin typeface="+mn-lt"/>
                        </a:endParaRPr>
                      </a:p>
                      <a:p>
                        <a:pPr algn="l" rtl="0" fontAlgn="base"/>
                        <a:r>
                          <a:rPr lang="en-US" sz="1000" b="1" i="0" dirty="0">
                            <a:solidFill>
                              <a:srgbClr val="FFFFFF"/>
                            </a:solidFill>
                            <a:effectLst/>
                            <a:latin typeface="+mn-lt"/>
                          </a:rPr>
                          <a:t> 2021/2022</a:t>
                        </a:r>
                        <a:r>
                          <a:rPr lang="en-US" sz="1000" b="0" i="0" dirty="0">
                            <a:solidFill>
                              <a:srgbClr val="FFFFFF"/>
                            </a:solidFill>
                            <a:effectLst/>
                            <a:latin typeface="+mn-lt"/>
                          </a:rPr>
                          <a:t> </a:t>
                        </a:r>
                        <a:endParaRPr lang="en-US" sz="1000" b="0" i="0" dirty="0">
                          <a:effectLst/>
                          <a:latin typeface="+mn-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fontAlgn="t"/>
                        <a:endParaRPr lang="en-US" sz="1000" dirty="0">
                          <a:effectLst/>
                          <a:latin typeface="+mn-lt"/>
                        </a:endParaRPr>
                      </a:p>
                      <a:p>
                        <a:pPr algn="l" rtl="0" fontAlgn="base"/>
                        <a:r>
                          <a:rPr lang="en-US" sz="1000" b="1" i="0" dirty="0">
                            <a:solidFill>
                              <a:srgbClr val="FFFFFF"/>
                            </a:solidFill>
                            <a:effectLst/>
                            <a:latin typeface="+mn-lt"/>
                          </a:rPr>
                          <a:t>Planned </a:t>
                        </a:r>
                        <a:r>
                          <a:rPr lang="en-US" sz="1000" b="0" i="0" dirty="0">
                            <a:solidFill>
                              <a:srgbClr val="FFFFFF"/>
                            </a:solidFill>
                            <a:effectLst/>
                            <a:latin typeface="+mn-lt"/>
                          </a:rPr>
                          <a:t> </a:t>
                        </a:r>
                        <a:endParaRPr lang="en-US" sz="1000" b="0" i="0" dirty="0">
                          <a:effectLst/>
                          <a:latin typeface="+mn-lt"/>
                        </a:endParaRPr>
                      </a:p>
                      <a:p>
                        <a:pPr algn="l" rtl="0" fontAlgn="base"/>
                        <a:r>
                          <a:rPr lang="en-US" sz="1000" b="1" i="0" dirty="0">
                            <a:solidFill>
                              <a:srgbClr val="FFFFFF"/>
                            </a:solidFill>
                            <a:effectLst/>
                            <a:latin typeface="+mn-lt"/>
                          </a:rPr>
                          <a:t>Target</a:t>
                        </a:r>
                        <a:r>
                          <a:rPr lang="en-US" sz="1000" b="0" i="0" dirty="0">
                            <a:solidFill>
                              <a:srgbClr val="FFFFFF"/>
                            </a:solidFill>
                            <a:effectLst/>
                            <a:latin typeface="+mn-lt"/>
                          </a:rPr>
                          <a:t> </a:t>
                        </a:r>
                        <a:endParaRPr lang="en-US" sz="1000" b="0" i="0" dirty="0">
                          <a:effectLst/>
                          <a:latin typeface="+mn-lt"/>
                        </a:endParaRPr>
                      </a:p>
                      <a:p>
                        <a:pPr algn="l" rtl="0" fontAlgn="base"/>
                        <a:r>
                          <a:rPr lang="en-US" sz="1000" b="1" i="0" dirty="0">
                            <a:solidFill>
                              <a:srgbClr val="FFFFFF"/>
                            </a:solidFill>
                            <a:effectLst/>
                            <a:latin typeface="+mn-lt"/>
                          </a:rPr>
                          <a:t>2022/2023</a:t>
                        </a:r>
                        <a:r>
                          <a:rPr lang="en-US" sz="1000" b="0" i="0" dirty="0">
                            <a:solidFill>
                              <a:srgbClr val="FFFFFF"/>
                            </a:solidFill>
                            <a:effectLst/>
                            <a:latin typeface="+mn-lt"/>
                          </a:rPr>
                          <a:t> </a:t>
                        </a:r>
                        <a:endParaRPr lang="en-US" sz="1000" b="0" i="0" dirty="0">
                          <a:effectLst/>
                          <a:latin typeface="+mn-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fontAlgn="t"/>
                        <a:endParaRPr lang="en-US" sz="1000" dirty="0">
                          <a:effectLst/>
                          <a:latin typeface="+mn-lt"/>
                        </a:endParaRPr>
                      </a:p>
                      <a:p>
                        <a:pPr algn="l" rtl="0" fontAlgn="base"/>
                        <a:r>
                          <a:rPr lang="en-US" sz="1000" b="1" i="0" dirty="0">
                            <a:solidFill>
                              <a:srgbClr val="FFFFFF"/>
                            </a:solidFill>
                            <a:effectLst/>
                            <a:latin typeface="+mn-lt"/>
                          </a:rPr>
                          <a:t>* Actual Achievement</a:t>
                        </a:r>
                        <a:r>
                          <a:rPr lang="en-US" sz="1000" b="0" i="0" dirty="0">
                            <a:solidFill>
                              <a:srgbClr val="FFFFFF"/>
                            </a:solidFill>
                            <a:effectLst/>
                            <a:latin typeface="+mn-lt"/>
                          </a:rPr>
                          <a:t> </a:t>
                        </a:r>
                        <a:endParaRPr lang="en-US" sz="1000" b="0" i="0" dirty="0">
                          <a:effectLst/>
                          <a:latin typeface="+mn-lt"/>
                        </a:endParaRPr>
                      </a:p>
                      <a:p>
                        <a:pPr algn="l" rtl="0" fontAlgn="base"/>
                        <a:r>
                          <a:rPr lang="en-US" sz="1000" b="1" i="0" dirty="0">
                            <a:solidFill>
                              <a:srgbClr val="FFFFFF"/>
                            </a:solidFill>
                            <a:effectLst/>
                            <a:latin typeface="+mn-lt"/>
                          </a:rPr>
                          <a:t>2022/2023</a:t>
                        </a:r>
                        <a:r>
                          <a:rPr lang="en-US" sz="1000" b="0" i="0" dirty="0">
                            <a:solidFill>
                              <a:srgbClr val="FFFFFF"/>
                            </a:solidFill>
                            <a:effectLst/>
                            <a:latin typeface="+mn-lt"/>
                          </a:rPr>
                          <a:t> </a:t>
                        </a:r>
                        <a:endParaRPr lang="en-US" sz="1000" b="0" i="0" dirty="0">
                          <a:effectLst/>
                          <a:latin typeface="+mn-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fontAlgn="t"/>
                        <a:endParaRPr lang="en-GB" sz="1000" dirty="0">
                          <a:effectLst/>
                          <a:latin typeface="+mn-lt"/>
                        </a:endParaRPr>
                      </a:p>
                      <a:p>
                        <a:pPr algn="l" rtl="0" fontAlgn="base"/>
                        <a:r>
                          <a:rPr lang="en-GB" sz="1000" b="1" i="0" dirty="0">
                            <a:solidFill>
                              <a:srgbClr val="FFFFFF"/>
                            </a:solidFill>
                            <a:effectLst/>
                            <a:latin typeface="+mn-lt"/>
                          </a:rPr>
                          <a:t>Deviation from Planned Target to Actual Achievement for 2022/2023</a:t>
                        </a:r>
                        <a:r>
                          <a:rPr lang="en-GB" sz="1000" b="0" i="0" dirty="0">
                            <a:solidFill>
                              <a:srgbClr val="FFFFFF"/>
                            </a:solidFill>
                            <a:effectLst/>
                            <a:latin typeface="+mn-lt"/>
                          </a:rPr>
                          <a:t> </a:t>
                        </a:r>
                        <a:endParaRPr lang="en-GB" sz="1000" b="0" i="0" dirty="0">
                          <a:effectLst/>
                          <a:latin typeface="+mn-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a:txBody>
                      <a:bodyPr/>
                      <a:lstStyle/>
                      <a:p>
                        <a:pPr fontAlgn="t"/>
                        <a:endParaRPr lang="en-GB" sz="1000" dirty="0">
                          <a:effectLst/>
                          <a:latin typeface="+mn-lt"/>
                        </a:endParaRPr>
                      </a:p>
                      <a:p>
                        <a:pPr algn="l" rtl="0" fontAlgn="base"/>
                        <a:r>
                          <a:rPr lang="en-GB" sz="1000" b="1" i="0" dirty="0">
                            <a:solidFill>
                              <a:srgbClr val="FFFFFF"/>
                            </a:solidFill>
                            <a:effectLst/>
                            <a:latin typeface="+mn-lt"/>
                          </a:rPr>
                          <a:t>Reasons for revisions to the Outputs / Output indicators / Annual Targets</a:t>
                        </a:r>
                        <a:r>
                          <a:rPr lang="en-GB" sz="1000" b="0" i="0" dirty="0">
                            <a:solidFill>
                              <a:srgbClr val="FFFFFF"/>
                            </a:solidFill>
                            <a:effectLst/>
                            <a:latin typeface="+mn-lt"/>
                          </a:rPr>
                          <a:t> </a:t>
                        </a:r>
                        <a:endParaRPr lang="en-GB" sz="1000" b="0" i="0" dirty="0">
                          <a:effectLst/>
                          <a:latin typeface="+mn-lt"/>
                        </a:endParaRPr>
                      </a:p>
                    </a:txBody>
                    <a:tcPr marL="13621" marR="13621" marT="6810" marB="681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879896738"/>
                    </a:ext>
                  </a:extLst>
                </a:tr>
              </a:tbl>
            </a:graphicData>
          </a:graphic>
        </p:graphicFrame>
      </p:grpSp>
    </p:spTree>
    <p:extLst>
      <p:ext uri="{BB962C8B-B14F-4D97-AF65-F5344CB8AC3E}">
        <p14:creationId xmlns:p14="http://schemas.microsoft.com/office/powerpoint/2010/main" val="1356250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57DA2-9F50-42EA-B07B-8850D6C8B977}"/>
              </a:ext>
            </a:extLst>
          </p:cNvPr>
          <p:cNvSpPr>
            <a:spLocks noGrp="1"/>
          </p:cNvSpPr>
          <p:nvPr>
            <p:ph type="title"/>
          </p:nvPr>
        </p:nvSpPr>
        <p:spPr/>
        <p:txBody>
          <a:bodyPr/>
          <a:lstStyle/>
          <a:p>
            <a:r>
              <a:rPr lang="en-GB" b="1" dirty="0"/>
              <a:t>Financial Status</a:t>
            </a:r>
          </a:p>
        </p:txBody>
      </p:sp>
      <p:sp>
        <p:nvSpPr>
          <p:cNvPr id="5" name="Slide Number Placeholder 4">
            <a:extLst>
              <a:ext uri="{FF2B5EF4-FFF2-40B4-BE49-F238E27FC236}">
                <a16:creationId xmlns:a16="http://schemas.microsoft.com/office/drawing/2014/main" id="{EB49AE81-D581-40AD-AC57-B8BFACC383CE}"/>
              </a:ext>
            </a:extLst>
          </p:cNvPr>
          <p:cNvSpPr>
            <a:spLocks noGrp="1"/>
          </p:cNvSpPr>
          <p:nvPr>
            <p:ph type="sldNum" sz="quarter" idx="12"/>
          </p:nvPr>
        </p:nvSpPr>
        <p:spPr/>
        <p:txBody>
          <a:bodyPr/>
          <a:lstStyle/>
          <a:p>
            <a:pPr defTabSz="914400">
              <a:defRPr/>
            </a:pPr>
            <a:fld id="{1942B57A-1560-4200-AE3C-01BF93AC9615}" type="slidenum">
              <a:rPr lang="en-ZA" smtClean="0">
                <a:solidFill>
                  <a:prstClr val="white"/>
                </a:solidFill>
              </a:rPr>
              <a:pPr defTabSz="914400">
                <a:defRPr/>
              </a:pPr>
              <a:t>16</a:t>
            </a:fld>
            <a:endParaRPr lang="en-ZA">
              <a:solidFill>
                <a:prstClr val="white"/>
              </a:solidFill>
            </a:endParaRPr>
          </a:p>
        </p:txBody>
      </p:sp>
    </p:spTree>
    <p:extLst>
      <p:ext uri="{BB962C8B-B14F-4D97-AF65-F5344CB8AC3E}">
        <p14:creationId xmlns:p14="http://schemas.microsoft.com/office/powerpoint/2010/main" val="2272339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12" y="496185"/>
            <a:ext cx="8103870" cy="1098699"/>
          </a:xfrm>
        </p:spPr>
        <p:txBody>
          <a:bodyPr/>
          <a:lstStyle/>
          <a:p>
            <a:pPr algn="ctr"/>
            <a:r>
              <a:rPr lang="en-US" b="1" dirty="0"/>
              <a:t>Financial Highlights</a:t>
            </a:r>
            <a:endParaRPr lang="en-ZA" b="1" dirty="0"/>
          </a:p>
        </p:txBody>
      </p:sp>
      <p:sp>
        <p:nvSpPr>
          <p:cNvPr id="5" name="Slide Number Placeholder 4"/>
          <p:cNvSpPr>
            <a:spLocks noGrp="1"/>
          </p:cNvSpPr>
          <p:nvPr>
            <p:ph type="sldNum" sz="quarter" idx="12"/>
          </p:nvPr>
        </p:nvSpPr>
        <p:spPr/>
        <p:txBody>
          <a:bodyPr/>
          <a:lstStyle/>
          <a:p>
            <a:pPr defTabSz="914400">
              <a:defRPr/>
            </a:pPr>
            <a:fld id="{1942B57A-1560-4200-AE3C-01BF93AC9615}" type="slidenum">
              <a:rPr lang="en-ZA">
                <a:solidFill>
                  <a:prstClr val="white"/>
                </a:solidFill>
                <a:latin typeface="Century Gothic" panose="020B0502020202020204"/>
              </a:rPr>
              <a:pPr defTabSz="914400">
                <a:defRPr/>
              </a:pPr>
              <a:t>17</a:t>
            </a:fld>
            <a:endParaRPr lang="en-ZA">
              <a:solidFill>
                <a:prstClr val="white"/>
              </a:solidFill>
              <a:latin typeface="Century Gothic" panose="020B0502020202020204"/>
            </a:endParaRPr>
          </a:p>
        </p:txBody>
      </p:sp>
      <p:sp>
        <p:nvSpPr>
          <p:cNvPr id="57" name="Text Placeholder 4"/>
          <p:cNvSpPr txBox="1">
            <a:spLocks/>
          </p:cNvSpPr>
          <p:nvPr/>
        </p:nvSpPr>
        <p:spPr>
          <a:xfrm>
            <a:off x="1662012" y="5123218"/>
            <a:ext cx="2724822" cy="55562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ZA" sz="1400" b="1"/>
          </a:p>
        </p:txBody>
      </p:sp>
      <p:grpSp>
        <p:nvGrpSpPr>
          <p:cNvPr id="8" name="Group 7" descr="SmartArt Process diagram">
            <a:extLst>
              <a:ext uri="{FF2B5EF4-FFF2-40B4-BE49-F238E27FC236}">
                <a16:creationId xmlns:a16="http://schemas.microsoft.com/office/drawing/2014/main" id="{03630CF3-ED34-7984-DE3E-88F4513AC771}"/>
              </a:ext>
            </a:extLst>
          </p:cNvPr>
          <p:cNvGrpSpPr/>
          <p:nvPr/>
        </p:nvGrpSpPr>
        <p:grpSpPr>
          <a:xfrm>
            <a:off x="537097" y="2020141"/>
            <a:ext cx="11117805" cy="4623031"/>
            <a:chOff x="683131" y="2445360"/>
            <a:chExt cx="8654563" cy="2886970"/>
          </a:xfrm>
        </p:grpSpPr>
        <p:sp>
          <p:nvSpPr>
            <p:cNvPr id="9" name="L-Shape 8">
              <a:extLst>
                <a:ext uri="{FF2B5EF4-FFF2-40B4-BE49-F238E27FC236}">
                  <a16:creationId xmlns:a16="http://schemas.microsoft.com/office/drawing/2014/main" id="{ED204041-2A1D-290E-9B29-AF3A200E2B5E}"/>
                </a:ext>
              </a:extLst>
            </p:cNvPr>
            <p:cNvSpPr/>
            <p:nvPr/>
          </p:nvSpPr>
          <p:spPr>
            <a:xfrm rot="5400000">
              <a:off x="-245274" y="3618900"/>
              <a:ext cx="2035254" cy="178444"/>
            </a:xfrm>
            <a:prstGeom prst="corner">
              <a:avLst>
                <a:gd name="adj1" fmla="val 1000"/>
                <a:gd name="adj2" fmla="val 1000"/>
              </a:avLst>
            </a:prstGeom>
            <a:scene3d>
              <a:camera prst="orthographicFront"/>
              <a:lightRig rig="chilly" dir="t"/>
            </a:scene3d>
            <a:sp3d z="12700" extrusionH="1700" prstMaterial="dkEdge">
              <a:bevelT w="25400" h="6350" prst="softRound"/>
              <a:bevelB w="0" h="0" prst="convex"/>
            </a:sp3d>
          </p:spPr>
          <p:style>
            <a:lnRef idx="1">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Freeform: Shape 9">
              <a:extLst>
                <a:ext uri="{FF2B5EF4-FFF2-40B4-BE49-F238E27FC236}">
                  <a16:creationId xmlns:a16="http://schemas.microsoft.com/office/drawing/2014/main" id="{A78FB91A-6B30-CF65-90D0-88BDE7302E51}"/>
                </a:ext>
              </a:extLst>
            </p:cNvPr>
            <p:cNvSpPr/>
            <p:nvPr/>
          </p:nvSpPr>
          <p:spPr>
            <a:xfrm>
              <a:off x="803843" y="2445361"/>
              <a:ext cx="1875117" cy="2829568"/>
            </a:xfrm>
            <a:custGeom>
              <a:avLst/>
              <a:gdLst>
                <a:gd name="connsiteX0" fmla="*/ 0 w 1811213"/>
                <a:gd name="connsiteY0" fmla="*/ 0 h 1414065"/>
                <a:gd name="connsiteX1" fmla="*/ 1811213 w 1811213"/>
                <a:gd name="connsiteY1" fmla="*/ 0 h 1414065"/>
                <a:gd name="connsiteX2" fmla="*/ 1811213 w 1811213"/>
                <a:gd name="connsiteY2" fmla="*/ 1414065 h 1414065"/>
                <a:gd name="connsiteX3" fmla="*/ 0 w 1811213"/>
                <a:gd name="connsiteY3" fmla="*/ 1414065 h 1414065"/>
                <a:gd name="connsiteX4" fmla="*/ 0 w 1811213"/>
                <a:gd name="connsiteY4" fmla="*/ 0 h 1414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213" h="1414065">
                  <a:moveTo>
                    <a:pt x="0" y="0"/>
                  </a:moveTo>
                  <a:lnTo>
                    <a:pt x="1811213" y="0"/>
                  </a:lnTo>
                  <a:lnTo>
                    <a:pt x="1811213" y="1414065"/>
                  </a:lnTo>
                  <a:lnTo>
                    <a:pt x="0" y="14140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000" tIns="432000" rIns="288000" bIns="0" numCol="1" spcCol="1270" anchor="t" anchorCtr="0">
              <a:noAutofit/>
            </a:bodyPr>
            <a:lstStyle/>
            <a:p>
              <a:pPr marL="285750" lvl="0" indent="-285750" algn="l">
                <a:buFont typeface="Arial" panose="020B0604020202020204" pitchFamily="34" charset="0"/>
                <a:buChar char="•"/>
              </a:pPr>
              <a:r>
                <a:rPr lang="en-ZA" sz="1600" dirty="0">
                  <a:cs typeface="Arial" panose="020B0604020202020204" pitchFamily="34" charset="0"/>
                </a:rPr>
                <a:t>Financial position favourable. </a:t>
              </a:r>
            </a:p>
            <a:p>
              <a:pPr marL="285750" lvl="0" indent="-285750" algn="l">
                <a:buFont typeface="Arial" panose="020B0604020202020204" pitchFamily="34" charset="0"/>
                <a:buChar char="•"/>
              </a:pPr>
              <a:r>
                <a:rPr lang="en-ZA" sz="1600" dirty="0">
                  <a:cs typeface="Arial" panose="020B0604020202020204" pitchFamily="34" charset="0"/>
                </a:rPr>
                <a:t>Decline in grant funding by 42%.</a:t>
              </a:r>
              <a:r>
                <a:rPr lang="en-ZA" sz="1600" b="1" dirty="0">
                  <a:cs typeface="Arial" panose="020B0604020202020204" pitchFamily="34" charset="0"/>
                </a:rPr>
                <a:t> </a:t>
              </a:r>
            </a:p>
            <a:p>
              <a:pPr marL="285750" lvl="0" indent="-285750" algn="l">
                <a:buFont typeface="Arial" panose="020B0604020202020204" pitchFamily="34" charset="0"/>
                <a:buChar char="•"/>
              </a:pPr>
              <a:r>
                <a:rPr lang="en-ZA" sz="1600" b="1" dirty="0" err="1">
                  <a:cs typeface="Arial" panose="020B0604020202020204" pitchFamily="34" charset="0"/>
                </a:rPr>
                <a:t>sefa</a:t>
              </a:r>
              <a:r>
                <a:rPr lang="en-ZA" sz="1600" dirty="0">
                  <a:cs typeface="Arial" panose="020B0604020202020204" pitchFamily="34" charset="0"/>
                </a:rPr>
                <a:t> payment of R4 056 000 with interest and funds utilised for training from BANKSETA</a:t>
              </a:r>
              <a:r>
                <a:rPr lang="en-ZA" sz="1600" dirty="0">
                  <a:latin typeface="+mj-lt"/>
                  <a:cs typeface="Arial" panose="020B0604020202020204" pitchFamily="34" charset="0"/>
                </a:rPr>
                <a:t>. </a:t>
              </a:r>
              <a:endParaRPr lang="en-US" sz="1600" dirty="0">
                <a:latin typeface="+mj-lt"/>
                <a:cs typeface="Arial" panose="020B0604020202020204" pitchFamily="34" charset="0"/>
              </a:endParaRPr>
            </a:p>
            <a:p>
              <a:pPr marR="0" lvl="0" defTabSz="914400" rtl="0" eaLnBrk="1" fontAlgn="auto" latinLnBrk="0" hangingPunct="1">
                <a:lnSpc>
                  <a:spcPct val="100000"/>
                </a:lnSpc>
                <a:spcBef>
                  <a:spcPts val="0"/>
                </a:spcBef>
                <a:spcAft>
                  <a:spcPts val="0"/>
                </a:spcAft>
                <a:buClrTx/>
                <a:buSzTx/>
                <a:tabLst/>
                <a:defRPr/>
              </a:pPr>
              <a:endParaRPr kumimoji="0" lang="en-GB" sz="1600" b="0" i="0" u="none" strike="noStrike" kern="1200" cap="none" spc="0" normalizeH="0" baseline="0" noProof="0" dirty="0">
                <a:ln>
                  <a:noFill/>
                </a:ln>
                <a:solidFill>
                  <a:prstClr val="black"/>
                </a:solidFill>
                <a:effectLst/>
                <a:uLnTx/>
                <a:uFillTx/>
                <a:latin typeface="+mj-lt"/>
                <a:cs typeface="Arial" panose="020B0604020202020204" pitchFamily="34" charset="0"/>
              </a:endParaRPr>
            </a:p>
          </p:txBody>
        </p:sp>
        <p:sp>
          <p:nvSpPr>
            <p:cNvPr id="11" name="L-Shape 10">
              <a:extLst>
                <a:ext uri="{FF2B5EF4-FFF2-40B4-BE49-F238E27FC236}">
                  <a16:creationId xmlns:a16="http://schemas.microsoft.com/office/drawing/2014/main" id="{BA11D3FA-27C3-7045-4EF2-651AEEDA8439}"/>
                </a:ext>
              </a:extLst>
            </p:cNvPr>
            <p:cNvSpPr/>
            <p:nvPr/>
          </p:nvSpPr>
          <p:spPr>
            <a:xfrm rot="5400000">
              <a:off x="1873755" y="3618900"/>
              <a:ext cx="2035254" cy="178444"/>
            </a:xfrm>
            <a:prstGeom prst="corner">
              <a:avLst>
                <a:gd name="adj1" fmla="val 1000"/>
                <a:gd name="adj2" fmla="val 1000"/>
              </a:avLst>
            </a:prstGeom>
            <a:scene3d>
              <a:camera prst="orthographicFront"/>
              <a:lightRig rig="chilly" dir="t"/>
            </a:scene3d>
            <a:sp3d z="12700" extrusionH="1700" prstMaterial="dkEdge">
              <a:bevelT w="25400" h="6350" prst="softRound"/>
              <a:bevelB w="0" h="0" prst="convex"/>
            </a:sp3d>
          </p:spPr>
          <p:style>
            <a:lnRef idx="1">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2CAB4563-01D7-248A-B5CB-EF86645ED7A4}"/>
                </a:ext>
              </a:extLst>
            </p:cNvPr>
            <p:cNvSpPr/>
            <p:nvPr/>
          </p:nvSpPr>
          <p:spPr>
            <a:xfrm>
              <a:off x="2900142" y="2445360"/>
              <a:ext cx="1891675" cy="2886968"/>
            </a:xfrm>
            <a:custGeom>
              <a:avLst/>
              <a:gdLst>
                <a:gd name="connsiteX0" fmla="*/ 0 w 1811213"/>
                <a:gd name="connsiteY0" fmla="*/ 0 h 1414065"/>
                <a:gd name="connsiteX1" fmla="*/ 1811213 w 1811213"/>
                <a:gd name="connsiteY1" fmla="*/ 0 h 1414065"/>
                <a:gd name="connsiteX2" fmla="*/ 1811213 w 1811213"/>
                <a:gd name="connsiteY2" fmla="*/ 1414065 h 1414065"/>
                <a:gd name="connsiteX3" fmla="*/ 0 w 1811213"/>
                <a:gd name="connsiteY3" fmla="*/ 1414065 h 1414065"/>
                <a:gd name="connsiteX4" fmla="*/ 0 w 1811213"/>
                <a:gd name="connsiteY4" fmla="*/ 0 h 1414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213" h="1414065">
                  <a:moveTo>
                    <a:pt x="0" y="0"/>
                  </a:moveTo>
                  <a:lnTo>
                    <a:pt x="1811213" y="0"/>
                  </a:lnTo>
                  <a:lnTo>
                    <a:pt x="1811213" y="1414065"/>
                  </a:lnTo>
                  <a:lnTo>
                    <a:pt x="0" y="14140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000" tIns="432000" rIns="288000" bIns="0" numCol="1" spcCol="1270" anchor="t" anchorCtr="0">
              <a:noAutofit/>
            </a:bodyPr>
            <a:lstStyle/>
            <a:p>
              <a:pPr marL="285750" lvl="0" indent="-285750" algn="l">
                <a:buFont typeface="Arial" panose="020B0604020202020204" pitchFamily="34" charset="0"/>
                <a:buChar char="•"/>
              </a:pPr>
              <a:r>
                <a:rPr lang="en-ZA" sz="1600" dirty="0">
                  <a:cs typeface="Arial" panose="020B0604020202020204" pitchFamily="34" charset="0"/>
                </a:rPr>
                <a:t>Satisfactory financial performance with surplus of </a:t>
              </a:r>
            </a:p>
            <a:p>
              <a:pPr lvl="0" algn="l" defTabSz="285750"/>
              <a:r>
                <a:rPr lang="en-ZA" sz="1600" dirty="0">
                  <a:cs typeface="Arial" panose="020B0604020202020204" pitchFamily="34" charset="0"/>
                </a:rPr>
                <a:t>	R6 117 000.</a:t>
              </a:r>
            </a:p>
            <a:p>
              <a:pPr lvl="0" algn="l">
                <a:tabLst>
                  <a:tab pos="285750" algn="l"/>
                </a:tabLst>
              </a:pPr>
              <a:r>
                <a:rPr lang="en-ZA" sz="1600" dirty="0">
                  <a:cs typeface="Arial" panose="020B0604020202020204" pitchFamily="34" charset="0"/>
                </a:rPr>
                <a:t>	74% of budget 	utilised.</a:t>
              </a:r>
            </a:p>
            <a:p>
              <a:pPr marL="285750" lvl="0" indent="-285750" algn="l">
                <a:buFont typeface="Arial" panose="020B0604020202020204" pitchFamily="34" charset="0"/>
                <a:buChar char="•"/>
              </a:pPr>
              <a:r>
                <a:rPr lang="en-GB" sz="1600" dirty="0">
                  <a:cs typeface="Arial" panose="020B0604020202020204" pitchFamily="34" charset="0"/>
                </a:rPr>
                <a:t>Service</a:t>
              </a:r>
              <a:r>
                <a:rPr kumimoji="0" lang="en-GB" sz="1600" b="0" i="0" u="none" strike="noStrike" cap="none" spc="0" normalizeH="0" baseline="0" noProof="0" dirty="0">
                  <a:ln>
                    <a:noFill/>
                  </a:ln>
                  <a:solidFill>
                    <a:prstClr val="black"/>
                  </a:solidFill>
                  <a:effectLst/>
                  <a:uLnTx/>
                  <a:uFillTx/>
                  <a:cs typeface="Arial" panose="020B0604020202020204" pitchFamily="34" charset="0"/>
                </a:rPr>
                <a:t> in kind - 17% </a:t>
              </a:r>
            </a:p>
            <a:p>
              <a:pPr marL="285750" lvl="0" indent="-285750" algn="l">
                <a:buFont typeface="Arial" panose="020B0604020202020204" pitchFamily="34" charset="0"/>
                <a:buChar char="•"/>
              </a:pPr>
              <a:r>
                <a:rPr kumimoji="0" lang="en-GB" sz="1600" b="0" i="0" u="none" strike="noStrike" cap="none" spc="0" normalizeH="0" baseline="0" noProof="0" dirty="0">
                  <a:ln>
                    <a:noFill/>
                  </a:ln>
                  <a:solidFill>
                    <a:prstClr val="black"/>
                  </a:solidFill>
                  <a:effectLst/>
                  <a:uLnTx/>
                  <a:uFillTx/>
                  <a:cs typeface="Arial" panose="020B0604020202020204" pitchFamily="34" charset="0"/>
                </a:rPr>
                <a:t>Compensation – 51%</a:t>
              </a:r>
            </a:p>
            <a:p>
              <a:pPr marL="285750" lvl="0" indent="-285750" algn="l">
                <a:buFont typeface="Arial" panose="020B0604020202020204" pitchFamily="34" charset="0"/>
                <a:buChar char="•"/>
              </a:pPr>
              <a:r>
                <a:rPr lang="en-GB" sz="1600" dirty="0">
                  <a:solidFill>
                    <a:prstClr val="black"/>
                  </a:solidFill>
                  <a:cs typeface="Arial" panose="020B0604020202020204" pitchFamily="34" charset="0"/>
                </a:rPr>
                <a:t>Administration – 23%</a:t>
              </a:r>
            </a:p>
            <a:p>
              <a:pPr marL="285750" lvl="0" indent="-285750" algn="l">
                <a:buFont typeface="Arial" panose="020B0604020202020204" pitchFamily="34" charset="0"/>
                <a:buChar char="•"/>
              </a:pPr>
              <a:r>
                <a:rPr kumimoji="0" lang="en-GB" sz="1600" b="0" i="0" u="none" strike="noStrike" cap="none" spc="0" normalizeH="0" baseline="0" noProof="0" dirty="0">
                  <a:ln>
                    <a:noFill/>
                  </a:ln>
                  <a:solidFill>
                    <a:prstClr val="black"/>
                  </a:solidFill>
                  <a:effectLst/>
                  <a:uLnTx/>
                  <a:uFillTx/>
                  <a:cs typeface="Arial" panose="020B0604020202020204" pitchFamily="34" charset="0"/>
                </a:rPr>
                <a:t>Capacity Building – 6% </a:t>
              </a:r>
            </a:p>
            <a:p>
              <a:pPr marL="285750" lvl="0" indent="-285750" algn="l">
                <a:buFont typeface="Arial" panose="020B0604020202020204" pitchFamily="34" charset="0"/>
                <a:buChar char="•"/>
              </a:pPr>
              <a:r>
                <a:rPr kumimoji="0" lang="en-GB" sz="1600" b="0" i="0" u="none" strike="noStrike" cap="none" spc="0" normalizeH="0" baseline="0" noProof="0" dirty="0">
                  <a:ln>
                    <a:noFill/>
                  </a:ln>
                  <a:solidFill>
                    <a:prstClr val="black"/>
                  </a:solidFill>
                  <a:effectLst/>
                  <a:uLnTx/>
                  <a:uFillTx/>
                  <a:cs typeface="Arial" panose="020B0604020202020204" pitchFamily="34" charset="0"/>
                </a:rPr>
                <a:t>Grants activities– 3%</a:t>
              </a:r>
              <a:endParaRPr lang="en-ZA" sz="1600" dirty="0">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defRPr/>
              </a:pPr>
              <a:endParaRPr lang="en-GB" sz="1600" dirty="0">
                <a:solidFill>
                  <a:prstClr val="black"/>
                </a:solidFill>
                <a:latin typeface="Arial" panose="020B0604020202020204" pitchFamily="34" charset="0"/>
                <a:cs typeface="Arial" panose="020B0604020202020204" pitchFamily="34" charset="0"/>
              </a:endParaRPr>
            </a:p>
          </p:txBody>
        </p:sp>
        <p:sp>
          <p:nvSpPr>
            <p:cNvPr id="13" name="L-Shape 12">
              <a:extLst>
                <a:ext uri="{FF2B5EF4-FFF2-40B4-BE49-F238E27FC236}">
                  <a16:creationId xmlns:a16="http://schemas.microsoft.com/office/drawing/2014/main" id="{F3B07657-871C-A06A-17FF-3C3D5A761578}"/>
                </a:ext>
              </a:extLst>
            </p:cNvPr>
            <p:cNvSpPr/>
            <p:nvPr/>
          </p:nvSpPr>
          <p:spPr>
            <a:xfrm rot="5400000">
              <a:off x="3992785" y="3618900"/>
              <a:ext cx="2035254" cy="178444"/>
            </a:xfrm>
            <a:prstGeom prst="corner">
              <a:avLst>
                <a:gd name="adj1" fmla="val 1000"/>
                <a:gd name="adj2" fmla="val 1000"/>
              </a:avLst>
            </a:prstGeom>
            <a:scene3d>
              <a:camera prst="orthographicFront"/>
              <a:lightRig rig="chilly" dir="t"/>
            </a:scene3d>
            <a:sp3d z="12700" extrusionH="1700" prstMaterial="dkEdge">
              <a:bevelT w="25400" h="6350" prst="softRound"/>
              <a:bevelB w="0" h="0" prst="convex"/>
            </a:sp3d>
          </p:spPr>
          <p:style>
            <a:lnRef idx="1">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Freeform: Shape 13">
              <a:extLst>
                <a:ext uri="{FF2B5EF4-FFF2-40B4-BE49-F238E27FC236}">
                  <a16:creationId xmlns:a16="http://schemas.microsoft.com/office/drawing/2014/main" id="{29F19461-3DC9-E49A-D085-0B5CECE0861E}"/>
                </a:ext>
              </a:extLst>
            </p:cNvPr>
            <p:cNvSpPr/>
            <p:nvPr/>
          </p:nvSpPr>
          <p:spPr>
            <a:xfrm>
              <a:off x="4930009" y="2445361"/>
              <a:ext cx="2023108" cy="2499359"/>
            </a:xfrm>
            <a:custGeom>
              <a:avLst/>
              <a:gdLst>
                <a:gd name="connsiteX0" fmla="*/ 0 w 1811213"/>
                <a:gd name="connsiteY0" fmla="*/ 0 h 1414065"/>
                <a:gd name="connsiteX1" fmla="*/ 1811213 w 1811213"/>
                <a:gd name="connsiteY1" fmla="*/ 0 h 1414065"/>
                <a:gd name="connsiteX2" fmla="*/ 1811213 w 1811213"/>
                <a:gd name="connsiteY2" fmla="*/ 1414065 h 1414065"/>
                <a:gd name="connsiteX3" fmla="*/ 0 w 1811213"/>
                <a:gd name="connsiteY3" fmla="*/ 1414065 h 1414065"/>
                <a:gd name="connsiteX4" fmla="*/ 0 w 1811213"/>
                <a:gd name="connsiteY4" fmla="*/ 0 h 1414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213" h="1414065">
                  <a:moveTo>
                    <a:pt x="0" y="0"/>
                  </a:moveTo>
                  <a:lnTo>
                    <a:pt x="1811213" y="0"/>
                  </a:lnTo>
                  <a:lnTo>
                    <a:pt x="1811213" y="1414065"/>
                  </a:lnTo>
                  <a:lnTo>
                    <a:pt x="0" y="14140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000" tIns="432000" rIns="288000" bIns="0" numCol="1" spcCol="1270" anchor="t" anchorCtr="0">
              <a:noAutofit/>
            </a:bodyPr>
            <a:lstStyle/>
            <a:p>
              <a:pPr marR="0" lvl="0" algn="just" defTabSz="914400" rtl="0" eaLnBrk="1" fontAlgn="auto" latinLnBrk="0" hangingPunct="1">
                <a:lnSpc>
                  <a:spcPct val="100000"/>
                </a:lnSpc>
                <a:spcBef>
                  <a:spcPts val="0"/>
                </a:spcBef>
                <a:spcAft>
                  <a:spcPts val="0"/>
                </a:spcAft>
                <a:buClrTx/>
                <a:buSzTx/>
                <a:tabLst/>
                <a:defRPr/>
              </a:pPr>
              <a:r>
                <a:rPr lang="en-GB" sz="1600" b="1" dirty="0">
                  <a:solidFill>
                    <a:prstClr val="black"/>
                  </a:solidFill>
                  <a:cs typeface="Arial" panose="020B0604020202020204" pitchFamily="34" charset="0"/>
                </a:rPr>
                <a:t>%</a:t>
              </a:r>
              <a:r>
                <a:rPr lang="en-GB" sz="1600" dirty="0">
                  <a:solidFill>
                    <a:prstClr val="black"/>
                  </a:solidFill>
                  <a:cs typeface="Arial" panose="020B0604020202020204" pitchFamily="34" charset="0"/>
                </a:rPr>
                <a:t> </a:t>
              </a:r>
              <a:r>
                <a:rPr lang="en-GB" sz="1600" b="1" dirty="0">
                  <a:solidFill>
                    <a:prstClr val="black"/>
                  </a:solidFill>
                  <a:cs typeface="Arial" panose="020B0604020202020204" pitchFamily="34" charset="0"/>
                </a:rPr>
                <a:t>of funds used per unit.</a:t>
              </a:r>
            </a:p>
            <a:p>
              <a:pPr marR="0" lvl="0" algn="just" defTabSz="914400" rtl="0" eaLnBrk="1" fontAlgn="auto" latinLnBrk="0" hangingPunct="1">
                <a:lnSpc>
                  <a:spcPct val="100000"/>
                </a:lnSpc>
                <a:spcBef>
                  <a:spcPts val="0"/>
                </a:spcBef>
                <a:spcAft>
                  <a:spcPts val="0"/>
                </a:spcAft>
                <a:buClrTx/>
                <a:buSzTx/>
                <a:tabLst/>
                <a:defRPr/>
              </a:pPr>
              <a:r>
                <a:rPr lang="en-GB" sz="1600" dirty="0">
                  <a:solidFill>
                    <a:prstClr val="black"/>
                  </a:solidFill>
                  <a:cs typeface="Arial" panose="020B0604020202020204" pitchFamily="34" charset="0"/>
                </a:rPr>
                <a:t>(R20 053 451) </a:t>
              </a:r>
            </a:p>
            <a:p>
              <a:pPr marR="0" lvl="0" algn="just" defTabSz="914400" rtl="0" eaLnBrk="1" fontAlgn="auto" latinLnBrk="0" hangingPunct="1">
                <a:lnSpc>
                  <a:spcPct val="100000"/>
                </a:lnSpc>
                <a:spcBef>
                  <a:spcPts val="0"/>
                </a:spcBef>
                <a:spcAft>
                  <a:spcPts val="0"/>
                </a:spcAft>
                <a:buClrTx/>
                <a:buSzTx/>
                <a:tabLst/>
                <a:defRPr/>
              </a:pPr>
              <a:endParaRPr lang="en-GB" sz="1600" dirty="0">
                <a:solidFill>
                  <a:prstClr val="black"/>
                </a:solidFill>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prstClr val="black"/>
                  </a:solidFill>
                  <a:cs typeface="Arial" panose="020B0604020202020204" pitchFamily="34" charset="0"/>
                </a:rPr>
                <a:t>Administration – 63%</a:t>
              </a:r>
            </a:p>
            <a:p>
              <a:pPr marR="0" lvl="0" algn="just" defTabSz="914400" rtl="0" eaLnBrk="1" fontAlgn="auto" latinLnBrk="0" hangingPunct="1">
                <a:lnSpc>
                  <a:spcPct val="100000"/>
                </a:lnSpc>
                <a:spcBef>
                  <a:spcPts val="0"/>
                </a:spcBef>
                <a:spcAft>
                  <a:spcPts val="0"/>
                </a:spcAft>
                <a:buClrTx/>
                <a:buSzTx/>
                <a:tabLst/>
                <a:defRPr/>
              </a:pPr>
              <a:endParaRPr lang="en-GB" sz="1600" dirty="0">
                <a:solidFill>
                  <a:prstClr val="black"/>
                </a:solidFill>
                <a:cs typeface="Arial" panose="020B06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prstClr val="black"/>
                  </a:solidFill>
                  <a:cs typeface="Arial" panose="020B0604020202020204" pitchFamily="34" charset="0"/>
                </a:rPr>
                <a:t>Capacity building – 37%</a:t>
              </a:r>
            </a:p>
            <a:p>
              <a:pPr marR="0" lvl="0" algn="just" defTabSz="914400" rtl="0" eaLnBrk="1" fontAlgn="auto" latinLnBrk="0" hangingPunct="1">
                <a:lnSpc>
                  <a:spcPct val="100000"/>
                </a:lnSpc>
                <a:spcBef>
                  <a:spcPts val="0"/>
                </a:spcBef>
                <a:spcAft>
                  <a:spcPts val="0"/>
                </a:spcAft>
                <a:buClrTx/>
                <a:buSzTx/>
                <a:tabLst/>
                <a:defRPr/>
              </a:pPr>
              <a:endParaRPr lang="en-GB" sz="1600" dirty="0">
                <a:solidFill>
                  <a:prstClr val="black"/>
                </a:solidFill>
                <a:latin typeface="Arial" panose="020B0604020202020204" pitchFamily="34" charset="0"/>
                <a:cs typeface="Arial" panose="020B0604020202020204" pitchFamily="34" charset="0"/>
              </a:endParaRPr>
            </a:p>
          </p:txBody>
        </p:sp>
        <p:sp>
          <p:nvSpPr>
            <p:cNvPr id="15" name="L-Shape 14">
              <a:extLst>
                <a:ext uri="{FF2B5EF4-FFF2-40B4-BE49-F238E27FC236}">
                  <a16:creationId xmlns:a16="http://schemas.microsoft.com/office/drawing/2014/main" id="{00936865-7BC0-E260-C8AB-F681E512EBCB}"/>
                </a:ext>
              </a:extLst>
            </p:cNvPr>
            <p:cNvSpPr/>
            <p:nvPr/>
          </p:nvSpPr>
          <p:spPr>
            <a:xfrm rot="5400000">
              <a:off x="6111815" y="3618900"/>
              <a:ext cx="2035254" cy="178444"/>
            </a:xfrm>
            <a:prstGeom prst="corner">
              <a:avLst>
                <a:gd name="adj1" fmla="val 1000"/>
                <a:gd name="adj2" fmla="val 1000"/>
              </a:avLst>
            </a:prstGeom>
            <a:scene3d>
              <a:camera prst="orthographicFront"/>
              <a:lightRig rig="chilly" dir="t"/>
            </a:scene3d>
            <a:sp3d z="12700" extrusionH="1700" prstMaterial="dkEdge">
              <a:bevelT w="25400" h="6350" prst="softRound"/>
              <a:bevelB w="0" h="0" prst="convex"/>
            </a:sp3d>
          </p:spPr>
          <p:style>
            <a:lnRef idx="1">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Freeform: Shape 15">
              <a:extLst>
                <a:ext uri="{FF2B5EF4-FFF2-40B4-BE49-F238E27FC236}">
                  <a16:creationId xmlns:a16="http://schemas.microsoft.com/office/drawing/2014/main" id="{8E3BD926-80A3-97F7-A21D-BD9E69A6A6F4}"/>
                </a:ext>
              </a:extLst>
            </p:cNvPr>
            <p:cNvSpPr/>
            <p:nvPr/>
          </p:nvSpPr>
          <p:spPr>
            <a:xfrm>
              <a:off x="7178412" y="2445362"/>
              <a:ext cx="1980838" cy="2886968"/>
            </a:xfrm>
            <a:custGeom>
              <a:avLst/>
              <a:gdLst>
                <a:gd name="connsiteX0" fmla="*/ 0 w 1811213"/>
                <a:gd name="connsiteY0" fmla="*/ 0 h 1414065"/>
                <a:gd name="connsiteX1" fmla="*/ 1811213 w 1811213"/>
                <a:gd name="connsiteY1" fmla="*/ 0 h 1414065"/>
                <a:gd name="connsiteX2" fmla="*/ 1811213 w 1811213"/>
                <a:gd name="connsiteY2" fmla="*/ 1414065 h 1414065"/>
                <a:gd name="connsiteX3" fmla="*/ 0 w 1811213"/>
                <a:gd name="connsiteY3" fmla="*/ 1414065 h 1414065"/>
                <a:gd name="connsiteX4" fmla="*/ 0 w 1811213"/>
                <a:gd name="connsiteY4" fmla="*/ 0 h 1414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213" h="1414065">
                  <a:moveTo>
                    <a:pt x="0" y="0"/>
                  </a:moveTo>
                  <a:lnTo>
                    <a:pt x="1811213" y="0"/>
                  </a:lnTo>
                  <a:lnTo>
                    <a:pt x="1811213" y="1414065"/>
                  </a:lnTo>
                  <a:lnTo>
                    <a:pt x="0" y="14140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000" tIns="432000" rIns="288000" bIns="0" numCol="1" spcCol="1270" anchor="t" anchorCtr="0">
              <a:noAutofit/>
            </a:bodyPr>
            <a:lstStyle/>
            <a:p>
              <a:pPr algn="just">
                <a:defRPr/>
              </a:pPr>
              <a:r>
                <a:rPr lang="en-GB" sz="1600" dirty="0">
                  <a:solidFill>
                    <a:prstClr val="black"/>
                  </a:solidFill>
                  <a:cs typeface="Arial" panose="020B0604020202020204" pitchFamily="34" charset="0"/>
                </a:rPr>
                <a:t>26% under spending attributed to:</a:t>
              </a:r>
            </a:p>
            <a:p>
              <a:pPr algn="just">
                <a:defRPr/>
              </a:pPr>
              <a:endParaRPr lang="en-GB" sz="1600" dirty="0">
                <a:solidFill>
                  <a:prstClr val="black"/>
                </a:solidFill>
                <a:cs typeface="Arial" panose="020B0604020202020204" pitchFamily="34" charset="0"/>
              </a:endParaRPr>
            </a:p>
            <a:p>
              <a:pPr marL="285750" indent="-285750" algn="just">
                <a:buFont typeface="Arial" panose="020B0604020202020204" pitchFamily="34" charset="0"/>
                <a:buChar char="•"/>
                <a:defRPr/>
              </a:pPr>
              <a:r>
                <a:rPr lang="en-GB" sz="1600" b="0" i="0" u="none" strike="noStrike" baseline="0" dirty="0">
                  <a:cs typeface="Arial" panose="020B0604020202020204" pitchFamily="34" charset="0"/>
                </a:rPr>
                <a:t>a combination of virtual and physical activities conducted.</a:t>
              </a:r>
              <a:endParaRPr lang="en-GB" sz="1600" dirty="0">
                <a:solidFill>
                  <a:prstClr val="black"/>
                </a:solidFill>
                <a:cs typeface="Arial" panose="020B0604020202020204" pitchFamily="34" charset="0"/>
              </a:endParaRPr>
            </a:p>
            <a:p>
              <a:pPr marL="285750" indent="-285750" algn="just">
                <a:buFont typeface="Arial" panose="020B0604020202020204" pitchFamily="34" charset="0"/>
                <a:buChar char="•"/>
                <a:defRPr/>
              </a:pPr>
              <a:r>
                <a:rPr lang="en-ZA" sz="1600" b="0" i="0" u="none" strike="noStrike" baseline="0" dirty="0">
                  <a:cs typeface="Arial" panose="020B0604020202020204" pitchFamily="34" charset="0"/>
                </a:rPr>
                <a:t>delays in procurement due to insufficient capacity in NT SCM unit</a:t>
              </a:r>
            </a:p>
            <a:p>
              <a:pPr marL="285750" indent="-285750" algn="just">
                <a:buFont typeface="Arial" panose="020B0604020202020204" pitchFamily="34" charset="0"/>
                <a:buChar char="•"/>
                <a:defRPr/>
              </a:pPr>
              <a:r>
                <a:rPr lang="en-ZA" sz="1600" b="0" i="0" u="none" strike="noStrike" baseline="0" dirty="0">
                  <a:cs typeface="Arial" panose="020B0604020202020204" pitchFamily="34" charset="0"/>
                </a:rPr>
                <a:t>Additional vacancies</a:t>
              </a:r>
            </a:p>
            <a:p>
              <a:pPr marL="285750" indent="-285750" algn="just">
                <a:buFont typeface="Arial" panose="020B0604020202020204" pitchFamily="34" charset="0"/>
                <a:buChar char="•"/>
                <a:defRPr/>
              </a:pPr>
              <a:r>
                <a:rPr lang="en-GB" sz="1600" b="0" i="0" u="none" strike="noStrike" baseline="0" dirty="0">
                  <a:cs typeface="Arial" panose="020B0604020202020204" pitchFamily="34" charset="0"/>
                </a:rPr>
                <a:t>Use of grant funds to conduct trainings. </a:t>
              </a:r>
              <a:endParaRPr lang="en-GB" sz="1600" dirty="0">
                <a:solidFill>
                  <a:prstClr val="black"/>
                </a:solidFill>
                <a:cs typeface="Arial" panose="020B0604020202020204" pitchFamily="34" charset="0"/>
              </a:endParaRPr>
            </a:p>
            <a:p>
              <a:pPr algn="just">
                <a:defRPr/>
              </a:pPr>
              <a:endParaRPr lang="en-GB" sz="1600" dirty="0">
                <a:solidFill>
                  <a:prstClr val="black"/>
                </a:solidFill>
                <a:latin typeface="Arial" panose="020B0604020202020204" pitchFamily="34" charset="0"/>
                <a:cs typeface="Arial" panose="020B0604020202020204" pitchFamily="34" charset="0"/>
              </a:endParaRPr>
            </a:p>
            <a:p>
              <a:pPr algn="just">
                <a:defRPr/>
              </a:pPr>
              <a:endParaRPr lang="en-GB" sz="1600" dirty="0">
                <a:solidFill>
                  <a:prstClr val="black"/>
                </a:solidFill>
                <a:latin typeface="Arial" panose="020B0604020202020204" pitchFamily="34" charset="0"/>
                <a:cs typeface="Arial" panose="020B0604020202020204" pitchFamily="34" charset="0"/>
              </a:endParaRPr>
            </a:p>
            <a:p>
              <a:pPr algn="just">
                <a:defRPr/>
              </a:pPr>
              <a:endParaRPr lang="en-GB" sz="1600" dirty="0">
                <a:solidFill>
                  <a:prstClr val="black"/>
                </a:solidFill>
                <a:latin typeface="Arial" panose="020B0604020202020204" pitchFamily="34" charset="0"/>
                <a:cs typeface="Arial" panose="020B0604020202020204" pitchFamily="34" charset="0"/>
              </a:endParaRPr>
            </a:p>
            <a:p>
              <a:pPr algn="just">
                <a:defRPr/>
              </a:pPr>
              <a:endParaRPr lang="en-GB" sz="1600" dirty="0">
                <a:solidFill>
                  <a:prstClr val="black"/>
                </a:solidFill>
                <a:latin typeface="Arial" panose="020B0604020202020204" pitchFamily="34" charset="0"/>
                <a:cs typeface="Arial" panose="020B0604020202020204" pitchFamily="34" charset="0"/>
              </a:endParaRPr>
            </a:p>
            <a:p>
              <a:pPr marL="0" lvl="0" indent="0" algn="l" defTabSz="533400">
                <a:lnSpc>
                  <a:spcPts val="1500"/>
                </a:lnSpc>
                <a:spcBef>
                  <a:spcPct val="0"/>
                </a:spcBef>
                <a:spcAft>
                  <a:spcPts val="0"/>
                </a:spcAft>
                <a:buNone/>
              </a:pPr>
              <a:endParaRPr lang="en-US" sz="1600" kern="1200" dirty="0">
                <a:latin typeface="+mn-lt"/>
                <a:ea typeface="+mn-ea"/>
                <a:cs typeface="+mn-cs"/>
              </a:endParaRPr>
            </a:p>
          </p:txBody>
        </p:sp>
        <p:sp>
          <p:nvSpPr>
            <p:cNvPr id="17" name="L-Shape 16">
              <a:extLst>
                <a:ext uri="{FF2B5EF4-FFF2-40B4-BE49-F238E27FC236}">
                  <a16:creationId xmlns:a16="http://schemas.microsoft.com/office/drawing/2014/main" id="{FBB15482-09A3-4211-AA74-CF189169B263}"/>
                </a:ext>
              </a:extLst>
            </p:cNvPr>
            <p:cNvSpPr/>
            <p:nvPr/>
          </p:nvSpPr>
          <p:spPr>
            <a:xfrm rot="5400000">
              <a:off x="8230845" y="3618900"/>
              <a:ext cx="2035254" cy="178444"/>
            </a:xfrm>
            <a:prstGeom prst="corner">
              <a:avLst>
                <a:gd name="adj1" fmla="val 1000"/>
                <a:gd name="adj2" fmla="val 1000"/>
              </a:avLst>
            </a:prstGeom>
            <a:scene3d>
              <a:camera prst="orthographicFront"/>
              <a:lightRig rig="chilly" dir="t"/>
            </a:scene3d>
            <a:sp3d z="12700" extrusionH="1700" prstMaterial="dkEdge">
              <a:bevelT w="25400" h="6350" prst="softRound"/>
              <a:bevelB w="0" h="0" prst="convex"/>
            </a:sp3d>
          </p:spPr>
          <p:style>
            <a:lnRef idx="1">
              <a:schemeClr val="accent6">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3415226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ACC7F98F-7D5F-49B6-A753-0719271B570F}"/>
              </a:ext>
            </a:extLst>
          </p:cNvPr>
          <p:cNvSpPr>
            <a:spLocks noGrp="1"/>
          </p:cNvSpPr>
          <p:nvPr>
            <p:ph type="sldNum" sz="quarter" idx="12"/>
          </p:nvPr>
        </p:nvSpPr>
        <p:spPr>
          <a:xfrm>
            <a:off x="10355238" y="295731"/>
            <a:ext cx="838417" cy="767687"/>
          </a:xfrm>
        </p:spPr>
        <p:txBody>
          <a:bodyPr/>
          <a:lstStyle/>
          <a:p>
            <a:pPr defTabSz="914400">
              <a:defRPr/>
            </a:pPr>
            <a:fld id="{1942B57A-1560-4200-AE3C-01BF93AC9615}" type="slidenum">
              <a:rPr lang="en-ZA">
                <a:solidFill>
                  <a:prstClr val="white"/>
                </a:solidFill>
                <a:latin typeface="Century Gothic" panose="020B0502020202020204"/>
              </a:rPr>
              <a:pPr defTabSz="914400">
                <a:defRPr/>
              </a:pPr>
              <a:t>18</a:t>
            </a:fld>
            <a:endParaRPr lang="en-ZA">
              <a:solidFill>
                <a:prstClr val="white"/>
              </a:solidFill>
              <a:latin typeface="Century Gothic" panose="020B0502020202020204"/>
            </a:endParaRPr>
          </a:p>
        </p:txBody>
      </p:sp>
      <p:sp>
        <p:nvSpPr>
          <p:cNvPr id="6" name="Title 1">
            <a:extLst>
              <a:ext uri="{FF2B5EF4-FFF2-40B4-BE49-F238E27FC236}">
                <a16:creationId xmlns:a16="http://schemas.microsoft.com/office/drawing/2014/main" id="{048EFB6E-A5D5-528C-A8CB-678B5A3FC664}"/>
              </a:ext>
            </a:extLst>
          </p:cNvPr>
          <p:cNvSpPr txBox="1">
            <a:spLocks/>
          </p:cNvSpPr>
          <p:nvPr/>
        </p:nvSpPr>
        <p:spPr bwMode="gray">
          <a:xfrm>
            <a:off x="826570" y="885501"/>
            <a:ext cx="4624739" cy="470183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cap="none">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t>Request to provide update on Police Cases</a:t>
            </a:r>
            <a:endParaRPr lang="en-ZA" b="1" dirty="0"/>
          </a:p>
        </p:txBody>
      </p:sp>
    </p:spTree>
    <p:extLst>
      <p:ext uri="{BB962C8B-B14F-4D97-AF65-F5344CB8AC3E}">
        <p14:creationId xmlns:p14="http://schemas.microsoft.com/office/powerpoint/2010/main" val="149396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017" y="925606"/>
            <a:ext cx="9156633" cy="711359"/>
          </a:xfrm>
        </p:spPr>
        <p:txBody>
          <a:bodyPr/>
          <a:lstStyle/>
          <a:p>
            <a:pPr algn="ctr"/>
            <a:r>
              <a:rPr lang="en-US" b="1" dirty="0"/>
              <a:t>Request to provide update on Police Cases</a:t>
            </a:r>
            <a:endParaRPr lang="en-ZA" b="1" dirty="0"/>
          </a:p>
        </p:txBody>
      </p:sp>
      <p:sp>
        <p:nvSpPr>
          <p:cNvPr id="5" name="Slide Number Placeholder 4"/>
          <p:cNvSpPr>
            <a:spLocks noGrp="1"/>
          </p:cNvSpPr>
          <p:nvPr>
            <p:ph type="sldNum" sz="quarter" idx="12"/>
          </p:nvPr>
        </p:nvSpPr>
        <p:spPr/>
        <p:txBody>
          <a:bodyPr/>
          <a:lstStyle/>
          <a:p>
            <a:pPr defTabSz="914400">
              <a:defRPr/>
            </a:pPr>
            <a:fld id="{1942B57A-1560-4200-AE3C-01BF93AC9615}" type="slidenum">
              <a:rPr lang="en-ZA">
                <a:solidFill>
                  <a:prstClr val="white"/>
                </a:solidFill>
                <a:latin typeface="Century Gothic" panose="020B0502020202020204"/>
              </a:rPr>
              <a:pPr defTabSz="914400">
                <a:defRPr/>
              </a:pPr>
              <a:t>19</a:t>
            </a:fld>
            <a:endParaRPr lang="en-ZA">
              <a:solidFill>
                <a:prstClr val="white"/>
              </a:solidFill>
              <a:latin typeface="Century Gothic" panose="020B0502020202020204"/>
            </a:endParaRPr>
          </a:p>
        </p:txBody>
      </p:sp>
      <p:sp>
        <p:nvSpPr>
          <p:cNvPr id="4" name="TextBox 3">
            <a:extLst>
              <a:ext uri="{FF2B5EF4-FFF2-40B4-BE49-F238E27FC236}">
                <a16:creationId xmlns:a16="http://schemas.microsoft.com/office/drawing/2014/main" id="{2FDBF5C9-BB84-4EE5-E4DD-37A8E9DA1C83}"/>
              </a:ext>
            </a:extLst>
          </p:cNvPr>
          <p:cNvSpPr txBox="1"/>
          <p:nvPr/>
        </p:nvSpPr>
        <p:spPr>
          <a:xfrm>
            <a:off x="916406" y="2368216"/>
            <a:ext cx="10818394"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t>Number of cases</a:t>
            </a:r>
            <a:r>
              <a:rPr lang="en-GB" sz="1600" dirty="0"/>
              <a:t>: (1) One</a:t>
            </a:r>
            <a:endParaRPr lang="en-US" sz="1600" dirty="0"/>
          </a:p>
          <a:p>
            <a:endParaRPr lang="en-GB" sz="1600" b="1" dirty="0"/>
          </a:p>
          <a:p>
            <a:r>
              <a:rPr lang="en-GB" sz="1600" b="1" dirty="0"/>
              <a:t>Summary</a:t>
            </a:r>
            <a:r>
              <a:rPr lang="en-GB" sz="1600" dirty="0"/>
              <a:t>:</a:t>
            </a:r>
          </a:p>
          <a:p>
            <a:endParaRPr lang="en-GB" sz="1600" dirty="0"/>
          </a:p>
          <a:p>
            <a:r>
              <a:rPr lang="en-GB" sz="1600" dirty="0"/>
              <a:t>NT/CBDA paid approximately R 2,3 mil without actual training/accommodation  taking place - collusion of 2 CBDA and one NT officials.</a:t>
            </a:r>
          </a:p>
          <a:p>
            <a:endParaRPr lang="en-GB" sz="1600" b="1" dirty="0"/>
          </a:p>
          <a:p>
            <a:r>
              <a:rPr lang="en-GB" sz="1600" b="1" dirty="0"/>
              <a:t>Progress:</a:t>
            </a:r>
          </a:p>
          <a:p>
            <a:endParaRPr lang="en-GB" sz="1600" b="1" dirty="0"/>
          </a:p>
          <a:p>
            <a:pPr marL="342900" indent="-342900">
              <a:buAutoNum type="arabicPeriod"/>
            </a:pPr>
            <a:r>
              <a:rPr lang="en-GB" sz="1600" dirty="0"/>
              <a:t>Reported in March 2020. Case 613/9/2020.</a:t>
            </a:r>
          </a:p>
          <a:p>
            <a:pPr>
              <a:buAutoNum type="arabicPeriod"/>
            </a:pPr>
            <a:r>
              <a:rPr lang="en-GB" sz="1600" dirty="0"/>
              <a:t>   Investigation of the case started September 2021.</a:t>
            </a:r>
          </a:p>
          <a:p>
            <a:pPr>
              <a:buAutoNum type="arabicPeriod"/>
            </a:pPr>
            <a:r>
              <a:rPr lang="en-GB" sz="1600" dirty="0"/>
              <a:t>   Initial investigator retired. New assigned investigator received case in April 2022.</a:t>
            </a:r>
          </a:p>
          <a:p>
            <a:pPr>
              <a:buAutoNum type="arabicPeriod"/>
            </a:pPr>
            <a:r>
              <a:rPr lang="en-GB" sz="1600" dirty="0"/>
              <a:t>   None of the accused have been charged yet.</a:t>
            </a:r>
          </a:p>
          <a:p>
            <a:pPr>
              <a:buAutoNum type="arabicPeriod"/>
            </a:pPr>
            <a:r>
              <a:rPr lang="en-GB" sz="1600" dirty="0"/>
              <a:t>   The case is still under investigation in the Commercial Crimes Investigations Unit.</a:t>
            </a:r>
          </a:p>
          <a:p>
            <a:pPr>
              <a:buAutoNum type="arabicPeriod"/>
            </a:pPr>
            <a:r>
              <a:rPr lang="en-GB" sz="1600" dirty="0"/>
              <a:t>   Continuous progress requests by NT. </a:t>
            </a:r>
          </a:p>
          <a:p>
            <a:endParaRPr lang="en-GB" dirty="0"/>
          </a:p>
        </p:txBody>
      </p:sp>
    </p:spTree>
    <p:extLst>
      <p:ext uri="{BB962C8B-B14F-4D97-AF65-F5344CB8AC3E}">
        <p14:creationId xmlns:p14="http://schemas.microsoft.com/office/powerpoint/2010/main" val="1144801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801922" y="1872250"/>
            <a:ext cx="3101765" cy="3020343"/>
          </a:xfrm>
        </p:spPr>
        <p:txBody>
          <a:bodyPr/>
          <a:lstStyle/>
          <a:p>
            <a:r>
              <a:rPr lang="en-US" sz="4400" b="1" dirty="0"/>
              <a:t>Contents</a:t>
            </a:r>
            <a:endParaRPr lang="en-ZA" sz="4400" b="1" dirty="0"/>
          </a:p>
        </p:txBody>
      </p:sp>
      <p:sp>
        <p:nvSpPr>
          <p:cNvPr id="9" name="Subtitle 2"/>
          <p:cNvSpPr txBox="1">
            <a:spLocks/>
          </p:cNvSpPr>
          <p:nvPr/>
        </p:nvSpPr>
        <p:spPr>
          <a:xfrm>
            <a:off x="6288315" y="1579698"/>
            <a:ext cx="5673281" cy="4831681"/>
          </a:xfrm>
          <a:prstGeom prst="rect">
            <a:avLst/>
          </a:prstGeom>
        </p:spPr>
        <p:txBody>
          <a:bodyPr vert="horz" lIns="91440" tIns="45720" rIns="91440" bIns="45720" rtlCol="0" anchor="ctr">
            <a:normAutofit fontScale="925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9pPr>
          </a:lstStyle>
          <a:p>
            <a:pPr marL="342900" indent="-342900">
              <a:buClrTx/>
              <a:buAutoNum type="arabicPeriod"/>
              <a:defRPr/>
            </a:pPr>
            <a:r>
              <a:rPr lang="en-US" sz="1600" b="1" cap="none" dirty="0">
                <a:solidFill>
                  <a:schemeClr val="tx1"/>
                </a:solidFill>
              </a:rPr>
              <a:t>CBDA Mandate </a:t>
            </a:r>
          </a:p>
          <a:p>
            <a:pPr marL="342900" indent="-342900">
              <a:buClrTx/>
              <a:buAutoNum type="arabicPeriod"/>
              <a:defRPr/>
            </a:pPr>
            <a:r>
              <a:rPr lang="en-US" sz="1600" b="1" cap="none" dirty="0">
                <a:solidFill>
                  <a:schemeClr val="tx1"/>
                </a:solidFill>
              </a:rPr>
              <a:t>CBDA Functions</a:t>
            </a:r>
            <a:endParaRPr lang="en-US" dirty="0">
              <a:solidFill>
                <a:schemeClr val="tx1"/>
              </a:solidFill>
            </a:endParaRPr>
          </a:p>
          <a:p>
            <a:pPr marL="342900" indent="-342900">
              <a:buClrTx/>
              <a:buAutoNum type="arabicPeriod"/>
              <a:defRPr/>
            </a:pPr>
            <a:r>
              <a:rPr lang="en-US" sz="1600" b="1" cap="none" dirty="0">
                <a:solidFill>
                  <a:schemeClr val="tx1"/>
                </a:solidFill>
              </a:rPr>
              <a:t>Vision &amp; Mission</a:t>
            </a:r>
          </a:p>
          <a:p>
            <a:pPr marL="342900" indent="-342900">
              <a:buClrTx/>
              <a:buAutoNum type="arabicPeriod"/>
              <a:defRPr/>
            </a:pPr>
            <a:r>
              <a:rPr lang="en-ZA" sz="1600" b="1" cap="none" dirty="0">
                <a:solidFill>
                  <a:schemeClr val="tx1"/>
                </a:solidFill>
              </a:rPr>
              <a:t>(5) Year strategic objectives and outcomes</a:t>
            </a:r>
            <a:endParaRPr lang="en-ZA" dirty="0">
              <a:solidFill>
                <a:schemeClr val="tx1"/>
              </a:solidFill>
            </a:endParaRPr>
          </a:p>
          <a:p>
            <a:pPr marL="342900" indent="-342900">
              <a:buClrTx/>
              <a:buAutoNum type="arabicPeriod"/>
              <a:defRPr/>
            </a:pPr>
            <a:r>
              <a:rPr lang="en-US" sz="1600" b="1" cap="none" dirty="0">
                <a:solidFill>
                  <a:schemeClr val="tx1"/>
                </a:solidFill>
              </a:rPr>
              <a:t>Sector Overview</a:t>
            </a:r>
          </a:p>
          <a:p>
            <a:pPr marL="342900" indent="-342900">
              <a:buClrTx/>
              <a:buFont typeface="Wingdings 3" charset="2"/>
              <a:buAutoNum type="arabicPeriod"/>
              <a:defRPr/>
            </a:pPr>
            <a:r>
              <a:rPr lang="en-US" sz="1600" b="1" cap="none" dirty="0">
                <a:solidFill>
                  <a:schemeClr val="tx1"/>
                </a:solidFill>
              </a:rPr>
              <a:t>CBDA Holistic Model</a:t>
            </a:r>
          </a:p>
          <a:p>
            <a:pPr marL="342900" indent="-342900">
              <a:buClrTx/>
              <a:buAutoNum type="arabicPeriod"/>
              <a:defRPr/>
            </a:pPr>
            <a:r>
              <a:rPr lang="en-US" sz="1600" b="1" cap="none" dirty="0">
                <a:solidFill>
                  <a:schemeClr val="tx1"/>
                </a:solidFill>
              </a:rPr>
              <a:t>CBDA Annual Performance 2022/2023</a:t>
            </a:r>
            <a:endParaRPr lang="en-US" dirty="0">
              <a:solidFill>
                <a:schemeClr val="tx1"/>
              </a:solidFill>
            </a:endParaRPr>
          </a:p>
          <a:p>
            <a:pPr marL="342900" indent="-342900">
              <a:buClrTx/>
              <a:buFont typeface="Wingdings 3" charset="2"/>
              <a:buAutoNum type="arabicPeriod"/>
              <a:defRPr/>
            </a:pPr>
            <a:r>
              <a:rPr lang="en-US" sz="1600" b="1" cap="none" dirty="0">
                <a:solidFill>
                  <a:schemeClr val="tx1"/>
                </a:solidFill>
              </a:rPr>
              <a:t>Financial Status</a:t>
            </a:r>
          </a:p>
          <a:p>
            <a:pPr marL="342900" indent="-342900">
              <a:buClrTx/>
              <a:buFont typeface="Wingdings 3" charset="2"/>
              <a:buAutoNum type="arabicPeriod"/>
              <a:defRPr/>
            </a:pPr>
            <a:r>
              <a:rPr lang="en-US" sz="1600" b="1" cap="none" dirty="0">
                <a:solidFill>
                  <a:schemeClr val="tx1"/>
                </a:solidFill>
              </a:rPr>
              <a:t>Request to provide update on Police Cases</a:t>
            </a:r>
            <a:endParaRPr lang="en-ZA" sz="1600" b="1" cap="none" dirty="0">
              <a:solidFill>
                <a:schemeClr val="tx1"/>
              </a:solidFill>
            </a:endParaRPr>
          </a:p>
          <a:p>
            <a:pPr marL="342900" indent="-342900">
              <a:buClrTx/>
              <a:buAutoNum type="arabicPeriod"/>
              <a:defRPr/>
            </a:pPr>
            <a:r>
              <a:rPr lang="en-US" sz="1600" b="1" cap="none" dirty="0">
                <a:solidFill>
                  <a:schemeClr val="tx1"/>
                </a:solidFill>
              </a:rPr>
              <a:t>Human Resources</a:t>
            </a:r>
          </a:p>
          <a:p>
            <a:pPr marL="342900" indent="-342900">
              <a:buClrTx/>
              <a:buAutoNum type="arabicPeriod"/>
              <a:defRPr/>
            </a:pPr>
            <a:r>
              <a:rPr lang="en-US" sz="1600" b="1" cap="none" dirty="0">
                <a:solidFill>
                  <a:schemeClr val="tx1"/>
                </a:solidFill>
              </a:rPr>
              <a:t>Capacity Building - Services Offered</a:t>
            </a:r>
          </a:p>
          <a:p>
            <a:pPr marL="342900" indent="-342900">
              <a:buClrTx/>
              <a:buAutoNum type="arabicPeriod"/>
              <a:defRPr/>
            </a:pPr>
            <a:r>
              <a:rPr lang="en-US" sz="1600" b="1" cap="none" dirty="0">
                <a:solidFill>
                  <a:schemeClr val="tx1"/>
                </a:solidFill>
              </a:rPr>
              <a:t>Merger between CBDA/</a:t>
            </a:r>
            <a:r>
              <a:rPr lang="en-US" sz="1600" b="1" cap="none" dirty="0" err="1">
                <a:solidFill>
                  <a:schemeClr val="tx1"/>
                </a:solidFill>
              </a:rPr>
              <a:t>sefa</a:t>
            </a:r>
            <a:r>
              <a:rPr lang="en-US" sz="1600" b="1" cap="none" dirty="0">
                <a:solidFill>
                  <a:schemeClr val="tx1"/>
                </a:solidFill>
              </a:rPr>
              <a:t>/Seda</a:t>
            </a:r>
          </a:p>
          <a:p>
            <a:pPr marL="342900" indent="-342900">
              <a:buClrTx/>
              <a:buAutoNum type="arabicPeriod"/>
              <a:defRPr/>
            </a:pPr>
            <a:r>
              <a:rPr lang="en-US" sz="1600" b="1" cap="none" dirty="0">
                <a:solidFill>
                  <a:schemeClr val="tx1"/>
                </a:solidFill>
              </a:rPr>
              <a:t>Cooperative Banking Sector Strategy</a:t>
            </a:r>
            <a:endParaRPr lang="en-ZA" sz="1600" cap="none" dirty="0">
              <a:solidFill>
                <a:schemeClr val="tx1"/>
              </a:solidFill>
            </a:endParaRPr>
          </a:p>
          <a:p>
            <a:pPr marL="342900" indent="-342900">
              <a:buClrTx/>
              <a:buAutoNum type="arabicPeriod"/>
              <a:defRPr/>
            </a:pPr>
            <a:r>
              <a:rPr lang="en-US" sz="1600" b="1" cap="none" dirty="0">
                <a:solidFill>
                  <a:schemeClr val="tx1"/>
                </a:solidFill>
              </a:rPr>
              <a:t>Questions/Comments </a:t>
            </a:r>
            <a:endParaRPr lang="en-ZA" sz="1600" cap="none"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6458" y="-258680"/>
            <a:ext cx="2536466" cy="1876508"/>
          </a:xfrm>
          <a:prstGeom prst="rect">
            <a:avLst/>
          </a:prstGeom>
        </p:spPr>
      </p:pic>
      <p:sp>
        <p:nvSpPr>
          <p:cNvPr id="7" name="Slide Number Placeholder 4">
            <a:extLst>
              <a:ext uri="{FF2B5EF4-FFF2-40B4-BE49-F238E27FC236}">
                <a16:creationId xmlns:a16="http://schemas.microsoft.com/office/drawing/2014/main" id="{ACC7F98F-7D5F-49B6-A753-0719271B570F}"/>
              </a:ext>
            </a:extLst>
          </p:cNvPr>
          <p:cNvSpPr>
            <a:spLocks noGrp="1"/>
          </p:cNvSpPr>
          <p:nvPr>
            <p:ph type="sldNum" sz="quarter" idx="12"/>
          </p:nvPr>
        </p:nvSpPr>
        <p:spPr>
          <a:xfrm>
            <a:off x="10355238" y="295731"/>
            <a:ext cx="838417" cy="767687"/>
          </a:xfrm>
        </p:spPr>
        <p:txBody>
          <a:bodyPr/>
          <a:lstStyle/>
          <a:p>
            <a:pPr defTabSz="914400">
              <a:defRPr/>
            </a:pPr>
            <a:fld id="{1942B57A-1560-4200-AE3C-01BF93AC9615}" type="slidenum">
              <a:rPr lang="en-ZA">
                <a:solidFill>
                  <a:prstClr val="white"/>
                </a:solidFill>
                <a:latin typeface="Century Gothic" panose="020B0502020202020204"/>
              </a:rPr>
              <a:pPr defTabSz="914400">
                <a:defRPr/>
              </a:pPr>
              <a:t>2</a:t>
            </a:fld>
            <a:endParaRPr lang="en-ZA">
              <a:solidFill>
                <a:prstClr val="white"/>
              </a:solidFill>
              <a:latin typeface="Century Gothic" panose="020B0502020202020204"/>
            </a:endParaRPr>
          </a:p>
        </p:txBody>
      </p:sp>
    </p:spTree>
    <p:extLst>
      <p:ext uri="{BB962C8B-B14F-4D97-AF65-F5344CB8AC3E}">
        <p14:creationId xmlns:p14="http://schemas.microsoft.com/office/powerpoint/2010/main" val="3698812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41923" y="1822118"/>
            <a:ext cx="4454077" cy="3020343"/>
          </a:xfrm>
        </p:spPr>
        <p:txBody>
          <a:bodyPr/>
          <a:lstStyle/>
          <a:p>
            <a:pPr>
              <a:tabLst>
                <a:tab pos="858838" algn="l"/>
              </a:tabLst>
            </a:pPr>
            <a:r>
              <a:rPr lang="en-US" b="1" dirty="0"/>
              <a:t>Human </a:t>
            </a:r>
            <a:br>
              <a:rPr lang="en-US" b="1" dirty="0"/>
            </a:br>
            <a:r>
              <a:rPr lang="en-US" b="1" dirty="0"/>
              <a:t>Resources</a:t>
            </a:r>
          </a:p>
        </p:txBody>
      </p:sp>
      <p:sp>
        <p:nvSpPr>
          <p:cNvPr id="7" name="Slide Number Placeholder 4">
            <a:extLst>
              <a:ext uri="{FF2B5EF4-FFF2-40B4-BE49-F238E27FC236}">
                <a16:creationId xmlns:a16="http://schemas.microsoft.com/office/drawing/2014/main" id="{ACC7F98F-7D5F-49B6-A753-0719271B570F}"/>
              </a:ext>
            </a:extLst>
          </p:cNvPr>
          <p:cNvSpPr>
            <a:spLocks noGrp="1"/>
          </p:cNvSpPr>
          <p:nvPr>
            <p:ph type="sldNum" sz="quarter" idx="12"/>
          </p:nvPr>
        </p:nvSpPr>
        <p:spPr>
          <a:xfrm>
            <a:off x="10355238" y="295731"/>
            <a:ext cx="838417" cy="767687"/>
          </a:xfrm>
        </p:spPr>
        <p:txBody>
          <a:bodyPr/>
          <a:lstStyle/>
          <a:p>
            <a:pPr defTabSz="914400">
              <a:defRPr/>
            </a:pPr>
            <a:fld id="{1942B57A-1560-4200-AE3C-01BF93AC9615}" type="slidenum">
              <a:rPr lang="en-ZA">
                <a:solidFill>
                  <a:prstClr val="white"/>
                </a:solidFill>
                <a:latin typeface="Century Gothic" panose="020B0502020202020204"/>
              </a:rPr>
              <a:pPr defTabSz="914400">
                <a:defRPr/>
              </a:pPr>
              <a:t>20</a:t>
            </a:fld>
            <a:endParaRPr lang="en-ZA">
              <a:solidFill>
                <a:prstClr val="white"/>
              </a:solidFill>
              <a:latin typeface="Century Gothic" panose="020B0502020202020204"/>
            </a:endParaRPr>
          </a:p>
        </p:txBody>
      </p:sp>
    </p:spTree>
    <p:extLst>
      <p:ext uri="{BB962C8B-B14F-4D97-AF65-F5344CB8AC3E}">
        <p14:creationId xmlns:p14="http://schemas.microsoft.com/office/powerpoint/2010/main" val="837338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Freeform: Shape 109">
            <a:extLst>
              <a:ext uri="{FF2B5EF4-FFF2-40B4-BE49-F238E27FC236}">
                <a16:creationId xmlns:a16="http://schemas.microsoft.com/office/drawing/2014/main" id="{F5479042-A104-441D-F7D8-811D446B6858}"/>
              </a:ext>
            </a:extLst>
          </p:cNvPr>
          <p:cNvSpPr/>
          <p:nvPr/>
        </p:nvSpPr>
        <p:spPr>
          <a:xfrm>
            <a:off x="6029892" y="2395535"/>
            <a:ext cx="45719" cy="318413"/>
          </a:xfrm>
          <a:custGeom>
            <a:avLst/>
            <a:gdLst/>
            <a:ahLst/>
            <a:cxnLst/>
            <a:rect l="0" t="0" r="0" b="0"/>
            <a:pathLst>
              <a:path>
                <a:moveTo>
                  <a:pt x="0" y="0"/>
                </a:moveTo>
                <a:lnTo>
                  <a:pt x="0" y="359521"/>
                </a:lnTo>
                <a:lnTo>
                  <a:pt x="126610" y="359521"/>
                </a:lnTo>
              </a:path>
            </a:pathLst>
          </a:custGeom>
          <a:noFill/>
          <a:ln w="3175">
            <a:solidFill>
              <a:schemeClr val="accent6">
                <a:lumMod val="40000"/>
                <a:lumOff val="60000"/>
              </a:schemeClr>
            </a:solidFill>
          </a:ln>
        </p:spPr>
        <p:style>
          <a:lnRef idx="2">
            <a:schemeClr val="accent3">
              <a:shade val="8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2" name="Title 1">
            <a:extLst>
              <a:ext uri="{FF2B5EF4-FFF2-40B4-BE49-F238E27FC236}">
                <a16:creationId xmlns:a16="http://schemas.microsoft.com/office/drawing/2014/main" id="{0EC74848-5192-42BC-A477-A689F3C8A93E}"/>
              </a:ext>
            </a:extLst>
          </p:cNvPr>
          <p:cNvSpPr>
            <a:spLocks noGrp="1"/>
          </p:cNvSpPr>
          <p:nvPr>
            <p:ph type="title"/>
          </p:nvPr>
        </p:nvSpPr>
        <p:spPr/>
        <p:txBody>
          <a:bodyPr>
            <a:normAutofit/>
          </a:bodyPr>
          <a:lstStyle/>
          <a:p>
            <a:r>
              <a:rPr lang="en-ZA" sz="3200" dirty="0">
                <a:latin typeface="Arial"/>
                <a:cs typeface="Arial"/>
              </a:rPr>
              <a:t>Human Resources &amp; Structure</a:t>
            </a:r>
          </a:p>
        </p:txBody>
      </p:sp>
      <p:sp>
        <p:nvSpPr>
          <p:cNvPr id="5" name="Date Placeholder 4">
            <a:extLst>
              <a:ext uri="{FF2B5EF4-FFF2-40B4-BE49-F238E27FC236}">
                <a16:creationId xmlns:a16="http://schemas.microsoft.com/office/drawing/2014/main" id="{06DB2BC1-3352-4B27-8FCC-E5E3A86C76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16 May 2023</a:t>
            </a:r>
            <a:endParaRPr kumimoji="0" lang="en-ZA" sz="10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1F82DB4D-0978-D494-D855-B64CFA61CD20}"/>
              </a:ext>
            </a:extLst>
          </p:cNvPr>
          <p:cNvSpPr txBox="1"/>
          <p:nvPr/>
        </p:nvSpPr>
        <p:spPr>
          <a:xfrm>
            <a:off x="181922" y="1481921"/>
            <a:ext cx="1440570" cy="4479276"/>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t="100000" r="100000"/>
            </a:path>
            <a:tileRect l="-100000" b="-100000"/>
          </a:gradFill>
        </p:spPr>
        <p:txBody>
          <a:bodyPr wrap="square" lIns="91440" tIns="45720" rIns="91440" bIns="45720" rtlCol="0" anchor="ctr" anchorCtr="0">
            <a:noAutofit/>
          </a:bodyPr>
          <a:lstStyle>
            <a:defPPr>
              <a:defRPr lang="en-US"/>
            </a:defPPr>
            <a:lvl1pPr algn="ctr">
              <a:defRPr sz="1400" b="1">
                <a:solidFill>
                  <a:schemeClr val="bg1"/>
                </a:solidFill>
              </a:defRPr>
            </a:lvl1pPr>
          </a:lstStyle>
          <a:p>
            <a:pPr defTabSz="914400">
              <a:defRPr/>
            </a:pPr>
            <a:r>
              <a:rPr kumimoji="0" lang="en-ZA" sz="1400" b="1" i="0" u="none" strike="noStrike" kern="1200" cap="none" spc="0" normalizeH="0" baseline="0" noProof="0" dirty="0">
                <a:ln>
                  <a:noFill/>
                </a:ln>
                <a:effectLst/>
                <a:uLnTx/>
                <a:uFillTx/>
                <a:latin typeface="Century Gothic" panose="020B0502020202020204" pitchFamily="34" charset="0"/>
              </a:rPr>
              <a:t>Human </a:t>
            </a:r>
            <a:r>
              <a:rPr lang="en-ZA" dirty="0">
                <a:latin typeface="Century Gothic" panose="020B0502020202020204" pitchFamily="34" charset="0"/>
              </a:rPr>
              <a:t>Resources </a:t>
            </a:r>
            <a:r>
              <a:rPr kumimoji="0" lang="en-ZA" sz="1400" b="1" i="0" u="none" strike="noStrike" kern="1200" cap="none" spc="0" normalizeH="0" baseline="0" noProof="0" dirty="0">
                <a:ln>
                  <a:noFill/>
                </a:ln>
                <a:effectLst/>
                <a:uLnTx/>
                <a:uFillTx/>
                <a:latin typeface="Century Gothic" panose="020B0502020202020204" pitchFamily="34" charset="0"/>
              </a:rPr>
              <a:t>&amp; Structure</a:t>
            </a:r>
            <a:r>
              <a:rPr lang="en-ZA" dirty="0">
                <a:latin typeface="Century Gothic" panose="020B0502020202020204" pitchFamily="34" charset="0"/>
              </a:rPr>
              <a:t> </a:t>
            </a:r>
            <a:endParaRPr kumimoji="0" lang="en-ZA" sz="1400" b="1" i="0" u="none" strike="noStrike" kern="1200" cap="none" spc="0" normalizeH="0" baseline="0" noProof="0" dirty="0">
              <a:ln>
                <a:noFill/>
              </a:ln>
              <a:effectLst/>
              <a:uLnTx/>
              <a:uFillTx/>
              <a:latin typeface="Century Gothic" panose="020B0502020202020204" pitchFamily="34" charset="0"/>
            </a:endParaRPr>
          </a:p>
        </p:txBody>
      </p:sp>
      <p:grpSp>
        <p:nvGrpSpPr>
          <p:cNvPr id="80" name="Group 79">
            <a:extLst>
              <a:ext uri="{FF2B5EF4-FFF2-40B4-BE49-F238E27FC236}">
                <a16:creationId xmlns:a16="http://schemas.microsoft.com/office/drawing/2014/main" id="{76EEF95B-A4DF-C54F-B39A-A3B0E5245BE1}"/>
              </a:ext>
            </a:extLst>
          </p:cNvPr>
          <p:cNvGrpSpPr/>
          <p:nvPr/>
        </p:nvGrpSpPr>
        <p:grpSpPr>
          <a:xfrm>
            <a:off x="7208058" y="5832345"/>
            <a:ext cx="4540471" cy="451241"/>
            <a:chOff x="7009744" y="5866296"/>
            <a:chExt cx="4532048" cy="420264"/>
          </a:xfrm>
        </p:grpSpPr>
        <p:sp>
          <p:nvSpPr>
            <p:cNvPr id="81" name="Rectangle 80">
              <a:extLst>
                <a:ext uri="{FF2B5EF4-FFF2-40B4-BE49-F238E27FC236}">
                  <a16:creationId xmlns:a16="http://schemas.microsoft.com/office/drawing/2014/main" id="{CC670D55-587E-618C-8CE2-78390366C091}"/>
                </a:ext>
              </a:extLst>
            </p:cNvPr>
            <p:cNvSpPr/>
            <p:nvPr/>
          </p:nvSpPr>
          <p:spPr>
            <a:xfrm>
              <a:off x="10049514" y="5887199"/>
              <a:ext cx="1492278" cy="37845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Current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15 Employees</a:t>
              </a:r>
            </a:p>
          </p:txBody>
        </p:sp>
        <p:grpSp>
          <p:nvGrpSpPr>
            <p:cNvPr id="82" name="Group 81">
              <a:extLst>
                <a:ext uri="{FF2B5EF4-FFF2-40B4-BE49-F238E27FC236}">
                  <a16:creationId xmlns:a16="http://schemas.microsoft.com/office/drawing/2014/main" id="{0D21D125-AF17-FD03-0929-79586AEB7010}"/>
                </a:ext>
              </a:extLst>
            </p:cNvPr>
            <p:cNvGrpSpPr/>
            <p:nvPr/>
          </p:nvGrpSpPr>
          <p:grpSpPr>
            <a:xfrm>
              <a:off x="7009744" y="5866296"/>
              <a:ext cx="2992632" cy="420264"/>
              <a:chOff x="1453483" y="5461798"/>
              <a:chExt cx="2992632" cy="420264"/>
            </a:xfrm>
          </p:grpSpPr>
          <p:sp>
            <p:nvSpPr>
              <p:cNvPr id="83" name="Rectangle 82">
                <a:extLst>
                  <a:ext uri="{FF2B5EF4-FFF2-40B4-BE49-F238E27FC236}">
                    <a16:creationId xmlns:a16="http://schemas.microsoft.com/office/drawing/2014/main" id="{CFAC6662-C93B-FFC1-5630-F3088AB7281B}"/>
                  </a:ext>
                </a:extLst>
              </p:cNvPr>
              <p:cNvSpPr/>
              <p:nvPr/>
            </p:nvSpPr>
            <p:spPr>
              <a:xfrm>
                <a:off x="1453483" y="5461798"/>
                <a:ext cx="1815473" cy="42026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Unfunded  Vacancies (2)</a:t>
                </a:r>
              </a:p>
            </p:txBody>
          </p:sp>
          <p:sp>
            <p:nvSpPr>
              <p:cNvPr id="84" name="Rectangle 83">
                <a:extLst>
                  <a:ext uri="{FF2B5EF4-FFF2-40B4-BE49-F238E27FC236}">
                    <a16:creationId xmlns:a16="http://schemas.microsoft.com/office/drawing/2014/main" id="{95ACA3CB-BE39-2DEA-A5EA-86AA570AD192}"/>
                  </a:ext>
                </a:extLst>
              </p:cNvPr>
              <p:cNvSpPr/>
              <p:nvPr/>
            </p:nvSpPr>
            <p:spPr>
              <a:xfrm>
                <a:off x="3303114" y="5461798"/>
                <a:ext cx="1143001" cy="4202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Vacancies (3)</a:t>
                </a:r>
              </a:p>
            </p:txBody>
          </p:sp>
        </p:grpSp>
      </p:grpSp>
      <p:sp>
        <p:nvSpPr>
          <p:cNvPr id="8" name="Rectangle 7">
            <a:extLst>
              <a:ext uri="{FF2B5EF4-FFF2-40B4-BE49-F238E27FC236}">
                <a16:creationId xmlns:a16="http://schemas.microsoft.com/office/drawing/2014/main" id="{F1A0F560-6E26-59FF-C9E4-A25BC90D6344}"/>
              </a:ext>
            </a:extLst>
          </p:cNvPr>
          <p:cNvSpPr/>
          <p:nvPr/>
        </p:nvSpPr>
        <p:spPr>
          <a:xfrm>
            <a:off x="1650380" y="1504072"/>
            <a:ext cx="10359698" cy="4479276"/>
          </a:xfrm>
          <a:prstGeom prst="rect">
            <a:avLst/>
          </a:prstGeom>
          <a:noFill/>
        </p:spPr>
      </p:sp>
      <p:sp>
        <p:nvSpPr>
          <p:cNvPr id="12" name="Freeform: Shape 11">
            <a:extLst>
              <a:ext uri="{FF2B5EF4-FFF2-40B4-BE49-F238E27FC236}">
                <a16:creationId xmlns:a16="http://schemas.microsoft.com/office/drawing/2014/main" id="{200252C6-1A86-6772-974E-43CC3B5F366D}"/>
              </a:ext>
            </a:extLst>
          </p:cNvPr>
          <p:cNvSpPr/>
          <p:nvPr/>
        </p:nvSpPr>
        <p:spPr>
          <a:xfrm rot="10800000">
            <a:off x="7208058" y="1698840"/>
            <a:ext cx="168614" cy="377597"/>
          </a:xfrm>
          <a:custGeom>
            <a:avLst/>
            <a:gdLst/>
            <a:ahLst/>
            <a:cxnLst/>
            <a:rect l="0" t="0" r="0" b="0"/>
            <a:pathLst>
              <a:path>
                <a:moveTo>
                  <a:pt x="0" y="0"/>
                </a:moveTo>
                <a:lnTo>
                  <a:pt x="0" y="454495"/>
                </a:lnTo>
                <a:lnTo>
                  <a:pt x="197264" y="454495"/>
                </a:lnTo>
              </a:path>
            </a:pathLst>
          </a:custGeom>
          <a:noFill/>
        </p:spPr>
        <p:style>
          <a:lnRef idx="2">
            <a:schemeClr val="accent3">
              <a:shade val="8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grpSp>
        <p:nvGrpSpPr>
          <p:cNvPr id="105" name="Group 104">
            <a:extLst>
              <a:ext uri="{FF2B5EF4-FFF2-40B4-BE49-F238E27FC236}">
                <a16:creationId xmlns:a16="http://schemas.microsoft.com/office/drawing/2014/main" id="{607DC43D-6303-1F2C-D526-E7CCF79D6180}"/>
              </a:ext>
            </a:extLst>
          </p:cNvPr>
          <p:cNvGrpSpPr/>
          <p:nvPr/>
        </p:nvGrpSpPr>
        <p:grpSpPr>
          <a:xfrm>
            <a:off x="7150365" y="2437034"/>
            <a:ext cx="2760105" cy="773760"/>
            <a:chOff x="7150366" y="1630214"/>
            <a:chExt cx="2340322" cy="766551"/>
          </a:xfrm>
        </p:grpSpPr>
        <p:sp>
          <p:nvSpPr>
            <p:cNvPr id="85" name="Freeform: Shape 84">
              <a:extLst>
                <a:ext uri="{FF2B5EF4-FFF2-40B4-BE49-F238E27FC236}">
                  <a16:creationId xmlns:a16="http://schemas.microsoft.com/office/drawing/2014/main" id="{233016A8-8E52-A3AD-DBCF-9314194252FC}"/>
                </a:ext>
              </a:extLst>
            </p:cNvPr>
            <p:cNvSpPr/>
            <p:nvPr/>
          </p:nvSpPr>
          <p:spPr>
            <a:xfrm>
              <a:off x="8436990" y="2041274"/>
              <a:ext cx="1053698" cy="355491"/>
            </a:xfrm>
            <a:custGeom>
              <a:avLst/>
              <a:gdLst>
                <a:gd name="connsiteX0" fmla="*/ 0 w 1053698"/>
                <a:gd name="connsiteY0" fmla="*/ 0 h 345792"/>
                <a:gd name="connsiteX1" fmla="*/ 1053698 w 1053698"/>
                <a:gd name="connsiteY1" fmla="*/ 0 h 345792"/>
                <a:gd name="connsiteX2" fmla="*/ 1053698 w 1053698"/>
                <a:gd name="connsiteY2" fmla="*/ 345792 h 345792"/>
                <a:gd name="connsiteX3" fmla="*/ 0 w 1053698"/>
                <a:gd name="connsiteY3" fmla="*/ 345792 h 345792"/>
                <a:gd name="connsiteX4" fmla="*/ 0 w 1053698"/>
                <a:gd name="connsiteY4" fmla="*/ 0 h 345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698" h="345792">
                  <a:moveTo>
                    <a:pt x="0" y="0"/>
                  </a:moveTo>
                  <a:lnTo>
                    <a:pt x="1053698" y="0"/>
                  </a:lnTo>
                  <a:lnTo>
                    <a:pt x="1053698" y="345792"/>
                  </a:lnTo>
                  <a:lnTo>
                    <a:pt x="0" y="345792"/>
                  </a:lnTo>
                  <a:lnTo>
                    <a:pt x="0" y="0"/>
                  </a:lnTo>
                  <a:close/>
                </a:path>
              </a:pathLst>
            </a:custGeom>
            <a:solidFill>
              <a:schemeClr val="accent6">
                <a:lumMod val="75000"/>
              </a:schemeClr>
            </a:solidFill>
            <a:ln>
              <a:solidFill>
                <a:schemeClr val="accent6">
                  <a:lumMod val="40000"/>
                  <a:lumOff val="60000"/>
                </a:schemeClr>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panose="020F0502020204030204"/>
                  <a:ea typeface="+mn-ea"/>
                  <a:cs typeface="+mn-cs"/>
                </a:rPr>
                <a:t>Business</a:t>
              </a:r>
              <a:r>
                <a:rPr kumimoji="0" lang="en-US" sz="8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US" sz="900" b="1" i="0" u="none" strike="noStrike" kern="1200" cap="none" spc="0" normalizeH="0" baseline="0" noProof="0">
                  <a:ln>
                    <a:noFill/>
                  </a:ln>
                  <a:solidFill>
                    <a:prstClr val="white"/>
                  </a:solidFill>
                  <a:effectLst/>
                  <a:uLnTx/>
                  <a:uFillTx/>
                  <a:latin typeface="Calibri" panose="020F0502020204030204"/>
                  <a:ea typeface="+mn-ea"/>
                  <a:cs typeface="+mn-cs"/>
                </a:rPr>
                <a:t>Support Manager</a:t>
              </a:r>
            </a:p>
          </p:txBody>
        </p:sp>
        <p:grpSp>
          <p:nvGrpSpPr>
            <p:cNvPr id="104" name="Group 103">
              <a:extLst>
                <a:ext uri="{FF2B5EF4-FFF2-40B4-BE49-F238E27FC236}">
                  <a16:creationId xmlns:a16="http://schemas.microsoft.com/office/drawing/2014/main" id="{341E55EA-1026-22D6-E70A-3A7D3602F81B}"/>
                </a:ext>
              </a:extLst>
            </p:cNvPr>
            <p:cNvGrpSpPr/>
            <p:nvPr/>
          </p:nvGrpSpPr>
          <p:grpSpPr>
            <a:xfrm>
              <a:off x="7150366" y="1630214"/>
              <a:ext cx="1682369" cy="411060"/>
              <a:chOff x="7150366" y="1630214"/>
              <a:chExt cx="1682369" cy="411060"/>
            </a:xfrm>
          </p:grpSpPr>
          <p:cxnSp>
            <p:nvCxnSpPr>
              <p:cNvPr id="101" name="Straight Connector 100">
                <a:extLst>
                  <a:ext uri="{FF2B5EF4-FFF2-40B4-BE49-F238E27FC236}">
                    <a16:creationId xmlns:a16="http://schemas.microsoft.com/office/drawing/2014/main" id="{740CD014-D296-12AC-B6AA-9F18A501B52A}"/>
                  </a:ext>
                </a:extLst>
              </p:cNvPr>
              <p:cNvCxnSpPr>
                <a:cxnSpLocks/>
              </p:cNvCxnSpPr>
              <p:nvPr/>
            </p:nvCxnSpPr>
            <p:spPr>
              <a:xfrm>
                <a:off x="7150366" y="1630214"/>
                <a:ext cx="1682369"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700161D6-91C1-23AF-9D59-F572A0C18AEB}"/>
                  </a:ext>
                </a:extLst>
              </p:cNvPr>
              <p:cNvCxnSpPr>
                <a:cxnSpLocks/>
              </p:cNvCxnSpPr>
              <p:nvPr/>
            </p:nvCxnSpPr>
            <p:spPr>
              <a:xfrm>
                <a:off x="8828955" y="1630214"/>
                <a:ext cx="3780" cy="411060"/>
              </a:xfrm>
              <a:prstGeom prst="line">
                <a:avLst/>
              </a:prstGeom>
              <a:ln w="31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sp>
        <p:nvSpPr>
          <p:cNvPr id="109" name="Freeform: Shape 108">
            <a:extLst>
              <a:ext uri="{FF2B5EF4-FFF2-40B4-BE49-F238E27FC236}">
                <a16:creationId xmlns:a16="http://schemas.microsoft.com/office/drawing/2014/main" id="{DEF29006-CE05-5D9C-B6A6-9FBEA21BCCEB}"/>
              </a:ext>
            </a:extLst>
          </p:cNvPr>
          <p:cNvSpPr/>
          <p:nvPr/>
        </p:nvSpPr>
        <p:spPr>
          <a:xfrm>
            <a:off x="5687308" y="2094512"/>
            <a:ext cx="3902366" cy="438270"/>
          </a:xfrm>
          <a:custGeom>
            <a:avLst/>
            <a:gdLst>
              <a:gd name="connsiteX0" fmla="*/ 0 w 1034326"/>
              <a:gd name="connsiteY0" fmla="*/ 0 h 545366"/>
              <a:gd name="connsiteX1" fmla="*/ 1034326 w 1034326"/>
              <a:gd name="connsiteY1" fmla="*/ 0 h 545366"/>
              <a:gd name="connsiteX2" fmla="*/ 1034326 w 1034326"/>
              <a:gd name="connsiteY2" fmla="*/ 545366 h 545366"/>
              <a:gd name="connsiteX3" fmla="*/ 0 w 1034326"/>
              <a:gd name="connsiteY3" fmla="*/ 545366 h 545366"/>
              <a:gd name="connsiteX4" fmla="*/ 0 w 1034326"/>
              <a:gd name="connsiteY4" fmla="*/ 0 h 545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326" h="545366">
                <a:moveTo>
                  <a:pt x="0" y="0"/>
                </a:moveTo>
                <a:lnTo>
                  <a:pt x="1034326" y="0"/>
                </a:lnTo>
                <a:lnTo>
                  <a:pt x="1034326" y="545366"/>
                </a:lnTo>
                <a:lnTo>
                  <a:pt x="0" y="545366"/>
                </a:lnTo>
                <a:lnTo>
                  <a:pt x="0" y="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Light" panose="020F0302020204030204"/>
                <a:ea typeface="+mn-ea"/>
                <a:cs typeface="+mn-cs"/>
              </a:rPr>
              <a:t>Corporate  Services Unit</a:t>
            </a:r>
          </a:p>
        </p:txBody>
      </p:sp>
      <p:cxnSp>
        <p:nvCxnSpPr>
          <p:cNvPr id="118" name="Straight Connector 117">
            <a:extLst>
              <a:ext uri="{FF2B5EF4-FFF2-40B4-BE49-F238E27FC236}">
                <a16:creationId xmlns:a16="http://schemas.microsoft.com/office/drawing/2014/main" id="{E6889327-0775-CFA8-D173-2483706F4AEE}"/>
              </a:ext>
            </a:extLst>
          </p:cNvPr>
          <p:cNvCxnSpPr>
            <a:cxnSpLocks/>
          </p:cNvCxnSpPr>
          <p:nvPr/>
        </p:nvCxnSpPr>
        <p:spPr>
          <a:xfrm>
            <a:off x="5987846" y="3333223"/>
            <a:ext cx="0" cy="166754"/>
          </a:xfrm>
          <a:prstGeom prst="line">
            <a:avLst/>
          </a:prstGeom>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07F7783B-2833-EC85-0F9E-E7AECA75D107}"/>
              </a:ext>
            </a:extLst>
          </p:cNvPr>
          <p:cNvCxnSpPr>
            <a:cxnSpLocks/>
          </p:cNvCxnSpPr>
          <p:nvPr/>
        </p:nvCxnSpPr>
        <p:spPr>
          <a:xfrm>
            <a:off x="5909022" y="3969414"/>
            <a:ext cx="0" cy="145612"/>
          </a:xfrm>
          <a:prstGeom prst="line">
            <a:avLst/>
          </a:prstGeom>
        </p:spPr>
        <p:style>
          <a:lnRef idx="1">
            <a:schemeClr val="accent1"/>
          </a:lnRef>
          <a:fillRef idx="0">
            <a:schemeClr val="accent1"/>
          </a:fillRef>
          <a:effectRef idx="0">
            <a:schemeClr val="accent1"/>
          </a:effectRef>
          <a:fontRef idx="minor">
            <a:schemeClr val="tx1"/>
          </a:fontRef>
        </p:style>
      </p:cxnSp>
      <p:grpSp>
        <p:nvGrpSpPr>
          <p:cNvPr id="131" name="Group 130">
            <a:extLst>
              <a:ext uri="{FF2B5EF4-FFF2-40B4-BE49-F238E27FC236}">
                <a16:creationId xmlns:a16="http://schemas.microsoft.com/office/drawing/2014/main" id="{79AB8E14-D9AA-4653-C311-79CEF9E67031}"/>
              </a:ext>
            </a:extLst>
          </p:cNvPr>
          <p:cNvGrpSpPr/>
          <p:nvPr/>
        </p:nvGrpSpPr>
        <p:grpSpPr>
          <a:xfrm>
            <a:off x="5104647" y="2543765"/>
            <a:ext cx="3263116" cy="1848598"/>
            <a:chOff x="5104647" y="2543765"/>
            <a:chExt cx="3263116" cy="1848598"/>
          </a:xfrm>
        </p:grpSpPr>
        <p:grpSp>
          <p:nvGrpSpPr>
            <p:cNvPr id="125" name="Group 124">
              <a:extLst>
                <a:ext uri="{FF2B5EF4-FFF2-40B4-BE49-F238E27FC236}">
                  <a16:creationId xmlns:a16="http://schemas.microsoft.com/office/drawing/2014/main" id="{93E8661C-DDF7-023C-9A0D-B8873F435594}"/>
                </a:ext>
              </a:extLst>
            </p:cNvPr>
            <p:cNvGrpSpPr/>
            <p:nvPr/>
          </p:nvGrpSpPr>
          <p:grpSpPr>
            <a:xfrm>
              <a:off x="5104647" y="2543765"/>
              <a:ext cx="3263116" cy="1848598"/>
              <a:chOff x="5104647" y="2543765"/>
              <a:chExt cx="3263116" cy="1848598"/>
            </a:xfrm>
          </p:grpSpPr>
          <p:grpSp>
            <p:nvGrpSpPr>
              <p:cNvPr id="108" name="Group 107">
                <a:extLst>
                  <a:ext uri="{FF2B5EF4-FFF2-40B4-BE49-F238E27FC236}">
                    <a16:creationId xmlns:a16="http://schemas.microsoft.com/office/drawing/2014/main" id="{5B9D1C5C-7A96-9073-F8D0-4C9129BDA8A1}"/>
                  </a:ext>
                </a:extLst>
              </p:cNvPr>
              <p:cNvGrpSpPr/>
              <p:nvPr/>
            </p:nvGrpSpPr>
            <p:grpSpPr>
              <a:xfrm>
                <a:off x="5104647" y="2543765"/>
                <a:ext cx="3263116" cy="1848598"/>
                <a:chOff x="5162046" y="2494528"/>
                <a:chExt cx="3263116" cy="1848598"/>
              </a:xfrm>
            </p:grpSpPr>
            <p:sp>
              <p:nvSpPr>
                <p:cNvPr id="18" name="Freeform: Shape 17">
                  <a:extLst>
                    <a:ext uri="{FF2B5EF4-FFF2-40B4-BE49-F238E27FC236}">
                      <a16:creationId xmlns:a16="http://schemas.microsoft.com/office/drawing/2014/main" id="{2F682E29-E413-2CD5-F5C6-55CC78792999}"/>
                    </a:ext>
                  </a:extLst>
                </p:cNvPr>
                <p:cNvSpPr/>
                <p:nvPr/>
              </p:nvSpPr>
              <p:spPr>
                <a:xfrm>
                  <a:off x="7444429" y="2494528"/>
                  <a:ext cx="126610" cy="359521"/>
                </a:xfrm>
                <a:custGeom>
                  <a:avLst/>
                  <a:gdLst/>
                  <a:ahLst/>
                  <a:cxnLst/>
                  <a:rect l="0" t="0" r="0" b="0"/>
                  <a:pathLst>
                    <a:path>
                      <a:moveTo>
                        <a:pt x="0" y="0"/>
                      </a:moveTo>
                      <a:lnTo>
                        <a:pt x="0" y="359521"/>
                      </a:lnTo>
                      <a:lnTo>
                        <a:pt x="126610" y="359521"/>
                      </a:lnTo>
                    </a:path>
                  </a:pathLst>
                </a:custGeom>
                <a:noFill/>
                <a:ln w="3175">
                  <a:solidFill>
                    <a:schemeClr val="accent6">
                      <a:lumMod val="40000"/>
                      <a:lumOff val="60000"/>
                    </a:schemeClr>
                  </a:solidFill>
                </a:ln>
              </p:spPr>
              <p:style>
                <a:lnRef idx="2">
                  <a:schemeClr val="accent3">
                    <a:shade val="8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40" name="Freeform: Shape 39">
                  <a:extLst>
                    <a:ext uri="{FF2B5EF4-FFF2-40B4-BE49-F238E27FC236}">
                      <a16:creationId xmlns:a16="http://schemas.microsoft.com/office/drawing/2014/main" id="{7606E9D7-1524-22EF-C434-CFEBA7A00C9E}"/>
                    </a:ext>
                  </a:extLst>
                </p:cNvPr>
                <p:cNvSpPr/>
                <p:nvPr/>
              </p:nvSpPr>
              <p:spPr>
                <a:xfrm>
                  <a:off x="5162046" y="3289376"/>
                  <a:ext cx="1313781" cy="469437"/>
                </a:xfrm>
                <a:custGeom>
                  <a:avLst/>
                  <a:gdLst>
                    <a:gd name="connsiteX0" fmla="*/ 0 w 965320"/>
                    <a:gd name="connsiteY0" fmla="*/ 0 h 469437"/>
                    <a:gd name="connsiteX1" fmla="*/ 965320 w 965320"/>
                    <a:gd name="connsiteY1" fmla="*/ 0 h 469437"/>
                    <a:gd name="connsiteX2" fmla="*/ 965320 w 965320"/>
                    <a:gd name="connsiteY2" fmla="*/ 469437 h 469437"/>
                    <a:gd name="connsiteX3" fmla="*/ 0 w 965320"/>
                    <a:gd name="connsiteY3" fmla="*/ 469437 h 469437"/>
                    <a:gd name="connsiteX4" fmla="*/ 0 w 965320"/>
                    <a:gd name="connsiteY4" fmla="*/ 0 h 469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320" h="469437">
                      <a:moveTo>
                        <a:pt x="0" y="0"/>
                      </a:moveTo>
                      <a:lnTo>
                        <a:pt x="965320" y="0"/>
                      </a:lnTo>
                      <a:lnTo>
                        <a:pt x="965320" y="469437"/>
                      </a:lnTo>
                      <a:lnTo>
                        <a:pt x="0" y="469437"/>
                      </a:lnTo>
                      <a:lnTo>
                        <a:pt x="0" y="0"/>
                      </a:lnTo>
                      <a:close/>
                    </a:path>
                  </a:pathLst>
                </a:custGeom>
                <a:solidFill>
                  <a:schemeClr val="accent6">
                    <a:lumMod val="75000"/>
                  </a:schemeClr>
                </a:solidFill>
                <a:ln>
                  <a:solidFill>
                    <a:schemeClr val="accent6">
                      <a:lumMod val="40000"/>
                      <a:lumOff val="60000"/>
                    </a:schemeClr>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GB" sz="900" b="1" i="0" u="none" strike="noStrike" kern="1200" cap="none" spc="0" normalizeH="0" baseline="0" noProof="0">
                      <a:ln>
                        <a:noFill/>
                      </a:ln>
                      <a:solidFill>
                        <a:prstClr val="white"/>
                      </a:solidFill>
                      <a:effectLst/>
                      <a:uLnTx/>
                      <a:uFillTx/>
                      <a:latin typeface="Calibri Light" panose="020F0302020204030204"/>
                      <a:ea typeface="+mn-ea"/>
                      <a:cs typeface="+mn-cs"/>
                    </a:rPr>
                    <a:t>Human Resource Specialist</a:t>
                  </a:r>
                </a:p>
              </p:txBody>
            </p:sp>
            <p:sp>
              <p:nvSpPr>
                <p:cNvPr id="43" name="Freeform: Shape 42">
                  <a:extLst>
                    <a:ext uri="{FF2B5EF4-FFF2-40B4-BE49-F238E27FC236}">
                      <a16:creationId xmlns:a16="http://schemas.microsoft.com/office/drawing/2014/main" id="{C6114397-D580-D26B-624E-B787A6A722D0}"/>
                    </a:ext>
                  </a:extLst>
                </p:cNvPr>
                <p:cNvSpPr/>
                <p:nvPr/>
              </p:nvSpPr>
              <p:spPr>
                <a:xfrm>
                  <a:off x="5162046" y="2747359"/>
                  <a:ext cx="1373370" cy="421367"/>
                </a:xfrm>
                <a:custGeom>
                  <a:avLst/>
                  <a:gdLst>
                    <a:gd name="connsiteX0" fmla="*/ 0 w 844071"/>
                    <a:gd name="connsiteY0" fmla="*/ 0 h 345792"/>
                    <a:gd name="connsiteX1" fmla="*/ 844071 w 844071"/>
                    <a:gd name="connsiteY1" fmla="*/ 0 h 345792"/>
                    <a:gd name="connsiteX2" fmla="*/ 844071 w 844071"/>
                    <a:gd name="connsiteY2" fmla="*/ 345792 h 345792"/>
                    <a:gd name="connsiteX3" fmla="*/ 0 w 844071"/>
                    <a:gd name="connsiteY3" fmla="*/ 345792 h 345792"/>
                    <a:gd name="connsiteX4" fmla="*/ 0 w 844071"/>
                    <a:gd name="connsiteY4" fmla="*/ 0 h 345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071" h="345792">
                      <a:moveTo>
                        <a:pt x="0" y="0"/>
                      </a:moveTo>
                      <a:lnTo>
                        <a:pt x="844071" y="0"/>
                      </a:lnTo>
                      <a:lnTo>
                        <a:pt x="844071" y="345792"/>
                      </a:lnTo>
                      <a:lnTo>
                        <a:pt x="0" y="345792"/>
                      </a:lnTo>
                      <a:lnTo>
                        <a:pt x="0" y="0"/>
                      </a:lnTo>
                      <a:close/>
                    </a:path>
                  </a:pathLst>
                </a:custGeom>
                <a:ln>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Light" panose="020F0302020204030204"/>
                      <a:ea typeface="+mn-ea"/>
                      <a:cs typeface="+mn-cs"/>
                    </a:rPr>
                    <a:t>Human Resources</a:t>
                  </a:r>
                </a:p>
              </p:txBody>
            </p:sp>
            <p:sp>
              <p:nvSpPr>
                <p:cNvPr id="44" name="Freeform: Shape 43">
                  <a:extLst>
                    <a:ext uri="{FF2B5EF4-FFF2-40B4-BE49-F238E27FC236}">
                      <a16:creationId xmlns:a16="http://schemas.microsoft.com/office/drawing/2014/main" id="{8207A509-4C84-B215-3606-23D9FE1887FC}"/>
                    </a:ext>
                  </a:extLst>
                </p:cNvPr>
                <p:cNvSpPr/>
                <p:nvPr/>
              </p:nvSpPr>
              <p:spPr>
                <a:xfrm>
                  <a:off x="6931404" y="3266057"/>
                  <a:ext cx="1465143" cy="428578"/>
                </a:xfrm>
                <a:custGeom>
                  <a:avLst/>
                  <a:gdLst>
                    <a:gd name="connsiteX0" fmla="*/ 0 w 1146674"/>
                    <a:gd name="connsiteY0" fmla="*/ 0 h 428578"/>
                    <a:gd name="connsiteX1" fmla="*/ 1146674 w 1146674"/>
                    <a:gd name="connsiteY1" fmla="*/ 0 h 428578"/>
                    <a:gd name="connsiteX2" fmla="*/ 1146674 w 1146674"/>
                    <a:gd name="connsiteY2" fmla="*/ 428578 h 428578"/>
                    <a:gd name="connsiteX3" fmla="*/ 0 w 1146674"/>
                    <a:gd name="connsiteY3" fmla="*/ 428578 h 428578"/>
                    <a:gd name="connsiteX4" fmla="*/ 0 w 1146674"/>
                    <a:gd name="connsiteY4" fmla="*/ 0 h 42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674" h="428578">
                      <a:moveTo>
                        <a:pt x="0" y="0"/>
                      </a:moveTo>
                      <a:lnTo>
                        <a:pt x="1146674" y="0"/>
                      </a:lnTo>
                      <a:lnTo>
                        <a:pt x="1146674" y="428578"/>
                      </a:lnTo>
                      <a:lnTo>
                        <a:pt x="0" y="428578"/>
                      </a:lnTo>
                      <a:lnTo>
                        <a:pt x="0" y="0"/>
                      </a:lnTo>
                      <a:close/>
                    </a:path>
                  </a:pathLst>
                </a:custGeom>
                <a:solidFill>
                  <a:schemeClr val="accent6">
                    <a:lumMod val="75000"/>
                  </a:schemeClr>
                </a:solidFill>
                <a:ln>
                  <a:solidFill>
                    <a:schemeClr val="accent6">
                      <a:lumMod val="40000"/>
                      <a:lumOff val="60000"/>
                    </a:schemeClr>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GB" sz="900" b="1" i="0" u="none" strike="noStrike" kern="1200" cap="none" spc="0" normalizeH="0" baseline="0" noProof="0">
                      <a:ln>
                        <a:noFill/>
                      </a:ln>
                      <a:solidFill>
                        <a:prstClr val="white"/>
                      </a:solidFill>
                      <a:effectLst/>
                      <a:uLnTx/>
                      <a:uFillTx/>
                      <a:latin typeface="Calibri Light" panose="020F0302020204030204"/>
                      <a:ea typeface="+mn-ea"/>
                      <a:cs typeface="+mn-cs"/>
                    </a:rPr>
                    <a:t>Finance Manager</a:t>
                  </a:r>
                </a:p>
              </p:txBody>
            </p:sp>
            <p:sp>
              <p:nvSpPr>
                <p:cNvPr id="86" name="Freeform: Shape 85">
                  <a:extLst>
                    <a:ext uri="{FF2B5EF4-FFF2-40B4-BE49-F238E27FC236}">
                      <a16:creationId xmlns:a16="http://schemas.microsoft.com/office/drawing/2014/main" id="{CAB6AF03-D783-E797-6BDE-654B8B784C1E}"/>
                    </a:ext>
                  </a:extLst>
                </p:cNvPr>
                <p:cNvSpPr/>
                <p:nvPr/>
              </p:nvSpPr>
              <p:spPr>
                <a:xfrm>
                  <a:off x="6918269" y="2757898"/>
                  <a:ext cx="1506893" cy="406792"/>
                </a:xfrm>
                <a:custGeom>
                  <a:avLst/>
                  <a:gdLst>
                    <a:gd name="connsiteX0" fmla="*/ 0 w 1506893"/>
                    <a:gd name="connsiteY0" fmla="*/ 0 h 345792"/>
                    <a:gd name="connsiteX1" fmla="*/ 1506893 w 1506893"/>
                    <a:gd name="connsiteY1" fmla="*/ 0 h 345792"/>
                    <a:gd name="connsiteX2" fmla="*/ 1506893 w 1506893"/>
                    <a:gd name="connsiteY2" fmla="*/ 345792 h 345792"/>
                    <a:gd name="connsiteX3" fmla="*/ 0 w 1506893"/>
                    <a:gd name="connsiteY3" fmla="*/ 345792 h 345792"/>
                    <a:gd name="connsiteX4" fmla="*/ 0 w 1506893"/>
                    <a:gd name="connsiteY4" fmla="*/ 0 h 345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893" h="345792">
                      <a:moveTo>
                        <a:pt x="0" y="0"/>
                      </a:moveTo>
                      <a:lnTo>
                        <a:pt x="1506893" y="0"/>
                      </a:lnTo>
                      <a:lnTo>
                        <a:pt x="1506893" y="345792"/>
                      </a:lnTo>
                      <a:lnTo>
                        <a:pt x="0" y="345792"/>
                      </a:lnTo>
                      <a:lnTo>
                        <a:pt x="0" y="0"/>
                      </a:lnTo>
                      <a:close/>
                    </a:path>
                  </a:pathLst>
                </a:custGeom>
                <a:ln>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anose="020F0502020204030204"/>
                      <a:ea typeface="+mn-ea"/>
                      <a:cs typeface="+mn-cs"/>
                    </a:rPr>
                    <a:t>Finance</a:t>
                  </a:r>
                  <a:endParaRPr kumimoji="0" lang="en-GB" sz="900" b="1"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90" name="Freeform: Shape 89">
                  <a:extLst>
                    <a:ext uri="{FF2B5EF4-FFF2-40B4-BE49-F238E27FC236}">
                      <a16:creationId xmlns:a16="http://schemas.microsoft.com/office/drawing/2014/main" id="{0DC2BC5F-FC6A-A0E3-A28F-19FCB137FB21}"/>
                    </a:ext>
                  </a:extLst>
                </p:cNvPr>
                <p:cNvSpPr/>
                <p:nvPr/>
              </p:nvSpPr>
              <p:spPr>
                <a:xfrm>
                  <a:off x="6972177" y="3790584"/>
                  <a:ext cx="1424370" cy="465522"/>
                </a:xfrm>
                <a:custGeom>
                  <a:avLst/>
                  <a:gdLst>
                    <a:gd name="connsiteX0" fmla="*/ 0 w 1089923"/>
                    <a:gd name="connsiteY0" fmla="*/ 0 h 693182"/>
                    <a:gd name="connsiteX1" fmla="*/ 1089923 w 1089923"/>
                    <a:gd name="connsiteY1" fmla="*/ 0 h 693182"/>
                    <a:gd name="connsiteX2" fmla="*/ 1089923 w 1089923"/>
                    <a:gd name="connsiteY2" fmla="*/ 693182 h 693182"/>
                    <a:gd name="connsiteX3" fmla="*/ 0 w 1089923"/>
                    <a:gd name="connsiteY3" fmla="*/ 693182 h 693182"/>
                    <a:gd name="connsiteX4" fmla="*/ 0 w 1089923"/>
                    <a:gd name="connsiteY4" fmla="*/ 0 h 693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923" h="693182">
                      <a:moveTo>
                        <a:pt x="0" y="0"/>
                      </a:moveTo>
                      <a:lnTo>
                        <a:pt x="1089923" y="0"/>
                      </a:lnTo>
                      <a:lnTo>
                        <a:pt x="1089923" y="693182"/>
                      </a:lnTo>
                      <a:lnTo>
                        <a:pt x="0" y="693182"/>
                      </a:lnTo>
                      <a:lnTo>
                        <a:pt x="0" y="0"/>
                      </a:lnTo>
                      <a:close/>
                    </a:path>
                  </a:pathLst>
                </a:custGeom>
                <a:solidFill>
                  <a:schemeClr val="accent6">
                    <a:lumMod val="75000"/>
                  </a:schemeClr>
                </a:solidFill>
                <a:ln>
                  <a:solidFill>
                    <a:schemeClr val="accent6">
                      <a:lumMod val="40000"/>
                      <a:lumOff val="60000"/>
                    </a:schemeClr>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350" tIns="6350" rIns="6350" bIns="635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a:ln>
                        <a:noFill/>
                      </a:ln>
                      <a:solidFill>
                        <a:prstClr val="white"/>
                      </a:solidFill>
                      <a:effectLst/>
                      <a:uLnTx/>
                      <a:uFillTx/>
                      <a:latin typeface="Calibri" panose="020F0502020204030204"/>
                      <a:ea typeface="+mn-ea"/>
                      <a:cs typeface="+mn-cs"/>
                    </a:rPr>
                    <a:t>Financial Administrator</a:t>
                  </a:r>
                  <a:endParaRPr kumimoji="0" lang="en-GB" sz="9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94" name="Freeform: Shape 93">
                  <a:extLst>
                    <a:ext uri="{FF2B5EF4-FFF2-40B4-BE49-F238E27FC236}">
                      <a16:creationId xmlns:a16="http://schemas.microsoft.com/office/drawing/2014/main" id="{3B12E0DB-B751-2F7C-C2AF-4174458E0091}"/>
                    </a:ext>
                  </a:extLst>
                </p:cNvPr>
                <p:cNvSpPr/>
                <p:nvPr/>
              </p:nvSpPr>
              <p:spPr>
                <a:xfrm>
                  <a:off x="5162046" y="3873689"/>
                  <a:ext cx="1304364" cy="469437"/>
                </a:xfrm>
                <a:custGeom>
                  <a:avLst/>
                  <a:gdLst>
                    <a:gd name="connsiteX0" fmla="*/ 0 w 965320"/>
                    <a:gd name="connsiteY0" fmla="*/ 0 h 469437"/>
                    <a:gd name="connsiteX1" fmla="*/ 965320 w 965320"/>
                    <a:gd name="connsiteY1" fmla="*/ 0 h 469437"/>
                    <a:gd name="connsiteX2" fmla="*/ 965320 w 965320"/>
                    <a:gd name="connsiteY2" fmla="*/ 469437 h 469437"/>
                    <a:gd name="connsiteX3" fmla="*/ 0 w 965320"/>
                    <a:gd name="connsiteY3" fmla="*/ 469437 h 469437"/>
                    <a:gd name="connsiteX4" fmla="*/ 0 w 965320"/>
                    <a:gd name="connsiteY4" fmla="*/ 0 h 469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320" h="469437">
                      <a:moveTo>
                        <a:pt x="0" y="0"/>
                      </a:moveTo>
                      <a:lnTo>
                        <a:pt x="965320" y="0"/>
                      </a:lnTo>
                      <a:lnTo>
                        <a:pt x="965320" y="469437"/>
                      </a:lnTo>
                      <a:lnTo>
                        <a:pt x="0" y="469437"/>
                      </a:lnTo>
                      <a:lnTo>
                        <a:pt x="0" y="0"/>
                      </a:lnTo>
                      <a:close/>
                    </a:path>
                  </a:pathLst>
                </a:custGeom>
                <a:solidFill>
                  <a:schemeClr val="accent6">
                    <a:lumMod val="75000"/>
                  </a:schemeClr>
                </a:solidFill>
                <a:ln>
                  <a:solidFill>
                    <a:schemeClr val="accent6">
                      <a:lumMod val="40000"/>
                      <a:lumOff val="60000"/>
                    </a:schemeClr>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GB" sz="900" b="1" i="0" u="none" strike="noStrike" kern="1200" cap="none" spc="0" normalizeH="0" baseline="0" noProof="0">
                      <a:ln>
                        <a:noFill/>
                      </a:ln>
                      <a:solidFill>
                        <a:prstClr val="white"/>
                      </a:solidFill>
                      <a:effectLst/>
                      <a:uLnTx/>
                      <a:uFillTx/>
                      <a:latin typeface="Calibri Light" panose="020F0302020204030204"/>
                      <a:ea typeface="+mn-ea"/>
                      <a:cs typeface="+mn-cs"/>
                    </a:rPr>
                    <a:t>Human Resource Administrator</a:t>
                  </a:r>
                </a:p>
              </p:txBody>
            </p:sp>
          </p:grpSp>
          <p:cxnSp>
            <p:nvCxnSpPr>
              <p:cNvPr id="123" name="Straight Connector 122">
                <a:extLst>
                  <a:ext uri="{FF2B5EF4-FFF2-40B4-BE49-F238E27FC236}">
                    <a16:creationId xmlns:a16="http://schemas.microsoft.com/office/drawing/2014/main" id="{CB441363-9D2F-A4E6-9DEC-507BFDCDC0AD}"/>
                  </a:ext>
                </a:extLst>
              </p:cNvPr>
              <p:cNvCxnSpPr>
                <a:cxnSpLocks/>
              </p:cNvCxnSpPr>
              <p:nvPr/>
            </p:nvCxnSpPr>
            <p:spPr>
              <a:xfrm>
                <a:off x="7449790" y="3217963"/>
                <a:ext cx="0" cy="97331"/>
              </a:xfrm>
              <a:prstGeom prst="line">
                <a:avLst/>
              </a:prstGeom>
              <a:ln>
                <a:solidFill>
                  <a:schemeClr val="accent6">
                    <a:lumMod val="40000"/>
                    <a:lumOff val="60000"/>
                  </a:schemeClr>
                </a:solidFill>
              </a:ln>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91DDC292-9156-BA9A-2D65-6A3ED47BBCB2}"/>
                  </a:ext>
                </a:extLst>
              </p:cNvPr>
              <p:cNvCxnSpPr>
                <a:cxnSpLocks/>
              </p:cNvCxnSpPr>
              <p:nvPr/>
            </p:nvCxnSpPr>
            <p:spPr>
              <a:xfrm>
                <a:off x="7424754" y="3754262"/>
                <a:ext cx="0" cy="77875"/>
              </a:xfrm>
              <a:prstGeom prst="line">
                <a:avLst/>
              </a:prstGeom>
              <a:ln>
                <a:solidFill>
                  <a:schemeClr val="accent6">
                    <a:lumMod val="40000"/>
                    <a:lumOff val="60000"/>
                  </a:schemeClr>
                </a:solidFill>
              </a:ln>
            </p:spPr>
            <p:style>
              <a:lnRef idx="1">
                <a:schemeClr val="dk1"/>
              </a:lnRef>
              <a:fillRef idx="0">
                <a:schemeClr val="dk1"/>
              </a:fillRef>
              <a:effectRef idx="0">
                <a:schemeClr val="dk1"/>
              </a:effectRef>
              <a:fontRef idx="minor">
                <a:schemeClr val="tx1"/>
              </a:fontRef>
            </p:style>
          </p:cxnSp>
        </p:grpSp>
        <p:cxnSp>
          <p:nvCxnSpPr>
            <p:cNvPr id="129" name="Straight Connector 128">
              <a:extLst>
                <a:ext uri="{FF2B5EF4-FFF2-40B4-BE49-F238E27FC236}">
                  <a16:creationId xmlns:a16="http://schemas.microsoft.com/office/drawing/2014/main" id="{014826E9-ADBB-0DB5-123D-A9A7AFAF4C27}"/>
                </a:ext>
              </a:extLst>
            </p:cNvPr>
            <p:cNvCxnSpPr>
              <a:cxnSpLocks/>
            </p:cNvCxnSpPr>
            <p:nvPr/>
          </p:nvCxnSpPr>
          <p:spPr>
            <a:xfrm>
              <a:off x="5711926" y="3232051"/>
              <a:ext cx="0" cy="97331"/>
            </a:xfrm>
            <a:prstGeom prst="line">
              <a:avLst/>
            </a:prstGeom>
            <a:ln>
              <a:solidFill>
                <a:schemeClr val="accent6">
                  <a:lumMod val="40000"/>
                  <a:lumOff val="60000"/>
                </a:schemeClr>
              </a:solidFill>
            </a:ln>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1694A1F5-2A91-B2A7-B041-AAFBBFFD2B59}"/>
                </a:ext>
              </a:extLst>
            </p:cNvPr>
            <p:cNvCxnSpPr>
              <a:cxnSpLocks/>
            </p:cNvCxnSpPr>
            <p:nvPr/>
          </p:nvCxnSpPr>
          <p:spPr>
            <a:xfrm>
              <a:off x="5711926" y="3808351"/>
              <a:ext cx="0" cy="97331"/>
            </a:xfrm>
            <a:prstGeom prst="line">
              <a:avLst/>
            </a:prstGeom>
            <a:ln>
              <a:solidFill>
                <a:schemeClr val="accent6">
                  <a:lumMod val="40000"/>
                  <a:lumOff val="60000"/>
                </a:schemeClr>
              </a:solidFill>
            </a:ln>
          </p:spPr>
          <p:style>
            <a:lnRef idx="1">
              <a:schemeClr val="dk1"/>
            </a:lnRef>
            <a:fillRef idx="0">
              <a:schemeClr val="dk1"/>
            </a:fillRef>
            <a:effectRef idx="0">
              <a:schemeClr val="dk1"/>
            </a:effectRef>
            <a:fontRef idx="minor">
              <a:schemeClr val="tx1"/>
            </a:fontRef>
          </p:style>
        </p:cxnSp>
      </p:grpSp>
      <p:grpSp>
        <p:nvGrpSpPr>
          <p:cNvPr id="136" name="Group 135">
            <a:extLst>
              <a:ext uri="{FF2B5EF4-FFF2-40B4-BE49-F238E27FC236}">
                <a16:creationId xmlns:a16="http://schemas.microsoft.com/office/drawing/2014/main" id="{05E98C15-DD31-0516-3B26-843A0ADF31A4}"/>
              </a:ext>
            </a:extLst>
          </p:cNvPr>
          <p:cNvGrpSpPr/>
          <p:nvPr/>
        </p:nvGrpSpPr>
        <p:grpSpPr>
          <a:xfrm>
            <a:off x="4149378" y="1963073"/>
            <a:ext cx="2323182" cy="105221"/>
            <a:chOff x="4149378" y="1931543"/>
            <a:chExt cx="2323182" cy="105221"/>
          </a:xfrm>
        </p:grpSpPr>
        <p:cxnSp>
          <p:nvCxnSpPr>
            <p:cNvPr id="133" name="Straight Connector 132">
              <a:extLst>
                <a:ext uri="{FF2B5EF4-FFF2-40B4-BE49-F238E27FC236}">
                  <a16:creationId xmlns:a16="http://schemas.microsoft.com/office/drawing/2014/main" id="{D92F7C11-4C6F-AC5D-67EF-EF49211CFC34}"/>
                </a:ext>
              </a:extLst>
            </p:cNvPr>
            <p:cNvCxnSpPr/>
            <p:nvPr/>
          </p:nvCxnSpPr>
          <p:spPr>
            <a:xfrm flipV="1">
              <a:off x="4149378" y="1946910"/>
              <a:ext cx="0" cy="89854"/>
            </a:xfrm>
            <a:prstGeom prst="line">
              <a:avLst/>
            </a:prstGeom>
            <a:ln>
              <a:solidFill>
                <a:schemeClr val="accent6">
                  <a:lumMod val="40000"/>
                  <a:lumOff val="60000"/>
                </a:schemeClr>
              </a:solidFill>
            </a:ln>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C893F082-D9F7-5B44-E052-31D27138FC00}"/>
                </a:ext>
              </a:extLst>
            </p:cNvPr>
            <p:cNvCxnSpPr>
              <a:cxnSpLocks/>
            </p:cNvCxnSpPr>
            <p:nvPr/>
          </p:nvCxnSpPr>
          <p:spPr>
            <a:xfrm>
              <a:off x="4149378" y="1931543"/>
              <a:ext cx="2323182" cy="273"/>
            </a:xfrm>
            <a:prstGeom prst="line">
              <a:avLst/>
            </a:prstGeom>
            <a:ln>
              <a:solidFill>
                <a:schemeClr val="accent6">
                  <a:lumMod val="40000"/>
                  <a:lumOff val="60000"/>
                </a:schemeClr>
              </a:solidFill>
            </a:ln>
          </p:spPr>
          <p:style>
            <a:lnRef idx="1">
              <a:schemeClr val="dk1"/>
            </a:lnRef>
            <a:fillRef idx="0">
              <a:schemeClr val="dk1"/>
            </a:fillRef>
            <a:effectRef idx="0">
              <a:schemeClr val="dk1"/>
            </a:effectRef>
            <a:fontRef idx="minor">
              <a:schemeClr val="tx1"/>
            </a:fontRef>
          </p:style>
        </p:cxnSp>
      </p:grpSp>
      <p:sp>
        <p:nvSpPr>
          <p:cNvPr id="145" name="Freeform: Shape 144">
            <a:extLst>
              <a:ext uri="{FF2B5EF4-FFF2-40B4-BE49-F238E27FC236}">
                <a16:creationId xmlns:a16="http://schemas.microsoft.com/office/drawing/2014/main" id="{65948298-E1CD-B098-111B-26E8E6B8DEDE}"/>
              </a:ext>
            </a:extLst>
          </p:cNvPr>
          <p:cNvSpPr/>
          <p:nvPr/>
        </p:nvSpPr>
        <p:spPr>
          <a:xfrm>
            <a:off x="2848355" y="4507484"/>
            <a:ext cx="1880680" cy="433857"/>
          </a:xfrm>
          <a:custGeom>
            <a:avLst/>
            <a:gdLst>
              <a:gd name="connsiteX0" fmla="*/ 0 w 1068906"/>
              <a:gd name="connsiteY0" fmla="*/ 0 h 465522"/>
              <a:gd name="connsiteX1" fmla="*/ 1068906 w 1068906"/>
              <a:gd name="connsiteY1" fmla="*/ 0 h 465522"/>
              <a:gd name="connsiteX2" fmla="*/ 1068906 w 1068906"/>
              <a:gd name="connsiteY2" fmla="*/ 465522 h 465522"/>
              <a:gd name="connsiteX3" fmla="*/ 0 w 1068906"/>
              <a:gd name="connsiteY3" fmla="*/ 465522 h 465522"/>
              <a:gd name="connsiteX4" fmla="*/ 0 w 1068906"/>
              <a:gd name="connsiteY4" fmla="*/ 0 h 465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906" h="465522">
                <a:moveTo>
                  <a:pt x="0" y="0"/>
                </a:moveTo>
                <a:lnTo>
                  <a:pt x="1068906" y="0"/>
                </a:lnTo>
                <a:lnTo>
                  <a:pt x="1068906" y="465522"/>
                </a:lnTo>
                <a:lnTo>
                  <a:pt x="0" y="465522"/>
                </a:lnTo>
                <a:lnTo>
                  <a:pt x="0" y="0"/>
                </a:lnTo>
                <a:close/>
              </a:path>
            </a:pathLst>
          </a:custGeom>
          <a:solidFill>
            <a:schemeClr val="accent6">
              <a:lumMod val="75000"/>
            </a:schemeClr>
          </a:solidFill>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350" tIns="6350" rIns="6350" bIns="635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GB" sz="900" b="1" i="0" u="none" strike="noStrike" kern="1200" cap="none" spc="0" normalizeH="0" baseline="0" noProof="0">
                <a:ln>
                  <a:noFill/>
                </a:ln>
                <a:solidFill>
                  <a:prstClr val="white"/>
                </a:solidFill>
                <a:effectLst/>
                <a:uLnTx/>
                <a:uFillTx/>
                <a:latin typeface="Calibri Light" panose="020F0302020204030204"/>
                <a:ea typeface="+mn-ea"/>
                <a:cs typeface="+mn-cs"/>
              </a:rPr>
              <a:t>Senior Technical Analyst </a:t>
            </a:r>
          </a:p>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GB" sz="900" b="1" i="0" u="none" strike="noStrike" kern="1200" cap="none" spc="0" normalizeH="0" baseline="0" noProof="0">
                <a:ln>
                  <a:noFill/>
                </a:ln>
                <a:solidFill>
                  <a:prstClr val="white"/>
                </a:solidFill>
                <a:effectLst/>
                <a:uLnTx/>
                <a:uFillTx/>
                <a:latin typeface="Calibri Light" panose="020F0302020204030204"/>
                <a:ea typeface="+mn-ea"/>
                <a:cs typeface="+mn-cs"/>
              </a:rPr>
              <a:t>Business Transformation X 1</a:t>
            </a:r>
          </a:p>
        </p:txBody>
      </p:sp>
      <p:grpSp>
        <p:nvGrpSpPr>
          <p:cNvPr id="149" name="Group 148">
            <a:extLst>
              <a:ext uri="{FF2B5EF4-FFF2-40B4-BE49-F238E27FC236}">
                <a16:creationId xmlns:a16="http://schemas.microsoft.com/office/drawing/2014/main" id="{24CF56AA-AD31-D3A3-FFED-A70872BE676B}"/>
              </a:ext>
            </a:extLst>
          </p:cNvPr>
          <p:cNvGrpSpPr/>
          <p:nvPr/>
        </p:nvGrpSpPr>
        <p:grpSpPr>
          <a:xfrm>
            <a:off x="2559358" y="1504072"/>
            <a:ext cx="8998664" cy="4801459"/>
            <a:chOff x="2549951" y="1433575"/>
            <a:chExt cx="8998664" cy="4801459"/>
          </a:xfrm>
        </p:grpSpPr>
        <p:grpSp>
          <p:nvGrpSpPr>
            <p:cNvPr id="116" name="Group 115">
              <a:extLst>
                <a:ext uri="{FF2B5EF4-FFF2-40B4-BE49-F238E27FC236}">
                  <a16:creationId xmlns:a16="http://schemas.microsoft.com/office/drawing/2014/main" id="{E432FF1E-A99A-852C-4974-C8ECAE332353}"/>
                </a:ext>
              </a:extLst>
            </p:cNvPr>
            <p:cNvGrpSpPr/>
            <p:nvPr/>
          </p:nvGrpSpPr>
          <p:grpSpPr>
            <a:xfrm>
              <a:off x="2549951" y="1433575"/>
              <a:ext cx="8998664" cy="4801459"/>
              <a:chOff x="2546516" y="1414357"/>
              <a:chExt cx="8391534" cy="4056172"/>
            </a:xfrm>
          </p:grpSpPr>
          <p:sp>
            <p:nvSpPr>
              <p:cNvPr id="38" name="Freeform: Shape 37">
                <a:extLst>
                  <a:ext uri="{FF2B5EF4-FFF2-40B4-BE49-F238E27FC236}">
                    <a16:creationId xmlns:a16="http://schemas.microsoft.com/office/drawing/2014/main" id="{25ED4E1A-CD52-6C6E-D81D-01261D962D2D}"/>
                  </a:ext>
                </a:extLst>
              </p:cNvPr>
              <p:cNvSpPr/>
              <p:nvPr/>
            </p:nvSpPr>
            <p:spPr>
              <a:xfrm>
                <a:off x="9817786" y="1684749"/>
                <a:ext cx="1120264" cy="545366"/>
              </a:xfrm>
              <a:custGeom>
                <a:avLst/>
                <a:gdLst>
                  <a:gd name="connsiteX0" fmla="*/ 0 w 1034326"/>
                  <a:gd name="connsiteY0" fmla="*/ 0 h 545366"/>
                  <a:gd name="connsiteX1" fmla="*/ 1034326 w 1034326"/>
                  <a:gd name="connsiteY1" fmla="*/ 0 h 545366"/>
                  <a:gd name="connsiteX2" fmla="*/ 1034326 w 1034326"/>
                  <a:gd name="connsiteY2" fmla="*/ 545366 h 545366"/>
                  <a:gd name="connsiteX3" fmla="*/ 0 w 1034326"/>
                  <a:gd name="connsiteY3" fmla="*/ 545366 h 545366"/>
                  <a:gd name="connsiteX4" fmla="*/ 0 w 1034326"/>
                  <a:gd name="connsiteY4" fmla="*/ 0 h 545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326" h="545366">
                    <a:moveTo>
                      <a:pt x="0" y="0"/>
                    </a:moveTo>
                    <a:lnTo>
                      <a:pt x="1034326" y="0"/>
                    </a:lnTo>
                    <a:lnTo>
                      <a:pt x="1034326" y="545366"/>
                    </a:lnTo>
                    <a:lnTo>
                      <a:pt x="0" y="545366"/>
                    </a:lnTo>
                    <a:lnTo>
                      <a:pt x="0" y="0"/>
                    </a:lnTo>
                    <a:close/>
                  </a:path>
                </a:pathLst>
              </a:custGeom>
              <a:solidFill>
                <a:srgbClr val="C00000"/>
              </a:solidFill>
              <a:ln>
                <a:solidFill>
                  <a:schemeClr val="accent6">
                    <a:lumMod val="40000"/>
                    <a:lumOff val="60000"/>
                  </a:schemeClr>
                </a:solidFill>
              </a:ln>
            </p:spPr>
            <p:style>
              <a:lnRef idx="2">
                <a:schemeClr val="accent3">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GB" sz="900" b="1" i="0" u="none" strike="noStrike" kern="1200" cap="none" spc="0" normalizeH="0" baseline="0" noProof="0">
                    <a:ln>
                      <a:noFill/>
                    </a:ln>
                    <a:solidFill>
                      <a:prstClr val="white"/>
                    </a:solidFill>
                    <a:effectLst/>
                    <a:uLnTx/>
                    <a:uFillTx/>
                    <a:latin typeface="Century Gothic" panose="020B0502020202020204" pitchFamily="34" charset="0"/>
                  </a:rPr>
                  <a:t>Acting Board Secretary (Vacant)</a:t>
                </a:r>
              </a:p>
            </p:txBody>
          </p:sp>
          <p:grpSp>
            <p:nvGrpSpPr>
              <p:cNvPr id="95" name="Group 94">
                <a:extLst>
                  <a:ext uri="{FF2B5EF4-FFF2-40B4-BE49-F238E27FC236}">
                    <a16:creationId xmlns:a16="http://schemas.microsoft.com/office/drawing/2014/main" id="{EBAAF7B6-3EFA-222C-717B-7167EA88526D}"/>
                  </a:ext>
                </a:extLst>
              </p:cNvPr>
              <p:cNvGrpSpPr/>
              <p:nvPr/>
            </p:nvGrpSpPr>
            <p:grpSpPr>
              <a:xfrm>
                <a:off x="2546516" y="1414357"/>
                <a:ext cx="6989368" cy="4056172"/>
                <a:chOff x="2535728" y="1428830"/>
                <a:chExt cx="6989368" cy="4056172"/>
              </a:xfrm>
            </p:grpSpPr>
            <p:sp>
              <p:nvSpPr>
                <p:cNvPr id="25" name="Freeform: Shape 24">
                  <a:extLst>
                    <a:ext uri="{FF2B5EF4-FFF2-40B4-BE49-F238E27FC236}">
                      <a16:creationId xmlns:a16="http://schemas.microsoft.com/office/drawing/2014/main" id="{774AFD92-E6A1-E635-D276-5FD6966F8932}"/>
                    </a:ext>
                  </a:extLst>
                </p:cNvPr>
                <p:cNvSpPr/>
                <p:nvPr/>
              </p:nvSpPr>
              <p:spPr>
                <a:xfrm>
                  <a:off x="2557812" y="2748220"/>
                  <a:ext cx="315761" cy="2176856"/>
                </a:xfrm>
                <a:custGeom>
                  <a:avLst/>
                  <a:gdLst/>
                  <a:ahLst/>
                  <a:cxnLst/>
                  <a:rect l="0" t="0" r="0" b="0"/>
                  <a:pathLst>
                    <a:path>
                      <a:moveTo>
                        <a:pt x="0" y="0"/>
                      </a:moveTo>
                      <a:lnTo>
                        <a:pt x="0" y="3209479"/>
                      </a:lnTo>
                      <a:lnTo>
                        <a:pt x="315761" y="3209479"/>
                      </a:lnTo>
                    </a:path>
                  </a:pathLst>
                </a:custGeom>
                <a:noFill/>
                <a:ln>
                  <a:solidFill>
                    <a:schemeClr val="accent6">
                      <a:lumMod val="40000"/>
                      <a:lumOff val="60000"/>
                    </a:schemeClr>
                  </a:solidFill>
                </a:ln>
              </p:spPr>
              <p:style>
                <a:lnRef idx="2">
                  <a:schemeClr val="accent3">
                    <a:shade val="8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26" name="Freeform: Shape 25">
                  <a:extLst>
                    <a:ext uri="{FF2B5EF4-FFF2-40B4-BE49-F238E27FC236}">
                      <a16:creationId xmlns:a16="http://schemas.microsoft.com/office/drawing/2014/main" id="{04ACD6A8-E60F-06A3-1A03-18B514167B13}"/>
                    </a:ext>
                  </a:extLst>
                </p:cNvPr>
                <p:cNvSpPr/>
                <p:nvPr/>
              </p:nvSpPr>
              <p:spPr>
                <a:xfrm>
                  <a:off x="2535728" y="2845839"/>
                  <a:ext cx="377030" cy="1855160"/>
                </a:xfrm>
                <a:custGeom>
                  <a:avLst/>
                  <a:gdLst/>
                  <a:ahLst/>
                  <a:cxnLst/>
                  <a:rect l="0" t="0" r="0" b="0"/>
                  <a:pathLst>
                    <a:path>
                      <a:moveTo>
                        <a:pt x="0" y="0"/>
                      </a:moveTo>
                      <a:lnTo>
                        <a:pt x="0" y="2344720"/>
                      </a:lnTo>
                      <a:lnTo>
                        <a:pt x="337338" y="2344720"/>
                      </a:lnTo>
                    </a:path>
                  </a:pathLst>
                </a:custGeom>
                <a:noFill/>
                <a:ln w="3175">
                  <a:solidFill>
                    <a:schemeClr val="accent6">
                      <a:lumMod val="40000"/>
                      <a:lumOff val="60000"/>
                    </a:schemeClr>
                  </a:solidFill>
                </a:ln>
              </p:spPr>
              <p:style>
                <a:lnRef idx="2">
                  <a:schemeClr val="accent3">
                    <a:shade val="8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hueOff val="0"/>
                        <a:satOff val="0"/>
                        <a:lumOff val="0"/>
                        <a:alphaOff val="0"/>
                      </a:prstClr>
                    </a:solidFill>
                    <a:effectLst/>
                    <a:uLnTx/>
                    <a:uFillTx/>
                    <a:latin typeface="Century Gothic" panose="020B0502020202020204" pitchFamily="34" charset="0"/>
                  </a:endParaRPr>
                </a:p>
              </p:txBody>
            </p:sp>
            <p:sp>
              <p:nvSpPr>
                <p:cNvPr id="27" name="Freeform: Shape 26">
                  <a:extLst>
                    <a:ext uri="{FF2B5EF4-FFF2-40B4-BE49-F238E27FC236}">
                      <a16:creationId xmlns:a16="http://schemas.microsoft.com/office/drawing/2014/main" id="{9C15C8A7-9045-403C-E2DB-5509CB3522EC}"/>
                    </a:ext>
                  </a:extLst>
                </p:cNvPr>
                <p:cNvSpPr/>
                <p:nvPr/>
              </p:nvSpPr>
              <p:spPr>
                <a:xfrm>
                  <a:off x="2566984" y="2221305"/>
                  <a:ext cx="369121" cy="1747127"/>
                </a:xfrm>
                <a:custGeom>
                  <a:avLst/>
                  <a:gdLst/>
                  <a:ahLst/>
                  <a:cxnLst/>
                  <a:rect l="0" t="0" r="0" b="0"/>
                  <a:pathLst>
                    <a:path>
                      <a:moveTo>
                        <a:pt x="0" y="0"/>
                      </a:moveTo>
                      <a:lnTo>
                        <a:pt x="0" y="1715414"/>
                      </a:lnTo>
                      <a:lnTo>
                        <a:pt x="304668" y="1715414"/>
                      </a:lnTo>
                    </a:path>
                  </a:pathLst>
                </a:custGeom>
                <a:noFill/>
                <a:ln w="3175">
                  <a:solidFill>
                    <a:schemeClr val="accent6">
                      <a:lumMod val="40000"/>
                      <a:lumOff val="60000"/>
                    </a:schemeClr>
                  </a:solidFill>
                </a:ln>
              </p:spPr>
              <p:style>
                <a:lnRef idx="2">
                  <a:schemeClr val="accent3">
                    <a:shade val="8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29" name="Freeform: Shape 28">
                  <a:extLst>
                    <a:ext uri="{FF2B5EF4-FFF2-40B4-BE49-F238E27FC236}">
                      <a16:creationId xmlns:a16="http://schemas.microsoft.com/office/drawing/2014/main" id="{47ADE3FF-5532-011B-470B-1FFDC98929EB}"/>
                    </a:ext>
                  </a:extLst>
                </p:cNvPr>
                <p:cNvSpPr/>
                <p:nvPr/>
              </p:nvSpPr>
              <p:spPr>
                <a:xfrm>
                  <a:off x="2557812" y="2284184"/>
                  <a:ext cx="253090" cy="455448"/>
                </a:xfrm>
                <a:custGeom>
                  <a:avLst/>
                  <a:gdLst/>
                  <a:ahLst/>
                  <a:cxnLst/>
                  <a:rect l="0" t="0" r="0" b="0"/>
                  <a:pathLst>
                    <a:path>
                      <a:moveTo>
                        <a:pt x="0" y="0"/>
                      </a:moveTo>
                      <a:lnTo>
                        <a:pt x="0" y="455448"/>
                      </a:lnTo>
                      <a:lnTo>
                        <a:pt x="253090" y="455448"/>
                      </a:lnTo>
                    </a:path>
                  </a:pathLst>
                </a:custGeom>
                <a:noFill/>
                <a:ln w="3175">
                  <a:solidFill>
                    <a:schemeClr val="accent6">
                      <a:lumMod val="40000"/>
                      <a:lumOff val="60000"/>
                    </a:schemeClr>
                  </a:solidFill>
                </a:ln>
              </p:spPr>
              <p:style>
                <a:lnRef idx="2">
                  <a:schemeClr val="accent3">
                    <a:shade val="8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32" name="Freeform: Shape 31">
                  <a:extLst>
                    <a:ext uri="{FF2B5EF4-FFF2-40B4-BE49-F238E27FC236}">
                      <a16:creationId xmlns:a16="http://schemas.microsoft.com/office/drawing/2014/main" id="{5D7B5B30-ADC8-BF75-0723-DAB930040B16}"/>
                    </a:ext>
                  </a:extLst>
                </p:cNvPr>
                <p:cNvSpPr/>
                <p:nvPr/>
              </p:nvSpPr>
              <p:spPr>
                <a:xfrm>
                  <a:off x="2565077" y="1938391"/>
                  <a:ext cx="1995960" cy="345792"/>
                </a:xfrm>
                <a:custGeom>
                  <a:avLst/>
                  <a:gdLst>
                    <a:gd name="connsiteX0" fmla="*/ 0 w 942200"/>
                    <a:gd name="connsiteY0" fmla="*/ 0 h 345792"/>
                    <a:gd name="connsiteX1" fmla="*/ 942200 w 942200"/>
                    <a:gd name="connsiteY1" fmla="*/ 0 h 345792"/>
                    <a:gd name="connsiteX2" fmla="*/ 942200 w 942200"/>
                    <a:gd name="connsiteY2" fmla="*/ 345792 h 345792"/>
                    <a:gd name="connsiteX3" fmla="*/ 0 w 942200"/>
                    <a:gd name="connsiteY3" fmla="*/ 345792 h 345792"/>
                    <a:gd name="connsiteX4" fmla="*/ 0 w 942200"/>
                    <a:gd name="connsiteY4" fmla="*/ 0 h 345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200" h="345792">
                      <a:moveTo>
                        <a:pt x="0" y="0"/>
                      </a:moveTo>
                      <a:lnTo>
                        <a:pt x="942200" y="0"/>
                      </a:lnTo>
                      <a:lnTo>
                        <a:pt x="942200" y="345792"/>
                      </a:lnTo>
                      <a:lnTo>
                        <a:pt x="0" y="345792"/>
                      </a:lnTo>
                      <a:lnTo>
                        <a:pt x="0" y="0"/>
                      </a:lnTo>
                      <a:close/>
                    </a:path>
                  </a:pathLst>
                </a:custGeom>
                <a:ln>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GB" sz="900" b="1" i="0" u="none" strike="noStrike" kern="1200" cap="none" spc="0" normalizeH="0" baseline="0" noProof="0">
                      <a:ln>
                        <a:noFill/>
                      </a:ln>
                      <a:solidFill>
                        <a:prstClr val="black"/>
                      </a:solidFill>
                      <a:effectLst/>
                      <a:uLnTx/>
                      <a:uFillTx/>
                      <a:latin typeface="Century Gothic" panose="020B0502020202020204" pitchFamily="34" charset="0"/>
                    </a:rPr>
                    <a:t>Capacity Building Unit</a:t>
                  </a:r>
                </a:p>
              </p:txBody>
            </p:sp>
            <p:sp>
              <p:nvSpPr>
                <p:cNvPr id="33" name="Freeform: Shape 32">
                  <a:extLst>
                    <a:ext uri="{FF2B5EF4-FFF2-40B4-BE49-F238E27FC236}">
                      <a16:creationId xmlns:a16="http://schemas.microsoft.com/office/drawing/2014/main" id="{12674D72-C278-C420-6B2A-83FF697C0368}"/>
                    </a:ext>
                  </a:extLst>
                </p:cNvPr>
                <p:cNvSpPr/>
                <p:nvPr/>
              </p:nvSpPr>
              <p:spPr>
                <a:xfrm>
                  <a:off x="2810902" y="2429417"/>
                  <a:ext cx="1750137" cy="620430"/>
                </a:xfrm>
                <a:custGeom>
                  <a:avLst/>
                  <a:gdLst>
                    <a:gd name="connsiteX0" fmla="*/ 0 w 1078560"/>
                    <a:gd name="connsiteY0" fmla="*/ 0 h 620430"/>
                    <a:gd name="connsiteX1" fmla="*/ 1078560 w 1078560"/>
                    <a:gd name="connsiteY1" fmla="*/ 0 h 620430"/>
                    <a:gd name="connsiteX2" fmla="*/ 1078560 w 1078560"/>
                    <a:gd name="connsiteY2" fmla="*/ 620430 h 620430"/>
                    <a:gd name="connsiteX3" fmla="*/ 0 w 1078560"/>
                    <a:gd name="connsiteY3" fmla="*/ 620430 h 620430"/>
                    <a:gd name="connsiteX4" fmla="*/ 0 w 1078560"/>
                    <a:gd name="connsiteY4" fmla="*/ 0 h 620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60" h="620430">
                      <a:moveTo>
                        <a:pt x="0" y="0"/>
                      </a:moveTo>
                      <a:lnTo>
                        <a:pt x="1078560" y="0"/>
                      </a:lnTo>
                      <a:lnTo>
                        <a:pt x="1078560" y="620430"/>
                      </a:lnTo>
                      <a:lnTo>
                        <a:pt x="0" y="620430"/>
                      </a:lnTo>
                      <a:lnTo>
                        <a:pt x="0" y="0"/>
                      </a:lnTo>
                      <a:close/>
                    </a:path>
                  </a:pathLst>
                </a:custGeom>
                <a:solidFill>
                  <a:schemeClr val="accent6">
                    <a:lumMod val="75000"/>
                  </a:schemeClr>
                </a:solidFill>
                <a:ln>
                  <a:solidFill>
                    <a:schemeClr val="accent6">
                      <a:lumMod val="40000"/>
                      <a:lumOff val="60000"/>
                    </a:schemeClr>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GB" sz="900" b="1" i="0" u="none" strike="noStrike" kern="1200" cap="none" spc="0" normalizeH="0" baseline="0" noProof="0">
                      <a:ln>
                        <a:noFill/>
                      </a:ln>
                      <a:solidFill>
                        <a:prstClr val="white"/>
                      </a:solidFill>
                      <a:effectLst/>
                      <a:uLnTx/>
                      <a:uFillTx/>
                      <a:latin typeface="Century Gothic" panose="020B0502020202020204" pitchFamily="34" charset="0"/>
                    </a:rPr>
                    <a:t>Director:</a:t>
                  </a:r>
                </a:p>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GB" sz="900" b="1" i="0" u="none" strike="noStrike" kern="1200" cap="none" spc="0" normalizeH="0" baseline="0" noProof="0">
                      <a:ln>
                        <a:noFill/>
                      </a:ln>
                      <a:solidFill>
                        <a:prstClr val="white"/>
                      </a:solidFill>
                      <a:effectLst/>
                      <a:uLnTx/>
                      <a:uFillTx/>
                      <a:latin typeface="Century Gothic" panose="020B0502020202020204" pitchFamily="34" charset="0"/>
                    </a:rPr>
                    <a:t>Organisational Development &amp; </a:t>
                  </a:r>
                </a:p>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GB" sz="900" b="1" i="0" u="none" strike="noStrike" kern="1200" cap="none" spc="0" normalizeH="0" baseline="0" noProof="0">
                      <a:ln>
                        <a:noFill/>
                      </a:ln>
                      <a:solidFill>
                        <a:prstClr val="white"/>
                      </a:solidFill>
                      <a:effectLst/>
                      <a:uLnTx/>
                      <a:uFillTx/>
                      <a:latin typeface="Century Gothic" panose="020B0502020202020204" pitchFamily="34" charset="0"/>
                    </a:rPr>
                    <a:t>Business Transformation X 1</a:t>
                  </a:r>
                </a:p>
              </p:txBody>
            </p:sp>
            <p:sp>
              <p:nvSpPr>
                <p:cNvPr id="34" name="Freeform: Shape 33">
                  <a:extLst>
                    <a:ext uri="{FF2B5EF4-FFF2-40B4-BE49-F238E27FC236}">
                      <a16:creationId xmlns:a16="http://schemas.microsoft.com/office/drawing/2014/main" id="{6627192D-D7DB-E36E-039C-19FCCDB3AC4F}"/>
                    </a:ext>
                  </a:extLst>
                </p:cNvPr>
                <p:cNvSpPr/>
                <p:nvPr/>
              </p:nvSpPr>
              <p:spPr>
                <a:xfrm>
                  <a:off x="2786820" y="3111807"/>
                  <a:ext cx="1753793" cy="366513"/>
                </a:xfrm>
                <a:custGeom>
                  <a:avLst/>
                  <a:gdLst>
                    <a:gd name="connsiteX0" fmla="*/ 0 w 1068906"/>
                    <a:gd name="connsiteY0" fmla="*/ 0 h 465522"/>
                    <a:gd name="connsiteX1" fmla="*/ 1068906 w 1068906"/>
                    <a:gd name="connsiteY1" fmla="*/ 0 h 465522"/>
                    <a:gd name="connsiteX2" fmla="*/ 1068906 w 1068906"/>
                    <a:gd name="connsiteY2" fmla="*/ 465522 h 465522"/>
                    <a:gd name="connsiteX3" fmla="*/ 0 w 1068906"/>
                    <a:gd name="connsiteY3" fmla="*/ 465522 h 465522"/>
                    <a:gd name="connsiteX4" fmla="*/ 0 w 1068906"/>
                    <a:gd name="connsiteY4" fmla="*/ 0 h 465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906" h="465522">
                      <a:moveTo>
                        <a:pt x="0" y="0"/>
                      </a:moveTo>
                      <a:lnTo>
                        <a:pt x="1068906" y="0"/>
                      </a:lnTo>
                      <a:lnTo>
                        <a:pt x="1068906" y="465522"/>
                      </a:lnTo>
                      <a:lnTo>
                        <a:pt x="0" y="465522"/>
                      </a:lnTo>
                      <a:lnTo>
                        <a:pt x="0" y="0"/>
                      </a:lnTo>
                      <a:close/>
                    </a:path>
                  </a:pathLst>
                </a:custGeom>
                <a:solidFill>
                  <a:schemeClr val="accent6">
                    <a:lumMod val="75000"/>
                  </a:schemeClr>
                </a:solidFill>
                <a:ln>
                  <a:solidFill>
                    <a:schemeClr val="accent6">
                      <a:lumMod val="40000"/>
                      <a:lumOff val="60000"/>
                    </a:schemeClr>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350" tIns="6350" rIns="6350" bIns="635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GB" sz="900" b="1" i="0" u="none" strike="noStrike" kern="1200" cap="none" spc="0" normalizeH="0" baseline="0" noProof="0">
                      <a:ln>
                        <a:noFill/>
                      </a:ln>
                      <a:solidFill>
                        <a:prstClr val="white"/>
                      </a:solidFill>
                      <a:effectLst/>
                      <a:uLnTx/>
                      <a:uFillTx/>
                      <a:latin typeface="Century Gothic" panose="020B0502020202020204" pitchFamily="34" charset="0"/>
                    </a:rPr>
                    <a:t>Senior Technical Analyst</a:t>
                  </a:r>
                </a:p>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GB" sz="900" b="1" i="0" u="none" strike="noStrike" kern="1200" cap="none" spc="0" normalizeH="0" baseline="0" noProof="0">
                      <a:ln>
                        <a:noFill/>
                      </a:ln>
                      <a:solidFill>
                        <a:prstClr val="white"/>
                      </a:solidFill>
                      <a:effectLst/>
                      <a:uLnTx/>
                      <a:uFillTx/>
                      <a:latin typeface="Century Gothic" panose="020B0502020202020204" pitchFamily="34" charset="0"/>
                    </a:rPr>
                    <a:t>Organisational Development  X 1</a:t>
                  </a:r>
                </a:p>
              </p:txBody>
            </p:sp>
            <p:sp>
              <p:nvSpPr>
                <p:cNvPr id="35" name="Freeform: Shape 34">
                  <a:extLst>
                    <a:ext uri="{FF2B5EF4-FFF2-40B4-BE49-F238E27FC236}">
                      <a16:creationId xmlns:a16="http://schemas.microsoft.com/office/drawing/2014/main" id="{A1F8C4F0-C66A-F36A-D0F2-5E8BAD58A001}"/>
                    </a:ext>
                  </a:extLst>
                </p:cNvPr>
                <p:cNvSpPr/>
                <p:nvPr/>
              </p:nvSpPr>
              <p:spPr>
                <a:xfrm>
                  <a:off x="2789691" y="3530704"/>
                  <a:ext cx="1774861" cy="366512"/>
                </a:xfrm>
                <a:custGeom>
                  <a:avLst/>
                  <a:gdLst>
                    <a:gd name="connsiteX0" fmla="*/ 0 w 961053"/>
                    <a:gd name="connsiteY0" fmla="*/ 0 h 387525"/>
                    <a:gd name="connsiteX1" fmla="*/ 961053 w 961053"/>
                    <a:gd name="connsiteY1" fmla="*/ 0 h 387525"/>
                    <a:gd name="connsiteX2" fmla="*/ 961053 w 961053"/>
                    <a:gd name="connsiteY2" fmla="*/ 387525 h 387525"/>
                    <a:gd name="connsiteX3" fmla="*/ 0 w 961053"/>
                    <a:gd name="connsiteY3" fmla="*/ 387525 h 387525"/>
                    <a:gd name="connsiteX4" fmla="*/ 0 w 961053"/>
                    <a:gd name="connsiteY4" fmla="*/ 0 h 38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053" h="387525">
                      <a:moveTo>
                        <a:pt x="0" y="0"/>
                      </a:moveTo>
                      <a:lnTo>
                        <a:pt x="961053" y="0"/>
                      </a:lnTo>
                      <a:lnTo>
                        <a:pt x="961053" y="387525"/>
                      </a:lnTo>
                      <a:lnTo>
                        <a:pt x="0" y="387525"/>
                      </a:lnTo>
                      <a:lnTo>
                        <a:pt x="0" y="0"/>
                      </a:lnTo>
                      <a:close/>
                    </a:path>
                  </a:pathLst>
                </a:custGeom>
                <a:solidFill>
                  <a:srgbClr val="C00000"/>
                </a:solidFill>
                <a:ln>
                  <a:solidFill>
                    <a:schemeClr val="accent6">
                      <a:lumMod val="40000"/>
                      <a:lumOff val="60000"/>
                    </a:schemeClr>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GB" sz="900" b="1" i="0" u="none" strike="noStrike" kern="1200" cap="none" spc="0" normalizeH="0" baseline="0" noProof="0">
                      <a:ln>
                        <a:noFill/>
                      </a:ln>
                      <a:solidFill>
                        <a:prstClr val="white"/>
                      </a:solidFill>
                      <a:effectLst/>
                      <a:uLnTx/>
                      <a:uFillTx/>
                      <a:latin typeface="Century Gothic" panose="020B0502020202020204" pitchFamily="34" charset="0"/>
                    </a:rPr>
                    <a:t>Senior Technical Analyst (Vacant) X 2</a:t>
                  </a:r>
                </a:p>
              </p:txBody>
            </p:sp>
            <p:sp>
              <p:nvSpPr>
                <p:cNvPr id="36" name="Freeform: Shape 35">
                  <a:extLst>
                    <a:ext uri="{FF2B5EF4-FFF2-40B4-BE49-F238E27FC236}">
                      <a16:creationId xmlns:a16="http://schemas.microsoft.com/office/drawing/2014/main" id="{72CA235A-C05D-3014-B5B1-8661E8675C5B}"/>
                    </a:ext>
                  </a:extLst>
                </p:cNvPr>
                <p:cNvSpPr/>
                <p:nvPr/>
              </p:nvSpPr>
              <p:spPr>
                <a:xfrm>
                  <a:off x="2786820" y="4736678"/>
                  <a:ext cx="1750136" cy="305995"/>
                </a:xfrm>
                <a:custGeom>
                  <a:avLst/>
                  <a:gdLst>
                    <a:gd name="connsiteX0" fmla="*/ 0 w 985590"/>
                    <a:gd name="connsiteY0" fmla="*/ 0 h 580619"/>
                    <a:gd name="connsiteX1" fmla="*/ 985590 w 985590"/>
                    <a:gd name="connsiteY1" fmla="*/ 0 h 580619"/>
                    <a:gd name="connsiteX2" fmla="*/ 985590 w 985590"/>
                    <a:gd name="connsiteY2" fmla="*/ 580619 h 580619"/>
                    <a:gd name="connsiteX3" fmla="*/ 0 w 985590"/>
                    <a:gd name="connsiteY3" fmla="*/ 580619 h 580619"/>
                    <a:gd name="connsiteX4" fmla="*/ 0 w 985590"/>
                    <a:gd name="connsiteY4" fmla="*/ 0 h 580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590" h="580619">
                      <a:moveTo>
                        <a:pt x="0" y="0"/>
                      </a:moveTo>
                      <a:lnTo>
                        <a:pt x="985590" y="0"/>
                      </a:lnTo>
                      <a:lnTo>
                        <a:pt x="985590" y="580619"/>
                      </a:lnTo>
                      <a:lnTo>
                        <a:pt x="0" y="580619"/>
                      </a:lnTo>
                      <a:lnTo>
                        <a:pt x="0" y="0"/>
                      </a:lnTo>
                      <a:close/>
                    </a:path>
                  </a:pathLst>
                </a:custGeom>
                <a:solidFill>
                  <a:schemeClr val="accent6">
                    <a:lumMod val="75000"/>
                  </a:schemeClr>
                </a:solidFill>
                <a:ln>
                  <a:solidFill>
                    <a:schemeClr val="accent6">
                      <a:lumMod val="40000"/>
                      <a:lumOff val="60000"/>
                    </a:schemeClr>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GB" sz="900" b="1" i="0" u="none" strike="noStrike" kern="1200" cap="none" spc="0" normalizeH="0" baseline="0" noProof="0">
                      <a:ln>
                        <a:noFill/>
                      </a:ln>
                      <a:solidFill>
                        <a:prstClr val="white"/>
                      </a:solidFill>
                      <a:effectLst/>
                      <a:uLnTx/>
                      <a:uFillTx/>
                      <a:latin typeface="Century Gothic" panose="020B0502020202020204" pitchFamily="34" charset="0"/>
                    </a:rPr>
                    <a:t>Technical Analyst (X 3)</a:t>
                  </a:r>
                </a:p>
              </p:txBody>
            </p:sp>
            <p:sp>
              <p:nvSpPr>
                <p:cNvPr id="37" name="Freeform: Shape 36">
                  <a:extLst>
                    <a:ext uri="{FF2B5EF4-FFF2-40B4-BE49-F238E27FC236}">
                      <a16:creationId xmlns:a16="http://schemas.microsoft.com/office/drawing/2014/main" id="{A073F73D-ADFB-5A8B-AD06-5A54FA60A1F7}"/>
                    </a:ext>
                  </a:extLst>
                </p:cNvPr>
                <p:cNvSpPr/>
                <p:nvPr/>
              </p:nvSpPr>
              <p:spPr>
                <a:xfrm>
                  <a:off x="2776058" y="5160725"/>
                  <a:ext cx="1750136" cy="324277"/>
                </a:xfrm>
                <a:custGeom>
                  <a:avLst/>
                  <a:gdLst>
                    <a:gd name="connsiteX0" fmla="*/ 0 w 1050302"/>
                    <a:gd name="connsiteY0" fmla="*/ 0 h 858432"/>
                    <a:gd name="connsiteX1" fmla="*/ 1050302 w 1050302"/>
                    <a:gd name="connsiteY1" fmla="*/ 0 h 858432"/>
                    <a:gd name="connsiteX2" fmla="*/ 1050302 w 1050302"/>
                    <a:gd name="connsiteY2" fmla="*/ 858432 h 858432"/>
                    <a:gd name="connsiteX3" fmla="*/ 0 w 1050302"/>
                    <a:gd name="connsiteY3" fmla="*/ 858432 h 858432"/>
                    <a:gd name="connsiteX4" fmla="*/ 0 w 1050302"/>
                    <a:gd name="connsiteY4" fmla="*/ 0 h 858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302" h="858432">
                      <a:moveTo>
                        <a:pt x="0" y="0"/>
                      </a:moveTo>
                      <a:lnTo>
                        <a:pt x="1050302" y="0"/>
                      </a:lnTo>
                      <a:lnTo>
                        <a:pt x="1050302" y="858432"/>
                      </a:lnTo>
                      <a:lnTo>
                        <a:pt x="0" y="858432"/>
                      </a:lnTo>
                      <a:lnTo>
                        <a:pt x="0" y="0"/>
                      </a:lnTo>
                      <a:close/>
                    </a:path>
                  </a:pathLst>
                </a:custGeom>
                <a:solidFill>
                  <a:schemeClr val="accent6">
                    <a:lumMod val="75000"/>
                  </a:schemeClr>
                </a:solidFill>
                <a:ln>
                  <a:solidFill>
                    <a:schemeClr val="accent6">
                      <a:lumMod val="40000"/>
                      <a:lumOff val="60000"/>
                    </a:schemeClr>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GB" sz="900" b="1" i="0" u="none" strike="noStrike" kern="1200" cap="none" spc="0" normalizeH="0" baseline="0" noProof="0">
                      <a:ln>
                        <a:noFill/>
                      </a:ln>
                      <a:solidFill>
                        <a:prstClr val="white"/>
                      </a:solidFill>
                      <a:effectLst/>
                      <a:uLnTx/>
                      <a:uFillTx/>
                      <a:latin typeface="Century Gothic" panose="020B0502020202020204" pitchFamily="34" charset="0"/>
                    </a:rPr>
                    <a:t>Junior Analyst (X3)</a:t>
                  </a:r>
                </a:p>
              </p:txBody>
            </p:sp>
            <p:grpSp>
              <p:nvGrpSpPr>
                <p:cNvPr id="93" name="Group 92">
                  <a:extLst>
                    <a:ext uri="{FF2B5EF4-FFF2-40B4-BE49-F238E27FC236}">
                      <a16:creationId xmlns:a16="http://schemas.microsoft.com/office/drawing/2014/main" id="{A8EA0D76-4245-E147-A8FD-7BAFA8DA1BBA}"/>
                    </a:ext>
                  </a:extLst>
                </p:cNvPr>
                <p:cNvGrpSpPr/>
                <p:nvPr/>
              </p:nvGrpSpPr>
              <p:grpSpPr>
                <a:xfrm>
                  <a:off x="3131544" y="1428830"/>
                  <a:ext cx="6393552" cy="433886"/>
                  <a:chOff x="5028671" y="1504072"/>
                  <a:chExt cx="6393552" cy="433886"/>
                </a:xfrm>
              </p:grpSpPr>
              <p:sp>
                <p:nvSpPr>
                  <p:cNvPr id="31" name="Freeform: Shape 30">
                    <a:extLst>
                      <a:ext uri="{FF2B5EF4-FFF2-40B4-BE49-F238E27FC236}">
                        <a16:creationId xmlns:a16="http://schemas.microsoft.com/office/drawing/2014/main" id="{CD07E429-562A-776E-D8A0-310C1A6F5D6C}"/>
                      </a:ext>
                    </a:extLst>
                  </p:cNvPr>
                  <p:cNvSpPr/>
                  <p:nvPr/>
                </p:nvSpPr>
                <p:spPr>
                  <a:xfrm>
                    <a:off x="5028671" y="1513146"/>
                    <a:ext cx="2402335" cy="345792"/>
                  </a:xfrm>
                  <a:custGeom>
                    <a:avLst/>
                    <a:gdLst>
                      <a:gd name="connsiteX0" fmla="*/ 0 w 1323533"/>
                      <a:gd name="connsiteY0" fmla="*/ 0 h 345792"/>
                      <a:gd name="connsiteX1" fmla="*/ 1323533 w 1323533"/>
                      <a:gd name="connsiteY1" fmla="*/ 0 h 345792"/>
                      <a:gd name="connsiteX2" fmla="*/ 1323533 w 1323533"/>
                      <a:gd name="connsiteY2" fmla="*/ 345792 h 345792"/>
                      <a:gd name="connsiteX3" fmla="*/ 0 w 1323533"/>
                      <a:gd name="connsiteY3" fmla="*/ 345792 h 345792"/>
                      <a:gd name="connsiteX4" fmla="*/ 0 w 1323533"/>
                      <a:gd name="connsiteY4" fmla="*/ 0 h 345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533" h="345792">
                        <a:moveTo>
                          <a:pt x="0" y="0"/>
                        </a:moveTo>
                        <a:lnTo>
                          <a:pt x="1323533" y="0"/>
                        </a:lnTo>
                        <a:lnTo>
                          <a:pt x="1323533" y="345792"/>
                        </a:lnTo>
                        <a:lnTo>
                          <a:pt x="0" y="345792"/>
                        </a:lnTo>
                        <a:lnTo>
                          <a:pt x="0" y="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accent6">
                        <a:lumMod val="40000"/>
                        <a:lumOff val="60000"/>
                      </a:schemeClr>
                    </a:solidFill>
                  </a:ln>
                </p:spPr>
                <p:style>
                  <a:lnRef idx="2">
                    <a:schemeClr val="accent3">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GB" sz="900" b="1" i="0" u="none" strike="noStrike" kern="1200" cap="none" spc="0" normalizeH="0" baseline="0" noProof="0">
                        <a:ln>
                          <a:noFill/>
                        </a:ln>
                        <a:solidFill>
                          <a:prstClr val="white"/>
                        </a:solidFill>
                        <a:effectLst/>
                        <a:uLnTx/>
                        <a:uFillTx/>
                        <a:latin typeface="Century Gothic" panose="020B0502020202020204" pitchFamily="34" charset="0"/>
                      </a:rPr>
                      <a:t>CBDA BOARD of Directors</a:t>
                    </a:r>
                  </a:p>
                </p:txBody>
              </p:sp>
              <p:sp>
                <p:nvSpPr>
                  <p:cNvPr id="39" name="Freeform: Shape 38">
                    <a:extLst>
                      <a:ext uri="{FF2B5EF4-FFF2-40B4-BE49-F238E27FC236}">
                        <a16:creationId xmlns:a16="http://schemas.microsoft.com/office/drawing/2014/main" id="{DB198EAF-992D-40DF-8D42-ADBC26D4A427}"/>
                      </a:ext>
                    </a:extLst>
                  </p:cNvPr>
                  <p:cNvSpPr/>
                  <p:nvPr/>
                </p:nvSpPr>
                <p:spPr>
                  <a:xfrm>
                    <a:off x="8090810" y="1504072"/>
                    <a:ext cx="3331413" cy="433886"/>
                  </a:xfrm>
                  <a:custGeom>
                    <a:avLst/>
                    <a:gdLst>
                      <a:gd name="connsiteX0" fmla="*/ 0 w 1014374"/>
                      <a:gd name="connsiteY0" fmla="*/ 0 h 433886"/>
                      <a:gd name="connsiteX1" fmla="*/ 1014374 w 1014374"/>
                      <a:gd name="connsiteY1" fmla="*/ 0 h 433886"/>
                      <a:gd name="connsiteX2" fmla="*/ 1014374 w 1014374"/>
                      <a:gd name="connsiteY2" fmla="*/ 433886 h 433886"/>
                      <a:gd name="connsiteX3" fmla="*/ 0 w 1014374"/>
                      <a:gd name="connsiteY3" fmla="*/ 433886 h 433886"/>
                      <a:gd name="connsiteX4" fmla="*/ 0 w 1014374"/>
                      <a:gd name="connsiteY4" fmla="*/ 0 h 43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374" h="433886">
                        <a:moveTo>
                          <a:pt x="0" y="0"/>
                        </a:moveTo>
                        <a:lnTo>
                          <a:pt x="1014374" y="0"/>
                        </a:lnTo>
                        <a:lnTo>
                          <a:pt x="1014374" y="433886"/>
                        </a:lnTo>
                        <a:lnTo>
                          <a:pt x="0" y="433886"/>
                        </a:lnTo>
                        <a:lnTo>
                          <a:pt x="0" y="0"/>
                        </a:lnTo>
                        <a:close/>
                      </a:path>
                    </a:pathLst>
                  </a:custGeom>
                  <a:gradFill flip="none" rotWithShape="1">
                    <a:gsLst>
                      <a:gs pos="0">
                        <a:srgbClr val="70AD47">
                          <a:lumMod val="89000"/>
                        </a:srgbClr>
                      </a:gs>
                      <a:gs pos="23000">
                        <a:srgbClr val="70AD47">
                          <a:lumMod val="89000"/>
                        </a:srgbClr>
                      </a:gs>
                      <a:gs pos="69000">
                        <a:srgbClr val="70AD47">
                          <a:lumMod val="75000"/>
                        </a:srgbClr>
                      </a:gs>
                      <a:gs pos="97000">
                        <a:srgbClr val="70AD47">
                          <a:lumMod val="70000"/>
                        </a:srgbClr>
                      </a:gs>
                    </a:gsLst>
                    <a:path path="circle">
                      <a:fillToRect l="50000" t="50000" r="50000" b="50000"/>
                    </a:path>
                    <a:tileRect/>
                  </a:gradFill>
                  <a:ln w="12700" cap="flat" cmpd="sng" algn="ctr">
                    <a:solidFill>
                      <a:schemeClr val="accent6">
                        <a:lumMod val="40000"/>
                        <a:lumOff val="60000"/>
                      </a:scheme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5080" tIns="5080" rIns="5080" bIns="5080"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en-GB" sz="900" b="1" i="0" u="none" strike="noStrike" kern="1200" cap="none" spc="0" normalizeH="0" baseline="0" noProof="0">
                        <a:ln>
                          <a:noFill/>
                        </a:ln>
                        <a:solidFill>
                          <a:prstClr val="white"/>
                        </a:solidFill>
                        <a:effectLst/>
                        <a:uLnTx/>
                        <a:uFillTx/>
                        <a:latin typeface="Century Gothic" panose="020B0502020202020204" pitchFamily="34" charset="0"/>
                      </a:rPr>
                      <a:t>Acting Manging Director</a:t>
                    </a:r>
                  </a:p>
                </p:txBody>
              </p:sp>
              <p:cxnSp>
                <p:nvCxnSpPr>
                  <p:cNvPr id="92" name="Straight Connector 91">
                    <a:extLst>
                      <a:ext uri="{FF2B5EF4-FFF2-40B4-BE49-F238E27FC236}">
                        <a16:creationId xmlns:a16="http://schemas.microsoft.com/office/drawing/2014/main" id="{AC473FC5-C875-64F5-AC97-B352B324CB26}"/>
                      </a:ext>
                    </a:extLst>
                  </p:cNvPr>
                  <p:cNvCxnSpPr/>
                  <p:nvPr/>
                </p:nvCxnSpPr>
                <p:spPr>
                  <a:xfrm>
                    <a:off x="7400981" y="1816322"/>
                    <a:ext cx="659805" cy="0"/>
                  </a:xfrm>
                  <a:prstGeom prst="line">
                    <a:avLst/>
                  </a:prstGeom>
                  <a:ln>
                    <a:solidFill>
                      <a:schemeClr val="accent6">
                        <a:lumMod val="40000"/>
                        <a:lumOff val="60000"/>
                      </a:schemeClr>
                    </a:solidFill>
                  </a:ln>
                </p:spPr>
                <p:style>
                  <a:lnRef idx="1">
                    <a:schemeClr val="dk1"/>
                  </a:lnRef>
                  <a:fillRef idx="0">
                    <a:schemeClr val="dk1"/>
                  </a:fillRef>
                  <a:effectRef idx="0">
                    <a:schemeClr val="dk1"/>
                  </a:effectRef>
                  <a:fontRef idx="minor">
                    <a:schemeClr val="tx1"/>
                  </a:fontRef>
                </p:style>
              </p:cxnSp>
            </p:grpSp>
          </p:grpSp>
          <p:cxnSp>
            <p:nvCxnSpPr>
              <p:cNvPr id="115" name="Straight Connector 114">
                <a:extLst>
                  <a:ext uri="{FF2B5EF4-FFF2-40B4-BE49-F238E27FC236}">
                    <a16:creationId xmlns:a16="http://schemas.microsoft.com/office/drawing/2014/main" id="{C71CAB2E-72C8-3499-C5EA-3B3C9DB1EE74}"/>
                  </a:ext>
                </a:extLst>
              </p:cNvPr>
              <p:cNvCxnSpPr>
                <a:cxnSpLocks/>
                <a:endCxn id="38" idx="0"/>
              </p:cNvCxnSpPr>
              <p:nvPr/>
            </p:nvCxnSpPr>
            <p:spPr>
              <a:xfrm>
                <a:off x="9535884" y="1684749"/>
                <a:ext cx="281902" cy="0"/>
              </a:xfrm>
              <a:prstGeom prst="line">
                <a:avLst/>
              </a:prstGeom>
              <a:ln>
                <a:solidFill>
                  <a:schemeClr val="accent6">
                    <a:lumMod val="40000"/>
                    <a:lumOff val="60000"/>
                  </a:schemeClr>
                </a:solidFill>
              </a:ln>
            </p:spPr>
            <p:style>
              <a:lnRef idx="1">
                <a:schemeClr val="dk1"/>
              </a:lnRef>
              <a:fillRef idx="0">
                <a:schemeClr val="dk1"/>
              </a:fillRef>
              <a:effectRef idx="0">
                <a:schemeClr val="dk1"/>
              </a:effectRef>
              <a:fontRef idx="minor">
                <a:schemeClr val="tx1"/>
              </a:fontRef>
            </p:style>
          </p:cxnSp>
        </p:grpSp>
        <p:cxnSp>
          <p:nvCxnSpPr>
            <p:cNvPr id="147" name="Straight Connector 146">
              <a:extLst>
                <a:ext uri="{FF2B5EF4-FFF2-40B4-BE49-F238E27FC236}">
                  <a16:creationId xmlns:a16="http://schemas.microsoft.com/office/drawing/2014/main" id="{B8F3BB01-4881-4575-D165-7EE341F2C5BB}"/>
                </a:ext>
              </a:extLst>
            </p:cNvPr>
            <p:cNvCxnSpPr>
              <a:cxnSpLocks/>
            </p:cNvCxnSpPr>
            <p:nvPr/>
          </p:nvCxnSpPr>
          <p:spPr>
            <a:xfrm>
              <a:off x="2572959" y="4741049"/>
              <a:ext cx="272075" cy="0"/>
            </a:xfrm>
            <a:prstGeom prst="line">
              <a:avLst/>
            </a:prstGeom>
            <a:ln>
              <a:solidFill>
                <a:schemeClr val="accent6">
                  <a:lumMod val="40000"/>
                  <a:lumOff val="60000"/>
                </a:schemeClr>
              </a:solidFill>
            </a:ln>
          </p:spPr>
          <p:style>
            <a:lnRef idx="1">
              <a:schemeClr val="dk1"/>
            </a:lnRef>
            <a:fillRef idx="0">
              <a:schemeClr val="dk1"/>
            </a:fillRef>
            <a:effectRef idx="0">
              <a:schemeClr val="dk1"/>
            </a:effectRef>
            <a:fontRef idx="minor">
              <a:schemeClr val="tx1"/>
            </a:fontRef>
          </p:style>
        </p:cxnSp>
      </p:grpSp>
      <p:grpSp>
        <p:nvGrpSpPr>
          <p:cNvPr id="156" name="Group 155">
            <a:extLst>
              <a:ext uri="{FF2B5EF4-FFF2-40B4-BE49-F238E27FC236}">
                <a16:creationId xmlns:a16="http://schemas.microsoft.com/office/drawing/2014/main" id="{E236FD34-58CE-CAEB-0922-AC6FBE5413A6}"/>
              </a:ext>
            </a:extLst>
          </p:cNvPr>
          <p:cNvGrpSpPr/>
          <p:nvPr/>
        </p:nvGrpSpPr>
        <p:grpSpPr>
          <a:xfrm>
            <a:off x="2559358" y="5025348"/>
            <a:ext cx="2162434" cy="291796"/>
            <a:chOff x="2559358" y="5025348"/>
            <a:chExt cx="2162434" cy="291796"/>
          </a:xfrm>
        </p:grpSpPr>
        <p:grpSp>
          <p:nvGrpSpPr>
            <p:cNvPr id="151" name="Group 150">
              <a:extLst>
                <a:ext uri="{FF2B5EF4-FFF2-40B4-BE49-F238E27FC236}">
                  <a16:creationId xmlns:a16="http://schemas.microsoft.com/office/drawing/2014/main" id="{DC7DBD47-DF8A-3B51-0148-657BB6233C99}"/>
                </a:ext>
              </a:extLst>
            </p:cNvPr>
            <p:cNvGrpSpPr/>
            <p:nvPr/>
          </p:nvGrpSpPr>
          <p:grpSpPr>
            <a:xfrm>
              <a:off x="2845034" y="5025348"/>
              <a:ext cx="1876758" cy="291796"/>
              <a:chOff x="5696663" y="2798196"/>
              <a:chExt cx="707364" cy="358878"/>
            </a:xfrm>
          </p:grpSpPr>
          <p:sp>
            <p:nvSpPr>
              <p:cNvPr id="152" name="Rectangle: Rounded Corners 151">
                <a:extLst>
                  <a:ext uri="{FF2B5EF4-FFF2-40B4-BE49-F238E27FC236}">
                    <a16:creationId xmlns:a16="http://schemas.microsoft.com/office/drawing/2014/main" id="{7B83FA68-0956-6707-7833-645C626B81D4}"/>
                  </a:ext>
                </a:extLst>
              </p:cNvPr>
              <p:cNvSpPr/>
              <p:nvPr/>
            </p:nvSpPr>
            <p:spPr>
              <a:xfrm>
                <a:off x="5696663" y="2798196"/>
                <a:ext cx="707364" cy="358878"/>
              </a:xfrm>
              <a:prstGeom prst="roundRect">
                <a:avLst>
                  <a:gd name="adj" fmla="val 10000"/>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3" name="Rectangle: Rounded Corners 4">
                <a:extLst>
                  <a:ext uri="{FF2B5EF4-FFF2-40B4-BE49-F238E27FC236}">
                    <a16:creationId xmlns:a16="http://schemas.microsoft.com/office/drawing/2014/main" id="{6344FC05-CB56-D997-015E-296A744168BB}"/>
                  </a:ext>
                </a:extLst>
              </p:cNvPr>
              <p:cNvSpPr txBox="1"/>
              <p:nvPr/>
            </p:nvSpPr>
            <p:spPr>
              <a:xfrm>
                <a:off x="5707174" y="2808707"/>
                <a:ext cx="686342" cy="3378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a:ln>
                      <a:noFill/>
                    </a:ln>
                    <a:solidFill>
                      <a:prstClr val="white"/>
                    </a:solidFill>
                    <a:effectLst/>
                    <a:uLnTx/>
                    <a:uFillTx/>
                    <a:latin typeface="Calibri" panose="020F0502020204030204"/>
                    <a:ea typeface="+mn-ea"/>
                    <a:cs typeface="+mn-cs"/>
                  </a:rPr>
                  <a:t>Trainer X 1</a:t>
                </a:r>
              </a:p>
            </p:txBody>
          </p:sp>
        </p:grpSp>
        <p:cxnSp>
          <p:nvCxnSpPr>
            <p:cNvPr id="155" name="Straight Connector 154">
              <a:extLst>
                <a:ext uri="{FF2B5EF4-FFF2-40B4-BE49-F238E27FC236}">
                  <a16:creationId xmlns:a16="http://schemas.microsoft.com/office/drawing/2014/main" id="{F5AE3712-6404-177B-8DA9-5985761E2809}"/>
                </a:ext>
              </a:extLst>
            </p:cNvPr>
            <p:cNvCxnSpPr>
              <a:cxnSpLocks/>
            </p:cNvCxnSpPr>
            <p:nvPr/>
          </p:nvCxnSpPr>
          <p:spPr>
            <a:xfrm>
              <a:off x="2559358" y="5042770"/>
              <a:ext cx="309456" cy="3334"/>
            </a:xfrm>
            <a:prstGeom prst="line">
              <a:avLst/>
            </a:prstGeom>
            <a:ln>
              <a:solidFill>
                <a:schemeClr val="accent6">
                  <a:lumMod val="40000"/>
                  <a:lumOff val="60000"/>
                </a:schemeClr>
              </a:solidFill>
            </a:ln>
          </p:spPr>
          <p:style>
            <a:lnRef idx="1">
              <a:schemeClr val="dk1"/>
            </a:lnRef>
            <a:fillRef idx="0">
              <a:schemeClr val="dk1"/>
            </a:fillRef>
            <a:effectRef idx="0">
              <a:schemeClr val="dk1"/>
            </a:effectRef>
            <a:fontRef idx="minor">
              <a:schemeClr val="tx1"/>
            </a:fontRef>
          </p:style>
        </p:cxnSp>
      </p:grpSp>
      <p:grpSp>
        <p:nvGrpSpPr>
          <p:cNvPr id="160" name="Group 159">
            <a:extLst>
              <a:ext uri="{FF2B5EF4-FFF2-40B4-BE49-F238E27FC236}">
                <a16:creationId xmlns:a16="http://schemas.microsoft.com/office/drawing/2014/main" id="{8ECC375F-6127-3870-10D6-CC9DF934B210}"/>
              </a:ext>
            </a:extLst>
          </p:cNvPr>
          <p:cNvGrpSpPr/>
          <p:nvPr/>
        </p:nvGrpSpPr>
        <p:grpSpPr>
          <a:xfrm>
            <a:off x="9589674" y="2532782"/>
            <a:ext cx="1968348" cy="623229"/>
            <a:chOff x="9589674" y="2532782"/>
            <a:chExt cx="1968348" cy="623229"/>
          </a:xfrm>
        </p:grpSpPr>
        <p:sp>
          <p:nvSpPr>
            <p:cNvPr id="150" name="Freeform: Shape 149">
              <a:extLst>
                <a:ext uri="{FF2B5EF4-FFF2-40B4-BE49-F238E27FC236}">
                  <a16:creationId xmlns:a16="http://schemas.microsoft.com/office/drawing/2014/main" id="{4276B75D-C811-B046-B68F-EC7DC636625C}"/>
                </a:ext>
              </a:extLst>
            </p:cNvPr>
            <p:cNvSpPr/>
            <p:nvPr/>
          </p:nvSpPr>
          <p:spPr>
            <a:xfrm>
              <a:off x="10318162" y="2536081"/>
              <a:ext cx="1239860" cy="619930"/>
            </a:xfrm>
            <a:custGeom>
              <a:avLst/>
              <a:gdLst>
                <a:gd name="connsiteX0" fmla="*/ 0 w 1239860"/>
                <a:gd name="connsiteY0" fmla="*/ 61993 h 619930"/>
                <a:gd name="connsiteX1" fmla="*/ 61993 w 1239860"/>
                <a:gd name="connsiteY1" fmla="*/ 0 h 619930"/>
                <a:gd name="connsiteX2" fmla="*/ 1177867 w 1239860"/>
                <a:gd name="connsiteY2" fmla="*/ 0 h 619930"/>
                <a:gd name="connsiteX3" fmla="*/ 1239860 w 1239860"/>
                <a:gd name="connsiteY3" fmla="*/ 61993 h 619930"/>
                <a:gd name="connsiteX4" fmla="*/ 1239860 w 1239860"/>
                <a:gd name="connsiteY4" fmla="*/ 557937 h 619930"/>
                <a:gd name="connsiteX5" fmla="*/ 1177867 w 1239860"/>
                <a:gd name="connsiteY5" fmla="*/ 619930 h 619930"/>
                <a:gd name="connsiteX6" fmla="*/ 61993 w 1239860"/>
                <a:gd name="connsiteY6" fmla="*/ 619930 h 619930"/>
                <a:gd name="connsiteX7" fmla="*/ 0 w 1239860"/>
                <a:gd name="connsiteY7" fmla="*/ 557937 h 619930"/>
                <a:gd name="connsiteX8" fmla="*/ 0 w 1239860"/>
                <a:gd name="connsiteY8" fmla="*/ 61993 h 61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9860" h="619930">
                  <a:moveTo>
                    <a:pt x="0" y="61993"/>
                  </a:moveTo>
                  <a:cubicBezTo>
                    <a:pt x="0" y="27755"/>
                    <a:pt x="27755" y="0"/>
                    <a:pt x="61993" y="0"/>
                  </a:cubicBezTo>
                  <a:lnTo>
                    <a:pt x="1177867" y="0"/>
                  </a:lnTo>
                  <a:cubicBezTo>
                    <a:pt x="1212105" y="0"/>
                    <a:pt x="1239860" y="27755"/>
                    <a:pt x="1239860" y="61993"/>
                  </a:cubicBezTo>
                  <a:lnTo>
                    <a:pt x="1239860" y="557937"/>
                  </a:lnTo>
                  <a:cubicBezTo>
                    <a:pt x="1239860" y="592175"/>
                    <a:pt x="1212105" y="619930"/>
                    <a:pt x="1177867" y="619930"/>
                  </a:cubicBezTo>
                  <a:lnTo>
                    <a:pt x="61993" y="619930"/>
                  </a:lnTo>
                  <a:cubicBezTo>
                    <a:pt x="27755" y="619930"/>
                    <a:pt x="0" y="592175"/>
                    <a:pt x="0" y="557937"/>
                  </a:cubicBezTo>
                  <a:lnTo>
                    <a:pt x="0" y="61993"/>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412" tIns="26412" rIns="26412" bIns="26412"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t>Stakeholder &amp; Marketing Director</a:t>
              </a:r>
            </a:p>
          </p:txBody>
        </p:sp>
        <p:cxnSp>
          <p:nvCxnSpPr>
            <p:cNvPr id="158" name="Straight Connector 157">
              <a:extLst>
                <a:ext uri="{FF2B5EF4-FFF2-40B4-BE49-F238E27FC236}">
                  <a16:creationId xmlns:a16="http://schemas.microsoft.com/office/drawing/2014/main" id="{55D8D3B8-FF32-CCBB-440B-6FCF136C1631}"/>
                </a:ext>
              </a:extLst>
            </p:cNvPr>
            <p:cNvCxnSpPr>
              <a:cxnSpLocks/>
              <a:stCxn id="109" idx="2"/>
              <a:endCxn id="150" idx="1"/>
            </p:cNvCxnSpPr>
            <p:nvPr/>
          </p:nvCxnSpPr>
          <p:spPr>
            <a:xfrm>
              <a:off x="9589674" y="2532782"/>
              <a:ext cx="790481" cy="3299"/>
            </a:xfrm>
            <a:prstGeom prst="line">
              <a:avLst/>
            </a:prstGeom>
            <a:ln>
              <a:solidFill>
                <a:schemeClr val="accent6">
                  <a:lumMod val="40000"/>
                  <a:lumOff val="60000"/>
                </a:schemeClr>
              </a:solidFill>
            </a:ln>
          </p:spPr>
          <p:style>
            <a:lnRef idx="1">
              <a:schemeClr val="dk1"/>
            </a:lnRef>
            <a:fillRef idx="0">
              <a:schemeClr val="dk1"/>
            </a:fillRef>
            <a:effectRef idx="0">
              <a:schemeClr val="dk1"/>
            </a:effectRef>
            <a:fontRef idx="minor">
              <a:schemeClr val="tx1"/>
            </a:fontRef>
          </p:style>
        </p:cxnSp>
      </p:grpSp>
      <p:cxnSp>
        <p:nvCxnSpPr>
          <p:cNvPr id="169" name="Straight Connector 168">
            <a:extLst>
              <a:ext uri="{FF2B5EF4-FFF2-40B4-BE49-F238E27FC236}">
                <a16:creationId xmlns:a16="http://schemas.microsoft.com/office/drawing/2014/main" id="{FF9317F5-ACB9-FBC6-BFD5-679C72D78278}"/>
              </a:ext>
            </a:extLst>
          </p:cNvPr>
          <p:cNvCxnSpPr>
            <a:cxnSpLocks/>
          </p:cNvCxnSpPr>
          <p:nvPr/>
        </p:nvCxnSpPr>
        <p:spPr>
          <a:xfrm>
            <a:off x="2559358" y="3713210"/>
            <a:ext cx="310021" cy="0"/>
          </a:xfrm>
          <a:prstGeom prst="line">
            <a:avLst/>
          </a:prstGeom>
          <a:ln>
            <a:solidFill>
              <a:schemeClr val="accent6">
                <a:lumMod val="40000"/>
                <a:lumOff val="60000"/>
              </a:schemeClr>
            </a:solidFill>
          </a:ln>
        </p:spPr>
        <p:style>
          <a:lnRef idx="1">
            <a:schemeClr val="dk1"/>
          </a:lnRef>
          <a:fillRef idx="0">
            <a:schemeClr val="dk1"/>
          </a:fillRef>
          <a:effectRef idx="0">
            <a:schemeClr val="dk1"/>
          </a:effectRef>
          <a:fontRef idx="minor">
            <a:schemeClr val="tx1"/>
          </a:fontRef>
        </p:style>
      </p:cxnSp>
      <p:sp>
        <p:nvSpPr>
          <p:cNvPr id="3" name="Slide Number Placeholder 5">
            <a:extLst>
              <a:ext uri="{FF2B5EF4-FFF2-40B4-BE49-F238E27FC236}">
                <a16:creationId xmlns:a16="http://schemas.microsoft.com/office/drawing/2014/main" id="{4CD834DB-D2E4-D69B-E353-7578484AD300}"/>
              </a:ext>
            </a:extLst>
          </p:cNvPr>
          <p:cNvSpPr>
            <a:spLocks noGrp="1"/>
          </p:cNvSpPr>
          <p:nvPr>
            <p:ph type="sldNum" sz="quarter" idx="12"/>
          </p:nvPr>
        </p:nvSpPr>
        <p:spPr>
          <a:xfrm>
            <a:off x="8610600" y="6492874"/>
            <a:ext cx="2852854" cy="22860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AA580-02F3-4C18-8984-B60861355EC2}" type="slidenum">
              <a:rPr kumimoji="0" lang="en-ZA" sz="10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ZA"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2958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57DA2-9F50-42EA-B07B-8850D6C8B977}"/>
              </a:ext>
            </a:extLst>
          </p:cNvPr>
          <p:cNvSpPr>
            <a:spLocks noGrp="1"/>
          </p:cNvSpPr>
          <p:nvPr>
            <p:ph type="title"/>
          </p:nvPr>
        </p:nvSpPr>
        <p:spPr>
          <a:xfrm>
            <a:off x="1175308" y="1766300"/>
            <a:ext cx="4135687" cy="3020343"/>
          </a:xfrm>
        </p:spPr>
        <p:txBody>
          <a:bodyPr/>
          <a:lstStyle/>
          <a:p>
            <a:r>
              <a:rPr lang="en-GB" b="1" dirty="0"/>
              <a:t>Capacity Building</a:t>
            </a:r>
          </a:p>
        </p:txBody>
      </p:sp>
      <p:sp>
        <p:nvSpPr>
          <p:cNvPr id="5" name="Slide Number Placeholder 4">
            <a:extLst>
              <a:ext uri="{FF2B5EF4-FFF2-40B4-BE49-F238E27FC236}">
                <a16:creationId xmlns:a16="http://schemas.microsoft.com/office/drawing/2014/main" id="{EB49AE81-D581-40AD-AC57-B8BFACC383CE}"/>
              </a:ext>
            </a:extLst>
          </p:cNvPr>
          <p:cNvSpPr>
            <a:spLocks noGrp="1"/>
          </p:cNvSpPr>
          <p:nvPr>
            <p:ph type="sldNum" sz="quarter" idx="12"/>
          </p:nvPr>
        </p:nvSpPr>
        <p:spPr/>
        <p:txBody>
          <a:bodyPr/>
          <a:lstStyle/>
          <a:p>
            <a:pPr defTabSz="914400">
              <a:defRPr/>
            </a:pPr>
            <a:fld id="{1942B57A-1560-4200-AE3C-01BF93AC9615}" type="slidenum">
              <a:rPr lang="en-ZA" smtClean="0">
                <a:solidFill>
                  <a:prstClr val="white"/>
                </a:solidFill>
              </a:rPr>
              <a:pPr defTabSz="914400">
                <a:defRPr/>
              </a:pPr>
              <a:t>22</a:t>
            </a:fld>
            <a:endParaRPr lang="en-ZA">
              <a:solidFill>
                <a:prstClr val="white"/>
              </a:solidFill>
            </a:endParaRPr>
          </a:p>
        </p:txBody>
      </p:sp>
    </p:spTree>
    <p:extLst>
      <p:ext uri="{BB962C8B-B14F-4D97-AF65-F5344CB8AC3E}">
        <p14:creationId xmlns:p14="http://schemas.microsoft.com/office/powerpoint/2010/main" val="280453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ight Arrow 29"/>
          <p:cNvSpPr/>
          <p:nvPr/>
        </p:nvSpPr>
        <p:spPr>
          <a:xfrm>
            <a:off x="1626869" y="2176485"/>
            <a:ext cx="10131573" cy="2226574"/>
          </a:xfrm>
          <a:prstGeom prst="rightArrow">
            <a:avLst/>
          </a:prstGeom>
          <a:solidFill>
            <a:schemeClr val="bg2">
              <a:lumMod val="90000"/>
            </a:schemeClr>
          </a:solidFill>
          <a:ln>
            <a:solidFill>
              <a:schemeClr val="bg1">
                <a:lumMod val="50000"/>
              </a:schemeClr>
            </a:solidFill>
          </a:ln>
        </p:spPr>
        <p:style>
          <a:lnRef idx="2">
            <a:schemeClr val="accent3"/>
          </a:lnRef>
          <a:fillRef idx="1">
            <a:schemeClr val="lt1"/>
          </a:fillRef>
          <a:effectRef idx="0">
            <a:schemeClr val="accent3"/>
          </a:effectRef>
          <a:fontRef idx="minor">
            <a:schemeClr val="dk1"/>
          </a:fontRef>
        </p:style>
      </p:sp>
      <p:cxnSp>
        <p:nvCxnSpPr>
          <p:cNvPr id="12" name="Straight Connector 11"/>
          <p:cNvCxnSpPr/>
          <p:nvPr/>
        </p:nvCxnSpPr>
        <p:spPr>
          <a:xfrm>
            <a:off x="4386834" y="2754630"/>
            <a:ext cx="6096" cy="4103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536181" y="2775698"/>
            <a:ext cx="7571" cy="4082303"/>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49780" y="925606"/>
            <a:ext cx="8103870" cy="711359"/>
          </a:xfrm>
        </p:spPr>
        <p:txBody>
          <a:bodyPr/>
          <a:lstStyle/>
          <a:p>
            <a:pPr algn="ctr"/>
            <a:r>
              <a:rPr lang="en-US" b="1" dirty="0"/>
              <a:t>Services Offered</a:t>
            </a:r>
            <a:endParaRPr lang="en-ZA" b="1" dirty="0"/>
          </a:p>
        </p:txBody>
      </p:sp>
      <p:sp>
        <p:nvSpPr>
          <p:cNvPr id="5" name="Slide Number Placeholder 4"/>
          <p:cNvSpPr>
            <a:spLocks noGrp="1"/>
          </p:cNvSpPr>
          <p:nvPr>
            <p:ph type="sldNum" sz="quarter" idx="12"/>
          </p:nvPr>
        </p:nvSpPr>
        <p:spPr/>
        <p:txBody>
          <a:bodyPr/>
          <a:lstStyle/>
          <a:p>
            <a:pPr defTabSz="914400">
              <a:defRPr/>
            </a:pPr>
            <a:fld id="{1942B57A-1560-4200-AE3C-01BF93AC9615}" type="slidenum">
              <a:rPr lang="en-ZA">
                <a:solidFill>
                  <a:prstClr val="white"/>
                </a:solidFill>
                <a:latin typeface="Century Gothic" panose="020B0502020202020204"/>
              </a:rPr>
              <a:pPr defTabSz="914400">
                <a:defRPr/>
              </a:pPr>
              <a:t>23</a:t>
            </a:fld>
            <a:endParaRPr lang="en-ZA">
              <a:solidFill>
                <a:prstClr val="white"/>
              </a:solidFill>
              <a:latin typeface="Century Gothic" panose="020B0502020202020204"/>
            </a:endParaRPr>
          </a:p>
        </p:txBody>
      </p:sp>
      <p:sp>
        <p:nvSpPr>
          <p:cNvPr id="3" name="Rounded Rectangle 2"/>
          <p:cNvSpPr/>
          <p:nvPr/>
        </p:nvSpPr>
        <p:spPr>
          <a:xfrm>
            <a:off x="1721470" y="2886738"/>
            <a:ext cx="2423272" cy="771657"/>
          </a:xfrm>
          <a:prstGeom prst="roundRect">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a:t>Pre-Registration Support and Training</a:t>
            </a:r>
            <a:endParaRPr lang="en-ZA" sz="1400" b="1"/>
          </a:p>
        </p:txBody>
      </p:sp>
      <p:sp>
        <p:nvSpPr>
          <p:cNvPr id="44" name="Rounded Rectangle 43"/>
          <p:cNvSpPr/>
          <p:nvPr/>
        </p:nvSpPr>
        <p:spPr>
          <a:xfrm>
            <a:off x="4545968" y="2862660"/>
            <a:ext cx="2845992" cy="4370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dirty="0" err="1"/>
              <a:t>Operationalisation</a:t>
            </a:r>
            <a:endParaRPr lang="en-ZA" sz="1400" b="1" dirty="0"/>
          </a:p>
        </p:txBody>
      </p:sp>
      <p:sp>
        <p:nvSpPr>
          <p:cNvPr id="45" name="Rounded Rectangle 44"/>
          <p:cNvSpPr/>
          <p:nvPr/>
        </p:nvSpPr>
        <p:spPr>
          <a:xfrm>
            <a:off x="7730378" y="2859585"/>
            <a:ext cx="2423272" cy="4370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dirty="0"/>
              <a:t>Technical Assistance</a:t>
            </a:r>
            <a:endParaRPr lang="en-ZA" sz="1400" b="1" dirty="0"/>
          </a:p>
        </p:txBody>
      </p:sp>
      <p:sp>
        <p:nvSpPr>
          <p:cNvPr id="48" name="Text Placeholder 4"/>
          <p:cNvSpPr txBox="1">
            <a:spLocks/>
          </p:cNvSpPr>
          <p:nvPr/>
        </p:nvSpPr>
        <p:spPr>
          <a:xfrm>
            <a:off x="1821579" y="2334269"/>
            <a:ext cx="7934928" cy="49427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n-GB" sz="1400" b="1" dirty="0"/>
              <a:t>  Innovative solutions, capacity building and technology interventions.</a:t>
            </a:r>
            <a:endParaRPr lang="en-ZA" sz="1400" b="1" dirty="0">
              <a:solidFill>
                <a:schemeClr val="tx2"/>
              </a:solidFill>
            </a:endParaRPr>
          </a:p>
        </p:txBody>
      </p:sp>
      <p:sp>
        <p:nvSpPr>
          <p:cNvPr id="49" name="Text Placeholder 4"/>
          <p:cNvSpPr txBox="1">
            <a:spLocks/>
          </p:cNvSpPr>
          <p:nvPr/>
        </p:nvSpPr>
        <p:spPr>
          <a:xfrm>
            <a:off x="1662012" y="4024835"/>
            <a:ext cx="2724822" cy="55562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sz="1400" b="1" dirty="0"/>
              <a:t>Potential CBIs and Support </a:t>
            </a:r>
            <a:r>
              <a:rPr lang="en-ZA" sz="1400" b="1" dirty="0"/>
              <a:t>Organisation</a:t>
            </a:r>
          </a:p>
        </p:txBody>
      </p:sp>
      <p:sp>
        <p:nvSpPr>
          <p:cNvPr id="52" name="Text Placeholder 4"/>
          <p:cNvSpPr txBox="1">
            <a:spLocks/>
          </p:cNvSpPr>
          <p:nvPr/>
        </p:nvSpPr>
        <p:spPr>
          <a:xfrm>
            <a:off x="4492945" y="3973014"/>
            <a:ext cx="2724822" cy="55562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sz="1400" b="1" dirty="0"/>
              <a:t>Newly Registered CBIs and Support </a:t>
            </a:r>
            <a:r>
              <a:rPr lang="en-ZA" sz="1400" b="1" dirty="0"/>
              <a:t>Organisation</a:t>
            </a:r>
          </a:p>
        </p:txBody>
      </p:sp>
      <p:sp>
        <p:nvSpPr>
          <p:cNvPr id="53" name="Text Placeholder 4"/>
          <p:cNvSpPr txBox="1">
            <a:spLocks/>
          </p:cNvSpPr>
          <p:nvPr/>
        </p:nvSpPr>
        <p:spPr>
          <a:xfrm>
            <a:off x="7649863" y="3995340"/>
            <a:ext cx="2724822" cy="55562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sz="1400" b="1" dirty="0"/>
              <a:t>Operational CBIs  </a:t>
            </a:r>
            <a:endParaRPr lang="en-ZA" sz="1400" b="1" dirty="0"/>
          </a:p>
        </p:txBody>
      </p:sp>
      <p:sp>
        <p:nvSpPr>
          <p:cNvPr id="57" name="Text Placeholder 4"/>
          <p:cNvSpPr txBox="1">
            <a:spLocks/>
          </p:cNvSpPr>
          <p:nvPr/>
        </p:nvSpPr>
        <p:spPr>
          <a:xfrm>
            <a:off x="1662012" y="5123218"/>
            <a:ext cx="2724822" cy="55562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ZA" sz="1400" b="1"/>
          </a:p>
        </p:txBody>
      </p:sp>
      <p:sp>
        <p:nvSpPr>
          <p:cNvPr id="60" name="Text Placeholder 4"/>
          <p:cNvSpPr txBox="1">
            <a:spLocks/>
          </p:cNvSpPr>
          <p:nvPr/>
        </p:nvSpPr>
        <p:spPr>
          <a:xfrm>
            <a:off x="1524000" y="4524964"/>
            <a:ext cx="2922292" cy="213872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Bef>
                <a:spcPts val="600"/>
              </a:spcBef>
            </a:pPr>
            <a:r>
              <a:rPr lang="en-US" sz="1400" dirty="0"/>
              <a:t>Provide guidance and Support for registration</a:t>
            </a:r>
          </a:p>
          <a:p>
            <a:pPr>
              <a:spcBef>
                <a:spcPts val="600"/>
              </a:spcBef>
            </a:pPr>
            <a:r>
              <a:rPr lang="en-US" sz="1400" dirty="0"/>
              <a:t>Ensure awareness of the Cooperative Banking Model</a:t>
            </a:r>
            <a:endParaRPr lang="en-ZA" sz="1400" dirty="0"/>
          </a:p>
          <a:p>
            <a:pPr>
              <a:spcBef>
                <a:spcPts val="600"/>
              </a:spcBef>
            </a:pPr>
            <a:r>
              <a:rPr lang="en-US" sz="1400" dirty="0"/>
              <a:t>Present the Legislative environment and Registration requirements</a:t>
            </a:r>
            <a:endParaRPr lang="en-ZA" sz="1400" dirty="0"/>
          </a:p>
        </p:txBody>
      </p:sp>
      <p:sp>
        <p:nvSpPr>
          <p:cNvPr id="64" name="Text Placeholder 4"/>
          <p:cNvSpPr txBox="1">
            <a:spLocks/>
          </p:cNvSpPr>
          <p:nvPr/>
        </p:nvSpPr>
        <p:spPr>
          <a:xfrm>
            <a:off x="4421977" y="4553548"/>
            <a:ext cx="3108107" cy="213872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Bef>
                <a:spcPts val="600"/>
              </a:spcBef>
            </a:pPr>
            <a:r>
              <a:rPr lang="en-US" sz="1400" dirty="0"/>
              <a:t>Orientate  board/management/staff and outline roles and responsibilities </a:t>
            </a:r>
          </a:p>
          <a:p>
            <a:pPr>
              <a:spcBef>
                <a:spcPts val="600"/>
              </a:spcBef>
            </a:pPr>
            <a:r>
              <a:rPr lang="en-US" sz="1400" dirty="0"/>
              <a:t>Monitor Operations for adherence to policies and for Financial performance</a:t>
            </a:r>
            <a:endParaRPr lang="en-ZA" sz="1400" dirty="0"/>
          </a:p>
          <a:p>
            <a:pPr>
              <a:spcBef>
                <a:spcPts val="600"/>
              </a:spcBef>
            </a:pPr>
            <a:r>
              <a:rPr lang="en-US" sz="1400" dirty="0"/>
              <a:t>Provide Governance, Operations and Compliance Training</a:t>
            </a:r>
          </a:p>
          <a:p>
            <a:pPr>
              <a:spcBef>
                <a:spcPts val="600"/>
              </a:spcBef>
            </a:pPr>
            <a:r>
              <a:rPr lang="en-US" sz="1400" dirty="0"/>
              <a:t>Ensure compliance with registration requirements</a:t>
            </a:r>
            <a:endParaRPr lang="en-ZA" sz="1400" dirty="0"/>
          </a:p>
        </p:txBody>
      </p:sp>
      <p:sp>
        <p:nvSpPr>
          <p:cNvPr id="65" name="Text Placeholder 4"/>
          <p:cNvSpPr txBox="1">
            <a:spLocks/>
          </p:cNvSpPr>
          <p:nvPr/>
        </p:nvSpPr>
        <p:spPr>
          <a:xfrm>
            <a:off x="7579004" y="4342998"/>
            <a:ext cx="3481931" cy="213872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Bef>
                <a:spcPts val="600"/>
              </a:spcBef>
            </a:pPr>
            <a:r>
              <a:rPr lang="en-US" sz="1400" dirty="0"/>
              <a:t>Monitor Financial Performance</a:t>
            </a:r>
          </a:p>
          <a:p>
            <a:pPr>
              <a:spcBef>
                <a:spcPts val="600"/>
              </a:spcBef>
            </a:pPr>
            <a:r>
              <a:rPr lang="en-US" sz="1400" dirty="0"/>
              <a:t>Provide Business support, Banking operations tools and on the Job Training </a:t>
            </a:r>
          </a:p>
          <a:p>
            <a:pPr>
              <a:spcBef>
                <a:spcPts val="600"/>
              </a:spcBef>
            </a:pPr>
            <a:r>
              <a:rPr lang="en-US" sz="1400" dirty="0"/>
              <a:t>Review operations, product policies are  aligned with  strategic objectives</a:t>
            </a:r>
          </a:p>
          <a:p>
            <a:pPr>
              <a:spcBef>
                <a:spcPts val="600"/>
              </a:spcBef>
            </a:pPr>
            <a:r>
              <a:rPr lang="en-US" sz="1400" dirty="0"/>
              <a:t>Strengthen Internal Controls for compliance and adherence to statutory requirements </a:t>
            </a:r>
          </a:p>
          <a:p>
            <a:endParaRPr lang="en-US" sz="1400" dirty="0"/>
          </a:p>
          <a:p>
            <a:endParaRPr lang="en-ZA" sz="1400" dirty="0"/>
          </a:p>
          <a:p>
            <a:endParaRPr lang="en-ZA" sz="1400" dirty="0"/>
          </a:p>
        </p:txBody>
      </p:sp>
      <p:sp>
        <p:nvSpPr>
          <p:cNvPr id="66" name="Rounded Rectangle 65"/>
          <p:cNvSpPr/>
          <p:nvPr/>
        </p:nvSpPr>
        <p:spPr>
          <a:xfrm>
            <a:off x="4545969" y="3370159"/>
            <a:ext cx="5607681" cy="4370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err="1"/>
              <a:t>Organisational</a:t>
            </a:r>
            <a:r>
              <a:rPr lang="en-US" sz="1400" b="1" dirty="0"/>
              <a:t> Development : Training, Coaching and Mentoring</a:t>
            </a:r>
            <a:endParaRPr lang="en-ZA" sz="1400" b="1" dirty="0"/>
          </a:p>
        </p:txBody>
      </p:sp>
    </p:spTree>
    <p:extLst>
      <p:ext uri="{BB962C8B-B14F-4D97-AF65-F5344CB8AC3E}">
        <p14:creationId xmlns:p14="http://schemas.microsoft.com/office/powerpoint/2010/main" val="2192239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29265" y="1872250"/>
            <a:ext cx="5496231" cy="3020343"/>
          </a:xfrm>
        </p:spPr>
        <p:txBody>
          <a:bodyPr/>
          <a:lstStyle/>
          <a:p>
            <a:pPr algn="ctr"/>
            <a:r>
              <a:rPr lang="en-US" sz="3600" b="1" dirty="0"/>
              <a:t>Merger between CBDA/</a:t>
            </a:r>
            <a:r>
              <a:rPr lang="en-US" sz="3600" b="1" dirty="0" err="1"/>
              <a:t>sefa</a:t>
            </a:r>
            <a:r>
              <a:rPr lang="en-US" sz="3600" b="1" dirty="0"/>
              <a:t>/Seda</a:t>
            </a:r>
          </a:p>
        </p:txBody>
      </p:sp>
      <p:sp>
        <p:nvSpPr>
          <p:cNvPr id="7" name="Slide Number Placeholder 4">
            <a:extLst>
              <a:ext uri="{FF2B5EF4-FFF2-40B4-BE49-F238E27FC236}">
                <a16:creationId xmlns:a16="http://schemas.microsoft.com/office/drawing/2014/main" id="{ACC7F98F-7D5F-49B6-A753-0719271B570F}"/>
              </a:ext>
            </a:extLst>
          </p:cNvPr>
          <p:cNvSpPr>
            <a:spLocks noGrp="1"/>
          </p:cNvSpPr>
          <p:nvPr>
            <p:ph type="sldNum" sz="quarter" idx="12"/>
          </p:nvPr>
        </p:nvSpPr>
        <p:spPr>
          <a:xfrm>
            <a:off x="10355238" y="295731"/>
            <a:ext cx="838417" cy="767687"/>
          </a:xfrm>
        </p:spPr>
        <p:txBody>
          <a:bodyPr/>
          <a:lstStyle/>
          <a:p>
            <a:pPr defTabSz="914400">
              <a:defRPr/>
            </a:pPr>
            <a:fld id="{1942B57A-1560-4200-AE3C-01BF93AC9615}" type="slidenum">
              <a:rPr lang="en-ZA">
                <a:solidFill>
                  <a:prstClr val="white"/>
                </a:solidFill>
                <a:latin typeface="Century Gothic" panose="020B0502020202020204"/>
              </a:rPr>
              <a:pPr defTabSz="914400">
                <a:defRPr/>
              </a:pPr>
              <a:t>24</a:t>
            </a:fld>
            <a:endParaRPr lang="en-ZA">
              <a:solidFill>
                <a:prstClr val="white"/>
              </a:solidFill>
              <a:latin typeface="Century Gothic" panose="020B0502020202020204"/>
            </a:endParaRPr>
          </a:p>
        </p:txBody>
      </p:sp>
      <p:sp>
        <p:nvSpPr>
          <p:cNvPr id="2" name="TextBox 1">
            <a:extLst>
              <a:ext uri="{FF2B5EF4-FFF2-40B4-BE49-F238E27FC236}">
                <a16:creationId xmlns:a16="http://schemas.microsoft.com/office/drawing/2014/main" id="{F6E7E264-2CB3-2061-7422-55D71003B52E}"/>
              </a:ext>
            </a:extLst>
          </p:cNvPr>
          <p:cNvSpPr txBox="1"/>
          <p:nvPr/>
        </p:nvSpPr>
        <p:spPr>
          <a:xfrm>
            <a:off x="6374731" y="2149642"/>
            <a:ext cx="52337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rtl="0">
              <a:buFont typeface="Arial"/>
              <a:buChar char="•"/>
            </a:pPr>
            <a:endParaRPr lang="en-US"/>
          </a:p>
        </p:txBody>
      </p:sp>
    </p:spTree>
    <p:extLst>
      <p:ext uri="{BB962C8B-B14F-4D97-AF65-F5344CB8AC3E}">
        <p14:creationId xmlns:p14="http://schemas.microsoft.com/office/powerpoint/2010/main" val="3686126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C3DA9E33-E0B5-4926-83EE-17A9AA4DC249}"/>
              </a:ext>
            </a:extLst>
          </p:cNvPr>
          <p:cNvSpPr txBox="1">
            <a:spLocks/>
          </p:cNvSpPr>
          <p:nvPr/>
        </p:nvSpPr>
        <p:spPr>
          <a:xfrm>
            <a:off x="1198652" y="282820"/>
            <a:ext cx="9144000" cy="1342426"/>
          </a:xfrm>
          <a:prstGeom prst="rect">
            <a:avLst/>
          </a:prstGeom>
          <a:solidFill>
            <a:schemeClr val="tx2">
              <a:lumMod val="50000"/>
            </a:schemeClr>
          </a:solidFill>
        </p:spPr>
        <p:txBody>
          <a:bodyPr lIns="91440" tIns="45720" rIns="91440" bIns="45720" anchor="t"/>
          <a:lstStyle>
            <a:lvl1pPr algn="ctr" defTabSz="457200" rtl="0" eaLnBrk="1" latinLnBrk="0" hangingPunct="1">
              <a:spcBef>
                <a:spcPct val="0"/>
              </a:spcBef>
              <a:buNone/>
              <a:defRPr sz="4400" kern="1200">
                <a:solidFill>
                  <a:srgbClr val="595959"/>
                </a:solidFill>
                <a:latin typeface="+mj-lt"/>
                <a:ea typeface="+mj-ea"/>
                <a:cs typeface="+mj-cs"/>
              </a:defRPr>
            </a:lvl1pPr>
          </a:lstStyle>
          <a:p>
            <a:r>
              <a:rPr lang="en-GB" sz="3200" b="1" dirty="0">
                <a:solidFill>
                  <a:schemeClr val="bg1"/>
                </a:solidFill>
                <a:cs typeface="arial"/>
              </a:rPr>
              <a:t>The incorporation of </a:t>
            </a:r>
            <a:r>
              <a:rPr lang="en-GB" sz="3200" dirty="0">
                <a:solidFill>
                  <a:schemeClr val="bg1"/>
                </a:solidFill>
                <a:cs typeface="arial"/>
              </a:rPr>
              <a:t>(</a:t>
            </a:r>
            <a:r>
              <a:rPr lang="en-GB" sz="3200" b="1" dirty="0">
                <a:solidFill>
                  <a:schemeClr val="bg1"/>
                </a:solidFill>
                <a:cs typeface="arial"/>
              </a:rPr>
              <a:t>CBDA</a:t>
            </a:r>
            <a:r>
              <a:rPr lang="en-GB" sz="3200" dirty="0">
                <a:solidFill>
                  <a:schemeClr val="bg1"/>
                </a:solidFill>
                <a:cs typeface="arial"/>
              </a:rPr>
              <a:t>) and </a:t>
            </a:r>
            <a:r>
              <a:rPr lang="en-GB" sz="3200" b="1" dirty="0">
                <a:solidFill>
                  <a:schemeClr val="bg1"/>
                </a:solidFill>
                <a:cs typeface="arial"/>
              </a:rPr>
              <a:t>Sefa</a:t>
            </a:r>
            <a:r>
              <a:rPr lang="en-GB" sz="3200" dirty="0">
                <a:solidFill>
                  <a:schemeClr val="bg1"/>
                </a:solidFill>
                <a:cs typeface="arial"/>
              </a:rPr>
              <a:t> </a:t>
            </a:r>
            <a:r>
              <a:rPr lang="en-GB" sz="3200" b="1" dirty="0">
                <a:solidFill>
                  <a:schemeClr val="bg1"/>
                </a:solidFill>
                <a:cs typeface="arial"/>
              </a:rPr>
              <a:t>into</a:t>
            </a:r>
            <a:r>
              <a:rPr lang="en-GB" sz="3200" dirty="0">
                <a:solidFill>
                  <a:schemeClr val="bg1"/>
                </a:solidFill>
                <a:cs typeface="arial"/>
              </a:rPr>
              <a:t> the Small Enterprise Development Agency (</a:t>
            </a:r>
            <a:r>
              <a:rPr lang="en-GB" sz="3200" b="1" dirty="0">
                <a:solidFill>
                  <a:schemeClr val="bg1"/>
                </a:solidFill>
                <a:cs typeface="arial"/>
              </a:rPr>
              <a:t>Seda</a:t>
            </a:r>
            <a:r>
              <a:rPr lang="en-GB" sz="3200" dirty="0">
                <a:solidFill>
                  <a:schemeClr val="bg1"/>
                </a:solidFill>
                <a:cs typeface="arial"/>
              </a:rPr>
              <a:t>)</a:t>
            </a:r>
            <a:endParaRPr lang="en-GB" sz="3200" dirty="0">
              <a:solidFill>
                <a:schemeClr val="bg1"/>
              </a:solidFill>
            </a:endParaRPr>
          </a:p>
        </p:txBody>
      </p:sp>
      <p:sp>
        <p:nvSpPr>
          <p:cNvPr id="11" name="TextBox 10">
            <a:extLst>
              <a:ext uri="{FF2B5EF4-FFF2-40B4-BE49-F238E27FC236}">
                <a16:creationId xmlns:a16="http://schemas.microsoft.com/office/drawing/2014/main" id="{942A9AF1-A713-4DD0-9C2A-4AEA2D29E3BC}"/>
              </a:ext>
            </a:extLst>
          </p:cNvPr>
          <p:cNvSpPr txBox="1"/>
          <p:nvPr/>
        </p:nvSpPr>
        <p:spPr>
          <a:xfrm>
            <a:off x="152401" y="3080725"/>
            <a:ext cx="4375889" cy="2646878"/>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nchor="t">
            <a:spAutoFit/>
          </a:bodyPr>
          <a:lstStyle/>
          <a:p>
            <a:pPr algn="ctr"/>
            <a:r>
              <a:rPr lang="en-GB" sz="1600" b="1" dirty="0">
                <a:solidFill>
                  <a:srgbClr val="202124"/>
                </a:solidFill>
                <a:latin typeface="+mj-lt"/>
              </a:rPr>
              <a:t>Seda's</a:t>
            </a:r>
            <a:r>
              <a:rPr lang="en-GB" sz="1600" dirty="0">
                <a:solidFill>
                  <a:srgbClr val="202124"/>
                </a:solidFill>
                <a:latin typeface="+mj-lt"/>
              </a:rPr>
              <a:t> mission is </a:t>
            </a:r>
            <a:r>
              <a:rPr lang="en-GB" sz="1600" b="1" dirty="0">
                <a:solidFill>
                  <a:srgbClr val="202124"/>
                </a:solidFill>
                <a:latin typeface="+mj-lt"/>
              </a:rPr>
              <a:t>to develop, </a:t>
            </a:r>
          </a:p>
          <a:p>
            <a:pPr algn="ctr"/>
            <a:r>
              <a:rPr lang="en-GB" sz="1600" b="1" dirty="0">
                <a:solidFill>
                  <a:srgbClr val="202124"/>
                </a:solidFill>
                <a:latin typeface="+mj-lt"/>
              </a:rPr>
              <a:t>support and promote small</a:t>
            </a:r>
          </a:p>
          <a:p>
            <a:pPr algn="ctr"/>
            <a:r>
              <a:rPr lang="en-GB" sz="1600" b="1" dirty="0">
                <a:solidFill>
                  <a:srgbClr val="202124"/>
                </a:solidFill>
                <a:latin typeface="+mj-lt"/>
              </a:rPr>
              <a:t> enterprises throughout the </a:t>
            </a:r>
          </a:p>
          <a:p>
            <a:pPr algn="ctr">
              <a:lnSpc>
                <a:spcPct val="150000"/>
              </a:lnSpc>
            </a:pPr>
            <a:r>
              <a:rPr lang="en-GB" sz="1600" b="1" dirty="0">
                <a:solidFill>
                  <a:srgbClr val="202124"/>
                </a:solidFill>
                <a:latin typeface="+mj-lt"/>
              </a:rPr>
              <a:t>country</a:t>
            </a:r>
            <a:r>
              <a:rPr lang="en-GB" sz="1600" dirty="0">
                <a:solidFill>
                  <a:srgbClr val="202124"/>
                </a:solidFill>
                <a:latin typeface="+mj-lt"/>
              </a:rPr>
              <a:t>, ensuring their growth</a:t>
            </a:r>
          </a:p>
          <a:p>
            <a:pPr algn="ctr"/>
            <a:r>
              <a:rPr lang="en-GB" sz="1600" dirty="0">
                <a:solidFill>
                  <a:srgbClr val="202124"/>
                </a:solidFill>
                <a:latin typeface="+mj-lt"/>
              </a:rPr>
              <a:t> and sustainability in co–ordination </a:t>
            </a:r>
          </a:p>
          <a:p>
            <a:pPr algn="ctr"/>
            <a:r>
              <a:rPr lang="en-GB" sz="1600" dirty="0">
                <a:solidFill>
                  <a:srgbClr val="202124"/>
                </a:solidFill>
                <a:latin typeface="+mj-lt"/>
              </a:rPr>
              <a:t>and partnership with various role</a:t>
            </a:r>
          </a:p>
          <a:p>
            <a:pPr algn="ctr"/>
            <a:r>
              <a:rPr lang="en-GB" sz="1600" dirty="0">
                <a:solidFill>
                  <a:srgbClr val="202124"/>
                </a:solidFill>
                <a:latin typeface="+mj-lt"/>
              </a:rPr>
              <a:t> players, including global partners,</a:t>
            </a:r>
          </a:p>
          <a:p>
            <a:pPr algn="ctr"/>
            <a:r>
              <a:rPr lang="en-GB" sz="1600" dirty="0">
                <a:solidFill>
                  <a:srgbClr val="202124"/>
                </a:solidFill>
                <a:latin typeface="+mj-lt"/>
              </a:rPr>
              <a:t> who make international best </a:t>
            </a:r>
          </a:p>
          <a:p>
            <a:pPr algn="ctr"/>
            <a:r>
              <a:rPr lang="en-GB" sz="1600" dirty="0">
                <a:solidFill>
                  <a:srgbClr val="202124"/>
                </a:solidFill>
                <a:latin typeface="+mj-lt"/>
              </a:rPr>
              <a:t>practices available to local entrepreneurs.</a:t>
            </a:r>
          </a:p>
          <a:p>
            <a:pPr algn="ctr"/>
            <a:endParaRPr lang="en-ZA" sz="1400" dirty="0"/>
          </a:p>
        </p:txBody>
      </p:sp>
      <p:sp>
        <p:nvSpPr>
          <p:cNvPr id="3" name="TextBox 2">
            <a:extLst>
              <a:ext uri="{FF2B5EF4-FFF2-40B4-BE49-F238E27FC236}">
                <a16:creationId xmlns:a16="http://schemas.microsoft.com/office/drawing/2014/main" id="{7D9EA701-FBBE-4F98-81AF-C84AC07F5B66}"/>
              </a:ext>
            </a:extLst>
          </p:cNvPr>
          <p:cNvSpPr txBox="1"/>
          <p:nvPr/>
        </p:nvSpPr>
        <p:spPr>
          <a:xfrm>
            <a:off x="261256" y="2463971"/>
            <a:ext cx="11027229" cy="461665"/>
          </a:xfrm>
          <a:prstGeom prst="rect">
            <a:avLst/>
          </a:prstGeom>
          <a:solidFill>
            <a:schemeClr val="accent1"/>
          </a:solidFill>
        </p:spPr>
        <p:txBody>
          <a:bodyPr wrap="square" rtlCol="0">
            <a:spAutoFit/>
          </a:bodyPr>
          <a:lstStyle/>
          <a:p>
            <a:pPr algn="ctr"/>
            <a:r>
              <a:rPr lang="en-ZA" sz="2400" b="1" dirty="0">
                <a:latin typeface="+mj-lt"/>
              </a:rPr>
              <a:t>How</a:t>
            </a:r>
            <a:r>
              <a:rPr lang="en-ZA" sz="2400" b="1" dirty="0"/>
              <a:t> does these Mandate align with each other?</a:t>
            </a:r>
          </a:p>
        </p:txBody>
      </p:sp>
      <p:sp>
        <p:nvSpPr>
          <p:cNvPr id="12" name="TextBox 11">
            <a:extLst>
              <a:ext uri="{FF2B5EF4-FFF2-40B4-BE49-F238E27FC236}">
                <a16:creationId xmlns:a16="http://schemas.microsoft.com/office/drawing/2014/main" id="{70E3C001-B487-43C9-A6F9-F1194917CA1C}"/>
              </a:ext>
            </a:extLst>
          </p:cNvPr>
          <p:cNvSpPr txBox="1"/>
          <p:nvPr/>
        </p:nvSpPr>
        <p:spPr>
          <a:xfrm>
            <a:off x="4648036" y="3225693"/>
            <a:ext cx="3135419" cy="2260747"/>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perspectiveLeft"/>
            <a:lightRig rig="glow" dir="t">
              <a:rot lat="0" lon="0" rev="4800000"/>
            </a:lightRig>
          </a:scene3d>
          <a:sp3d prstMaterial="matte">
            <a:bevelT w="127000" h="63500"/>
          </a:sp3d>
        </p:spPr>
        <p:txBody>
          <a:bodyPr wrap="square">
            <a:spAutoFit/>
          </a:bodyPr>
          <a:lstStyle/>
          <a:p>
            <a:pPr algn="ctr">
              <a:lnSpc>
                <a:spcPct val="150000"/>
              </a:lnSpc>
            </a:pPr>
            <a:r>
              <a:rPr lang="en-GB" sz="1600" b="1" dirty="0" err="1">
                <a:solidFill>
                  <a:srgbClr val="202124"/>
                </a:solidFill>
                <a:latin typeface="+mj-lt"/>
              </a:rPr>
              <a:t>Sefa's</a:t>
            </a:r>
            <a:r>
              <a:rPr lang="en-GB" sz="1600" b="1" dirty="0">
                <a:solidFill>
                  <a:srgbClr val="202124"/>
                </a:solidFill>
                <a:latin typeface="+mj-lt"/>
              </a:rPr>
              <a:t> </a:t>
            </a:r>
            <a:r>
              <a:rPr lang="en-GB" sz="1600" dirty="0">
                <a:solidFill>
                  <a:srgbClr val="202124"/>
                </a:solidFill>
                <a:latin typeface="+mj-lt"/>
              </a:rPr>
              <a:t>mandate is to foster the establishment, survival and growth of SMMEs and Co-operatives, and thereby contributing towards poverty alleviation and job creation</a:t>
            </a:r>
            <a:r>
              <a:rPr lang="en-GB" sz="1600" b="1" dirty="0">
                <a:solidFill>
                  <a:srgbClr val="202124"/>
                </a:solidFill>
                <a:latin typeface="+mj-lt"/>
              </a:rPr>
              <a:t>.</a:t>
            </a:r>
            <a:endParaRPr lang="en-ZA" sz="1600" b="1" dirty="0">
              <a:latin typeface="+mj-lt"/>
            </a:endParaRPr>
          </a:p>
        </p:txBody>
      </p:sp>
      <p:sp>
        <p:nvSpPr>
          <p:cNvPr id="13" name="TextBox 12">
            <a:extLst>
              <a:ext uri="{FF2B5EF4-FFF2-40B4-BE49-F238E27FC236}">
                <a16:creationId xmlns:a16="http://schemas.microsoft.com/office/drawing/2014/main" id="{045C6B8E-29D6-434C-9BBE-E5AAEC48CE30}"/>
              </a:ext>
            </a:extLst>
          </p:cNvPr>
          <p:cNvSpPr txBox="1"/>
          <p:nvPr/>
        </p:nvSpPr>
        <p:spPr>
          <a:xfrm>
            <a:off x="8449731" y="3134818"/>
            <a:ext cx="3165325" cy="2670283"/>
          </a:xfrm>
          <a:prstGeom prst="rect">
            <a:avLst/>
          </a:prstGeom>
          <a:solidFill>
            <a:schemeClr val="accent2">
              <a:lumMod val="60000"/>
              <a:lumOff val="40000"/>
            </a:schemeClr>
          </a:solidFill>
          <a:scene3d>
            <a:camera prst="perspectiveAbove"/>
            <a:lightRig rig="threePt" dir="t"/>
          </a:scene3d>
        </p:spPr>
        <p:txBody>
          <a:bodyPr wrap="square">
            <a:spAutoFit/>
          </a:bodyPr>
          <a:lstStyle/>
          <a:p>
            <a:pPr algn="ctr">
              <a:lnSpc>
                <a:spcPct val="150000"/>
              </a:lnSpc>
            </a:pPr>
            <a:r>
              <a:rPr lang="en-GB" sz="1600" dirty="0">
                <a:solidFill>
                  <a:srgbClr val="000000"/>
                </a:solidFill>
                <a:latin typeface="+mj-lt"/>
              </a:rPr>
              <a:t>The </a:t>
            </a:r>
            <a:r>
              <a:rPr lang="en-GB" sz="1600" b="1" dirty="0">
                <a:solidFill>
                  <a:srgbClr val="000000"/>
                </a:solidFill>
                <a:latin typeface="+mj-lt"/>
              </a:rPr>
              <a:t>Co-operative Banks Development Agency (CBDA)</a:t>
            </a:r>
            <a:r>
              <a:rPr lang="en-GB" sz="1600" dirty="0">
                <a:solidFill>
                  <a:srgbClr val="000000"/>
                </a:solidFill>
                <a:latin typeface="+mj-lt"/>
              </a:rPr>
              <a:t>was established to promote and develop co-operative banking. Including deposit-takers and lending co-operatives</a:t>
            </a:r>
            <a:r>
              <a:rPr lang="en-GB" b="1" dirty="0">
                <a:solidFill>
                  <a:srgbClr val="000000"/>
                </a:solidFill>
                <a:latin typeface="+mj-lt"/>
              </a:rPr>
              <a:t>.</a:t>
            </a:r>
            <a:endParaRPr lang="en-ZA" sz="1600" b="1" dirty="0">
              <a:latin typeface="+mj-lt"/>
            </a:endParaRPr>
          </a:p>
        </p:txBody>
      </p:sp>
      <p:sp>
        <p:nvSpPr>
          <p:cNvPr id="7" name="Slide Number Placeholder 4">
            <a:extLst>
              <a:ext uri="{FF2B5EF4-FFF2-40B4-BE49-F238E27FC236}">
                <a16:creationId xmlns:a16="http://schemas.microsoft.com/office/drawing/2014/main" id="{B924444D-A492-406A-80D6-8E717CE7CE7E}"/>
              </a:ext>
            </a:extLst>
          </p:cNvPr>
          <p:cNvSpPr txBox="1">
            <a:spLocks/>
          </p:cNvSpPr>
          <p:nvPr/>
        </p:nvSpPr>
        <p:spPr>
          <a:xfrm>
            <a:off x="10355238" y="295731"/>
            <a:ext cx="838417" cy="76768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fld id="{1942B57A-1560-4200-AE3C-01BF93AC9615}" type="slidenum">
              <a:rPr lang="en-ZA" sz="2400" smtClean="0">
                <a:solidFill>
                  <a:prstClr val="white"/>
                </a:solidFill>
                <a:latin typeface="Century Gothic" panose="020B0502020202020204"/>
              </a:rPr>
              <a:pPr algn="ctr" defTabSz="914400">
                <a:defRPr/>
              </a:pPr>
              <a:t>25</a:t>
            </a:fld>
            <a:endParaRPr lang="en-ZA" sz="2400">
              <a:solidFill>
                <a:prstClr val="white"/>
              </a:solidFill>
              <a:latin typeface="Century Gothic" panose="020B0502020202020204"/>
            </a:endParaRPr>
          </a:p>
        </p:txBody>
      </p:sp>
    </p:spTree>
    <p:extLst>
      <p:ext uri="{BB962C8B-B14F-4D97-AF65-F5344CB8AC3E}">
        <p14:creationId xmlns:p14="http://schemas.microsoft.com/office/powerpoint/2010/main" val="1068333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352" y="913719"/>
            <a:ext cx="8103870" cy="711359"/>
          </a:xfrm>
        </p:spPr>
        <p:txBody>
          <a:bodyPr/>
          <a:lstStyle/>
          <a:p>
            <a:pPr algn="ctr"/>
            <a:r>
              <a:rPr lang="en-ZA" b="1" dirty="0"/>
              <a:t>Progress on Merger</a:t>
            </a:r>
            <a:endParaRPr lang="en-US" sz="2500" b="1" dirty="0"/>
          </a:p>
        </p:txBody>
      </p:sp>
      <p:sp>
        <p:nvSpPr>
          <p:cNvPr id="5" name="Slide Number Placeholder 4"/>
          <p:cNvSpPr>
            <a:spLocks noGrp="1"/>
          </p:cNvSpPr>
          <p:nvPr>
            <p:ph type="sldNum" sz="quarter" idx="12"/>
          </p:nvPr>
        </p:nvSpPr>
        <p:spPr/>
        <p:txBody>
          <a:bodyPr/>
          <a:lstStyle/>
          <a:p>
            <a:pPr defTabSz="914400">
              <a:defRPr/>
            </a:pPr>
            <a:fld id="{1942B57A-1560-4200-AE3C-01BF93AC9615}" type="slidenum">
              <a:rPr lang="en-ZA">
                <a:solidFill>
                  <a:prstClr val="white"/>
                </a:solidFill>
                <a:latin typeface="Century Gothic" panose="020B0502020202020204"/>
              </a:rPr>
              <a:pPr defTabSz="914400">
                <a:defRPr/>
              </a:pPr>
              <a:t>26</a:t>
            </a:fld>
            <a:endParaRPr lang="en-ZA">
              <a:solidFill>
                <a:prstClr val="white"/>
              </a:solidFill>
              <a:latin typeface="Century Gothic" panose="020B0502020202020204"/>
            </a:endParaRPr>
          </a:p>
        </p:txBody>
      </p:sp>
      <p:sp>
        <p:nvSpPr>
          <p:cNvPr id="57" name="Text Placeholder 4"/>
          <p:cNvSpPr txBox="1">
            <a:spLocks/>
          </p:cNvSpPr>
          <p:nvPr/>
        </p:nvSpPr>
        <p:spPr>
          <a:xfrm>
            <a:off x="1662012" y="5123218"/>
            <a:ext cx="2724822" cy="55562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ZA" sz="1400" b="1"/>
          </a:p>
        </p:txBody>
      </p:sp>
      <p:sp>
        <p:nvSpPr>
          <p:cNvPr id="3" name="TextBox 2">
            <a:extLst>
              <a:ext uri="{FF2B5EF4-FFF2-40B4-BE49-F238E27FC236}">
                <a16:creationId xmlns:a16="http://schemas.microsoft.com/office/drawing/2014/main" id="{D8A034EA-6173-AFCE-80C9-55006C4D2BDE}"/>
              </a:ext>
            </a:extLst>
          </p:cNvPr>
          <p:cNvSpPr txBox="1"/>
          <p:nvPr/>
        </p:nvSpPr>
        <p:spPr>
          <a:xfrm>
            <a:off x="728875" y="2023503"/>
            <a:ext cx="11301543" cy="54938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lnSpc>
                <a:spcPct val="150000"/>
              </a:lnSpc>
              <a:buFont typeface="Arial"/>
              <a:buChar char="•"/>
            </a:pPr>
            <a:r>
              <a:rPr lang="en-GB" sz="1600" dirty="0">
                <a:latin typeface="Century Gothic" panose="020B0502020202020204" pitchFamily="34" charset="0"/>
                <a:cs typeface="Arial"/>
              </a:rPr>
              <a:t>Process facilitated by Government Technical Advisory Centre (</a:t>
            </a:r>
            <a:r>
              <a:rPr lang="en-GB" sz="1600" b="1" dirty="0">
                <a:latin typeface="Century Gothic" panose="020B0502020202020204" pitchFamily="34" charset="0"/>
                <a:cs typeface="Arial"/>
              </a:rPr>
              <a:t>GTAC</a:t>
            </a:r>
            <a:r>
              <a:rPr lang="en-GB" sz="1600" dirty="0">
                <a:latin typeface="Century Gothic" panose="020B0502020202020204" pitchFamily="34" charset="0"/>
                <a:cs typeface="Arial"/>
              </a:rPr>
              <a:t>)</a:t>
            </a:r>
          </a:p>
          <a:p>
            <a:pPr marL="285750" indent="-285750" algn="just">
              <a:lnSpc>
                <a:spcPct val="150000"/>
              </a:lnSpc>
              <a:buFont typeface="Arial"/>
              <a:buChar char="•"/>
            </a:pPr>
            <a:r>
              <a:rPr lang="en-GB" sz="1600" dirty="0">
                <a:latin typeface="Century Gothic" panose="020B0502020202020204" pitchFamily="34" charset="0"/>
                <a:cs typeface="Arial"/>
              </a:rPr>
              <a:t> Numerous committee and sub-committee </a:t>
            </a:r>
            <a:r>
              <a:rPr lang="en-GB" sz="1600" b="1" dirty="0">
                <a:latin typeface="Century Gothic" panose="020B0502020202020204" pitchFamily="34" charset="0"/>
                <a:cs typeface="Arial"/>
              </a:rPr>
              <a:t>meetings</a:t>
            </a:r>
            <a:r>
              <a:rPr lang="en-GB" sz="1600" dirty="0">
                <a:latin typeface="Century Gothic" panose="020B0502020202020204" pitchFamily="34" charset="0"/>
                <a:cs typeface="Arial"/>
              </a:rPr>
              <a:t> held. </a:t>
            </a:r>
          </a:p>
          <a:p>
            <a:pPr marL="285750" indent="-285750" algn="just">
              <a:lnSpc>
                <a:spcPct val="150000"/>
              </a:lnSpc>
              <a:buFont typeface="Arial"/>
              <a:buChar char="•"/>
            </a:pPr>
            <a:r>
              <a:rPr lang="en-GB" sz="1600" b="1" dirty="0">
                <a:latin typeface="Century Gothic" panose="020B0502020202020204" pitchFamily="34" charset="0"/>
                <a:cs typeface="Arial"/>
              </a:rPr>
              <a:t>In essence</a:t>
            </a:r>
            <a:r>
              <a:rPr lang="en-GB" sz="1600" dirty="0">
                <a:latin typeface="Century Gothic" panose="020B0502020202020204" pitchFamily="34" charset="0"/>
                <a:cs typeface="Arial"/>
              </a:rPr>
              <a:t>: CBDA to be excluded in Co-op Banks Act (COBA). PA to be sole custodian, reporting to MoF. Responsibilities of CBDA </a:t>
            </a:r>
            <a:r>
              <a:rPr lang="en-GB" sz="1600" dirty="0" err="1">
                <a:latin typeface="Century Gothic" panose="020B0502020202020204" pitchFamily="34" charset="0"/>
                <a:cs typeface="Arial"/>
              </a:rPr>
              <a:t>i.t.o.</a:t>
            </a:r>
            <a:r>
              <a:rPr lang="en-GB" sz="1600" dirty="0">
                <a:latin typeface="Century Gothic" panose="020B0502020202020204" pitchFamily="34" charset="0"/>
                <a:cs typeface="Arial"/>
              </a:rPr>
              <a:t> COBA to be carried over to NSEA, reporting to Minister of Small Business Development.  </a:t>
            </a:r>
          </a:p>
          <a:p>
            <a:pPr marL="285750" indent="-285750" algn="just">
              <a:lnSpc>
                <a:spcPct val="150000"/>
              </a:lnSpc>
              <a:buFont typeface="Arial"/>
              <a:buChar char="•"/>
            </a:pPr>
            <a:r>
              <a:rPr lang="en-GB" sz="1600" dirty="0">
                <a:latin typeface="Century Gothic" panose="020B0502020202020204" pitchFamily="34" charset="0"/>
                <a:cs typeface="Arial"/>
              </a:rPr>
              <a:t>In December 2022 Draft </a:t>
            </a:r>
            <a:r>
              <a:rPr lang="en-GB" sz="1600" b="1" dirty="0">
                <a:latin typeface="Century Gothic" panose="020B0502020202020204" pitchFamily="34" charset="0"/>
                <a:cs typeface="Arial"/>
              </a:rPr>
              <a:t>Business Case</a:t>
            </a:r>
            <a:r>
              <a:rPr lang="en-GB" sz="1600" dirty="0">
                <a:latin typeface="Century Gothic" panose="020B0502020202020204" pitchFamily="34" charset="0"/>
                <a:cs typeface="Arial"/>
              </a:rPr>
              <a:t> submitted to NT for concurrence.</a:t>
            </a:r>
          </a:p>
          <a:p>
            <a:pPr marL="285750" indent="-285750" algn="just">
              <a:lnSpc>
                <a:spcPct val="150000"/>
              </a:lnSpc>
              <a:buFont typeface="Arial"/>
              <a:buChar char="•"/>
            </a:pPr>
            <a:r>
              <a:rPr lang="en-GB" sz="1600" dirty="0">
                <a:latin typeface="Century Gothic" panose="020B0502020202020204" pitchFamily="34" charset="0"/>
                <a:cs typeface="Arial"/>
              </a:rPr>
              <a:t>The Socio-Economic Impact </a:t>
            </a:r>
            <a:r>
              <a:rPr lang="en-GB" sz="1600" b="1" dirty="0">
                <a:latin typeface="Century Gothic" panose="020B0502020202020204" pitchFamily="34" charset="0"/>
                <a:cs typeface="Arial"/>
              </a:rPr>
              <a:t>Assessment Study</a:t>
            </a:r>
            <a:r>
              <a:rPr lang="en-GB" sz="1600" dirty="0">
                <a:latin typeface="Century Gothic" panose="020B0502020202020204" pitchFamily="34" charset="0"/>
                <a:cs typeface="Arial"/>
              </a:rPr>
              <a:t> (SEIAS) submitted to Department of Planning, Monitoring and Evaluation (DPME) for approval. </a:t>
            </a:r>
          </a:p>
          <a:p>
            <a:pPr marL="285750" indent="-285750" algn="just">
              <a:lnSpc>
                <a:spcPct val="150000"/>
              </a:lnSpc>
              <a:buFont typeface="Arial"/>
              <a:buChar char="•"/>
            </a:pPr>
            <a:r>
              <a:rPr lang="en-GB" sz="1600" dirty="0">
                <a:latin typeface="Century Gothic" panose="020B0502020202020204" pitchFamily="34" charset="0"/>
                <a:cs typeface="Arial"/>
              </a:rPr>
              <a:t>SEIAS </a:t>
            </a:r>
            <a:r>
              <a:rPr lang="en-GB" sz="1600" b="1" dirty="0">
                <a:latin typeface="Century Gothic" panose="020B0502020202020204" pitchFamily="34" charset="0"/>
                <a:cs typeface="Arial"/>
              </a:rPr>
              <a:t>certification</a:t>
            </a:r>
            <a:r>
              <a:rPr lang="en-GB" sz="1600" dirty="0">
                <a:latin typeface="Century Gothic" panose="020B0502020202020204" pitchFamily="34" charset="0"/>
                <a:cs typeface="Arial"/>
              </a:rPr>
              <a:t> will be submitted to the Economic Sectors, Investment, Employment and Infrastructure Development (ESIEID) cluster for recommendation to Cabinet for approval.</a:t>
            </a:r>
          </a:p>
          <a:p>
            <a:pPr marL="285750" indent="-285750" algn="just">
              <a:lnSpc>
                <a:spcPct val="150000"/>
              </a:lnSpc>
              <a:buFont typeface="Arial"/>
              <a:buChar char="•"/>
            </a:pPr>
            <a:r>
              <a:rPr lang="en-GB" sz="1600" b="1" dirty="0">
                <a:latin typeface="Century Gothic" panose="020B0502020202020204" pitchFamily="34" charset="0"/>
                <a:cs typeface="Arial"/>
              </a:rPr>
              <a:t>Parliament process</a:t>
            </a:r>
            <a:r>
              <a:rPr lang="en-GB" sz="1600" dirty="0">
                <a:latin typeface="Century Gothic" panose="020B0502020202020204" pitchFamily="34" charset="0"/>
                <a:cs typeface="Arial"/>
              </a:rPr>
              <a:t> envisaged to commence before end of June 2023.</a:t>
            </a:r>
          </a:p>
          <a:p>
            <a:pPr algn="just">
              <a:lnSpc>
                <a:spcPct val="150000"/>
              </a:lnSpc>
            </a:pPr>
            <a:endParaRPr lang="en-GB" sz="1600" dirty="0">
              <a:latin typeface="Century Gothic" panose="020B0502020202020204" pitchFamily="34" charset="0"/>
              <a:cs typeface="Arial"/>
            </a:endParaRPr>
          </a:p>
          <a:p>
            <a:pPr algn="just">
              <a:lnSpc>
                <a:spcPct val="150000"/>
              </a:lnSpc>
              <a:buFont typeface="Arial"/>
            </a:pPr>
            <a:r>
              <a:rPr lang="en-GB" sz="1600" dirty="0">
                <a:latin typeface="Century Gothic" panose="020B0502020202020204" pitchFamily="34" charset="0"/>
                <a:cs typeface="Arial"/>
              </a:rPr>
              <a:t>Note: Negotiated that CBDA will be </a:t>
            </a:r>
            <a:r>
              <a:rPr lang="en-GB" sz="1600" b="1" dirty="0">
                <a:latin typeface="Century Gothic" panose="020B0502020202020204" pitchFamily="34" charset="0"/>
                <a:cs typeface="Arial"/>
              </a:rPr>
              <a:t>specialised unit</a:t>
            </a:r>
            <a:r>
              <a:rPr lang="en-GB" sz="1600" dirty="0">
                <a:latin typeface="Century Gothic" panose="020B0502020202020204" pitchFamily="34" charset="0"/>
                <a:cs typeface="Arial"/>
              </a:rPr>
              <a:t> within new structure</a:t>
            </a:r>
            <a:r>
              <a:rPr lang="en-GB" dirty="0">
                <a:latin typeface="Arial"/>
                <a:cs typeface="Arial"/>
              </a:rPr>
              <a:t>. </a:t>
            </a:r>
          </a:p>
          <a:p>
            <a:pPr algn="just"/>
            <a:endParaRPr lang="en-GB" dirty="0"/>
          </a:p>
          <a:p>
            <a:pPr algn="just"/>
            <a:endParaRPr lang="en-GB" dirty="0"/>
          </a:p>
        </p:txBody>
      </p:sp>
    </p:spTree>
    <p:extLst>
      <p:ext uri="{BB962C8B-B14F-4D97-AF65-F5344CB8AC3E}">
        <p14:creationId xmlns:p14="http://schemas.microsoft.com/office/powerpoint/2010/main" val="3011077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29265" y="1872250"/>
            <a:ext cx="5496231" cy="3020343"/>
          </a:xfrm>
        </p:spPr>
        <p:txBody>
          <a:bodyPr/>
          <a:lstStyle/>
          <a:p>
            <a:pPr algn="ctr"/>
            <a:r>
              <a:rPr lang="en-US" sz="3600" b="1" dirty="0"/>
              <a:t>Cooperative Banking Sector Strategy Implementation </a:t>
            </a:r>
          </a:p>
        </p:txBody>
      </p:sp>
      <p:sp>
        <p:nvSpPr>
          <p:cNvPr id="7" name="Slide Number Placeholder 4">
            <a:extLst>
              <a:ext uri="{FF2B5EF4-FFF2-40B4-BE49-F238E27FC236}">
                <a16:creationId xmlns:a16="http://schemas.microsoft.com/office/drawing/2014/main" id="{ACC7F98F-7D5F-49B6-A753-0719271B570F}"/>
              </a:ext>
            </a:extLst>
          </p:cNvPr>
          <p:cNvSpPr>
            <a:spLocks noGrp="1"/>
          </p:cNvSpPr>
          <p:nvPr>
            <p:ph type="sldNum" sz="quarter" idx="12"/>
          </p:nvPr>
        </p:nvSpPr>
        <p:spPr>
          <a:xfrm>
            <a:off x="10355238" y="295731"/>
            <a:ext cx="838417" cy="767687"/>
          </a:xfrm>
        </p:spPr>
        <p:txBody>
          <a:bodyPr/>
          <a:lstStyle/>
          <a:p>
            <a:pPr defTabSz="914400">
              <a:defRPr/>
            </a:pPr>
            <a:fld id="{1942B57A-1560-4200-AE3C-01BF93AC9615}" type="slidenum">
              <a:rPr lang="en-ZA">
                <a:solidFill>
                  <a:prstClr val="white"/>
                </a:solidFill>
                <a:latin typeface="Century Gothic" panose="020B0502020202020204"/>
              </a:rPr>
              <a:pPr defTabSz="914400">
                <a:defRPr/>
              </a:pPr>
              <a:t>27</a:t>
            </a:fld>
            <a:endParaRPr lang="en-ZA">
              <a:solidFill>
                <a:prstClr val="white"/>
              </a:solidFill>
              <a:latin typeface="Century Gothic" panose="020B0502020202020204"/>
            </a:endParaRPr>
          </a:p>
        </p:txBody>
      </p:sp>
      <p:sp>
        <p:nvSpPr>
          <p:cNvPr id="2" name="TextBox 1">
            <a:extLst>
              <a:ext uri="{FF2B5EF4-FFF2-40B4-BE49-F238E27FC236}">
                <a16:creationId xmlns:a16="http://schemas.microsoft.com/office/drawing/2014/main" id="{F6E7E264-2CB3-2061-7422-55D71003B52E}"/>
              </a:ext>
            </a:extLst>
          </p:cNvPr>
          <p:cNvSpPr txBox="1"/>
          <p:nvPr/>
        </p:nvSpPr>
        <p:spPr>
          <a:xfrm>
            <a:off x="6374731" y="2149642"/>
            <a:ext cx="5233737" cy="11535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rtl="0">
              <a:lnSpc>
                <a:spcPct val="150000"/>
              </a:lnSpc>
            </a:pPr>
            <a:r>
              <a:rPr lang="en-US" sz="1600" dirty="0"/>
              <a:t>The Cooperative Banking Sector Strategy was adopted in March of 2021 and the implementation started in March 2022. </a:t>
            </a:r>
          </a:p>
        </p:txBody>
      </p:sp>
    </p:spTree>
    <p:extLst>
      <p:ext uri="{BB962C8B-B14F-4D97-AF65-F5344CB8AC3E}">
        <p14:creationId xmlns:p14="http://schemas.microsoft.com/office/powerpoint/2010/main" val="146265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352" y="913719"/>
            <a:ext cx="8103870" cy="711359"/>
          </a:xfrm>
        </p:spPr>
        <p:txBody>
          <a:bodyPr/>
          <a:lstStyle/>
          <a:p>
            <a:pPr algn="ctr"/>
            <a:r>
              <a:rPr lang="en-ZA" b="1" dirty="0"/>
              <a:t>Vision</a:t>
            </a:r>
            <a:endParaRPr lang="en-US" sz="2500" b="1" dirty="0"/>
          </a:p>
        </p:txBody>
      </p:sp>
      <p:sp>
        <p:nvSpPr>
          <p:cNvPr id="5" name="Slide Number Placeholder 4"/>
          <p:cNvSpPr>
            <a:spLocks noGrp="1"/>
          </p:cNvSpPr>
          <p:nvPr>
            <p:ph type="sldNum" sz="quarter" idx="12"/>
          </p:nvPr>
        </p:nvSpPr>
        <p:spPr/>
        <p:txBody>
          <a:bodyPr/>
          <a:lstStyle/>
          <a:p>
            <a:pPr defTabSz="914400">
              <a:defRPr/>
            </a:pPr>
            <a:fld id="{1942B57A-1560-4200-AE3C-01BF93AC9615}" type="slidenum">
              <a:rPr lang="en-ZA">
                <a:solidFill>
                  <a:prstClr val="white"/>
                </a:solidFill>
                <a:latin typeface="Century Gothic" panose="020B0502020202020204"/>
              </a:rPr>
              <a:pPr defTabSz="914400">
                <a:defRPr/>
              </a:pPr>
              <a:t>28</a:t>
            </a:fld>
            <a:endParaRPr lang="en-ZA">
              <a:solidFill>
                <a:prstClr val="white"/>
              </a:solidFill>
              <a:latin typeface="Century Gothic" panose="020B0502020202020204"/>
            </a:endParaRPr>
          </a:p>
        </p:txBody>
      </p:sp>
      <p:sp>
        <p:nvSpPr>
          <p:cNvPr id="57" name="Text Placeholder 4"/>
          <p:cNvSpPr txBox="1">
            <a:spLocks/>
          </p:cNvSpPr>
          <p:nvPr/>
        </p:nvSpPr>
        <p:spPr>
          <a:xfrm>
            <a:off x="1662012" y="5123218"/>
            <a:ext cx="2724822" cy="55562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ZA" sz="1400" b="1"/>
          </a:p>
        </p:txBody>
      </p:sp>
      <p:sp>
        <p:nvSpPr>
          <p:cNvPr id="3" name="TextBox 2">
            <a:extLst>
              <a:ext uri="{FF2B5EF4-FFF2-40B4-BE49-F238E27FC236}">
                <a16:creationId xmlns:a16="http://schemas.microsoft.com/office/drawing/2014/main" id="{D8A034EA-6173-AFCE-80C9-55006C4D2BDE}"/>
              </a:ext>
            </a:extLst>
          </p:cNvPr>
          <p:cNvSpPr txBox="1"/>
          <p:nvPr/>
        </p:nvSpPr>
        <p:spPr>
          <a:xfrm>
            <a:off x="695825" y="2199773"/>
            <a:ext cx="1099886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n-GB" dirty="0"/>
          </a:p>
          <a:p>
            <a:pPr algn="just"/>
            <a:endParaRPr lang="en-GB" dirty="0"/>
          </a:p>
        </p:txBody>
      </p:sp>
      <p:pic>
        <p:nvPicPr>
          <p:cNvPr id="4" name="Picture 3">
            <a:extLst>
              <a:ext uri="{FF2B5EF4-FFF2-40B4-BE49-F238E27FC236}">
                <a16:creationId xmlns:a16="http://schemas.microsoft.com/office/drawing/2014/main" id="{27C99835-87A3-0C41-6D7E-7ADEC0BE7717}"/>
              </a:ext>
            </a:extLst>
          </p:cNvPr>
          <p:cNvPicPr>
            <a:picLocks noChangeAspect="1"/>
          </p:cNvPicPr>
          <p:nvPr/>
        </p:nvPicPr>
        <p:blipFill rotWithShape="1">
          <a:blip r:embed="rId2"/>
          <a:srcRect l="11972" t="11798" r="16909" b="10111"/>
          <a:stretch/>
        </p:blipFill>
        <p:spPr>
          <a:xfrm>
            <a:off x="1662012" y="1573368"/>
            <a:ext cx="8867976" cy="5284632"/>
          </a:xfrm>
          <a:prstGeom prst="rect">
            <a:avLst/>
          </a:prstGeom>
        </p:spPr>
      </p:pic>
    </p:spTree>
    <p:extLst>
      <p:ext uri="{BB962C8B-B14F-4D97-AF65-F5344CB8AC3E}">
        <p14:creationId xmlns:p14="http://schemas.microsoft.com/office/powerpoint/2010/main" val="3308873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301EA-24ED-F384-A2D3-C3FD265BEAD2}"/>
              </a:ext>
            </a:extLst>
          </p:cNvPr>
          <p:cNvSpPr>
            <a:spLocks noGrp="1"/>
          </p:cNvSpPr>
          <p:nvPr>
            <p:ph type="title"/>
          </p:nvPr>
        </p:nvSpPr>
        <p:spPr/>
        <p:txBody>
          <a:bodyPr/>
          <a:lstStyle/>
          <a:p>
            <a:r>
              <a:rPr lang="en-US" b="1" dirty="0"/>
              <a:t>Ultra High Priorities Actions</a:t>
            </a:r>
          </a:p>
        </p:txBody>
      </p:sp>
      <p:sp>
        <p:nvSpPr>
          <p:cNvPr id="5" name="Slide Number Placeholder 4">
            <a:extLst>
              <a:ext uri="{FF2B5EF4-FFF2-40B4-BE49-F238E27FC236}">
                <a16:creationId xmlns:a16="http://schemas.microsoft.com/office/drawing/2014/main" id="{92458B3C-7313-8C46-F206-74FB10B52FFC}"/>
              </a:ext>
            </a:extLst>
          </p:cNvPr>
          <p:cNvSpPr>
            <a:spLocks noGrp="1"/>
          </p:cNvSpPr>
          <p:nvPr>
            <p:ph type="sldNum" sz="quarter" idx="12"/>
          </p:nvPr>
        </p:nvSpPr>
        <p:spPr/>
        <p:txBody>
          <a:bodyPr/>
          <a:lstStyle/>
          <a:p>
            <a:pPr defTabSz="914400">
              <a:defRPr/>
            </a:pPr>
            <a:fld id="{1942B57A-1560-4200-AE3C-01BF93AC9615}" type="slidenum">
              <a:rPr lang="en-ZA" smtClean="0">
                <a:solidFill>
                  <a:prstClr val="white"/>
                </a:solidFill>
              </a:rPr>
              <a:pPr defTabSz="914400">
                <a:defRPr/>
              </a:pPr>
              <a:t>29</a:t>
            </a:fld>
            <a:endParaRPr lang="en-ZA">
              <a:solidFill>
                <a:prstClr val="white"/>
              </a:solidFill>
            </a:endParaRPr>
          </a:p>
        </p:txBody>
      </p:sp>
      <p:sp>
        <p:nvSpPr>
          <p:cNvPr id="7" name="TextBox 6">
            <a:extLst>
              <a:ext uri="{FF2B5EF4-FFF2-40B4-BE49-F238E27FC236}">
                <a16:creationId xmlns:a16="http://schemas.microsoft.com/office/drawing/2014/main" id="{10FB6334-9242-9E38-F892-BB5ED57C0194}"/>
              </a:ext>
            </a:extLst>
          </p:cNvPr>
          <p:cNvSpPr txBox="1"/>
          <p:nvPr/>
        </p:nvSpPr>
        <p:spPr>
          <a:xfrm>
            <a:off x="892097" y="2516074"/>
            <a:ext cx="10549054" cy="2800767"/>
          </a:xfrm>
          <a:prstGeom prst="rect">
            <a:avLst/>
          </a:prstGeom>
          <a:noFill/>
        </p:spPr>
        <p:txBody>
          <a:bodyPr wrap="square">
            <a:spAutoFit/>
          </a:bodyPr>
          <a:lstStyle/>
          <a:p>
            <a:pPr marL="285750" indent="-285750">
              <a:buFont typeface="Arial" panose="020B0604020202020204" pitchFamily="34" charset="0"/>
              <a:buChar char="•"/>
            </a:pPr>
            <a:r>
              <a:rPr lang="en-US" sz="1600" dirty="0">
                <a:effectLst/>
              </a:rPr>
              <a:t>Focus on improving existing basic and intermediate banking services – especially the </a:t>
            </a:r>
            <a:r>
              <a:rPr lang="en-US" sz="1600" b="1" dirty="0">
                <a:effectLst/>
              </a:rPr>
              <a:t>issuance of good loans</a:t>
            </a:r>
            <a:r>
              <a:rPr lang="en-US" sz="1600" dirty="0">
                <a:effectLst/>
              </a:rPr>
              <a:t>. (CFIs/CBs)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effectLst/>
              </a:rPr>
              <a:t>To </a:t>
            </a:r>
            <a:r>
              <a:rPr lang="en-US" sz="1600" b="1" dirty="0">
                <a:effectLst/>
              </a:rPr>
              <a:t>grow core deposits, make savings more accessible </a:t>
            </a:r>
            <a:r>
              <a:rPr lang="en-US" sz="1600" dirty="0">
                <a:effectLst/>
              </a:rPr>
              <a:t>by eliminating withdrawal notifications and expand channels/hours. (CFIs/CBs)</a:t>
            </a:r>
            <a:endParaRPr lang="en-US" sz="16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solidFill>
                  <a:schemeClr val="tx1"/>
                </a:solidFill>
                <a:effectLst/>
              </a:rPr>
              <a:t>Seek government and development partner support to </a:t>
            </a:r>
            <a:r>
              <a:rPr lang="en-US" sz="1600" b="1" dirty="0">
                <a:solidFill>
                  <a:schemeClr val="tx1"/>
                </a:solidFill>
                <a:effectLst/>
              </a:rPr>
              <a:t>hire staff and register second-tier co-operative bank. </a:t>
            </a:r>
            <a:r>
              <a:rPr lang="en-US" sz="1600" dirty="0">
                <a:solidFill>
                  <a:schemeClr val="tx1"/>
                </a:solidFill>
              </a:rPr>
              <a:t>(Sector &amp; Dev. Partners)</a:t>
            </a:r>
            <a:endParaRPr lang="en-US" sz="1600" b="1" dirty="0">
              <a:solidFill>
                <a:schemeClr val="tx1"/>
              </a:solidFill>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kern="1200" dirty="0">
                <a:solidFill>
                  <a:schemeClr val="dk1"/>
                </a:solidFill>
                <a:effectLst/>
                <a:ea typeface="+mn-ea"/>
                <a:cs typeface="+mn-cs"/>
              </a:rPr>
              <a:t>Ensure CBDA keeps a strong focus </a:t>
            </a:r>
            <a:r>
              <a:rPr lang="en-US" sz="1600" kern="1200" dirty="0">
                <a:solidFill>
                  <a:schemeClr val="dk1"/>
                </a:solidFill>
                <a:effectLst/>
                <a:ea typeface="+mn-ea"/>
                <a:cs typeface="+mn-cs"/>
              </a:rPr>
              <a:t>on the training needs for the sector, its boards and committees, facilitates access to funding and enables implementation of this strategy. (CBDA &amp; Sector)</a:t>
            </a:r>
            <a:endParaRPr lang="en-US"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113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defTabSz="914400">
              <a:defRPr/>
            </a:pPr>
            <a:fld id="{1942B57A-1560-4200-AE3C-01BF93AC9615}" type="slidenum">
              <a:rPr lang="en-ZA">
                <a:solidFill>
                  <a:prstClr val="white"/>
                </a:solidFill>
                <a:latin typeface="Century Gothic" panose="020B0502020202020204"/>
              </a:rPr>
              <a:pPr defTabSz="914400">
                <a:defRPr/>
              </a:pPr>
              <a:t>3</a:t>
            </a:fld>
            <a:endParaRPr lang="en-ZA">
              <a:solidFill>
                <a:prstClr val="white"/>
              </a:solidFill>
              <a:latin typeface="Century Gothic" panose="020B0502020202020204"/>
            </a:endParaRPr>
          </a:p>
        </p:txBody>
      </p:sp>
      <p:sp>
        <p:nvSpPr>
          <p:cNvPr id="57" name="Text Placeholder 4"/>
          <p:cNvSpPr txBox="1">
            <a:spLocks/>
          </p:cNvSpPr>
          <p:nvPr/>
        </p:nvSpPr>
        <p:spPr>
          <a:xfrm>
            <a:off x="1662012" y="5123218"/>
            <a:ext cx="2724822" cy="55562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buClr>
                <a:srgbClr val="F5A408"/>
              </a:buClr>
            </a:pPr>
            <a:endParaRPr lang="en-ZA" sz="1400" b="1">
              <a:solidFill>
                <a:prstClr val="black">
                  <a:lumMod val="75000"/>
                  <a:lumOff val="25000"/>
                </a:prstClr>
              </a:solidFill>
              <a:latin typeface="Century Gothic" panose="020B0502020202020204"/>
            </a:endParaRPr>
          </a:p>
        </p:txBody>
      </p:sp>
      <p:sp>
        <p:nvSpPr>
          <p:cNvPr id="67" name="Title 10"/>
          <p:cNvSpPr txBox="1">
            <a:spLocks/>
          </p:cNvSpPr>
          <p:nvPr/>
        </p:nvSpPr>
        <p:spPr bwMode="gray">
          <a:xfrm>
            <a:off x="2038350" y="927101"/>
            <a:ext cx="8126730" cy="9003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rgbClr val="EBEBEB"/>
                </a:solidFill>
                <a:latin typeface="Century Gothic" panose="020B0502020202020204"/>
              </a:rPr>
              <a:t>CBDA Mandate</a:t>
            </a:r>
            <a:endParaRPr lang="en-US" b="1" dirty="0"/>
          </a:p>
        </p:txBody>
      </p:sp>
      <p:sp>
        <p:nvSpPr>
          <p:cNvPr id="16" name="Text Placeholder 4"/>
          <p:cNvSpPr txBox="1">
            <a:spLocks/>
          </p:cNvSpPr>
          <p:nvPr/>
        </p:nvSpPr>
        <p:spPr>
          <a:xfrm>
            <a:off x="5877683" y="2421150"/>
            <a:ext cx="6183630" cy="32445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Clr>
                <a:srgbClr val="F5A408"/>
              </a:buClr>
              <a:buNone/>
            </a:pPr>
            <a:endParaRPr lang="en-US" sz="800" b="1">
              <a:solidFill>
                <a:prstClr val="black">
                  <a:lumMod val="75000"/>
                  <a:lumOff val="25000"/>
                </a:prstClr>
              </a:solidFill>
              <a:latin typeface="Century Gothic" panose="020B0502020202020204"/>
            </a:endParaRPr>
          </a:p>
        </p:txBody>
      </p:sp>
      <p:grpSp>
        <p:nvGrpSpPr>
          <p:cNvPr id="12" name="Group 11">
            <a:extLst>
              <a:ext uri="{FF2B5EF4-FFF2-40B4-BE49-F238E27FC236}">
                <a16:creationId xmlns:a16="http://schemas.microsoft.com/office/drawing/2014/main" id="{7E71ADAB-BAA8-3AAA-B7F8-B9B401759864}"/>
              </a:ext>
            </a:extLst>
          </p:cNvPr>
          <p:cNvGrpSpPr/>
          <p:nvPr/>
        </p:nvGrpSpPr>
        <p:grpSpPr>
          <a:xfrm>
            <a:off x="483312" y="2248937"/>
            <a:ext cx="10599657" cy="2874281"/>
            <a:chOff x="710128" y="669307"/>
            <a:chExt cx="4620513" cy="4132183"/>
          </a:xfrm>
        </p:grpSpPr>
        <p:sp>
          <p:nvSpPr>
            <p:cNvPr id="11" name="Freeform: Shape 10">
              <a:extLst>
                <a:ext uri="{FF2B5EF4-FFF2-40B4-BE49-F238E27FC236}">
                  <a16:creationId xmlns:a16="http://schemas.microsoft.com/office/drawing/2014/main" id="{9F9FBB98-4588-7202-2D97-7D4954AA3FAA}"/>
                </a:ext>
              </a:extLst>
            </p:cNvPr>
            <p:cNvSpPr>
              <a:spLocks noChangeAspect="1"/>
            </p:cNvSpPr>
            <p:nvPr/>
          </p:nvSpPr>
          <p:spPr>
            <a:xfrm>
              <a:off x="796051" y="669307"/>
              <a:ext cx="4484508" cy="1195335"/>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defRPr/>
              </a:pPr>
              <a:r>
                <a:rPr lang="en-US" sz="1600" b="1" dirty="0">
                  <a:solidFill>
                    <a:schemeClr val="tx1"/>
                  </a:solidFill>
                </a:rPr>
                <a:t>Co-operative</a:t>
              </a:r>
              <a:r>
                <a:rPr lang="en-US" sz="1600" b="1" dirty="0"/>
                <a:t> </a:t>
              </a:r>
              <a:r>
                <a:rPr lang="en-US" sz="1600" b="1" dirty="0">
                  <a:solidFill>
                    <a:schemeClr val="tx1"/>
                  </a:solidFill>
                </a:rPr>
                <a:t>Banks Act No.40 of 2007</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dirty="0">
                <a:ln>
                  <a:noFill/>
                </a:ln>
                <a:solidFill>
                  <a:sysClr val="windowText" lastClr="000000"/>
                </a:solidFill>
                <a:effectLst/>
                <a:uLnTx/>
                <a:uFillTx/>
              </a:endParaRPr>
            </a:p>
          </p:txBody>
        </p:sp>
        <p:graphicFrame>
          <p:nvGraphicFramePr>
            <p:cNvPr id="2" name="Diagram 1">
              <a:extLst>
                <a:ext uri="{FF2B5EF4-FFF2-40B4-BE49-F238E27FC236}">
                  <a16:creationId xmlns:a16="http://schemas.microsoft.com/office/drawing/2014/main" id="{6FAA1031-E810-801C-7F6F-98E952EF3397}"/>
                </a:ext>
              </a:extLst>
            </p:cNvPr>
            <p:cNvGraphicFramePr/>
            <p:nvPr>
              <p:extLst>
                <p:ext uri="{D42A27DB-BD31-4B8C-83A1-F6EECF244321}">
                  <p14:modId xmlns:p14="http://schemas.microsoft.com/office/powerpoint/2010/main" val="1377269386"/>
                </p:ext>
              </p:extLst>
            </p:nvPr>
          </p:nvGraphicFramePr>
          <p:xfrm>
            <a:off x="710128" y="1910818"/>
            <a:ext cx="4620513" cy="2890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Tree>
    <p:extLst>
      <p:ext uri="{BB962C8B-B14F-4D97-AF65-F5344CB8AC3E}">
        <p14:creationId xmlns:p14="http://schemas.microsoft.com/office/powerpoint/2010/main" val="2569248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53831-1386-A773-D595-47ACDB25E9F5}"/>
              </a:ext>
            </a:extLst>
          </p:cNvPr>
          <p:cNvSpPr>
            <a:spLocks noGrp="1"/>
          </p:cNvSpPr>
          <p:nvPr>
            <p:ph type="title"/>
          </p:nvPr>
        </p:nvSpPr>
        <p:spPr/>
        <p:txBody>
          <a:bodyPr/>
          <a:lstStyle/>
          <a:p>
            <a:r>
              <a:rPr lang="en-US" b="1" dirty="0"/>
              <a:t>Enabler 1</a:t>
            </a:r>
          </a:p>
        </p:txBody>
      </p:sp>
      <p:sp>
        <p:nvSpPr>
          <p:cNvPr id="3" name="Content Placeholder 2">
            <a:extLst>
              <a:ext uri="{FF2B5EF4-FFF2-40B4-BE49-F238E27FC236}">
                <a16:creationId xmlns:a16="http://schemas.microsoft.com/office/drawing/2014/main" id="{BF67D55E-01A0-120A-47F8-70D0FCB26D73}"/>
              </a:ext>
            </a:extLst>
          </p:cNvPr>
          <p:cNvSpPr>
            <a:spLocks noGrp="1"/>
          </p:cNvSpPr>
          <p:nvPr>
            <p:ph idx="1"/>
          </p:nvPr>
        </p:nvSpPr>
        <p:spPr>
          <a:xfrm>
            <a:off x="958628" y="2143512"/>
            <a:ext cx="10649792" cy="1201854"/>
          </a:xfrm>
        </p:spPr>
        <p:txBody>
          <a:bodyPr>
            <a:normAutofit/>
          </a:bodyPr>
          <a:lstStyle/>
          <a:p>
            <a:pPr marL="457200" indent="-457200">
              <a:buClr>
                <a:srgbClr val="000000"/>
              </a:buClr>
              <a:buFont typeface="+mj-lt"/>
              <a:buAutoNum type="arabicPeriod"/>
            </a:pPr>
            <a:r>
              <a:rPr lang="en-US" sz="1600" b="1" dirty="0">
                <a:effectLst/>
                <a:ea typeface="Times New Roman" panose="02020603050405020304" pitchFamily="18" charset="0"/>
                <a:cs typeface="Times New Roman" panose="02020603050405020304" pitchFamily="18" charset="0"/>
              </a:rPr>
              <a:t>Second tier/ Secondary Cooperative Bank</a:t>
            </a:r>
          </a:p>
          <a:p>
            <a:pPr lvl="1">
              <a:lnSpc>
                <a:spcPct val="150000"/>
              </a:lnSpc>
            </a:pPr>
            <a:r>
              <a:rPr lang="en-US" dirty="0"/>
              <a:t>A “Working Group” was established from the cooperative banking institutions in Gauteng/ Free State/  Northwest/ Kwa-Zulu Natal and Eastern Cape</a:t>
            </a:r>
          </a:p>
        </p:txBody>
      </p:sp>
      <p:sp>
        <p:nvSpPr>
          <p:cNvPr id="5" name="Slide Number Placeholder 4">
            <a:extLst>
              <a:ext uri="{FF2B5EF4-FFF2-40B4-BE49-F238E27FC236}">
                <a16:creationId xmlns:a16="http://schemas.microsoft.com/office/drawing/2014/main" id="{03D17CEB-6C21-97DC-9580-DFA3CCA9B7F3}"/>
              </a:ext>
            </a:extLst>
          </p:cNvPr>
          <p:cNvSpPr>
            <a:spLocks noGrp="1"/>
          </p:cNvSpPr>
          <p:nvPr>
            <p:ph type="sldNum" sz="quarter" idx="12"/>
          </p:nvPr>
        </p:nvSpPr>
        <p:spPr/>
        <p:txBody>
          <a:bodyPr/>
          <a:lstStyle/>
          <a:p>
            <a:pPr defTabSz="914400">
              <a:defRPr/>
            </a:pPr>
            <a:fld id="{1942B57A-1560-4200-AE3C-01BF93AC9615}" type="slidenum">
              <a:rPr lang="en-ZA" smtClean="0">
                <a:solidFill>
                  <a:prstClr val="white"/>
                </a:solidFill>
              </a:rPr>
              <a:pPr defTabSz="914400">
                <a:defRPr/>
              </a:pPr>
              <a:t>30</a:t>
            </a:fld>
            <a:endParaRPr lang="en-ZA">
              <a:solidFill>
                <a:prstClr val="white"/>
              </a:solidFill>
            </a:endParaRPr>
          </a:p>
        </p:txBody>
      </p:sp>
      <p:sp>
        <p:nvSpPr>
          <p:cNvPr id="8" name="TextBox 7">
            <a:extLst>
              <a:ext uri="{FF2B5EF4-FFF2-40B4-BE49-F238E27FC236}">
                <a16:creationId xmlns:a16="http://schemas.microsoft.com/office/drawing/2014/main" id="{C74E8C18-1238-3D6C-290B-B8EDAD9CB8A0}"/>
              </a:ext>
            </a:extLst>
          </p:cNvPr>
          <p:cNvSpPr txBox="1"/>
          <p:nvPr/>
        </p:nvSpPr>
        <p:spPr>
          <a:xfrm>
            <a:off x="958628" y="3534938"/>
            <a:ext cx="10861288" cy="3246402"/>
          </a:xfrm>
          <a:prstGeom prst="rect">
            <a:avLst/>
          </a:prstGeom>
          <a:noFill/>
        </p:spPr>
        <p:txBody>
          <a:bodyPr wrap="square">
            <a:spAutoFit/>
          </a:bodyPr>
          <a:lstStyle/>
          <a:p>
            <a:r>
              <a:rPr lang="en-US" sz="1600" b="1" dirty="0"/>
              <a:t>2</a:t>
            </a:r>
            <a:r>
              <a:rPr lang="en-US" sz="1600" dirty="0"/>
              <a:t>. 	</a:t>
            </a:r>
            <a:r>
              <a:rPr lang="en-US" sz="1600" b="1" dirty="0"/>
              <a:t>Services of Second tier /Secondary Cooperative Bank</a:t>
            </a:r>
          </a:p>
          <a:p>
            <a:pPr marL="914400" lvl="1" indent="-457200">
              <a:lnSpc>
                <a:spcPct val="150000"/>
              </a:lnSpc>
              <a:buFont typeface="+mj-lt"/>
              <a:buAutoNum type="alphaLcParenR"/>
            </a:pPr>
            <a:r>
              <a:rPr lang="en-US" sz="1600" dirty="0"/>
              <a:t>Facilitate payment system access to a Reserve Bank</a:t>
            </a:r>
            <a:br>
              <a:rPr lang="en-US" sz="1600" dirty="0"/>
            </a:br>
            <a:r>
              <a:rPr lang="en-US" sz="1600" dirty="0"/>
              <a:t>Mainly short term lending (i.e., overnight to 3 days) max is 2-3 years</a:t>
            </a:r>
          </a:p>
          <a:p>
            <a:pPr marL="914400" lvl="1" indent="-457200">
              <a:lnSpc>
                <a:spcPct val="150000"/>
              </a:lnSpc>
              <a:buFont typeface="+mj-lt"/>
              <a:buAutoNum type="alphaLcParenR"/>
            </a:pPr>
            <a:r>
              <a:rPr lang="en-US" sz="1600" dirty="0"/>
              <a:t>Accepting savings, fixed deposits, pooled investments in debt and securities</a:t>
            </a:r>
          </a:p>
          <a:p>
            <a:pPr marL="914400" lvl="1" indent="-457200">
              <a:lnSpc>
                <a:spcPct val="150000"/>
              </a:lnSpc>
              <a:buFont typeface="+mj-lt"/>
              <a:buAutoNum type="alphaLcParenR"/>
            </a:pPr>
            <a:r>
              <a:rPr lang="en-US" sz="1600" dirty="0"/>
              <a:t>Back office services (core processing, payment services, internet banking, mobile services, balance sheet consulting</a:t>
            </a:r>
          </a:p>
          <a:p>
            <a:pPr marL="914400" lvl="1" indent="-457200">
              <a:lnSpc>
                <a:spcPct val="150000"/>
              </a:lnSpc>
              <a:buFont typeface="+mj-lt"/>
              <a:buAutoNum type="alphaLcParenR"/>
            </a:pPr>
            <a:r>
              <a:rPr lang="en-US" sz="1600" dirty="0"/>
              <a:t>Agent as lender of last resort for Reserve Bank </a:t>
            </a:r>
          </a:p>
          <a:p>
            <a:pPr marL="914400" lvl="1" indent="-457200">
              <a:lnSpc>
                <a:spcPct val="150000"/>
              </a:lnSpc>
              <a:buFont typeface="+mj-lt"/>
              <a:buAutoNum type="alphaLcParenR"/>
            </a:pPr>
            <a:r>
              <a:rPr lang="en-US" sz="1600" dirty="0"/>
              <a:t> Does NOT offer services directly to individuals. It cannot compete with its member CFIs/CB and serve them </a:t>
            </a:r>
          </a:p>
        </p:txBody>
      </p:sp>
    </p:spTree>
    <p:extLst>
      <p:ext uri="{BB962C8B-B14F-4D97-AF65-F5344CB8AC3E}">
        <p14:creationId xmlns:p14="http://schemas.microsoft.com/office/powerpoint/2010/main" val="1392031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90FC0-35ED-F5A5-6490-AE1D497E6711}"/>
              </a:ext>
            </a:extLst>
          </p:cNvPr>
          <p:cNvSpPr>
            <a:spLocks noGrp="1"/>
          </p:cNvSpPr>
          <p:nvPr>
            <p:ph type="title"/>
          </p:nvPr>
        </p:nvSpPr>
        <p:spPr/>
        <p:txBody>
          <a:bodyPr/>
          <a:lstStyle/>
          <a:p>
            <a:r>
              <a:rPr lang="en-GB" sz="3200" b="1" kern="1200" dirty="0">
                <a:solidFill>
                  <a:schemeClr val="lt1"/>
                </a:solidFill>
                <a:latin typeface="+mn-lt"/>
                <a:ea typeface="+mn-ea"/>
                <a:cs typeface="+mn-cs"/>
              </a:rPr>
              <a:t>Key priorities for the Working Group </a:t>
            </a:r>
            <a:br>
              <a:rPr lang="en-GB" sz="3200" b="1" kern="1200" dirty="0">
                <a:solidFill>
                  <a:schemeClr val="lt1"/>
                </a:solidFill>
                <a:latin typeface="+mn-lt"/>
                <a:ea typeface="+mn-ea"/>
                <a:cs typeface="+mn-cs"/>
              </a:rPr>
            </a:br>
            <a:endParaRPr lang="en-US" dirty="0"/>
          </a:p>
        </p:txBody>
      </p:sp>
      <p:sp>
        <p:nvSpPr>
          <p:cNvPr id="3" name="Content Placeholder 2">
            <a:extLst>
              <a:ext uri="{FF2B5EF4-FFF2-40B4-BE49-F238E27FC236}">
                <a16:creationId xmlns:a16="http://schemas.microsoft.com/office/drawing/2014/main" id="{04BFF6C2-9229-E7CA-70D4-700720601637}"/>
              </a:ext>
            </a:extLst>
          </p:cNvPr>
          <p:cNvSpPr>
            <a:spLocks noGrp="1"/>
          </p:cNvSpPr>
          <p:nvPr>
            <p:ph idx="1"/>
          </p:nvPr>
        </p:nvSpPr>
        <p:spPr>
          <a:xfrm>
            <a:off x="1155256" y="2352907"/>
            <a:ext cx="10038399" cy="4047893"/>
          </a:xfrm>
        </p:spPr>
        <p:txBody>
          <a:bodyPr>
            <a:normAutofit/>
          </a:bodyPr>
          <a:lstStyle/>
          <a:p>
            <a:r>
              <a:rPr lang="en-GB" sz="1600" b="0" i="0" u="none" strike="noStrike" kern="1200" baseline="0" dirty="0">
                <a:solidFill>
                  <a:schemeClr val="dk1"/>
                </a:solidFill>
                <a:latin typeface="+mj-lt"/>
                <a:cs typeface="Calibri" panose="020F0502020204030204" pitchFamily="34" charset="0"/>
              </a:rPr>
              <a:t>Engagement within the sectors. (Human empowerment, SEDA, SEFA, SME Dept), invite them to present in our meeting, will dedicate first day to our sponsor that we will call Fund Raising Movement. </a:t>
            </a:r>
          </a:p>
          <a:p>
            <a:r>
              <a:rPr lang="en-GB" sz="1600" b="0" i="0" u="none" strike="noStrike" kern="1200" baseline="0" dirty="0">
                <a:solidFill>
                  <a:schemeClr val="dk1"/>
                </a:solidFill>
                <a:latin typeface="+mj-lt"/>
                <a:cs typeface="Calibri" panose="020F0502020204030204" pitchFamily="34" charset="0"/>
              </a:rPr>
              <a:t>Opening bank account by May 2023 </a:t>
            </a:r>
          </a:p>
          <a:p>
            <a:r>
              <a:rPr lang="en-GB" sz="1600" b="0" i="0" u="none" strike="noStrike" kern="1200" baseline="0" dirty="0">
                <a:solidFill>
                  <a:schemeClr val="dk1"/>
                </a:solidFill>
                <a:latin typeface="+mj-lt"/>
                <a:cs typeface="Calibri" panose="020F0502020204030204" pitchFamily="34" charset="0"/>
              </a:rPr>
              <a:t>Business Plan (BP) by June 2023 </a:t>
            </a:r>
          </a:p>
          <a:p>
            <a:r>
              <a:rPr lang="en-GB" sz="1600" b="0" i="0" u="none" strike="noStrike" kern="1200" baseline="0" dirty="0">
                <a:solidFill>
                  <a:schemeClr val="dk1"/>
                </a:solidFill>
                <a:latin typeface="+mj-lt"/>
                <a:cs typeface="Calibri" panose="020F0502020204030204" pitchFamily="34" charset="0"/>
              </a:rPr>
              <a:t>Reserve the name at CIPC and domain June 2023 </a:t>
            </a:r>
          </a:p>
          <a:p>
            <a:r>
              <a:rPr lang="en-GB" sz="1600" b="0" i="0" u="none" strike="noStrike" kern="1200" baseline="0" dirty="0">
                <a:solidFill>
                  <a:schemeClr val="dk1"/>
                </a:solidFill>
                <a:latin typeface="+mj-lt"/>
                <a:cs typeface="Calibri" panose="020F0502020204030204" pitchFamily="34" charset="0"/>
              </a:rPr>
              <a:t>Membership policy and membership forms June 2023 </a:t>
            </a:r>
          </a:p>
          <a:p>
            <a:r>
              <a:rPr lang="en-GB" sz="1600" b="0" i="0" u="none" strike="noStrike" kern="1200" baseline="0" dirty="0">
                <a:solidFill>
                  <a:schemeClr val="dk1"/>
                </a:solidFill>
                <a:latin typeface="+mj-lt"/>
                <a:cs typeface="Calibri" panose="020F0502020204030204" pitchFamily="34" charset="0"/>
              </a:rPr>
              <a:t>Raise capital (member share and member deposits and donations) June – August 2023 </a:t>
            </a:r>
          </a:p>
          <a:p>
            <a:r>
              <a:rPr lang="en-GB" sz="1600" b="0" i="0" u="none" strike="noStrike" kern="1200" baseline="0" dirty="0">
                <a:solidFill>
                  <a:schemeClr val="dk1"/>
                </a:solidFill>
                <a:latin typeface="+mj-lt"/>
                <a:cs typeface="Calibri" panose="020F0502020204030204" pitchFamily="34" charset="0"/>
              </a:rPr>
              <a:t>Elect Board, Supervisory Committee and Board Committees August 2023 </a:t>
            </a:r>
          </a:p>
          <a:p>
            <a:endParaRPr lang="en-US" dirty="0"/>
          </a:p>
        </p:txBody>
      </p:sp>
      <p:sp>
        <p:nvSpPr>
          <p:cNvPr id="5" name="Slide Number Placeholder 4">
            <a:extLst>
              <a:ext uri="{FF2B5EF4-FFF2-40B4-BE49-F238E27FC236}">
                <a16:creationId xmlns:a16="http://schemas.microsoft.com/office/drawing/2014/main" id="{F664C83B-2674-1431-C76E-A7F883DFDDA2}"/>
              </a:ext>
            </a:extLst>
          </p:cNvPr>
          <p:cNvSpPr>
            <a:spLocks noGrp="1"/>
          </p:cNvSpPr>
          <p:nvPr>
            <p:ph type="sldNum" sz="quarter" idx="12"/>
          </p:nvPr>
        </p:nvSpPr>
        <p:spPr/>
        <p:txBody>
          <a:bodyPr/>
          <a:lstStyle/>
          <a:p>
            <a:pPr defTabSz="914400">
              <a:defRPr/>
            </a:pPr>
            <a:fld id="{1942B57A-1560-4200-AE3C-01BF93AC9615}" type="slidenum">
              <a:rPr lang="en-ZA" smtClean="0">
                <a:solidFill>
                  <a:prstClr val="white"/>
                </a:solidFill>
              </a:rPr>
              <a:pPr defTabSz="914400">
                <a:defRPr/>
              </a:pPr>
              <a:t>31</a:t>
            </a:fld>
            <a:endParaRPr lang="en-ZA">
              <a:solidFill>
                <a:prstClr val="white"/>
              </a:solidFill>
            </a:endParaRPr>
          </a:p>
        </p:txBody>
      </p:sp>
    </p:spTree>
    <p:extLst>
      <p:ext uri="{BB962C8B-B14F-4D97-AF65-F5344CB8AC3E}">
        <p14:creationId xmlns:p14="http://schemas.microsoft.com/office/powerpoint/2010/main" val="2052461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72E8D-B92D-39F3-87D2-0E6951BF5413}"/>
              </a:ext>
            </a:extLst>
          </p:cNvPr>
          <p:cNvSpPr>
            <a:spLocks noGrp="1"/>
          </p:cNvSpPr>
          <p:nvPr>
            <p:ph type="title"/>
          </p:nvPr>
        </p:nvSpPr>
        <p:spPr/>
        <p:txBody>
          <a:bodyPr/>
          <a:lstStyle/>
          <a:p>
            <a:r>
              <a:rPr lang="en-US" sz="3200" b="1" kern="1200" dirty="0">
                <a:solidFill>
                  <a:schemeClr val="lt1"/>
                </a:solidFill>
                <a:latin typeface="+mn-lt"/>
                <a:ea typeface="+mn-ea"/>
                <a:cs typeface="+mn-cs"/>
              </a:rPr>
              <a:t>Policy and Constitution </a:t>
            </a:r>
            <a:br>
              <a:rPr lang="en-US" sz="3200" b="1" kern="1200" dirty="0">
                <a:solidFill>
                  <a:schemeClr val="lt1"/>
                </a:solidFill>
                <a:latin typeface="+mn-lt"/>
                <a:ea typeface="+mn-ea"/>
                <a:cs typeface="+mn-cs"/>
              </a:rPr>
            </a:br>
            <a:endParaRPr lang="en-US" dirty="0"/>
          </a:p>
        </p:txBody>
      </p:sp>
      <p:sp>
        <p:nvSpPr>
          <p:cNvPr id="3" name="Content Placeholder 2">
            <a:extLst>
              <a:ext uri="{FF2B5EF4-FFF2-40B4-BE49-F238E27FC236}">
                <a16:creationId xmlns:a16="http://schemas.microsoft.com/office/drawing/2014/main" id="{58EBC694-6BAF-0D58-875C-DACB11165472}"/>
              </a:ext>
            </a:extLst>
          </p:cNvPr>
          <p:cNvSpPr>
            <a:spLocks noGrp="1"/>
          </p:cNvSpPr>
          <p:nvPr>
            <p:ph idx="1"/>
          </p:nvPr>
        </p:nvSpPr>
        <p:spPr>
          <a:xfrm>
            <a:off x="646770" y="2141035"/>
            <a:ext cx="11062009" cy="4421234"/>
          </a:xfrm>
        </p:spPr>
        <p:txBody>
          <a:bodyPr>
            <a:normAutofit fontScale="62500" lnSpcReduction="20000"/>
          </a:bodyPr>
          <a:lstStyle/>
          <a:p>
            <a:pPr algn="l"/>
            <a:endParaRPr lang="en-US" sz="1900" b="0" i="0" u="none" strike="noStrike" baseline="0" dirty="0">
              <a:solidFill>
                <a:schemeClr val="tx1"/>
              </a:solidFill>
              <a:latin typeface="Calibri" panose="020F0502020204030204" pitchFamily="34" charset="0"/>
            </a:endParaRPr>
          </a:p>
          <a:p>
            <a:r>
              <a:rPr lang="en-GB" sz="2600" b="0" i="0" u="none" strike="noStrike" baseline="0" dirty="0">
                <a:solidFill>
                  <a:schemeClr val="tx1"/>
                </a:solidFill>
                <a:latin typeface="+mj-lt"/>
              </a:rPr>
              <a:t>Draft constitution  </a:t>
            </a:r>
          </a:p>
          <a:p>
            <a:r>
              <a:rPr lang="en-GB" sz="2600" b="0" i="0" u="none" strike="noStrike" baseline="0" dirty="0">
                <a:solidFill>
                  <a:schemeClr val="tx1"/>
                </a:solidFill>
                <a:latin typeface="+mj-lt"/>
              </a:rPr>
              <a:t>Payment Services Policy (</a:t>
            </a:r>
            <a:r>
              <a:rPr lang="en-GB" sz="2600" b="0" i="0" u="none" strike="noStrike" baseline="0" dirty="0" err="1">
                <a:solidFill>
                  <a:schemeClr val="tx1"/>
                </a:solidFill>
                <a:latin typeface="+mj-lt"/>
              </a:rPr>
              <a:t>i</a:t>
            </a:r>
            <a:r>
              <a:rPr lang="en-GB" sz="2600" b="0" i="0" u="none" strike="noStrike" baseline="0" dirty="0">
                <a:solidFill>
                  <a:schemeClr val="tx1"/>
                </a:solidFill>
                <a:latin typeface="+mj-lt"/>
              </a:rPr>
              <a:t>). Sub-committee on Banking Platform to prepare a draft policy based </a:t>
            </a:r>
          </a:p>
          <a:p>
            <a:r>
              <a:rPr lang="en-GB" sz="2600" b="0" i="0" u="none" strike="noStrike" baseline="0" dirty="0">
                <a:solidFill>
                  <a:schemeClr val="tx1"/>
                </a:solidFill>
                <a:latin typeface="+mj-lt"/>
              </a:rPr>
              <a:t>Savings Policy </a:t>
            </a:r>
            <a:r>
              <a:rPr lang="en-GB" sz="2600" b="0" i="0" u="none" strike="noStrike" baseline="0" dirty="0" err="1">
                <a:solidFill>
                  <a:schemeClr val="tx1"/>
                </a:solidFill>
                <a:latin typeface="+mj-lt"/>
              </a:rPr>
              <a:t>i</a:t>
            </a:r>
            <a:r>
              <a:rPr lang="en-GB" sz="2600" b="0" i="0" u="none" strike="noStrike" baseline="0" dirty="0">
                <a:solidFill>
                  <a:schemeClr val="tx1"/>
                </a:solidFill>
                <a:latin typeface="+mj-lt"/>
              </a:rPr>
              <a:t>. Main depository of funds </a:t>
            </a:r>
          </a:p>
          <a:p>
            <a:r>
              <a:rPr lang="en-GB" sz="2600" b="0" i="0" u="none" strike="noStrike" baseline="0" dirty="0" err="1">
                <a:solidFill>
                  <a:schemeClr val="tx1"/>
                </a:solidFill>
                <a:latin typeface="+mj-lt"/>
              </a:rPr>
              <a:t>i</a:t>
            </a:r>
            <a:r>
              <a:rPr lang="en-GB" sz="2600" b="0" i="0" u="none" strike="noStrike" baseline="0" dirty="0">
                <a:solidFill>
                  <a:schemeClr val="tx1"/>
                </a:solidFill>
                <a:latin typeface="+mj-lt"/>
              </a:rPr>
              <a:t>. Identify investments that benefit the CFI’s </a:t>
            </a:r>
          </a:p>
          <a:p>
            <a:r>
              <a:rPr lang="en-US" sz="2600" b="0" i="0" u="none" strike="noStrike" baseline="0" dirty="0">
                <a:solidFill>
                  <a:schemeClr val="tx1"/>
                </a:solidFill>
                <a:latin typeface="+mj-lt"/>
              </a:rPr>
              <a:t>iii. Consider wealth investments </a:t>
            </a:r>
          </a:p>
          <a:p>
            <a:endParaRPr lang="en-US" sz="2600" b="0" i="0" u="none" strike="noStrike" baseline="0" dirty="0">
              <a:solidFill>
                <a:schemeClr val="tx1"/>
              </a:solidFill>
              <a:latin typeface="+mj-lt"/>
            </a:endParaRPr>
          </a:p>
          <a:p>
            <a:pPr lvl="1"/>
            <a:r>
              <a:rPr lang="en-GB" sz="2600" b="0" i="0" u="none" strike="noStrike" baseline="0" dirty="0">
                <a:solidFill>
                  <a:schemeClr val="tx1"/>
                </a:solidFill>
                <a:latin typeface="+mj-lt"/>
              </a:rPr>
              <a:t> Loan </a:t>
            </a:r>
            <a:r>
              <a:rPr lang="en-GB" sz="2600" dirty="0">
                <a:solidFill>
                  <a:schemeClr val="tx1"/>
                </a:solidFill>
                <a:latin typeface="+mj-lt"/>
              </a:rPr>
              <a:t>Policy </a:t>
            </a:r>
            <a:r>
              <a:rPr lang="en-GB" sz="2600" dirty="0" err="1">
                <a:solidFill>
                  <a:schemeClr val="tx1"/>
                </a:solidFill>
                <a:latin typeface="+mj-lt"/>
              </a:rPr>
              <a:t>i</a:t>
            </a:r>
            <a:r>
              <a:rPr lang="en-GB" sz="2600" dirty="0">
                <a:solidFill>
                  <a:schemeClr val="tx1"/>
                </a:solidFill>
                <a:latin typeface="+mj-lt"/>
              </a:rPr>
              <a:t>. Inter co-operative lending 1. Short term loans </a:t>
            </a:r>
          </a:p>
          <a:p>
            <a:pPr lvl="1"/>
            <a:r>
              <a:rPr lang="en-US" sz="2600" dirty="0">
                <a:solidFill>
                  <a:schemeClr val="tx1"/>
                </a:solidFill>
                <a:latin typeface="+mj-lt"/>
              </a:rPr>
              <a:t>2. Medium term loans </a:t>
            </a:r>
          </a:p>
          <a:p>
            <a:pPr lvl="1"/>
            <a:r>
              <a:rPr lang="en-US" sz="2600" dirty="0">
                <a:solidFill>
                  <a:schemeClr val="tx1"/>
                </a:solidFill>
                <a:latin typeface="+mj-lt"/>
              </a:rPr>
              <a:t>3. Long-term loans </a:t>
            </a:r>
          </a:p>
          <a:p>
            <a:pPr lvl="1"/>
            <a:endParaRPr lang="en-US" sz="2600" b="0" i="0" u="none" strike="noStrike" baseline="0" dirty="0">
              <a:solidFill>
                <a:schemeClr val="tx1"/>
              </a:solidFill>
              <a:latin typeface="+mj-lt"/>
            </a:endParaRPr>
          </a:p>
          <a:p>
            <a:r>
              <a:rPr lang="en-GB" sz="2600" b="0" i="0" u="none" strike="noStrike" baseline="0" dirty="0">
                <a:solidFill>
                  <a:schemeClr val="tx1"/>
                </a:solidFill>
                <a:latin typeface="+mj-lt"/>
              </a:rPr>
              <a:t>ii. Consider wholesale funding from SEFA </a:t>
            </a:r>
          </a:p>
          <a:p>
            <a:r>
              <a:rPr lang="en-US" sz="2600" b="0" i="0" u="none" strike="noStrike" baseline="0" dirty="0">
                <a:solidFill>
                  <a:schemeClr val="tx1"/>
                </a:solidFill>
                <a:latin typeface="+mj-lt"/>
              </a:rPr>
              <a:t>iii. Security for loans </a:t>
            </a:r>
          </a:p>
          <a:p>
            <a:endParaRPr lang="en-US" sz="1100" b="0" i="0" u="none" strike="noStrike" baseline="0" dirty="0">
              <a:solidFill>
                <a:srgbClr val="000000"/>
              </a:solidFill>
              <a:latin typeface="Calibri" panose="020F0502020204030204" pitchFamily="34" charset="0"/>
            </a:endParaRPr>
          </a:p>
          <a:p>
            <a:endParaRPr lang="en-US" sz="1100" b="0" i="0" u="none" strike="noStrike" baseline="0" dirty="0">
              <a:solidFill>
                <a:srgbClr val="000000"/>
              </a:solidFill>
              <a:latin typeface="Calibri" panose="020F0502020204030204" pitchFamily="34" charset="0"/>
            </a:endParaRPr>
          </a:p>
          <a:p>
            <a:endParaRPr lang="en-US" dirty="0"/>
          </a:p>
        </p:txBody>
      </p:sp>
      <p:sp>
        <p:nvSpPr>
          <p:cNvPr id="5" name="Slide Number Placeholder 4">
            <a:extLst>
              <a:ext uri="{FF2B5EF4-FFF2-40B4-BE49-F238E27FC236}">
                <a16:creationId xmlns:a16="http://schemas.microsoft.com/office/drawing/2014/main" id="{3C381768-7AAF-B39D-CF86-1FA1A6CF0613}"/>
              </a:ext>
            </a:extLst>
          </p:cNvPr>
          <p:cNvSpPr>
            <a:spLocks noGrp="1"/>
          </p:cNvSpPr>
          <p:nvPr>
            <p:ph type="sldNum" sz="quarter" idx="12"/>
          </p:nvPr>
        </p:nvSpPr>
        <p:spPr/>
        <p:txBody>
          <a:bodyPr/>
          <a:lstStyle/>
          <a:p>
            <a:pPr defTabSz="914400">
              <a:defRPr/>
            </a:pPr>
            <a:fld id="{1942B57A-1560-4200-AE3C-01BF93AC9615}" type="slidenum">
              <a:rPr lang="en-ZA" smtClean="0">
                <a:solidFill>
                  <a:prstClr val="white"/>
                </a:solidFill>
              </a:rPr>
              <a:pPr defTabSz="914400">
                <a:defRPr/>
              </a:pPr>
              <a:t>32</a:t>
            </a:fld>
            <a:endParaRPr lang="en-ZA">
              <a:solidFill>
                <a:prstClr val="white"/>
              </a:solidFill>
            </a:endParaRPr>
          </a:p>
        </p:txBody>
      </p:sp>
    </p:spTree>
    <p:extLst>
      <p:ext uri="{BB962C8B-B14F-4D97-AF65-F5344CB8AC3E}">
        <p14:creationId xmlns:p14="http://schemas.microsoft.com/office/powerpoint/2010/main" val="1697513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2B6D-2F97-0076-ADE2-E7BD38AAB3BD}"/>
              </a:ext>
            </a:extLst>
          </p:cNvPr>
          <p:cNvSpPr>
            <a:spLocks noGrp="1"/>
          </p:cNvSpPr>
          <p:nvPr>
            <p:ph type="title"/>
          </p:nvPr>
        </p:nvSpPr>
        <p:spPr/>
        <p:txBody>
          <a:bodyPr/>
          <a:lstStyle/>
          <a:p>
            <a:br>
              <a:rPr lang="en-US" sz="1800" b="0" i="0" u="none" strike="noStrike" baseline="0" dirty="0">
                <a:solidFill>
                  <a:srgbClr val="000000"/>
                </a:solidFill>
              </a:rPr>
            </a:br>
            <a:r>
              <a:rPr lang="en-US" sz="1800" b="0" i="0" u="none" strike="noStrike" baseline="0" dirty="0">
                <a:solidFill>
                  <a:srgbClr val="000000"/>
                </a:solidFill>
              </a:rPr>
              <a:t> </a:t>
            </a:r>
            <a:br>
              <a:rPr lang="en-US" sz="1800" b="0" i="0" u="none" strike="noStrike" baseline="0" dirty="0">
                <a:solidFill>
                  <a:srgbClr val="000000"/>
                </a:solidFill>
              </a:rPr>
            </a:br>
            <a:r>
              <a:rPr lang="en-US" b="1" dirty="0">
                <a:solidFill>
                  <a:schemeClr val="lt1"/>
                </a:solidFill>
                <a:latin typeface="+mn-lt"/>
                <a:ea typeface="+mn-ea"/>
                <a:cs typeface="+mn-cs"/>
              </a:rPr>
              <a:t>Promotion and Education </a:t>
            </a:r>
            <a:br>
              <a:rPr lang="en-US" b="1" dirty="0">
                <a:solidFill>
                  <a:schemeClr val="lt1"/>
                </a:solidFill>
                <a:latin typeface="+mn-lt"/>
                <a:ea typeface="+mn-ea"/>
                <a:cs typeface="+mn-cs"/>
              </a:rPr>
            </a:br>
            <a:endParaRPr lang="en-US" b="1" dirty="0">
              <a:solidFill>
                <a:schemeClr val="lt1"/>
              </a:solidFill>
              <a:latin typeface="+mn-lt"/>
              <a:ea typeface="+mn-ea"/>
              <a:cs typeface="+mn-cs"/>
            </a:endParaRPr>
          </a:p>
        </p:txBody>
      </p:sp>
      <p:sp>
        <p:nvSpPr>
          <p:cNvPr id="3" name="Content Placeholder 2">
            <a:extLst>
              <a:ext uri="{FF2B5EF4-FFF2-40B4-BE49-F238E27FC236}">
                <a16:creationId xmlns:a16="http://schemas.microsoft.com/office/drawing/2014/main" id="{D1CAE719-8689-6938-F347-C41639EA913A}"/>
              </a:ext>
            </a:extLst>
          </p:cNvPr>
          <p:cNvSpPr>
            <a:spLocks noGrp="1"/>
          </p:cNvSpPr>
          <p:nvPr>
            <p:ph idx="1"/>
          </p:nvPr>
        </p:nvSpPr>
        <p:spPr>
          <a:xfrm>
            <a:off x="1076800" y="2309541"/>
            <a:ext cx="10038399" cy="3310674"/>
          </a:xfrm>
        </p:spPr>
        <p:txBody>
          <a:bodyPr>
            <a:normAutofit/>
          </a:bodyPr>
          <a:lstStyle/>
          <a:p>
            <a:r>
              <a:rPr lang="en-GB" sz="1600" b="0" i="0" u="none" strike="noStrike" baseline="0" dirty="0">
                <a:solidFill>
                  <a:srgbClr val="000000"/>
                </a:solidFill>
                <a:latin typeface="+mj-lt"/>
              </a:rPr>
              <a:t>Identify training needs to NSCB Board Members, Staff and Members (CFI’s) </a:t>
            </a:r>
          </a:p>
          <a:p>
            <a:r>
              <a:rPr lang="en-GB" sz="1600" b="0" i="0" u="none" strike="noStrike" baseline="0" dirty="0">
                <a:solidFill>
                  <a:srgbClr val="000000"/>
                </a:solidFill>
                <a:latin typeface="+mj-lt"/>
              </a:rPr>
              <a:t>Results of the survey will be shared to CFI and try to do personal visit to each CFI i.e. GIGs CFI invited to present NSCB documents in their AGM. </a:t>
            </a:r>
          </a:p>
          <a:p>
            <a:r>
              <a:rPr lang="en-GB" sz="1600" b="0" i="0" u="none" strike="noStrike" baseline="0" dirty="0">
                <a:solidFill>
                  <a:srgbClr val="000000"/>
                </a:solidFill>
                <a:latin typeface="+mj-lt"/>
              </a:rPr>
              <a:t>Membership policy </a:t>
            </a:r>
          </a:p>
          <a:p>
            <a:r>
              <a:rPr lang="en-GB" sz="1600" b="0" i="0" u="none" strike="noStrike" baseline="0" dirty="0">
                <a:solidFill>
                  <a:srgbClr val="000000"/>
                </a:solidFill>
                <a:latin typeface="+mj-lt"/>
              </a:rPr>
              <a:t>NSCB Logo designed to represent co-operation among co-operatives – members based SCB. </a:t>
            </a:r>
          </a:p>
          <a:p>
            <a:endParaRPr lang="en-US" sz="1800" b="0" i="0" u="none" strike="noStrike" baseline="0" dirty="0">
              <a:solidFill>
                <a:srgbClr val="000000"/>
              </a:solidFill>
              <a:latin typeface="+mj-lt"/>
            </a:endParaRPr>
          </a:p>
          <a:p>
            <a:endParaRPr lang="en-US" dirty="0"/>
          </a:p>
        </p:txBody>
      </p:sp>
      <p:sp>
        <p:nvSpPr>
          <p:cNvPr id="5" name="Slide Number Placeholder 4">
            <a:extLst>
              <a:ext uri="{FF2B5EF4-FFF2-40B4-BE49-F238E27FC236}">
                <a16:creationId xmlns:a16="http://schemas.microsoft.com/office/drawing/2014/main" id="{B6499A77-3697-F29C-8704-A7B4FF318273}"/>
              </a:ext>
            </a:extLst>
          </p:cNvPr>
          <p:cNvSpPr>
            <a:spLocks noGrp="1"/>
          </p:cNvSpPr>
          <p:nvPr>
            <p:ph type="sldNum" sz="quarter" idx="12"/>
          </p:nvPr>
        </p:nvSpPr>
        <p:spPr/>
        <p:txBody>
          <a:bodyPr/>
          <a:lstStyle/>
          <a:p>
            <a:pPr defTabSz="914400">
              <a:defRPr/>
            </a:pPr>
            <a:fld id="{1942B57A-1560-4200-AE3C-01BF93AC9615}" type="slidenum">
              <a:rPr lang="en-ZA" smtClean="0">
                <a:solidFill>
                  <a:prstClr val="white"/>
                </a:solidFill>
              </a:rPr>
              <a:pPr defTabSz="914400">
                <a:defRPr/>
              </a:pPr>
              <a:t>33</a:t>
            </a:fld>
            <a:endParaRPr lang="en-ZA">
              <a:solidFill>
                <a:prstClr val="white"/>
              </a:solidFill>
            </a:endParaRPr>
          </a:p>
        </p:txBody>
      </p:sp>
    </p:spTree>
    <p:extLst>
      <p:ext uri="{BB962C8B-B14F-4D97-AF65-F5344CB8AC3E}">
        <p14:creationId xmlns:p14="http://schemas.microsoft.com/office/powerpoint/2010/main" val="592821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801922" y="1872250"/>
            <a:ext cx="3101765" cy="3020343"/>
          </a:xfrm>
        </p:spPr>
        <p:txBody>
          <a:bodyPr/>
          <a:lstStyle/>
          <a:p>
            <a:r>
              <a:rPr lang="en-US" sz="3600" b="1" dirty="0"/>
              <a:t>Thank You</a:t>
            </a:r>
            <a:endParaRPr lang="en-ZA" sz="3600" b="1" dirty="0"/>
          </a:p>
        </p:txBody>
      </p:sp>
      <p:sp>
        <p:nvSpPr>
          <p:cNvPr id="9" name="Subtitle 2"/>
          <p:cNvSpPr txBox="1">
            <a:spLocks/>
          </p:cNvSpPr>
          <p:nvPr/>
        </p:nvSpPr>
        <p:spPr>
          <a:xfrm>
            <a:off x="6313170" y="593500"/>
            <a:ext cx="4267744" cy="5577840"/>
          </a:xfrm>
          <a:prstGeom prst="rect">
            <a:avLst/>
          </a:prstGeom>
        </p:spPr>
        <p:txBody>
          <a:bodyPr vert="horz" lIns="91440" tIns="45720" rIns="91440" bIns="45720" rtlCol="0" anchor="ctr">
            <a:normAutofit fontScale="850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9pPr>
          </a:lstStyle>
          <a:p>
            <a:pPr algn="ctr">
              <a:buClr>
                <a:srgbClr val="F5A408"/>
              </a:buClr>
              <a:defRPr/>
            </a:pPr>
            <a:endParaRPr lang="en-US" sz="2800" b="1" u="sng" dirty="0">
              <a:solidFill>
                <a:srgbClr val="F5A408"/>
              </a:solidFill>
              <a:latin typeface="Century Gothic" panose="020B0502020202020204"/>
            </a:endParaRPr>
          </a:p>
          <a:p>
            <a:pPr algn="ctr">
              <a:buClr>
                <a:srgbClr val="F5A408"/>
              </a:buClr>
              <a:defRPr/>
            </a:pPr>
            <a:endParaRPr lang="en-US" sz="800" b="1" u="sng" dirty="0">
              <a:solidFill>
                <a:srgbClr val="F5A408"/>
              </a:solidFill>
              <a:latin typeface="Century Gothic" panose="020B0502020202020204"/>
            </a:endParaRPr>
          </a:p>
          <a:p>
            <a:pPr algn="ctr">
              <a:buClr>
                <a:srgbClr val="F5A408"/>
              </a:buClr>
              <a:defRPr/>
            </a:pPr>
            <a:endParaRPr lang="en-US" b="1" dirty="0">
              <a:solidFill>
                <a:srgbClr val="F5A408"/>
              </a:solidFill>
              <a:latin typeface="Century Gothic" panose="020B0502020202020204"/>
            </a:endParaRPr>
          </a:p>
          <a:p>
            <a:pPr algn="ctr">
              <a:buClr>
                <a:srgbClr val="F5A408"/>
              </a:buClr>
              <a:defRPr/>
            </a:pPr>
            <a:endParaRPr lang="en-US" b="1" dirty="0">
              <a:solidFill>
                <a:srgbClr val="F5A408"/>
              </a:solidFill>
              <a:latin typeface="Century Gothic" panose="020B0502020202020204"/>
            </a:endParaRPr>
          </a:p>
          <a:p>
            <a:pPr algn="ctr">
              <a:buClr>
                <a:srgbClr val="F5A408"/>
              </a:buClr>
              <a:defRPr/>
            </a:pPr>
            <a:endParaRPr lang="en-US" b="1" dirty="0">
              <a:solidFill>
                <a:srgbClr val="F5A408"/>
              </a:solidFill>
              <a:latin typeface="Century Gothic" panose="020B0502020202020204"/>
            </a:endParaRPr>
          </a:p>
          <a:p>
            <a:pPr algn="ctr">
              <a:buClr>
                <a:srgbClr val="F5A408"/>
              </a:buClr>
              <a:defRPr/>
            </a:pPr>
            <a:endParaRPr lang="en-US" b="1" dirty="0">
              <a:solidFill>
                <a:srgbClr val="F5A408"/>
              </a:solidFill>
              <a:latin typeface="Century Gothic" panose="020B0502020202020204"/>
            </a:endParaRPr>
          </a:p>
          <a:p>
            <a:pPr algn="ctr">
              <a:buClr>
                <a:srgbClr val="F5A408"/>
              </a:buClr>
              <a:defRPr/>
            </a:pPr>
            <a:endParaRPr lang="en-US" b="1" dirty="0">
              <a:solidFill>
                <a:srgbClr val="F5A408"/>
              </a:solidFill>
              <a:latin typeface="Century Gothic" panose="020B0502020202020204"/>
            </a:endParaRPr>
          </a:p>
          <a:p>
            <a:pPr algn="ctr">
              <a:buClr>
                <a:srgbClr val="F5A408"/>
              </a:buClr>
              <a:defRPr/>
            </a:pPr>
            <a:endParaRPr lang="en-US" b="1" dirty="0">
              <a:solidFill>
                <a:srgbClr val="F5A408"/>
              </a:solidFill>
              <a:latin typeface="Century Gothic" panose="020B0502020202020204"/>
            </a:endParaRPr>
          </a:p>
          <a:p>
            <a:pPr algn="ctr">
              <a:buClr>
                <a:srgbClr val="F5A408"/>
              </a:buClr>
              <a:defRPr/>
            </a:pPr>
            <a:r>
              <a:rPr lang="en-US" b="1" dirty="0">
                <a:solidFill>
                  <a:srgbClr val="F5A408"/>
                </a:solidFill>
                <a:latin typeface="Century Gothic" panose="020B0502020202020204"/>
              </a:rPr>
              <a:t>Questions and comments</a:t>
            </a:r>
            <a:endParaRPr lang="en-US" b="1" dirty="0">
              <a:solidFill>
                <a:prstClr val="black">
                  <a:tint val="75000"/>
                </a:prstClr>
              </a:solidFill>
              <a:latin typeface="Century Gothic" panose="020B0502020202020204"/>
            </a:endParaRPr>
          </a:p>
          <a:p>
            <a:pPr lvl="1">
              <a:buClr>
                <a:srgbClr val="F5A408"/>
              </a:buClr>
              <a:defRPr/>
            </a:pPr>
            <a:endParaRPr lang="en-ZA" sz="1600" u="sng" dirty="0">
              <a:solidFill>
                <a:prstClr val="black"/>
              </a:solidFill>
              <a:effectLst>
                <a:outerShdw blurRad="38100" dist="38100" dir="2700000" algn="tl">
                  <a:srgbClr val="000000">
                    <a:alpha val="43137"/>
                  </a:srgbClr>
                </a:outerShdw>
              </a:effectLst>
              <a:latin typeface="Century Gothic" panose="020B0502020202020204"/>
              <a:hlinkClick r:id="rId3"/>
            </a:endParaRPr>
          </a:p>
          <a:p>
            <a:pPr lvl="1">
              <a:buClr>
                <a:srgbClr val="F5A408"/>
              </a:buClr>
              <a:defRPr/>
            </a:pPr>
            <a:endParaRPr lang="en-ZA" sz="1600" u="sng" dirty="0">
              <a:solidFill>
                <a:prstClr val="black"/>
              </a:solidFill>
              <a:effectLst>
                <a:outerShdw blurRad="38100" dist="38100" dir="2700000" algn="tl">
                  <a:srgbClr val="000000">
                    <a:alpha val="43137"/>
                  </a:srgbClr>
                </a:outerShdw>
              </a:effectLst>
              <a:latin typeface="Century Gothic" panose="020B0502020202020204"/>
              <a:hlinkClick r:id="rId3"/>
            </a:endParaRPr>
          </a:p>
          <a:p>
            <a:pPr lvl="1">
              <a:buClr>
                <a:srgbClr val="F5A408"/>
              </a:buClr>
              <a:defRPr/>
            </a:pPr>
            <a:endParaRPr lang="en-ZA" sz="1600" u="sng" dirty="0">
              <a:solidFill>
                <a:prstClr val="black"/>
              </a:solidFill>
              <a:effectLst>
                <a:outerShdw blurRad="38100" dist="38100" dir="2700000" algn="tl">
                  <a:srgbClr val="000000">
                    <a:alpha val="43137"/>
                  </a:srgbClr>
                </a:outerShdw>
              </a:effectLst>
              <a:latin typeface="Century Gothic" panose="020B0502020202020204"/>
              <a:hlinkClick r:id="rId3"/>
            </a:endParaRPr>
          </a:p>
          <a:p>
            <a:pPr lvl="1">
              <a:buClr>
                <a:srgbClr val="F5A408"/>
              </a:buClr>
              <a:defRPr/>
            </a:pPr>
            <a:endParaRPr lang="en-ZA" sz="1600" u="sng" dirty="0">
              <a:solidFill>
                <a:prstClr val="black"/>
              </a:solidFill>
              <a:effectLst>
                <a:outerShdw blurRad="38100" dist="38100" dir="2700000" algn="tl">
                  <a:srgbClr val="000000">
                    <a:alpha val="43137"/>
                  </a:srgbClr>
                </a:outerShdw>
              </a:effectLst>
              <a:latin typeface="Century Gothic" panose="020B0502020202020204"/>
              <a:hlinkClick r:id="rId3"/>
            </a:endParaRPr>
          </a:p>
          <a:p>
            <a:pPr lvl="1">
              <a:buClr>
                <a:srgbClr val="F5A408"/>
              </a:buClr>
              <a:defRPr/>
            </a:pPr>
            <a:endParaRPr lang="en-ZA" sz="1600" u="sng" dirty="0">
              <a:solidFill>
                <a:prstClr val="black"/>
              </a:solidFill>
              <a:effectLst>
                <a:outerShdw blurRad="38100" dist="38100" dir="2700000" algn="tl">
                  <a:srgbClr val="000000">
                    <a:alpha val="43137"/>
                  </a:srgbClr>
                </a:outerShdw>
              </a:effectLst>
              <a:latin typeface="Century Gothic" panose="020B0502020202020204"/>
              <a:hlinkClick r:id="rId3"/>
            </a:endParaRPr>
          </a:p>
          <a:p>
            <a:pPr lvl="1">
              <a:buClr>
                <a:srgbClr val="F5A408"/>
              </a:buClr>
              <a:defRPr/>
            </a:pPr>
            <a:r>
              <a:rPr lang="en-ZA" sz="1600" u="sng" dirty="0">
                <a:solidFill>
                  <a:prstClr val="black"/>
                </a:solidFill>
                <a:effectLst>
                  <a:outerShdw blurRad="38100" dist="38100" dir="2700000" algn="tl">
                    <a:srgbClr val="000000">
                      <a:alpha val="43137"/>
                    </a:srgbClr>
                  </a:outerShdw>
                </a:effectLst>
                <a:latin typeface="Century Gothic" panose="020B0502020202020204"/>
                <a:hlinkClick r:id="rId3"/>
              </a:rPr>
              <a:t>www.treasury.gov.za/coopbank</a:t>
            </a:r>
            <a:endParaRPr lang="en-ZA" sz="1600" u="sng" dirty="0">
              <a:solidFill>
                <a:prstClr val="black"/>
              </a:solidFill>
              <a:effectLst>
                <a:outerShdw blurRad="38100" dist="38100" dir="2700000" algn="tl">
                  <a:srgbClr val="000000">
                    <a:alpha val="43137"/>
                  </a:srgbClr>
                </a:outerShdw>
              </a:effectLst>
              <a:latin typeface="Century Gothic" panose="020B0502020202020204"/>
            </a:endParaRPr>
          </a:p>
          <a:p>
            <a:pPr lvl="1">
              <a:buClr>
                <a:srgbClr val="F5A408"/>
              </a:buClr>
              <a:defRPr/>
            </a:pPr>
            <a:endParaRPr lang="en-ZA" sz="1600" u="sng" dirty="0">
              <a:solidFill>
                <a:prstClr val="black"/>
              </a:solidFill>
              <a:effectLst>
                <a:outerShdw blurRad="38100" dist="38100" dir="2700000" algn="tl">
                  <a:srgbClr val="000000">
                    <a:alpha val="43137"/>
                  </a:srgbClr>
                </a:outerShdw>
              </a:effectLst>
              <a:latin typeface="Century Gothic" panose="020B0502020202020204"/>
            </a:endParaRPr>
          </a:p>
          <a:p>
            <a:pPr lvl="1">
              <a:buClr>
                <a:srgbClr val="F5A408"/>
              </a:buClr>
            </a:pPr>
            <a:r>
              <a:rPr lang="en-US" b="1" dirty="0">
                <a:solidFill>
                  <a:prstClr val="black">
                    <a:tint val="75000"/>
                  </a:prstClr>
                </a:solidFill>
                <a:latin typeface="Century Gothic" panose="020B0502020202020204"/>
              </a:rPr>
              <a:t> </a:t>
            </a:r>
          </a:p>
          <a:p>
            <a:pPr marL="800100" lvl="1" indent="-342900">
              <a:buClr>
                <a:srgbClr val="F5A408"/>
              </a:buClr>
              <a:buFont typeface="Arial" panose="020B0604020202020204" pitchFamily="34" charset="0"/>
              <a:buChar char="•"/>
            </a:pPr>
            <a:endParaRPr lang="en-US" sz="2000" b="1" cap="all" dirty="0">
              <a:solidFill>
                <a:srgbClr val="F5A408"/>
              </a:solidFill>
              <a:latin typeface="Century Gothic" panose="020B0502020202020204"/>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1534" y="0"/>
            <a:ext cx="2536466" cy="1876508"/>
          </a:xfrm>
          <a:prstGeom prst="rect">
            <a:avLst/>
          </a:prstGeom>
        </p:spPr>
      </p:pic>
    </p:spTree>
    <p:extLst>
      <p:ext uri="{BB962C8B-B14F-4D97-AF65-F5344CB8AC3E}">
        <p14:creationId xmlns:p14="http://schemas.microsoft.com/office/powerpoint/2010/main" val="3101345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8D57F-7208-3B98-0373-6427AAF59F49}"/>
              </a:ext>
            </a:extLst>
          </p:cNvPr>
          <p:cNvSpPr>
            <a:spLocks noGrp="1"/>
          </p:cNvSpPr>
          <p:nvPr>
            <p:ph type="title"/>
          </p:nvPr>
        </p:nvSpPr>
        <p:spPr/>
        <p:txBody>
          <a:bodyPr/>
          <a:lstStyle/>
          <a:p>
            <a:r>
              <a:rPr lang="en-US" b="1" dirty="0">
                <a:solidFill>
                  <a:srgbClr val="EBEBEB"/>
                </a:solidFill>
                <a:latin typeface="Century Gothic" panose="020B0502020202020204"/>
              </a:rPr>
              <a:t>CBDA Functions</a:t>
            </a:r>
            <a:endParaRPr lang="en-US" dirty="0"/>
          </a:p>
        </p:txBody>
      </p:sp>
      <p:sp>
        <p:nvSpPr>
          <p:cNvPr id="5" name="Slide Number Placeholder 4">
            <a:extLst>
              <a:ext uri="{FF2B5EF4-FFF2-40B4-BE49-F238E27FC236}">
                <a16:creationId xmlns:a16="http://schemas.microsoft.com/office/drawing/2014/main" id="{A632441A-7FE0-3CA0-3F29-32B7B913C693}"/>
              </a:ext>
            </a:extLst>
          </p:cNvPr>
          <p:cNvSpPr>
            <a:spLocks noGrp="1"/>
          </p:cNvSpPr>
          <p:nvPr>
            <p:ph type="sldNum" sz="quarter" idx="12"/>
          </p:nvPr>
        </p:nvSpPr>
        <p:spPr/>
        <p:txBody>
          <a:bodyPr/>
          <a:lstStyle/>
          <a:p>
            <a:pPr defTabSz="914400">
              <a:defRPr/>
            </a:pPr>
            <a:fld id="{1942B57A-1560-4200-AE3C-01BF93AC9615}" type="slidenum">
              <a:rPr lang="en-ZA" smtClean="0">
                <a:solidFill>
                  <a:prstClr val="white"/>
                </a:solidFill>
              </a:rPr>
              <a:pPr defTabSz="914400">
                <a:defRPr/>
              </a:pPr>
              <a:t>4</a:t>
            </a:fld>
            <a:endParaRPr lang="en-ZA">
              <a:solidFill>
                <a:prstClr val="white"/>
              </a:solidFill>
            </a:endParaRPr>
          </a:p>
        </p:txBody>
      </p:sp>
      <p:graphicFrame>
        <p:nvGraphicFramePr>
          <p:cNvPr id="9" name="Table 9">
            <a:extLst>
              <a:ext uri="{FF2B5EF4-FFF2-40B4-BE49-F238E27FC236}">
                <a16:creationId xmlns:a16="http://schemas.microsoft.com/office/drawing/2014/main" id="{70A23822-FA6D-BAF0-0D33-C025F74D34EC}"/>
              </a:ext>
            </a:extLst>
          </p:cNvPr>
          <p:cNvGraphicFramePr>
            <a:graphicFrameLocks noGrp="1"/>
          </p:cNvGraphicFramePr>
          <p:nvPr>
            <p:extLst>
              <p:ext uri="{D42A27DB-BD31-4B8C-83A1-F6EECF244321}">
                <p14:modId xmlns:p14="http://schemas.microsoft.com/office/powerpoint/2010/main" val="3291130475"/>
              </p:ext>
            </p:extLst>
          </p:nvPr>
        </p:nvGraphicFramePr>
        <p:xfrm>
          <a:off x="715537" y="1864500"/>
          <a:ext cx="10760926" cy="4904613"/>
        </p:xfrm>
        <a:graphic>
          <a:graphicData uri="http://schemas.openxmlformats.org/drawingml/2006/table">
            <a:tbl>
              <a:tblPr firstRow="1" bandRow="1">
                <a:tableStyleId>{21E4AEA4-8DFA-4A89-87EB-49C32662AFE0}</a:tableStyleId>
              </a:tblPr>
              <a:tblGrid>
                <a:gridCol w="10760926">
                  <a:extLst>
                    <a:ext uri="{9D8B030D-6E8A-4147-A177-3AD203B41FA5}">
                      <a16:colId xmlns:a16="http://schemas.microsoft.com/office/drawing/2014/main" val="1088672022"/>
                    </a:ext>
                  </a:extLst>
                </a:gridCol>
              </a:tblGrid>
              <a:tr h="337073">
                <a:tc>
                  <a: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600" b="0" dirty="0">
                          <a:solidFill>
                            <a:schemeClr val="tx1"/>
                          </a:solidFill>
                          <a:latin typeface="+mj-lt"/>
                        </a:rPr>
                        <a:t>Support, promote and develop co-operative banking, and promote the establishment of representative bodies and support </a:t>
                      </a:r>
                      <a:r>
                        <a:rPr lang="en-ZA" sz="1600" b="0" dirty="0">
                          <a:solidFill>
                            <a:schemeClr val="tx1"/>
                          </a:solidFill>
                          <a:latin typeface="+mj-lt"/>
                        </a:rPr>
                        <a:t>organisations.</a:t>
                      </a:r>
                      <a:endParaRPr lang="en-US" sz="1600" b="0" dirty="0">
                        <a:latin typeface="+mj-lt"/>
                      </a:endParaRPr>
                    </a:p>
                  </a:txBody>
                  <a:tcPr>
                    <a:solidFill>
                      <a:schemeClr val="tx2">
                        <a:lumMod val="20000"/>
                        <a:lumOff val="80000"/>
                      </a:schemeClr>
                    </a:solidFill>
                  </a:tcPr>
                </a:tc>
                <a:extLst>
                  <a:ext uri="{0D108BD9-81ED-4DB2-BD59-A6C34878D82A}">
                    <a16:rowId xmlns:a16="http://schemas.microsoft.com/office/drawing/2014/main" val="272305849"/>
                  </a:ext>
                </a:extLst>
              </a:tr>
              <a:tr h="454533">
                <a:tc>
                  <a: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startAt="2"/>
                        <a:tabLst/>
                        <a:defRPr/>
                      </a:pPr>
                      <a:r>
                        <a:rPr lang="en-US" sz="1600" dirty="0">
                          <a:solidFill>
                            <a:schemeClr val="tx1"/>
                          </a:solidFill>
                          <a:latin typeface="+mj-lt"/>
                        </a:rPr>
                        <a:t>Register representative bodies, accredit support </a:t>
                      </a:r>
                      <a:r>
                        <a:rPr lang="en-US" sz="1600" dirty="0" err="1">
                          <a:solidFill>
                            <a:schemeClr val="tx1"/>
                          </a:solidFill>
                          <a:latin typeface="+mj-lt"/>
                        </a:rPr>
                        <a:t>organisations</a:t>
                      </a:r>
                      <a:r>
                        <a:rPr lang="en-US" sz="1600" dirty="0">
                          <a:solidFill>
                            <a:schemeClr val="tx1"/>
                          </a:solidFill>
                          <a:latin typeface="+mj-lt"/>
                        </a:rPr>
                        <a:t> and regulate representative bodies and support </a:t>
                      </a:r>
                      <a:r>
                        <a:rPr lang="en-US" sz="1600" dirty="0" err="1">
                          <a:solidFill>
                            <a:schemeClr val="tx1"/>
                          </a:solidFill>
                          <a:latin typeface="+mj-lt"/>
                        </a:rPr>
                        <a:t>organisations</a:t>
                      </a:r>
                      <a:r>
                        <a:rPr lang="en-US" sz="1600" dirty="0">
                          <a:solidFill>
                            <a:schemeClr val="tx1"/>
                          </a:solidFill>
                          <a:latin typeface="+mj-lt"/>
                        </a:rPr>
                        <a:t>.</a:t>
                      </a:r>
                      <a:endParaRPr lang="en-US" sz="1600" dirty="0">
                        <a:latin typeface="+mj-lt"/>
                      </a:endParaRPr>
                    </a:p>
                  </a:txBody>
                  <a:tcPr/>
                </a:tc>
                <a:extLst>
                  <a:ext uri="{0D108BD9-81ED-4DB2-BD59-A6C34878D82A}">
                    <a16:rowId xmlns:a16="http://schemas.microsoft.com/office/drawing/2014/main" val="2098333009"/>
                  </a:ext>
                </a:extLst>
              </a:tr>
              <a:tr h="454533">
                <a:tc>
                  <a: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startAt="3"/>
                        <a:tabLst/>
                        <a:defRPr/>
                      </a:pPr>
                      <a:r>
                        <a:rPr lang="en-US" sz="1600" dirty="0">
                          <a:solidFill>
                            <a:schemeClr val="tx1"/>
                          </a:solidFill>
                          <a:latin typeface="+mj-lt"/>
                        </a:rPr>
                        <a:t>Interact with any regulatory authority to ensure appropriate regulation of co-operative banking and co-operative banks; and monitor trends and patterns in the development of co-operative banking and co-operative banks.</a:t>
                      </a:r>
                      <a:endParaRPr lang="en-US" sz="1600" dirty="0">
                        <a:latin typeface="+mj-lt"/>
                      </a:endParaRPr>
                    </a:p>
                  </a:txBody>
                  <a:tcPr/>
                </a:tc>
                <a:extLst>
                  <a:ext uri="{0D108BD9-81ED-4DB2-BD59-A6C34878D82A}">
                    <a16:rowId xmlns:a16="http://schemas.microsoft.com/office/drawing/2014/main" val="1871141223"/>
                  </a:ext>
                </a:extLst>
              </a:tr>
              <a:tr h="454533">
                <a:tc>
                  <a: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startAt="4"/>
                        <a:tabLst/>
                        <a:defRPr/>
                      </a:pPr>
                      <a:r>
                        <a:rPr lang="en-US" sz="1600" dirty="0">
                          <a:solidFill>
                            <a:prstClr val="black">
                              <a:lumMod val="75000"/>
                              <a:lumOff val="25000"/>
                            </a:prstClr>
                          </a:solidFill>
                          <a:latin typeface="+mj-lt"/>
                        </a:rPr>
                        <a:t>Provide financial support to co-operative banks and  manage the Fund in accordance with section 26 of the ACT.</a:t>
                      </a:r>
                      <a:endParaRPr lang="en-US" sz="1600" dirty="0">
                        <a:latin typeface="+mj-lt"/>
                      </a:endParaRPr>
                    </a:p>
                  </a:txBody>
                  <a:tcPr/>
                </a:tc>
                <a:extLst>
                  <a:ext uri="{0D108BD9-81ED-4DB2-BD59-A6C34878D82A}">
                    <a16:rowId xmlns:a16="http://schemas.microsoft.com/office/drawing/2014/main" val="3479161173"/>
                  </a:ext>
                </a:extLst>
              </a:tr>
              <a:tr h="454533">
                <a:tc>
                  <a: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startAt="5"/>
                        <a:tabLst/>
                        <a:defRPr/>
                      </a:pPr>
                      <a:r>
                        <a:rPr lang="en-US" sz="1600" dirty="0">
                          <a:solidFill>
                            <a:prstClr val="black">
                              <a:lumMod val="75000"/>
                              <a:lumOff val="25000"/>
                            </a:prstClr>
                          </a:solidFill>
                          <a:latin typeface="+mj-lt"/>
                        </a:rPr>
                        <a:t>Assist co-operative banks with liquidity management.</a:t>
                      </a:r>
                      <a:endParaRPr lang="en-US" sz="1600" dirty="0">
                        <a:latin typeface="+mj-lt"/>
                      </a:endParaRPr>
                    </a:p>
                  </a:txBody>
                  <a:tcPr/>
                </a:tc>
                <a:extLst>
                  <a:ext uri="{0D108BD9-81ED-4DB2-BD59-A6C34878D82A}">
                    <a16:rowId xmlns:a16="http://schemas.microsoft.com/office/drawing/2014/main" val="3489990042"/>
                  </a:ext>
                </a:extLst>
              </a:tr>
              <a:tr h="454533">
                <a:tc>
                  <a: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startAt="6"/>
                        <a:tabLst/>
                        <a:defRPr/>
                      </a:pPr>
                      <a:r>
                        <a:rPr lang="en-US" sz="1600" dirty="0">
                          <a:solidFill>
                            <a:prstClr val="black">
                              <a:lumMod val="75000"/>
                              <a:lumOff val="25000"/>
                            </a:prstClr>
                          </a:solidFill>
                          <a:latin typeface="+mj-lt"/>
                        </a:rPr>
                        <a:t>Facilitate, promote and fund education, training and awareness in connection with, and research into, any matter affecting the effective, efficient and sustainable functioning of co-operative banks; </a:t>
                      </a:r>
                      <a:endParaRPr lang="en-US" sz="1600" dirty="0">
                        <a:latin typeface="+mj-lt"/>
                      </a:endParaRPr>
                    </a:p>
                  </a:txBody>
                  <a:tcPr/>
                </a:tc>
                <a:extLst>
                  <a:ext uri="{0D108BD9-81ED-4DB2-BD59-A6C34878D82A}">
                    <a16:rowId xmlns:a16="http://schemas.microsoft.com/office/drawing/2014/main" val="2335450705"/>
                  </a:ext>
                </a:extLst>
              </a:tr>
              <a:tr h="454533">
                <a:tc>
                  <a: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startAt="7"/>
                        <a:tabLst/>
                        <a:defRPr/>
                      </a:pPr>
                      <a:r>
                        <a:rPr lang="en-US" sz="1600" dirty="0">
                          <a:solidFill>
                            <a:schemeClr val="tx1"/>
                          </a:solidFill>
                          <a:latin typeface="+mj-lt"/>
                        </a:rPr>
                        <a:t>Consult with the South African Qualifications Authority established by the South African Qualifications Authority Act, 1995 (Act No. 58 of 1995), or any body established by it and liaise with the relevant National Standards Body established in terms of Chapter 3 of the regulations under the South African Qualifications Authority Act, 1995, in respect of co-operative banks and support </a:t>
                      </a:r>
                      <a:r>
                        <a:rPr lang="en-ZA" sz="1600" dirty="0">
                          <a:solidFill>
                            <a:schemeClr val="tx1"/>
                          </a:solidFill>
                          <a:latin typeface="+mj-lt"/>
                        </a:rPr>
                        <a:t>organisations.</a:t>
                      </a:r>
                      <a:endParaRPr lang="en-US" sz="1600" dirty="0">
                        <a:solidFill>
                          <a:schemeClr val="tx1"/>
                        </a:solidFill>
                        <a:latin typeface="+mj-lt"/>
                      </a:endParaRPr>
                    </a:p>
                    <a:p>
                      <a:pPr marL="342900" indent="-342900">
                        <a:buFont typeface="+mj-lt"/>
                        <a:buAutoNum type="arabicPeriod" startAt="7"/>
                      </a:pPr>
                      <a:endParaRPr lang="en-US" sz="1600" dirty="0">
                        <a:latin typeface="+mj-lt"/>
                      </a:endParaRPr>
                    </a:p>
                  </a:txBody>
                  <a:tcPr/>
                </a:tc>
                <a:extLst>
                  <a:ext uri="{0D108BD9-81ED-4DB2-BD59-A6C34878D82A}">
                    <a16:rowId xmlns:a16="http://schemas.microsoft.com/office/drawing/2014/main" val="3955644478"/>
                  </a:ext>
                </a:extLst>
              </a:tr>
            </a:tbl>
          </a:graphicData>
        </a:graphic>
      </p:graphicFrame>
    </p:spTree>
    <p:extLst>
      <p:ext uri="{BB962C8B-B14F-4D97-AF65-F5344CB8AC3E}">
        <p14:creationId xmlns:p14="http://schemas.microsoft.com/office/powerpoint/2010/main" val="26439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Title 10"/>
          <p:cNvSpPr txBox="1">
            <a:spLocks/>
          </p:cNvSpPr>
          <p:nvPr/>
        </p:nvSpPr>
        <p:spPr bwMode="gray">
          <a:xfrm>
            <a:off x="1154953" y="682905"/>
            <a:ext cx="8179887" cy="9877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Aft>
                <a:spcPts val="600"/>
              </a:spcAft>
            </a:pPr>
            <a:r>
              <a:rPr lang="en-US" b="1" dirty="0">
                <a:solidFill>
                  <a:srgbClr val="EBEBEB"/>
                </a:solidFill>
                <a:latin typeface="Century Gothic" panose="020B0502020202020204"/>
              </a:rPr>
              <a:t>Vision &amp; Mission</a:t>
            </a:r>
            <a:endParaRPr lang="en-US" b="1" dirty="0"/>
          </a:p>
        </p:txBody>
      </p:sp>
      <p:sp>
        <p:nvSpPr>
          <p:cNvPr id="5" name="Slide Number Placeholder 4"/>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defRPr/>
            </a:pPr>
            <a:fld id="{1942B57A-1560-4200-AE3C-01BF93AC9615}" type="slidenum">
              <a:rPr lang="en-US"/>
              <a:pPr defTabSz="914400">
                <a:spcAft>
                  <a:spcPts val="600"/>
                </a:spcAft>
                <a:defRPr/>
              </a:pPr>
              <a:t>5</a:t>
            </a:fld>
            <a:endParaRPr lang="en-US"/>
          </a:p>
        </p:txBody>
      </p:sp>
      <p:pic>
        <p:nvPicPr>
          <p:cNvPr id="3" name="Content Placeholder 3">
            <a:extLst>
              <a:ext uri="{FF2B5EF4-FFF2-40B4-BE49-F238E27FC236}">
                <a16:creationId xmlns:a16="http://schemas.microsoft.com/office/drawing/2014/main" id="{99B1468A-99F8-CF25-06FD-D498D525FE7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526" r="3" b="3"/>
          <a:stretch/>
        </p:blipFill>
        <p:spPr>
          <a:xfrm>
            <a:off x="8020571" y="2731281"/>
            <a:ext cx="3080048" cy="3195071"/>
          </a:xfrm>
          <a:prstGeom prst="roundRect">
            <a:avLst>
              <a:gd name="adj" fmla="val 1858"/>
            </a:avLst>
          </a:prstGeom>
          <a:effectLst>
            <a:outerShdw blurRad="50800" dist="50800" dir="5400000" algn="tl" rotWithShape="0">
              <a:srgbClr val="000000">
                <a:alpha val="43000"/>
              </a:srgbClr>
            </a:outerShdw>
          </a:effectLst>
        </p:spPr>
      </p:pic>
      <p:sp>
        <p:nvSpPr>
          <p:cNvPr id="57" name="Text Placeholder 4"/>
          <p:cNvSpPr txBox="1">
            <a:spLocks/>
          </p:cNvSpPr>
          <p:nvPr/>
        </p:nvSpPr>
        <p:spPr>
          <a:xfrm>
            <a:off x="1662012" y="5123218"/>
            <a:ext cx="2724822" cy="55562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buClr>
                <a:srgbClr val="F5A408"/>
              </a:buClr>
            </a:pPr>
            <a:endParaRPr lang="en-ZA" sz="1400" b="1">
              <a:solidFill>
                <a:prstClr val="black">
                  <a:lumMod val="75000"/>
                  <a:lumOff val="25000"/>
                </a:prstClr>
              </a:solidFill>
              <a:latin typeface="Century Gothic" panose="020B0502020202020204"/>
            </a:endParaRPr>
          </a:p>
        </p:txBody>
      </p:sp>
      <p:sp>
        <p:nvSpPr>
          <p:cNvPr id="14" name="Content Placeholder 68"/>
          <p:cNvSpPr txBox="1">
            <a:spLocks/>
          </p:cNvSpPr>
          <p:nvPr/>
        </p:nvSpPr>
        <p:spPr>
          <a:xfrm>
            <a:off x="644812" y="2009632"/>
            <a:ext cx="10913805" cy="408101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just">
              <a:buClr>
                <a:srgbClr val="F5A408"/>
              </a:buClr>
            </a:pPr>
            <a:endParaRPr lang="en-US" sz="1600">
              <a:solidFill>
                <a:prstClr val="black">
                  <a:lumMod val="75000"/>
                  <a:lumOff val="25000"/>
                </a:prstClr>
              </a:solidFill>
              <a:latin typeface="Century Gothic" panose="020B0502020202020204"/>
            </a:endParaRPr>
          </a:p>
          <a:p>
            <a:pPr marL="0" indent="0" algn="just">
              <a:buClr>
                <a:srgbClr val="F5A408"/>
              </a:buClr>
              <a:buNone/>
            </a:pPr>
            <a:endParaRPr lang="en-US" sz="1600">
              <a:solidFill>
                <a:prstClr val="black">
                  <a:lumMod val="75000"/>
                  <a:lumOff val="25000"/>
                </a:prstClr>
              </a:solidFill>
              <a:latin typeface="Century Gothic" panose="020B0502020202020204"/>
            </a:endParaRPr>
          </a:p>
          <a:p>
            <a:pPr marL="0" indent="0" algn="just">
              <a:buClr>
                <a:srgbClr val="F5A408"/>
              </a:buClr>
              <a:buNone/>
            </a:pPr>
            <a:endParaRPr lang="en-US" sz="1600">
              <a:solidFill>
                <a:prstClr val="black">
                  <a:lumMod val="75000"/>
                  <a:lumOff val="25000"/>
                </a:prstClr>
              </a:solidFill>
              <a:latin typeface="Century Gothic" panose="020B0502020202020204"/>
            </a:endParaRPr>
          </a:p>
          <a:p>
            <a:pPr algn="just">
              <a:buClr>
                <a:srgbClr val="F5A408"/>
              </a:buClr>
            </a:pPr>
            <a:endParaRPr lang="en-ZA" sz="1600">
              <a:solidFill>
                <a:prstClr val="black">
                  <a:lumMod val="75000"/>
                  <a:lumOff val="25000"/>
                </a:prstClr>
              </a:solidFill>
              <a:latin typeface="Century Gothic" panose="020B0502020202020204"/>
            </a:endParaRPr>
          </a:p>
        </p:txBody>
      </p:sp>
      <p:sp>
        <p:nvSpPr>
          <p:cNvPr id="16" name="Text Placeholder 4"/>
          <p:cNvSpPr txBox="1">
            <a:spLocks/>
          </p:cNvSpPr>
          <p:nvPr/>
        </p:nvSpPr>
        <p:spPr>
          <a:xfrm>
            <a:off x="2038350" y="1351670"/>
            <a:ext cx="8126730" cy="6579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a:solidFill>
                  <a:schemeClr val="accent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pPr algn="ctr">
              <a:buClr>
                <a:srgbClr val="F5A408"/>
              </a:buClr>
            </a:pPr>
            <a:r>
              <a:rPr lang="en-US">
                <a:solidFill>
                  <a:prstClr val="white"/>
                </a:solidFill>
                <a:latin typeface="Century Gothic" panose="020B0502020202020204"/>
              </a:rPr>
              <a:t> </a:t>
            </a:r>
            <a:endParaRPr lang="en-ZA">
              <a:solidFill>
                <a:prstClr val="white"/>
              </a:solidFill>
              <a:latin typeface="Century Gothic" panose="020B0502020202020204"/>
            </a:endParaRPr>
          </a:p>
        </p:txBody>
      </p:sp>
      <p:sp>
        <p:nvSpPr>
          <p:cNvPr id="4" name="Text Placeholder 7">
            <a:extLst>
              <a:ext uri="{FF2B5EF4-FFF2-40B4-BE49-F238E27FC236}">
                <a16:creationId xmlns:a16="http://schemas.microsoft.com/office/drawing/2014/main" id="{5751AD27-F59D-0635-E064-D88C41EAA946}"/>
              </a:ext>
            </a:extLst>
          </p:cNvPr>
          <p:cNvSpPr txBox="1">
            <a:spLocks/>
          </p:cNvSpPr>
          <p:nvPr/>
        </p:nvSpPr>
        <p:spPr>
          <a:xfrm>
            <a:off x="322723" y="2730566"/>
            <a:ext cx="7697848" cy="1245350"/>
          </a:xfrm>
          <a:prstGeom prst="rect">
            <a:avLst/>
          </a:prstGeom>
          <a:ln w="76200">
            <a:solidFill>
              <a:schemeClr val="accent5">
                <a:lumMod val="50000"/>
              </a:schemeClr>
            </a:solidFill>
          </a:ln>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lnSpc>
                <a:spcPct val="150000"/>
              </a:lnSpc>
              <a:spcBef>
                <a:spcPts val="0"/>
              </a:spcBef>
              <a:buClr>
                <a:srgbClr val="F5A408"/>
              </a:buClr>
              <a:buNone/>
            </a:pPr>
            <a:r>
              <a:rPr lang="en-US" sz="1600" dirty="0">
                <a:solidFill>
                  <a:prstClr val="black">
                    <a:lumMod val="75000"/>
                    <a:lumOff val="25000"/>
                  </a:prstClr>
                </a:solidFill>
                <a:latin typeface="Century Gothic" panose="020B0502020202020204"/>
              </a:rPr>
              <a:t>To facilitate financial inclusion and economic transformation while ensuring a sustainable cooperative banking sector that empowers communities.</a:t>
            </a:r>
            <a:endParaRPr lang="en-ZA" sz="1600" dirty="0">
              <a:solidFill>
                <a:prstClr val="black">
                  <a:lumMod val="75000"/>
                  <a:lumOff val="25000"/>
                </a:prstClr>
              </a:solidFill>
              <a:latin typeface="Century Gothic" panose="020B0502020202020204"/>
            </a:endParaRPr>
          </a:p>
        </p:txBody>
      </p:sp>
      <p:grpSp>
        <p:nvGrpSpPr>
          <p:cNvPr id="11" name="Group 10">
            <a:extLst>
              <a:ext uri="{FF2B5EF4-FFF2-40B4-BE49-F238E27FC236}">
                <a16:creationId xmlns:a16="http://schemas.microsoft.com/office/drawing/2014/main" id="{F88F0576-F6F4-AABA-CA89-F8B9A02850C9}"/>
              </a:ext>
            </a:extLst>
          </p:cNvPr>
          <p:cNvGrpSpPr/>
          <p:nvPr/>
        </p:nvGrpSpPr>
        <p:grpSpPr>
          <a:xfrm>
            <a:off x="238026" y="4449024"/>
            <a:ext cx="8924828" cy="1892185"/>
            <a:chOff x="238026" y="4449024"/>
            <a:chExt cx="8924828" cy="1892185"/>
          </a:xfrm>
        </p:grpSpPr>
        <p:sp>
          <p:nvSpPr>
            <p:cNvPr id="7" name="TextBox 6">
              <a:extLst>
                <a:ext uri="{FF2B5EF4-FFF2-40B4-BE49-F238E27FC236}">
                  <a16:creationId xmlns:a16="http://schemas.microsoft.com/office/drawing/2014/main" id="{659A312E-3D12-8445-81F5-C8807F1FB367}"/>
                </a:ext>
              </a:extLst>
            </p:cNvPr>
            <p:cNvSpPr txBox="1"/>
            <p:nvPr/>
          </p:nvSpPr>
          <p:spPr>
            <a:xfrm>
              <a:off x="238026" y="4449024"/>
              <a:ext cx="7697847" cy="1892185"/>
            </a:xfrm>
            <a:prstGeom prst="rect">
              <a:avLst/>
            </a:prstGeom>
            <a:noFill/>
            <a:ln w="76200">
              <a:solidFill>
                <a:schemeClr val="tx2">
                  <a:lumMod val="60000"/>
                  <a:lumOff val="40000"/>
                </a:schemeClr>
              </a:solidFill>
            </a:ln>
          </p:spPr>
          <p:txBody>
            <a:bodyPr wrap="square">
              <a:spAutoFit/>
            </a:bodyPr>
            <a:lstStyle/>
            <a:p>
              <a:pPr marL="0" indent="0" algn="just">
                <a:lnSpc>
                  <a:spcPct val="150000"/>
                </a:lnSpc>
                <a:buClr>
                  <a:srgbClr val="F5A408"/>
                </a:buClr>
                <a:buNone/>
              </a:pPr>
              <a:r>
                <a:rPr lang="en-GB" sz="1600" dirty="0">
                  <a:solidFill>
                    <a:prstClr val="black">
                      <a:lumMod val="75000"/>
                      <a:lumOff val="25000"/>
                    </a:prstClr>
                  </a:solidFill>
                  <a:latin typeface="Century Gothic" panose="020B0502020202020204"/>
                </a:rPr>
                <a:t>Creating an enabling environment for the cooperative banking sector through innovative solutions, capacity building, funding and technology interventions. This is achieved through support provided to cooperative banking institutions, for the ultimate benefit and financial inclusion of underserviced communities in South Africa.</a:t>
              </a:r>
              <a:endParaRPr lang="en-ZA" sz="1600" dirty="0">
                <a:solidFill>
                  <a:prstClr val="black">
                    <a:lumMod val="75000"/>
                    <a:lumOff val="25000"/>
                  </a:prstClr>
                </a:solidFill>
                <a:latin typeface="Century Gothic" panose="020B0502020202020204"/>
              </a:endParaRPr>
            </a:p>
          </p:txBody>
        </p:sp>
        <p:cxnSp>
          <p:nvCxnSpPr>
            <p:cNvPr id="9" name="Straight Arrow Connector 8">
              <a:extLst>
                <a:ext uri="{FF2B5EF4-FFF2-40B4-BE49-F238E27FC236}">
                  <a16:creationId xmlns:a16="http://schemas.microsoft.com/office/drawing/2014/main" id="{E49FBA47-44F5-A2B8-80DA-80BDFFE10E3E}"/>
                </a:ext>
              </a:extLst>
            </p:cNvPr>
            <p:cNvCxnSpPr>
              <a:cxnSpLocks/>
            </p:cNvCxnSpPr>
            <p:nvPr/>
          </p:nvCxnSpPr>
          <p:spPr>
            <a:xfrm>
              <a:off x="7935873" y="5123218"/>
              <a:ext cx="1226981"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1066295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638F6-DB2E-469A-8124-F7B3E4E4AECC}"/>
              </a:ext>
            </a:extLst>
          </p:cNvPr>
          <p:cNvSpPr>
            <a:spLocks noGrp="1"/>
          </p:cNvSpPr>
          <p:nvPr>
            <p:ph type="title"/>
          </p:nvPr>
        </p:nvSpPr>
        <p:spPr/>
        <p:txBody>
          <a:bodyPr/>
          <a:lstStyle/>
          <a:p>
            <a:pPr algn="ctr"/>
            <a:r>
              <a:rPr lang="en-ZA" b="1" dirty="0"/>
              <a:t>5 Year strategic objectives and outcomes</a:t>
            </a:r>
          </a:p>
        </p:txBody>
      </p:sp>
      <p:graphicFrame>
        <p:nvGraphicFramePr>
          <p:cNvPr id="10" name="Table 10">
            <a:extLst>
              <a:ext uri="{FF2B5EF4-FFF2-40B4-BE49-F238E27FC236}">
                <a16:creationId xmlns:a16="http://schemas.microsoft.com/office/drawing/2014/main" id="{57AAEFD2-D074-4B21-B9E0-7115B5EEA32A}"/>
              </a:ext>
            </a:extLst>
          </p:cNvPr>
          <p:cNvGraphicFramePr>
            <a:graphicFrameLocks noGrp="1"/>
          </p:cNvGraphicFramePr>
          <p:nvPr>
            <p:ph idx="1"/>
            <p:extLst>
              <p:ext uri="{D42A27DB-BD31-4B8C-83A1-F6EECF244321}">
                <p14:modId xmlns:p14="http://schemas.microsoft.com/office/powerpoint/2010/main" val="1918997899"/>
              </p:ext>
            </p:extLst>
          </p:nvPr>
        </p:nvGraphicFramePr>
        <p:xfrm>
          <a:off x="727113" y="2152185"/>
          <a:ext cx="10981548" cy="4262970"/>
        </p:xfrm>
        <a:graphic>
          <a:graphicData uri="http://schemas.openxmlformats.org/drawingml/2006/table">
            <a:tbl>
              <a:tblPr firstRow="1" bandRow="1">
                <a:tableStyleId>{5C22544A-7EE6-4342-B048-85BDC9FD1C3A}</a:tableStyleId>
              </a:tblPr>
              <a:tblGrid>
                <a:gridCol w="2126813">
                  <a:extLst>
                    <a:ext uri="{9D8B030D-6E8A-4147-A177-3AD203B41FA5}">
                      <a16:colId xmlns:a16="http://schemas.microsoft.com/office/drawing/2014/main" val="3389627560"/>
                    </a:ext>
                  </a:extLst>
                </a:gridCol>
                <a:gridCol w="2521244">
                  <a:extLst>
                    <a:ext uri="{9D8B030D-6E8A-4147-A177-3AD203B41FA5}">
                      <a16:colId xmlns:a16="http://schemas.microsoft.com/office/drawing/2014/main" val="3014848109"/>
                    </a:ext>
                  </a:extLst>
                </a:gridCol>
                <a:gridCol w="1732381">
                  <a:extLst>
                    <a:ext uri="{9D8B030D-6E8A-4147-A177-3AD203B41FA5}">
                      <a16:colId xmlns:a16="http://schemas.microsoft.com/office/drawing/2014/main" val="3774685443"/>
                    </a:ext>
                  </a:extLst>
                </a:gridCol>
                <a:gridCol w="2126813">
                  <a:extLst>
                    <a:ext uri="{9D8B030D-6E8A-4147-A177-3AD203B41FA5}">
                      <a16:colId xmlns:a16="http://schemas.microsoft.com/office/drawing/2014/main" val="607198306"/>
                    </a:ext>
                  </a:extLst>
                </a:gridCol>
                <a:gridCol w="2474297">
                  <a:extLst>
                    <a:ext uri="{9D8B030D-6E8A-4147-A177-3AD203B41FA5}">
                      <a16:colId xmlns:a16="http://schemas.microsoft.com/office/drawing/2014/main" val="2345321404"/>
                    </a:ext>
                  </a:extLst>
                </a:gridCol>
              </a:tblGrid>
              <a:tr h="491429">
                <a:tc>
                  <a:txBody>
                    <a:bodyPr/>
                    <a:lstStyle/>
                    <a:p>
                      <a:r>
                        <a:rPr lang="en-ZA" sz="1600" dirty="0"/>
                        <a:t>Outcome</a:t>
                      </a:r>
                    </a:p>
                  </a:txBody>
                  <a:tcPr/>
                </a:tc>
                <a:tc>
                  <a:txBody>
                    <a:bodyPr/>
                    <a:lstStyle/>
                    <a:p>
                      <a:r>
                        <a:rPr lang="en-ZA" sz="1600" dirty="0"/>
                        <a:t>Outcome indicator</a:t>
                      </a:r>
                    </a:p>
                  </a:txBody>
                  <a:tcPr/>
                </a:tc>
                <a:tc>
                  <a:txBody>
                    <a:bodyPr/>
                    <a:lstStyle/>
                    <a:p>
                      <a:r>
                        <a:rPr lang="en-ZA" sz="1600" dirty="0"/>
                        <a:t>Baseline</a:t>
                      </a:r>
                    </a:p>
                  </a:txBody>
                  <a:tcPr/>
                </a:tc>
                <a:tc>
                  <a:txBody>
                    <a:bodyPr/>
                    <a:lstStyle/>
                    <a:p>
                      <a:r>
                        <a:rPr lang="en-ZA" sz="1600"/>
                        <a:t>5-year target</a:t>
                      </a:r>
                    </a:p>
                  </a:txBody>
                  <a:tcPr/>
                </a:tc>
                <a:tc>
                  <a:txBody>
                    <a:bodyPr/>
                    <a:lstStyle/>
                    <a:p>
                      <a:r>
                        <a:rPr lang="en-ZA" sz="1600" dirty="0"/>
                        <a:t>Status Feb 2022</a:t>
                      </a:r>
                    </a:p>
                  </a:txBody>
                  <a:tcPr/>
                </a:tc>
                <a:extLst>
                  <a:ext uri="{0D108BD9-81ED-4DB2-BD59-A6C34878D82A}">
                    <a16:rowId xmlns:a16="http://schemas.microsoft.com/office/drawing/2014/main" val="4004998459"/>
                  </a:ext>
                </a:extLst>
              </a:tr>
              <a:tr h="819755">
                <a:tc rowSpan="4">
                  <a:txBody>
                    <a:bodyPr/>
                    <a:lstStyle/>
                    <a:p>
                      <a:r>
                        <a:rPr lang="en-ZA" sz="1600" kern="1200" dirty="0">
                          <a:solidFill>
                            <a:schemeClr val="dk1"/>
                          </a:solidFill>
                          <a:effectLst/>
                          <a:latin typeface="+mn-lt"/>
                          <a:ea typeface="+mn-ea"/>
                          <a:cs typeface="+mn-cs"/>
                        </a:rPr>
                        <a:t>Facilitate increased access to financial services by communities to ensure economic transformation. </a:t>
                      </a:r>
                      <a:endParaRPr lang="en-ZA" sz="1600" dirty="0"/>
                    </a:p>
                  </a:txBody>
                  <a:tcPr/>
                </a:tc>
                <a:tc>
                  <a:txBody>
                    <a:bodyPr/>
                    <a:lstStyle/>
                    <a:p>
                      <a:r>
                        <a:rPr lang="en-ZA" sz="1600" kern="1200" dirty="0">
                          <a:solidFill>
                            <a:schemeClr val="dk1"/>
                          </a:solidFill>
                          <a:effectLst/>
                          <a:latin typeface="+mn-lt"/>
                          <a:ea typeface="+mn-ea"/>
                          <a:cs typeface="+mn-cs"/>
                        </a:rPr>
                        <a:t>Increase in co-operative banking membership</a:t>
                      </a:r>
                      <a:endParaRPr lang="en-ZA" sz="1600" dirty="0"/>
                    </a:p>
                  </a:txBody>
                  <a:tcPr/>
                </a:tc>
                <a:tc>
                  <a:txBody>
                    <a:bodyPr/>
                    <a:lstStyle/>
                    <a:p>
                      <a:r>
                        <a:rPr lang="en-ZA" sz="1600" dirty="0"/>
                        <a:t>Feb 2019</a:t>
                      </a:r>
                    </a:p>
                    <a:p>
                      <a:r>
                        <a:rPr lang="en-ZA" sz="1600" dirty="0"/>
                        <a:t>27 490</a:t>
                      </a:r>
                    </a:p>
                  </a:txBody>
                  <a:tcPr/>
                </a:tc>
                <a:tc>
                  <a:txBody>
                    <a:bodyPr/>
                    <a:lstStyle/>
                    <a:p>
                      <a:r>
                        <a:rPr lang="en-ZA" sz="1600"/>
                        <a:t>100% Increase</a:t>
                      </a:r>
                    </a:p>
                    <a:p>
                      <a:r>
                        <a:rPr lang="en-ZA" sz="1600"/>
                        <a:t>Strategy targets 400,000</a:t>
                      </a:r>
                    </a:p>
                  </a:txBody>
                  <a:tcPr/>
                </a:tc>
                <a:tc>
                  <a:txBody>
                    <a:bodyPr/>
                    <a:lstStyle/>
                    <a:p>
                      <a:endParaRPr lang="en-ZA" sz="1600"/>
                    </a:p>
                    <a:p>
                      <a:r>
                        <a:rPr lang="en-ZA" sz="1600"/>
                        <a:t>31 520 (+15%)</a:t>
                      </a:r>
                    </a:p>
                  </a:txBody>
                  <a:tcPr/>
                </a:tc>
                <a:extLst>
                  <a:ext uri="{0D108BD9-81ED-4DB2-BD59-A6C34878D82A}">
                    <a16:rowId xmlns:a16="http://schemas.microsoft.com/office/drawing/2014/main" val="2304648284"/>
                  </a:ext>
                </a:extLst>
              </a:tr>
              <a:tr h="696193">
                <a:tc vMerge="1">
                  <a:txBody>
                    <a:bodyPr/>
                    <a:lstStyle/>
                    <a:p>
                      <a:endParaRPr lang="en-ZA"/>
                    </a:p>
                  </a:txBody>
                  <a:tcPr/>
                </a:tc>
                <a:tc>
                  <a:txBody>
                    <a:bodyPr/>
                    <a:lstStyle/>
                    <a:p>
                      <a:r>
                        <a:rPr lang="en-ZA" sz="1600" kern="1200">
                          <a:solidFill>
                            <a:schemeClr val="dk1"/>
                          </a:solidFill>
                          <a:effectLst/>
                          <a:latin typeface="+mn-lt"/>
                          <a:ea typeface="+mn-ea"/>
                          <a:cs typeface="+mn-cs"/>
                        </a:rPr>
                        <a:t>% Increase of member deposits </a:t>
                      </a:r>
                      <a:endParaRPr lang="en-ZA" sz="1600"/>
                    </a:p>
                  </a:txBody>
                  <a:tcPr/>
                </a:tc>
                <a:tc>
                  <a:txBody>
                    <a:bodyPr/>
                    <a:lstStyle/>
                    <a:p>
                      <a:r>
                        <a:rPr lang="en-ZA" sz="1600" dirty="0"/>
                        <a:t>Feb 2019</a:t>
                      </a:r>
                    </a:p>
                    <a:p>
                      <a:r>
                        <a:rPr lang="en-ZA" sz="1600" dirty="0"/>
                        <a:t>R294m</a:t>
                      </a:r>
                    </a:p>
                  </a:txBody>
                  <a:tcPr/>
                </a:tc>
                <a:tc>
                  <a:txBody>
                    <a:bodyPr/>
                    <a:lstStyle/>
                    <a:p>
                      <a:r>
                        <a:rPr lang="en-ZA" sz="1600"/>
                        <a:t>50 % Increase</a:t>
                      </a:r>
                    </a:p>
                  </a:txBody>
                  <a:tcPr/>
                </a:tc>
                <a:tc>
                  <a:txBody>
                    <a:bodyPr/>
                    <a:lstStyle/>
                    <a:p>
                      <a:endParaRPr lang="en-ZA" sz="1600"/>
                    </a:p>
                    <a:p>
                      <a:r>
                        <a:rPr lang="en-ZA" sz="1600"/>
                        <a:t>R419m (43%)</a:t>
                      </a:r>
                    </a:p>
                  </a:txBody>
                  <a:tcPr/>
                </a:tc>
                <a:extLst>
                  <a:ext uri="{0D108BD9-81ED-4DB2-BD59-A6C34878D82A}">
                    <a16:rowId xmlns:a16="http://schemas.microsoft.com/office/drawing/2014/main" val="3262449146"/>
                  </a:ext>
                </a:extLst>
              </a:tr>
              <a:tr h="696193">
                <a:tc vMerge="1">
                  <a:txBody>
                    <a:bodyPr/>
                    <a:lstStyle/>
                    <a:p>
                      <a:endParaRPr lang="en-ZA"/>
                    </a:p>
                  </a:txBody>
                  <a:tcPr/>
                </a:tc>
                <a:tc>
                  <a:txBody>
                    <a:bodyPr/>
                    <a:lstStyle/>
                    <a:p>
                      <a:r>
                        <a:rPr lang="en-ZA" sz="1600" kern="1200">
                          <a:solidFill>
                            <a:schemeClr val="dk1"/>
                          </a:solidFill>
                          <a:effectLst/>
                          <a:latin typeface="+mn-lt"/>
                          <a:ea typeface="+mn-ea"/>
                          <a:cs typeface="+mn-cs"/>
                        </a:rPr>
                        <a:t>Number of registered CBIs by PA</a:t>
                      </a:r>
                      <a:endParaRPr lang="en-ZA" sz="1600"/>
                    </a:p>
                  </a:txBody>
                  <a:tcPr/>
                </a:tc>
                <a:tc>
                  <a:txBody>
                    <a:bodyPr/>
                    <a:lstStyle/>
                    <a:p>
                      <a:r>
                        <a:rPr lang="en-ZA" sz="1600" dirty="0"/>
                        <a:t>Feb 2020</a:t>
                      </a:r>
                    </a:p>
                    <a:p>
                      <a:r>
                        <a:rPr lang="en-ZA" sz="1600" dirty="0"/>
                        <a:t>9</a:t>
                      </a:r>
                    </a:p>
                  </a:txBody>
                  <a:tcPr/>
                </a:tc>
                <a:tc>
                  <a:txBody>
                    <a:bodyPr/>
                    <a:lstStyle/>
                    <a:p>
                      <a:endParaRPr lang="en-ZA" sz="1600" dirty="0"/>
                    </a:p>
                    <a:p>
                      <a:r>
                        <a:rPr lang="en-ZA" sz="1600" dirty="0"/>
                        <a:t>30</a:t>
                      </a:r>
                    </a:p>
                  </a:txBody>
                  <a:tcPr/>
                </a:tc>
                <a:tc>
                  <a:txBody>
                    <a:bodyPr/>
                    <a:lstStyle/>
                    <a:p>
                      <a:endParaRPr lang="en-ZA" sz="1600" dirty="0"/>
                    </a:p>
                    <a:p>
                      <a:r>
                        <a:rPr lang="en-ZA" sz="1600" dirty="0"/>
                        <a:t>29 (PA website)</a:t>
                      </a:r>
                    </a:p>
                  </a:txBody>
                  <a:tcPr/>
                </a:tc>
                <a:extLst>
                  <a:ext uri="{0D108BD9-81ED-4DB2-BD59-A6C34878D82A}">
                    <a16:rowId xmlns:a16="http://schemas.microsoft.com/office/drawing/2014/main" val="782591630"/>
                  </a:ext>
                </a:extLst>
              </a:tr>
              <a:tr h="1556195">
                <a:tc vMerge="1">
                  <a:txBody>
                    <a:bodyPr/>
                    <a:lstStyle/>
                    <a:p>
                      <a:endParaRPr lang="en-ZA"/>
                    </a:p>
                  </a:txBody>
                  <a:tcPr/>
                </a:tc>
                <a:tc>
                  <a:txBody>
                    <a:bodyPr/>
                    <a:lstStyle/>
                    <a:p>
                      <a:r>
                        <a:rPr lang="en-ZA" sz="1600" kern="1200">
                          <a:solidFill>
                            <a:schemeClr val="dk1"/>
                          </a:solidFill>
                          <a:effectLst/>
                          <a:latin typeface="+mn-lt"/>
                          <a:ea typeface="+mn-ea"/>
                          <a:cs typeface="+mn-cs"/>
                        </a:rPr>
                        <a:t>Facilitate operational efficiency through innovative solutions and technological interventions.</a:t>
                      </a:r>
                      <a:endParaRPr lang="en-ZA" sz="1600"/>
                    </a:p>
                  </a:txBody>
                  <a:tcPr/>
                </a:tc>
                <a:tc>
                  <a:txBody>
                    <a:bodyPr/>
                    <a:lstStyle/>
                    <a:p>
                      <a:pPr algn="ctr"/>
                      <a:r>
                        <a:rPr lang="en-ZA" sz="1600" dirty="0"/>
                        <a:t>-</a:t>
                      </a:r>
                    </a:p>
                  </a:txBody>
                  <a:tcPr/>
                </a:tc>
                <a:tc>
                  <a:txBody>
                    <a:bodyPr/>
                    <a:lstStyle/>
                    <a:p>
                      <a:r>
                        <a:rPr lang="en-ZA" sz="1600" dirty="0"/>
                        <a:t>100% of CFIs digitised</a:t>
                      </a:r>
                    </a:p>
                  </a:txBody>
                  <a:tcPr/>
                </a:tc>
                <a:tc>
                  <a:txBody>
                    <a:bodyPr/>
                    <a:lstStyle/>
                    <a:p>
                      <a:r>
                        <a:rPr lang="en-ZA" sz="1600" dirty="0"/>
                        <a:t>CBDA working with the cooperative sector  “Working Group” on developing a digitisation strategy.</a:t>
                      </a:r>
                    </a:p>
                  </a:txBody>
                  <a:tcPr/>
                </a:tc>
                <a:extLst>
                  <a:ext uri="{0D108BD9-81ED-4DB2-BD59-A6C34878D82A}">
                    <a16:rowId xmlns:a16="http://schemas.microsoft.com/office/drawing/2014/main" val="1635526953"/>
                  </a:ext>
                </a:extLst>
              </a:tr>
            </a:tbl>
          </a:graphicData>
        </a:graphic>
      </p:graphicFrame>
      <p:sp>
        <p:nvSpPr>
          <p:cNvPr id="5" name="Slide Number Placeholder 4">
            <a:extLst>
              <a:ext uri="{FF2B5EF4-FFF2-40B4-BE49-F238E27FC236}">
                <a16:creationId xmlns:a16="http://schemas.microsoft.com/office/drawing/2014/main" id="{49904675-06BD-4A45-A068-31A5F4357354}"/>
              </a:ext>
            </a:extLst>
          </p:cNvPr>
          <p:cNvSpPr>
            <a:spLocks noGrp="1"/>
          </p:cNvSpPr>
          <p:nvPr>
            <p:ph type="sldNum" sz="quarter" idx="12"/>
          </p:nvPr>
        </p:nvSpPr>
        <p:spPr/>
        <p:txBody>
          <a:bodyPr/>
          <a:lstStyle/>
          <a:p>
            <a:pPr defTabSz="914400">
              <a:defRPr/>
            </a:pPr>
            <a:fld id="{1942B57A-1560-4200-AE3C-01BF93AC9615}" type="slidenum">
              <a:rPr lang="en-ZA" smtClean="0">
                <a:solidFill>
                  <a:prstClr val="white"/>
                </a:solidFill>
              </a:rPr>
              <a:pPr defTabSz="914400">
                <a:defRPr/>
              </a:pPr>
              <a:t>6</a:t>
            </a:fld>
            <a:endParaRPr lang="en-ZA">
              <a:solidFill>
                <a:prstClr val="white"/>
              </a:solidFill>
            </a:endParaRPr>
          </a:p>
        </p:txBody>
      </p:sp>
    </p:spTree>
    <p:extLst>
      <p:ext uri="{BB962C8B-B14F-4D97-AF65-F5344CB8AC3E}">
        <p14:creationId xmlns:p14="http://schemas.microsoft.com/office/powerpoint/2010/main" val="3888801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026920" y="584711"/>
            <a:ext cx="8138160" cy="711359"/>
          </a:xfrm>
        </p:spPr>
        <p:txBody>
          <a:bodyPr/>
          <a:lstStyle/>
          <a:p>
            <a:pPr algn="ctr"/>
            <a:r>
              <a:rPr lang="en-US" b="1" dirty="0"/>
              <a:t>Sector Overview</a:t>
            </a:r>
          </a:p>
        </p:txBody>
      </p:sp>
      <p:sp>
        <p:nvSpPr>
          <p:cNvPr id="3" name="Slide Number Placeholder 2"/>
          <p:cNvSpPr>
            <a:spLocks noGrp="1"/>
          </p:cNvSpPr>
          <p:nvPr>
            <p:ph type="sldNum" sz="quarter" idx="12"/>
          </p:nvPr>
        </p:nvSpPr>
        <p:spPr/>
        <p:txBody>
          <a:bodyPr/>
          <a:lstStyle/>
          <a:p>
            <a:pPr defTabSz="914400">
              <a:defRPr/>
            </a:pPr>
            <a:fld id="{1942B57A-1560-4200-AE3C-01BF93AC9615}" type="slidenum">
              <a:rPr lang="en-ZA">
                <a:solidFill>
                  <a:prstClr val="white"/>
                </a:solidFill>
                <a:latin typeface="Century Gothic" panose="020B0502020202020204"/>
              </a:rPr>
              <a:pPr defTabSz="914400">
                <a:defRPr/>
              </a:pPr>
              <a:t>7</a:t>
            </a:fld>
            <a:endParaRPr lang="en-ZA">
              <a:solidFill>
                <a:prstClr val="white"/>
              </a:solidFill>
              <a:latin typeface="Century Gothic" panose="020B0502020202020204"/>
            </a:endParaRPr>
          </a:p>
        </p:txBody>
      </p:sp>
      <p:sp>
        <p:nvSpPr>
          <p:cNvPr id="5" name="Text Placeholder 4"/>
          <p:cNvSpPr>
            <a:spLocks noGrp="1"/>
          </p:cNvSpPr>
          <p:nvPr>
            <p:ph type="body" idx="4294967295"/>
          </p:nvPr>
        </p:nvSpPr>
        <p:spPr>
          <a:xfrm>
            <a:off x="3361380" y="3665547"/>
            <a:ext cx="1524478" cy="636545"/>
          </a:xfrm>
        </p:spPr>
        <p:txBody>
          <a:bodyPr>
            <a:normAutofit/>
          </a:bodyPr>
          <a:lstStyle/>
          <a:p>
            <a:pPr marL="0" indent="0" algn="ctr">
              <a:buNone/>
            </a:pPr>
            <a:r>
              <a:rPr lang="en-US" sz="1600" b="1" dirty="0">
                <a:solidFill>
                  <a:schemeClr val="tx2"/>
                </a:solidFill>
              </a:rPr>
              <a:t>Over 31 000 Members</a:t>
            </a:r>
            <a:endParaRPr lang="en-ZA" sz="1600" b="1" dirty="0">
              <a:solidFill>
                <a:schemeClr val="tx2"/>
              </a:solidFill>
            </a:endParaRPr>
          </a:p>
        </p:txBody>
      </p:sp>
      <p:sp>
        <p:nvSpPr>
          <p:cNvPr id="6" name="Text Placeholder 5"/>
          <p:cNvSpPr>
            <a:spLocks noGrp="1"/>
          </p:cNvSpPr>
          <p:nvPr>
            <p:ph type="body" sz="quarter" idx="4294967295"/>
          </p:nvPr>
        </p:nvSpPr>
        <p:spPr>
          <a:xfrm>
            <a:off x="1895707" y="4706310"/>
            <a:ext cx="9165228" cy="1855959"/>
          </a:xfrm>
        </p:spPr>
        <p:txBody>
          <a:bodyPr vert="horz" lIns="91440" tIns="45720" rIns="91440" bIns="45720" rtlCol="0" anchor="t">
            <a:normAutofit/>
          </a:bodyPr>
          <a:lstStyle/>
          <a:p>
            <a:pPr algn="just"/>
            <a:r>
              <a:rPr lang="en-US" sz="1600" dirty="0"/>
              <a:t>Provide support to 24 Co-operative Financial Institutions and 5 Co-operative Banks</a:t>
            </a:r>
          </a:p>
          <a:p>
            <a:pPr algn="just"/>
            <a:r>
              <a:rPr lang="en-US" sz="1600" dirty="0"/>
              <a:t>1 Representative Body deregistered (2023)</a:t>
            </a:r>
          </a:p>
          <a:p>
            <a:pPr algn="just"/>
            <a:r>
              <a:rPr lang="en-US" sz="1600" dirty="0"/>
              <a:t>1 Registered Support </a:t>
            </a:r>
            <a:r>
              <a:rPr lang="en-US" sz="1600" dirty="0" err="1"/>
              <a:t>Organisation</a:t>
            </a:r>
            <a:endParaRPr lang="en-US" sz="1600" dirty="0"/>
          </a:p>
          <a:p>
            <a:pPr marL="342900" lvl="1" indent="-342900" algn="just"/>
            <a:r>
              <a:rPr lang="en-US" dirty="0"/>
              <a:t>31 000 membership comprises individuals and groups</a:t>
            </a:r>
            <a:r>
              <a:rPr lang="en-US" sz="1400" dirty="0"/>
              <a:t>.</a:t>
            </a:r>
          </a:p>
          <a:p>
            <a:pPr marL="342900" lvl="1" indent="-342900" algn="just"/>
            <a:endParaRPr lang="en-US" sz="1400" dirty="0"/>
          </a:p>
          <a:p>
            <a:pPr marL="342900" lvl="1" indent="-342900" algn="just"/>
            <a:endParaRPr lang="en-US" sz="1800" b="1" dirty="0"/>
          </a:p>
          <a:p>
            <a:pPr marL="342900" lvl="1" indent="-342900" algn="just"/>
            <a:endParaRPr lang="en-US" sz="1800" b="1" dirty="0"/>
          </a:p>
          <a:p>
            <a:pPr marL="342900" lvl="1" indent="-342900" algn="just"/>
            <a:endParaRPr lang="en-US" sz="1800" b="1" dirty="0"/>
          </a:p>
          <a:p>
            <a:pPr marL="401955" lvl="1" indent="0" algn="just">
              <a:buNone/>
            </a:pPr>
            <a:endParaRPr lang="en-ZA" sz="1800" b="1" dirty="0"/>
          </a:p>
        </p:txBody>
      </p:sp>
      <p:sp>
        <p:nvSpPr>
          <p:cNvPr id="20" name="Text Placeholder 5"/>
          <p:cNvSpPr txBox="1">
            <a:spLocks/>
          </p:cNvSpPr>
          <p:nvPr/>
        </p:nvSpPr>
        <p:spPr>
          <a:xfrm>
            <a:off x="1479159" y="3669080"/>
            <a:ext cx="1826812" cy="725062"/>
          </a:xfrm>
          <a:prstGeom prst="rect">
            <a:avLst/>
          </a:prstGeom>
        </p:spPr>
        <p:txBody>
          <a:bodyPr vert="horz" lIns="91440" tIns="45720" rIns="91440" bIns="45720" rtlCol="0" anchor="t">
            <a:noAutofit/>
          </a:bodyPr>
          <a:lstStyle>
            <a:lvl1pPr indent="0" algn="ctr" defTabSz="457200">
              <a:spcBef>
                <a:spcPts val="1000"/>
              </a:spcBef>
              <a:spcAft>
                <a:spcPts val="0"/>
              </a:spcAft>
              <a:buClr>
                <a:schemeClr val="accent1"/>
              </a:buClr>
              <a:buSzPct val="80000"/>
              <a:buFont typeface="Wingdings 3" charset="2"/>
              <a:buNone/>
              <a:defRPr sz="1400" b="1" i="0">
                <a:solidFill>
                  <a:schemeClr val="tx2"/>
                </a:solidFill>
              </a:defRPr>
            </a:lvl1pPr>
            <a:lvl2pPr marL="685800" indent="-283464" defTabSz="457200">
              <a:spcBef>
                <a:spcPts val="1000"/>
              </a:spcBef>
              <a:spcAft>
                <a:spcPts val="0"/>
              </a:spcAft>
              <a:buClr>
                <a:schemeClr val="accent1"/>
              </a:buClr>
              <a:buSzPct val="80000"/>
              <a:buFont typeface="Wingdings 3" charset="2"/>
              <a:buChar char=""/>
              <a:defRPr sz="1600" b="0" i="0">
                <a:solidFill>
                  <a:schemeClr val="tx1">
                    <a:lumMod val="75000"/>
                    <a:lumOff val="25000"/>
                  </a:schemeClr>
                </a:solidFill>
              </a:defRPr>
            </a:lvl2pPr>
            <a:lvl3pPr marL="960120" indent="-228600" defTabSz="457200">
              <a:spcBef>
                <a:spcPts val="1000"/>
              </a:spcBef>
              <a:spcAft>
                <a:spcPts val="0"/>
              </a:spcAft>
              <a:buClr>
                <a:schemeClr val="accent1"/>
              </a:buClr>
              <a:buSzPct val="80000"/>
              <a:buFont typeface="Wingdings 3" charset="2"/>
              <a:buChar char=""/>
              <a:defRPr sz="1400" b="0" i="0">
                <a:solidFill>
                  <a:schemeClr val="tx1">
                    <a:lumMod val="75000"/>
                    <a:lumOff val="25000"/>
                  </a:schemeClr>
                </a:solidFill>
              </a:defRPr>
            </a:lvl3pPr>
            <a:lvl4pPr marL="123444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4pPr>
            <a:lvl5pPr marL="150876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5pPr>
            <a:lvl6pPr marL="18146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6pPr>
            <a:lvl7pPr marL="20718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7pPr>
            <a:lvl8pPr marL="22590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8pPr>
            <a:lvl9pPr marL="2486200" indent="-228600" defTabSz="457200">
              <a:spcBef>
                <a:spcPts val="1000"/>
              </a:spcBef>
              <a:spcAft>
                <a:spcPts val="0"/>
              </a:spcAft>
              <a:buClr>
                <a:schemeClr val="accent1"/>
              </a:buClr>
              <a:buSzPct val="80000"/>
              <a:buFont typeface="Wingdings 3" charset="2"/>
              <a:buChar char=""/>
              <a:defRPr sz="1200" b="0" i="0">
                <a:solidFill>
                  <a:schemeClr val="tx1">
                    <a:lumMod val="75000"/>
                    <a:lumOff val="25000"/>
                  </a:schemeClr>
                </a:solidFill>
              </a:defRPr>
            </a:lvl9pPr>
          </a:lstStyle>
          <a:p>
            <a:pPr>
              <a:buClr>
                <a:srgbClr val="F5A408"/>
              </a:buClr>
            </a:pPr>
            <a:r>
              <a:rPr lang="en-US" sz="1600" dirty="0">
                <a:solidFill>
                  <a:srgbClr val="EE5818"/>
                </a:solidFill>
                <a:latin typeface="Century Gothic" panose="020B0502020202020204"/>
              </a:rPr>
              <a:t>29 Co-operative Banking Institutions</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2573" y="2856951"/>
            <a:ext cx="829143" cy="829143"/>
          </a:xfrm>
          <a:prstGeom prst="rect">
            <a:avLst/>
          </a:prstGeom>
        </p:spPr>
      </p:pic>
      <p:sp>
        <p:nvSpPr>
          <p:cNvPr id="25" name="Text Placeholder 4"/>
          <p:cNvSpPr txBox="1">
            <a:spLocks/>
          </p:cNvSpPr>
          <p:nvPr/>
        </p:nvSpPr>
        <p:spPr>
          <a:xfrm>
            <a:off x="4907926" y="3688448"/>
            <a:ext cx="1268852" cy="72506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Clr>
                <a:srgbClr val="F5A408"/>
              </a:buClr>
              <a:buNone/>
            </a:pPr>
            <a:r>
              <a:rPr lang="en-US" sz="1600" b="1" dirty="0">
                <a:solidFill>
                  <a:srgbClr val="EE5818"/>
                </a:solidFill>
                <a:latin typeface="Century Gothic" panose="020B0502020202020204"/>
              </a:rPr>
              <a:t>Over R260m in Loans</a:t>
            </a:r>
            <a:endParaRPr lang="en-ZA" sz="1600" b="1" dirty="0">
              <a:solidFill>
                <a:srgbClr val="EE5818"/>
              </a:solidFill>
              <a:latin typeface="Century Gothic" panose="020B0502020202020204"/>
            </a:endParaRPr>
          </a:p>
        </p:txBody>
      </p:sp>
      <p:sp>
        <p:nvSpPr>
          <p:cNvPr id="27" name="Text Placeholder 4"/>
          <p:cNvSpPr txBox="1">
            <a:spLocks/>
          </p:cNvSpPr>
          <p:nvPr/>
        </p:nvSpPr>
        <p:spPr>
          <a:xfrm>
            <a:off x="6142091" y="3686095"/>
            <a:ext cx="1409706" cy="72506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Clr>
                <a:srgbClr val="F5A408"/>
              </a:buClr>
              <a:buNone/>
            </a:pPr>
            <a:r>
              <a:rPr lang="en-US" sz="1600" b="1" dirty="0">
                <a:solidFill>
                  <a:srgbClr val="EE5818"/>
                </a:solidFill>
                <a:latin typeface="Century Gothic" panose="020B0502020202020204"/>
              </a:rPr>
              <a:t>Over R 419m in Deposits</a:t>
            </a:r>
            <a:endParaRPr lang="en-ZA" sz="1600" b="1" dirty="0">
              <a:solidFill>
                <a:srgbClr val="EE5818"/>
              </a:solidFill>
              <a:latin typeface="Century Gothic" panose="020B0502020202020204"/>
            </a:endParaRP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1831" y="2801772"/>
            <a:ext cx="1020215" cy="1020215"/>
          </a:xfrm>
          <a:prstGeom prst="rect">
            <a:avLst/>
          </a:prstGeom>
        </p:spPr>
      </p:pic>
      <p:sp>
        <p:nvSpPr>
          <p:cNvPr id="31" name="Text Placeholder 4"/>
          <p:cNvSpPr txBox="1">
            <a:spLocks/>
          </p:cNvSpPr>
          <p:nvPr/>
        </p:nvSpPr>
        <p:spPr>
          <a:xfrm>
            <a:off x="3498584" y="1111039"/>
            <a:ext cx="5556383" cy="6579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a:solidFill>
                  <a:schemeClr val="accent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pPr algn="ctr">
              <a:buClr>
                <a:srgbClr val="F5A408"/>
              </a:buClr>
            </a:pPr>
            <a:r>
              <a:rPr lang="en-US" b="1" dirty="0">
                <a:latin typeface="Century Gothic" panose="020B0502020202020204"/>
              </a:rPr>
              <a:t>As at end Feb 2022</a:t>
            </a:r>
            <a:endParaRPr lang="en-ZA" b="1" dirty="0">
              <a:latin typeface="Century Gothic" panose="020B0502020202020204"/>
            </a:endParaRPr>
          </a:p>
        </p:txBody>
      </p:sp>
      <p:sp>
        <p:nvSpPr>
          <p:cNvPr id="38" name="Rectangle 37"/>
          <p:cNvSpPr/>
          <p:nvPr/>
        </p:nvSpPr>
        <p:spPr>
          <a:xfrm>
            <a:off x="1388125" y="2150364"/>
            <a:ext cx="8776955" cy="646331"/>
          </a:xfrm>
          <a:prstGeom prst="rect">
            <a:avLst/>
          </a:prstGeom>
        </p:spPr>
        <p:txBody>
          <a:bodyPr wrap="square">
            <a:spAutoFit/>
          </a:bodyPr>
          <a:lstStyle/>
          <a:p>
            <a:pPr marL="342900" lvl="1" indent="-342900" algn="just" defTabSz="914400"/>
            <a:r>
              <a:rPr lang="en-US" b="1" dirty="0">
                <a:solidFill>
                  <a:prstClr val="black"/>
                </a:solidFill>
                <a:latin typeface="Century Gothic" panose="020B0502020202020204"/>
              </a:rPr>
              <a:t>Non-Financial support to </a:t>
            </a:r>
            <a:r>
              <a:rPr lang="en-ZA" b="1" dirty="0">
                <a:solidFill>
                  <a:prstClr val="black"/>
                </a:solidFill>
                <a:latin typeface="Century Gothic" panose="020B0502020202020204"/>
              </a:rPr>
              <a:t>ensure governance and operational matters are attended and in compliance with legislative requirements</a:t>
            </a:r>
            <a:r>
              <a:rPr lang="en-US" b="1" dirty="0">
                <a:solidFill>
                  <a:prstClr val="black"/>
                </a:solidFill>
                <a:latin typeface="Century Gothic" panose="020B0502020202020204"/>
              </a:rPr>
              <a:t>.</a:t>
            </a:r>
          </a:p>
        </p:txBody>
      </p:sp>
      <p:sp>
        <p:nvSpPr>
          <p:cNvPr id="16" name="Text Placeholder 4"/>
          <p:cNvSpPr txBox="1">
            <a:spLocks/>
          </p:cNvSpPr>
          <p:nvPr/>
        </p:nvSpPr>
        <p:spPr>
          <a:xfrm>
            <a:off x="7453375" y="3691313"/>
            <a:ext cx="1409706" cy="63654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Clr>
                <a:srgbClr val="F5A408"/>
              </a:buClr>
              <a:buNone/>
            </a:pPr>
            <a:r>
              <a:rPr lang="en-US" sz="1600" b="1" dirty="0">
                <a:solidFill>
                  <a:srgbClr val="EE5818"/>
                </a:solidFill>
                <a:latin typeface="Century Gothic" panose="020B0502020202020204"/>
              </a:rPr>
              <a:t>Over R502m   in Assets</a:t>
            </a:r>
            <a:endParaRPr lang="en-ZA" sz="1600" b="1" dirty="0">
              <a:solidFill>
                <a:srgbClr val="EE5818"/>
              </a:solidFill>
              <a:latin typeface="Century Gothic" panose="020B0502020202020204"/>
            </a:endParaRPr>
          </a:p>
        </p:txBody>
      </p:sp>
      <p:sp>
        <p:nvSpPr>
          <p:cNvPr id="19" name="Text Placeholder 4"/>
          <p:cNvSpPr txBox="1">
            <a:spLocks/>
          </p:cNvSpPr>
          <p:nvPr/>
        </p:nvSpPr>
        <p:spPr>
          <a:xfrm>
            <a:off x="8902305" y="3691312"/>
            <a:ext cx="1409706" cy="63654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Clr>
                <a:srgbClr val="F5A408"/>
              </a:buClr>
              <a:buNone/>
            </a:pPr>
            <a:r>
              <a:rPr lang="en-US" sz="1600" b="1" dirty="0">
                <a:solidFill>
                  <a:srgbClr val="EE5818"/>
                </a:solidFill>
                <a:latin typeface="Century Gothic" panose="020B0502020202020204"/>
              </a:rPr>
              <a:t>Over R33m in Capital</a:t>
            </a:r>
            <a:endParaRPr lang="en-ZA" sz="1600" b="1" dirty="0">
              <a:solidFill>
                <a:srgbClr val="EE5818"/>
              </a:solidFill>
              <a:latin typeface="Century Gothic" panose="020B0502020202020204"/>
            </a:endParaRPr>
          </a:p>
        </p:txBody>
      </p:sp>
      <p:pic>
        <p:nvPicPr>
          <p:cNvPr id="2" name="Picture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713925" y="2882157"/>
            <a:ext cx="873151" cy="873151"/>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99288" y="2948804"/>
            <a:ext cx="743087" cy="743087"/>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44948" y="2948805"/>
            <a:ext cx="789946" cy="706647"/>
          </a:xfrm>
          <a:prstGeom prst="rect">
            <a:avLst/>
          </a:prstGeom>
        </p:spPr>
      </p:pic>
      <p:pic>
        <p:nvPicPr>
          <p:cNvPr id="8" name="Picture 7"/>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071128" y="2948805"/>
            <a:ext cx="706647" cy="706647"/>
          </a:xfrm>
          <a:prstGeom prst="rect">
            <a:avLst/>
          </a:prstGeom>
        </p:spPr>
      </p:pic>
      <p:sp>
        <p:nvSpPr>
          <p:cNvPr id="9" name="TextBox 8">
            <a:extLst>
              <a:ext uri="{FF2B5EF4-FFF2-40B4-BE49-F238E27FC236}">
                <a16:creationId xmlns:a16="http://schemas.microsoft.com/office/drawing/2014/main" id="{771311D3-B7BA-70A9-9E67-39041D1F398A}"/>
              </a:ext>
            </a:extLst>
          </p:cNvPr>
          <p:cNvSpPr txBox="1"/>
          <p:nvPr/>
        </p:nvSpPr>
        <p:spPr>
          <a:xfrm>
            <a:off x="9538268" y="6378497"/>
            <a:ext cx="2538504" cy="368437"/>
          </a:xfrm>
          <a:prstGeom prst="rect">
            <a:avLst/>
          </a:prstGeom>
          <a:noFill/>
        </p:spPr>
        <p:txBody>
          <a:bodyPr wrap="square" rtlCol="0">
            <a:spAutoFit/>
          </a:bodyPr>
          <a:lstStyle/>
          <a:p>
            <a:r>
              <a:rPr lang="en-US" dirty="0"/>
              <a:t>* </a:t>
            </a:r>
            <a:r>
              <a:rPr lang="en-US" sz="800" dirty="0"/>
              <a:t>Awaiting figures from Prudential Authority</a:t>
            </a:r>
          </a:p>
        </p:txBody>
      </p:sp>
    </p:spTree>
    <p:extLst>
      <p:ext uri="{BB962C8B-B14F-4D97-AF65-F5344CB8AC3E}">
        <p14:creationId xmlns:p14="http://schemas.microsoft.com/office/powerpoint/2010/main" val="613475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defTabSz="914400">
              <a:defRPr/>
            </a:pPr>
            <a:fld id="{1942B57A-1560-4200-AE3C-01BF93AC9615}" type="slidenum">
              <a:rPr lang="en-ZA">
                <a:solidFill>
                  <a:prstClr val="white"/>
                </a:solidFill>
                <a:latin typeface="Century Gothic" panose="020B0502020202020204"/>
              </a:rPr>
              <a:pPr defTabSz="914400">
                <a:defRPr/>
              </a:pPr>
              <a:t>8</a:t>
            </a:fld>
            <a:endParaRPr lang="en-ZA">
              <a:solidFill>
                <a:prstClr val="white"/>
              </a:solidFill>
              <a:latin typeface="Century Gothic" panose="020B0502020202020204"/>
            </a:endParaRPr>
          </a:p>
        </p:txBody>
      </p:sp>
      <p:sp>
        <p:nvSpPr>
          <p:cNvPr id="67" name="Title 10"/>
          <p:cNvSpPr txBox="1">
            <a:spLocks/>
          </p:cNvSpPr>
          <p:nvPr/>
        </p:nvSpPr>
        <p:spPr bwMode="gray">
          <a:xfrm>
            <a:off x="2038350" y="927101"/>
            <a:ext cx="8126730" cy="7098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ZA">
              <a:solidFill>
                <a:srgbClr val="EBEBEB"/>
              </a:solidFill>
              <a:latin typeface="Century Gothic" panose="020B0502020202020204"/>
            </a:endParaRPr>
          </a:p>
        </p:txBody>
      </p:sp>
      <p:sp>
        <p:nvSpPr>
          <p:cNvPr id="2" name="Rectangle 1"/>
          <p:cNvSpPr/>
          <p:nvPr/>
        </p:nvSpPr>
        <p:spPr>
          <a:xfrm>
            <a:off x="4955667" y="694957"/>
            <a:ext cx="8092440" cy="369332"/>
          </a:xfrm>
          <a:prstGeom prst="rect">
            <a:avLst/>
          </a:prstGeom>
        </p:spPr>
        <p:txBody>
          <a:bodyPr wrap="square">
            <a:spAutoFit/>
          </a:bodyPr>
          <a:lstStyle/>
          <a:p>
            <a:pPr defTabSz="914400"/>
            <a:r>
              <a:rPr lang="en-ZA">
                <a:solidFill>
                  <a:prstClr val="black"/>
                </a:solidFill>
                <a:latin typeface="Century Gothic" panose="020B0502020202020204"/>
              </a:rPr>
              <a:t>.</a:t>
            </a:r>
          </a:p>
        </p:txBody>
      </p:sp>
      <p:sp>
        <p:nvSpPr>
          <p:cNvPr id="17" name="Text Placeholder 8"/>
          <p:cNvSpPr txBox="1">
            <a:spLocks/>
          </p:cNvSpPr>
          <p:nvPr/>
        </p:nvSpPr>
        <p:spPr>
          <a:xfrm>
            <a:off x="550606" y="4615648"/>
            <a:ext cx="11031794" cy="168152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just">
              <a:buClr>
                <a:srgbClr val="F5A408"/>
              </a:buClr>
            </a:pPr>
            <a:endParaRPr lang="en-ZA">
              <a:solidFill>
                <a:prstClr val="black">
                  <a:lumMod val="75000"/>
                  <a:lumOff val="25000"/>
                </a:prstClr>
              </a:solidFill>
              <a:latin typeface="Century Gothic" panose="020B0502020202020204"/>
            </a:endParaRPr>
          </a:p>
        </p:txBody>
      </p:sp>
      <p:grpSp>
        <p:nvGrpSpPr>
          <p:cNvPr id="7" name="Group 6">
            <a:extLst>
              <a:ext uri="{FF2B5EF4-FFF2-40B4-BE49-F238E27FC236}">
                <a16:creationId xmlns:a16="http://schemas.microsoft.com/office/drawing/2014/main" id="{74E2190F-C73C-AEB7-0498-0BC6AC251D1B}"/>
              </a:ext>
            </a:extLst>
          </p:cNvPr>
          <p:cNvGrpSpPr/>
          <p:nvPr/>
        </p:nvGrpSpPr>
        <p:grpSpPr>
          <a:xfrm>
            <a:off x="550606" y="1980458"/>
            <a:ext cx="11031792" cy="4684747"/>
            <a:chOff x="263038" y="1285347"/>
            <a:chExt cx="8814305" cy="5210468"/>
          </a:xfrm>
        </p:grpSpPr>
        <p:grpSp>
          <p:nvGrpSpPr>
            <p:cNvPr id="8" name="Group 7">
              <a:extLst>
                <a:ext uri="{FF2B5EF4-FFF2-40B4-BE49-F238E27FC236}">
                  <a16:creationId xmlns:a16="http://schemas.microsoft.com/office/drawing/2014/main" id="{BA65B6F6-9DC4-E2B4-81AB-EEA8756E2421}"/>
                </a:ext>
              </a:extLst>
            </p:cNvPr>
            <p:cNvGrpSpPr/>
            <p:nvPr/>
          </p:nvGrpSpPr>
          <p:grpSpPr>
            <a:xfrm>
              <a:off x="263038" y="1285347"/>
              <a:ext cx="8814305" cy="4162413"/>
              <a:chOff x="263038" y="1285347"/>
              <a:chExt cx="8814306" cy="4162413"/>
            </a:xfrm>
          </p:grpSpPr>
          <p:grpSp>
            <p:nvGrpSpPr>
              <p:cNvPr id="13" name="Group 12">
                <a:extLst>
                  <a:ext uri="{FF2B5EF4-FFF2-40B4-BE49-F238E27FC236}">
                    <a16:creationId xmlns:a16="http://schemas.microsoft.com/office/drawing/2014/main" id="{9D7DED64-7E9D-E34B-0825-4A4618CBD649}"/>
                  </a:ext>
                </a:extLst>
              </p:cNvPr>
              <p:cNvGrpSpPr/>
              <p:nvPr/>
            </p:nvGrpSpPr>
            <p:grpSpPr>
              <a:xfrm>
                <a:off x="263038" y="1285347"/>
                <a:ext cx="8814306" cy="2431685"/>
                <a:chOff x="263038" y="1285347"/>
                <a:chExt cx="8814306" cy="2431685"/>
              </a:xfrm>
            </p:grpSpPr>
            <p:sp>
              <p:nvSpPr>
                <p:cNvPr id="19" name="Arrow: Left-Right 18">
                  <a:extLst>
                    <a:ext uri="{FF2B5EF4-FFF2-40B4-BE49-F238E27FC236}">
                      <a16:creationId xmlns:a16="http://schemas.microsoft.com/office/drawing/2014/main" id="{327762BC-DA6D-F970-EB88-F17B42D843D7}"/>
                    </a:ext>
                  </a:extLst>
                </p:cNvPr>
                <p:cNvSpPr/>
                <p:nvPr/>
              </p:nvSpPr>
              <p:spPr>
                <a:xfrm>
                  <a:off x="263038" y="1285347"/>
                  <a:ext cx="8814306" cy="847509"/>
                </a:xfrm>
                <a:prstGeom prst="leftRightArrow">
                  <a:avLst/>
                </a:prstGeom>
                <a:solidFill>
                  <a:schemeClr val="accent6">
                    <a:lumMod val="50000"/>
                  </a:schemeClr>
                </a:solidFill>
              </p:spPr>
              <p:style>
                <a:lnRef idx="0">
                  <a:schemeClr val="lt1">
                    <a:hueOff val="0"/>
                    <a:satOff val="0"/>
                    <a:lumOff val="0"/>
                    <a:alphaOff val="0"/>
                  </a:schemeClr>
                </a:lnRef>
                <a:fillRef idx="3">
                  <a:schemeClr val="accent6">
                    <a:tint val="55000"/>
                    <a:hueOff val="0"/>
                    <a:satOff val="0"/>
                    <a:lumOff val="0"/>
                    <a:alphaOff val="0"/>
                  </a:schemeClr>
                </a:fillRef>
                <a:effectRef idx="2">
                  <a:schemeClr val="accent6">
                    <a:tint val="55000"/>
                    <a:hueOff val="0"/>
                    <a:satOff val="0"/>
                    <a:lumOff val="0"/>
                    <a:alphaOff val="0"/>
                  </a:schemeClr>
                </a:effectRef>
                <a:fontRef idx="minor">
                  <a:schemeClr val="dk1">
                    <a:hueOff val="0"/>
                    <a:satOff val="0"/>
                    <a:lumOff val="0"/>
                    <a:alphaOff val="0"/>
                  </a:schemeClr>
                </a:fontRef>
              </p:style>
              <p:txBody>
                <a:bodyPr/>
                <a:lstStyle/>
                <a:p>
                  <a:pPr algn="ctr"/>
                  <a:r>
                    <a:rPr lang="en-ZA" sz="1600" b="1" dirty="0">
                      <a:solidFill>
                        <a:schemeClr val="bg1"/>
                      </a:solidFill>
                    </a:rPr>
                    <a:t>Holistic CFI Support – Towards Vision 2025</a:t>
                  </a:r>
                </a:p>
              </p:txBody>
            </p:sp>
            <p:grpSp>
              <p:nvGrpSpPr>
                <p:cNvPr id="20" name="Group 19">
                  <a:extLst>
                    <a:ext uri="{FF2B5EF4-FFF2-40B4-BE49-F238E27FC236}">
                      <a16:creationId xmlns:a16="http://schemas.microsoft.com/office/drawing/2014/main" id="{D16503AA-9CD6-18A3-DEBE-9D7A6A5408CA}"/>
                    </a:ext>
                  </a:extLst>
                </p:cNvPr>
                <p:cNvGrpSpPr/>
                <p:nvPr/>
              </p:nvGrpSpPr>
              <p:grpSpPr>
                <a:xfrm>
                  <a:off x="539552" y="2132853"/>
                  <a:ext cx="8227189" cy="1584179"/>
                  <a:chOff x="539552" y="2132853"/>
                  <a:chExt cx="8227189" cy="1584179"/>
                </a:xfrm>
              </p:grpSpPr>
              <p:sp>
                <p:nvSpPr>
                  <p:cNvPr id="21" name="Rectangle 20">
                    <a:extLst>
                      <a:ext uri="{FF2B5EF4-FFF2-40B4-BE49-F238E27FC236}">
                        <a16:creationId xmlns:a16="http://schemas.microsoft.com/office/drawing/2014/main" id="{539022C6-D156-80FC-874F-F94403B4B4B7}"/>
                      </a:ext>
                    </a:extLst>
                  </p:cNvPr>
                  <p:cNvSpPr/>
                  <p:nvPr/>
                </p:nvSpPr>
                <p:spPr>
                  <a:xfrm>
                    <a:off x="539552" y="2132855"/>
                    <a:ext cx="2736304" cy="722615"/>
                  </a:xfrm>
                  <a:prstGeom prst="rect">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sz="1600" b="1" dirty="0"/>
                      <a:t>Business</a:t>
                    </a:r>
                    <a:r>
                      <a:rPr lang="en-ZA" sz="1200" b="1" dirty="0"/>
                      <a:t> </a:t>
                    </a:r>
                    <a:r>
                      <a:rPr lang="en-ZA" sz="1600" b="1" dirty="0"/>
                      <a:t>Transformation</a:t>
                    </a:r>
                  </a:p>
                </p:txBody>
              </p:sp>
              <p:sp>
                <p:nvSpPr>
                  <p:cNvPr id="22" name="Rectangle 21">
                    <a:extLst>
                      <a:ext uri="{FF2B5EF4-FFF2-40B4-BE49-F238E27FC236}">
                        <a16:creationId xmlns:a16="http://schemas.microsoft.com/office/drawing/2014/main" id="{5021B28E-7E18-D7B6-D904-7F0F9DD76E0A}"/>
                      </a:ext>
                    </a:extLst>
                  </p:cNvPr>
                  <p:cNvSpPr/>
                  <p:nvPr/>
                </p:nvSpPr>
                <p:spPr>
                  <a:xfrm>
                    <a:off x="3458258" y="2132854"/>
                    <a:ext cx="2448272" cy="722615"/>
                  </a:xfrm>
                  <a:prstGeom prst="rect">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sz="1600" b="1" dirty="0"/>
                      <a:t>Organisational Development</a:t>
                    </a:r>
                  </a:p>
                </p:txBody>
              </p:sp>
              <p:sp>
                <p:nvSpPr>
                  <p:cNvPr id="23" name="Rectangle 22">
                    <a:extLst>
                      <a:ext uri="{FF2B5EF4-FFF2-40B4-BE49-F238E27FC236}">
                        <a16:creationId xmlns:a16="http://schemas.microsoft.com/office/drawing/2014/main" id="{BBD73FD3-8312-79E4-9052-05F2B98EEF10}"/>
                      </a:ext>
                    </a:extLst>
                  </p:cNvPr>
                  <p:cNvSpPr/>
                  <p:nvPr/>
                </p:nvSpPr>
                <p:spPr>
                  <a:xfrm>
                    <a:off x="6156176" y="2132853"/>
                    <a:ext cx="2610565" cy="722615"/>
                  </a:xfrm>
                  <a:prstGeom prst="rect">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sz="1600" b="1" dirty="0"/>
                      <a:t>Branding &amp; Marketing</a:t>
                    </a:r>
                  </a:p>
                </p:txBody>
              </p:sp>
              <p:sp>
                <p:nvSpPr>
                  <p:cNvPr id="24" name="Rectangle 23">
                    <a:extLst>
                      <a:ext uri="{FF2B5EF4-FFF2-40B4-BE49-F238E27FC236}">
                        <a16:creationId xmlns:a16="http://schemas.microsoft.com/office/drawing/2014/main" id="{9F541BB3-BB23-D23E-A9EA-1701B0825032}"/>
                      </a:ext>
                    </a:extLst>
                  </p:cNvPr>
                  <p:cNvSpPr/>
                  <p:nvPr/>
                </p:nvSpPr>
                <p:spPr>
                  <a:xfrm>
                    <a:off x="539552" y="2994417"/>
                    <a:ext cx="2736304" cy="722615"/>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sz="1600" b="1" dirty="0">
                        <a:solidFill>
                          <a:schemeClr val="tx1"/>
                        </a:solidFill>
                      </a:rPr>
                      <a:t>Improved Operational Efficiency</a:t>
                    </a:r>
                  </a:p>
                </p:txBody>
              </p:sp>
              <p:sp>
                <p:nvSpPr>
                  <p:cNvPr id="25" name="Rectangle 24">
                    <a:extLst>
                      <a:ext uri="{FF2B5EF4-FFF2-40B4-BE49-F238E27FC236}">
                        <a16:creationId xmlns:a16="http://schemas.microsoft.com/office/drawing/2014/main" id="{AF840B14-2C45-B153-EA6C-07752D2137C1}"/>
                      </a:ext>
                    </a:extLst>
                  </p:cNvPr>
                  <p:cNvSpPr/>
                  <p:nvPr/>
                </p:nvSpPr>
                <p:spPr>
                  <a:xfrm>
                    <a:off x="3458258" y="2994416"/>
                    <a:ext cx="2448272" cy="722615"/>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sz="1600" b="1" dirty="0">
                        <a:solidFill>
                          <a:schemeClr val="tx1"/>
                        </a:solidFill>
                      </a:rPr>
                      <a:t>Improved Effectiveness</a:t>
                    </a:r>
                  </a:p>
                </p:txBody>
              </p:sp>
              <p:sp>
                <p:nvSpPr>
                  <p:cNvPr id="26" name="Rectangle 25">
                    <a:extLst>
                      <a:ext uri="{FF2B5EF4-FFF2-40B4-BE49-F238E27FC236}">
                        <a16:creationId xmlns:a16="http://schemas.microsoft.com/office/drawing/2014/main" id="{B5CDBCEC-E5CD-441B-6780-09DE71D7F94F}"/>
                      </a:ext>
                    </a:extLst>
                  </p:cNvPr>
                  <p:cNvSpPr/>
                  <p:nvPr/>
                </p:nvSpPr>
                <p:spPr>
                  <a:xfrm>
                    <a:off x="6156175" y="2994415"/>
                    <a:ext cx="2610566" cy="722615"/>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sz="1600" b="1" dirty="0">
                        <a:solidFill>
                          <a:schemeClr val="tx1"/>
                        </a:solidFill>
                      </a:rPr>
                      <a:t>Recognition, Loyalty, Reliability and Trustworthiness</a:t>
                    </a:r>
                  </a:p>
                </p:txBody>
              </p:sp>
            </p:grpSp>
          </p:grpSp>
          <p:sp>
            <p:nvSpPr>
              <p:cNvPr id="18" name="Left Bracket 17">
                <a:extLst>
                  <a:ext uri="{FF2B5EF4-FFF2-40B4-BE49-F238E27FC236}">
                    <a16:creationId xmlns:a16="http://schemas.microsoft.com/office/drawing/2014/main" id="{7910A556-DC5B-7254-441D-A50BF83026FA}"/>
                  </a:ext>
                </a:extLst>
              </p:cNvPr>
              <p:cNvSpPr/>
              <p:nvPr/>
            </p:nvSpPr>
            <p:spPr>
              <a:xfrm>
                <a:off x="539552" y="1916832"/>
                <a:ext cx="144016" cy="3530928"/>
              </a:xfrm>
              <a:prstGeom prst="leftBracket">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ZA" sz="1200"/>
              </a:p>
            </p:txBody>
          </p:sp>
        </p:grpSp>
        <p:sp>
          <p:nvSpPr>
            <p:cNvPr id="9" name="Rectangle 8">
              <a:extLst>
                <a:ext uri="{FF2B5EF4-FFF2-40B4-BE49-F238E27FC236}">
                  <a16:creationId xmlns:a16="http://schemas.microsoft.com/office/drawing/2014/main" id="{75E86C2E-71D4-4D30-4262-D23E36DBA017}"/>
                </a:ext>
              </a:extLst>
            </p:cNvPr>
            <p:cNvSpPr/>
            <p:nvPr/>
          </p:nvSpPr>
          <p:spPr>
            <a:xfrm>
              <a:off x="539552" y="3874450"/>
              <a:ext cx="2808313" cy="2621365"/>
            </a:xfrm>
            <a:prstGeom prst="rect">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Font typeface="Arial" panose="020B0604020202020204" pitchFamily="34" charset="0"/>
                <a:buChar char="•"/>
              </a:pPr>
              <a:r>
                <a:rPr lang="en-ZA" sz="1400" b="1" dirty="0">
                  <a:solidFill>
                    <a:schemeClr val="bg1"/>
                  </a:solidFill>
                </a:rPr>
                <a:t>People – skills &amp; competencies, roles &amp; responsibilities, PMS, segregation &amp; controls, governance.</a:t>
              </a:r>
            </a:p>
            <a:p>
              <a:pPr marL="285750" indent="-285750">
                <a:buFont typeface="Arial" panose="020B0604020202020204" pitchFamily="34" charset="0"/>
                <a:buChar char="•"/>
              </a:pPr>
              <a:endParaRPr lang="en-ZA" sz="1400" b="1" dirty="0">
                <a:solidFill>
                  <a:schemeClr val="bg1"/>
                </a:solidFill>
              </a:endParaRPr>
            </a:p>
            <a:p>
              <a:pPr marL="285750" indent="-285750">
                <a:buFont typeface="Arial" panose="020B0604020202020204" pitchFamily="34" charset="0"/>
                <a:buChar char="•"/>
              </a:pPr>
              <a:r>
                <a:rPr lang="en-ZA" sz="1400" b="1" dirty="0">
                  <a:solidFill>
                    <a:schemeClr val="bg1"/>
                  </a:solidFill>
                </a:rPr>
                <a:t>Process – Understanding , re-engineering policies, procedures and reporting</a:t>
              </a:r>
            </a:p>
            <a:p>
              <a:pPr marL="285750" indent="-285750">
                <a:buFont typeface="Arial" panose="020B0604020202020204" pitchFamily="34" charset="0"/>
                <a:buChar char="•"/>
              </a:pPr>
              <a:endParaRPr lang="en-ZA" sz="1400" b="1" dirty="0">
                <a:solidFill>
                  <a:schemeClr val="bg1"/>
                </a:solidFill>
              </a:endParaRPr>
            </a:p>
            <a:p>
              <a:pPr marL="285750" indent="-285750">
                <a:buFont typeface="Arial" panose="020B0604020202020204" pitchFamily="34" charset="0"/>
                <a:buChar char="•"/>
              </a:pPr>
              <a:r>
                <a:rPr lang="en-ZA" sz="1400" b="1" dirty="0">
                  <a:solidFill>
                    <a:schemeClr val="bg1"/>
                  </a:solidFill>
                </a:rPr>
                <a:t>Technology</a:t>
              </a:r>
            </a:p>
            <a:p>
              <a:endParaRPr lang="en-ZA" sz="1200" b="1" dirty="0">
                <a:solidFill>
                  <a:schemeClr val="bg1"/>
                </a:solidFill>
              </a:endParaRPr>
            </a:p>
          </p:txBody>
        </p:sp>
        <p:sp>
          <p:nvSpPr>
            <p:cNvPr id="11" name="Rectangle 10">
              <a:extLst>
                <a:ext uri="{FF2B5EF4-FFF2-40B4-BE49-F238E27FC236}">
                  <a16:creationId xmlns:a16="http://schemas.microsoft.com/office/drawing/2014/main" id="{9C99BE4F-4996-E1A3-F2D6-040F7D2E7434}"/>
                </a:ext>
              </a:extLst>
            </p:cNvPr>
            <p:cNvSpPr/>
            <p:nvPr/>
          </p:nvSpPr>
          <p:spPr>
            <a:xfrm>
              <a:off x="3458258" y="3903531"/>
              <a:ext cx="2448272" cy="2592283"/>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sz="1600" b="1" dirty="0">
                  <a:solidFill>
                    <a:schemeClr val="bg1"/>
                  </a:solidFill>
                </a:rPr>
                <a:t>Informal &amp; formal training, mentorship, coaching and other capacity building interventions – match theory with practice</a:t>
              </a:r>
            </a:p>
            <a:p>
              <a:endParaRPr lang="en-ZA" sz="1200" b="1" dirty="0">
                <a:solidFill>
                  <a:schemeClr val="bg1"/>
                </a:solidFill>
              </a:endParaRPr>
            </a:p>
          </p:txBody>
        </p:sp>
        <p:sp>
          <p:nvSpPr>
            <p:cNvPr id="12" name="Rectangle 11">
              <a:extLst>
                <a:ext uri="{FF2B5EF4-FFF2-40B4-BE49-F238E27FC236}">
                  <a16:creationId xmlns:a16="http://schemas.microsoft.com/office/drawing/2014/main" id="{F1A9AA1B-0EA2-F94F-78B6-0E0B0AA990C9}"/>
                </a:ext>
              </a:extLst>
            </p:cNvPr>
            <p:cNvSpPr/>
            <p:nvPr/>
          </p:nvSpPr>
          <p:spPr>
            <a:xfrm>
              <a:off x="6194465" y="3903531"/>
              <a:ext cx="2653500" cy="2592282"/>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ZA" sz="1600" b="1" dirty="0">
                  <a:solidFill>
                    <a:schemeClr val="bg1"/>
                  </a:solidFill>
                </a:rPr>
                <a:t>Develop strong CFI brand </a:t>
              </a:r>
            </a:p>
            <a:p>
              <a:pPr algn="ctr"/>
              <a:r>
                <a:rPr lang="en-ZA" sz="1600" b="1" dirty="0">
                  <a:solidFill>
                    <a:schemeClr val="bg1"/>
                  </a:solidFill>
                </a:rPr>
                <a:t>Brand Ambassadors</a:t>
              </a:r>
            </a:p>
            <a:p>
              <a:pPr algn="ctr"/>
              <a:r>
                <a:rPr lang="en-ZA" sz="1600" b="1" dirty="0">
                  <a:solidFill>
                    <a:schemeClr val="bg1"/>
                  </a:solidFill>
                </a:rPr>
                <a:t>Build Marketing Campaig</a:t>
              </a:r>
              <a:r>
                <a:rPr lang="en-ZA" sz="1400" b="1" dirty="0">
                  <a:solidFill>
                    <a:schemeClr val="bg1"/>
                  </a:solidFill>
                </a:rPr>
                <a:t>ns</a:t>
              </a:r>
            </a:p>
          </p:txBody>
        </p:sp>
      </p:grpSp>
      <p:sp>
        <p:nvSpPr>
          <p:cNvPr id="28" name="TextBox 27">
            <a:extLst>
              <a:ext uri="{FF2B5EF4-FFF2-40B4-BE49-F238E27FC236}">
                <a16:creationId xmlns:a16="http://schemas.microsoft.com/office/drawing/2014/main" id="{A427E226-B76F-5445-9BAE-4B06691CE702}"/>
              </a:ext>
            </a:extLst>
          </p:cNvPr>
          <p:cNvSpPr txBox="1"/>
          <p:nvPr/>
        </p:nvSpPr>
        <p:spPr>
          <a:xfrm>
            <a:off x="2168165" y="972178"/>
            <a:ext cx="6523348" cy="584775"/>
          </a:xfrm>
          <a:prstGeom prst="rect">
            <a:avLst/>
          </a:prstGeom>
          <a:noFill/>
        </p:spPr>
        <p:txBody>
          <a:bodyPr wrap="square" lIns="91440" tIns="45720" rIns="91440" bIns="45720" anchor="t">
            <a:spAutoFit/>
          </a:bodyPr>
          <a:lstStyle/>
          <a:p>
            <a:pPr algn="ctr"/>
            <a:r>
              <a:rPr lang="en-US" sz="3200" b="1" dirty="0">
                <a:solidFill>
                  <a:srgbClr val="EBEBEB"/>
                </a:solidFill>
                <a:latin typeface="Century Gothic" panose="020B0502020202020204"/>
              </a:rPr>
              <a:t>CBDA Holistic Model</a:t>
            </a:r>
            <a:endParaRPr lang="en-US" dirty="0"/>
          </a:p>
        </p:txBody>
      </p:sp>
    </p:spTree>
    <p:extLst>
      <p:ext uri="{BB962C8B-B14F-4D97-AF65-F5344CB8AC3E}">
        <p14:creationId xmlns:p14="http://schemas.microsoft.com/office/powerpoint/2010/main" val="2266826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71782" y="1872250"/>
            <a:ext cx="4231905" cy="3020343"/>
          </a:xfrm>
        </p:spPr>
        <p:txBody>
          <a:bodyPr/>
          <a:lstStyle/>
          <a:p>
            <a:r>
              <a:rPr lang="en-US" sz="3600" b="1" dirty="0"/>
              <a:t>CBDA Annual Performance  2022/2023</a:t>
            </a:r>
          </a:p>
        </p:txBody>
      </p:sp>
      <p:sp>
        <p:nvSpPr>
          <p:cNvPr id="9" name="Subtitle 2"/>
          <p:cNvSpPr txBox="1">
            <a:spLocks/>
          </p:cNvSpPr>
          <p:nvPr/>
        </p:nvSpPr>
        <p:spPr>
          <a:xfrm>
            <a:off x="6288316" y="1604725"/>
            <a:ext cx="4901255" cy="4435857"/>
          </a:xfrm>
          <a:prstGeom prst="rect">
            <a:avLst/>
          </a:prstGeom>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9pPr>
          </a:lstStyle>
          <a:p>
            <a:pPr algn="just">
              <a:lnSpc>
                <a:spcPct val="150000"/>
              </a:lnSpc>
              <a:buClrTx/>
              <a:defRPr/>
            </a:pPr>
            <a:r>
              <a:rPr lang="en-US" sz="1600" cap="none" dirty="0">
                <a:solidFill>
                  <a:schemeClr val="tx1"/>
                </a:solidFill>
                <a:latin typeface="+mj-lt"/>
                <a:ea typeface="+mj-ea"/>
                <a:cs typeface="+mj-cs"/>
              </a:rPr>
              <a:t>For  the year 2022/2023)under review the Cooperative Banks Development Agency achieved all its targets and overachieved on some.</a:t>
            </a:r>
            <a:endParaRPr lang="en-ZA" sz="1600" b="1" dirty="0">
              <a:solidFill>
                <a:schemeClr val="tx1">
                  <a:lumMod val="75000"/>
                  <a:lumOff val="25000"/>
                </a:schemeClr>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1331" y="-347476"/>
            <a:ext cx="2536466" cy="1876508"/>
          </a:xfrm>
          <a:prstGeom prst="rect">
            <a:avLst/>
          </a:prstGeom>
        </p:spPr>
      </p:pic>
      <p:sp>
        <p:nvSpPr>
          <p:cNvPr id="7" name="Slide Number Placeholder 4">
            <a:extLst>
              <a:ext uri="{FF2B5EF4-FFF2-40B4-BE49-F238E27FC236}">
                <a16:creationId xmlns:a16="http://schemas.microsoft.com/office/drawing/2014/main" id="{ACC7F98F-7D5F-49B6-A753-0719271B570F}"/>
              </a:ext>
            </a:extLst>
          </p:cNvPr>
          <p:cNvSpPr>
            <a:spLocks noGrp="1"/>
          </p:cNvSpPr>
          <p:nvPr>
            <p:ph type="sldNum" sz="quarter" idx="12"/>
          </p:nvPr>
        </p:nvSpPr>
        <p:spPr>
          <a:xfrm>
            <a:off x="10355238" y="295731"/>
            <a:ext cx="838417" cy="767687"/>
          </a:xfrm>
        </p:spPr>
        <p:txBody>
          <a:bodyPr/>
          <a:lstStyle/>
          <a:p>
            <a:pPr defTabSz="914400">
              <a:defRPr/>
            </a:pPr>
            <a:fld id="{1942B57A-1560-4200-AE3C-01BF93AC9615}" type="slidenum">
              <a:rPr lang="en-ZA">
                <a:solidFill>
                  <a:prstClr val="white"/>
                </a:solidFill>
                <a:latin typeface="Century Gothic" panose="020B0502020202020204"/>
              </a:rPr>
              <a:pPr defTabSz="914400">
                <a:defRPr/>
              </a:pPr>
              <a:t>9</a:t>
            </a:fld>
            <a:endParaRPr lang="en-ZA">
              <a:solidFill>
                <a:prstClr val="white"/>
              </a:solidFill>
              <a:latin typeface="Century Gothic" panose="020B0502020202020204"/>
            </a:endParaRPr>
          </a:p>
        </p:txBody>
      </p:sp>
    </p:spTree>
    <p:extLst>
      <p:ext uri="{BB962C8B-B14F-4D97-AF65-F5344CB8AC3E}">
        <p14:creationId xmlns:p14="http://schemas.microsoft.com/office/powerpoint/2010/main" val="364012615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62F1CC3E6D234483C609B03109B181" ma:contentTypeVersion="12" ma:contentTypeDescription="Create a new document." ma:contentTypeScope="" ma:versionID="c7af23532d780d48130f36b149a00d81">
  <xsd:schema xmlns:xsd="http://www.w3.org/2001/XMLSchema" xmlns:xs="http://www.w3.org/2001/XMLSchema" xmlns:p="http://schemas.microsoft.com/office/2006/metadata/properties" xmlns:ns2="f51abfd4-2705-4a4a-97b7-82b582941008" xmlns:ns3="fc7cb33b-975f-45b9-b387-44cc493b5a00" targetNamespace="http://schemas.microsoft.com/office/2006/metadata/properties" ma:root="true" ma:fieldsID="107a3f4d2a703ddb8d7f90c3e82a3958" ns2:_="" ns3:_="">
    <xsd:import namespace="f51abfd4-2705-4a4a-97b7-82b582941008"/>
    <xsd:import namespace="fc7cb33b-975f-45b9-b387-44cc493b5a0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1abfd4-2705-4a4a-97b7-82b5829410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c7cb33b-975f-45b9-b387-44cc493b5a0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c7cb33b-975f-45b9-b387-44cc493b5a00">
      <UserInfo>
        <DisplayName>Paul Rossouw</DisplayName>
        <AccountId>25</AccountId>
        <AccountType/>
      </UserInfo>
      <UserInfo>
        <DisplayName>Lorna Padayachee</DisplayName>
        <AccountId>6</AccountId>
        <AccountType/>
      </UserInfo>
      <UserInfo>
        <DisplayName>Ayanda Radebe</DisplayName>
        <AccountId>14</AccountId>
        <AccountType/>
      </UserInfo>
      <UserInfo>
        <DisplayName>Nomadelo Sauli</DisplayName>
        <AccountId>15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8D5135-3365-4DCF-B87B-2BA194DF1D8E}">
  <ds:schemaRefs>
    <ds:schemaRef ds:uri="f51abfd4-2705-4a4a-97b7-82b582941008"/>
    <ds:schemaRef ds:uri="fc7cb33b-975f-45b9-b387-44cc493b5a0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D6B5D52-F503-4A62-960B-3B47B87D5109}">
  <ds:schemaRefs>
    <ds:schemaRef ds:uri="http://purl.org/dc/dcmitype/"/>
    <ds:schemaRef ds:uri="http://schemas.microsoft.com/office/2006/documentManagement/types"/>
    <ds:schemaRef ds:uri="http://purl.org/dc/elements/1.1/"/>
    <ds:schemaRef ds:uri="f51abfd4-2705-4a4a-97b7-82b582941008"/>
    <ds:schemaRef ds:uri="http://www.w3.org/XML/1998/namespace"/>
    <ds:schemaRef ds:uri="http://purl.org/dc/terms/"/>
    <ds:schemaRef ds:uri="http://schemas.microsoft.com/office/2006/metadata/properties"/>
    <ds:schemaRef ds:uri="http://schemas.microsoft.com/office/infopath/2007/PartnerControls"/>
    <ds:schemaRef ds:uri="http://schemas.openxmlformats.org/package/2006/metadata/core-properties"/>
    <ds:schemaRef ds:uri="fc7cb33b-975f-45b9-b387-44cc493b5a00"/>
  </ds:schemaRefs>
</ds:datastoreItem>
</file>

<file path=customXml/itemProps3.xml><?xml version="1.0" encoding="utf-8"?>
<ds:datastoreItem xmlns:ds="http://schemas.openxmlformats.org/officeDocument/2006/customXml" ds:itemID="{92F38B57-CDB8-4C7C-A216-20D8234293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121</TotalTime>
  <Words>3210</Words>
  <Application>Microsoft Office PowerPoint</Application>
  <PresentationFormat>Widescreen</PresentationFormat>
  <Paragraphs>582</Paragraphs>
  <Slides>34</Slides>
  <Notes>12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34</vt:i4>
      </vt:variant>
    </vt:vector>
  </HeadingPairs>
  <TitlesOfParts>
    <vt:vector size="42" baseType="lpstr">
      <vt:lpstr>Arial</vt:lpstr>
      <vt:lpstr>Calibri</vt:lpstr>
      <vt:lpstr>Calibri Light</vt:lpstr>
      <vt:lpstr>Century Gothic</vt:lpstr>
      <vt:lpstr>Wingdings 3</vt:lpstr>
      <vt:lpstr>1_Office Theme</vt:lpstr>
      <vt:lpstr>Ion Boardroom</vt:lpstr>
      <vt:lpstr>Office Theme</vt:lpstr>
      <vt:lpstr>Select Committee on Finance Presentation Co-operative Banks Development Agency</vt:lpstr>
      <vt:lpstr>Contents</vt:lpstr>
      <vt:lpstr>PowerPoint Presentation</vt:lpstr>
      <vt:lpstr>CBDA Functions</vt:lpstr>
      <vt:lpstr>PowerPoint Presentation</vt:lpstr>
      <vt:lpstr>5 Year strategic objectives and outcomes</vt:lpstr>
      <vt:lpstr>Sector Overview</vt:lpstr>
      <vt:lpstr>PowerPoint Presentation</vt:lpstr>
      <vt:lpstr>CBDA Annual Performance  2022/2023</vt:lpstr>
      <vt:lpstr>Annual Performance - FY2022/2023 </vt:lpstr>
      <vt:lpstr>Annual Performance - FY2022/2023(cont..) </vt:lpstr>
      <vt:lpstr>Annual Performance - FY2022/2023(cont..)</vt:lpstr>
      <vt:lpstr>Annual Performance - FY2022/2023(cont..)</vt:lpstr>
      <vt:lpstr>Annual Performance - FY2022/2023(cont..)</vt:lpstr>
      <vt:lpstr>Annual Performance - FY2022/2023(cont..)</vt:lpstr>
      <vt:lpstr>Financial Status</vt:lpstr>
      <vt:lpstr>Financial Highlights</vt:lpstr>
      <vt:lpstr>PowerPoint Presentation</vt:lpstr>
      <vt:lpstr>Request to provide update on Police Cases</vt:lpstr>
      <vt:lpstr>Human  Resources</vt:lpstr>
      <vt:lpstr>Human Resources &amp; Structure</vt:lpstr>
      <vt:lpstr>Capacity Building</vt:lpstr>
      <vt:lpstr>Services Offered</vt:lpstr>
      <vt:lpstr>Merger between CBDA/sefa/Seda</vt:lpstr>
      <vt:lpstr>PowerPoint Presentation</vt:lpstr>
      <vt:lpstr>Progress on Merger</vt:lpstr>
      <vt:lpstr>Cooperative Banking Sector Strategy Implementation </vt:lpstr>
      <vt:lpstr>Vision</vt:lpstr>
      <vt:lpstr>Ultra High Priorities Actions</vt:lpstr>
      <vt:lpstr>Enabler 1</vt:lpstr>
      <vt:lpstr>Key priorities for the Working Group  </vt:lpstr>
      <vt:lpstr>Policy and Constitution  </vt:lpstr>
      <vt:lpstr>   Promotion and Education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 Mphahlele</dc:title>
  <dc:creator>Raesibe Mphahlele</dc:creator>
  <cp:keywords>NEMISA;Digitization</cp:keywords>
  <cp:lastModifiedBy>Catherine Whitley</cp:lastModifiedBy>
  <cp:revision>280</cp:revision>
  <cp:lastPrinted>2023-05-15T15:52:54Z</cp:lastPrinted>
  <dcterms:created xsi:type="dcterms:W3CDTF">2021-03-17T07:40:03Z</dcterms:created>
  <dcterms:modified xsi:type="dcterms:W3CDTF">2023-05-15T16:03:16Z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ce8191a-153f-4850-bfc7-55cddecd0bf1_Enabled">
    <vt:lpwstr>true</vt:lpwstr>
  </property>
  <property fmtid="{D5CDD505-2E9C-101B-9397-08002B2CF9AE}" pid="3" name="MSIP_Label_bce8191a-153f-4850-bfc7-55cddecd0bf1_SetDate">
    <vt:lpwstr>2021-03-17T07:40:14Z</vt:lpwstr>
  </property>
  <property fmtid="{D5CDD505-2E9C-101B-9397-08002B2CF9AE}" pid="4" name="MSIP_Label_bce8191a-153f-4850-bfc7-55cddecd0bf1_Method">
    <vt:lpwstr>Privileged</vt:lpwstr>
  </property>
  <property fmtid="{D5CDD505-2E9C-101B-9397-08002B2CF9AE}" pid="5" name="MSIP_Label_bce8191a-153f-4850-bfc7-55cddecd0bf1_Name">
    <vt:lpwstr>bce8191a-153f-4850-bfc7-55cddecd0bf1</vt:lpwstr>
  </property>
  <property fmtid="{D5CDD505-2E9C-101B-9397-08002B2CF9AE}" pid="6" name="MSIP_Label_bce8191a-153f-4850-bfc7-55cddecd0bf1_SiteId">
    <vt:lpwstr>1a45348f-02b4-4f9a-a7a8-7786f6dd3245</vt:lpwstr>
  </property>
  <property fmtid="{D5CDD505-2E9C-101B-9397-08002B2CF9AE}" pid="7" name="MSIP_Label_bce8191a-153f-4850-bfc7-55cddecd0bf1_ActionId">
    <vt:lpwstr>4646bc80-fe65-4fd9-ba81-ebd324eaae40</vt:lpwstr>
  </property>
  <property fmtid="{D5CDD505-2E9C-101B-9397-08002B2CF9AE}" pid="8" name="MSIP_Label_bce8191a-153f-4850-bfc7-55cddecd0bf1_ContentBits">
    <vt:lpwstr>0</vt:lpwstr>
  </property>
  <property fmtid="{D5CDD505-2E9C-101B-9397-08002B2CF9AE}" pid="9" name="ContentTypeId">
    <vt:lpwstr>0x010100E662F1CC3E6D234483C609B03109B181</vt:lpwstr>
  </property>
</Properties>
</file>